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10"/>
  </p:notesMasterIdLst>
  <p:handoutMasterIdLst>
    <p:handoutMasterId r:id="rId11"/>
  </p:handoutMasterIdLst>
  <p:sldIdLst>
    <p:sldId id="256" r:id="rId2"/>
    <p:sldId id="344" r:id="rId3"/>
    <p:sldId id="343" r:id="rId4"/>
    <p:sldId id="345" r:id="rId5"/>
    <p:sldId id="336" r:id="rId6"/>
    <p:sldId id="346" r:id="rId7"/>
    <p:sldId id="348" r:id="rId8"/>
    <p:sldId id="342" r:id="rId9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434">
          <p15:clr>
            <a:srgbClr val="A4A3A4"/>
          </p15:clr>
        </p15:guide>
        <p15:guide id="3" orient="horz" pos="3929">
          <p15:clr>
            <a:srgbClr val="A4A3A4"/>
          </p15:clr>
        </p15:guide>
        <p15:guide id="4" pos="2880">
          <p15:clr>
            <a:srgbClr val="A4A3A4"/>
          </p15:clr>
        </p15:guide>
        <p15:guide id="5" pos="5420">
          <p15:clr>
            <a:srgbClr val="A4A3A4"/>
          </p15:clr>
        </p15:guide>
        <p15:guide id="6" pos="1066">
          <p15:clr>
            <a:srgbClr val="A4A3A4"/>
          </p15:clr>
        </p15:guide>
        <p15:guide id="7" pos="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 VALK Henriette" initials="DVH" lastIdx="4" clrIdx="0"/>
  <p:cmAuthor id="2" name="Bernadette Murgue" initials="BM" lastIdx="3" clrIdx="1">
    <p:extLst>
      <p:ext uri="{19B8F6BF-5375-455C-9EA6-DF929625EA0E}">
        <p15:presenceInfo xmlns:p15="http://schemas.microsoft.com/office/powerpoint/2012/main" userId="032ae334cf695f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CCECFF"/>
    <a:srgbClr val="004192"/>
    <a:srgbClr val="FF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1" autoAdjust="0"/>
    <p:restoredTop sz="94343" autoAdjust="0"/>
  </p:normalViewPr>
  <p:slideViewPr>
    <p:cSldViewPr showGuides="1">
      <p:cViewPr varScale="1">
        <p:scale>
          <a:sx n="106" d="100"/>
          <a:sy n="106" d="100"/>
        </p:scale>
        <p:origin x="2094" y="114"/>
      </p:cViewPr>
      <p:guideLst>
        <p:guide orient="horz" pos="2160"/>
        <p:guide orient="horz" pos="1434"/>
        <p:guide orient="horz" pos="3929"/>
        <p:guide pos="2880"/>
        <p:guide pos="5420"/>
        <p:guide pos="1066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FDAA4-59EA-4D06-A55B-1FE1B63260EA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C96D5-F2D5-4A9B-AC02-07781D7A73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401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F876F-2394-434A-9B07-432DE19C105F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AC9FA-9DB2-48FB-B76A-EB55F6C2D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475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Une présentation groupée pour</a:t>
            </a:r>
            <a:r>
              <a:rPr lang="fr-FR" baseline="0" dirty="0"/>
              <a:t> chaque arbvirose: les informations toute zone géographique confondue pour l’arbovirose concernée</a:t>
            </a:r>
            <a:endParaRPr lang="fr-FR" dirty="0"/>
          </a:p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667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667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02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827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796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702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Mettre en grisé les informations déjà</a:t>
            </a:r>
            <a:r>
              <a:rPr lang="fr-FR" baseline="0" dirty="0"/>
              <a:t> présentées lors d’une précédente réunion mais qu’il est intéressant de laisser dans le diaporama pour faciliter le suivi de la situation</a:t>
            </a:r>
          </a:p>
          <a:p>
            <a:r>
              <a:rPr lang="fr-FR" baseline="0" dirty="0"/>
              <a:t>Mettre en noir les informations nouvelles par rapport à la précédente réunion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434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266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01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42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662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045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57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364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039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49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61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513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3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052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28F76-1331-49DE-9085-AF3A7006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576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35596" y="1808820"/>
            <a:ext cx="7272808" cy="4356484"/>
          </a:xfrm>
        </p:spPr>
        <p:txBody>
          <a:bodyPr>
            <a:normAutofit fontScale="90000"/>
          </a:bodyPr>
          <a:lstStyle/>
          <a:p>
            <a:r>
              <a:rPr lang="fr-FR" u="none" dirty="0">
                <a:latin typeface="Calibri" panose="020F0502020204030204" pitchFamily="34" charset="0"/>
              </a:rPr>
              <a:t>Situation épidémiologique </a:t>
            </a:r>
            <a:br>
              <a:rPr lang="fr-FR" i="1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fr-FR" i="1" dirty="0">
                <a:solidFill>
                  <a:srgbClr val="0070C0"/>
                </a:solidFill>
                <a:latin typeface="Calibri" panose="020F0502020204030204" pitchFamily="34" charset="0"/>
              </a:rPr>
              <a:t>Dengue aux Antilles </a:t>
            </a:r>
            <a:br>
              <a:rPr lang="fr-FR" sz="2000" dirty="0">
                <a:solidFill>
                  <a:srgbClr val="0070C0"/>
                </a:solidFill>
              </a:rPr>
            </a:br>
            <a:br>
              <a:rPr lang="fr-FR" sz="2000" dirty="0"/>
            </a:br>
            <a:br>
              <a:rPr lang="fr-FR" sz="2000" dirty="0"/>
            </a:br>
            <a:r>
              <a:rPr lang="fr-FR" sz="2000" dirty="0"/>
              <a:t>22 Septembre 2026</a:t>
            </a:r>
            <a:br>
              <a:rPr lang="fr-FR" sz="2000" b="1" dirty="0"/>
            </a:br>
            <a:r>
              <a:rPr lang="fr-FR" sz="2000" b="1" u="sng" dirty="0"/>
              <a:t>Jacques Rosine</a:t>
            </a:r>
            <a:r>
              <a:rPr lang="fr-FR" sz="2000" b="1" dirty="0"/>
              <a:t>, Lucie Léon, Eline Hassan</a:t>
            </a:r>
            <a:br>
              <a:rPr lang="fr-FR" sz="2000" b="1" dirty="0"/>
            </a:br>
            <a:r>
              <a:rPr lang="fr-FR" sz="2000" b="1" dirty="0"/>
              <a:t>Santé publique France</a:t>
            </a:r>
            <a:br>
              <a:rPr lang="fr-FR" sz="2000" b="1" dirty="0"/>
            </a:br>
            <a:r>
              <a:rPr lang="fr-FR" sz="2000" b="1" dirty="0"/>
              <a:t>Cellule Régionale Antilles </a:t>
            </a:r>
            <a:br>
              <a:rPr lang="fr-FR" sz="2000" b="1" dirty="0"/>
            </a:br>
            <a:br>
              <a:rPr lang="fr-FR" sz="2000" u="none" dirty="0">
                <a:latin typeface="Calibri" panose="020F0502020204030204" pitchFamily="34" charset="0"/>
              </a:rPr>
            </a:br>
            <a:r>
              <a:rPr lang="fr-FR" u="none" dirty="0">
                <a:latin typeface="Calibri" panose="020F0502020204030204" pitchFamily="34" charset="0"/>
              </a:rPr>
              <a:t> </a:t>
            </a:r>
            <a:br>
              <a:rPr lang="fr-FR" u="none" dirty="0">
                <a:latin typeface="Calibri" panose="020F0502020204030204" pitchFamily="34" charset="0"/>
              </a:rPr>
            </a:br>
            <a:endParaRPr lang="fr-FR" u="none" dirty="0">
              <a:latin typeface="Calibri" panose="020F0502020204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2857500" cy="90487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39552" y="5980638"/>
            <a:ext cx="8280920" cy="646331"/>
          </a:xfrm>
          <a:prstGeom prst="rect">
            <a:avLst/>
          </a:prstGeom>
          <a:solidFill>
            <a:srgbClr val="FFCC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Le contenu de ce diaporama est confidentiel sauf mention inverse explicite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Usage interne au réseau </a:t>
            </a:r>
            <a:r>
              <a:rPr lang="fr-FR" b="1" dirty="0" err="1">
                <a:solidFill>
                  <a:srgbClr val="FF0000"/>
                </a:solidFill>
              </a:rPr>
              <a:t>Arbo</a:t>
            </a:r>
            <a:r>
              <a:rPr lang="fr-FR" b="1" dirty="0">
                <a:solidFill>
                  <a:srgbClr val="FF0000"/>
                </a:solidFill>
              </a:rPr>
              <a:t>-France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8F76-1331-49DE-9085-AF3A70066D6E}" type="slidenum">
              <a:rPr lang="fr-FR" smtClean="0"/>
              <a:t>1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705A74-CB3F-4429-8BE5-FD31B8A8C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162987"/>
            <a:ext cx="1584176" cy="105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5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51920" y="2996952"/>
            <a:ext cx="5112568" cy="2304256"/>
          </a:xfrm>
        </p:spPr>
        <p:txBody>
          <a:bodyPr>
            <a:normAutofit fontScale="90000"/>
          </a:bodyPr>
          <a:lstStyle/>
          <a:p>
            <a:br>
              <a:rPr lang="fr-FR" dirty="0">
                <a:latin typeface="Calibri" panose="020F0502020204030204" pitchFamily="34" charset="0"/>
              </a:rPr>
            </a:br>
            <a:br>
              <a:rPr lang="fr-FR" dirty="0">
                <a:latin typeface="Calibri" panose="020F0502020204030204" pitchFamily="34" charset="0"/>
              </a:rPr>
            </a:br>
            <a:r>
              <a:rPr lang="fr-FR" sz="4000" dirty="0">
                <a:latin typeface="Calibri" panose="020F0502020204030204" pitchFamily="34" charset="0"/>
              </a:rPr>
              <a:t>Jacque ROSINE</a:t>
            </a:r>
            <a:br>
              <a:rPr lang="fr-FR" sz="4000" dirty="0">
                <a:latin typeface="Calibri" panose="020F0502020204030204" pitchFamily="34" charset="0"/>
              </a:rPr>
            </a:br>
            <a:r>
              <a:rPr lang="fr-FR" sz="4000" i="1" dirty="0">
                <a:solidFill>
                  <a:srgbClr val="0070C0"/>
                </a:solidFill>
                <a:latin typeface="Calibri" panose="020F0502020204030204" pitchFamily="34" charset="0"/>
              </a:rPr>
              <a:t>Surveillance épidémiologique </a:t>
            </a:r>
            <a:br>
              <a:rPr lang="fr-FR" sz="4000" i="1" dirty="0">
                <a:solidFill>
                  <a:srgbClr val="0070C0"/>
                </a:solidFill>
                <a:latin typeface="Calibri" panose="020F0502020204030204" pitchFamily="34" charset="0"/>
              </a:rPr>
            </a:br>
            <a:r>
              <a:rPr lang="fr-FR" sz="4000" i="1" dirty="0">
                <a:solidFill>
                  <a:srgbClr val="0070C0"/>
                </a:solidFill>
                <a:latin typeface="Calibri" panose="020F0502020204030204" pitchFamily="34" charset="0"/>
              </a:rPr>
              <a:t>Zone Antilles </a:t>
            </a:r>
            <a:r>
              <a:rPr lang="fr-FR" sz="2700" i="1" dirty="0">
                <a:solidFill>
                  <a:srgbClr val="0070C0"/>
                </a:solidFill>
                <a:latin typeface="Calibri" panose="020F0502020204030204" pitchFamily="34" charset="0"/>
              </a:rPr>
              <a:t>(Martinique, Guadeloupe, Saint-Martin, Saint-Barthélemy) </a:t>
            </a:r>
            <a:br>
              <a:rPr lang="fr-FR" sz="2200" dirty="0">
                <a:solidFill>
                  <a:srgbClr val="0070C0"/>
                </a:solidFill>
              </a:rPr>
            </a:br>
            <a:br>
              <a:rPr lang="fr-FR" sz="2000" dirty="0"/>
            </a:br>
            <a:br>
              <a:rPr lang="fr-FR" sz="2000" dirty="0"/>
            </a:br>
            <a:endParaRPr lang="fr-FR" u="none" dirty="0">
              <a:latin typeface="Calibri" panose="020F050202020403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2857500" cy="9048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39552" y="4293096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Délégué Régional</a:t>
            </a:r>
          </a:p>
          <a:p>
            <a:r>
              <a:rPr lang="fr-FR" dirty="0" err="1"/>
              <a:t>MsC</a:t>
            </a:r>
            <a:r>
              <a:rPr lang="fr-FR" dirty="0"/>
              <a:t> Santé Publique et Communautaire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3443D0-D44B-4B5C-8122-859168FBA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329" y="1661414"/>
            <a:ext cx="2519907" cy="226990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76FA28B-2242-4A53-B89F-8E31FD3B7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272" y="162987"/>
            <a:ext cx="1584176" cy="105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26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26903"/>
            <a:ext cx="7886700" cy="864096"/>
          </a:xfrm>
        </p:spPr>
        <p:txBody>
          <a:bodyPr>
            <a:normAutofit fontScale="90000"/>
          </a:bodyPr>
          <a:lstStyle/>
          <a:p>
            <a:pPr algn="r"/>
            <a:r>
              <a:rPr lang="fr-FR" dirty="0"/>
              <a:t>La Dengue dans les Amériques / Caraïbes en 2026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39552" y="5694993"/>
            <a:ext cx="8208912" cy="936104"/>
          </a:xfrm>
        </p:spPr>
        <p:txBody>
          <a:bodyPr/>
          <a:lstStyle/>
          <a:p>
            <a:r>
              <a:rPr lang="fr-FR" dirty="0"/>
              <a:t>2024 : plus de 13 millions de cas cliniquement évocateurs; 8591 décès</a:t>
            </a:r>
          </a:p>
          <a:p>
            <a:r>
              <a:rPr lang="fr-FR" dirty="0"/>
              <a:t>2026 : situation plus « calme » ; plus d’1,6 millions de cas cliniques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9CC753-D29E-4B88-959D-9F922C815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739" y="956809"/>
            <a:ext cx="6876790" cy="47381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53309F-29C7-4B0A-8E3F-6FF37B1A0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184" y="5295572"/>
            <a:ext cx="1853345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4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FBDFDDF-D211-42C7-8921-6E49BD0CF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0197"/>
            <a:ext cx="9144000" cy="451760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226903"/>
            <a:ext cx="6662564" cy="864096"/>
          </a:xfrm>
        </p:spPr>
        <p:txBody>
          <a:bodyPr>
            <a:normAutofit/>
          </a:bodyPr>
          <a:lstStyle/>
          <a:p>
            <a:pPr algn="r"/>
            <a:r>
              <a:rPr lang="fr-FR" dirty="0"/>
              <a:t>La Dengue dans les Caraïbes en 2026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39552" y="5877272"/>
            <a:ext cx="8208912" cy="936104"/>
          </a:xfrm>
        </p:spPr>
        <p:txBody>
          <a:bodyPr/>
          <a:lstStyle/>
          <a:p>
            <a:r>
              <a:rPr lang="fr-FR" dirty="0"/>
              <a:t>2026 : 42 039 cas cliniques dans les Caraïbes</a:t>
            </a:r>
          </a:p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24ABBB-8456-4A98-AE3F-44A77BFCE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946" y="1090999"/>
            <a:ext cx="2444675" cy="2492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A0616D-6E7E-4359-BFDC-B5C7F82B0C59}"/>
              </a:ext>
            </a:extLst>
          </p:cNvPr>
          <p:cNvSpPr/>
          <p:nvPr/>
        </p:nvSpPr>
        <p:spPr>
          <a:xfrm>
            <a:off x="24822" y="3212976"/>
            <a:ext cx="5267258" cy="432048"/>
          </a:xfrm>
          <a:prstGeom prst="rect">
            <a:avLst/>
          </a:prstGeom>
          <a:noFill/>
          <a:ln w="63500">
            <a:solidFill>
              <a:schemeClr val="accent1">
                <a:shade val="50000"/>
                <a:alpha val="9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69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83568" y="440945"/>
            <a:ext cx="6048672" cy="648072"/>
          </a:xfrm>
        </p:spPr>
        <p:txBody>
          <a:bodyPr>
            <a:normAutofit fontScale="90000"/>
          </a:bodyPr>
          <a:lstStyle/>
          <a:p>
            <a:pPr algn="r"/>
            <a:r>
              <a:rPr lang="fr-FR" dirty="0"/>
              <a:t>Dengue : </a:t>
            </a:r>
            <a:r>
              <a:rPr lang="fr-FR" dirty="0">
                <a:latin typeface="Calibri" pitchFamily="34" charset="0"/>
                <a:cs typeface="Calibri" pitchFamily="34" charset="0"/>
              </a:rPr>
              <a:t>Situation épidémiologique dans les Antilles Françaises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39552" y="5517232"/>
            <a:ext cx="7886700" cy="1235795"/>
          </a:xfrm>
        </p:spPr>
        <p:txBody>
          <a:bodyPr>
            <a:normAutofit/>
          </a:bodyPr>
          <a:lstStyle/>
          <a:p>
            <a:r>
              <a:rPr lang="fr-FR" dirty="0"/>
              <a:t>En Martinique : </a:t>
            </a:r>
          </a:p>
          <a:p>
            <a:pPr lvl="1"/>
            <a:r>
              <a:rPr lang="fr-FR" dirty="0"/>
              <a:t>1900 cas cliniquement évocateurs estimés depuis le début de l’année</a:t>
            </a:r>
          </a:p>
          <a:p>
            <a:pPr lvl="1"/>
            <a:r>
              <a:rPr lang="fr-FR" dirty="0"/>
              <a:t>930 cas biologiquement confirmés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F41B1D-42D0-41ED-AAF2-A26104F06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234583"/>
            <a:ext cx="1579001" cy="1060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88D63D-AD8C-4BA3-8FFA-2C1DA1B33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960849"/>
            <a:ext cx="8488118" cy="355638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CDFCE43-2CF0-4700-AC5B-595C70B0C036}"/>
              </a:ext>
            </a:extLst>
          </p:cNvPr>
          <p:cNvSpPr txBox="1"/>
          <p:nvPr/>
        </p:nvSpPr>
        <p:spPr>
          <a:xfrm>
            <a:off x="928323" y="1358421"/>
            <a:ext cx="7416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fr-FR" sz="16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Nombre de cas </a:t>
            </a:r>
            <a:r>
              <a:rPr lang="fr-FR" sz="1600" b="1" u="sng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biologiquement confirmés - </a:t>
            </a:r>
            <a:r>
              <a:rPr lang="fr-FR" sz="16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Martinique, semaines 2024-27 à 2026-36. Source : réseau des laboratoires de biologie médicale privés et hospitaliers.</a:t>
            </a:r>
          </a:p>
        </p:txBody>
      </p:sp>
    </p:spTree>
    <p:extLst>
      <p:ext uri="{BB962C8B-B14F-4D97-AF65-F5344CB8AC3E}">
        <p14:creationId xmlns:p14="http://schemas.microsoft.com/office/powerpoint/2010/main" val="1550702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83568" y="440945"/>
            <a:ext cx="6048672" cy="648072"/>
          </a:xfrm>
        </p:spPr>
        <p:txBody>
          <a:bodyPr>
            <a:normAutofit fontScale="90000"/>
          </a:bodyPr>
          <a:lstStyle/>
          <a:p>
            <a:pPr algn="r"/>
            <a:r>
              <a:rPr lang="fr-FR" dirty="0"/>
              <a:t>Dengue : </a:t>
            </a:r>
            <a:r>
              <a:rPr lang="fr-FR" dirty="0">
                <a:latin typeface="Calibri" pitchFamily="34" charset="0"/>
                <a:cs typeface="Calibri" pitchFamily="34" charset="0"/>
              </a:rPr>
              <a:t>Situation épidémiologique dans les Antilles Françaises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	</a:t>
            </a:r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39552" y="5517232"/>
            <a:ext cx="7886700" cy="1235795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/>
              <a:t>En Guadeloupe : </a:t>
            </a:r>
          </a:p>
          <a:p>
            <a:pPr lvl="1"/>
            <a:r>
              <a:rPr lang="fr-FR" dirty="0"/>
              <a:t>775 cas cliniquement évocateurs estimés depuis le début de l’année</a:t>
            </a:r>
          </a:p>
          <a:p>
            <a:pPr lvl="1"/>
            <a:r>
              <a:rPr lang="fr-FR" dirty="0"/>
              <a:t>119 cas biologiquement confirmés</a:t>
            </a:r>
          </a:p>
          <a:p>
            <a:r>
              <a:rPr lang="fr-FR" dirty="0"/>
              <a:t>St-Martin et St-Barth : situation très calme depuis début 2026</a:t>
            </a:r>
          </a:p>
          <a:p>
            <a:pPr lvl="1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F41B1D-42D0-41ED-AAF2-A26104F06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234583"/>
            <a:ext cx="1579001" cy="1060796"/>
          </a:xfrm>
          <a:prstGeom prst="rect">
            <a:avLst/>
          </a:prstGeom>
        </p:spPr>
      </p:pic>
      <p:pic>
        <p:nvPicPr>
          <p:cNvPr id="9" name="Picture">
            <a:extLst>
              <a:ext uri="{FF2B5EF4-FFF2-40B4-BE49-F238E27FC236}">
                <a16:creationId xmlns:a16="http://schemas.microsoft.com/office/drawing/2014/main" id="{DF92C69D-7D58-4BE0-98CE-678445024100}"/>
              </a:ext>
            </a:extLst>
          </p:cNvPr>
          <p:cNvPicPr/>
          <p:nvPr/>
        </p:nvPicPr>
        <p:blipFill rotWithShape="1">
          <a:blip r:embed="rId4"/>
          <a:srcRect t="2979" b="11915"/>
          <a:stretch/>
        </p:blipFill>
        <p:spPr bwMode="auto">
          <a:xfrm>
            <a:off x="760751" y="1880154"/>
            <a:ext cx="7411649" cy="34307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924A6C1-389D-4C70-98F5-137BF76AA8FD}"/>
              </a:ext>
            </a:extLst>
          </p:cNvPr>
          <p:cNvSpPr txBox="1"/>
          <p:nvPr/>
        </p:nvSpPr>
        <p:spPr>
          <a:xfrm>
            <a:off x="1043608" y="1295379"/>
            <a:ext cx="7560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fr-FR" sz="16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Nombre hebdomadaire de cas cliniquement évocateurs de dengue, Guadeloupe, semaines 2024-27 à 2026-36. </a:t>
            </a:r>
            <a:r>
              <a:rPr lang="en-US" sz="16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 : </a:t>
            </a:r>
            <a:r>
              <a:rPr lang="en-US" sz="1600" b="1" dirty="0" err="1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Réseau</a:t>
            </a:r>
            <a:r>
              <a:rPr lang="en-US" sz="1600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 Médecins </a:t>
            </a:r>
            <a:r>
              <a:rPr lang="en-US" sz="1600" b="1" dirty="0" err="1">
                <a:solidFill>
                  <a:srgbClr val="4F81BD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Sentinelles</a:t>
            </a:r>
            <a:endParaRPr lang="fr-FR" sz="16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27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676875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Chikungunya  </a:t>
            </a:r>
            <a:br>
              <a:rPr lang="fr-FR" dirty="0"/>
            </a:br>
            <a:r>
              <a:rPr lang="fr-FR" dirty="0">
                <a:latin typeface="Calibri" pitchFamily="34" charset="0"/>
                <a:cs typeface="Calibri" pitchFamily="34" charset="0"/>
              </a:rPr>
              <a:t>Situation épidémiologique en Guyane </a:t>
            </a:r>
            <a:br>
              <a:rPr lang="fr-FR" dirty="0">
                <a:latin typeface="Calibri" pitchFamily="34" charset="0"/>
                <a:cs typeface="Calibri" pitchFamily="34" charset="0"/>
              </a:rPr>
            </a:br>
            <a:r>
              <a:rPr lang="fr-FR" dirty="0">
                <a:latin typeface="Calibri" pitchFamily="34" charset="0"/>
                <a:cs typeface="Calibri" pitchFamily="34" charset="0"/>
              </a:rPr>
              <a:t>   </a:t>
            </a:r>
            <a:r>
              <a:rPr lang="fr-FR" sz="20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Source : </a:t>
            </a:r>
            <a:r>
              <a:rPr lang="fr-FR" sz="2000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SpF</a:t>
            </a:r>
            <a:r>
              <a:rPr lang="fr-FR" sz="20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- Cellule Régionale Guyane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	</a:t>
            </a:r>
            <a:br>
              <a:rPr lang="fr-FR" sz="2000" dirty="0">
                <a:latin typeface="Calibri" pitchFamily="34" charset="0"/>
                <a:cs typeface="Calibri" pitchFamily="34" charset="0"/>
              </a:rPr>
            </a:br>
            <a:endParaRPr lang="fr-FR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67544" y="5073525"/>
            <a:ext cx="8280920" cy="1549892"/>
          </a:xfrm>
        </p:spPr>
        <p:txBody>
          <a:bodyPr>
            <a:normAutofit fontScale="55000" lnSpcReduction="20000"/>
          </a:bodyPr>
          <a:lstStyle/>
          <a:p>
            <a:r>
              <a:rPr lang="fr-FR" sz="3400" b="1" dirty="0"/>
              <a:t>En Guyane : </a:t>
            </a:r>
          </a:p>
          <a:p>
            <a:pPr lvl="1"/>
            <a:r>
              <a:rPr lang="fr-FR" sz="2900" dirty="0"/>
              <a:t>Près de 1800 cas biologiquement confirmés depuis janvier </a:t>
            </a:r>
          </a:p>
          <a:p>
            <a:pPr lvl="1"/>
            <a:r>
              <a:rPr lang="fr-FR" sz="2900" dirty="0"/>
              <a:t>Age médian 36 ans, 25% moins de 15 ans</a:t>
            </a:r>
          </a:p>
          <a:p>
            <a:pPr lvl="1"/>
            <a:r>
              <a:rPr lang="fr-FR" sz="2900" dirty="0"/>
              <a:t>325 cas hospitalisés : 79% formes communes; 9% formes sévères ( en cours de consolidation) </a:t>
            </a:r>
          </a:p>
          <a:p>
            <a:pPr lvl="1"/>
            <a:r>
              <a:rPr lang="fr-FR" sz="2900" dirty="0"/>
              <a:t>Vaccination : proposé à tous, financée par l’ARS (FIR), médecins et pharmaciens peuvent vacciner : adhésion plutôt faible…</a:t>
            </a:r>
          </a:p>
          <a:p>
            <a:pPr lvl="1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F41B1D-42D0-41ED-AAF2-A26104F06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234583"/>
            <a:ext cx="1579001" cy="106079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0AF3A3-7878-4D72-A92B-DD62E55C6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902" y="1314219"/>
            <a:ext cx="5686354" cy="354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94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899592" y="339946"/>
            <a:ext cx="7560840" cy="1143000"/>
          </a:xfrm>
        </p:spPr>
        <p:txBody>
          <a:bodyPr>
            <a:normAutofit/>
          </a:bodyPr>
          <a:lstStyle/>
          <a:p>
            <a:r>
              <a:rPr lang="fr-FR" sz="3000" b="1" dirty="0">
                <a:latin typeface="Calibri" pitchFamily="34" charset="0"/>
                <a:cs typeface="Calibri" pitchFamily="34" charset="0"/>
              </a:rPr>
              <a:t>Synthèse et enjeux </a:t>
            </a:r>
            <a:endParaRPr lang="fr-FR" sz="30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556642" y="1196752"/>
            <a:ext cx="8030716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Une circulation du virus de la dengue calme en Guadeloupe, à Saint-Martin et Saint-Barthélemy</a:t>
            </a:r>
          </a:p>
          <a:p>
            <a:r>
              <a:rPr lang="fr-FR" dirty="0"/>
              <a:t>Des foyers résiduels en Martinique, principalement dans des communes dites touristiques avec une population « naïve » / à l’infection </a:t>
            </a:r>
          </a:p>
          <a:p>
            <a:endParaRPr lang="fr-FR" dirty="0"/>
          </a:p>
          <a:p>
            <a:r>
              <a:rPr lang="fr-FR" b="1" dirty="0"/>
              <a:t>Enjeux à court et moyen termes :</a:t>
            </a:r>
          </a:p>
          <a:p>
            <a:pPr lvl="1"/>
            <a:r>
              <a:rPr lang="fr-FR" sz="2000" dirty="0"/>
              <a:t>Evaluer l’acceptabilité de la vaccination (</a:t>
            </a:r>
            <a:r>
              <a:rPr lang="fr-FR" sz="2000" dirty="0" err="1"/>
              <a:t>Qdenga</a:t>
            </a:r>
            <a:r>
              <a:rPr lang="fr-FR" sz="2000" dirty="0"/>
              <a:t>) aux Antilles</a:t>
            </a:r>
          </a:p>
          <a:p>
            <a:pPr lvl="1"/>
            <a:r>
              <a:rPr lang="fr-FR" sz="2000" dirty="0"/>
              <a:t>Evaluer la faisabilité / acceptabilité du déploiement </a:t>
            </a:r>
            <a:r>
              <a:rPr lang="fr-FR" sz="2000" i="1" dirty="0"/>
              <a:t>d’Aedes </a:t>
            </a:r>
            <a:r>
              <a:rPr lang="fr-FR" sz="2000" i="1" dirty="0" err="1"/>
              <a:t>aegypti</a:t>
            </a:r>
            <a:r>
              <a:rPr lang="fr-FR" sz="2000" i="1" dirty="0"/>
              <a:t> </a:t>
            </a:r>
            <a:r>
              <a:rPr lang="fr-FR" sz="2000" dirty="0"/>
              <a:t>infectés par </a:t>
            </a:r>
            <a:r>
              <a:rPr lang="fr-FR" sz="2000" dirty="0" err="1"/>
              <a:t>Wolbachia</a:t>
            </a:r>
            <a:r>
              <a:rPr lang="fr-FR" sz="2000" dirty="0"/>
              <a:t> dans nos territoires :</a:t>
            </a:r>
          </a:p>
          <a:p>
            <a:pPr lvl="2"/>
            <a:r>
              <a:rPr lang="fr-FR" sz="2000" dirty="0"/>
              <a:t>Autorités sanitaires partantes </a:t>
            </a:r>
            <a:r>
              <a:rPr lang="fr-FR" sz="1600" dirty="0"/>
              <a:t>!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DD8EE7F-473D-4E6A-AD27-47EFAF85C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048" y="237951"/>
            <a:ext cx="1579001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822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12304</TotalTime>
  <Words>692</Words>
  <Application>Microsoft Office PowerPoint</Application>
  <PresentationFormat>Affichage à l'écran (4:3)</PresentationFormat>
  <Paragraphs>60</Paragraphs>
  <Slides>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Situation épidémiologique  Dengue aux Antilles    22 Septembre 2026 Jacques Rosine, Lucie Léon, Eline Hassan Santé publique France Cellule Régionale Antilles     </vt:lpstr>
      <vt:lpstr>  Jacque ROSINE Surveillance épidémiologique  Zone Antilles (Martinique, Guadeloupe, Saint-Martin, Saint-Barthélemy)    </vt:lpstr>
      <vt:lpstr>La Dengue dans les Amériques / Caraïbes en 2026</vt:lpstr>
      <vt:lpstr>La Dengue dans les Caraïbes en 2026</vt:lpstr>
      <vt:lpstr>Dengue : Situation épidémiologique dans les Antilles Françaises </vt:lpstr>
      <vt:lpstr>Dengue : Situation épidémiologique dans les Antilles Françaises </vt:lpstr>
      <vt:lpstr>Chikungunya   Situation épidémiologique en Guyane     Source : SpF - Cellule Régionale Guyane  </vt:lpstr>
      <vt:lpstr>Synthèse et enjeux </vt:lpstr>
    </vt:vector>
  </TitlesOfParts>
  <Company>InVS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 sur 2 ou 3 lignes</dc:title>
  <dc:creator>SOUMAH-MIS Catherine</dc:creator>
  <cp:lastModifiedBy>ROSINE Jacques</cp:lastModifiedBy>
  <cp:revision>581</cp:revision>
  <cp:lastPrinted>2018-03-26T16:25:55Z</cp:lastPrinted>
  <dcterms:created xsi:type="dcterms:W3CDTF">2016-04-27T09:38:05Z</dcterms:created>
  <dcterms:modified xsi:type="dcterms:W3CDTF">2026-09-21T15:07:18Z</dcterms:modified>
</cp:coreProperties>
</file>