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67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338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429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64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21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36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35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35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07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24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96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5F003-FDC5-40D3-B2C6-3BE67E4FF5DB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5A5EC-FD2D-4A09-9FE6-4240438F16E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2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225" y="456060"/>
            <a:ext cx="2769551" cy="110782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45711" y="1991170"/>
            <a:ext cx="89005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Point sur la circulation des arbovirus chez l’humain </a:t>
            </a:r>
          </a:p>
          <a:p>
            <a:pPr algn="ctr"/>
            <a:r>
              <a:rPr lang="fr-FR" sz="3200" b="1" dirty="0" smtClean="0">
                <a:solidFill>
                  <a:srgbClr val="002060"/>
                </a:solidFill>
              </a:rPr>
              <a:t>en Métropole</a:t>
            </a:r>
          </a:p>
          <a:p>
            <a:pPr algn="ctr"/>
            <a:r>
              <a:rPr lang="fr-FR" sz="3200" dirty="0" smtClean="0">
                <a:solidFill>
                  <a:srgbClr val="002060"/>
                </a:solidFill>
              </a:rPr>
              <a:t>WNV, TBEV </a:t>
            </a:r>
            <a:r>
              <a:rPr lang="fr-FR" sz="3200" dirty="0" smtClean="0">
                <a:solidFill>
                  <a:srgbClr val="002060"/>
                </a:solidFill>
              </a:rPr>
              <a:t>et </a:t>
            </a:r>
            <a:r>
              <a:rPr lang="fr-FR" sz="3200" dirty="0" smtClean="0">
                <a:solidFill>
                  <a:srgbClr val="002060"/>
                </a:solidFill>
              </a:rPr>
              <a:t>TOSV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50837" y="5862415"/>
            <a:ext cx="1890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Guillaume Durand</a:t>
            </a:r>
          </a:p>
          <a:p>
            <a:pPr algn="ctr"/>
            <a:r>
              <a:rPr lang="fr-FR" dirty="0" smtClean="0"/>
              <a:t>22/09/2026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225" y="4024532"/>
            <a:ext cx="26289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1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271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WEST NILE 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71659" y="1171311"/>
            <a:ext cx="4843409" cy="2252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Formes cliniques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6" y="365125"/>
            <a:ext cx="1031549" cy="412619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6093152" y="1085316"/>
            <a:ext cx="5697" cy="5161660"/>
          </a:xfrm>
          <a:prstGeom prst="line">
            <a:avLst/>
          </a:prstGeom>
          <a:ln w="19050" cap="rnd" cmpd="sng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6314371" y="3737690"/>
            <a:ext cx="4843409" cy="1341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Caractérisation des souches</a:t>
            </a:r>
          </a:p>
          <a:p>
            <a:pPr marL="457200" lvl="1" indent="0">
              <a:buNone/>
            </a:pPr>
            <a:r>
              <a:rPr lang="fr-FR" b="1" dirty="0" smtClean="0"/>
              <a:t>13</a:t>
            </a:r>
            <a:r>
              <a:rPr lang="fr-FR" dirty="0" smtClean="0"/>
              <a:t> séquences</a:t>
            </a:r>
          </a:p>
          <a:p>
            <a:pPr marL="457200" lvl="1" indent="0">
              <a:buNone/>
            </a:pPr>
            <a:r>
              <a:rPr lang="fr-FR" b="1" dirty="0" smtClean="0"/>
              <a:t>5</a:t>
            </a:r>
            <a:r>
              <a:rPr lang="fr-FR" dirty="0" smtClean="0"/>
              <a:t> isolements viraux</a:t>
            </a:r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631004" y="1223503"/>
            <a:ext cx="4843409" cy="2255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4 gros « foyers »  </a:t>
            </a:r>
          </a:p>
          <a:p>
            <a:pPr lvl="1"/>
            <a:r>
              <a:rPr lang="fr-FR" dirty="0" smtClean="0"/>
              <a:t>Occitanie / PACA, </a:t>
            </a:r>
          </a:p>
          <a:p>
            <a:pPr lvl="1"/>
            <a:r>
              <a:rPr lang="fr-FR" dirty="0" smtClean="0"/>
              <a:t>IDF</a:t>
            </a:r>
          </a:p>
          <a:p>
            <a:pPr lvl="1"/>
            <a:r>
              <a:rPr lang="fr-FR" dirty="0" smtClean="0"/>
              <a:t>Nouvelle aquitaine</a:t>
            </a:r>
          </a:p>
          <a:p>
            <a:pPr lvl="1"/>
            <a:r>
              <a:rPr lang="fr-FR" dirty="0" smtClean="0"/>
              <a:t>Pays de la Loire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631003" y="3707605"/>
            <a:ext cx="4843409" cy="1414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Type de diagnostic</a:t>
            </a:r>
          </a:p>
        </p:txBody>
      </p:sp>
      <p:cxnSp>
        <p:nvCxnSpPr>
          <p:cNvPr id="14" name="Connecteur droit 13"/>
          <p:cNvCxnSpPr/>
          <p:nvPr/>
        </p:nvCxnSpPr>
        <p:spPr>
          <a:xfrm flipH="1">
            <a:off x="838200" y="3531160"/>
            <a:ext cx="10617485" cy="0"/>
          </a:xfrm>
          <a:prstGeom prst="line">
            <a:avLst/>
          </a:prstGeom>
          <a:ln w="19050" cap="rnd" cmpd="sng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379" y="1273553"/>
            <a:ext cx="1843963" cy="1804449"/>
          </a:xfrm>
          <a:prstGeom prst="rect">
            <a:avLst/>
          </a:prstGeom>
        </p:spPr>
      </p:pic>
      <p:sp>
        <p:nvSpPr>
          <p:cNvPr id="21" name="Ellipse 20"/>
          <p:cNvSpPr/>
          <p:nvPr/>
        </p:nvSpPr>
        <p:spPr>
          <a:xfrm>
            <a:off x="4905286" y="1632247"/>
            <a:ext cx="264920" cy="29910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4760007" y="2496620"/>
            <a:ext cx="921602" cy="367719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4482217" y="1922591"/>
            <a:ext cx="264920" cy="29910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/>
          <p:cNvSpPr/>
          <p:nvPr/>
        </p:nvSpPr>
        <p:spPr>
          <a:xfrm>
            <a:off x="4541142" y="2351252"/>
            <a:ext cx="264920" cy="29910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659" y="1632294"/>
            <a:ext cx="2615526" cy="1728652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8259" y="1655771"/>
            <a:ext cx="2488999" cy="170855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4938" y="4184601"/>
            <a:ext cx="2781300" cy="2590800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0642006" y="3347713"/>
            <a:ext cx="88998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i="1" dirty="0" smtClean="0"/>
              <a:t>* Absence de fièvre</a:t>
            </a:r>
            <a:endParaRPr lang="fr-FR" sz="700" i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0" y="6548019"/>
            <a:ext cx="13372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 smtClean="0"/>
              <a:t>Datas non consolidées</a:t>
            </a:r>
            <a:endParaRPr lang="fr-FR" sz="1000" i="1" dirty="0"/>
          </a:p>
        </p:txBody>
      </p:sp>
    </p:spTree>
    <p:extLst>
      <p:ext uri="{BB962C8B-B14F-4D97-AF65-F5344CB8AC3E}">
        <p14:creationId xmlns:p14="http://schemas.microsoft.com/office/powerpoint/2010/main" val="3198702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153" y="924206"/>
            <a:ext cx="9998814" cy="578424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6" y="365125"/>
            <a:ext cx="1031549" cy="412619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271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WEST NILE 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99" y="1731030"/>
            <a:ext cx="469393" cy="46939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50" y="2257403"/>
            <a:ext cx="475489" cy="484633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631004" y="1223503"/>
            <a:ext cx="4843409" cy="2255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 smtClean="0">
                <a:solidFill>
                  <a:srgbClr val="002060"/>
                </a:solidFill>
              </a:rPr>
              <a:t>36</a:t>
            </a:r>
            <a:r>
              <a:rPr lang="fr-FR" dirty="0" smtClean="0">
                <a:solidFill>
                  <a:srgbClr val="002060"/>
                </a:solidFill>
              </a:rPr>
              <a:t> </a:t>
            </a:r>
            <a:r>
              <a:rPr lang="fr-FR" dirty="0" err="1" smtClean="0">
                <a:solidFill>
                  <a:srgbClr val="002060"/>
                </a:solidFill>
              </a:rPr>
              <a:t>séq</a:t>
            </a:r>
            <a:r>
              <a:rPr lang="fr-FR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13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23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58" y="3479001"/>
            <a:ext cx="728754" cy="287999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685" y="3388838"/>
            <a:ext cx="305395" cy="297486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3080" y="3399724"/>
            <a:ext cx="457366" cy="296684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612" y="3479001"/>
            <a:ext cx="666229" cy="287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7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6" y="365125"/>
            <a:ext cx="1031549" cy="412619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271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WEST NILE 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485" y="1223503"/>
            <a:ext cx="5172075" cy="5038725"/>
          </a:xfrm>
          <a:prstGeom prst="rect">
            <a:avLst/>
          </a:prstGeom>
        </p:spPr>
      </p:pic>
      <p:sp>
        <p:nvSpPr>
          <p:cNvPr id="3" name="Flèche courbée vers le bas 2"/>
          <p:cNvSpPr/>
          <p:nvPr/>
        </p:nvSpPr>
        <p:spPr>
          <a:xfrm>
            <a:off x="5536672" y="2419116"/>
            <a:ext cx="581114" cy="161206"/>
          </a:xfrm>
          <a:prstGeom prst="curved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Flèche courbée vers le bas 17"/>
          <p:cNvSpPr/>
          <p:nvPr/>
        </p:nvSpPr>
        <p:spPr>
          <a:xfrm flipH="1" flipV="1">
            <a:off x="5526912" y="2659884"/>
            <a:ext cx="600633" cy="164303"/>
          </a:xfrm>
          <a:prstGeom prst="curvedDown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Arc 4"/>
          <p:cNvSpPr/>
          <p:nvPr/>
        </p:nvSpPr>
        <p:spPr>
          <a:xfrm>
            <a:off x="3768694" y="2985728"/>
            <a:ext cx="1170774" cy="1354706"/>
          </a:xfrm>
          <a:prstGeom prst="arc">
            <a:avLst>
              <a:gd name="adj1" fmla="val 16243099"/>
              <a:gd name="adj2" fmla="val 0"/>
            </a:avLst>
          </a:prstGeom>
          <a:ln w="9525">
            <a:prstDash val="dashDot"/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905428" y="2244311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 smtClean="0">
                <a:ln w="19050">
                  <a:solidFill>
                    <a:schemeClr val="accent2"/>
                  </a:solidFill>
                  <a:prstDash val="solid"/>
                </a:ln>
                <a:noFill/>
                <a:latin typeface="+mj-lt"/>
              </a:rPr>
              <a:t>5</a:t>
            </a:r>
            <a:endParaRPr lang="fr-FR" sz="6000" b="1" dirty="0">
              <a:ln w="19050">
                <a:solidFill>
                  <a:schemeClr val="accent2"/>
                </a:solidFill>
                <a:prstDash val="solid"/>
              </a:ln>
              <a:noFill/>
              <a:latin typeface="+mj-lt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3939316" y="2742035"/>
            <a:ext cx="709301" cy="507832"/>
          </a:xfrm>
          <a:prstGeom prst="ellipse">
            <a:avLst/>
          </a:prstGeom>
          <a:solidFill>
            <a:schemeClr val="accent2">
              <a:alpha val="2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courbée vers le bas 18"/>
          <p:cNvSpPr/>
          <p:nvPr/>
        </p:nvSpPr>
        <p:spPr>
          <a:xfrm>
            <a:off x="6500922" y="4554140"/>
            <a:ext cx="581114" cy="161206"/>
          </a:xfrm>
          <a:prstGeom prst="curved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Flèche courbée vers le bas 19"/>
          <p:cNvSpPr/>
          <p:nvPr/>
        </p:nvSpPr>
        <p:spPr>
          <a:xfrm flipH="1" flipV="1">
            <a:off x="6491162" y="4794908"/>
            <a:ext cx="600633" cy="164303"/>
          </a:xfrm>
          <a:prstGeom prst="curved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38" name="Groupe 37"/>
          <p:cNvGrpSpPr/>
          <p:nvPr/>
        </p:nvGrpSpPr>
        <p:grpSpPr>
          <a:xfrm>
            <a:off x="6203829" y="4645673"/>
            <a:ext cx="257534" cy="149235"/>
            <a:chOff x="838200" y="3986528"/>
            <a:chExt cx="1340978" cy="333629"/>
          </a:xfrm>
        </p:grpSpPr>
        <p:cxnSp>
          <p:nvCxnSpPr>
            <p:cNvPr id="39" name="Connecteur droit 38"/>
            <p:cNvCxnSpPr/>
            <p:nvPr/>
          </p:nvCxnSpPr>
          <p:spPr>
            <a:xfrm flipH="1">
              <a:off x="838200" y="4093436"/>
              <a:ext cx="1340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flipH="1">
              <a:off x="838200" y="3986528"/>
              <a:ext cx="207856" cy="10690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flipH="1">
              <a:off x="838200" y="4211653"/>
              <a:ext cx="1340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flipH="1">
              <a:off x="1971322" y="4213249"/>
              <a:ext cx="207856" cy="10690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4" name="Connecteur droit avec flèche 43"/>
          <p:cNvCxnSpPr/>
          <p:nvPr/>
        </p:nvCxnSpPr>
        <p:spPr>
          <a:xfrm flipH="1" flipV="1">
            <a:off x="6532928" y="4260068"/>
            <a:ext cx="74484" cy="44114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6243748" y="3910464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fr-FR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Flèche courbée vers le bas 45"/>
          <p:cNvSpPr/>
          <p:nvPr/>
        </p:nvSpPr>
        <p:spPr>
          <a:xfrm>
            <a:off x="4568806" y="3910464"/>
            <a:ext cx="581114" cy="161206"/>
          </a:xfrm>
          <a:prstGeom prst="curved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7" name="Flèche courbée vers le bas 46"/>
          <p:cNvSpPr/>
          <p:nvPr/>
        </p:nvSpPr>
        <p:spPr>
          <a:xfrm flipH="1" flipV="1">
            <a:off x="4559046" y="4151232"/>
            <a:ext cx="600633" cy="164303"/>
          </a:xfrm>
          <a:prstGeom prst="curved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1" name="Flèche courbée vers le bas 50"/>
          <p:cNvSpPr/>
          <p:nvPr/>
        </p:nvSpPr>
        <p:spPr>
          <a:xfrm>
            <a:off x="5533728" y="4746373"/>
            <a:ext cx="581114" cy="161206"/>
          </a:xfrm>
          <a:prstGeom prst="curved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2" name="Flèche courbée vers le bas 51"/>
          <p:cNvSpPr/>
          <p:nvPr/>
        </p:nvSpPr>
        <p:spPr>
          <a:xfrm flipH="1" flipV="1">
            <a:off x="5523968" y="4987141"/>
            <a:ext cx="600633" cy="164303"/>
          </a:xfrm>
          <a:prstGeom prst="curved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448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6" y="365125"/>
            <a:ext cx="1031549" cy="412619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271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WEST NILE 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sp>
        <p:nvSpPr>
          <p:cNvPr id="21" name="Espace réservé du contenu 2"/>
          <p:cNvSpPr>
            <a:spLocks noGrp="1"/>
          </p:cNvSpPr>
          <p:nvPr>
            <p:ph idx="1"/>
          </p:nvPr>
        </p:nvSpPr>
        <p:spPr>
          <a:xfrm>
            <a:off x="838200" y="1085316"/>
            <a:ext cx="10515600" cy="5091647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002060"/>
                </a:solidFill>
              </a:rPr>
              <a:t>Sécurité des produits issus du corps humain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162228" y="1845892"/>
            <a:ext cx="939182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Donneur (44)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Qualification sur place (par erreur) : présence </a:t>
            </a:r>
            <a:r>
              <a:rPr lang="fr-FR" dirty="0" err="1" smtClean="0"/>
              <a:t>d’IgM</a:t>
            </a:r>
            <a:r>
              <a:rPr lang="fr-FR" dirty="0" smtClean="0"/>
              <a:t> anti-WNV à titre équivoque, PCR négative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CNR : confirmation de la présence </a:t>
            </a:r>
            <a:r>
              <a:rPr lang="fr-FR" dirty="0" err="1" smtClean="0"/>
              <a:t>d’IgM</a:t>
            </a:r>
            <a:r>
              <a:rPr lang="fr-FR" dirty="0" smtClean="0"/>
              <a:t> anti-WNV, et PCR WNV positive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4 receveurs : 2 reins, 1 poumon, 1 </a:t>
            </a:r>
            <a:r>
              <a:rPr lang="fr-FR" dirty="0" smtClean="0"/>
              <a:t>foie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Suivis rapprochés en cours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Cas de transmission en 2025 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1 donneur PACA, rash cutané, non dépisté car département pas encore allumé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2 receveurs (reins) PCR+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 smtClean="0"/>
              <a:t>GT Greffes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1541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006" y="365125"/>
            <a:ext cx="1031549" cy="412619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271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TBEV/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102232" y="902785"/>
            <a:ext cx="8533666" cy="3347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30</a:t>
            </a:r>
            <a:r>
              <a:rPr lang="fr-FR" sz="2000" dirty="0" smtClean="0">
                <a:solidFill>
                  <a:srgbClr val="002060"/>
                </a:solidFill>
              </a:rPr>
              <a:t> cas humains (CNR)</a:t>
            </a:r>
          </a:p>
          <a:p>
            <a:pPr marL="0" indent="0">
              <a:buNone/>
            </a:pPr>
            <a:r>
              <a:rPr lang="fr-FR" sz="2000" dirty="0" smtClean="0">
                <a:solidFill>
                  <a:srgbClr val="002060"/>
                </a:solidFill>
              </a:rPr>
              <a:t>Haute </a:t>
            </a:r>
            <a:r>
              <a:rPr lang="fr-FR" sz="2000" dirty="0" smtClean="0">
                <a:solidFill>
                  <a:srgbClr val="002060"/>
                </a:solidFill>
              </a:rPr>
              <a:t>Savoie</a:t>
            </a:r>
          </a:p>
          <a:p>
            <a:pPr marL="0" indent="0">
              <a:buNone/>
            </a:pPr>
            <a:r>
              <a:rPr lang="fr-FR" sz="2000" b="1" dirty="0" smtClean="0">
                <a:solidFill>
                  <a:srgbClr val="002060"/>
                </a:solidFill>
              </a:rPr>
              <a:t>1 cluster dans le 74</a:t>
            </a:r>
          </a:p>
          <a:p>
            <a:pPr marL="0" indent="0">
              <a:buNone/>
            </a:pPr>
            <a:r>
              <a:rPr lang="fr-FR" sz="2000" dirty="0" smtClean="0">
                <a:solidFill>
                  <a:srgbClr val="002060"/>
                </a:solidFill>
              </a:rPr>
              <a:t>	- 9 cas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2060"/>
                </a:solidFill>
              </a:rPr>
              <a:t>	</a:t>
            </a:r>
            <a:r>
              <a:rPr lang="fr-FR" sz="2000" dirty="0" smtClean="0">
                <a:solidFill>
                  <a:srgbClr val="002060"/>
                </a:solidFill>
              </a:rPr>
              <a:t>- </a:t>
            </a:r>
            <a:r>
              <a:rPr lang="fr-FR" sz="2000" dirty="0" smtClean="0">
                <a:solidFill>
                  <a:srgbClr val="002060"/>
                </a:solidFill>
              </a:rPr>
              <a:t>multi-exposition vectorielle </a:t>
            </a:r>
            <a:r>
              <a:rPr lang="fr-FR" sz="2000" dirty="0" smtClean="0">
                <a:solidFill>
                  <a:srgbClr val="002060"/>
                </a:solidFill>
              </a:rPr>
              <a:t>et </a:t>
            </a:r>
            <a:r>
              <a:rPr lang="fr-FR" sz="2000" dirty="0" smtClean="0">
                <a:solidFill>
                  <a:srgbClr val="002060"/>
                </a:solidFill>
              </a:rPr>
              <a:t>fromage</a:t>
            </a:r>
            <a:endParaRPr lang="fr-FR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fr-FR" sz="2000" dirty="0" smtClean="0">
                <a:solidFill>
                  <a:srgbClr val="002060"/>
                </a:solidFill>
              </a:rPr>
              <a:t>	- investigations en cours</a:t>
            </a:r>
          </a:p>
          <a:p>
            <a:pPr marL="0" indent="0">
              <a:buNone/>
            </a:pPr>
            <a:r>
              <a:rPr lang="fr-FR" dirty="0">
                <a:solidFill>
                  <a:srgbClr val="002060"/>
                </a:solidFill>
              </a:rPr>
              <a:t>	</a:t>
            </a:r>
            <a:endParaRPr lang="fr-FR" dirty="0" smtClean="0">
              <a:solidFill>
                <a:srgbClr val="00206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285" y="1117063"/>
            <a:ext cx="4291515" cy="1851861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1102232" y="4238615"/>
            <a:ext cx="8533666" cy="2542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dirty="0" smtClean="0">
                <a:solidFill>
                  <a:srgbClr val="002060"/>
                </a:solidFill>
              </a:rPr>
              <a:t>2 cas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dirty="0" smtClean="0">
                <a:solidFill>
                  <a:srgbClr val="002060"/>
                </a:solidFill>
              </a:rPr>
              <a:t>Les Pennes-Mirabeau </a:t>
            </a:r>
            <a:endParaRPr lang="fr-FR" sz="1800" dirty="0" smtClean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dirty="0" smtClean="0"/>
              <a:t>méningite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dirty="0" smtClean="0"/>
              <a:t>PCR</a:t>
            </a:r>
            <a:r>
              <a:rPr lang="fr-FR" sz="1600" dirty="0" smtClean="0"/>
              <a:t>+, séquençage en cours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sz="1600" dirty="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 smtClean="0">
                <a:solidFill>
                  <a:srgbClr val="002060"/>
                </a:solidFill>
              </a:rPr>
              <a:t> </a:t>
            </a:r>
            <a:r>
              <a:rPr lang="fr-FR" sz="1800" dirty="0" smtClean="0">
                <a:solidFill>
                  <a:srgbClr val="002060"/>
                </a:solidFill>
              </a:rPr>
              <a:t>Toulon</a:t>
            </a:r>
            <a:endParaRPr lang="fr-FR" sz="1800" dirty="0" smtClean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dirty="0" smtClean="0"/>
              <a:t>Forme grave (réanimation)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dirty="0" smtClean="0"/>
              <a:t>PCR</a:t>
            </a:r>
            <a:r>
              <a:rPr lang="fr-FR" sz="1600" dirty="0" smtClean="0"/>
              <a:t>+, séquençage en cours</a:t>
            </a: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838200" y="3700955"/>
            <a:ext cx="10515600" cy="455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smtClean="0">
                <a:solidFill>
                  <a:srgbClr val="002060"/>
                </a:solidFill>
                <a:latin typeface="Source Code Pro" panose="020B0509030403020204" pitchFamily="49" charset="0"/>
              </a:rPr>
              <a:t>TOSCANA/ 2026</a:t>
            </a:r>
            <a:endParaRPr lang="fr-FR" sz="3200" b="1" dirty="0">
              <a:solidFill>
                <a:srgbClr val="002060"/>
              </a:solidFill>
              <a:latin typeface="Source Code Pro" panose="020B0509030403020204" pitchFamily="49" charset="0"/>
            </a:endParaRPr>
          </a:p>
        </p:txBody>
      </p:sp>
      <p:cxnSp>
        <p:nvCxnSpPr>
          <p:cNvPr id="12" name="Connecteur droit 11"/>
          <p:cNvCxnSpPr/>
          <p:nvPr/>
        </p:nvCxnSpPr>
        <p:spPr>
          <a:xfrm flipH="1">
            <a:off x="838200" y="3531160"/>
            <a:ext cx="10617485" cy="0"/>
          </a:xfrm>
          <a:prstGeom prst="line">
            <a:avLst/>
          </a:prstGeom>
          <a:ln w="19050" cap="rnd" cmpd="sng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0035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6211</TotalTime>
  <Words>191</Words>
  <Application>Microsoft Office PowerPoint</Application>
  <PresentationFormat>Grand écran</PresentationFormat>
  <Paragraphs>55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Source Code Pro</vt:lpstr>
      <vt:lpstr>Wingdings</vt:lpstr>
      <vt:lpstr>Thème Office</vt:lpstr>
      <vt:lpstr>Présentation PowerPoint</vt:lpstr>
      <vt:lpstr>WEST NILE / 2026</vt:lpstr>
      <vt:lpstr>WEST NILE / 2026</vt:lpstr>
      <vt:lpstr>WEST NILE / 2026</vt:lpstr>
      <vt:lpstr>WEST NILE / 2026</vt:lpstr>
      <vt:lpstr>TBEV/ 2026</vt:lpstr>
    </vt:vector>
  </TitlesOfParts>
  <Company>SERVICE DE SANTE DES ARMEES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g.durand</dc:creator>
  <cp:lastModifiedBy>g.durand</cp:lastModifiedBy>
  <cp:revision>49</cp:revision>
  <dcterms:created xsi:type="dcterms:W3CDTF">2026-09-14T11:47:06Z</dcterms:created>
  <dcterms:modified xsi:type="dcterms:W3CDTF">2026-09-21T13:30:33Z</dcterms:modified>
</cp:coreProperties>
</file>