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1" r:id="rId5"/>
  </p:sldMasterIdLst>
  <p:notesMasterIdLst>
    <p:notesMasterId r:id="rId27"/>
  </p:notesMasterIdLst>
  <p:sldIdLst>
    <p:sldId id="257" r:id="rId6"/>
    <p:sldId id="2147482126" r:id="rId7"/>
    <p:sldId id="2147482135" r:id="rId8"/>
    <p:sldId id="2147482128" r:id="rId9"/>
    <p:sldId id="266" r:id="rId10"/>
    <p:sldId id="271" r:id="rId11"/>
    <p:sldId id="267" r:id="rId12"/>
    <p:sldId id="2147482131" r:id="rId13"/>
    <p:sldId id="2147482138" r:id="rId14"/>
    <p:sldId id="2147482132" r:id="rId15"/>
    <p:sldId id="268" r:id="rId16"/>
    <p:sldId id="2147482133" r:id="rId17"/>
    <p:sldId id="270" r:id="rId18"/>
    <p:sldId id="2147482134" r:id="rId19"/>
    <p:sldId id="2147482137" r:id="rId20"/>
    <p:sldId id="272" r:id="rId21"/>
    <p:sldId id="2147482136" r:id="rId22"/>
    <p:sldId id="269" r:id="rId23"/>
    <p:sldId id="2147482139" r:id="rId24"/>
    <p:sldId id="276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1075" autoAdjust="0"/>
  </p:normalViewPr>
  <p:slideViewPr>
    <p:cSldViewPr snapToGrid="0">
      <p:cViewPr varScale="1">
        <p:scale>
          <a:sx n="57" d="100"/>
          <a:sy n="57" d="100"/>
        </p:scale>
        <p:origin x="26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ophien\Desktop\DRCI\Vaxcceptachik\codebook-Vaxcceptach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Niveau</a:t>
            </a:r>
            <a:r>
              <a:rPr lang="en-US" sz="2400" dirty="0"/>
              <a:t> de </a:t>
            </a:r>
            <a:r>
              <a:rPr lang="en-US" sz="2400" dirty="0" err="1"/>
              <a:t>préoccupation</a:t>
            </a:r>
            <a:r>
              <a:rPr lang="en-US" sz="2400" dirty="0"/>
              <a:t> des</a:t>
            </a:r>
            <a:r>
              <a:rPr lang="en-US" sz="2400" baseline="0" dirty="0"/>
              <a:t> </a:t>
            </a:r>
            <a:r>
              <a:rPr lang="en-US" sz="2400" baseline="0" dirty="0" err="1"/>
              <a:t>enquêté</a:t>
            </a:r>
            <a:r>
              <a:rPr lang="en-US" sz="2400" baseline="0" dirty="0"/>
              <a:t>(e)s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93123345397845"/>
          <c:y val="8.5070164777434926E-2"/>
          <c:w val="0.63778912244196051"/>
          <c:h val="0.78094428181320286"/>
        </c:manualLayout>
      </c:layout>
      <c:pieChart>
        <c:varyColors val="1"/>
        <c:ser>
          <c:idx val="0"/>
          <c:order val="0"/>
          <c:tx>
            <c:strRef>
              <c:f>codebook!$B$28</c:f>
              <c:strCache>
                <c:ptCount val="1"/>
                <c:pt idx="0">
                  <c:v>Niveau de préoccupation par thème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3D-714E-84AA-38116DF89C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3D-714E-84AA-38116DF89C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3D-714E-84AA-38116DF89C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3D-714E-84AA-38116DF89C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3D-714E-84AA-38116DF89C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63D-714E-84AA-38116DF89C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codebook!$A$29:$A$34</c:f>
              <c:strCache>
                <c:ptCount val="6"/>
                <c:pt idx="0">
                  <c:v>Niveau d'adhésion vaccinale</c:v>
                </c:pt>
                <c:pt idx="1">
                  <c:v>Perception du risque</c:v>
                </c:pt>
                <c:pt idx="2">
                  <c:v>Niveau de confiance envers les autorités de santé </c:v>
                </c:pt>
                <c:pt idx="3">
                  <c:v>Mobilsation des moyens de protections</c:v>
                </c:pt>
                <c:pt idx="4">
                  <c:v>Niveau de connaissance sur la vaccination contre le chikungunya</c:v>
                </c:pt>
                <c:pt idx="5">
                  <c:v>Perception et l'intérêt à la couverture médiatique</c:v>
                </c:pt>
              </c:strCache>
            </c:strRef>
          </c:cat>
          <c:val>
            <c:numRef>
              <c:f>codebook!$B$29:$B$34</c:f>
              <c:numCache>
                <c:formatCode>General</c:formatCode>
                <c:ptCount val="6"/>
                <c:pt idx="0">
                  <c:v>256</c:v>
                </c:pt>
                <c:pt idx="1">
                  <c:v>180</c:v>
                </c:pt>
                <c:pt idx="2">
                  <c:v>96</c:v>
                </c:pt>
                <c:pt idx="3">
                  <c:v>92</c:v>
                </c:pt>
                <c:pt idx="4">
                  <c:v>72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3D-714E-84AA-38116DF89C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790146290953418E-2"/>
          <c:y val="0.87997187851518566"/>
          <c:w val="0.86248587734310167"/>
          <c:h val="0.1091190163729533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4E6AE-D86F-4435-A331-7D9E59A13983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675F05-BC02-4C6A-AE81-3CB5600D547C}">
      <dgm:prSet phldrT="[Texte]"/>
      <dgm:spPr/>
      <dgm:t>
        <a:bodyPr/>
        <a:lstStyle/>
        <a:p>
          <a:r>
            <a:rPr lang="fr-FR" dirty="0"/>
            <a:t>Hôpital</a:t>
          </a:r>
        </a:p>
      </dgm:t>
    </dgm:pt>
    <dgm:pt modelId="{19AF102A-9061-4EAA-84F1-71A51B2E764A}" type="parTrans" cxnId="{0374D95D-0CCF-47D2-9641-AE722969494C}">
      <dgm:prSet/>
      <dgm:spPr/>
      <dgm:t>
        <a:bodyPr/>
        <a:lstStyle/>
        <a:p>
          <a:endParaRPr lang="fr-FR"/>
        </a:p>
      </dgm:t>
    </dgm:pt>
    <dgm:pt modelId="{E060115A-70FD-40BA-970A-27E94D958697}" type="sibTrans" cxnId="{0374D95D-0CCF-47D2-9641-AE722969494C}">
      <dgm:prSet/>
      <dgm:spPr/>
      <dgm:t>
        <a:bodyPr/>
        <a:lstStyle/>
        <a:p>
          <a:endParaRPr lang="fr-FR"/>
        </a:p>
      </dgm:t>
    </dgm:pt>
    <dgm:pt modelId="{B67DAED8-53C8-4723-9C32-86DD3BBD8EA8}">
      <dgm:prSet phldrT="[Texte]"/>
      <dgm:spPr/>
      <dgm:t>
        <a:bodyPr/>
        <a:lstStyle/>
        <a:p>
          <a:r>
            <a:rPr lang="fr-FR" dirty="0"/>
            <a:t>Ville</a:t>
          </a:r>
        </a:p>
      </dgm:t>
    </dgm:pt>
    <dgm:pt modelId="{60F5E1BA-7CAC-4ADE-9C04-DBDEED9E4367}" type="parTrans" cxnId="{511BE506-D860-4BE1-BFE9-7268880C4117}">
      <dgm:prSet/>
      <dgm:spPr/>
      <dgm:t>
        <a:bodyPr/>
        <a:lstStyle/>
        <a:p>
          <a:endParaRPr lang="fr-FR"/>
        </a:p>
      </dgm:t>
    </dgm:pt>
    <dgm:pt modelId="{F313D6F5-DBB0-4C26-842A-A9F4CB699B0A}" type="sibTrans" cxnId="{511BE506-D860-4BE1-BFE9-7268880C4117}">
      <dgm:prSet/>
      <dgm:spPr/>
      <dgm:t>
        <a:bodyPr/>
        <a:lstStyle/>
        <a:p>
          <a:endParaRPr lang="fr-FR"/>
        </a:p>
      </dgm:t>
    </dgm:pt>
    <dgm:pt modelId="{83499238-F380-4679-9835-F9729FFB0F76}">
      <dgm:prSet phldrT="[Texte]"/>
      <dgm:spPr/>
      <dgm:t>
        <a:bodyPr/>
        <a:lstStyle/>
        <a:p>
          <a:r>
            <a:rPr lang="fr-FR" dirty="0"/>
            <a:t>ARS</a:t>
          </a:r>
        </a:p>
      </dgm:t>
    </dgm:pt>
    <dgm:pt modelId="{CBE8B9FA-D8ED-4771-B062-96AF711BB43D}" type="parTrans" cxnId="{C2F2DF58-7CD1-40B8-9D15-40F46FA83E5A}">
      <dgm:prSet/>
      <dgm:spPr/>
      <dgm:t>
        <a:bodyPr/>
        <a:lstStyle/>
        <a:p>
          <a:endParaRPr lang="fr-FR"/>
        </a:p>
      </dgm:t>
    </dgm:pt>
    <dgm:pt modelId="{A81EBFDC-AA33-4BED-AB79-674270B60075}" type="sibTrans" cxnId="{C2F2DF58-7CD1-40B8-9D15-40F46FA83E5A}">
      <dgm:prSet/>
      <dgm:spPr/>
      <dgm:t>
        <a:bodyPr/>
        <a:lstStyle/>
        <a:p>
          <a:endParaRPr lang="fr-FR"/>
        </a:p>
      </dgm:t>
    </dgm:pt>
    <dgm:pt modelId="{ADBDD091-BD8F-4440-84AD-EE33975F781A}" type="pres">
      <dgm:prSet presAssocID="{DF24E6AE-D86F-4435-A331-7D9E59A13983}" presName="Name0" presStyleCnt="0">
        <dgm:presLayoutVars>
          <dgm:dir/>
          <dgm:resizeHandles val="exact"/>
        </dgm:presLayoutVars>
      </dgm:prSet>
      <dgm:spPr/>
    </dgm:pt>
    <dgm:pt modelId="{3F1495C4-45B4-442E-A843-0FB762E915F6}" type="pres">
      <dgm:prSet presAssocID="{B1675F05-BC02-4C6A-AE81-3CB5600D547C}" presName="node" presStyleLbl="node1" presStyleIdx="0" presStyleCnt="3">
        <dgm:presLayoutVars>
          <dgm:bulletEnabled val="1"/>
        </dgm:presLayoutVars>
      </dgm:prSet>
      <dgm:spPr/>
    </dgm:pt>
    <dgm:pt modelId="{35CA13C5-4E35-4128-9D73-E0C6F5489B44}" type="pres">
      <dgm:prSet presAssocID="{E060115A-70FD-40BA-970A-27E94D958697}" presName="sibTrans" presStyleLbl="sibTrans2D1" presStyleIdx="0" presStyleCnt="3" custScaleX="146732"/>
      <dgm:spPr/>
    </dgm:pt>
    <dgm:pt modelId="{1E9EDA81-64F4-47B4-82D2-7EF77198EA7D}" type="pres">
      <dgm:prSet presAssocID="{E060115A-70FD-40BA-970A-27E94D958697}" presName="connectorText" presStyleLbl="sibTrans2D1" presStyleIdx="0" presStyleCnt="3"/>
      <dgm:spPr/>
    </dgm:pt>
    <dgm:pt modelId="{F53EE574-5B61-49CE-BA3C-12427BF2EFAA}" type="pres">
      <dgm:prSet presAssocID="{B67DAED8-53C8-4723-9C32-86DD3BBD8EA8}" presName="node" presStyleLbl="node1" presStyleIdx="1" presStyleCnt="3">
        <dgm:presLayoutVars>
          <dgm:bulletEnabled val="1"/>
        </dgm:presLayoutVars>
      </dgm:prSet>
      <dgm:spPr/>
    </dgm:pt>
    <dgm:pt modelId="{6B350082-9000-4286-9503-45DA73E1B0C4}" type="pres">
      <dgm:prSet presAssocID="{F313D6F5-DBB0-4C26-842A-A9F4CB699B0A}" presName="sibTrans" presStyleLbl="sibTrans2D1" presStyleIdx="1" presStyleCnt="3"/>
      <dgm:spPr/>
    </dgm:pt>
    <dgm:pt modelId="{9D136CC7-0FA4-47A6-913B-0696D190882E}" type="pres">
      <dgm:prSet presAssocID="{F313D6F5-DBB0-4C26-842A-A9F4CB699B0A}" presName="connectorText" presStyleLbl="sibTrans2D1" presStyleIdx="1" presStyleCnt="3"/>
      <dgm:spPr/>
    </dgm:pt>
    <dgm:pt modelId="{D856D888-2709-4A86-A0D5-9CDB723B66DC}" type="pres">
      <dgm:prSet presAssocID="{83499238-F380-4679-9835-F9729FFB0F76}" presName="node" presStyleLbl="node1" presStyleIdx="2" presStyleCnt="3">
        <dgm:presLayoutVars>
          <dgm:bulletEnabled val="1"/>
        </dgm:presLayoutVars>
      </dgm:prSet>
      <dgm:spPr/>
    </dgm:pt>
    <dgm:pt modelId="{1570B0CA-2508-48C6-AD93-1B1FE538957E}" type="pres">
      <dgm:prSet presAssocID="{A81EBFDC-AA33-4BED-AB79-674270B60075}" presName="sibTrans" presStyleLbl="sibTrans2D1" presStyleIdx="2" presStyleCnt="3" custScaleX="148672"/>
      <dgm:spPr/>
    </dgm:pt>
    <dgm:pt modelId="{27F42C29-6E62-478A-BB49-D5C1635BEDC6}" type="pres">
      <dgm:prSet presAssocID="{A81EBFDC-AA33-4BED-AB79-674270B60075}" presName="connectorText" presStyleLbl="sibTrans2D1" presStyleIdx="2" presStyleCnt="3"/>
      <dgm:spPr/>
    </dgm:pt>
  </dgm:ptLst>
  <dgm:cxnLst>
    <dgm:cxn modelId="{511BE506-D860-4BE1-BFE9-7268880C4117}" srcId="{DF24E6AE-D86F-4435-A331-7D9E59A13983}" destId="{B67DAED8-53C8-4723-9C32-86DD3BBD8EA8}" srcOrd="1" destOrd="0" parTransId="{60F5E1BA-7CAC-4ADE-9C04-DBDEED9E4367}" sibTransId="{F313D6F5-DBB0-4C26-842A-A9F4CB699B0A}"/>
    <dgm:cxn modelId="{0374D95D-0CCF-47D2-9641-AE722969494C}" srcId="{DF24E6AE-D86F-4435-A331-7D9E59A13983}" destId="{B1675F05-BC02-4C6A-AE81-3CB5600D547C}" srcOrd="0" destOrd="0" parTransId="{19AF102A-9061-4EAA-84F1-71A51B2E764A}" sibTransId="{E060115A-70FD-40BA-970A-27E94D958697}"/>
    <dgm:cxn modelId="{58FB8D66-54B6-4BC7-A3DB-7FCCA33FA099}" type="presOf" srcId="{B67DAED8-53C8-4723-9C32-86DD3BBD8EA8}" destId="{F53EE574-5B61-49CE-BA3C-12427BF2EFAA}" srcOrd="0" destOrd="0" presId="urn:microsoft.com/office/officeart/2005/8/layout/cycle7"/>
    <dgm:cxn modelId="{59A62447-2FD2-4FB7-ABEC-3B23CB3CA8FC}" type="presOf" srcId="{E060115A-70FD-40BA-970A-27E94D958697}" destId="{1E9EDA81-64F4-47B4-82D2-7EF77198EA7D}" srcOrd="1" destOrd="0" presId="urn:microsoft.com/office/officeart/2005/8/layout/cycle7"/>
    <dgm:cxn modelId="{66CC7376-C34A-4AE8-B322-B4BF6AC2A54E}" type="presOf" srcId="{E060115A-70FD-40BA-970A-27E94D958697}" destId="{35CA13C5-4E35-4128-9D73-E0C6F5489B44}" srcOrd="0" destOrd="0" presId="urn:microsoft.com/office/officeart/2005/8/layout/cycle7"/>
    <dgm:cxn modelId="{C2F2DF58-7CD1-40B8-9D15-40F46FA83E5A}" srcId="{DF24E6AE-D86F-4435-A331-7D9E59A13983}" destId="{83499238-F380-4679-9835-F9729FFB0F76}" srcOrd="2" destOrd="0" parTransId="{CBE8B9FA-D8ED-4771-B062-96AF711BB43D}" sibTransId="{A81EBFDC-AA33-4BED-AB79-674270B60075}"/>
    <dgm:cxn modelId="{F100967F-E6EA-4558-B7B4-C9FF29946455}" type="presOf" srcId="{A81EBFDC-AA33-4BED-AB79-674270B60075}" destId="{1570B0CA-2508-48C6-AD93-1B1FE538957E}" srcOrd="0" destOrd="0" presId="urn:microsoft.com/office/officeart/2005/8/layout/cycle7"/>
    <dgm:cxn modelId="{549BCF86-14B7-42D4-87A6-0768775C569F}" type="presOf" srcId="{B1675F05-BC02-4C6A-AE81-3CB5600D547C}" destId="{3F1495C4-45B4-442E-A843-0FB762E915F6}" srcOrd="0" destOrd="0" presId="urn:microsoft.com/office/officeart/2005/8/layout/cycle7"/>
    <dgm:cxn modelId="{422CD3AA-956F-49F3-8808-9660E4197289}" type="presOf" srcId="{F313D6F5-DBB0-4C26-842A-A9F4CB699B0A}" destId="{9D136CC7-0FA4-47A6-913B-0696D190882E}" srcOrd="1" destOrd="0" presId="urn:microsoft.com/office/officeart/2005/8/layout/cycle7"/>
    <dgm:cxn modelId="{62B477B0-12AE-4A6C-AD80-584FCC84CAB9}" type="presOf" srcId="{DF24E6AE-D86F-4435-A331-7D9E59A13983}" destId="{ADBDD091-BD8F-4440-84AD-EE33975F781A}" srcOrd="0" destOrd="0" presId="urn:microsoft.com/office/officeart/2005/8/layout/cycle7"/>
    <dgm:cxn modelId="{EEC79EBC-9250-48C9-A9BC-8B9D7B6B3B95}" type="presOf" srcId="{A81EBFDC-AA33-4BED-AB79-674270B60075}" destId="{27F42C29-6E62-478A-BB49-D5C1635BEDC6}" srcOrd="1" destOrd="0" presId="urn:microsoft.com/office/officeart/2005/8/layout/cycle7"/>
    <dgm:cxn modelId="{5FAECFBD-7FAF-4C00-B166-17278013ADFE}" type="presOf" srcId="{F313D6F5-DBB0-4C26-842A-A9F4CB699B0A}" destId="{6B350082-9000-4286-9503-45DA73E1B0C4}" srcOrd="0" destOrd="0" presId="urn:microsoft.com/office/officeart/2005/8/layout/cycle7"/>
    <dgm:cxn modelId="{3B1F26C0-991D-4C81-A141-0F7E7DDB2F54}" type="presOf" srcId="{83499238-F380-4679-9835-F9729FFB0F76}" destId="{D856D888-2709-4A86-A0D5-9CDB723B66DC}" srcOrd="0" destOrd="0" presId="urn:microsoft.com/office/officeart/2005/8/layout/cycle7"/>
    <dgm:cxn modelId="{0845D2F9-7F51-417E-8AB4-B1BA417DDD60}" type="presParOf" srcId="{ADBDD091-BD8F-4440-84AD-EE33975F781A}" destId="{3F1495C4-45B4-442E-A843-0FB762E915F6}" srcOrd="0" destOrd="0" presId="urn:microsoft.com/office/officeart/2005/8/layout/cycle7"/>
    <dgm:cxn modelId="{EF78E54E-5739-4855-8280-584107AAF92B}" type="presParOf" srcId="{ADBDD091-BD8F-4440-84AD-EE33975F781A}" destId="{35CA13C5-4E35-4128-9D73-E0C6F5489B44}" srcOrd="1" destOrd="0" presId="urn:microsoft.com/office/officeart/2005/8/layout/cycle7"/>
    <dgm:cxn modelId="{E89416A1-3C64-4EE6-B5C9-D2655785A5FE}" type="presParOf" srcId="{35CA13C5-4E35-4128-9D73-E0C6F5489B44}" destId="{1E9EDA81-64F4-47B4-82D2-7EF77198EA7D}" srcOrd="0" destOrd="0" presId="urn:microsoft.com/office/officeart/2005/8/layout/cycle7"/>
    <dgm:cxn modelId="{D0B3BE8F-3214-41A0-85F1-458172918037}" type="presParOf" srcId="{ADBDD091-BD8F-4440-84AD-EE33975F781A}" destId="{F53EE574-5B61-49CE-BA3C-12427BF2EFAA}" srcOrd="2" destOrd="0" presId="urn:microsoft.com/office/officeart/2005/8/layout/cycle7"/>
    <dgm:cxn modelId="{C2570BF2-0C32-41BA-8FBF-063BABED77F7}" type="presParOf" srcId="{ADBDD091-BD8F-4440-84AD-EE33975F781A}" destId="{6B350082-9000-4286-9503-45DA73E1B0C4}" srcOrd="3" destOrd="0" presId="urn:microsoft.com/office/officeart/2005/8/layout/cycle7"/>
    <dgm:cxn modelId="{EFA20E88-6556-4639-B9ED-1A80CAA706E1}" type="presParOf" srcId="{6B350082-9000-4286-9503-45DA73E1B0C4}" destId="{9D136CC7-0FA4-47A6-913B-0696D190882E}" srcOrd="0" destOrd="0" presId="urn:microsoft.com/office/officeart/2005/8/layout/cycle7"/>
    <dgm:cxn modelId="{0D252176-2628-46A2-8AE4-A2C1453718D5}" type="presParOf" srcId="{ADBDD091-BD8F-4440-84AD-EE33975F781A}" destId="{D856D888-2709-4A86-A0D5-9CDB723B66DC}" srcOrd="4" destOrd="0" presId="urn:microsoft.com/office/officeart/2005/8/layout/cycle7"/>
    <dgm:cxn modelId="{61DB6428-BF7F-4A90-99CB-33028C8A5A80}" type="presParOf" srcId="{ADBDD091-BD8F-4440-84AD-EE33975F781A}" destId="{1570B0CA-2508-48C6-AD93-1B1FE538957E}" srcOrd="5" destOrd="0" presId="urn:microsoft.com/office/officeart/2005/8/layout/cycle7"/>
    <dgm:cxn modelId="{F21D87DC-83E2-4A0A-AE7D-DF18DA0D0FD8}" type="presParOf" srcId="{1570B0CA-2508-48C6-AD93-1B1FE538957E}" destId="{27F42C29-6E62-478A-BB49-D5C1635BEDC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495C4-45B4-442E-A843-0FB762E915F6}">
      <dsp:nvSpPr>
        <dsp:cNvPr id="0" name=""/>
        <dsp:cNvSpPr/>
      </dsp:nvSpPr>
      <dsp:spPr>
        <a:xfrm>
          <a:off x="2083522" y="925"/>
          <a:ext cx="2254405" cy="1127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Hôpital</a:t>
          </a:r>
        </a:p>
      </dsp:txBody>
      <dsp:txXfrm>
        <a:off x="2116537" y="33940"/>
        <a:ext cx="2188375" cy="1061172"/>
      </dsp:txXfrm>
    </dsp:sp>
    <dsp:sp modelId="{35CA13C5-4E35-4128-9D73-E0C6F5489B44}">
      <dsp:nvSpPr>
        <dsp:cNvPr id="0" name=""/>
        <dsp:cNvSpPr/>
      </dsp:nvSpPr>
      <dsp:spPr>
        <a:xfrm rot="3600000">
          <a:off x="3280266" y="1978408"/>
          <a:ext cx="1721304" cy="3945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3398622" y="2057312"/>
        <a:ext cx="1484592" cy="236713"/>
      </dsp:txXfrm>
    </dsp:sp>
    <dsp:sp modelId="{F53EE574-5B61-49CE-BA3C-12427BF2EFAA}">
      <dsp:nvSpPr>
        <dsp:cNvPr id="0" name=""/>
        <dsp:cNvSpPr/>
      </dsp:nvSpPr>
      <dsp:spPr>
        <a:xfrm>
          <a:off x="3943909" y="3223210"/>
          <a:ext cx="2254405" cy="1127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Ville</a:t>
          </a:r>
        </a:p>
      </dsp:txBody>
      <dsp:txXfrm>
        <a:off x="3976924" y="3256225"/>
        <a:ext cx="2188375" cy="1061172"/>
      </dsp:txXfrm>
    </dsp:sp>
    <dsp:sp modelId="{6B350082-9000-4286-9503-45DA73E1B0C4}">
      <dsp:nvSpPr>
        <dsp:cNvPr id="0" name=""/>
        <dsp:cNvSpPr/>
      </dsp:nvSpPr>
      <dsp:spPr>
        <a:xfrm rot="10800000">
          <a:off x="2624178" y="3589551"/>
          <a:ext cx="1173093" cy="3945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2742534" y="3668455"/>
        <a:ext cx="936381" cy="236713"/>
      </dsp:txXfrm>
    </dsp:sp>
    <dsp:sp modelId="{D856D888-2709-4A86-A0D5-9CDB723B66DC}">
      <dsp:nvSpPr>
        <dsp:cNvPr id="0" name=""/>
        <dsp:cNvSpPr/>
      </dsp:nvSpPr>
      <dsp:spPr>
        <a:xfrm>
          <a:off x="223135" y="3223210"/>
          <a:ext cx="2254405" cy="1127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ARS</a:t>
          </a:r>
        </a:p>
      </dsp:txBody>
      <dsp:txXfrm>
        <a:off x="256150" y="3256225"/>
        <a:ext cx="2188375" cy="1061172"/>
      </dsp:txXfrm>
    </dsp:sp>
    <dsp:sp modelId="{1570B0CA-2508-48C6-AD93-1B1FE538957E}">
      <dsp:nvSpPr>
        <dsp:cNvPr id="0" name=""/>
        <dsp:cNvSpPr/>
      </dsp:nvSpPr>
      <dsp:spPr>
        <a:xfrm rot="18000000">
          <a:off x="1408501" y="1978408"/>
          <a:ext cx="1744062" cy="3945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1526857" y="2057312"/>
        <a:ext cx="1507350" cy="23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E978B-4314-4E5E-9839-2DAA835ADFC8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C11B-7BBD-4316-9939-58689A4DA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6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8C11B-7BBD-4316-9939-58689A4DAE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06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by Health authorities and fully covered by national health insurance 555 (60.5) </a:t>
            </a:r>
          </a:p>
          <a:p>
            <a:r>
              <a:rPr lang="en-US" dirty="0"/>
              <a:t>Provided for free in a clinical trial 326 (35.5) </a:t>
            </a:r>
          </a:p>
          <a:p>
            <a:r>
              <a:rPr lang="en-US" dirty="0"/>
              <a:t>Recommended by Health authorities but not covered (price around 160–180€)  185 (20,1%)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8C11B-7BBD-4316-9939-58689A4DAE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70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Avis sur la vaccination score de 0 à 10 : distribution</a:t>
            </a:r>
            <a:r>
              <a:rPr lang="fr-FR" baseline="0" dirty="0"/>
              <a:t> non normale. Comparaison médiane et IQR. Pas de </a:t>
            </a:r>
            <a:r>
              <a:rPr lang="fr-FR" baseline="0" dirty="0" err="1"/>
              <a:t>diff</a:t>
            </a:r>
            <a:r>
              <a:rPr lang="fr-FR" baseline="0" dirty="0"/>
              <a:t> statistique. </a:t>
            </a:r>
          </a:p>
          <a:p>
            <a:r>
              <a:rPr lang="fr-FR" baseline="0" dirty="0"/>
              <a:t>*** : p&lt;0.001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9053A-512F-436D-93D7-4CC05ED14C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10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8C11B-7BBD-4316-9939-58689A4DAE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2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Organisation de webinaire par l’URLM, l’ARS</a:t>
            </a:r>
          </a:p>
          <a:p>
            <a:endParaRPr lang="fr-FR" dirty="0"/>
          </a:p>
          <a:p>
            <a:r>
              <a:rPr lang="fr-FR" dirty="0"/>
              <a:t>Groupe </a:t>
            </a:r>
            <a:r>
              <a:rPr lang="fr-FR" dirty="0" err="1"/>
              <a:t>What’s</a:t>
            </a:r>
            <a:r>
              <a:rPr lang="fr-FR" dirty="0"/>
              <a:t> app ++</a:t>
            </a:r>
          </a:p>
          <a:p>
            <a:endParaRPr lang="fr-FR" dirty="0"/>
          </a:p>
          <a:p>
            <a:r>
              <a:rPr lang="fr-FR" dirty="0"/>
              <a:t>Avis </a:t>
            </a:r>
            <a:r>
              <a:rPr lang="fr-FR" dirty="0" err="1"/>
              <a:t>infectio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365C6-D18D-8E42-AC7A-A6E2C07D5D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refus de vaccination ont été étroitement associés à l’</a:t>
            </a:r>
            <a:r>
              <a:rPr lang="fr-FR" dirty="0" err="1"/>
              <a:t>infodémie</a:t>
            </a:r>
            <a:r>
              <a:rPr lang="fr-FR" dirty="0"/>
              <a:t> </a:t>
            </a:r>
          </a:p>
          <a:p>
            <a:r>
              <a:rPr lang="fr-FR" dirty="0"/>
              <a:t>la surabondance d’informations justes, incertaines et erronées </a:t>
            </a:r>
          </a:p>
          <a:p>
            <a:r>
              <a:rPr lang="fr-FR" dirty="0" err="1"/>
              <a:t>infodémie</a:t>
            </a:r>
            <a:r>
              <a:rPr lang="fr-FR" dirty="0"/>
              <a:t> </a:t>
            </a:r>
          </a:p>
          <a:p>
            <a:r>
              <a:rPr lang="fr-FR" dirty="0"/>
              <a:t>nécessité « d’écouter » les publics afin de répondre aux fausses informations et d’inciter la population à respecter les mesures de santé publique.</a:t>
            </a:r>
          </a:p>
          <a:p>
            <a:r>
              <a:rPr lang="fr-FR" dirty="0"/>
              <a:t>OMS a soutenu la publication d’un rapport marquant,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Distinguer le signal du bruit</a:t>
            </a:r>
            <a:r>
              <a:rPr lang="fr-FR" dirty="0"/>
              <a:t> (</a:t>
            </a:r>
            <a:r>
              <a:rPr lang="fr-FR" dirty="0" err="1"/>
              <a:t>Cunard</a:t>
            </a:r>
            <a:r>
              <a:rPr lang="fr-FR" dirty="0"/>
              <a:t> Chaney et al., 2021) « écoute sociale »—un ensemble de méthodes visant à recueillir et analyser les discours profanes, en ligne comme sur le terrain—comme un levier essentiel des actions contemporaines destinées à renforcer la confiance vaccinale et à favoriser l’adhésion. </a:t>
            </a:r>
          </a:p>
          <a:p>
            <a:endParaRPr lang="fr-FR" dirty="0"/>
          </a:p>
          <a:p>
            <a:r>
              <a:rPr lang="fr-FR" dirty="0"/>
              <a:t>combiner sources de données numériques et enquêtes de terrain : traces laissées en ligne. </a:t>
            </a:r>
          </a:p>
          <a:p>
            <a:r>
              <a:rPr lang="fr-FR" dirty="0"/>
              <a:t>biais : représentativité limitée des internautes, choix parfois réducteurs des mots-clés de collecte par des chercheurs éloignés du terrain, et surinterprétations des liens entre </a:t>
            </a:r>
            <a:r>
              <a:rPr lang="fr-FR" dirty="0" err="1"/>
              <a:t>infodémie</a:t>
            </a:r>
            <a:r>
              <a:rPr lang="fr-FR" dirty="0"/>
              <a:t> et comportements (</a:t>
            </a:r>
            <a:r>
              <a:rPr lang="fr-FR" dirty="0" err="1"/>
              <a:t>Heyerdahl</a:t>
            </a:r>
            <a:r>
              <a:rPr lang="fr-FR" dirty="0"/>
              <a:t> et al., 2023). </a:t>
            </a:r>
          </a:p>
          <a:p>
            <a:r>
              <a:rPr lang="fr-FR" dirty="0"/>
              <a:t>L’écoute sociale « hybride » vise précisément à pallier ces limites : elle ambitionne d’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ancrer</a:t>
            </a:r>
            <a:r>
              <a:rPr lang="fr-FR" dirty="0"/>
              <a:t> l’analyse de l’</a:t>
            </a:r>
            <a:r>
              <a:rPr lang="fr-FR" dirty="0" err="1"/>
              <a:t>infodémie</a:t>
            </a:r>
            <a:r>
              <a:rPr lang="fr-FR" dirty="0"/>
              <a:t> en croisant l’étude des discours (messages, </a:t>
            </a:r>
            <a:r>
              <a:rPr lang="fr-FR" dirty="0" err="1"/>
              <a:t>posts</a:t>
            </a:r>
            <a:r>
              <a:rPr lang="fr-FR" dirty="0"/>
              <a:t>, commentaires) avec des approches populationnelles (entretiens, questionnaires). </a:t>
            </a:r>
          </a:p>
          <a:p>
            <a:r>
              <a:rPr lang="fr-FR" dirty="0"/>
              <a:t>Cette complémentarité garantit la pertinence des méthodes mobilisées et permet une compréhension fine des interactions entre circulation des discours et décisions de santé (</a:t>
            </a:r>
            <a:r>
              <a:rPr lang="fr-FR" dirty="0" err="1"/>
              <a:t>Heyerdahl</a:t>
            </a:r>
            <a:r>
              <a:rPr lang="fr-FR" dirty="0"/>
              <a:t> et al., 2022).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8C11B-7BBD-4316-9939-58689A4DAE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5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QUANTI: Principaux déterminants de l’hésitation vaccinale : une faible confiance dans les vaccins en général, des antécédents d’hésitation ou de refus vaccinal, une situation socio-économique précaire, l’absence d’antécédent de chikungunya, et un niveau d’éducation inférieur à Bac+5. À l’inverse, être professionnel de santé demeure un facteur de protection fort.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QUALI = </a:t>
            </a:r>
            <a:r>
              <a:rPr lang="fr-FR" dirty="0"/>
              <a:t>climat de défiance généralisée, alimenté par des récits de type complotiste ou post-colonial, une perception faible du risque lié au chikungunya, une balance bénéfice-risque perçue défavorable à la vaccination, ainsi qu’un manque de clarté et d’accessibilité de l’information officielle. Le décès d’une personne âgée après vaccination, largement relayé dans les discours recueillis, </a:t>
            </a:r>
            <a:r>
              <a:rPr lang="fr-FR" b="1" dirty="0"/>
              <a:t>constitue un point de bascule </a:t>
            </a:r>
            <a:r>
              <a:rPr lang="fr-FR" dirty="0"/>
              <a:t>émotionnel et symbolique qui a renforcé le rejet du vaccin dans l’opinion publique locale.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=&gt; Dans ce contexte, il est essentiel de </a:t>
            </a:r>
            <a:r>
              <a:rPr lang="fr-FR" b="1" dirty="0"/>
              <a:t>reconstruire un espace de confiance</a:t>
            </a:r>
            <a:r>
              <a:rPr lang="fr-FR" dirty="0"/>
              <a:t>, par une communication transparente, contextualisée, relayée localement par des figures crédibles. Une stratégie de vaccination ciblée, intégrée à une approche de santé publique plus large (vectorielle, informationnelle, communautaire), apparaît nécessaire pour espérer restaurer une dynamique de couverture vaccinale à moyen terme.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8C11B-7BBD-4316-9939-58689A4DAE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>
          <a:extLst>
            <a:ext uri="{FF2B5EF4-FFF2-40B4-BE49-F238E27FC236}">
              <a16:creationId xmlns:a16="http://schemas.microsoft.com/office/drawing/2014/main" id="{02CE8B44-08F2-AAF3-8EF0-7A8A851C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>
            <a:extLst>
              <a:ext uri="{FF2B5EF4-FFF2-40B4-BE49-F238E27FC236}">
                <a16:creationId xmlns:a16="http://schemas.microsoft.com/office/drawing/2014/main" id="{A6E25408-DCC9-5692-CE72-62FCDDDBF5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154043E-2774-843B-D50A-A649E1AC16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80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76BD-0D3F-4BCA-81DB-8C18DDB2F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C0526-24A2-409B-8AFD-E0AE89F0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FC37-4B27-4BA9-AD20-DA8C4BC5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39D0-A10C-46D1-8683-9DBF1F6F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47D9-D1E2-433D-8479-DD8CD3F3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11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3B8D46-26AD-4F40-8D92-1347374D5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02" y="6356350"/>
            <a:ext cx="453198" cy="504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12E02-3C45-4A0C-BE23-D715A52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53FA-5FE0-4F2A-8F04-050A8D3D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FE58-D18A-4381-8AAF-AF9A0B5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33D2-B363-4F7A-B56C-5AC7F264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5AF3-0172-4DA1-815B-25ADC489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810" y="6426121"/>
            <a:ext cx="2650375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55566DE6-6023-4F1B-83B8-5B1409609C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41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959449C-D015-ABF7-ECB2-9BF4346680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576" y="1083520"/>
            <a:ext cx="2388832" cy="299314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6D0B0AC-DB81-520A-BAE9-2FFFB0668B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0947" y="1083520"/>
            <a:ext cx="2388832" cy="299314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A561111-C4B9-86DA-6804-954AF6E44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18" y="1083520"/>
            <a:ext cx="2388832" cy="299314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659AF62-4264-C4B7-4264-4529AB555E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95689" y="1083520"/>
            <a:ext cx="2388832" cy="29931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C770-4E60-4DD0-6772-781CA3A121E9}"/>
              </a:ext>
            </a:extLst>
          </p:cNvPr>
          <p:cNvSpPr/>
          <p:nvPr userDrawn="1"/>
        </p:nvSpPr>
        <p:spPr>
          <a:xfrm>
            <a:off x="1054343" y="4073319"/>
            <a:ext cx="1602888" cy="192023"/>
          </a:xfrm>
          <a:prstGeom prst="rect">
            <a:avLst/>
          </a:prstGeom>
          <a:solidFill>
            <a:srgbClr val="1C6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2F7C4-66A2-CC3B-A80E-C94E547FD021}"/>
              </a:ext>
            </a:extLst>
          </p:cNvPr>
          <p:cNvSpPr/>
          <p:nvPr userDrawn="1"/>
        </p:nvSpPr>
        <p:spPr>
          <a:xfrm>
            <a:off x="3766714" y="4073319"/>
            <a:ext cx="1602888" cy="192023"/>
          </a:xfrm>
          <a:prstGeom prst="rect">
            <a:avLst/>
          </a:prstGeom>
          <a:solidFill>
            <a:srgbClr val="1C6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B3C117-FDE5-9760-1C76-631727340291}"/>
              </a:ext>
            </a:extLst>
          </p:cNvPr>
          <p:cNvSpPr/>
          <p:nvPr userDrawn="1"/>
        </p:nvSpPr>
        <p:spPr>
          <a:xfrm>
            <a:off x="6479085" y="4073319"/>
            <a:ext cx="1602888" cy="192023"/>
          </a:xfrm>
          <a:prstGeom prst="rect">
            <a:avLst/>
          </a:prstGeom>
          <a:solidFill>
            <a:srgbClr val="1C6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4A9F23-0DCD-305E-0614-EA39059CFCF5}"/>
              </a:ext>
            </a:extLst>
          </p:cNvPr>
          <p:cNvSpPr/>
          <p:nvPr userDrawn="1"/>
        </p:nvSpPr>
        <p:spPr>
          <a:xfrm>
            <a:off x="9191456" y="4073319"/>
            <a:ext cx="1602888" cy="192023"/>
          </a:xfrm>
          <a:prstGeom prst="rect">
            <a:avLst/>
          </a:prstGeom>
          <a:solidFill>
            <a:srgbClr val="1C6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5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0953D5-B3A8-2C6C-C892-ECA279670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5323" y="894521"/>
            <a:ext cx="3975652" cy="467139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31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B8CCE2-E9FA-4A41-0810-2766903A30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5184" y="832104"/>
            <a:ext cx="5370512" cy="5193792"/>
          </a:xfrm>
          <a:custGeom>
            <a:avLst/>
            <a:gdLst>
              <a:gd name="connsiteX0" fmla="*/ 0 w 5370512"/>
              <a:gd name="connsiteY0" fmla="*/ 0 h 5193792"/>
              <a:gd name="connsiteX1" fmla="*/ 2773616 w 5370512"/>
              <a:gd name="connsiteY1" fmla="*/ 0 h 5193792"/>
              <a:gd name="connsiteX2" fmla="*/ 5370512 w 5370512"/>
              <a:gd name="connsiteY2" fmla="*/ 2596896 h 5193792"/>
              <a:gd name="connsiteX3" fmla="*/ 2773616 w 5370512"/>
              <a:gd name="connsiteY3" fmla="*/ 5193792 h 5193792"/>
              <a:gd name="connsiteX4" fmla="*/ 0 w 5370512"/>
              <a:gd name="connsiteY4" fmla="*/ 5193792 h 519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512" h="5193792">
                <a:moveTo>
                  <a:pt x="0" y="0"/>
                </a:moveTo>
                <a:lnTo>
                  <a:pt x="2773616" y="0"/>
                </a:lnTo>
                <a:lnTo>
                  <a:pt x="5370512" y="2596896"/>
                </a:lnTo>
                <a:lnTo>
                  <a:pt x="2773616" y="5193792"/>
                </a:lnTo>
                <a:lnTo>
                  <a:pt x="0" y="51937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52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48526-0FC6-40F4-95D5-481DE4E0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E3F22-2035-43BE-92D8-303B8590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71BF2-377C-46F3-8EBD-20E33B5E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75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980F-F21D-49ED-9926-FDD4C24C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BEC7-76AD-4E77-84F2-59E6072F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856A9-39DE-405D-B78F-33B91F23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AA0A-B49F-4FE5-98AF-5FEA8004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38D8-A749-47CE-9964-610C2FA6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B8298-6EC3-4C52-AD76-94E000F7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57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5A39-1872-436A-A2E7-6AE42B26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7123B-21CA-47C7-BF08-8FF558E42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B924-601B-4A92-9608-A19DB93C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7328F-A020-48AF-96DA-C426EF70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25E5-EC89-46BA-9B6F-A727942C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A5063-46B6-492D-AE1A-B6405AF2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6AEE-C8EF-4AA9-B61A-79D6CA3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FC3DF-A546-4E3F-9152-33B908655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16A-F806-436E-ADD8-A6655395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E15C-C58D-473F-BCB3-6DECFC6A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B17D-BA75-47CC-8B3C-08027324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060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F15AA-13D8-4A53-9BB6-E577A61FB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0F8BB-58FA-44A6-BE8F-F1E4E02A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978A-D527-49B5-B262-4B2AF16D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0AE6-DEEC-4EFB-A3B3-974B92D5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7A62-10F2-44B8-B049-D70E1D12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52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6A706-42CD-F840-B54B-F49A8A97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EAB56-D1B5-7F91-B63F-4DD0DC200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E650CC-3C57-5C4B-9A33-B7C9AFB9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B8E2A3-F61D-3773-64CE-F2D93A2E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E1E5-320A-4D22-88C4-87A208692DE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8FB23B-BD1E-0B6A-8542-B3130A7C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53FA6-ADCF-2375-CE3D-EDA92A99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602-9D07-4043-AA73-57AD0A5D2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246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9000">
              <a:srgbClr val="EEEEEE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612C2-DF99-4C83-B1D8-1458F204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BEF3-2E1F-423D-A1DB-C01D5A5B2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A97E-557E-44D4-998F-519E1C91D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E225C-D54C-4CD4-B985-401D163C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6B32-161C-46F4-9DC0-0606ACE88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6DE6-6023-4F1B-83B8-5B1409609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4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g"/><Relationship Id="rId11" Type="http://schemas.openxmlformats.org/officeDocument/2006/relationships/image" Target="../media/image43.jfif"/><Relationship Id="rId5" Type="http://schemas.openxmlformats.org/officeDocument/2006/relationships/image" Target="../media/image37.gif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3613123"/>
            <a:ext cx="9573847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Acceptabilité vaccinale </a:t>
            </a:r>
            <a:br>
              <a:rPr lang="fr-FR" dirty="0"/>
            </a:br>
            <a:r>
              <a:rPr lang="fr-FR" dirty="0"/>
              <a:t>Chikungunya à La Réunion</a:t>
            </a:r>
            <a:br>
              <a:rPr lang="fr-FR" dirty="0"/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ETUDE VAXCCEPTACHIK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977" y="4647057"/>
            <a:ext cx="11704320" cy="895948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Rodolphe Manaquin</a:t>
            </a:r>
            <a:r>
              <a:rPr lang="fr-FR" baseline="30000" dirty="0"/>
              <a:t>1</a:t>
            </a:r>
            <a:r>
              <a:rPr lang="fr-FR" dirty="0"/>
              <a:t>, MD ; Dimitri Kornblum</a:t>
            </a:r>
            <a:r>
              <a:rPr lang="fr-FR" baseline="30000" dirty="0"/>
              <a:t>1,2</a:t>
            </a:r>
            <a:r>
              <a:rPr lang="fr-FR" dirty="0"/>
              <a:t>, MD; Sophien Horri</a:t>
            </a:r>
            <a:r>
              <a:rPr lang="fr-FR" baseline="30000" dirty="0"/>
              <a:t>3</a:t>
            </a:r>
            <a:r>
              <a:rPr lang="fr-FR" dirty="0"/>
              <a:t>, PhD ; Zahir Liang-Ko-Yao</a:t>
            </a:r>
            <a:r>
              <a:rPr lang="fr-FR" baseline="30000" dirty="0"/>
              <a:t>3</a:t>
            </a:r>
            <a:r>
              <a:rPr lang="fr-FR" dirty="0"/>
              <a:t>, PhD ; Mosnier émilie</a:t>
            </a:r>
            <a:r>
              <a:rPr lang="fr-FR" baseline="30000" dirty="0"/>
              <a:t>1,4</a:t>
            </a:r>
            <a:r>
              <a:rPr lang="fr-FR" dirty="0"/>
              <a:t>, MD. PhD. HDR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16" y="5864936"/>
            <a:ext cx="2036246" cy="8959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16" y="191280"/>
            <a:ext cx="2564853" cy="11891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6977" y="5560555"/>
            <a:ext cx="3833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/>
              <a:t>1. Service d’Infectiologie, CHU Réunion</a:t>
            </a:r>
          </a:p>
          <a:p>
            <a:pPr lvl="0"/>
            <a:r>
              <a:rPr lang="fr-FR" dirty="0"/>
              <a:t>2. CIC , CHU Réunion </a:t>
            </a:r>
          </a:p>
          <a:p>
            <a:pPr lvl="0"/>
            <a:r>
              <a:rPr lang="fr-FR" dirty="0"/>
              <a:t>3. DRCI, USMD, Réunion </a:t>
            </a:r>
          </a:p>
          <a:p>
            <a:r>
              <a:rPr lang="fr-FR" dirty="0"/>
              <a:t>4. SESSTIM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88" y="191280"/>
            <a:ext cx="1189159" cy="118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7784D0-36D7-9C76-FEEF-7EC39E5BE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9362" y1="83140" x2="59362" y2="83140"/>
                        <a14:foregroundMark x1="59362" y1="83430" x2="59362" y2="83430"/>
                        <a14:foregroundMark x1="59223" y1="86628" x2="58669" y2="86919"/>
                        <a14:foregroundMark x1="42025" y1="75291" x2="42025" y2="75291"/>
                        <a14:foregroundMark x1="46047" y1="79797" x2="46047" y2="79797"/>
                        <a14:foregroundMark x1="46325" y1="77326" x2="46325" y2="77326"/>
                        <a14:foregroundMark x1="52566" y1="70930" x2="52566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57" y="2153244"/>
            <a:ext cx="1991182" cy="19000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6" y="5864936"/>
            <a:ext cx="932601" cy="895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B3C8C9-E2CF-486C-92AD-ABEDFFA5BC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5365" y="5394162"/>
            <a:ext cx="3901067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932" y="133815"/>
            <a:ext cx="11563814" cy="1092819"/>
          </a:xfrm>
        </p:spPr>
        <p:txBody>
          <a:bodyPr/>
          <a:lstStyle/>
          <a:p>
            <a:r>
              <a:rPr lang="fr-FR" dirty="0"/>
              <a:t>Qualitatif – Dr Sophien Horri- Dr Zahir Liang Ko Yao 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6" y="1092820"/>
            <a:ext cx="9668106" cy="54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595" y="167269"/>
            <a:ext cx="10941205" cy="1167536"/>
          </a:xfrm>
        </p:spPr>
        <p:txBody>
          <a:bodyPr/>
          <a:lstStyle/>
          <a:p>
            <a:r>
              <a:rPr lang="fr-FR" b="1" dirty="0"/>
              <a:t>Principaux thèmes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59" y="1334804"/>
            <a:ext cx="7779212" cy="49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1FC2516-6931-0AAC-F6EF-A79E89D98C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85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10" y="267629"/>
            <a:ext cx="11976410" cy="814039"/>
          </a:xfrm>
        </p:spPr>
        <p:txBody>
          <a:bodyPr>
            <a:normAutofit fontScale="90000"/>
          </a:bodyPr>
          <a:lstStyle/>
          <a:p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Niveau d’hésitation vaccinale élevé dans l’échantillon</a:t>
            </a:r>
            <a:b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919395"/>
            <a:ext cx="12192000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Nombreux témoignages exprimant un manque de confiance 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ce vaccin n’a pas fait ses preuves, il vient de sortir et certains veulent le tester sur nous les réunionnais » (E1)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je n’ai pas confiance en ce vaccin, ils veulent nous refaire la même chose qu’à l’époque du Covid, mais cette fois on ne m’aura plus » (E7)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Arguments complotistes et identitaires présents 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les vaccins c’est très utile pour éliminer les créoles et nous remplacer » (E2)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Macron nous prend pour des souris de laboratoire » (E8)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nous on ne compte pas beaucoup pour la métropole, essayer un vaccin sur nous ce n’est pas comme si on allait l’essayer sur des zoreilles » (E10)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Contexte aggravant : décès post-vaccination déclaré le 26 avril 2025.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professionnels de santé, bien que majoritairement favorables, restent prudents dans leurs recommandations 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Le pic épidémique est derrière nous, je ne pense pas que ce soit nécessaire de vacciner massivement » (MG)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Après ce mort, je pense qu’il y a trop de risques avec ce vaccin, moi je ne conseille pas » (IDE, urgences)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2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73" y="1323639"/>
            <a:ext cx="11786839" cy="270985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Perceptions et représentations autour du </a:t>
            </a:r>
            <a:r>
              <a:rPr kumimoji="0" lang="fr-FR" altLang="fr-FR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chikungunya</a:t>
            </a: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de la vaccination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r-FR" altLang="fr-FR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3288" y="1107868"/>
            <a:ext cx="1154894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Faible perception du risque lié au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chikungunya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L’épidémie est jugée bénigne, comparée à celle de 2006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Ce n’est pas le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Covid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il ne faut pas exagérer » (E11)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C’est comme une grippe, et après c’est tout » (E3)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Balance bénéfice-risque défavorable à la vaccination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Crainte d’effets secondaires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Je pense que le vaccin va tuer beaucoup plus que le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chikungunya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lui-même » (E5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Défiance envers les autorités sanitaires et scientifiques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Mémoire de la crise COVID et perception d’injustice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L’ARS, je n’ai pas confiance, je n’ai pas oublié les mensonges » (E15)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En métropole ils auraient démissionné, ici non » (IDE, oncologie)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Préférence pour des mesures de protection individuelle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Moustiquaires, répulsifs, entretien des jardins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Le vaccin ne sert pas à grand-chose, je préfère les moustiquaires » (E14)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Niveau de connaissance sur le vaccin très limité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Je ne sais pas combien de doses, ni comment il fonctionne » (IDE, urgences)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Couverture médiatique jugée insuffisante et peu crédible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À la radio, on dit beaucoup de bêtises, mais au moins les Réunionnais s’expriment » (E2)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L’ARS communique après un mort, ça ne peut pas marcher » (MG)</a:t>
            </a:r>
          </a:p>
        </p:txBody>
      </p:sp>
    </p:spTree>
    <p:extLst>
      <p:ext uri="{BB962C8B-B14F-4D97-AF65-F5344CB8AC3E}">
        <p14:creationId xmlns:p14="http://schemas.microsoft.com/office/powerpoint/2010/main" val="390351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8EFE6-29F2-EA16-2C2C-C221E164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3964E-801F-57B2-4E32-760117E9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323639"/>
            <a:ext cx="11786839" cy="270985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Facteurs d’adhésio</a:t>
            </a:r>
            <a:r>
              <a:rPr lang="fr-FR" altLang="fr-FR" sz="4000" b="1" dirty="0">
                <a:latin typeface="Arial" panose="020B0604020202020204" pitchFamily="34" charset="0"/>
              </a:rPr>
              <a:t>ns à </a:t>
            </a: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vaccination  </a:t>
            </a:r>
            <a:b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r-FR" altLang="fr-FR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3197E8-F7CB-9504-95B4-57F5CBFF3C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3288" y="827004"/>
            <a:ext cx="1199871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fr-FR" altLang="fr-FR" sz="2000" b="1" dirty="0">
                <a:latin typeface="Arial" panose="020B0604020202020204" pitchFamily="34" charset="0"/>
              </a:rPr>
              <a:t>Avoir été atteints du covid-19 et avoir refusé la vaccination contre le covid-19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Je regrette beaucoup de ne pas m’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ê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tre fait vacciner pendant le covid. Je l’ai attrapé et on m’a hospitalisé, j’étais mal et je ne voulais pa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s faire la même erreur pour le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</a:rPr>
              <a:t>chik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» (E20)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Avoir soi même déjà contracté </a:t>
            </a:r>
            <a:r>
              <a:rPr lang="fr-FR" altLang="fr-FR" sz="2000" b="1" dirty="0">
                <a:latin typeface="Arial" panose="020B0604020202020204" pitchFamily="34" charset="0"/>
              </a:rPr>
              <a:t>le </a:t>
            </a:r>
            <a:r>
              <a:rPr lang="fr-FR" altLang="fr-FR" sz="2000" b="1" dirty="0" err="1">
                <a:latin typeface="Arial" panose="020B0604020202020204" pitchFamily="34" charset="0"/>
              </a:rPr>
              <a:t>chik</a:t>
            </a:r>
            <a:r>
              <a:rPr lang="fr-FR" altLang="fr-FR" sz="2000" b="1" dirty="0">
                <a:latin typeface="Arial" panose="020B0604020202020204" pitchFamily="34" charset="0"/>
              </a:rPr>
              <a:t> pendant l’</a:t>
            </a:r>
            <a:r>
              <a:rPr lang="fr-FR" altLang="fr-FR" sz="2000" b="1" dirty="0" err="1">
                <a:latin typeface="Arial" panose="020B0604020202020204" pitchFamily="34" charset="0"/>
              </a:rPr>
              <a:t>épidemie</a:t>
            </a:r>
            <a:r>
              <a:rPr lang="fr-FR" altLang="fr-FR" sz="2000" b="1" dirty="0">
                <a:latin typeface="Arial" panose="020B0604020202020204" pitchFamily="34" charset="0"/>
              </a:rPr>
              <a:t> de 2006 ou un proche parent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Crainte de vivre la même expérience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J’ai vu de mes yeux comment mon père avait souffert à l’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é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poque. Alors je me suis dis je vais me vacciner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» (E23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« J’ai eu le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</a:rPr>
              <a:t>chik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 et j’ai souffert, il n’y avait pas de vaccin à l’époque. On nous propose la vaccination alors je préfère accepter, c’est mieux d’être protéger » (AS, gériatrie</a:t>
            </a:r>
            <a:r>
              <a:rPr lang="fr-FR" altLang="fr-FR" sz="2000" dirty="0">
                <a:latin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fr-FR" altLang="fr-FR" sz="2000" b="1" dirty="0">
                <a:latin typeface="Arial" panose="020B0604020202020204" pitchFamily="34" charset="0"/>
              </a:rPr>
              <a:t>Confiance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envers les autorités sanitaires et scientifiques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C’est des vaccins qui sont testés, pourquoi je n’aurai pas confiance » (E30)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 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J’ai tous mes vaccins -, j’ai vacciné mes enfants depuis tout petit, moi les théories du complot cela ne m’intéresse pas. J’ai confiance en la médecine sinon j’aurais choisi un autre métier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» (IDE, 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psychiatrie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fr-FR" altLang="fr-FR" sz="2000" b="1" dirty="0">
                <a:latin typeface="Arial" panose="020B0604020202020204" pitchFamily="34" charset="0"/>
              </a:rPr>
              <a:t>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 mesures de protection individuelle ne sont pas suffisantes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«Les moustiquaires et nettoyer le jardin, je le fais déjà. Le vaccin cela vient en plus pour me protéger encore plus avec ma famille » (E 26)</a:t>
            </a:r>
          </a:p>
        </p:txBody>
      </p:sp>
    </p:spTree>
    <p:extLst>
      <p:ext uri="{BB962C8B-B14F-4D97-AF65-F5344CB8AC3E}">
        <p14:creationId xmlns:p14="http://schemas.microsoft.com/office/powerpoint/2010/main" val="128842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52705-26B6-4070-A58A-B43FEE7A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 crise et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0A356-8F9C-4686-89A1-364DA45A1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09C6C1E-64A9-4E91-8C94-BB2446D0C50C}"/>
              </a:ext>
            </a:extLst>
          </p:cNvPr>
          <p:cNvGraphicFramePr/>
          <p:nvPr/>
        </p:nvGraphicFramePr>
        <p:xfrm>
          <a:off x="2654488" y="1358164"/>
          <a:ext cx="6421451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74FBD7-967C-40E8-A06E-C817B2FF65C4}"/>
              </a:ext>
            </a:extLst>
          </p:cNvPr>
          <p:cNvSpPr/>
          <p:nvPr/>
        </p:nvSpPr>
        <p:spPr>
          <a:xfrm rot="20959186">
            <a:off x="1798057" y="2311440"/>
            <a:ext cx="2010612" cy="9156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733" dirty="0"/>
              <a:t>Média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B96B3-581A-441E-B69F-2AD591C7153D}"/>
              </a:ext>
            </a:extLst>
          </p:cNvPr>
          <p:cNvSpPr/>
          <p:nvPr/>
        </p:nvSpPr>
        <p:spPr>
          <a:xfrm>
            <a:off x="7367937" y="3105270"/>
            <a:ext cx="1753937" cy="13046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Webinaire</a:t>
            </a:r>
          </a:p>
          <a:p>
            <a:pPr algn="ctr"/>
            <a:r>
              <a:rPr lang="fr-FR" sz="2400" dirty="0"/>
              <a:t>Avis</a:t>
            </a:r>
          </a:p>
          <a:p>
            <a:pPr algn="ctr"/>
            <a:r>
              <a:rPr lang="fr-FR" sz="2400" dirty="0"/>
              <a:t>Recherche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6B39C5-E02A-4C6B-A1D4-5D02221366A7}"/>
              </a:ext>
            </a:extLst>
          </p:cNvPr>
          <p:cNvSpPr/>
          <p:nvPr/>
        </p:nvSpPr>
        <p:spPr>
          <a:xfrm>
            <a:off x="3769514" y="6011858"/>
            <a:ext cx="4652972" cy="76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i="1" dirty="0"/>
              <a:t>Place du vaccin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BF53C-60F8-465E-8020-9AA85526E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433" y="96647"/>
            <a:ext cx="2120279" cy="21272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B01888-EE4C-4D9A-BD92-89F648AFA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409" y="1658020"/>
            <a:ext cx="1421545" cy="1233425"/>
          </a:xfrm>
          <a:prstGeom prst="rect">
            <a:avLst/>
          </a:prstGeom>
        </p:spPr>
      </p:pic>
      <p:pic>
        <p:nvPicPr>
          <p:cNvPr id="12" name="Picture 2" descr="Agence nationale de santé publique — Wikipédia">
            <a:extLst>
              <a:ext uri="{FF2B5EF4-FFF2-40B4-BE49-F238E27FC236}">
                <a16:creationId xmlns:a16="http://schemas.microsoft.com/office/drawing/2014/main" id="{9F457056-AED5-4383-9769-BB609D5C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84" y="3673643"/>
            <a:ext cx="1505048" cy="8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9EC526-3215-4B82-BBD3-A020069EC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1452" y="3952224"/>
            <a:ext cx="2610920" cy="26145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93409C-306B-4089-9290-CC5BE48B3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022" y="3889579"/>
            <a:ext cx="2029529" cy="273986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F563F6-9A15-4F4D-924A-7E9AB9A3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823"/>
            <a:ext cx="2743200" cy="365125"/>
          </a:xfrm>
        </p:spPr>
        <p:txBody>
          <a:bodyPr/>
          <a:lstStyle/>
          <a:p>
            <a:fld id="{EE07A87C-B708-D047-BFAB-361BBD1EACD5}" type="slidenum">
              <a:rPr lang="fr-FR" b="1" smtClean="0"/>
              <a:t>16</a:t>
            </a:fld>
            <a:endParaRPr lang="fr-FR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B6052ED-AB78-4911-9F68-A87C3F68A2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1389" y="1435791"/>
            <a:ext cx="5947647" cy="443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EA554E-157C-2B3D-F7AF-1B28DC1D2C6C}"/>
              </a:ext>
            </a:extLst>
          </p:cNvPr>
          <p:cNvSpPr txBox="1"/>
          <p:nvPr/>
        </p:nvSpPr>
        <p:spPr>
          <a:xfrm rot="16200000">
            <a:off x="11303233" y="4955162"/>
            <a:ext cx="150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1D1D1D"/>
                </a:solidFill>
                <a:latin typeface="Arial" panose="020B0604020202020204" pitchFamily="34" charset="0"/>
              </a:rPr>
              <a:t>FR-CH-2500028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5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D2BE5-4A83-44DC-87B1-DC86C0E8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Infodémie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3FED0C-DB98-4B78-8C70-ECAA93A6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Covid-19 et hésitation vaccinale:</a:t>
            </a:r>
          </a:p>
          <a:p>
            <a:pPr lvl="1"/>
            <a:r>
              <a:rPr lang="fr-FR" dirty="0"/>
              <a:t>Surabondance d’info</a:t>
            </a:r>
          </a:p>
          <a:p>
            <a:pPr lvl="1"/>
            <a:r>
              <a:rPr lang="fr-FR" dirty="0"/>
              <a:t>Lien entre refus et </a:t>
            </a:r>
            <a:r>
              <a:rPr lang="fr-FR" dirty="0" err="1"/>
              <a:t>infodémie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OMS recommande une écoute sociale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4892A-8C9E-4D43-AE40-155E26EF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561E38-CE1B-4F01-B218-4E46ABC57EC7}"/>
              </a:ext>
            </a:extLst>
          </p:cNvPr>
          <p:cNvSpPr txBox="1"/>
          <p:nvPr/>
        </p:nvSpPr>
        <p:spPr>
          <a:xfrm>
            <a:off x="838200" y="4911516"/>
            <a:ext cx="11278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Heyerdahl</a:t>
            </a:r>
            <a:r>
              <a:rPr lang="fr-FR" sz="1400" dirty="0"/>
              <a:t> LW, </a:t>
            </a:r>
            <a:r>
              <a:rPr lang="fr-FR" sz="1400" dirty="0" err="1"/>
              <a:t>Borzykh</a:t>
            </a:r>
            <a:r>
              <a:rPr lang="fr-FR" sz="1400" dirty="0"/>
              <a:t> Y, Lana B, Volkmann AM, </a:t>
            </a:r>
            <a:r>
              <a:rPr lang="fr-FR" sz="1400" dirty="0" err="1"/>
              <a:t>Crusefalk</a:t>
            </a:r>
            <a:r>
              <a:rPr lang="fr-FR" sz="1400" dirty="0"/>
              <a:t> L, Colman E, </a:t>
            </a:r>
            <a:r>
              <a:rPr lang="fr-FR" sz="1400" dirty="0" err="1"/>
              <a:t>Tvardik</a:t>
            </a:r>
            <a:r>
              <a:rPr lang="fr-FR" sz="1400" dirty="0"/>
              <a:t> N, </a:t>
            </a:r>
            <a:r>
              <a:rPr lang="fr-FR" sz="1400" dirty="0" err="1"/>
              <a:t>Anthierens</a:t>
            </a:r>
            <a:r>
              <a:rPr lang="fr-FR" sz="1400" dirty="0"/>
              <a:t> S, </a:t>
            </a:r>
            <a:r>
              <a:rPr lang="fr-FR" sz="1400" dirty="0" err="1"/>
              <a:t>Vray</a:t>
            </a:r>
            <a:r>
              <a:rPr lang="fr-FR" sz="1400" dirty="0"/>
              <a:t> M, Giles-</a:t>
            </a:r>
            <a:r>
              <a:rPr lang="fr-FR" sz="1400" dirty="0" err="1"/>
              <a:t>Vernick</a:t>
            </a:r>
            <a:r>
              <a:rPr lang="fr-FR" sz="1400" dirty="0"/>
              <a:t> T. </a:t>
            </a:r>
            <a:r>
              <a:rPr lang="fr-FR" sz="1400" dirty="0" err="1"/>
              <a:t>Outsciencing</a:t>
            </a:r>
            <a:r>
              <a:rPr lang="fr-FR" sz="1400" dirty="0"/>
              <a:t> the </a:t>
            </a:r>
            <a:r>
              <a:rPr lang="fr-FR" sz="1400" dirty="0" err="1"/>
              <a:t>scientists</a:t>
            </a:r>
            <a:r>
              <a:rPr lang="fr-FR" sz="1400" dirty="0"/>
              <a:t>: a cross-sectional mixed-</a:t>
            </a:r>
            <a:r>
              <a:rPr lang="fr-FR" sz="1400" dirty="0" err="1"/>
              <a:t>methods</a:t>
            </a:r>
            <a:r>
              <a:rPr lang="fr-FR" sz="1400" dirty="0"/>
              <a:t> investigation of public trust in </a:t>
            </a:r>
            <a:r>
              <a:rPr lang="fr-FR" sz="1400" dirty="0" err="1"/>
              <a:t>scientists</a:t>
            </a:r>
            <a:r>
              <a:rPr lang="fr-FR" sz="1400" dirty="0"/>
              <a:t> in </a:t>
            </a:r>
            <a:r>
              <a:rPr lang="fr-FR" sz="1400" dirty="0" err="1"/>
              <a:t>seven</a:t>
            </a:r>
            <a:r>
              <a:rPr lang="fr-FR" sz="1400" dirty="0"/>
              <a:t> </a:t>
            </a:r>
            <a:r>
              <a:rPr lang="fr-FR" sz="1400" dirty="0" err="1"/>
              <a:t>European</a:t>
            </a:r>
            <a:r>
              <a:rPr lang="fr-FR" sz="1400" dirty="0"/>
              <a:t> countries. BMJ Public </a:t>
            </a:r>
            <a:r>
              <a:rPr lang="fr-FR" sz="1400" dirty="0" err="1"/>
              <a:t>Health</a:t>
            </a:r>
            <a:r>
              <a:rPr lang="fr-FR" sz="1400" dirty="0"/>
              <a:t>. 2023 </a:t>
            </a:r>
            <a:r>
              <a:rPr lang="fr-FR" sz="1400" dirty="0" err="1"/>
              <a:t>Dec</a:t>
            </a:r>
            <a:r>
              <a:rPr lang="fr-FR" sz="1400" dirty="0"/>
              <a:t> 12;1(1):e000280. </a:t>
            </a:r>
            <a:r>
              <a:rPr lang="fr-FR" sz="1400" dirty="0" err="1"/>
              <a:t>doi</a:t>
            </a:r>
            <a:r>
              <a:rPr lang="fr-FR" sz="1400" dirty="0"/>
              <a:t>: 10.1136/bmjph-2023-000280. PMID: 40017882; PMCID: PMC11812721.</a:t>
            </a:r>
          </a:p>
          <a:p>
            <a:r>
              <a:rPr lang="fr-FR" sz="1400" dirty="0" err="1"/>
              <a:t>Heyerdahl</a:t>
            </a:r>
            <a:r>
              <a:rPr lang="fr-FR" sz="1400" dirty="0"/>
              <a:t> LW, </a:t>
            </a:r>
            <a:r>
              <a:rPr lang="fr-FR" sz="1400" dirty="0" err="1"/>
              <a:t>Vray</a:t>
            </a:r>
            <a:r>
              <a:rPr lang="fr-FR" sz="1400" dirty="0"/>
              <a:t> M, Lana B, </a:t>
            </a:r>
            <a:r>
              <a:rPr lang="fr-FR" sz="1400" dirty="0" err="1"/>
              <a:t>Tvardik</a:t>
            </a:r>
            <a:r>
              <a:rPr lang="fr-FR" sz="1400" dirty="0"/>
              <a:t> N, </a:t>
            </a:r>
            <a:r>
              <a:rPr lang="fr-FR" sz="1400" dirty="0" err="1"/>
              <a:t>Gobat</a:t>
            </a:r>
            <a:r>
              <a:rPr lang="fr-FR" sz="1400" dirty="0"/>
              <a:t> N, </a:t>
            </a:r>
            <a:r>
              <a:rPr lang="fr-FR" sz="1400" dirty="0" err="1"/>
              <a:t>Wanat</a:t>
            </a:r>
            <a:r>
              <a:rPr lang="fr-FR" sz="1400" dirty="0"/>
              <a:t> M, Tonkin-</a:t>
            </a:r>
            <a:r>
              <a:rPr lang="fr-FR" sz="1400" dirty="0" err="1"/>
              <a:t>Crine</a:t>
            </a:r>
            <a:r>
              <a:rPr lang="fr-FR" sz="1400" dirty="0"/>
              <a:t> S, </a:t>
            </a:r>
            <a:r>
              <a:rPr lang="fr-FR" sz="1400" dirty="0" err="1"/>
              <a:t>Anthierens</a:t>
            </a:r>
            <a:r>
              <a:rPr lang="fr-FR" sz="1400" dirty="0"/>
              <a:t> S, Goossens H, Giles-</a:t>
            </a:r>
            <a:r>
              <a:rPr lang="fr-FR" sz="1400" dirty="0" err="1"/>
              <a:t>Vernick</a:t>
            </a:r>
            <a:r>
              <a:rPr lang="fr-FR" sz="1400" dirty="0"/>
              <a:t> T. </a:t>
            </a:r>
            <a:r>
              <a:rPr lang="fr-FR" sz="1400" dirty="0" err="1"/>
              <a:t>Conditionality</a:t>
            </a:r>
            <a:r>
              <a:rPr lang="fr-FR" sz="1400" dirty="0"/>
              <a:t> of COVID-19 vaccine acceptance in </a:t>
            </a:r>
            <a:r>
              <a:rPr lang="fr-FR" sz="1400" dirty="0" err="1"/>
              <a:t>European</a:t>
            </a:r>
            <a:r>
              <a:rPr lang="fr-FR" sz="1400" dirty="0"/>
              <a:t> countries. Vaccine. 2022 </a:t>
            </a:r>
            <a:r>
              <a:rPr lang="fr-FR" sz="1400" dirty="0" err="1"/>
              <a:t>Feb</a:t>
            </a:r>
            <a:r>
              <a:rPr lang="fr-FR" sz="1400" dirty="0"/>
              <a:t> 23;40(9):1191-1197. </a:t>
            </a:r>
            <a:r>
              <a:rPr lang="fr-FR" sz="1400" dirty="0" err="1"/>
              <a:t>doi</a:t>
            </a:r>
            <a:r>
              <a:rPr lang="fr-FR" sz="1400" dirty="0"/>
              <a:t>: 10.1016/j.vaccine.2022.01.054. </a:t>
            </a:r>
            <a:r>
              <a:rPr lang="fr-FR" sz="1400" dirty="0" err="1"/>
              <a:t>Epub</a:t>
            </a:r>
            <a:r>
              <a:rPr lang="fr-FR" sz="1400" dirty="0"/>
              <a:t> 2022 </a:t>
            </a:r>
            <a:r>
              <a:rPr lang="fr-FR" sz="1400" dirty="0" err="1"/>
              <a:t>Feb</a:t>
            </a:r>
            <a:r>
              <a:rPr lang="fr-FR" sz="1400" dirty="0"/>
              <a:t> 1. PMID: 35125225; PMCID: PMC8806150.</a:t>
            </a:r>
          </a:p>
          <a:p>
            <a:r>
              <a:rPr lang="fr-FR" sz="1400" dirty="0" err="1"/>
              <a:t>Heyerdahl</a:t>
            </a:r>
            <a:r>
              <a:rPr lang="fr-FR" sz="1400" dirty="0"/>
              <a:t> LW, </a:t>
            </a:r>
            <a:r>
              <a:rPr lang="fr-FR" sz="1400" dirty="0" err="1"/>
              <a:t>Dielen</a:t>
            </a:r>
            <a:r>
              <a:rPr lang="fr-FR" sz="1400" dirty="0"/>
              <a:t> S, Nguyen T, Van </a:t>
            </a:r>
            <a:r>
              <a:rPr lang="fr-FR" sz="1400" dirty="0" err="1"/>
              <a:t>Riet</a:t>
            </a:r>
            <a:r>
              <a:rPr lang="fr-FR" sz="1400" dirty="0"/>
              <a:t> C, </a:t>
            </a:r>
            <a:r>
              <a:rPr lang="fr-FR" sz="1400" dirty="0" err="1"/>
              <a:t>Kattumana</a:t>
            </a:r>
            <a:r>
              <a:rPr lang="fr-FR" sz="1400" dirty="0"/>
              <a:t> T, Simas C, Vandaele N, Vandamme AM, </a:t>
            </a:r>
            <a:r>
              <a:rPr lang="fr-FR" sz="1400" dirty="0" err="1"/>
              <a:t>Vandermeulen</a:t>
            </a:r>
            <a:r>
              <a:rPr lang="fr-FR" sz="1400" dirty="0"/>
              <a:t> C, Giles-</a:t>
            </a:r>
            <a:r>
              <a:rPr lang="fr-FR" sz="1400" dirty="0" err="1"/>
              <a:t>Vernick</a:t>
            </a:r>
            <a:r>
              <a:rPr lang="fr-FR" sz="1400" dirty="0"/>
              <a:t> T, Larson H, </a:t>
            </a:r>
            <a:r>
              <a:rPr lang="fr-FR" sz="1400" dirty="0" err="1"/>
              <a:t>Grietens</a:t>
            </a:r>
            <a:r>
              <a:rPr lang="fr-FR" sz="1400" dirty="0"/>
              <a:t> KP, </a:t>
            </a:r>
            <a:r>
              <a:rPr lang="fr-FR" sz="1400" dirty="0" err="1"/>
              <a:t>Gryseels</a:t>
            </a:r>
            <a:r>
              <a:rPr lang="fr-FR" sz="1400" dirty="0"/>
              <a:t> C. </a:t>
            </a:r>
            <a:r>
              <a:rPr lang="fr-FR" sz="1400" dirty="0" err="1"/>
              <a:t>Doubt</a:t>
            </a:r>
            <a:r>
              <a:rPr lang="fr-FR" sz="1400" dirty="0"/>
              <a:t> at the </a:t>
            </a:r>
            <a:r>
              <a:rPr lang="fr-FR" sz="1400" dirty="0" err="1"/>
              <a:t>core</a:t>
            </a:r>
            <a:r>
              <a:rPr lang="fr-FR" sz="1400" dirty="0"/>
              <a:t>: </a:t>
            </a:r>
            <a:r>
              <a:rPr lang="fr-FR" sz="1400" dirty="0" err="1"/>
              <a:t>Unspoken</a:t>
            </a:r>
            <a:r>
              <a:rPr lang="fr-FR" sz="1400" dirty="0"/>
              <a:t> vaccine </a:t>
            </a:r>
            <a:r>
              <a:rPr lang="fr-FR" sz="1400" dirty="0" err="1"/>
              <a:t>hesitancy</a:t>
            </a:r>
            <a:r>
              <a:rPr lang="fr-FR" sz="1400" dirty="0"/>
              <a:t> </a:t>
            </a:r>
            <a:r>
              <a:rPr lang="fr-FR" sz="1400" dirty="0" err="1"/>
              <a:t>among</a:t>
            </a:r>
            <a:r>
              <a:rPr lang="fr-FR" sz="1400" dirty="0"/>
              <a:t> </a:t>
            </a:r>
            <a:r>
              <a:rPr lang="fr-FR" sz="1400" dirty="0" err="1"/>
              <a:t>healthcare</a:t>
            </a:r>
            <a:r>
              <a:rPr lang="fr-FR" sz="1400" dirty="0"/>
              <a:t> </a:t>
            </a:r>
            <a:r>
              <a:rPr lang="fr-FR" sz="1400" dirty="0" err="1"/>
              <a:t>workers</a:t>
            </a:r>
            <a:r>
              <a:rPr lang="fr-FR" sz="1400" dirty="0"/>
              <a:t>. Lancet Reg </a:t>
            </a:r>
            <a:r>
              <a:rPr lang="fr-FR" sz="1400" dirty="0" err="1"/>
              <a:t>Health</a:t>
            </a:r>
            <a:r>
              <a:rPr lang="fr-FR" sz="1400" dirty="0"/>
              <a:t> </a:t>
            </a:r>
            <a:r>
              <a:rPr lang="fr-FR" sz="1400" dirty="0" err="1"/>
              <a:t>Eur</a:t>
            </a:r>
            <a:r>
              <a:rPr lang="fr-FR" sz="1400" dirty="0"/>
              <a:t>. 2022 Jan;12:100289. </a:t>
            </a:r>
            <a:r>
              <a:rPr lang="fr-FR" sz="1400" dirty="0" err="1"/>
              <a:t>doi</a:t>
            </a:r>
            <a:r>
              <a:rPr lang="fr-FR" sz="1400" dirty="0"/>
              <a:t>: 10.1016/j.lanepe.2021.100289. </a:t>
            </a:r>
            <a:r>
              <a:rPr lang="fr-FR" sz="1400" dirty="0" err="1"/>
              <a:t>Epub</a:t>
            </a:r>
            <a:r>
              <a:rPr lang="fr-FR" sz="1400" dirty="0"/>
              <a:t> 2021 </a:t>
            </a:r>
            <a:r>
              <a:rPr lang="fr-FR" sz="1400" dirty="0" err="1"/>
              <a:t>Dec</a:t>
            </a:r>
            <a:r>
              <a:rPr lang="fr-FR" sz="1400" dirty="0"/>
              <a:t> 14. PMID: 34927116; PMCID: PMC8668386.</a:t>
            </a:r>
          </a:p>
          <a:p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50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444" y="158446"/>
            <a:ext cx="11508058" cy="1001282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117" y="1058238"/>
            <a:ext cx="11931499" cy="587681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Acceptabilité vaccinale en forte baisse</a:t>
            </a:r>
            <a:r>
              <a:rPr lang="fr-FR" dirty="0"/>
              <a:t> entre janvier et avril 2025 </a:t>
            </a: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accent1"/>
                </a:solidFill>
              </a:rPr>
              <a:t>QUANTI = Baisse intention vaccinale</a:t>
            </a:r>
          </a:p>
          <a:p>
            <a:pPr marL="0" indent="0" algn="just">
              <a:buNone/>
            </a:pPr>
            <a:r>
              <a:rPr lang="fr-FR" dirty="0"/>
              <a:t>antécédents d’hésitation ou de refus vaccinal</a:t>
            </a:r>
          </a:p>
          <a:p>
            <a:pPr marL="0" indent="0" algn="just">
              <a:buNone/>
            </a:pPr>
            <a:r>
              <a:rPr lang="fr-FR" dirty="0"/>
              <a:t>une situation socio-économique précaire</a:t>
            </a: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accent1"/>
                </a:solidFill>
              </a:rPr>
              <a:t>QUALI = </a:t>
            </a:r>
            <a:r>
              <a:rPr lang="fr-FR" dirty="0"/>
              <a:t>climat de défiance généralisée</a:t>
            </a:r>
          </a:p>
          <a:p>
            <a:pPr marL="0" indent="0" algn="just">
              <a:buNone/>
            </a:pPr>
            <a:r>
              <a:rPr lang="fr-FR" dirty="0"/>
              <a:t>perception faible du risque lié au chikungunya</a:t>
            </a:r>
          </a:p>
          <a:p>
            <a:pPr marL="0" indent="0" algn="just">
              <a:buNone/>
            </a:pPr>
            <a:r>
              <a:rPr lang="fr-FR" dirty="0"/>
              <a:t>balance bénéfice-risque perçue défavorable à la vaccination</a:t>
            </a:r>
          </a:p>
          <a:p>
            <a:pPr marL="0" indent="0" algn="just">
              <a:buNone/>
            </a:pPr>
            <a:r>
              <a:rPr lang="fr-FR" dirty="0"/>
              <a:t>manque de clarté et d’accessibilité de l’information officielle</a:t>
            </a:r>
          </a:p>
          <a:p>
            <a:pPr marL="0" indent="0" algn="just">
              <a:buNone/>
            </a:pPr>
            <a:r>
              <a:rPr lang="fr-FR" dirty="0"/>
              <a:t>Le décès d’une personne âgée=</a:t>
            </a:r>
            <a:r>
              <a:rPr lang="fr-FR" b="1" dirty="0"/>
              <a:t> point de bascule</a:t>
            </a:r>
          </a:p>
          <a:p>
            <a:pPr marL="0" indent="0" algn="just">
              <a:buNone/>
            </a:pPr>
            <a:endParaRPr lang="fr-FR" dirty="0"/>
          </a:p>
          <a:p>
            <a:r>
              <a:rPr lang="fr-FR" dirty="0"/>
              <a:t>Les professionnels de santé apparaissent ambivalents </a:t>
            </a:r>
          </a:p>
          <a:p>
            <a:pPr marL="0" indent="0" algn="just">
              <a:buNone/>
            </a:pPr>
            <a:r>
              <a:rPr lang="fr-FR" dirty="0"/>
              <a:t>=&gt; </a:t>
            </a:r>
            <a:r>
              <a:rPr lang="fr-FR" b="1" dirty="0"/>
              <a:t>reconstruire un espace de confiance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6" y="0"/>
            <a:ext cx="1188688" cy="11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2635C-57A9-4F8E-9F5B-86E59213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F7A74-9B9B-4ED9-BB4F-D8D5AAF9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Prochaine arbovirose?</a:t>
            </a:r>
          </a:p>
          <a:p>
            <a:pPr lvl="1"/>
            <a:r>
              <a:rPr lang="fr-FR" dirty="0"/>
              <a:t>QDENGA?</a:t>
            </a:r>
          </a:p>
          <a:p>
            <a:pPr lvl="1"/>
            <a:endParaRPr lang="fr-FR" dirty="0"/>
          </a:p>
          <a:p>
            <a:r>
              <a:rPr lang="fr-FR" dirty="0"/>
              <a:t>Poursuite de l’analyse sociale</a:t>
            </a:r>
          </a:p>
          <a:p>
            <a:endParaRPr lang="fr-FR" dirty="0"/>
          </a:p>
          <a:p>
            <a:r>
              <a:rPr lang="fr-FR" dirty="0"/>
              <a:t>Apprentissage pour les prochaines crises…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BFBB4-DD09-4DBD-9ECD-92AB8D62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B912E8-00A4-4586-8B39-3ABC7DA5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" y="5189380"/>
            <a:ext cx="8693257" cy="15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892F30-4A24-416A-8801-560A2925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66DE6-6023-4F1B-83B8-5B1409609C05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8FB6450-DAA2-4AD3-8858-7013576806E5}"/>
              </a:ext>
            </a:extLst>
          </p:cNvPr>
          <p:cNvSpPr txBox="1">
            <a:spLocks/>
          </p:cNvSpPr>
          <p:nvPr/>
        </p:nvSpPr>
        <p:spPr>
          <a:xfrm>
            <a:off x="1249885" y="244269"/>
            <a:ext cx="8633178" cy="71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Déclaration de liens d’intérêt avec les industries de santé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en rapport avec le thème de la présentation (loi du 04/03/2002)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78E37-4AE6-4B60-843D-D3CCEBD3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973" y="1703669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7" name="ZoneTexte 46">
            <a:extLst>
              <a:ext uri="{FF2B5EF4-FFF2-40B4-BE49-F238E27FC236}">
                <a16:creationId xmlns:a16="http://schemas.microsoft.com/office/drawing/2014/main" id="{9B0D5DE2-B6CD-4D3F-9CF2-A0370AF9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53" y="1618709"/>
            <a:ext cx="373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D9C82-38A2-473A-A042-F0635873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205" y="1139876"/>
            <a:ext cx="6012854" cy="9367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BBE5EE4-7040-48A8-A290-8A18E7FD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729" y="2798100"/>
            <a:ext cx="5760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 ou membre d’</a:t>
            </a:r>
            <a:r>
              <a:rPr kumimoji="0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charset="0"/>
              </a:rPr>
              <a:t>un conseil scientifique</a:t>
            </a:r>
            <a:r>
              <a:rPr kumimoji="0" lang="fr-FR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charset="0"/>
              </a:rPr>
              <a:t> </a:t>
            </a: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C8324F13-367D-4C62-BCA8-9BB4B357CB37}"/>
              </a:ext>
            </a:extLst>
          </p:cNvPr>
          <p:cNvSpPr/>
          <p:nvPr/>
        </p:nvSpPr>
        <p:spPr bwMode="auto">
          <a:xfrm rot="2700000">
            <a:off x="1401683" y="3477761"/>
            <a:ext cx="360363" cy="32032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3359A21-E11F-422B-A0DF-6B33D0174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731" y="3430373"/>
            <a:ext cx="6105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Conférencier ou auteur/rédacteur rémunéré d’</a:t>
            </a:r>
            <a:r>
              <a:rPr kumimoji="0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charset="0"/>
              </a:rPr>
              <a:t>articles ou documents</a:t>
            </a:r>
            <a:endParaRPr kumimoji="0" lang="fr-FR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charset="0"/>
            </a:endParaRPr>
          </a:p>
        </p:txBody>
      </p:sp>
      <p:sp>
        <p:nvSpPr>
          <p:cNvPr id="12" name="Larme 11">
            <a:extLst>
              <a:ext uri="{FF2B5EF4-FFF2-40B4-BE49-F238E27FC236}">
                <a16:creationId xmlns:a16="http://schemas.microsoft.com/office/drawing/2014/main" id="{1D737F67-DB5D-4532-944A-6C3200BDD7F7}"/>
              </a:ext>
            </a:extLst>
          </p:cNvPr>
          <p:cNvSpPr/>
          <p:nvPr/>
        </p:nvSpPr>
        <p:spPr bwMode="auto">
          <a:xfrm rot="2700000">
            <a:off x="1403092" y="4088969"/>
            <a:ext cx="373063" cy="310444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21A2F057-9293-4073-A266-F79E2946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732" y="4028708"/>
            <a:ext cx="5973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Prise en charge de frais de voyage, d’</a:t>
            </a:r>
            <a:r>
              <a:rPr kumimoji="0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charset="0"/>
              </a:rPr>
              <a:t>hébergement ou d’inscription à des congrès ou autres manifestations</a:t>
            </a:r>
            <a:endParaRPr kumimoji="0" lang="fr-FR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charset="0"/>
            </a:endParaRP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B07AEFA0-A427-4CA7-9165-69D928CB7BA1}"/>
              </a:ext>
            </a:extLst>
          </p:cNvPr>
          <p:cNvSpPr/>
          <p:nvPr/>
        </p:nvSpPr>
        <p:spPr bwMode="auto">
          <a:xfrm rot="2700000">
            <a:off x="1407944" y="4877673"/>
            <a:ext cx="374651" cy="29633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0F6CFD9-FD89-4FDA-A83E-896E74D7D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730" y="4850079"/>
            <a:ext cx="627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Investigateur principal d’</a:t>
            </a:r>
            <a:r>
              <a:rPr kumimoji="0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charset="0"/>
              </a:rPr>
              <a:t>une recherche ou d’une étude clinique</a:t>
            </a:r>
            <a:endParaRPr kumimoji="0" lang="fr-FR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charset="0"/>
            </a:endParaRPr>
          </a:p>
        </p:txBody>
      </p:sp>
      <p:sp>
        <p:nvSpPr>
          <p:cNvPr id="16" name="Larme 15">
            <a:extLst>
              <a:ext uri="{FF2B5EF4-FFF2-40B4-BE49-F238E27FC236}">
                <a16:creationId xmlns:a16="http://schemas.microsoft.com/office/drawing/2014/main" id="{E0CD1B8E-9202-407C-BB45-A7F4ABE04527}"/>
              </a:ext>
            </a:extLst>
          </p:cNvPr>
          <p:cNvSpPr/>
          <p:nvPr/>
        </p:nvSpPr>
        <p:spPr bwMode="auto">
          <a:xfrm rot="2700000">
            <a:off x="1401682" y="2813735"/>
            <a:ext cx="360363" cy="32032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7C44839-4D8B-4640-9D7C-8D45A0213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669" y="2820705"/>
            <a:ext cx="503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OUI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65BF2B39-C011-48F8-BBEB-C1C4243A8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26" y="2820705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NON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12F6CA33-4876-4924-8E5B-E7EEAF5FF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669" y="3468781"/>
            <a:ext cx="503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OUI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7E30E9B3-D946-4566-B6FF-EEBC740B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26" y="3468781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NON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B6CC486F-A6EB-4C7D-A3AA-17F7995E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669" y="4108463"/>
            <a:ext cx="503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OUI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117074DF-D5D6-42C9-B1DC-039AB1DB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26" y="4108463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NON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3" name="Rectangle 44">
            <a:extLst>
              <a:ext uri="{FF2B5EF4-FFF2-40B4-BE49-F238E27FC236}">
                <a16:creationId xmlns:a16="http://schemas.microsoft.com/office/drawing/2014/main" id="{2678DBC0-B443-432B-8F6D-D25981ED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669" y="4857763"/>
            <a:ext cx="503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OUI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9B249C8F-6827-4477-B24B-7C7FF484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26" y="4857763"/>
            <a:ext cx="583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MS PGothic" charset="0"/>
              </a:rPr>
              <a:t>NON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MS PGothic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DC5C1-B1BB-4F47-A26C-8818A61F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084" y="1140347"/>
            <a:ext cx="2197114" cy="9367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70B15-0D20-4EB3-A0BA-65F86E13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768" y="2863565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2A7149-F7BA-45BA-89F7-7AF77248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768" y="351164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A996D5-AA7C-41EE-8C32-D2B3F1F4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768" y="4149735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580C6F-FC94-4B16-B21A-56EBCAB83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768" y="490221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3A3E52-9BBD-409B-B457-5291588D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359" y="2863565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2E9EFB-9160-44CC-9CC6-1DF14275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359" y="351164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3F80D0-3EAE-4CDA-9723-C2BF8F5D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359" y="4149735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E0F0D-ED35-4CFA-8388-4A88885A2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359" y="490221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4" name="Larme 33">
            <a:extLst>
              <a:ext uri="{FF2B5EF4-FFF2-40B4-BE49-F238E27FC236}">
                <a16:creationId xmlns:a16="http://schemas.microsoft.com/office/drawing/2014/main" id="{6A9866FD-6E4C-4D04-9C5F-FBC9CA8490DC}"/>
              </a:ext>
            </a:extLst>
          </p:cNvPr>
          <p:cNvSpPr/>
          <p:nvPr/>
        </p:nvSpPr>
        <p:spPr bwMode="auto">
          <a:xfrm rot="2700000">
            <a:off x="7828263" y="1734773"/>
            <a:ext cx="217487" cy="193322"/>
          </a:xfrm>
          <a:prstGeom prst="teardrop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" name="ZoneTexte 38">
            <a:extLst>
              <a:ext uri="{FF2B5EF4-FFF2-40B4-BE49-F238E27FC236}">
                <a16:creationId xmlns:a16="http://schemas.microsoft.com/office/drawing/2014/main" id="{D3FAB4EB-CB1F-4014-8047-7CEF3751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949" y="1139876"/>
            <a:ext cx="1893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L’orateur ne souhaite pas répondre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ZoneTexte 41">
            <a:extLst>
              <a:ext uri="{FF2B5EF4-FFF2-40B4-BE49-F238E27FC236}">
                <a16:creationId xmlns:a16="http://schemas.microsoft.com/office/drawing/2014/main" id="{46E06CF0-7B1D-481A-BBD2-37E9CEAF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275" y="1286175"/>
            <a:ext cx="5842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Intervenant : Rodolphe MANAQUIN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" name="ZoneTexte 43">
            <a:extLst>
              <a:ext uri="{FF2B5EF4-FFF2-40B4-BE49-F238E27FC236}">
                <a16:creationId xmlns:a16="http://schemas.microsoft.com/office/drawing/2014/main" id="{22649105-50C0-4C48-A181-ACE5FC7E8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275" y="1638159"/>
            <a:ext cx="5842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Titre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Chikungunya et vaccin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8" name="Image 35">
            <a:extLst>
              <a:ext uri="{FF2B5EF4-FFF2-40B4-BE49-F238E27FC236}">
                <a16:creationId xmlns:a16="http://schemas.microsoft.com/office/drawing/2014/main" id="{8CDE7C25-A70D-4B9D-B5E4-CEECCF88B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83" y="2787403"/>
            <a:ext cx="310444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5">
            <a:extLst>
              <a:ext uri="{FF2B5EF4-FFF2-40B4-BE49-F238E27FC236}">
                <a16:creationId xmlns:a16="http://schemas.microsoft.com/office/drawing/2014/main" id="{7306AF33-BA38-41DA-8946-BF5BD7AF4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76" y="4097598"/>
            <a:ext cx="310444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5">
            <a:extLst>
              <a:ext uri="{FF2B5EF4-FFF2-40B4-BE49-F238E27FC236}">
                <a16:creationId xmlns:a16="http://schemas.microsoft.com/office/drawing/2014/main" id="{A9FBF9CF-44EA-428B-9783-D2D500811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76" y="4812799"/>
            <a:ext cx="310444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35">
            <a:extLst>
              <a:ext uri="{FF2B5EF4-FFF2-40B4-BE49-F238E27FC236}">
                <a16:creationId xmlns:a16="http://schemas.microsoft.com/office/drawing/2014/main" id="{D609E3DB-6FEA-4EF9-A71C-E7D0DD8B0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59" y="3429000"/>
            <a:ext cx="310444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Espace réservé du numéro de diapositive 1">
            <a:extLst>
              <a:ext uri="{FF2B5EF4-FFF2-40B4-BE49-F238E27FC236}">
                <a16:creationId xmlns:a16="http://schemas.microsoft.com/office/drawing/2014/main" id="{B26333A7-01D6-43AC-BEE5-4A8DA71BABC9}"/>
              </a:ext>
            </a:extLst>
          </p:cNvPr>
          <p:cNvSpPr txBox="1">
            <a:spLocks/>
          </p:cNvSpPr>
          <p:nvPr/>
        </p:nvSpPr>
        <p:spPr>
          <a:xfrm>
            <a:off x="9358612" y="6431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5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B976C-6FA5-4F7D-B8FF-0A086E62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 et partenaires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19FA9A-739E-4804-8AB2-91567BBE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67947"/>
            <a:ext cx="4904887" cy="4351339"/>
          </a:xfrm>
        </p:spPr>
        <p:txBody>
          <a:bodyPr>
            <a:normAutofit/>
          </a:bodyPr>
          <a:lstStyle/>
          <a:p>
            <a:r>
              <a:rPr lang="fr-FR" sz="2133" dirty="0"/>
              <a:t>Les équipes de maladie infectieuse du CHU et du </a:t>
            </a:r>
            <a:r>
              <a:rPr lang="fr-FR" sz="2133" dirty="0" err="1"/>
              <a:t>CRAtb</a:t>
            </a:r>
            <a:endParaRPr lang="fr-FR" sz="2133" dirty="0"/>
          </a:p>
          <a:p>
            <a:r>
              <a:rPr lang="fr-FR" sz="2133" dirty="0"/>
              <a:t>Le CIC </a:t>
            </a:r>
          </a:p>
        </p:txBody>
      </p:sp>
      <p:pic>
        <p:nvPicPr>
          <p:cNvPr id="4" name="Picture 10" descr="I-REIVAC reprend le flambeau sur COVIREIVAC - Covireivac">
            <a:extLst>
              <a:ext uri="{FF2B5EF4-FFF2-40B4-BE49-F238E27FC236}">
                <a16:creationId xmlns:a16="http://schemas.microsoft.com/office/drawing/2014/main" id="{D596EB99-7AD0-4A8A-844C-7DA8165F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31336" r="19089" b="35771"/>
          <a:stretch/>
        </p:blipFill>
        <p:spPr bwMode="auto">
          <a:xfrm>
            <a:off x="9653283" y="2308333"/>
            <a:ext cx="2358623" cy="10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E95335D-8DB1-4297-9647-740380D054A4}"/>
              </a:ext>
            </a:extLst>
          </p:cNvPr>
          <p:cNvSpPr txBox="1">
            <a:spLocks/>
          </p:cNvSpPr>
          <p:nvPr/>
        </p:nvSpPr>
        <p:spPr>
          <a:xfrm>
            <a:off x="6256033" y="281564"/>
            <a:ext cx="8291785" cy="1085507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spc="-100" baseline="0">
                <a:solidFill>
                  <a:srgbClr val="4234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4400" dirty="0"/>
          </a:p>
        </p:txBody>
      </p:sp>
      <p:sp>
        <p:nvSpPr>
          <p:cNvPr id="6" name="Google Shape;560;p38">
            <a:extLst>
              <a:ext uri="{FF2B5EF4-FFF2-40B4-BE49-F238E27FC236}">
                <a16:creationId xmlns:a16="http://schemas.microsoft.com/office/drawing/2014/main" id="{79AFEAE6-1B01-4008-844E-CF4525104EC1}"/>
              </a:ext>
            </a:extLst>
          </p:cNvPr>
          <p:cNvSpPr/>
          <p:nvPr/>
        </p:nvSpPr>
        <p:spPr>
          <a:xfrm rot="10800000">
            <a:off x="7594645" y="1635638"/>
            <a:ext cx="3237951" cy="183543"/>
          </a:xfrm>
          <a:custGeom>
            <a:avLst/>
            <a:gdLst/>
            <a:ahLst/>
            <a:cxnLst/>
            <a:rect l="l" t="t" r="r" b="b"/>
            <a:pathLst>
              <a:path w="1861185" h="163829" extrusionOk="0">
                <a:moveTo>
                  <a:pt x="1800847" y="0"/>
                </a:moveTo>
                <a:lnTo>
                  <a:pt x="1645285" y="8040"/>
                </a:lnTo>
                <a:lnTo>
                  <a:pt x="1489677" y="15101"/>
                </a:lnTo>
                <a:lnTo>
                  <a:pt x="1334027" y="21177"/>
                </a:lnTo>
                <a:lnTo>
                  <a:pt x="1178341" y="26262"/>
                </a:lnTo>
                <a:lnTo>
                  <a:pt x="1022139" y="30363"/>
                </a:lnTo>
                <a:lnTo>
                  <a:pt x="865673" y="33472"/>
                </a:lnTo>
                <a:lnTo>
                  <a:pt x="709192" y="35582"/>
                </a:lnTo>
                <a:lnTo>
                  <a:pt x="552702" y="36694"/>
                </a:lnTo>
                <a:lnTo>
                  <a:pt x="400667" y="36814"/>
                </a:lnTo>
                <a:lnTo>
                  <a:pt x="257544" y="36058"/>
                </a:lnTo>
                <a:lnTo>
                  <a:pt x="114428" y="34477"/>
                </a:lnTo>
                <a:lnTo>
                  <a:pt x="66725" y="33769"/>
                </a:lnTo>
                <a:lnTo>
                  <a:pt x="42342" y="37983"/>
                </a:lnTo>
                <a:lnTo>
                  <a:pt x="21023" y="50414"/>
                </a:lnTo>
                <a:lnTo>
                  <a:pt x="5873" y="69543"/>
                </a:lnTo>
                <a:lnTo>
                  <a:pt x="0" y="93852"/>
                </a:lnTo>
                <a:lnTo>
                  <a:pt x="4278" y="118293"/>
                </a:lnTo>
                <a:lnTo>
                  <a:pt x="35652" y="154624"/>
                </a:lnTo>
                <a:lnTo>
                  <a:pt x="215837" y="162567"/>
                </a:lnTo>
                <a:lnTo>
                  <a:pt x="371602" y="163565"/>
                </a:lnTo>
                <a:lnTo>
                  <a:pt x="527372" y="163578"/>
                </a:lnTo>
                <a:lnTo>
                  <a:pt x="683141" y="162600"/>
                </a:lnTo>
                <a:lnTo>
                  <a:pt x="839383" y="160616"/>
                </a:lnTo>
                <a:lnTo>
                  <a:pt x="995850" y="157632"/>
                </a:lnTo>
                <a:lnTo>
                  <a:pt x="1152293" y="153649"/>
                </a:lnTo>
                <a:lnTo>
                  <a:pt x="1308707" y="148668"/>
                </a:lnTo>
                <a:lnTo>
                  <a:pt x="1460634" y="142869"/>
                </a:lnTo>
                <a:lnTo>
                  <a:pt x="1603616" y="136540"/>
                </a:lnTo>
                <a:lnTo>
                  <a:pt x="1746555" y="129387"/>
                </a:lnTo>
                <a:lnTo>
                  <a:pt x="1794192" y="126822"/>
                </a:lnTo>
                <a:lnTo>
                  <a:pt x="1839858" y="109929"/>
                </a:lnTo>
                <a:lnTo>
                  <a:pt x="1860931" y="66738"/>
                </a:lnTo>
                <a:lnTo>
                  <a:pt x="1856639" y="42792"/>
                </a:lnTo>
                <a:lnTo>
                  <a:pt x="1844300" y="20867"/>
                </a:lnTo>
                <a:lnTo>
                  <a:pt x="1825255" y="5193"/>
                </a:lnTo>
                <a:lnTo>
                  <a:pt x="1800847" y="0"/>
                </a:lnTo>
                <a:close/>
              </a:path>
            </a:pathLst>
          </a:custGeom>
          <a:solidFill>
            <a:srgbClr val="E97132">
              <a:alpha val="76078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B4937F5-3FF5-470C-88A2-5FC60DDA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37" y="4617149"/>
            <a:ext cx="1157728" cy="9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632FCAD-7F66-43B4-A004-EA606C43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76" y="70446"/>
            <a:ext cx="2602825" cy="10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D5EA057-74C5-4498-ABE2-F7782F0C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71" y="4997778"/>
            <a:ext cx="3225663" cy="6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F4153FA9-17E1-41C9-BA8E-2B7B84203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30" y="5835479"/>
            <a:ext cx="2327804" cy="100661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B9901BA-E2D7-48ED-B851-EA7269FE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49" y="3335083"/>
            <a:ext cx="2764891" cy="10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730FF5-F6CD-49C0-A2B4-D5DC0A2BD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26" y="1238715"/>
            <a:ext cx="1780447" cy="1070149"/>
          </a:xfrm>
          <a:prstGeom prst="rect">
            <a:avLst/>
          </a:prstGeom>
        </p:spPr>
      </p:pic>
      <p:pic>
        <p:nvPicPr>
          <p:cNvPr id="14" name="Picture 14" descr="Agence Régionale de Santé La Réunion - ARS La Réunion | LinkedIn">
            <a:extLst>
              <a:ext uri="{FF2B5EF4-FFF2-40B4-BE49-F238E27FC236}">
                <a16:creationId xmlns:a16="http://schemas.microsoft.com/office/drawing/2014/main" id="{1231EDC0-327E-41D3-8EE0-76D471DB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72" y="5657458"/>
            <a:ext cx="1111713" cy="11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2CAC36-88E1-4B26-85BF-0C8CA9ACE2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90" y="3942055"/>
            <a:ext cx="1987919" cy="10855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788F846-4C47-409D-8AF8-A137AA83D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96" y="1200543"/>
            <a:ext cx="3029933" cy="12026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489827E-AEA8-48D7-9F68-4D4586D901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24" y="5708301"/>
            <a:ext cx="1812368" cy="90618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62F7CB-AB9B-4FC4-9F45-D9369DDD272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19874" r="12084" b="21613"/>
          <a:stretch/>
        </p:blipFill>
        <p:spPr>
          <a:xfrm>
            <a:off x="6519101" y="2354477"/>
            <a:ext cx="3162284" cy="1693057"/>
          </a:xfrm>
          <a:prstGeom prst="rect">
            <a:avLst/>
          </a:prstGeom>
        </p:spPr>
      </p:pic>
      <p:pic>
        <p:nvPicPr>
          <p:cNvPr id="19" name="Picture 2" descr="Agence nationale de santé publique — Wikipédia">
            <a:extLst>
              <a:ext uri="{FF2B5EF4-FFF2-40B4-BE49-F238E27FC236}">
                <a16:creationId xmlns:a16="http://schemas.microsoft.com/office/drawing/2014/main" id="{17385F14-6472-4EBA-BB3B-C7DB08AB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23" y="115864"/>
            <a:ext cx="1694103" cy="9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611CA5-0255-4A77-816E-185967ACF1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21" y="2752512"/>
            <a:ext cx="6451483" cy="410548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A86E7A3-F25A-4843-B1C5-536B4EA13F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3344" y="1253008"/>
            <a:ext cx="1818107" cy="13635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3435805-3B82-4649-A6C6-6809CB4074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4738" y="1592995"/>
            <a:ext cx="928975" cy="10921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91D30B2-7FF7-4DC1-AC1B-DCA4D47E2D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5432" y="1884827"/>
            <a:ext cx="847011" cy="8470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461611D-1810-4C4E-81F1-58710E1D4A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80284" y="1592995"/>
            <a:ext cx="900139" cy="109211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C18AD39-FD4B-6812-F277-47C30417FB33}"/>
              </a:ext>
            </a:extLst>
          </p:cNvPr>
          <p:cNvSpPr txBox="1"/>
          <p:nvPr/>
        </p:nvSpPr>
        <p:spPr>
          <a:xfrm rot="16200000">
            <a:off x="11303233" y="4955162"/>
            <a:ext cx="150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1D1D1D"/>
                </a:solidFill>
                <a:latin typeface="Arial" panose="020B0604020202020204" pitchFamily="34" charset="0"/>
              </a:rPr>
              <a:t>FR-CH-2500028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6785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4">
          <a:extLst>
            <a:ext uri="{FF2B5EF4-FFF2-40B4-BE49-F238E27FC236}">
              <a16:creationId xmlns:a16="http://schemas.microsoft.com/office/drawing/2014/main" id="{628B5F96-07CB-AF80-8C19-07A13282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732F1E9-BF0F-4E07-90D4-4E94576F00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"/>
            <a:ext cx="10604383" cy="6857999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A957C-DAC6-4082-9749-06183815A1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94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FB0B4-8323-4F2C-8790-2B632BFB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Vaxcceptachik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A46E5-9F2B-4E03-BE67-556569D5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2005-2006: épidémie de </a:t>
            </a:r>
            <a:r>
              <a:rPr lang="fr-FR" dirty="0" err="1"/>
              <a:t>chik</a:t>
            </a:r>
            <a:endParaRPr lang="fr-FR" dirty="0"/>
          </a:p>
          <a:p>
            <a:endParaRPr lang="fr-FR" dirty="0"/>
          </a:p>
          <a:p>
            <a:r>
              <a:rPr lang="fr-FR" dirty="0"/>
              <a:t>Aout 2024: premiers cas de </a:t>
            </a:r>
            <a:r>
              <a:rPr lang="fr-FR" dirty="0" err="1"/>
              <a:t>chik</a:t>
            </a:r>
            <a:endParaRPr lang="fr-FR" dirty="0"/>
          </a:p>
          <a:p>
            <a:endParaRPr lang="fr-FR" dirty="0"/>
          </a:p>
          <a:p>
            <a:r>
              <a:rPr lang="fr-FR" dirty="0"/>
              <a:t>Décembre 2024: épidémie de </a:t>
            </a:r>
            <a:r>
              <a:rPr lang="fr-FR" dirty="0" err="1"/>
              <a:t>chik</a:t>
            </a:r>
            <a:r>
              <a:rPr lang="fr-FR" dirty="0"/>
              <a:t> probable</a:t>
            </a:r>
          </a:p>
          <a:p>
            <a:endParaRPr lang="fr-FR" dirty="0"/>
          </a:p>
          <a:p>
            <a:r>
              <a:rPr lang="fr-FR" dirty="0"/>
              <a:t>Janvier 2025 : si épidémie, place du vaccin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32D3DE-605C-46AC-A09A-DAA6B23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1AD0F6-FEE6-4E4E-8D20-9847DFB4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68" y="496888"/>
            <a:ext cx="2243178" cy="22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5B2B3-50A5-438E-80FF-81C00C84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IXCHIQ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93567-3858-4875-B5AE-A634C5E1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Type :</a:t>
            </a:r>
            <a:r>
              <a:rPr lang="fr-FR" dirty="0"/>
              <a:t> Vaccin vivant atténué (</a:t>
            </a:r>
            <a:r>
              <a:rPr lang="fr-FR" dirty="0" err="1"/>
              <a:t>Valneva</a:t>
            </a:r>
            <a:r>
              <a:rPr lang="fr-FR" dirty="0"/>
              <a:t>)</a:t>
            </a:r>
          </a:p>
          <a:p>
            <a:endParaRPr lang="fr-FR" b="1" dirty="0"/>
          </a:p>
          <a:p>
            <a:r>
              <a:rPr lang="fr-FR" b="1" dirty="0"/>
              <a:t>Indication :</a:t>
            </a:r>
            <a:r>
              <a:rPr lang="fr-FR" dirty="0"/>
              <a:t> Prévention de l’infection par le virus chikungunya</a:t>
            </a:r>
            <a:br>
              <a:rPr lang="fr-FR" dirty="0"/>
            </a:br>
            <a:r>
              <a:rPr lang="fr-FR" dirty="0"/>
              <a:t>• Dès 12 ans (jusqu’à 65 ans)</a:t>
            </a:r>
            <a:br>
              <a:rPr lang="fr-FR" dirty="0"/>
            </a:br>
            <a:r>
              <a:rPr lang="fr-FR" b="1" dirty="0"/>
              <a:t>Schéma vaccinal :</a:t>
            </a:r>
            <a:r>
              <a:rPr lang="fr-FR" dirty="0"/>
              <a:t> </a:t>
            </a:r>
            <a:r>
              <a:rPr lang="fr-FR" b="1" dirty="0"/>
              <a:t>1 seule dose</a:t>
            </a:r>
            <a:r>
              <a:rPr lang="fr-FR" dirty="0"/>
              <a:t> (0,5 </a:t>
            </a:r>
            <a:r>
              <a:rPr lang="fr-FR" dirty="0" err="1"/>
              <a:t>mL</a:t>
            </a:r>
            <a:r>
              <a:rPr lang="fr-FR" dirty="0"/>
              <a:t>, intramusculaire)</a:t>
            </a:r>
          </a:p>
          <a:p>
            <a:endParaRPr lang="fr-FR" b="1" dirty="0"/>
          </a:p>
          <a:p>
            <a:r>
              <a:rPr lang="fr-FR" b="1" dirty="0"/>
              <a:t>Efficacité :</a:t>
            </a:r>
            <a:br>
              <a:rPr lang="fr-FR" dirty="0"/>
            </a:br>
            <a:r>
              <a:rPr lang="fr-FR" dirty="0"/>
              <a:t>• Séroconversion &gt;95 % en 14 jours</a:t>
            </a:r>
            <a:br>
              <a:rPr lang="fr-FR" dirty="0"/>
            </a:br>
            <a:r>
              <a:rPr lang="fr-FR" dirty="0"/>
              <a:t>• Protection estimée ≥ 12 mois</a:t>
            </a:r>
          </a:p>
          <a:p>
            <a:endParaRPr lang="fr-FR" b="1" dirty="0"/>
          </a:p>
          <a:p>
            <a:r>
              <a:rPr lang="fr-FR" b="1" dirty="0"/>
              <a:t>Effets indésirables fréquents :</a:t>
            </a:r>
            <a:br>
              <a:rPr lang="fr-FR" dirty="0"/>
            </a:br>
            <a:r>
              <a:rPr lang="fr-FR" dirty="0"/>
              <a:t>• Fièvre, céphalées, myalgies</a:t>
            </a:r>
            <a:br>
              <a:rPr lang="fr-FR" dirty="0"/>
            </a:br>
            <a:r>
              <a:rPr lang="fr-FR" dirty="0"/>
              <a:t>• Réactions au point d’injection</a:t>
            </a:r>
          </a:p>
          <a:p>
            <a:pPr marL="0" indent="0">
              <a:buNone/>
            </a:pPr>
            <a:r>
              <a:rPr lang="fr-FR" b="1" dirty="0"/>
              <a:t>⚠️ Contre-indications :</a:t>
            </a:r>
            <a:br>
              <a:rPr lang="fr-FR" dirty="0"/>
            </a:br>
            <a:r>
              <a:rPr lang="fr-FR" dirty="0"/>
              <a:t>• Immunodéprimés</a:t>
            </a:r>
            <a:br>
              <a:rPr lang="fr-FR" dirty="0"/>
            </a:br>
            <a:r>
              <a:rPr lang="fr-FR" dirty="0"/>
              <a:t>• Grossesse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3580B-D8E9-41E0-892D-4BF7C24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92A67D-FFFF-4DD3-9DFF-AAD76ECF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03" y="293058"/>
            <a:ext cx="3094232" cy="1532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A9EAA1-2A5F-4445-91E0-D34B31FC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66775"/>
            <a:ext cx="4989302" cy="13094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C0FA50-D827-4A1D-84B9-9C4D5A268E35}"/>
              </a:ext>
            </a:extLst>
          </p:cNvPr>
          <p:cNvSpPr txBox="1"/>
          <p:nvPr/>
        </p:nvSpPr>
        <p:spPr>
          <a:xfrm>
            <a:off x="6096000" y="3499057"/>
            <a:ext cx="26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30/09/2025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CE18C7-4AE2-44C6-8712-397C316F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98" y="5541822"/>
            <a:ext cx="665937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85863-93B8-487C-AC4B-CA59EBF5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FB4281-1C4C-405D-BFCF-85D20FE50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9781" y="1466089"/>
            <a:ext cx="11378967" cy="519727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DF76AE-ED6F-4B39-BB71-6F2B70A7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796"/>
            <a:ext cx="2743200" cy="365125"/>
          </a:xfrm>
        </p:spPr>
        <p:txBody>
          <a:bodyPr/>
          <a:lstStyle/>
          <a:p>
            <a:fld id="{EE07A87C-B708-D047-BFAB-361BBD1EACD5}" type="slidenum">
              <a:rPr lang="fr-FR" b="1" smtClean="0"/>
              <a:t>5</a:t>
            </a:fld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7CD9A-3EC3-459C-A460-2202CC5DE15F}"/>
              </a:ext>
            </a:extLst>
          </p:cNvPr>
          <p:cNvSpPr/>
          <p:nvPr/>
        </p:nvSpPr>
        <p:spPr>
          <a:xfrm>
            <a:off x="951833" y="1390770"/>
            <a:ext cx="9676180" cy="15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D149D-8D4F-4587-B802-F875A2BC5E39}"/>
              </a:ext>
            </a:extLst>
          </p:cNvPr>
          <p:cNvSpPr/>
          <p:nvPr/>
        </p:nvSpPr>
        <p:spPr>
          <a:xfrm>
            <a:off x="2455334" y="2133600"/>
            <a:ext cx="194733" cy="2370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87E656-76DD-4AA4-9E32-1F0AFDAA519C}"/>
              </a:ext>
            </a:extLst>
          </p:cNvPr>
          <p:cNvSpPr txBox="1"/>
          <p:nvPr/>
        </p:nvSpPr>
        <p:spPr>
          <a:xfrm>
            <a:off x="379781" y="5847558"/>
            <a:ext cx="6133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Manaquin</a:t>
            </a:r>
            <a:r>
              <a:rPr lang="fr-FR" sz="1200" dirty="0"/>
              <a:t> R, </a:t>
            </a:r>
            <a:r>
              <a:rPr lang="fr-FR" sz="1200" dirty="0" err="1"/>
              <a:t>Desmoulin</a:t>
            </a:r>
            <a:r>
              <a:rPr lang="fr-FR" sz="1200" dirty="0"/>
              <a:t> A, Luong Nguyen LB, </a:t>
            </a:r>
            <a:r>
              <a:rPr lang="fr-FR" sz="1200" dirty="0" err="1"/>
              <a:t>Kornblum</a:t>
            </a:r>
            <a:r>
              <a:rPr lang="fr-FR" sz="1200" dirty="0"/>
              <a:t> D, </a:t>
            </a:r>
            <a:r>
              <a:rPr lang="fr-FR" sz="1200" dirty="0" err="1"/>
              <a:t>Deparis</a:t>
            </a:r>
            <a:r>
              <a:rPr lang="fr-FR" sz="1200" dirty="0"/>
              <a:t> X, </a:t>
            </a:r>
            <a:r>
              <a:rPr lang="fr-FR" sz="1200" dirty="0" err="1"/>
              <a:t>Ferdynus</a:t>
            </a:r>
            <a:r>
              <a:rPr lang="fr-FR" sz="1200" dirty="0"/>
              <a:t> C, </a:t>
            </a:r>
            <a:r>
              <a:rPr lang="fr-FR" sz="1200" dirty="0" err="1"/>
              <a:t>Bertolotti</a:t>
            </a:r>
            <a:r>
              <a:rPr lang="fr-FR" sz="1200" dirty="0"/>
              <a:t> A, Verger P, D'</a:t>
            </a:r>
            <a:r>
              <a:rPr lang="fr-FR" sz="1200" dirty="0" err="1"/>
              <a:t>Ortenzio</a:t>
            </a:r>
            <a:r>
              <a:rPr lang="fr-FR" sz="1200" dirty="0"/>
              <a:t> E, Pasquet A, </a:t>
            </a:r>
            <a:r>
              <a:rPr lang="fr-FR" sz="1200" dirty="0" err="1"/>
              <a:t>Eldin</a:t>
            </a:r>
            <a:r>
              <a:rPr lang="fr-FR" sz="1200" dirty="0"/>
              <a:t> C, Gérardin P, Mosnier E. Acceptance of chikungunya vaccination: a </a:t>
            </a:r>
            <a:r>
              <a:rPr lang="fr-FR" sz="1200" dirty="0" err="1"/>
              <a:t>rapid</a:t>
            </a:r>
            <a:r>
              <a:rPr lang="fr-FR" sz="1200" dirty="0"/>
              <a:t> </a:t>
            </a:r>
            <a:r>
              <a:rPr lang="fr-FR" sz="1200" dirty="0" err="1"/>
              <a:t>survey</a:t>
            </a:r>
            <a:r>
              <a:rPr lang="fr-FR" sz="1200" dirty="0"/>
              <a:t> in </a:t>
            </a:r>
            <a:r>
              <a:rPr lang="fr-FR" sz="1200" dirty="0" err="1"/>
              <a:t>Reunion</a:t>
            </a:r>
            <a:r>
              <a:rPr lang="fr-FR" sz="1200" dirty="0"/>
              <a:t> </a:t>
            </a:r>
            <a:r>
              <a:rPr lang="fr-FR" sz="1200" dirty="0" err="1"/>
              <a:t>island</a:t>
            </a:r>
            <a:r>
              <a:rPr lang="fr-FR" sz="1200" dirty="0"/>
              <a:t> </a:t>
            </a:r>
            <a:r>
              <a:rPr lang="fr-FR" sz="1200" dirty="0" err="1"/>
              <a:t>during</a:t>
            </a:r>
            <a:r>
              <a:rPr lang="fr-FR" sz="1200" dirty="0"/>
              <a:t> an </a:t>
            </a:r>
            <a:r>
              <a:rPr lang="fr-FR" sz="1200" dirty="0" err="1"/>
              <a:t>epidemic</a:t>
            </a:r>
            <a:r>
              <a:rPr lang="fr-FR" sz="1200" dirty="0"/>
              <a:t>. Vaccine. 2025 Sep 13;64:127720. </a:t>
            </a:r>
            <a:r>
              <a:rPr lang="fr-FR" sz="1200" dirty="0" err="1"/>
              <a:t>doi</a:t>
            </a:r>
            <a:r>
              <a:rPr lang="fr-FR" sz="1200" dirty="0"/>
              <a:t>: 10.1016/j.vaccine.2025.127720. </a:t>
            </a:r>
            <a:r>
              <a:rPr lang="fr-FR" sz="1200" dirty="0" err="1"/>
              <a:t>Epub</a:t>
            </a:r>
            <a:r>
              <a:rPr lang="fr-FR" sz="1200" dirty="0"/>
              <a:t> </a:t>
            </a:r>
            <a:r>
              <a:rPr lang="fr-FR" sz="1200" dirty="0" err="1"/>
              <a:t>ahead</a:t>
            </a:r>
            <a:r>
              <a:rPr lang="fr-FR" sz="1200" dirty="0"/>
              <a:t> of </a:t>
            </a:r>
            <a:r>
              <a:rPr lang="fr-FR" sz="1200" dirty="0" err="1"/>
              <a:t>print</a:t>
            </a:r>
            <a:r>
              <a:rPr lang="fr-FR" sz="1200" dirty="0"/>
              <a:t>. PMID: 40946352.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17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2FBD2-F2E0-4108-B80E-41F1E2AD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950"/>
            <a:ext cx="11301666" cy="1325563"/>
          </a:xfrm>
        </p:spPr>
        <p:txBody>
          <a:bodyPr>
            <a:normAutofit/>
          </a:bodyPr>
          <a:lstStyle/>
          <a:p>
            <a:r>
              <a:rPr lang="fr-FR" dirty="0"/>
              <a:t>Campagne de vaccination contre le chikungunya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D63427F-A3B5-47F9-AC71-3569F5D4D52A}"/>
              </a:ext>
            </a:extLst>
          </p:cNvPr>
          <p:cNvSpPr txBox="1">
            <a:spLocks/>
          </p:cNvSpPr>
          <p:nvPr/>
        </p:nvSpPr>
        <p:spPr>
          <a:xfrm>
            <a:off x="354167" y="1153855"/>
            <a:ext cx="7714272" cy="428588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23482"/>
              </a:buClr>
              <a:buFont typeface="Wingdings" pitchFamily="2" charset="2"/>
              <a:buChar char="v"/>
              <a:tabLst/>
              <a:defRPr sz="2400" kern="1200" spc="-100" baseline="0">
                <a:solidFill>
                  <a:srgbClr val="4EA8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13" indent="-2238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80B1"/>
              </a:buClr>
              <a:buFont typeface="Arial" panose="020B0604020202020204" pitchFamily="34" charset="0"/>
              <a:buChar char="•"/>
              <a:tabLst/>
              <a:defRPr sz="22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23482"/>
              </a:buClr>
              <a:buFont typeface="Arial" panose="020B0604020202020204" pitchFamily="34" charset="0"/>
              <a:buChar char="•"/>
              <a:defRPr sz="20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C751C19-34B5-44FD-BCAB-B64E2EAD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796"/>
            <a:ext cx="2743200" cy="365125"/>
          </a:xfrm>
        </p:spPr>
        <p:txBody>
          <a:bodyPr/>
          <a:lstStyle/>
          <a:p>
            <a:fld id="{C1FF6DA9-008F-8B48-92A6-B652298478BF}" type="slidenum">
              <a:rPr lang="en-US" b="1" smtClean="0"/>
              <a:pPr/>
              <a:t>6</a:t>
            </a:fld>
            <a:endParaRPr lang="en-US" b="1" dirty="0"/>
          </a:p>
        </p:txBody>
      </p:sp>
      <p:sp>
        <p:nvSpPr>
          <p:cNvPr id="8" name="Organigramme : Carte perforée 7">
            <a:extLst>
              <a:ext uri="{FF2B5EF4-FFF2-40B4-BE49-F238E27FC236}">
                <a16:creationId xmlns:a16="http://schemas.microsoft.com/office/drawing/2014/main" id="{9200D170-4B57-4461-A673-FDE7CC4805FF}"/>
              </a:ext>
            </a:extLst>
          </p:cNvPr>
          <p:cNvSpPr/>
          <p:nvPr/>
        </p:nvSpPr>
        <p:spPr>
          <a:xfrm>
            <a:off x="9531426" y="1212971"/>
            <a:ext cx="2660575" cy="1518859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Fin </a:t>
            </a:r>
            <a:r>
              <a:rPr lang="en-US" dirty="0" err="1">
                <a:solidFill>
                  <a:schemeClr val="tx1"/>
                </a:solidFill>
              </a:rPr>
              <a:t>avril</a:t>
            </a:r>
            <a:r>
              <a:rPr lang="en-US" dirty="0">
                <a:solidFill>
                  <a:schemeClr val="tx1"/>
                </a:solidFill>
              </a:rPr>
              <a:t>, 2025: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6,418 doses </a:t>
            </a:r>
            <a:r>
              <a:rPr lang="en-US" b="1" dirty="0" err="1">
                <a:solidFill>
                  <a:schemeClr val="tx1"/>
                </a:solidFill>
              </a:rPr>
              <a:t>administrées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4594 </a:t>
            </a:r>
            <a:r>
              <a:rPr lang="fr-FR" dirty="0">
                <a:solidFill>
                  <a:schemeClr val="tx1"/>
                </a:solidFill>
              </a:rPr>
              <a:t>≥  </a:t>
            </a:r>
            <a:r>
              <a:rPr lang="en-US" b="1" dirty="0">
                <a:solidFill>
                  <a:schemeClr val="tx1"/>
                </a:solidFill>
              </a:rPr>
              <a:t>65 </a:t>
            </a:r>
            <a:r>
              <a:rPr lang="en-US" b="1" dirty="0" err="1">
                <a:solidFill>
                  <a:schemeClr val="tx1"/>
                </a:solidFill>
              </a:rPr>
              <a:t>ans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Picture 8" descr="vaccin ">
            <a:extLst>
              <a:ext uri="{FF2B5EF4-FFF2-40B4-BE49-F238E27FC236}">
                <a16:creationId xmlns:a16="http://schemas.microsoft.com/office/drawing/2014/main" id="{49F9EE7C-3C7E-427A-BA3E-57176689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5801" y="1212971"/>
            <a:ext cx="604065" cy="604067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80CED7-04EF-4859-BB11-E245864C2588}"/>
              </a:ext>
            </a:extLst>
          </p:cNvPr>
          <p:cNvSpPr txBox="1"/>
          <p:nvPr/>
        </p:nvSpPr>
        <p:spPr>
          <a:xfrm>
            <a:off x="10638282" y="2731829"/>
            <a:ext cx="266057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67" i="1" dirty="0"/>
              <a:t>Données ARS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6564C-4FE4-4B13-99C4-17EB3781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80" y="1019752"/>
            <a:ext cx="8086448" cy="570290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260E90B-6040-40F9-8B7C-ECB2CA95EA18}"/>
              </a:ext>
            </a:extLst>
          </p:cNvPr>
          <p:cNvSpPr txBox="1"/>
          <p:nvPr/>
        </p:nvSpPr>
        <p:spPr>
          <a:xfrm>
            <a:off x="9448800" y="3403031"/>
            <a:ext cx="2099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Cibles: &gt; 65 ans puis les + de 18 ans comorbides</a:t>
            </a:r>
            <a:endParaRPr lang="en-US" sz="2400" dirty="0"/>
          </a:p>
          <a:p>
            <a:r>
              <a:rPr lang="en-US" sz="2400" dirty="0" err="1"/>
              <a:t>Vaccin</a:t>
            </a:r>
            <a:r>
              <a:rPr lang="en-US" sz="2400" dirty="0"/>
              <a:t> vivant </a:t>
            </a:r>
            <a:r>
              <a:rPr lang="en-US" sz="2400" dirty="0" err="1"/>
              <a:t>atténué</a:t>
            </a:r>
            <a:r>
              <a:rPr lang="en-US" sz="2400" dirty="0"/>
              <a:t>, 1 </a:t>
            </a:r>
            <a:r>
              <a:rPr lang="en-US" sz="2400" dirty="0" err="1"/>
              <a:t>seule</a:t>
            </a:r>
            <a:r>
              <a:rPr lang="en-US" sz="2400" dirty="0"/>
              <a:t> dose</a:t>
            </a:r>
          </a:p>
          <a:p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40177C-92AD-498F-9CE4-5D6E74DC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103" y="5989145"/>
            <a:ext cx="1519126" cy="752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307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85863-93B8-487C-AC4B-CA59EBF5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A3BF1-924F-4F66-904C-136BF654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VaxcceptaChik</a:t>
            </a:r>
            <a:r>
              <a:rPr lang="fr-FR" dirty="0"/>
              <a:t>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E6CDB-EE9A-4C9B-93B6-E81E47C81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11" y="2772167"/>
            <a:ext cx="1058049" cy="10979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70D478-6137-47AE-80C6-A9E04428453A}"/>
              </a:ext>
            </a:extLst>
          </p:cNvPr>
          <p:cNvSpPr txBox="1"/>
          <p:nvPr/>
        </p:nvSpPr>
        <p:spPr>
          <a:xfrm>
            <a:off x="144378" y="3080085"/>
            <a:ext cx="117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Janvier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320C96-A5AC-4BD8-BC22-167F77E4C4B9}"/>
              </a:ext>
            </a:extLst>
          </p:cNvPr>
          <p:cNvSpPr txBox="1"/>
          <p:nvPr/>
        </p:nvSpPr>
        <p:spPr>
          <a:xfrm>
            <a:off x="2382161" y="3075484"/>
            <a:ext cx="117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Avril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730D87-BFEF-4395-96BC-C2866828C913}"/>
              </a:ext>
            </a:extLst>
          </p:cNvPr>
          <p:cNvSpPr txBox="1"/>
          <p:nvPr/>
        </p:nvSpPr>
        <p:spPr>
          <a:xfrm>
            <a:off x="716306" y="5301112"/>
            <a:ext cx="2988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/>
              <a:t>Données d’avril avant l’EIG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3926695-9D05-4791-A404-E27859D2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796"/>
            <a:ext cx="2743200" cy="365125"/>
          </a:xfrm>
        </p:spPr>
        <p:txBody>
          <a:bodyPr/>
          <a:lstStyle/>
          <a:p>
            <a:fld id="{EE07A87C-B708-D047-BFAB-361BBD1EACD5}" type="slidenum">
              <a:rPr lang="fr-FR" b="1" smtClean="0"/>
              <a:t>7</a:t>
            </a:fld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E7D475-D109-4AAE-AAF1-D6E18D010D7F}"/>
              </a:ext>
            </a:extLst>
          </p:cNvPr>
          <p:cNvSpPr txBox="1"/>
          <p:nvPr/>
        </p:nvSpPr>
        <p:spPr>
          <a:xfrm>
            <a:off x="144377" y="2743201"/>
            <a:ext cx="277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 ~ 1000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74B761-E0E1-47D6-9B53-CE05AB353ECC}"/>
              </a:ext>
            </a:extLst>
          </p:cNvPr>
          <p:cNvSpPr txBox="1"/>
          <p:nvPr/>
        </p:nvSpPr>
        <p:spPr>
          <a:xfrm>
            <a:off x="2210791" y="2743201"/>
            <a:ext cx="277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 ~ 1300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D45D3A-B27C-40A2-99EC-064E8E96E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565" y="726742"/>
            <a:ext cx="8613436" cy="56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9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39459"/>
              </p:ext>
            </p:extLst>
          </p:nvPr>
        </p:nvGraphicFramePr>
        <p:xfrm>
          <a:off x="2288054" y="1289015"/>
          <a:ext cx="8340694" cy="446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106">
                  <a:extLst>
                    <a:ext uri="{9D8B030D-6E8A-4147-A177-3AD203B41FA5}">
                      <a16:colId xmlns:a16="http://schemas.microsoft.com/office/drawing/2014/main" val="3265517265"/>
                    </a:ext>
                  </a:extLst>
                </a:gridCol>
                <a:gridCol w="1579848">
                  <a:extLst>
                    <a:ext uri="{9D8B030D-6E8A-4147-A177-3AD203B41FA5}">
                      <a16:colId xmlns:a16="http://schemas.microsoft.com/office/drawing/2014/main" val="2932331143"/>
                    </a:ext>
                  </a:extLst>
                </a:gridCol>
                <a:gridCol w="1804733">
                  <a:extLst>
                    <a:ext uri="{9D8B030D-6E8A-4147-A177-3AD203B41FA5}">
                      <a16:colId xmlns:a16="http://schemas.microsoft.com/office/drawing/2014/main" val="4157419896"/>
                    </a:ext>
                  </a:extLst>
                </a:gridCol>
                <a:gridCol w="1728007">
                  <a:extLst>
                    <a:ext uri="{9D8B030D-6E8A-4147-A177-3AD203B41FA5}">
                      <a16:colId xmlns:a16="http://schemas.microsoft.com/office/drawing/2014/main" val="1854634123"/>
                    </a:ext>
                  </a:extLst>
                </a:gridCol>
              </a:tblGrid>
              <a:tr h="522005">
                <a:tc gridSpan="2">
                  <a:txBody>
                    <a:bodyPr/>
                    <a:lstStyle/>
                    <a:p>
                      <a:pPr algn="ctr" fontAlgn="b"/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Janvier</a:t>
                      </a:r>
                    </a:p>
                  </a:txBody>
                  <a:tcPr marL="8230" marR="8230" marT="82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Avril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9976932"/>
                  </a:ext>
                </a:extLst>
              </a:tr>
              <a:tr h="3283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(n)</a:t>
                      </a: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1446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8805961"/>
                  </a:ext>
                </a:extLst>
              </a:tr>
              <a:tr h="3283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(Moyenne</a:t>
                      </a:r>
                      <a:r>
                        <a:rPr lang="fr-FR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(Ecart type))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44.72 (11.50)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44.48 (11.74)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2846121"/>
                  </a:ext>
                </a:extLst>
              </a:tr>
              <a:tr h="32834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Sexe (%)</a:t>
                      </a: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Femme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686 (68.0)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1007 (70.3)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1802262"/>
                  </a:ext>
                </a:extLst>
              </a:tr>
              <a:tr h="328349">
                <a:tc vMerge="1"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Homme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320 (31.7)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422 (29.4)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8914592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Soignant (%)</a:t>
                      </a: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Soignant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510 (52.6)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769 (56.2)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1631772"/>
                  </a:ext>
                </a:extLst>
              </a:tr>
              <a:tr h="32834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Antécédents (%)</a:t>
                      </a: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672 (67.1)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819 (60.5)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4378975"/>
                  </a:ext>
                </a:extLst>
              </a:tr>
              <a:tr h="328349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270 (27.0)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392 (29.0)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2640344"/>
                  </a:ext>
                </a:extLst>
              </a:tr>
              <a:tr h="328349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≥2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59 ( 5.9)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143 (10.6)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1666583"/>
                  </a:ext>
                </a:extLst>
              </a:tr>
              <a:tr h="32834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Intention</a:t>
                      </a:r>
                      <a:r>
                        <a:rPr lang="fr-FR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vaccinale </a:t>
                      </a:r>
                    </a:p>
                    <a:p>
                      <a:pPr algn="ctr" fontAlgn="b"/>
                      <a:r>
                        <a:rPr lang="fr-FR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personnelle (%)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574 (59.7)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445 (37.1)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9103480"/>
                  </a:ext>
                </a:extLst>
              </a:tr>
              <a:tr h="328349">
                <a:tc vMerge="1"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Hesite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178 (18.5)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130 (10.8)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5279862"/>
                  </a:ext>
                </a:extLst>
              </a:tr>
              <a:tr h="328349">
                <a:tc vMerge="1"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Contre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210 (21.8) </a:t>
                      </a:r>
                    </a:p>
                  </a:txBody>
                  <a:tcPr marL="8230" marR="8230" marT="8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624 (52.0) 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9215550"/>
                  </a:ext>
                </a:extLst>
              </a:tr>
              <a:tr h="3283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Avis sur la vaccination à la Réunion (score 0-10)</a:t>
                      </a:r>
                    </a:p>
                  </a:txBody>
                  <a:tcPr marL="8230" marR="8230" marT="8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7.00 [5.00, 9.00]</a:t>
                      </a:r>
                    </a:p>
                  </a:txBody>
                  <a:tcPr marL="8230" marR="8230" marT="82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7.00 [4.00, 9.00]</a:t>
                      </a:r>
                    </a:p>
                  </a:txBody>
                  <a:tcPr marL="8230" marR="8230" marT="8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659448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54A96DCB-F2E3-6192-C7BF-9FF7C864B2DD}"/>
              </a:ext>
            </a:extLst>
          </p:cNvPr>
          <p:cNvSpPr txBox="1"/>
          <p:nvPr/>
        </p:nvSpPr>
        <p:spPr>
          <a:xfrm>
            <a:off x="10976058" y="4835894"/>
            <a:ext cx="733569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17" name="Accolade ouvrante 16"/>
          <p:cNvSpPr/>
          <p:nvPr/>
        </p:nvSpPr>
        <p:spPr>
          <a:xfrm rot="10800000">
            <a:off x="10743435" y="4553496"/>
            <a:ext cx="117937" cy="818062"/>
          </a:xfrm>
          <a:prstGeom prst="leftBrace">
            <a:avLst>
              <a:gd name="adj1" fmla="val 73314"/>
              <a:gd name="adj2" fmla="val 495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21" name="ZoneTexte 20"/>
          <p:cNvSpPr txBox="1"/>
          <p:nvPr/>
        </p:nvSpPr>
        <p:spPr>
          <a:xfrm>
            <a:off x="2485447" y="5898757"/>
            <a:ext cx="8706535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1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Janvier </a:t>
            </a:r>
            <a:r>
              <a:rPr lang="fr-FR" sz="2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13% antécédent de </a:t>
            </a:r>
            <a:r>
              <a:rPr lang="fr-FR" sz="2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chik</a:t>
            </a:r>
            <a:endParaRPr lang="fr-FR" sz="2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85447" y="6309128"/>
            <a:ext cx="9042954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1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Avril </a:t>
            </a:r>
            <a:r>
              <a:rPr lang="fr-FR" sz="2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40 % antécédent de </a:t>
            </a:r>
            <a:r>
              <a:rPr lang="fr-FR" sz="24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chik</a:t>
            </a:r>
            <a:r>
              <a:rPr lang="fr-FR" sz="2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!!! (dont 28% en 2024-2025)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0A05E76-2331-F578-4FA4-EEF0DBB93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30" y="5821574"/>
            <a:ext cx="864774" cy="7996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512D426-A1E0-F5B2-AC07-CA0C6FDFA8C1}"/>
              </a:ext>
            </a:extLst>
          </p:cNvPr>
          <p:cNvSpPr txBox="1"/>
          <p:nvPr/>
        </p:nvSpPr>
        <p:spPr>
          <a:xfrm>
            <a:off x="-1167317" y="306992"/>
            <a:ext cx="6211667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10" dirty="0">
                <a:latin typeface="+mj-lt"/>
                <a:cs typeface="Times New Roman" panose="02020603050405020304" pitchFamily="18" charset="0"/>
              </a:rPr>
              <a:t>Résultats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33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77F70-AAD0-4055-A52F-872582BC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retenir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C17A2-DC47-4B2F-866A-221C25CE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/>
              <a:t>Timing et vaccination dans la gestion d’une épidémie d’une maladie à prévention vaccinale possible:</a:t>
            </a:r>
          </a:p>
          <a:p>
            <a:r>
              <a:rPr lang="fr-FR" sz="3200" dirty="0"/>
              <a:t>Quand vacciner ?</a:t>
            </a:r>
          </a:p>
          <a:p>
            <a:r>
              <a:rPr lang="fr-FR" sz="3200" dirty="0"/>
              <a:t>Qui vacciner ?</a:t>
            </a:r>
          </a:p>
          <a:p>
            <a:r>
              <a:rPr lang="fr-FR" sz="3200" dirty="0"/>
              <a:t>Comment vacciner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A4920C-BB28-4996-9585-4561EA0C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917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A885E92E-E97A-4CBB-8B6D-B4EE1CB56A25}" vid="{87416AF0-572D-47C9-A4C0-8BB16230AF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A885E92E-E97A-4CBB-8B6D-B4EE1CB56A25}" vid="{B8DBF424-3F8E-45E2-9497-F3D7B2200C7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953881B6FC64786A21420B58C4542" ma:contentTypeVersion="17" ma:contentTypeDescription="Crée un document." ma:contentTypeScope="" ma:versionID="2c867ce285d889f8e1ad7462eafa352e">
  <xsd:schema xmlns:xsd="http://www.w3.org/2001/XMLSchema" xmlns:xs="http://www.w3.org/2001/XMLSchema" xmlns:p="http://schemas.microsoft.com/office/2006/metadata/properties" xmlns:ns3="6e77aced-f362-4a9a-b629-14c9b6977c71" xmlns:ns4="187317f9-19ad-41f5-9cee-9d9a3624eec1" targetNamespace="http://schemas.microsoft.com/office/2006/metadata/properties" ma:root="true" ma:fieldsID="4689fba3f36f54bcb316224de532b869" ns3:_="" ns4:_="">
    <xsd:import namespace="6e77aced-f362-4a9a-b629-14c9b6977c71"/>
    <xsd:import namespace="187317f9-19ad-41f5-9cee-9d9a3624ee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ServiceSearchPropertie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aced-f362-4a9a-b629-14c9b6977c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317f9-19ad-41f5-9cee-9d9a3624e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7317f9-19ad-41f5-9cee-9d9a3624eec1" xsi:nil="true"/>
  </documentManagement>
</p:properties>
</file>

<file path=customXml/itemProps1.xml><?xml version="1.0" encoding="utf-8"?>
<ds:datastoreItem xmlns:ds="http://schemas.openxmlformats.org/officeDocument/2006/customXml" ds:itemID="{74CFEE9F-D0F4-4B2B-9C25-BFF1AA10A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7aced-f362-4a9a-b629-14c9b6977c71"/>
    <ds:schemaRef ds:uri="187317f9-19ad-41f5-9cee-9d9a3624e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7A450-3D93-4FD9-8319-8191C09C3A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138B7-3707-4FCE-AF65-577EF19085E4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87317f9-19ad-41f5-9cee-9d9a3624eec1"/>
    <ds:schemaRef ds:uri="6e77aced-f362-4a9a-b629-14c9b6977c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rod pro</Template>
  <TotalTime>4626</TotalTime>
  <Words>2271</Words>
  <Application>Microsoft Office PowerPoint</Application>
  <PresentationFormat>Grand écran</PresentationFormat>
  <Paragraphs>237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</vt:lpstr>
      <vt:lpstr>Times New Roman</vt:lpstr>
      <vt:lpstr>Wingdings</vt:lpstr>
      <vt:lpstr>Wingdings 3</vt:lpstr>
      <vt:lpstr>Ion</vt:lpstr>
      <vt:lpstr>Office Theme</vt:lpstr>
      <vt:lpstr>Acceptabilité vaccinale  Chikungunya à La Réunion ETUDE VAXCCEPTACHIK  </vt:lpstr>
      <vt:lpstr>Présentation PowerPoint</vt:lpstr>
      <vt:lpstr>Vaxcceptachik</vt:lpstr>
      <vt:lpstr>IXCHIQ</vt:lpstr>
      <vt:lpstr>Design</vt:lpstr>
      <vt:lpstr>Campagne de vaccination contre le chikungunya</vt:lpstr>
      <vt:lpstr>Résultats</vt:lpstr>
      <vt:lpstr>Présentation PowerPoint</vt:lpstr>
      <vt:lpstr>A retenir</vt:lpstr>
      <vt:lpstr>Qualitatif – Dr Sophien Horri- Dr Zahir Liang Ko Yao </vt:lpstr>
      <vt:lpstr>Principaux thèmes</vt:lpstr>
      <vt:lpstr>Présentation PowerPoint</vt:lpstr>
      <vt:lpstr>Niveau d’hésitation vaccinale élevé dans l’échantillon </vt:lpstr>
      <vt:lpstr>Perceptions et représentations autour du chikungunya et de la vaccination   </vt:lpstr>
      <vt:lpstr>Facteurs d’adhésions à la vaccination    </vt:lpstr>
      <vt:lpstr>Gestion de crise et communication</vt:lpstr>
      <vt:lpstr>Infodémie</vt:lpstr>
      <vt:lpstr>Conclusion</vt:lpstr>
      <vt:lpstr>Perspectives</vt:lpstr>
      <vt:lpstr>Remerciements et partenaires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MANAQUIN Rodolphe</dc:creator>
  <cp:lastModifiedBy>Santiago BETANCUR</cp:lastModifiedBy>
  <cp:revision>92</cp:revision>
  <dcterms:created xsi:type="dcterms:W3CDTF">2024-04-18T05:33:59Z</dcterms:created>
  <dcterms:modified xsi:type="dcterms:W3CDTF">2025-12-02T08:18:58Z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0x01010020C953881B6FC64786A21420B58C4542</vt:lpwstr>
  </property>
</Properties>
</file>