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001ef7fa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001ef7fa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001ef7fa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a001ef7fa4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001ef7fa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a001ef7fa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a001ef7fa4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a001ef7fa4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a001ef7fa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a001ef7fa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001ef7fa4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a001ef7fa4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a001ef7fa4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a001ef7fa4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001ef7fa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001ef7fa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001ef7fa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001ef7fa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01ef7fa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001ef7fa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f5131d9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f5131d9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0b997265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0b997265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001ef7fa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001ef7fa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001ef7fa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a001ef7fa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001ef7fa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a001ef7fa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55498" y="421031"/>
            <a:ext cx="77871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Chikungunya dans l’hexagone à l’été 2025</a:t>
            </a:r>
            <a:endParaRPr sz="25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 sur la génomique</a:t>
            </a:r>
            <a:endParaRPr sz="25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Raphaëlle Klitting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latin typeface="Helvetica Neue Light"/>
                <a:ea typeface="Helvetica Neue Light"/>
                <a:cs typeface="Helvetica Neue Light"/>
                <a:sym typeface="Helvetica Neue Light"/>
              </a:rPr>
              <a:t>Unité des Virus Émergents - CNR Arbovirus</a:t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Webinaire ARBO-FRANCE</a:t>
            </a:r>
            <a:endParaRPr sz="25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Jeudi 06/11/2025</a:t>
            </a:r>
            <a:endParaRPr sz="25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21259" r="6455"/>
          <a:stretch/>
        </p:blipFill>
        <p:spPr>
          <a:xfrm>
            <a:off x="2294370" y="3761256"/>
            <a:ext cx="2606850" cy="9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11082" t="87493" r="73913"/>
          <a:stretch/>
        </p:blipFill>
        <p:spPr>
          <a:xfrm>
            <a:off x="4901218" y="3761250"/>
            <a:ext cx="1870857" cy="9016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2288648" y="3748756"/>
            <a:ext cx="4483500" cy="901500"/>
          </a:xfrm>
          <a:prstGeom prst="rect">
            <a:avLst/>
          </a:prstGeom>
          <a:noFill/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2" title="Screenshot from 2025-11-03 22-0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167" y="1056007"/>
            <a:ext cx="4207499" cy="32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 txBox="1"/>
          <p:nvPr/>
        </p:nvSpPr>
        <p:spPr>
          <a:xfrm>
            <a:off x="387475" y="200375"/>
            <a:ext cx="86700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niveau de diversification locale observée dépend de l’espèce virale</a:t>
            </a:r>
            <a:endParaRPr sz="20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22"/>
          <p:cNvSpPr txBox="1"/>
          <p:nvPr/>
        </p:nvSpPr>
        <p:spPr>
          <a:xfrm>
            <a:off x="4492600" y="4288475"/>
            <a:ext cx="400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chemeClr val="dk2"/>
                </a:solidFill>
              </a:rPr>
              <a:t>Mean waiting times for a mutation as a function of alignment length and evolutionary rate. Dudas and Bedford (2019) BMC Evolutionary Biology</a:t>
            </a:r>
            <a:endParaRPr sz="1000" i="1">
              <a:solidFill>
                <a:schemeClr val="dk2"/>
              </a:solidFill>
            </a:endParaRPr>
          </a:p>
        </p:txBody>
      </p:sp>
      <p:sp>
        <p:nvSpPr>
          <p:cNvPr id="308" name="Google Shape;308;p22"/>
          <p:cNvSpPr txBox="1"/>
          <p:nvPr/>
        </p:nvSpPr>
        <p:spPr>
          <a:xfrm>
            <a:off x="5628118" y="2956259"/>
            <a:ext cx="1886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*</a:t>
            </a: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5443687" y="3145074"/>
            <a:ext cx="1886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(CHIKV)</a:t>
            </a:r>
            <a:endParaRPr sz="1000">
              <a:solidFill>
                <a:srgbClr val="FF0000"/>
              </a:solidFill>
            </a:endParaRPr>
          </a:p>
        </p:txBody>
      </p:sp>
      <p:grpSp>
        <p:nvGrpSpPr>
          <p:cNvPr id="310" name="Google Shape;310;p22"/>
          <p:cNvGrpSpPr/>
          <p:nvPr/>
        </p:nvGrpSpPr>
        <p:grpSpPr>
          <a:xfrm>
            <a:off x="823949" y="1983973"/>
            <a:ext cx="2322186" cy="2301862"/>
            <a:chOff x="-177426" y="1821148"/>
            <a:chExt cx="2322186" cy="2301862"/>
          </a:xfrm>
        </p:grpSpPr>
        <p:pic>
          <p:nvPicPr>
            <p:cNvPr id="311" name="Google Shape;31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77426" y="2155648"/>
              <a:ext cx="1305100" cy="130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2"/>
            <p:cNvPicPr preferRelativeResize="0"/>
            <p:nvPr/>
          </p:nvPicPr>
          <p:blipFill rotWithShape="1">
            <a:blip r:embed="rId5">
              <a:alphaModFix/>
            </a:blip>
            <a:srcRect l="3996" t="22170" r="50996" b="13603"/>
            <a:stretch/>
          </p:blipFill>
          <p:spPr>
            <a:xfrm rot="2331212">
              <a:off x="709406" y="2830526"/>
              <a:ext cx="1257807" cy="1009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44420" y="1821148"/>
              <a:ext cx="787800" cy="78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22"/>
          <p:cNvSpPr txBox="1"/>
          <p:nvPr/>
        </p:nvSpPr>
        <p:spPr>
          <a:xfrm>
            <a:off x="1200196" y="2694222"/>
            <a:ext cx="1886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9900"/>
                </a:solidFill>
              </a:rPr>
              <a:t>* </a:t>
            </a:r>
            <a:r>
              <a:rPr lang="fr" sz="1800">
                <a:solidFill>
                  <a:srgbClr val="FF9900"/>
                </a:solidFill>
              </a:rPr>
              <a:t>t3</a:t>
            </a:r>
            <a:endParaRPr sz="18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9900"/>
              </a:solidFill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1761144" y="3556984"/>
            <a:ext cx="1886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9900"/>
                </a:solidFill>
              </a:rPr>
              <a:t>* </a:t>
            </a:r>
            <a:r>
              <a:rPr lang="fr" sz="1800">
                <a:solidFill>
                  <a:srgbClr val="FF9900"/>
                </a:solidFill>
              </a:rPr>
              <a:t>t2</a:t>
            </a:r>
            <a:endParaRPr sz="1000" b="1">
              <a:solidFill>
                <a:srgbClr val="FF9900"/>
              </a:solidFill>
            </a:endParaRPr>
          </a:p>
        </p:txBody>
      </p:sp>
      <p:sp>
        <p:nvSpPr>
          <p:cNvPr id="316" name="Google Shape;316;p22"/>
          <p:cNvSpPr txBox="1"/>
          <p:nvPr/>
        </p:nvSpPr>
        <p:spPr>
          <a:xfrm>
            <a:off x="1522087" y="3151088"/>
            <a:ext cx="1886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9900"/>
                </a:solidFill>
              </a:rPr>
              <a:t>* </a:t>
            </a:r>
            <a:r>
              <a:rPr lang="fr" sz="1800">
                <a:solidFill>
                  <a:srgbClr val="FF9900"/>
                </a:solidFill>
              </a:rPr>
              <a:t>t1</a:t>
            </a:r>
            <a:endParaRPr sz="18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9900"/>
              </a:solidFill>
            </a:endParaRPr>
          </a:p>
        </p:txBody>
      </p:sp>
      <p:sp>
        <p:nvSpPr>
          <p:cNvPr id="317" name="Google Shape;317;p22"/>
          <p:cNvSpPr txBox="1"/>
          <p:nvPr/>
        </p:nvSpPr>
        <p:spPr>
          <a:xfrm>
            <a:off x="246336" y="1637296"/>
            <a:ext cx="18339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83F0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Diversification locale ?</a:t>
            </a:r>
            <a:endParaRPr sz="1800" b="1">
              <a:solidFill>
                <a:srgbClr val="783F0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8" name="Google Shape;318;p22"/>
          <p:cNvCxnSpPr/>
          <p:nvPr/>
        </p:nvCxnSpPr>
        <p:spPr>
          <a:xfrm rot="-5400000" flipH="1">
            <a:off x="825130" y="2931988"/>
            <a:ext cx="1149600" cy="436800"/>
          </a:xfrm>
          <a:prstGeom prst="curvedConnector5">
            <a:avLst>
              <a:gd name="adj1" fmla="val -15139"/>
              <a:gd name="adj2" fmla="val -162948"/>
              <a:gd name="adj3" fmla="val 117370"/>
            </a:avLst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/>
        </p:nvSpPr>
        <p:spPr>
          <a:xfrm>
            <a:off x="271350" y="200375"/>
            <a:ext cx="87453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Séparation des foyers de circulation sur une base phylogénétique</a:t>
            </a:r>
            <a:endParaRPr sz="20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4" name="Google Shape;324;p23" title="ECSA-2_fullREU_2025-11-06-2.png"/>
          <p:cNvPicPr preferRelativeResize="0"/>
          <p:nvPr/>
        </p:nvPicPr>
        <p:blipFill rotWithShape="1">
          <a:blip r:embed="rId3">
            <a:alphaModFix/>
          </a:blip>
          <a:srcRect t="504" b="504"/>
          <a:stretch/>
        </p:blipFill>
        <p:spPr>
          <a:xfrm>
            <a:off x="3135566" y="770225"/>
            <a:ext cx="4486652" cy="4140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3"/>
          <p:cNvSpPr txBox="1"/>
          <p:nvPr/>
        </p:nvSpPr>
        <p:spPr>
          <a:xfrm>
            <a:off x="7661841" y="2905550"/>
            <a:ext cx="873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3541132" y="774907"/>
            <a:ext cx="992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Vitrolles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2801318" y="4145486"/>
            <a:ext cx="12507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Montoison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3114575" y="1602284"/>
            <a:ext cx="992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Frejus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3409660" y="1186103"/>
            <a:ext cx="11628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Bergerac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p23"/>
          <p:cNvSpPr txBox="1"/>
          <p:nvPr/>
        </p:nvSpPr>
        <p:spPr>
          <a:xfrm>
            <a:off x="5853517" y="4390176"/>
            <a:ext cx="1588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Poulx-Caveirac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5388058" y="4652367"/>
            <a:ext cx="15885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Antibes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1840527" y="2640238"/>
            <a:ext cx="2169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 de Cognac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3783492" y="4468234"/>
            <a:ext cx="2169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Claix-Eybens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4" name="Google Shape;334;p23"/>
          <p:cNvSpPr txBox="1"/>
          <p:nvPr/>
        </p:nvSpPr>
        <p:spPr>
          <a:xfrm>
            <a:off x="1808612" y="2247895"/>
            <a:ext cx="2169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Grosseto-Prugna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5" name="Google Shape;335;p23"/>
          <p:cNvSpPr txBox="1"/>
          <p:nvPr/>
        </p:nvSpPr>
        <p:spPr>
          <a:xfrm>
            <a:off x="164920" y="4264001"/>
            <a:ext cx="2506800" cy="7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Hexagone</a:t>
            </a:r>
            <a:r>
              <a:rPr lang="fr" sz="13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94 séquences</a:t>
            </a:r>
            <a:endParaRPr sz="13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Réunion</a:t>
            </a:r>
            <a:r>
              <a:rPr lang="fr" sz="13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3415 seq.</a:t>
            </a:r>
            <a:endParaRPr sz="13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MC. Jaffar-Bandjee &amp; E. Frumence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36" name="Google Shape;3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207" y="4513277"/>
            <a:ext cx="722931" cy="3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 txBox="1"/>
          <p:nvPr/>
        </p:nvSpPr>
        <p:spPr>
          <a:xfrm>
            <a:off x="7319824" y="2048214"/>
            <a:ext cx="1969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B45F0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Brive La Gaillarde</a:t>
            </a:r>
            <a:endParaRPr sz="1700">
              <a:solidFill>
                <a:srgbClr val="B45F0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/>
          <p:nvPr/>
        </p:nvSpPr>
        <p:spPr>
          <a:xfrm>
            <a:off x="387475" y="236800"/>
            <a:ext cx="6701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des liens entre foyers Vitrolles</a:t>
            </a:r>
            <a:endParaRPr sz="20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3" name="Google Shape;343;p24" title="Screenshot from 2025-11-05 16-43-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50" y="897700"/>
            <a:ext cx="4071449" cy="2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4" title="Screenshot from 2025-11-05 17-02-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875" y="752347"/>
            <a:ext cx="3696399" cy="37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4"/>
          <p:cNvSpPr/>
          <p:nvPr/>
        </p:nvSpPr>
        <p:spPr>
          <a:xfrm>
            <a:off x="6682025" y="1530897"/>
            <a:ext cx="2212200" cy="1219800"/>
          </a:xfrm>
          <a:prstGeom prst="rect">
            <a:avLst/>
          </a:prstGeom>
          <a:noFill/>
          <a:ln w="952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6579525" y="2860022"/>
            <a:ext cx="1741200" cy="828300"/>
          </a:xfrm>
          <a:prstGeom prst="rect">
            <a:avLst/>
          </a:prstGeom>
          <a:noFill/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4"/>
          <p:cNvSpPr/>
          <p:nvPr/>
        </p:nvSpPr>
        <p:spPr>
          <a:xfrm>
            <a:off x="6841175" y="3758897"/>
            <a:ext cx="1741200" cy="828300"/>
          </a:xfrm>
          <a:prstGeom prst="rect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6600093" y="1121222"/>
            <a:ext cx="24033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5B0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 André/Candillargues</a:t>
            </a:r>
            <a:endParaRPr sz="1600">
              <a:solidFill>
                <a:srgbClr val="5B0F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9" name="Google Shape;349;p24"/>
          <p:cNvSpPr txBox="1"/>
          <p:nvPr/>
        </p:nvSpPr>
        <p:spPr>
          <a:xfrm>
            <a:off x="7435246" y="3045408"/>
            <a:ext cx="24033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E0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Vitrolles</a:t>
            </a:r>
            <a:endParaRPr sz="1600">
              <a:solidFill>
                <a:srgbClr val="E0666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7487504" y="4528084"/>
            <a:ext cx="24033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7F6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Roquevaire</a:t>
            </a:r>
            <a:endParaRPr sz="1600">
              <a:solidFill>
                <a:srgbClr val="7F6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5" title="Screenshot from 2025-11-05 17-26-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06" y="1118558"/>
            <a:ext cx="4264226" cy="31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 title="Screenshot from 2025-11-05 17-20-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625" y="601250"/>
            <a:ext cx="3698590" cy="39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/>
          <p:nvPr/>
        </p:nvSpPr>
        <p:spPr>
          <a:xfrm>
            <a:off x="6558951" y="1320177"/>
            <a:ext cx="2212200" cy="3275700"/>
          </a:xfrm>
          <a:prstGeom prst="rect">
            <a:avLst/>
          </a:prstGeom>
          <a:noFill/>
          <a:ln w="952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5"/>
          <p:cNvSpPr txBox="1"/>
          <p:nvPr/>
        </p:nvSpPr>
        <p:spPr>
          <a:xfrm>
            <a:off x="7967326" y="927896"/>
            <a:ext cx="905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5B0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Antibes</a:t>
            </a:r>
            <a:endParaRPr sz="1600">
              <a:solidFill>
                <a:srgbClr val="5B0F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8079210" y="2556277"/>
            <a:ext cx="1088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7F6000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La Gaude</a:t>
            </a:r>
            <a:endParaRPr sz="1600">
              <a:solidFill>
                <a:srgbClr val="7F6000"/>
              </a:solidFill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7232526" y="2235200"/>
            <a:ext cx="1469400" cy="336600"/>
          </a:xfrm>
          <a:prstGeom prst="rect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387475" y="236800"/>
            <a:ext cx="6701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des liens entre foyers Vitrolles</a:t>
            </a:r>
            <a:endParaRPr sz="20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/>
        </p:nvSpPr>
        <p:spPr>
          <a:xfrm>
            <a:off x="387475" y="236800"/>
            <a:ext cx="6701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des liens entre foyers - Antibes</a:t>
            </a:r>
            <a:endParaRPr sz="18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7" name="Google Shape;367;p26" title="Screenshot from 2025-11-05 17-26-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75" y="722375"/>
            <a:ext cx="4418724" cy="3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6" title="Screenshot from 2025-11-05 17-20-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699" y="601250"/>
            <a:ext cx="3698590" cy="39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6"/>
          <p:cNvSpPr/>
          <p:nvPr/>
        </p:nvSpPr>
        <p:spPr>
          <a:xfrm>
            <a:off x="6798025" y="1320177"/>
            <a:ext cx="2212200" cy="3275700"/>
          </a:xfrm>
          <a:prstGeom prst="rect">
            <a:avLst/>
          </a:prstGeom>
          <a:noFill/>
          <a:ln w="952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8206400" y="927896"/>
            <a:ext cx="905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5B0F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Antibes</a:t>
            </a:r>
            <a:endParaRPr sz="1600">
              <a:solidFill>
                <a:srgbClr val="5B0F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1" name="Google Shape;371;p26"/>
          <p:cNvSpPr txBox="1"/>
          <p:nvPr/>
        </p:nvSpPr>
        <p:spPr>
          <a:xfrm>
            <a:off x="8318284" y="2556277"/>
            <a:ext cx="1088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7F6000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La Gaude</a:t>
            </a:r>
            <a:endParaRPr sz="1600">
              <a:solidFill>
                <a:srgbClr val="7F6000"/>
              </a:solidFill>
              <a:highlight>
                <a:schemeClr val="lt1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7471600" y="2235200"/>
            <a:ext cx="1469400" cy="336600"/>
          </a:xfrm>
          <a:prstGeom prst="rect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 txBox="1"/>
          <p:nvPr/>
        </p:nvSpPr>
        <p:spPr>
          <a:xfrm>
            <a:off x="1579150" y="922292"/>
            <a:ext cx="5865300" cy="394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1C458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Liens apparents entre</a:t>
            </a:r>
            <a:endParaRPr sz="1800" u="sng">
              <a:solidFill>
                <a:srgbClr val="1C458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Antibes et La Gaude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Dijon et Valréas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 de Cognac et Paris 11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Castries et Ghisonaccia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Claix, Eybens et Varces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Vitrolles, Roquevaire, St. André de Majencoules et Candillargues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Fréjus et Bauduen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Grosseto-Prugna et Bastelicaccia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Bergerac, Bordeaux et Talence</a:t>
            </a:r>
            <a:endParaRPr sz="1800">
              <a:solidFill>
                <a:srgbClr val="1C458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>
            <a:spLocks noGrp="1"/>
          </p:cNvSpPr>
          <p:nvPr>
            <p:ph type="subTitle" idx="1"/>
          </p:nvPr>
        </p:nvSpPr>
        <p:spPr>
          <a:xfrm>
            <a:off x="311700" y="13947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E6BA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 énorme travail d’équipe !</a:t>
            </a:r>
            <a:endParaRPr>
              <a:solidFill>
                <a:srgbClr val="2E6BA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9" name="Google Shape;379;p27"/>
          <p:cNvSpPr txBox="1"/>
          <p:nvPr/>
        </p:nvSpPr>
        <p:spPr>
          <a:xfrm>
            <a:off x="402200" y="761904"/>
            <a:ext cx="41226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 b="1">
                <a:latin typeface="Helvetica Neue"/>
                <a:ea typeface="Helvetica Neue"/>
                <a:cs typeface="Helvetica Neue"/>
                <a:sym typeface="Helvetica Neue"/>
              </a:rPr>
              <a:t>Volet entomologique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A. Fontaine, A. Le Hir, F. Lucchese (UVE)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S. Chouin, L. Malnoe, Y. Renaudeau, C. Smeraldi, S. Macaud (direction de l’Environnement et de la mobilité du département de la Charente Maritime).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G. l'Ambert, et N. Ledoeuff (EID PACA)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V. Raquin (réseau MASCARA et EID Rhônes Alpes)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M. Deschamps (cabinet médical Roquevaire)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Mairie de Roquevaire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" name="Google Shape;380;p27"/>
          <p:cNvSpPr txBox="1"/>
          <p:nvPr/>
        </p:nvSpPr>
        <p:spPr>
          <a:xfrm>
            <a:off x="4623525" y="785125"/>
            <a:ext cx="42636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latin typeface="Helvetica Neue"/>
                <a:ea typeface="Helvetica Neue"/>
                <a:cs typeface="Helvetica Neue"/>
                <a:sym typeface="Helvetica Neue"/>
              </a:rPr>
              <a:t>Volet humain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L. Pezzi, N. Ayhan, G. Grard, G. Durand, X. de Lamballerie, G. Piorkowski, R. Amaral, K. Serres (UVE/CNR Arbovirus)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MC.Jaffar-Banjee, E. Frumence, CNR Arbovrius Associé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Les membres de Santé Publique France et des ARS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Centres hospitaliers: APHM, CH Ajaccio, CH Antibes, CH Perpignan, CH Toulon, CHU Avicenne, CHU Grenoble, CHU Montpellier, CHU Strasbourg, CHU Tours, Hôpital Nord Marseille 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300">
                <a:latin typeface="Helvetica Neue Light"/>
                <a:ea typeface="Helvetica Neue Light"/>
                <a:cs typeface="Helvetica Neue Light"/>
                <a:sym typeface="Helvetica Neue Light"/>
              </a:rPr>
              <a:t>Laboratoires CERBA, BIOMNIS, SYNLAB, BIOGROUP, INOVIE, OUILAB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81" name="Google Shape;381;p27" title="Screenshot from 2025-11-05 20-50-49.png"/>
          <p:cNvPicPr preferRelativeResize="0"/>
          <p:nvPr/>
        </p:nvPicPr>
        <p:blipFill rotWithShape="1">
          <a:blip r:embed="rId3">
            <a:alphaModFix/>
          </a:blip>
          <a:srcRect t="-4581" b="-10"/>
          <a:stretch/>
        </p:blipFill>
        <p:spPr>
          <a:xfrm>
            <a:off x="283750" y="4353925"/>
            <a:ext cx="765251" cy="47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7"/>
          <p:cNvPicPr preferRelativeResize="0"/>
          <p:nvPr/>
        </p:nvPicPr>
        <p:blipFill rotWithShape="1">
          <a:blip r:embed="rId4">
            <a:alphaModFix/>
          </a:blip>
          <a:srcRect l="26046" t="74291" r="49066"/>
          <a:stretch/>
        </p:blipFill>
        <p:spPr>
          <a:xfrm>
            <a:off x="1240775" y="3482350"/>
            <a:ext cx="2357426" cy="140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7"/>
          <p:cNvPicPr preferRelativeResize="0"/>
          <p:nvPr/>
        </p:nvPicPr>
        <p:blipFill rotWithShape="1">
          <a:blip r:embed="rId4">
            <a:alphaModFix/>
          </a:blip>
          <a:srcRect l="50635" t="90512" r="35948"/>
          <a:stretch/>
        </p:blipFill>
        <p:spPr>
          <a:xfrm>
            <a:off x="4757613" y="4497349"/>
            <a:ext cx="1270826" cy="5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7"/>
          <p:cNvPicPr preferRelativeResize="0"/>
          <p:nvPr/>
        </p:nvPicPr>
        <p:blipFill rotWithShape="1">
          <a:blip r:embed="rId4">
            <a:alphaModFix/>
          </a:blip>
          <a:srcRect l="11082" t="87493" r="73913"/>
          <a:stretch/>
        </p:blipFill>
        <p:spPr>
          <a:xfrm>
            <a:off x="150278" y="3553787"/>
            <a:ext cx="1252149" cy="6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9025" y="3605723"/>
            <a:ext cx="968035" cy="7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8368" y="4345460"/>
            <a:ext cx="139197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8138" y="4164668"/>
            <a:ext cx="1214899" cy="8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6811" y="4372010"/>
            <a:ext cx="1180889" cy="5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6424" y="3768036"/>
            <a:ext cx="163196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28"/>
          <p:cNvGrpSpPr/>
          <p:nvPr/>
        </p:nvGrpSpPr>
        <p:grpSpPr>
          <a:xfrm>
            <a:off x="331027" y="419715"/>
            <a:ext cx="8582261" cy="4489288"/>
            <a:chOff x="311710" y="744573"/>
            <a:chExt cx="6600216" cy="3452502"/>
          </a:xfrm>
        </p:grpSpPr>
        <p:pic>
          <p:nvPicPr>
            <p:cNvPr id="395" name="Google Shape;395;p28" title="newplot.png"/>
            <p:cNvPicPr preferRelativeResize="0"/>
            <p:nvPr/>
          </p:nvPicPr>
          <p:blipFill rotWithShape="1">
            <a:blip r:embed="rId3">
              <a:alphaModFix/>
            </a:blip>
            <a:srcRect r="10570" b="6138"/>
            <a:stretch/>
          </p:blipFill>
          <p:spPr>
            <a:xfrm>
              <a:off x="311710" y="744573"/>
              <a:ext cx="5597808" cy="3236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28" title="newplot.png"/>
            <p:cNvPicPr preferRelativeResize="0"/>
            <p:nvPr/>
          </p:nvPicPr>
          <p:blipFill rotWithShape="1">
            <a:blip r:embed="rId3">
              <a:alphaModFix/>
            </a:blip>
            <a:srcRect l="86893" t="7347"/>
            <a:stretch/>
          </p:blipFill>
          <p:spPr>
            <a:xfrm>
              <a:off x="4060935" y="997900"/>
              <a:ext cx="820425" cy="319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28"/>
            <p:cNvSpPr/>
            <p:nvPr/>
          </p:nvSpPr>
          <p:spPr>
            <a:xfrm>
              <a:off x="4874626" y="1002375"/>
              <a:ext cx="2037300" cy="3194700"/>
            </a:xfrm>
            <a:prstGeom prst="rect">
              <a:avLst/>
            </a:prstGeom>
            <a:solidFill>
              <a:schemeClr val="lt1"/>
            </a:solidFill>
            <a:ln w="123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8875" tIns="118875" rIns="118875" bIns="118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20"/>
            </a:p>
          </p:txBody>
        </p:sp>
        <p:pic>
          <p:nvPicPr>
            <p:cNvPr id="398" name="Google Shape;398;p28" title="newplot.png"/>
            <p:cNvPicPr preferRelativeResize="0"/>
            <p:nvPr/>
          </p:nvPicPr>
          <p:blipFill rotWithShape="1">
            <a:blip r:embed="rId3">
              <a:alphaModFix/>
            </a:blip>
            <a:srcRect l="69386" t="27820" r="15039" b="19924"/>
            <a:stretch/>
          </p:blipFill>
          <p:spPr>
            <a:xfrm>
              <a:off x="4881350" y="1789025"/>
              <a:ext cx="974901" cy="1801901"/>
            </a:xfrm>
            <a:prstGeom prst="rect">
              <a:avLst/>
            </a:prstGeom>
            <a:noFill/>
            <a:ln w="1237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69827" y="253983"/>
            <a:ext cx="77265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8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Source(s)</a:t>
            </a: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des imports en métropole ?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Plusieurs autres régions ont déclaré une circulation de chikungunya en 2025 (Bangladesh, Kenya, Madagascar, Somalie, Sri Lanka, Chine)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300" y="2868200"/>
            <a:ext cx="1833800" cy="20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6274319" y="3190289"/>
            <a:ext cx="244800" cy="2436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537619" y="4316592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02914" y="4196037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6423237" y="4196013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726486" y="4280603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789335" y="3315097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074791" y="3660902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943477" y="4634715"/>
            <a:ext cx="82800" cy="82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337322" y="4435391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218521" y="3315106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526895" y="3487003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75;p14"/>
          <p:cNvCxnSpPr>
            <a:stCxn id="76" idx="3"/>
          </p:cNvCxnSpPr>
          <p:nvPr/>
        </p:nvCxnSpPr>
        <p:spPr>
          <a:xfrm rot="10800000" flipH="1">
            <a:off x="3245248" y="3179691"/>
            <a:ext cx="2184600" cy="672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7" name="Google Shape;77;p14"/>
          <p:cNvCxnSpPr/>
          <p:nvPr/>
        </p:nvCxnSpPr>
        <p:spPr>
          <a:xfrm>
            <a:off x="3245248" y="3916341"/>
            <a:ext cx="2282100" cy="257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8" name="Google Shape;78;p14"/>
          <p:cNvSpPr txBox="1"/>
          <p:nvPr/>
        </p:nvSpPr>
        <p:spPr>
          <a:xfrm>
            <a:off x="2827060" y="3365240"/>
            <a:ext cx="9942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980" y="3175213"/>
            <a:ext cx="1305100" cy="13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5">
            <a:alphaModFix/>
          </a:blip>
          <a:srcRect l="3996" t="22170" r="50996" b="13603"/>
          <a:stretch/>
        </p:blipFill>
        <p:spPr>
          <a:xfrm rot="2331212">
            <a:off x="1974812" y="3850091"/>
            <a:ext cx="1257807" cy="100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9827" y="2840713"/>
            <a:ext cx="787800" cy="7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18266" y="3146599"/>
            <a:ext cx="16128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Madagascar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432329" y="2617634"/>
            <a:ext cx="16128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Mayotte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182844" y="4538504"/>
            <a:ext cx="16128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Réunion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569827" y="253983"/>
            <a:ext cx="77265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8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Source(s) des imports en métropole ?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Séparation</a:t>
            </a: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des foyers sur la base des données de génomique virale ?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850" y="2431250"/>
            <a:ext cx="1833800" cy="20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4298869" y="2753339"/>
            <a:ext cx="244800" cy="2436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4562169" y="3879642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3827464" y="3759087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4447787" y="3759063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3751036" y="3843653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4813885" y="2878147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4099341" y="3223952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968027" y="4197765"/>
            <a:ext cx="82800" cy="82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361872" y="3998441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4243071" y="2878156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4551445" y="3050053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2" name="Google Shape;102;p15"/>
          <p:cNvCxnSpPr>
            <a:stCxn id="93" idx="6"/>
            <a:endCxn id="94" idx="2"/>
          </p:cNvCxnSpPr>
          <p:nvPr/>
        </p:nvCxnSpPr>
        <p:spPr>
          <a:xfrm>
            <a:off x="3982264" y="3836487"/>
            <a:ext cx="465600" cy="6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03" name="Google Shape;103;p15"/>
          <p:cNvSpPr txBox="1"/>
          <p:nvPr/>
        </p:nvSpPr>
        <p:spPr>
          <a:xfrm>
            <a:off x="4046168" y="3433504"/>
            <a:ext cx="576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569827" y="253983"/>
            <a:ext cx="77265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</a:t>
            </a:r>
            <a:endParaRPr sz="18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Source(s) des imports en métropole ?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i="1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Séparation</a:t>
            </a: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des foyers sur la base des données de génomique virale ?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</a:t>
            </a: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" sz="1800" b="1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des épisodes</a:t>
            </a:r>
            <a:r>
              <a:rPr lang="fr" sz="1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circulation et validation des liens entre foyers primaires et secondaires</a:t>
            </a: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763" y="2859100"/>
            <a:ext cx="1833800" cy="20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4569781" y="3181189"/>
            <a:ext cx="244800" cy="2436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4833081" y="4307492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4098377" y="4186937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4718700" y="4186913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021948" y="4271503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084798" y="3305997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4370253" y="3651802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5238940" y="4625615"/>
            <a:ext cx="82800" cy="82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4632784" y="4426291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4513984" y="3306006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4822358" y="3477903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" name="Google Shape;121;p16"/>
          <p:cNvCxnSpPr>
            <a:stCxn id="110" idx="7"/>
            <a:endCxn id="115" idx="0"/>
          </p:cNvCxnSpPr>
          <p:nvPr/>
        </p:nvCxnSpPr>
        <p:spPr>
          <a:xfrm rot="-5400000" flipH="1">
            <a:off x="4916881" y="3078713"/>
            <a:ext cx="89100" cy="365400"/>
          </a:xfrm>
          <a:prstGeom prst="curvedConnector3">
            <a:avLst>
              <a:gd name="adj1" fmla="val -30729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2" name="Google Shape;122;p16"/>
          <p:cNvCxnSpPr>
            <a:stCxn id="112" idx="6"/>
            <a:endCxn id="116" idx="4"/>
          </p:cNvCxnSpPr>
          <p:nvPr/>
        </p:nvCxnSpPr>
        <p:spPr>
          <a:xfrm rot="10800000" flipH="1">
            <a:off x="4253177" y="3842537"/>
            <a:ext cx="212400" cy="421800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3" name="Google Shape;123;p16"/>
          <p:cNvCxnSpPr>
            <a:stCxn id="112" idx="6"/>
            <a:endCxn id="118" idx="2"/>
          </p:cNvCxnSpPr>
          <p:nvPr/>
        </p:nvCxnSpPr>
        <p:spPr>
          <a:xfrm>
            <a:off x="4253177" y="4264337"/>
            <a:ext cx="379500" cy="221400"/>
          </a:xfrm>
          <a:prstGeom prst="curvedConnector3">
            <a:avLst>
              <a:gd name="adj1" fmla="val 5001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6"/>
          <p:cNvCxnSpPr>
            <a:stCxn id="111" idx="6"/>
            <a:endCxn id="117" idx="1"/>
          </p:cNvCxnSpPr>
          <p:nvPr/>
        </p:nvCxnSpPr>
        <p:spPr>
          <a:xfrm>
            <a:off x="4951881" y="4366892"/>
            <a:ext cx="299100" cy="270900"/>
          </a:xfrm>
          <a:prstGeom prst="curved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5" name="Google Shape;125;p16"/>
          <p:cNvSpPr txBox="1"/>
          <p:nvPr/>
        </p:nvSpPr>
        <p:spPr>
          <a:xfrm>
            <a:off x="5019238" y="2763300"/>
            <a:ext cx="576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483025" y="3649704"/>
            <a:ext cx="8383800" cy="12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666666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&gt;</a:t>
            </a:r>
            <a:r>
              <a:rPr lang="fr" sz="15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" sz="15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94 séquences</a:t>
            </a:r>
            <a:r>
              <a:rPr lang="fr" sz="15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réparties</a:t>
            </a:r>
            <a:r>
              <a:rPr lang="fr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 sur 33 des 79 foyers de chikungunya (...)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&gt; Échantillons pour 250 patients reçus et testés au CNR (laboratoires hospitaliers et privés)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&gt; Analyses de 42 collectes de moustiques réalisées avec les OpD (9), et sciences participatives (33)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070057" y="1273428"/>
            <a:ext cx="1191900" cy="15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6442707" y="1273428"/>
            <a:ext cx="1114800" cy="15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2291570" y="2219500"/>
            <a:ext cx="1019100" cy="1018200"/>
          </a:xfrm>
          <a:prstGeom prst="ellipse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289625" y="1815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2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génomique de la circulation du CHIKV dans l’hexagone</a:t>
            </a:r>
            <a:endParaRPr sz="182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5" name="Google Shape;135;p17"/>
          <p:cNvGrpSpPr/>
          <p:nvPr/>
        </p:nvGrpSpPr>
        <p:grpSpPr>
          <a:xfrm>
            <a:off x="2502313" y="2316488"/>
            <a:ext cx="733714" cy="804061"/>
            <a:chOff x="2118575" y="2036175"/>
            <a:chExt cx="1630475" cy="2003141"/>
          </a:xfrm>
        </p:grpSpPr>
        <p:pic>
          <p:nvPicPr>
            <p:cNvPr id="136" name="Google Shape;136;p17"/>
            <p:cNvPicPr preferRelativeResize="0"/>
            <p:nvPr/>
          </p:nvPicPr>
          <p:blipFill rotWithShape="1">
            <a:blip r:embed="rId3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7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4300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150" tIns="41150" rIns="41150" bIns="41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29"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4300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150" tIns="41150" rIns="41150" bIns="41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29"/>
            </a:p>
          </p:txBody>
        </p:sp>
      </p:grpSp>
      <p:sp>
        <p:nvSpPr>
          <p:cNvPr id="139" name="Google Shape;139;p17"/>
          <p:cNvSpPr txBox="1"/>
          <p:nvPr/>
        </p:nvSpPr>
        <p:spPr>
          <a:xfrm>
            <a:off x="162426" y="2169313"/>
            <a:ext cx="1970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Unité des Virus Émergents</a:t>
            </a:r>
            <a:endParaRPr sz="1200"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Opérateurs de démoustication 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Sciences participatives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30809" y="1099400"/>
            <a:ext cx="1869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Centre National de Référence Arbovirus</a:t>
            </a:r>
            <a:endParaRPr sz="1200"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Laboratoires privés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Centre hospitaliers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1" name="Google Shape;141;p17" title="Screenshot from 2025-09-17 06-16-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107" y="1085378"/>
            <a:ext cx="364075" cy="938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7"/>
          <p:cNvGrpSpPr/>
          <p:nvPr/>
        </p:nvGrpSpPr>
        <p:grpSpPr>
          <a:xfrm>
            <a:off x="3361682" y="2219513"/>
            <a:ext cx="1399996" cy="1018200"/>
            <a:chOff x="3230600" y="1168325"/>
            <a:chExt cx="1399996" cy="1018200"/>
          </a:xfrm>
        </p:grpSpPr>
        <p:pic>
          <p:nvPicPr>
            <p:cNvPr id="143" name="Google Shape;143;p17" title="Screenshot from 2025-09-17 06-15-30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30600" y="1168325"/>
              <a:ext cx="1399996" cy="101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7"/>
            <p:cNvSpPr/>
            <p:nvPr/>
          </p:nvSpPr>
          <p:spPr>
            <a:xfrm>
              <a:off x="3749050" y="1212550"/>
              <a:ext cx="809400" cy="804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5" name="Google Shape;145;p17" title="Screenshot from 2025-09-17 06-17-24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20849" y="1687002"/>
              <a:ext cx="461725" cy="219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6" name="Google Shape;146;p17"/>
            <p:cNvCxnSpPr>
              <a:stCxn id="144" idx="2"/>
              <a:endCxn id="144" idx="6"/>
            </p:cNvCxnSpPr>
            <p:nvPr/>
          </p:nvCxnSpPr>
          <p:spPr>
            <a:xfrm>
              <a:off x="3749050" y="1614550"/>
              <a:ext cx="8094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7" name="Google Shape;147;p17"/>
            <p:cNvPicPr preferRelativeResize="0"/>
            <p:nvPr/>
          </p:nvPicPr>
          <p:blipFill rotWithShape="1">
            <a:blip r:embed="rId7">
              <a:alphaModFix/>
            </a:blip>
            <a:srcRect t="23430" r="84550" b="57497"/>
            <a:stretch/>
          </p:blipFill>
          <p:spPr>
            <a:xfrm rot="-2699867">
              <a:off x="3993422" y="1212520"/>
              <a:ext cx="202874" cy="241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7"/>
            <p:cNvPicPr preferRelativeResize="0"/>
            <p:nvPr/>
          </p:nvPicPr>
          <p:blipFill rotWithShape="1">
            <a:blip r:embed="rId7">
              <a:alphaModFix/>
            </a:blip>
            <a:srcRect l="18016" t="36585" r="66533" b="36797"/>
            <a:stretch/>
          </p:blipFill>
          <p:spPr>
            <a:xfrm rot="-6950580">
              <a:off x="4176274" y="1307740"/>
              <a:ext cx="161180" cy="25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7"/>
            <p:cNvPicPr preferRelativeResize="0"/>
            <p:nvPr/>
          </p:nvPicPr>
          <p:blipFill rotWithShape="1">
            <a:blip r:embed="rId7">
              <a:alphaModFix/>
            </a:blip>
            <a:srcRect l="-2037" t="36586" r="76377" b="46969"/>
            <a:stretch/>
          </p:blipFill>
          <p:spPr>
            <a:xfrm rot="-740499">
              <a:off x="3844824" y="1447987"/>
              <a:ext cx="194727" cy="113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7"/>
            <p:cNvPicPr preferRelativeResize="0"/>
            <p:nvPr/>
          </p:nvPicPr>
          <p:blipFill rotWithShape="1">
            <a:blip r:embed="rId7">
              <a:alphaModFix/>
            </a:blip>
            <a:srcRect l="-7436" t="52162" r="83517" b="24340"/>
            <a:stretch/>
          </p:blipFill>
          <p:spPr>
            <a:xfrm rot="-6950659">
              <a:off x="4366770" y="1472129"/>
              <a:ext cx="204090" cy="1830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7" title="Screenshot from 2025-09-17 06-25-37.png"/>
          <p:cNvPicPr preferRelativeResize="0"/>
          <p:nvPr/>
        </p:nvPicPr>
        <p:blipFill rotWithShape="1">
          <a:blip r:embed="rId8">
            <a:alphaModFix/>
          </a:blip>
          <a:srcRect r="11645"/>
          <a:stretch/>
        </p:blipFill>
        <p:spPr>
          <a:xfrm>
            <a:off x="5257223" y="2027506"/>
            <a:ext cx="900425" cy="2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5300732" y="1729431"/>
            <a:ext cx="781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595959"/>
                </a:solidFill>
              </a:rPr>
              <a:t>1-1.5kb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53" name="Google Shape;153;p17" title="Screenshot from 2025-09-17 06-25-37.png"/>
          <p:cNvPicPr preferRelativeResize="0"/>
          <p:nvPr/>
        </p:nvPicPr>
        <p:blipFill rotWithShape="1">
          <a:blip r:embed="rId8">
            <a:alphaModFix/>
          </a:blip>
          <a:srcRect l="2676" t="19614"/>
          <a:stretch/>
        </p:blipFill>
        <p:spPr>
          <a:xfrm>
            <a:off x="5112904" y="2270381"/>
            <a:ext cx="927725" cy="2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4907" y="1989318"/>
            <a:ext cx="955200" cy="3704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7739004" y="1273419"/>
            <a:ext cx="1235100" cy="158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75700" y="216375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5088407" y="1303206"/>
            <a:ext cx="1173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</a:rPr>
              <a:t>Amplification</a:t>
            </a:r>
            <a:endParaRPr sz="1200" b="1">
              <a:solidFill>
                <a:srgbClr val="595959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95959"/>
              </a:solidFill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6442829" y="1301189"/>
            <a:ext cx="1114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</a:rPr>
              <a:t>Séquençage</a:t>
            </a:r>
            <a:endParaRPr sz="1200" b="1">
              <a:solidFill>
                <a:srgbClr val="595959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95959"/>
              </a:solidFill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7779504" y="1303180"/>
            <a:ext cx="11733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</a:rPr>
              <a:t>Phylogénie</a:t>
            </a:r>
            <a:endParaRPr sz="1200" b="1">
              <a:solidFill>
                <a:srgbClr val="595959"/>
              </a:solidFill>
            </a:endParaRPr>
          </a:p>
        </p:txBody>
      </p:sp>
      <p:cxnSp>
        <p:nvCxnSpPr>
          <p:cNvPr id="160" name="Google Shape;160;p17"/>
          <p:cNvCxnSpPr/>
          <p:nvPr/>
        </p:nvCxnSpPr>
        <p:spPr>
          <a:xfrm>
            <a:off x="6261957" y="1546728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1" name="Google Shape;161;p17"/>
          <p:cNvCxnSpPr/>
          <p:nvPr/>
        </p:nvCxnSpPr>
        <p:spPr>
          <a:xfrm>
            <a:off x="6257603" y="2409314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62" name="Google Shape;162;p17"/>
          <p:cNvGrpSpPr/>
          <p:nvPr/>
        </p:nvGrpSpPr>
        <p:grpSpPr>
          <a:xfrm>
            <a:off x="2291570" y="1036966"/>
            <a:ext cx="1019100" cy="1018200"/>
            <a:chOff x="1992433" y="2131161"/>
            <a:chExt cx="1019100" cy="1018200"/>
          </a:xfrm>
        </p:grpSpPr>
        <p:grpSp>
          <p:nvGrpSpPr>
            <p:cNvPr id="163" name="Google Shape;163;p17"/>
            <p:cNvGrpSpPr/>
            <p:nvPr/>
          </p:nvGrpSpPr>
          <p:grpSpPr>
            <a:xfrm>
              <a:off x="2261278" y="2133399"/>
              <a:ext cx="364068" cy="986396"/>
              <a:chOff x="367446" y="2173392"/>
              <a:chExt cx="619479" cy="1678400"/>
            </a:xfrm>
          </p:grpSpPr>
          <p:pic>
            <p:nvPicPr>
              <p:cNvPr id="164" name="Google Shape;164;p17"/>
              <p:cNvPicPr preferRelativeResize="0"/>
              <p:nvPr/>
            </p:nvPicPr>
            <p:blipFill rotWithShape="1">
              <a:blip r:embed="rId3">
                <a:alphaModFix/>
              </a:blip>
              <a:srcRect l="78246" t="13873" b="15053"/>
              <a:stretch/>
            </p:blipFill>
            <p:spPr>
              <a:xfrm>
                <a:off x="518200" y="2251762"/>
                <a:ext cx="468725" cy="1567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17"/>
              <p:cNvSpPr/>
              <p:nvPr/>
            </p:nvSpPr>
            <p:spPr>
              <a:xfrm>
                <a:off x="367446" y="2173392"/>
                <a:ext cx="233100" cy="343800"/>
              </a:xfrm>
              <a:prstGeom prst="rect">
                <a:avLst/>
              </a:prstGeom>
              <a:solidFill>
                <a:srgbClr val="FFFFFF"/>
              </a:solidFill>
              <a:ln w="2525" cap="flat" cmpd="sng">
                <a:solidFill>
                  <a:srgbClr val="F7F6F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200" tIns="24200" rIns="24200" bIns="242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0"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367446" y="3507992"/>
                <a:ext cx="233100" cy="343800"/>
              </a:xfrm>
              <a:prstGeom prst="rect">
                <a:avLst/>
              </a:prstGeom>
              <a:solidFill>
                <a:srgbClr val="FFFFFF"/>
              </a:solidFill>
              <a:ln w="2525" cap="flat" cmpd="sng">
                <a:solidFill>
                  <a:srgbClr val="F7F6F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200" tIns="24200" rIns="24200" bIns="242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0"/>
              </a:p>
            </p:txBody>
          </p:sp>
        </p:grpSp>
        <p:sp>
          <p:nvSpPr>
            <p:cNvPr id="167" name="Google Shape;167;p17"/>
            <p:cNvSpPr/>
            <p:nvPr/>
          </p:nvSpPr>
          <p:spPr>
            <a:xfrm>
              <a:off x="1992433" y="2131161"/>
              <a:ext cx="1019100" cy="1018200"/>
            </a:xfrm>
            <a:prstGeom prst="ellipse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8" name="Google Shape;168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50313" y="1706982"/>
            <a:ext cx="818318" cy="37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7"/>
          <p:cNvCxnSpPr/>
          <p:nvPr/>
        </p:nvCxnSpPr>
        <p:spPr>
          <a:xfrm>
            <a:off x="7559853" y="1556877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0" name="Google Shape;170;p17"/>
          <p:cNvCxnSpPr/>
          <p:nvPr/>
        </p:nvCxnSpPr>
        <p:spPr>
          <a:xfrm>
            <a:off x="7555028" y="2405559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71" name="Google Shape;171;p17" title="Screenshot from 2025-11-05 09-12-34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48978" y="1244060"/>
            <a:ext cx="900425" cy="72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13">
            <a:alphaModFix/>
          </a:blip>
          <a:srcRect r="78357"/>
          <a:stretch/>
        </p:blipFill>
        <p:spPr>
          <a:xfrm>
            <a:off x="8055532" y="2970896"/>
            <a:ext cx="641700" cy="76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>
            <a:off x="7718619" y="3106834"/>
            <a:ext cx="2586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+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8640872" y="3079957"/>
            <a:ext cx="2586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…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body" idx="1"/>
          </p:nvPr>
        </p:nvSpPr>
        <p:spPr>
          <a:xfrm>
            <a:off x="483025" y="3649704"/>
            <a:ext cx="8383800" cy="12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666666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&gt;</a:t>
            </a:r>
            <a:r>
              <a:rPr lang="fr" sz="15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fr" sz="15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94 séquences</a:t>
            </a:r>
            <a:r>
              <a:rPr lang="fr" sz="1500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réparties</a:t>
            </a:r>
            <a:r>
              <a:rPr lang="fr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 sur 33 des 79 foyers de chikungunya (...)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&gt; Échantillons pour 250 patients reçus et testés au CNR (laboratoires hospitaliers et privés)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&gt; Analyses de 35 collectes de moustiques réalisées via les OD (9), et sciences participatives (34)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5070057" y="1273428"/>
            <a:ext cx="1191900" cy="15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6442707" y="1273428"/>
            <a:ext cx="1114800" cy="15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2291570" y="2219500"/>
            <a:ext cx="1019100" cy="1018200"/>
          </a:xfrm>
          <a:prstGeom prst="ellipse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289625" y="1815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2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génomique de la circulation du CHIKV dans l’hexagone</a:t>
            </a:r>
            <a:endParaRPr sz="182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4" name="Google Shape;184;p18"/>
          <p:cNvGrpSpPr/>
          <p:nvPr/>
        </p:nvGrpSpPr>
        <p:grpSpPr>
          <a:xfrm>
            <a:off x="2502313" y="2316488"/>
            <a:ext cx="733714" cy="804061"/>
            <a:chOff x="2118575" y="2036175"/>
            <a:chExt cx="1630475" cy="2003141"/>
          </a:xfrm>
        </p:grpSpPr>
        <p:pic>
          <p:nvPicPr>
            <p:cNvPr id="185" name="Google Shape;185;p18"/>
            <p:cNvPicPr preferRelativeResize="0"/>
            <p:nvPr/>
          </p:nvPicPr>
          <p:blipFill rotWithShape="1">
            <a:blip r:embed="rId3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8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4300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150" tIns="41150" rIns="41150" bIns="41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29"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4300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1150" tIns="41150" rIns="41150" bIns="41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29"/>
            </a:p>
          </p:txBody>
        </p:sp>
      </p:grpSp>
      <p:sp>
        <p:nvSpPr>
          <p:cNvPr id="188" name="Google Shape;188;p18"/>
          <p:cNvSpPr txBox="1"/>
          <p:nvPr/>
        </p:nvSpPr>
        <p:spPr>
          <a:xfrm>
            <a:off x="162426" y="2169313"/>
            <a:ext cx="1970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Unité des Virus Émergents</a:t>
            </a:r>
            <a:endParaRPr sz="1200"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Opérateurs de démoustication 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Sciences participatives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230809" y="1099400"/>
            <a:ext cx="1869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 b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Centre National de Référence Arbovirus</a:t>
            </a:r>
            <a:endParaRPr sz="1200"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Laboratoires privés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Centre hospitaliers</a:t>
            </a:r>
            <a:endParaRPr sz="11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0" name="Google Shape;190;p18" title="Screenshot from 2025-09-17 06-16-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107" y="1085378"/>
            <a:ext cx="364075" cy="938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8"/>
          <p:cNvGrpSpPr/>
          <p:nvPr/>
        </p:nvGrpSpPr>
        <p:grpSpPr>
          <a:xfrm>
            <a:off x="3361682" y="2219513"/>
            <a:ext cx="1399996" cy="1018200"/>
            <a:chOff x="3230600" y="1168325"/>
            <a:chExt cx="1399996" cy="1018200"/>
          </a:xfrm>
        </p:grpSpPr>
        <p:pic>
          <p:nvPicPr>
            <p:cNvPr id="192" name="Google Shape;192;p18" title="Screenshot from 2025-09-17 06-15-30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30600" y="1168325"/>
              <a:ext cx="1399996" cy="101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8"/>
            <p:cNvSpPr/>
            <p:nvPr/>
          </p:nvSpPr>
          <p:spPr>
            <a:xfrm>
              <a:off x="3749050" y="1212550"/>
              <a:ext cx="809400" cy="804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4" name="Google Shape;194;p18" title="Screenshot from 2025-09-17 06-17-24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20849" y="1687002"/>
              <a:ext cx="461725" cy="219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18"/>
            <p:cNvCxnSpPr>
              <a:stCxn id="193" idx="2"/>
              <a:endCxn id="193" idx="6"/>
            </p:cNvCxnSpPr>
            <p:nvPr/>
          </p:nvCxnSpPr>
          <p:spPr>
            <a:xfrm>
              <a:off x="3749050" y="1614550"/>
              <a:ext cx="8094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96" name="Google Shape;196;p18"/>
            <p:cNvPicPr preferRelativeResize="0"/>
            <p:nvPr/>
          </p:nvPicPr>
          <p:blipFill rotWithShape="1">
            <a:blip r:embed="rId7">
              <a:alphaModFix/>
            </a:blip>
            <a:srcRect t="23430" r="84550" b="57497"/>
            <a:stretch/>
          </p:blipFill>
          <p:spPr>
            <a:xfrm rot="-2699867">
              <a:off x="3993422" y="1212520"/>
              <a:ext cx="202874" cy="241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8"/>
            <p:cNvPicPr preferRelativeResize="0"/>
            <p:nvPr/>
          </p:nvPicPr>
          <p:blipFill rotWithShape="1">
            <a:blip r:embed="rId7">
              <a:alphaModFix/>
            </a:blip>
            <a:srcRect l="18016" t="36585" r="66533" b="36797"/>
            <a:stretch/>
          </p:blipFill>
          <p:spPr>
            <a:xfrm rot="-6950580">
              <a:off x="4176274" y="1307740"/>
              <a:ext cx="161180" cy="25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8"/>
            <p:cNvPicPr preferRelativeResize="0"/>
            <p:nvPr/>
          </p:nvPicPr>
          <p:blipFill rotWithShape="1">
            <a:blip r:embed="rId7">
              <a:alphaModFix/>
            </a:blip>
            <a:srcRect l="-2037" t="36586" r="76377" b="46969"/>
            <a:stretch/>
          </p:blipFill>
          <p:spPr>
            <a:xfrm rot="-740499">
              <a:off x="3844824" y="1447987"/>
              <a:ext cx="194727" cy="113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8"/>
            <p:cNvPicPr preferRelativeResize="0"/>
            <p:nvPr/>
          </p:nvPicPr>
          <p:blipFill rotWithShape="1">
            <a:blip r:embed="rId7">
              <a:alphaModFix/>
            </a:blip>
            <a:srcRect l="-7436" t="52162" r="83517" b="24340"/>
            <a:stretch/>
          </p:blipFill>
          <p:spPr>
            <a:xfrm rot="-6950659">
              <a:off x="4366770" y="1472129"/>
              <a:ext cx="204090" cy="1830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0" name="Google Shape;200;p18" title="Screenshot from 2025-09-17 06-25-37.png"/>
          <p:cNvPicPr preferRelativeResize="0"/>
          <p:nvPr/>
        </p:nvPicPr>
        <p:blipFill rotWithShape="1">
          <a:blip r:embed="rId8">
            <a:alphaModFix/>
          </a:blip>
          <a:srcRect r="11645"/>
          <a:stretch/>
        </p:blipFill>
        <p:spPr>
          <a:xfrm>
            <a:off x="5257223" y="2027506"/>
            <a:ext cx="900425" cy="2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/>
          <p:nvPr/>
        </p:nvSpPr>
        <p:spPr>
          <a:xfrm>
            <a:off x="5300732" y="1729431"/>
            <a:ext cx="781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595959"/>
                </a:solidFill>
              </a:rPr>
              <a:t>1-1.5kb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202" name="Google Shape;202;p18" title="Screenshot from 2025-09-17 06-25-37.png"/>
          <p:cNvPicPr preferRelativeResize="0"/>
          <p:nvPr/>
        </p:nvPicPr>
        <p:blipFill rotWithShape="1">
          <a:blip r:embed="rId8">
            <a:alphaModFix/>
          </a:blip>
          <a:srcRect l="2676" t="19614"/>
          <a:stretch/>
        </p:blipFill>
        <p:spPr>
          <a:xfrm>
            <a:off x="5112904" y="2270381"/>
            <a:ext cx="927725" cy="2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4907" y="1989318"/>
            <a:ext cx="955200" cy="37043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8"/>
          <p:cNvSpPr/>
          <p:nvPr/>
        </p:nvSpPr>
        <p:spPr>
          <a:xfrm>
            <a:off x="7739004" y="1273419"/>
            <a:ext cx="1235100" cy="158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75700" y="216375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8"/>
          <p:cNvSpPr txBox="1"/>
          <p:nvPr/>
        </p:nvSpPr>
        <p:spPr>
          <a:xfrm>
            <a:off x="5088407" y="1303206"/>
            <a:ext cx="1173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</a:rPr>
              <a:t>Amplification</a:t>
            </a:r>
            <a:endParaRPr sz="1200" b="1">
              <a:solidFill>
                <a:srgbClr val="595959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95959"/>
              </a:solidFill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6442829" y="1301189"/>
            <a:ext cx="1114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</a:rPr>
              <a:t>Séquençage</a:t>
            </a:r>
            <a:endParaRPr sz="1200" b="1">
              <a:solidFill>
                <a:srgbClr val="595959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95959"/>
              </a:solidFill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7779504" y="1303180"/>
            <a:ext cx="11733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595959"/>
                </a:solidFill>
              </a:rPr>
              <a:t>Phylogénie</a:t>
            </a:r>
            <a:endParaRPr sz="1200" b="1">
              <a:solidFill>
                <a:srgbClr val="595959"/>
              </a:solidFill>
            </a:endParaRPr>
          </a:p>
        </p:txBody>
      </p:sp>
      <p:cxnSp>
        <p:nvCxnSpPr>
          <p:cNvPr id="209" name="Google Shape;209;p18"/>
          <p:cNvCxnSpPr/>
          <p:nvPr/>
        </p:nvCxnSpPr>
        <p:spPr>
          <a:xfrm>
            <a:off x="6261957" y="1546728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0" name="Google Shape;210;p18"/>
          <p:cNvCxnSpPr/>
          <p:nvPr/>
        </p:nvCxnSpPr>
        <p:spPr>
          <a:xfrm>
            <a:off x="6257603" y="2409314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11" name="Google Shape;211;p18"/>
          <p:cNvGrpSpPr/>
          <p:nvPr/>
        </p:nvGrpSpPr>
        <p:grpSpPr>
          <a:xfrm>
            <a:off x="2291570" y="1036966"/>
            <a:ext cx="1019100" cy="1018200"/>
            <a:chOff x="1992433" y="2131161"/>
            <a:chExt cx="1019100" cy="1018200"/>
          </a:xfrm>
        </p:grpSpPr>
        <p:grpSp>
          <p:nvGrpSpPr>
            <p:cNvPr id="212" name="Google Shape;212;p18"/>
            <p:cNvGrpSpPr/>
            <p:nvPr/>
          </p:nvGrpSpPr>
          <p:grpSpPr>
            <a:xfrm>
              <a:off x="2261278" y="2133399"/>
              <a:ext cx="364068" cy="986396"/>
              <a:chOff x="367446" y="2173392"/>
              <a:chExt cx="619479" cy="1678400"/>
            </a:xfrm>
          </p:grpSpPr>
          <p:pic>
            <p:nvPicPr>
              <p:cNvPr id="213" name="Google Shape;213;p18"/>
              <p:cNvPicPr preferRelativeResize="0"/>
              <p:nvPr/>
            </p:nvPicPr>
            <p:blipFill rotWithShape="1">
              <a:blip r:embed="rId3">
                <a:alphaModFix/>
              </a:blip>
              <a:srcRect l="78246" t="13873" b="15053"/>
              <a:stretch/>
            </p:blipFill>
            <p:spPr>
              <a:xfrm>
                <a:off x="518200" y="2251762"/>
                <a:ext cx="468725" cy="1567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4" name="Google Shape;214;p18"/>
              <p:cNvSpPr/>
              <p:nvPr/>
            </p:nvSpPr>
            <p:spPr>
              <a:xfrm>
                <a:off x="367446" y="2173392"/>
                <a:ext cx="233100" cy="343800"/>
              </a:xfrm>
              <a:prstGeom prst="rect">
                <a:avLst/>
              </a:prstGeom>
              <a:solidFill>
                <a:srgbClr val="FFFFFF"/>
              </a:solidFill>
              <a:ln w="2525" cap="flat" cmpd="sng">
                <a:solidFill>
                  <a:srgbClr val="F7F6F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200" tIns="24200" rIns="24200" bIns="242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0"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67446" y="3507992"/>
                <a:ext cx="233100" cy="343800"/>
              </a:xfrm>
              <a:prstGeom prst="rect">
                <a:avLst/>
              </a:prstGeom>
              <a:solidFill>
                <a:srgbClr val="FFFFFF"/>
              </a:solidFill>
              <a:ln w="2525" cap="flat" cmpd="sng">
                <a:solidFill>
                  <a:srgbClr val="F7F6F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200" tIns="24200" rIns="24200" bIns="242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0"/>
              </a:p>
            </p:txBody>
          </p:sp>
        </p:grpSp>
        <p:sp>
          <p:nvSpPr>
            <p:cNvPr id="216" name="Google Shape;216;p18"/>
            <p:cNvSpPr/>
            <p:nvPr/>
          </p:nvSpPr>
          <p:spPr>
            <a:xfrm>
              <a:off x="1992433" y="2131161"/>
              <a:ext cx="1019100" cy="1018200"/>
            </a:xfrm>
            <a:prstGeom prst="ellipse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7" name="Google Shape;21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50313" y="1706982"/>
            <a:ext cx="818318" cy="37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8"/>
          <p:cNvCxnSpPr/>
          <p:nvPr/>
        </p:nvCxnSpPr>
        <p:spPr>
          <a:xfrm>
            <a:off x="7559853" y="1556877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7555028" y="2405559"/>
            <a:ext cx="180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20" name="Google Shape;220;p18" title="Screenshot from 2025-11-05 09-12-34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48978" y="1244060"/>
            <a:ext cx="900425" cy="72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 title="Screenshot from 2025-11-06 09-16-16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47976" y="609862"/>
            <a:ext cx="3181325" cy="42375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14">
            <a:alphaModFix/>
          </a:blip>
          <a:srcRect r="78357"/>
          <a:stretch/>
        </p:blipFill>
        <p:spPr>
          <a:xfrm>
            <a:off x="8055532" y="2970896"/>
            <a:ext cx="641700" cy="76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7718619" y="3106834"/>
            <a:ext cx="2586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+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8640872" y="3079957"/>
            <a:ext cx="258600" cy="2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…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/>
        </p:nvSpPr>
        <p:spPr>
          <a:xfrm>
            <a:off x="955613" y="86514"/>
            <a:ext cx="64341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des séquences par foyer</a:t>
            </a:r>
            <a:endParaRPr sz="20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Google Shape;230;p19" title="Screenshot from 2025-11-05 10-12-33.png"/>
          <p:cNvPicPr preferRelativeResize="0"/>
          <p:nvPr/>
        </p:nvPicPr>
        <p:blipFill rotWithShape="1">
          <a:blip r:embed="rId3">
            <a:alphaModFix/>
          </a:blip>
          <a:srcRect l="416" r="426"/>
          <a:stretch/>
        </p:blipFill>
        <p:spPr>
          <a:xfrm>
            <a:off x="647913" y="597468"/>
            <a:ext cx="7230575" cy="4478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2986939" y="1540268"/>
            <a:ext cx="342726" cy="375589"/>
            <a:chOff x="2118575" y="2036175"/>
            <a:chExt cx="1630475" cy="2003141"/>
          </a:xfrm>
        </p:grpSpPr>
        <p:pic>
          <p:nvPicPr>
            <p:cNvPr id="232" name="Google Shape;232;p19"/>
            <p:cNvPicPr preferRelativeResize="0"/>
            <p:nvPr/>
          </p:nvPicPr>
          <p:blipFill rotWithShape="1">
            <a:blip r:embed="rId4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9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</p:grpSp>
      <p:sp>
        <p:nvSpPr>
          <p:cNvPr id="235" name="Google Shape;235;p19"/>
          <p:cNvSpPr txBox="1"/>
          <p:nvPr/>
        </p:nvSpPr>
        <p:spPr>
          <a:xfrm>
            <a:off x="2452709" y="1776702"/>
            <a:ext cx="1411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B45F06"/>
                </a:solidFill>
              </a:rPr>
              <a:t>+7 seq. </a:t>
            </a:r>
            <a:endParaRPr sz="1600">
              <a:solidFill>
                <a:srgbClr val="B45F06"/>
              </a:solidFill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4247039" y="3072911"/>
            <a:ext cx="14112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B45F06"/>
                </a:solidFill>
              </a:rPr>
              <a:t>+3</a:t>
            </a:r>
            <a:endParaRPr sz="1600">
              <a:solidFill>
                <a:srgbClr val="B45F06"/>
              </a:solidFill>
            </a:endParaRPr>
          </a:p>
        </p:txBody>
      </p:sp>
      <p:cxnSp>
        <p:nvCxnSpPr>
          <p:cNvPr id="237" name="Google Shape;237;p19"/>
          <p:cNvCxnSpPr>
            <a:stCxn id="236" idx="2"/>
          </p:cNvCxnSpPr>
          <p:nvPr/>
        </p:nvCxnSpPr>
        <p:spPr>
          <a:xfrm>
            <a:off x="4952639" y="344851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19"/>
          <p:cNvCxnSpPr/>
          <p:nvPr/>
        </p:nvCxnSpPr>
        <p:spPr>
          <a:xfrm rot="10800000" flipH="1">
            <a:off x="4942466" y="3458873"/>
            <a:ext cx="300" cy="4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5100412" y="2497804"/>
            <a:ext cx="14112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B45F06"/>
                </a:solidFill>
              </a:rPr>
              <a:t>+1</a:t>
            </a:r>
            <a:endParaRPr sz="1600">
              <a:solidFill>
                <a:srgbClr val="B45F06"/>
              </a:solidFill>
            </a:endParaRPr>
          </a:p>
        </p:txBody>
      </p:sp>
      <p:cxnSp>
        <p:nvCxnSpPr>
          <p:cNvPr id="240" name="Google Shape;240;p19"/>
          <p:cNvCxnSpPr/>
          <p:nvPr/>
        </p:nvCxnSpPr>
        <p:spPr>
          <a:xfrm rot="10800000" flipH="1">
            <a:off x="5795839" y="2849225"/>
            <a:ext cx="300" cy="756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1" name="Google Shape;241;p19"/>
          <p:cNvSpPr txBox="1"/>
          <p:nvPr/>
        </p:nvSpPr>
        <p:spPr>
          <a:xfrm>
            <a:off x="5271036" y="3020091"/>
            <a:ext cx="14112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B45F06"/>
                </a:solidFill>
              </a:rPr>
              <a:t>+1 </a:t>
            </a:r>
            <a:endParaRPr sz="1600">
              <a:solidFill>
                <a:srgbClr val="B45F06"/>
              </a:solidFill>
            </a:endParaRPr>
          </a:p>
        </p:txBody>
      </p:sp>
      <p:cxnSp>
        <p:nvCxnSpPr>
          <p:cNvPr id="242" name="Google Shape;242;p19"/>
          <p:cNvCxnSpPr/>
          <p:nvPr/>
        </p:nvCxnSpPr>
        <p:spPr>
          <a:xfrm rot="10800000" flipH="1">
            <a:off x="5966463" y="3396304"/>
            <a:ext cx="300" cy="4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3" name="Google Shape;243;p19"/>
          <p:cNvSpPr txBox="1"/>
          <p:nvPr/>
        </p:nvSpPr>
        <p:spPr>
          <a:xfrm>
            <a:off x="6115573" y="2802051"/>
            <a:ext cx="14112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B45F06"/>
                </a:solidFill>
              </a:rPr>
              <a:t>+2 </a:t>
            </a:r>
            <a:endParaRPr sz="1600">
              <a:solidFill>
                <a:srgbClr val="B45F06"/>
              </a:solidFill>
            </a:endParaRPr>
          </a:p>
        </p:txBody>
      </p:sp>
      <p:cxnSp>
        <p:nvCxnSpPr>
          <p:cNvPr id="244" name="Google Shape;244;p19"/>
          <p:cNvCxnSpPr/>
          <p:nvPr/>
        </p:nvCxnSpPr>
        <p:spPr>
          <a:xfrm rot="10800000" flipH="1">
            <a:off x="6810999" y="3178265"/>
            <a:ext cx="300" cy="468000"/>
          </a:xfrm>
          <a:prstGeom prst="straightConnector1">
            <a:avLst/>
          </a:prstGeom>
          <a:noFill/>
          <a:ln w="9525" cap="flat" cmpd="sng">
            <a:solidFill>
              <a:srgbClr val="783F0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5" name="Google Shape;245;p19"/>
          <p:cNvSpPr/>
          <p:nvPr/>
        </p:nvSpPr>
        <p:spPr>
          <a:xfrm>
            <a:off x="937675" y="520418"/>
            <a:ext cx="6940800" cy="11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9"/>
          <p:cNvGrpSpPr/>
          <p:nvPr/>
        </p:nvGrpSpPr>
        <p:grpSpPr>
          <a:xfrm>
            <a:off x="4791661" y="2841980"/>
            <a:ext cx="342726" cy="375589"/>
            <a:chOff x="2118575" y="2036175"/>
            <a:chExt cx="1630475" cy="2003141"/>
          </a:xfrm>
        </p:grpSpPr>
        <p:pic>
          <p:nvPicPr>
            <p:cNvPr id="247" name="Google Shape;247;p19"/>
            <p:cNvPicPr preferRelativeResize="0"/>
            <p:nvPr/>
          </p:nvPicPr>
          <p:blipFill rotWithShape="1">
            <a:blip r:embed="rId4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9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</p:grpSp>
      <p:grpSp>
        <p:nvGrpSpPr>
          <p:cNvPr id="250" name="Google Shape;250;p19"/>
          <p:cNvGrpSpPr/>
          <p:nvPr/>
        </p:nvGrpSpPr>
        <p:grpSpPr>
          <a:xfrm>
            <a:off x="5640354" y="2264071"/>
            <a:ext cx="342726" cy="375589"/>
            <a:chOff x="2118575" y="2036175"/>
            <a:chExt cx="1630475" cy="2003141"/>
          </a:xfrm>
        </p:grpSpPr>
        <p:pic>
          <p:nvPicPr>
            <p:cNvPr id="251" name="Google Shape;251;p19"/>
            <p:cNvPicPr preferRelativeResize="0"/>
            <p:nvPr/>
          </p:nvPicPr>
          <p:blipFill rotWithShape="1">
            <a:blip r:embed="rId4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9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5863428" y="2801252"/>
            <a:ext cx="342726" cy="375589"/>
            <a:chOff x="2118575" y="2036175"/>
            <a:chExt cx="1630475" cy="2003141"/>
          </a:xfrm>
        </p:grpSpPr>
        <p:pic>
          <p:nvPicPr>
            <p:cNvPr id="255" name="Google Shape;255;p19"/>
            <p:cNvPicPr preferRelativeResize="0"/>
            <p:nvPr/>
          </p:nvPicPr>
          <p:blipFill rotWithShape="1">
            <a:blip r:embed="rId4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9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644042" y="2568871"/>
            <a:ext cx="342726" cy="375589"/>
            <a:chOff x="2118575" y="2036175"/>
            <a:chExt cx="1630475" cy="2003141"/>
          </a:xfrm>
        </p:grpSpPr>
        <p:pic>
          <p:nvPicPr>
            <p:cNvPr id="259" name="Google Shape;259;p19"/>
            <p:cNvPicPr preferRelativeResize="0"/>
            <p:nvPr/>
          </p:nvPicPr>
          <p:blipFill rotWithShape="1">
            <a:blip r:embed="rId4">
              <a:alphaModFix/>
            </a:blip>
            <a:srcRect t="23431" r="56753" b="29010"/>
            <a:stretch/>
          </p:blipFill>
          <p:spPr>
            <a:xfrm>
              <a:off x="2118575" y="2036175"/>
              <a:ext cx="1630475" cy="183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19"/>
            <p:cNvSpPr/>
            <p:nvPr/>
          </p:nvSpPr>
          <p:spPr>
            <a:xfrm>
              <a:off x="2625607" y="2036175"/>
              <a:ext cx="708300" cy="4560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625607" y="3501416"/>
              <a:ext cx="518100" cy="537900"/>
            </a:xfrm>
            <a:prstGeom prst="rect">
              <a:avLst/>
            </a:prstGeom>
            <a:solidFill>
              <a:srgbClr val="FFFFFF"/>
            </a:solidFill>
            <a:ln w="2025" cap="flat" cmpd="sng">
              <a:solidFill>
                <a:srgbClr val="F7F6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25" tIns="19225" rIns="19225" bIns="192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4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/>
        </p:nvSpPr>
        <p:spPr>
          <a:xfrm>
            <a:off x="387475" y="72936"/>
            <a:ext cx="8279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lignage épidémique de la Réunion est lié à </a:t>
            </a:r>
            <a:r>
              <a:rPr lang="fr" sz="1800" b="1" u="sng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toutes</a:t>
            </a:r>
            <a:r>
              <a:rPr lang="fr" sz="18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les chaînes de transmission séquencées en métropole</a:t>
            </a:r>
            <a:endParaRPr sz="18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7" name="Google Shape;267;p20"/>
          <p:cNvGrpSpPr/>
          <p:nvPr/>
        </p:nvGrpSpPr>
        <p:grpSpPr>
          <a:xfrm>
            <a:off x="480186" y="920941"/>
            <a:ext cx="5658035" cy="3933474"/>
            <a:chOff x="543850" y="839900"/>
            <a:chExt cx="5839648" cy="4060150"/>
          </a:xfrm>
        </p:grpSpPr>
        <p:pic>
          <p:nvPicPr>
            <p:cNvPr id="268" name="Google Shape;268;p20" title="full_tree_2025-10-03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3850" y="959050"/>
              <a:ext cx="2184335" cy="394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0" title="REU_subtree_2025-11-05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20660" y="848950"/>
              <a:ext cx="2662838" cy="3941000"/>
            </a:xfrm>
            <a:prstGeom prst="rect">
              <a:avLst/>
            </a:prstGeom>
            <a:noFill/>
            <a:ln w="92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5368" dist="18456" dir="5400000" algn="bl" rotWithShape="0">
                <a:srgbClr val="000000">
                  <a:alpha val="50000"/>
                </a:srgbClr>
              </a:outerShdw>
            </a:effectLst>
          </p:spPr>
        </p:pic>
        <p:cxnSp>
          <p:nvCxnSpPr>
            <p:cNvPr id="270" name="Google Shape;270;p20"/>
            <p:cNvCxnSpPr/>
            <p:nvPr/>
          </p:nvCxnSpPr>
          <p:spPr>
            <a:xfrm rot="10800000" flipH="1">
              <a:off x="2466350" y="839900"/>
              <a:ext cx="1247700" cy="1374600"/>
            </a:xfrm>
            <a:prstGeom prst="straightConnector1">
              <a:avLst/>
            </a:prstGeom>
            <a:noFill/>
            <a:ln w="92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0"/>
            <p:cNvCxnSpPr/>
            <p:nvPr/>
          </p:nvCxnSpPr>
          <p:spPr>
            <a:xfrm>
              <a:off x="2495600" y="4700350"/>
              <a:ext cx="1228200" cy="87900"/>
            </a:xfrm>
            <a:prstGeom prst="straightConnector1">
              <a:avLst/>
            </a:prstGeom>
            <a:noFill/>
            <a:ln w="92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2" name="Google Shape;272;p20"/>
          <p:cNvSpPr txBox="1"/>
          <p:nvPr/>
        </p:nvSpPr>
        <p:spPr>
          <a:xfrm>
            <a:off x="6350225" y="1352150"/>
            <a:ext cx="2518800" cy="272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Background</a:t>
            </a: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	107 seq.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La Réunion 	</a:t>
            </a: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194 seq.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Madagascar</a:t>
            </a: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	4 seq.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Mayotte</a:t>
            </a: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	1 seq.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&gt; ECSA-2 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&gt; Difficile de discriminer entre La Réunion, Madagascar et Mayotte</a:t>
            </a:r>
            <a:endParaRPr sz="16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387475" y="236800"/>
            <a:ext cx="6701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1C45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Peut-on séparer les foyers sur une base génomique ?</a:t>
            </a:r>
            <a:endParaRPr sz="2000" b="1">
              <a:solidFill>
                <a:srgbClr val="1C45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Google Shape;2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925" y="1748500"/>
            <a:ext cx="1833800" cy="20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7120944" y="2070589"/>
            <a:ext cx="244800" cy="2436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7384244" y="3196892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6649539" y="3076337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7269862" y="3076313"/>
            <a:ext cx="154800" cy="154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6573111" y="3160903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"/>
          <p:cNvSpPr/>
          <p:nvPr/>
        </p:nvSpPr>
        <p:spPr>
          <a:xfrm>
            <a:off x="7635960" y="2195397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6921416" y="2541202"/>
            <a:ext cx="190800" cy="190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7790102" y="3515015"/>
            <a:ext cx="82800" cy="82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"/>
          <p:cNvSpPr/>
          <p:nvPr/>
        </p:nvSpPr>
        <p:spPr>
          <a:xfrm>
            <a:off x="7183947" y="3315691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7065146" y="2195406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7373520" y="2367303"/>
            <a:ext cx="118800" cy="1188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" name="Google Shape;290;p21"/>
          <p:cNvCxnSpPr>
            <a:stCxn id="291" idx="0"/>
            <a:endCxn id="285" idx="1"/>
          </p:cNvCxnSpPr>
          <p:nvPr/>
        </p:nvCxnSpPr>
        <p:spPr>
          <a:xfrm rot="-5400000" flipH="1">
            <a:off x="4775752" y="395613"/>
            <a:ext cx="848100" cy="3498900"/>
          </a:xfrm>
          <a:prstGeom prst="curvedConnector3">
            <a:avLst>
              <a:gd name="adj1" fmla="val -28077"/>
            </a:avLst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92" name="Google Shape;292;p21"/>
          <p:cNvCxnSpPr>
            <a:stCxn id="293" idx="3"/>
            <a:endCxn id="283" idx="1"/>
          </p:cNvCxnSpPr>
          <p:nvPr/>
        </p:nvCxnSpPr>
        <p:spPr>
          <a:xfrm rot="10800000" flipH="1">
            <a:off x="3940101" y="3188744"/>
            <a:ext cx="2661000" cy="441000"/>
          </a:xfrm>
          <a:prstGeom prst="curvedConnector4">
            <a:avLst>
              <a:gd name="adj1" fmla="val 55425"/>
              <a:gd name="adj2" fmla="val 160310"/>
            </a:avLst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94" name="Google Shape;294;p21"/>
          <p:cNvCxnSpPr>
            <a:stCxn id="281" idx="6"/>
            <a:endCxn id="282" idx="2"/>
          </p:cNvCxnSpPr>
          <p:nvPr/>
        </p:nvCxnSpPr>
        <p:spPr>
          <a:xfrm>
            <a:off x="6804339" y="3153737"/>
            <a:ext cx="465600" cy="600"/>
          </a:xfrm>
          <a:prstGeom prst="curvedConnector3">
            <a:avLst>
              <a:gd name="adj1" fmla="val 499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95" name="Google Shape;295;p21"/>
          <p:cNvSpPr txBox="1"/>
          <p:nvPr/>
        </p:nvSpPr>
        <p:spPr>
          <a:xfrm>
            <a:off x="6886457" y="2778057"/>
            <a:ext cx="576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6" name="Google Shape;2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605" y="2055513"/>
            <a:ext cx="1305100" cy="13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5">
            <a:alphaModFix/>
          </a:blip>
          <a:srcRect l="3996" t="22170" r="50996" b="13603"/>
          <a:stretch/>
        </p:blipFill>
        <p:spPr>
          <a:xfrm rot="2331212">
            <a:off x="2821437" y="2730391"/>
            <a:ext cx="1257807" cy="100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6452" y="1721013"/>
            <a:ext cx="787800" cy="78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21"/>
          <p:cNvCxnSpPr>
            <a:stCxn id="293" idx="0"/>
            <a:endCxn id="283" idx="0"/>
          </p:cNvCxnSpPr>
          <p:nvPr/>
        </p:nvCxnSpPr>
        <p:spPr>
          <a:xfrm rot="-5400000" flipH="1">
            <a:off x="5058381" y="1550732"/>
            <a:ext cx="318900" cy="2901600"/>
          </a:xfrm>
          <a:prstGeom prst="curvedConnector3">
            <a:avLst>
              <a:gd name="adj1" fmla="val -198387"/>
            </a:avLst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98" name="Google Shape;298;p21"/>
          <p:cNvSpPr txBox="1"/>
          <p:nvPr/>
        </p:nvSpPr>
        <p:spPr>
          <a:xfrm>
            <a:off x="282750" y="1409707"/>
            <a:ext cx="18339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B45F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Diversification locale</a:t>
            </a:r>
            <a:endParaRPr sz="1800">
              <a:solidFill>
                <a:srgbClr val="B45F0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4094796" y="1697816"/>
            <a:ext cx="18339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A64D7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Imports répétés</a:t>
            </a:r>
            <a:endParaRPr sz="1800">
              <a:solidFill>
                <a:srgbClr val="A64D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0" name="Google Shape;300;p21"/>
          <p:cNvCxnSpPr/>
          <p:nvPr/>
        </p:nvCxnSpPr>
        <p:spPr>
          <a:xfrm rot="-5400000" flipH="1">
            <a:off x="1850705" y="2744951"/>
            <a:ext cx="1149600" cy="436800"/>
          </a:xfrm>
          <a:prstGeom prst="curvedConnector5">
            <a:avLst>
              <a:gd name="adj1" fmla="val -15139"/>
              <a:gd name="adj2" fmla="val -162948"/>
              <a:gd name="adj3" fmla="val 117370"/>
            </a:avLst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Affichage à l'écran (16:9)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Helvetica Neue</vt:lpstr>
      <vt:lpstr>Arial</vt:lpstr>
      <vt:lpstr>Helvetica Neue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Santiago Betancur</dc:creator>
  <cp:lastModifiedBy>Santiago BETANCUR</cp:lastModifiedBy>
  <cp:revision>1</cp:revision>
  <dcterms:modified xsi:type="dcterms:W3CDTF">2025-11-06T13:45:02Z</dcterms:modified>
</cp:coreProperties>
</file>