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</p:sldMasterIdLst>
  <p:notesMasterIdLst>
    <p:notesMasterId r:id="rId19"/>
  </p:notesMasterIdLst>
  <p:sldIdLst>
    <p:sldId id="256" r:id="rId6"/>
    <p:sldId id="287" r:id="rId7"/>
    <p:sldId id="292" r:id="rId8"/>
    <p:sldId id="355" r:id="rId9"/>
    <p:sldId id="270" r:id="rId10"/>
    <p:sldId id="272" r:id="rId11"/>
    <p:sldId id="274" r:id="rId12"/>
    <p:sldId id="257" r:id="rId13"/>
    <p:sldId id="277" r:id="rId14"/>
    <p:sldId id="285" r:id="rId15"/>
    <p:sldId id="358" r:id="rId16"/>
    <p:sldId id="359" r:id="rId17"/>
    <p:sldId id="36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FFAR-BANDJEE Marie Christine" initials="JMC" lastIdx="1" clrIdx="0">
    <p:extLst>
      <p:ext uri="{19B8F6BF-5375-455C-9EA6-DF929625EA0E}">
        <p15:presenceInfo xmlns:p15="http://schemas.microsoft.com/office/powerpoint/2012/main" userId="S-1-5-21-898531111-946488423-3225602418-307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5268" autoAdjust="0"/>
  </p:normalViewPr>
  <p:slideViewPr>
    <p:cSldViewPr snapToGrid="0">
      <p:cViewPr varScale="1">
        <p:scale>
          <a:sx n="107" d="100"/>
          <a:sy n="107" d="100"/>
        </p:scale>
        <p:origin x="12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65FC0-2481-45D3-B348-6D648AF3C4DB}" type="datetimeFigureOut">
              <a:rPr lang="fr-FR" smtClean="0"/>
              <a:t>06/11/2025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2325C-6C7B-4282-BBBB-E2521C8903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14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Fin officielle de l’épidémie 27 juin 2025 avec plus de 54 000 cas (54 242)</a:t>
            </a:r>
          </a:p>
          <a:p>
            <a:r>
              <a:rPr lang="fr-FR" dirty="0"/>
              <a:t>En tant que CNR associé des Arbovirus, je vais vous faire un retour d’expérience sur le Diag et la surveillance génomique de l’épidémie de </a:t>
            </a:r>
            <a:r>
              <a:rPr lang="fr-FR" dirty="0" err="1"/>
              <a:t>chik</a:t>
            </a:r>
            <a:r>
              <a:rPr lang="fr-FR" dirty="0"/>
              <a:t> sur l’île de la Réunion</a:t>
            </a:r>
          </a:p>
          <a:p>
            <a:r>
              <a:rPr lang="fr-FR" dirty="0"/>
              <a:t> qui officiellement a pris fin le 27 juin 2025.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2325C-6C7B-4282-BBBB-E2521C8903A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4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stratégie de diagnostic dans le cadre des syndromes dengue –like tient compte de l’épidémiologie locale</a:t>
            </a:r>
          </a:p>
          <a:p>
            <a:r>
              <a:rPr lang="fr-FR" dirty="0"/>
              <a:t>CHIK : Taux de mortalité 1/5 000 surtout  chez &gt; 75 ans</a:t>
            </a:r>
          </a:p>
          <a:p>
            <a:r>
              <a:rPr lang="fr-FR" dirty="0" err="1"/>
              <a:t>Lepto</a:t>
            </a:r>
            <a:r>
              <a:rPr lang="fr-FR" dirty="0"/>
              <a:t> : diagnostic important pour instaurer une </a:t>
            </a:r>
            <a:r>
              <a:rPr lang="fr-FR" dirty="0" err="1"/>
              <a:t>trt</a:t>
            </a:r>
            <a:r>
              <a:rPr lang="fr-FR" dirty="0"/>
              <a:t> ATB. Dans le monde 1million de formes graves avec environ 10% mortalité</a:t>
            </a:r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Lepto</a:t>
            </a:r>
            <a:r>
              <a:rPr lang="fr-FR" dirty="0"/>
              <a:t> : en 2005-06 : erreur de diagnostic</a:t>
            </a:r>
          </a:p>
          <a:p>
            <a:r>
              <a:rPr lang="fr-FR" dirty="0"/>
              <a:t>Sonde et amorces : </a:t>
            </a:r>
            <a:r>
              <a:rPr lang="fr-FR" dirty="0" err="1"/>
              <a:t>chik</a:t>
            </a:r>
            <a:r>
              <a:rPr lang="fr-FR" dirty="0"/>
              <a:t> sur gène E1, DENV sur 3’UTR, </a:t>
            </a:r>
            <a:r>
              <a:rPr lang="fr-FR" dirty="0" err="1"/>
              <a:t>Lepto</a:t>
            </a:r>
            <a:r>
              <a:rPr lang="fr-FR" dirty="0"/>
              <a:t> gène ARN ribosomal 23S</a:t>
            </a:r>
          </a:p>
          <a:p>
            <a:r>
              <a:rPr lang="fr-FR" dirty="0"/>
              <a:t>Utilisation de nucléotides modifiés LNA (Lock </a:t>
            </a:r>
            <a:r>
              <a:rPr lang="fr-FR" dirty="0" err="1"/>
              <a:t>Nucleic</a:t>
            </a:r>
            <a:r>
              <a:rPr lang="fr-FR" dirty="0"/>
              <a:t> Acid) qui comportent un pont </a:t>
            </a:r>
            <a:r>
              <a:rPr lang="fr-FR" dirty="0" err="1"/>
              <a:t>méthylèbe</a:t>
            </a:r>
            <a:r>
              <a:rPr lang="fr-FR" dirty="0"/>
              <a:t> entraînant une conformation plus rigide de la molécule d’ADN. Avantages </a:t>
            </a:r>
          </a:p>
          <a:p>
            <a:pPr marL="171450" indent="-171450">
              <a:buFontTx/>
              <a:buChar char="-"/>
            </a:pPr>
            <a:r>
              <a:rPr lang="fr-FR" dirty="0"/>
              <a:t>Gain en Tm de 4 à 8°</a:t>
            </a:r>
          </a:p>
          <a:p>
            <a:pPr marL="171450" indent="-171450">
              <a:buFontTx/>
              <a:buChar char="-"/>
            </a:pPr>
            <a:r>
              <a:rPr lang="fr-FR" dirty="0"/>
              <a:t>Meilleure </a:t>
            </a:r>
            <a:r>
              <a:rPr lang="fr-FR" dirty="0" err="1"/>
              <a:t>stabolité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Meilleure spécificité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Multiplex aussi sensible que les simplex</a:t>
            </a:r>
          </a:p>
          <a:p>
            <a:pPr marL="171450" indent="-171450">
              <a:buFontTx/>
              <a:buChar char="-"/>
            </a:pPr>
            <a:r>
              <a:rPr lang="fr-FR" dirty="0"/>
              <a:t>Sérologie </a:t>
            </a:r>
            <a:r>
              <a:rPr lang="fr-FR" dirty="0" err="1"/>
              <a:t>lepto</a:t>
            </a:r>
            <a:r>
              <a:rPr lang="fr-FR" dirty="0"/>
              <a:t> </a:t>
            </a:r>
            <a:r>
              <a:rPr lang="fr-FR" dirty="0" err="1"/>
              <a:t>Sérion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2325C-6C7B-4282-BBBB-E2521C8903A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49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</a:t>
            </a:r>
            <a:r>
              <a:rPr lang="fr-FR" dirty="0" err="1"/>
              <a:t>njeu</a:t>
            </a:r>
            <a:r>
              <a:rPr lang="fr-FR" dirty="0"/>
              <a:t> c’est leur performance</a:t>
            </a:r>
          </a:p>
          <a:p>
            <a:r>
              <a:rPr lang="fr-FR" dirty="0"/>
              <a:t>Campagnes annuelles d’EEQ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2325C-6C7B-4282-BBBB-E2521C8903A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86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 confirmés de l’épidémie : 54 000 cas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Estimation des cas par SPF~ 200 000 cas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2325C-6C7B-4282-BBBB-E2521C8903A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57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ECSA (et Asian) prédominent (WHO juin 2025)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2325C-6C7B-4282-BBBB-E2521C8903A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740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E1 A226V : bonne adaptation du virus à Aedes </a:t>
            </a:r>
            <a:r>
              <a:rPr lang="fr-FR" dirty="0" err="1"/>
              <a:t>albopictus</a:t>
            </a:r>
            <a:r>
              <a:rPr lang="fr-FR" dirty="0"/>
              <a:t> et bonne transmission virale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2325C-6C7B-4282-BBBB-E2521C8903A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15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avons établi l’horloge…..</a:t>
            </a:r>
          </a:p>
          <a:p>
            <a:r>
              <a:rPr lang="fr-FR" dirty="0"/>
              <a:t>L'inférence bayésienne est une </a:t>
            </a:r>
            <a:r>
              <a:rPr lang="fr-FR" b="1" dirty="0"/>
              <a:t>méthode d'inférence statistique par laquelle on calcule les probabilités de la cause hypothétique à partir de l'observation d'événements connus</a:t>
            </a:r>
            <a:r>
              <a:rPr lang="fr-FR" dirty="0"/>
              <a:t>. Elle s'appuie principalement sur le théorème de Bayes.</a:t>
            </a:r>
          </a:p>
          <a:p>
            <a:r>
              <a:rPr lang="fr-FR" dirty="0"/>
              <a:t>Intervalle de confiance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2B19E-AF64-4E4C-AFE6-3C8C9CB3696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510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avons donc aussi participer au suivi des EIG des patients vaccinés contre le </a:t>
            </a:r>
            <a:r>
              <a:rPr lang="fr-FR" dirty="0" err="1"/>
              <a:t>chil</a:t>
            </a:r>
            <a:r>
              <a:rPr lang="fr-FR" dirty="0"/>
              <a:t> par le vaccin IXCHIQ</a:t>
            </a:r>
          </a:p>
          <a:p>
            <a:r>
              <a:rPr lang="fr-FR" dirty="0"/>
              <a:t>Portion délétée dans le vaccin, remplacée par un linker.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2325C-6C7B-4282-BBBB-E2521C8903A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865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62 </a:t>
            </a:r>
            <a:r>
              <a:rPr lang="fr-FR" dirty="0" err="1"/>
              <a:t>aa</a:t>
            </a:r>
            <a:r>
              <a:rPr lang="fr-FR" dirty="0"/>
              <a:t> délétion </a:t>
            </a:r>
            <a:r>
              <a:rPr lang="fr-FR"/>
              <a:t>dans nsp3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2B19E-AF64-4E4C-AFE6-3C8C9CB3696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6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4916F-92BA-49B9-BCE8-24CB100B7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53BDD2-A7F7-4AEE-911C-20BE05B53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8EFD57-E63A-450A-911A-4605185F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41BD-7B62-4196-AA20-C53860382295}" type="datetime1">
              <a:rPr lang="en-GB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7BBC08-0A31-474F-80E1-CE9D98F6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E5DFE9-BAE9-4579-84FC-CDEF7592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822-3400-452F-B779-5F89EC1D93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89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61DC49-6E66-4E11-99BF-271B6E0D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B2DD53-00C6-4EA3-A4DA-571804B71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DA8280-2684-46C9-BAF5-0E2A9A89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A423-178D-4AF3-8D92-FB672D7D593C}" type="datetime1">
              <a:rPr lang="en-GB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A63A48-9106-47CB-9E28-DBF7E9112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5FE1CF-B53C-4614-904D-C2B0334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822-3400-452F-B779-5F89EC1D93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42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CAE7771-9999-47F5-8A13-D9148246F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8C9B6F-86C8-4E21-B01C-9C987A0B6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DDB7A-D972-424E-806C-1D9B6625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0DFC-4F34-4F5E-BE30-A650A4E92E9D}" type="datetime1">
              <a:rPr lang="en-GB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C8BF81-8D9B-47D0-8623-F0E265F8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12A24F-5645-403B-81C0-97CF8D82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822-3400-452F-B779-5F89EC1D93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69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F918-11F8-47F5-AE35-BB42637A52FC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26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3610-8A71-4A56-BBE1-28767012D3D0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51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B59A-A5F6-47A5-BC43-7A5C4D595626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51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95E7-C17F-43CC-ACD2-68FB81DD72B5}" type="datetime1">
              <a:rPr lang="en-GB" smtClean="0"/>
              <a:t>06/11/2025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16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AB16-FE76-421A-B7A3-DC5343AEF7D7}" type="datetime1">
              <a:rPr lang="en-GB" smtClean="0"/>
              <a:t>06/11/2025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69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7BC1-49EA-4236-ADE1-D6BCA1D0DC0A}" type="datetime1">
              <a:rPr lang="en-GB" smtClean="0"/>
              <a:t>06/11/2025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90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7C5B-E4FC-477A-828B-85318CBAA230}" type="datetime1">
              <a:rPr lang="en-GB" smtClean="0"/>
              <a:t>06/11/2025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64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EEA7-E6B3-4F23-9810-FCD085500054}" type="datetime1">
              <a:rPr lang="en-GB" smtClean="0"/>
              <a:t>06/11/2025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B450C3-74B2-451C-B355-B053E0B3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F856CE-AB92-4F74-BC43-27045DD56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ABE3A3-8F2E-4E3C-B696-43B3B190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6599-8507-4E02-BE58-D0BAC7D405E7}" type="datetime1">
              <a:rPr lang="en-GB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25A166-CEE9-4FF4-8035-B8D28405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9D10B7-F5F1-4B49-A68A-0A6D01A9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822-3400-452F-B779-5F89EC1D93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12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5BBE-B9BA-4FA4-B48A-E994AB5D3EB6}" type="datetime1">
              <a:rPr lang="en-GB" smtClean="0"/>
              <a:t>06/11/2025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72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A2713-ACE6-4F43-BF0F-063D98DD11B7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62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240D-419C-4254-979B-80B9034AC1A1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76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7E7CA-CD1E-42E5-B25E-5779964D1185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4F0B-C0FB-4F59-B8F1-CDD59C37E9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60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95B6-20C0-4A93-A7FA-49D1F15F4EED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4F0B-C0FB-4F59-B8F1-CDD59C37E9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550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6CE2-4275-49C8-8FE7-4CD316F3EEA3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4F0B-C0FB-4F59-B8F1-CDD59C37E9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63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482F-CF77-463D-A921-EB919D732376}" type="datetime1">
              <a:rPr lang="en-GB" smtClean="0"/>
              <a:t>06/11/2025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4F0B-C0FB-4F59-B8F1-CDD59C37E9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397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3D19-6797-4B06-8637-F49E180CEC5F}" type="datetime1">
              <a:rPr lang="en-GB" smtClean="0"/>
              <a:t>06/11/2025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4F0B-C0FB-4F59-B8F1-CDD59C37E9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79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0407-4B7F-4B1B-816D-6E9D954FE5AE}" type="datetime1">
              <a:rPr lang="en-GB" smtClean="0"/>
              <a:t>06/11/2025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4F0B-C0FB-4F59-B8F1-CDD59C37E9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274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E2359-ABC6-48AC-B5A7-ED8A6D8796DC}" type="datetime1">
              <a:rPr lang="en-GB" smtClean="0"/>
              <a:t>06/11/2025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4F0B-C0FB-4F59-B8F1-CDD59C37E9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34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6E1F1-7307-4E40-9F5E-F1C2FF9D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AD9651-36C5-499A-AD85-6F96A32C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486617-F898-483B-8C24-74607EE8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313C-8FDE-4DED-A074-DD6B7FE0EE30}" type="datetime1">
              <a:rPr lang="en-GB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91444A-5FF7-4B42-9175-BCE9F02D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DAABC0-DDD5-474F-83FE-0B608C50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822-3400-452F-B779-5F89EC1D93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520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53F0-79F3-452B-BE65-DB088B88799D}" type="datetime1">
              <a:rPr lang="en-GB" smtClean="0"/>
              <a:t>06/11/2025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4F0B-C0FB-4F59-B8F1-CDD59C37E9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7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4DDA-85D4-45DE-B3E1-9B4E9B918FCC}" type="datetime1">
              <a:rPr lang="en-GB" smtClean="0"/>
              <a:t>06/11/2025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4F0B-C0FB-4F59-B8F1-CDD59C37E9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924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0235-05A4-4B78-BC7A-7DC50E4C4AFD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4F0B-C0FB-4F59-B8F1-CDD59C37E9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17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6E55-7256-488C-8FE8-6A2B58BB0178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4F0B-C0FB-4F59-B8F1-CDD59C37E9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24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16DC-AED3-4973-9193-3E41A643686A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273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DB0B-6501-44A7-9980-09A1316F011C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77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8016-4D6C-4363-A517-8B88859E9E33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71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C967-5059-46E4-A063-F8DAD4668B94}" type="datetime1">
              <a:rPr lang="en-GB" smtClean="0"/>
              <a:t>06/11/2025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553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85CE-65ED-45A6-8C31-97F7BDB01FA8}" type="datetime1">
              <a:rPr lang="en-GB" smtClean="0"/>
              <a:t>06/11/2025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070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AF0B-15CE-450A-B365-9FD627E9DE33}" type="datetime1">
              <a:rPr lang="en-GB" smtClean="0"/>
              <a:t>06/11/2025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3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A25F65-510A-4FB0-BF6A-2DA75C47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FD227-DE23-4026-837F-C2FD6EDC1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A9F7C6-1D58-4828-88DB-06A6C79D4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BA43EB-5BCD-419F-A070-04DB0D04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B359-8992-4040-BAD5-145D54732829}" type="datetime1">
              <a:rPr lang="en-GB" smtClean="0"/>
              <a:t>06/11/2025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A99A55-5F7E-4D44-AD77-A4981134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465ABA-3F85-4F87-85FA-7BF1CC70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822-3400-452F-B779-5F89EC1D93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366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7E8B8-C5D6-4CE7-8D8C-A0F3CB267E84}" type="datetime1">
              <a:rPr lang="en-GB" smtClean="0"/>
              <a:t>06/11/2025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720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F5E3-8027-428B-8C27-325466E1EA4F}" type="datetime1">
              <a:rPr lang="en-GB" smtClean="0"/>
              <a:t>06/11/2025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67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0012-5749-4109-8F9A-014D333FAF90}" type="datetime1">
              <a:rPr lang="en-GB" smtClean="0"/>
              <a:t>06/11/2025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39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B2E0-CB4A-4A5A-9888-CDDB3B37E1FA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86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D83-077D-4641-B9D4-1F24521980D3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87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8B1E-6FC4-4FBC-8EF1-C86BCF047CE0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06E7-E52D-4E68-BDCE-F8BB7E0381F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90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8B1E-6FC4-4FBC-8EF1-C86BCF047CE0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06E7-E52D-4E68-BDCE-F8BB7E0381F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6029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8B1E-6FC4-4FBC-8EF1-C86BCF047CE0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06E7-E52D-4E68-BDCE-F8BB7E0381F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33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8B1E-6FC4-4FBC-8EF1-C86BCF047CE0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06E7-E52D-4E68-BDCE-F8BB7E0381F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77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8B1E-6FC4-4FBC-8EF1-C86BCF047CE0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06E7-E52D-4E68-BDCE-F8BB7E0381F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1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8423E1-535C-4A5D-88FE-3C625D9D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777AB7-58A3-4858-A6AF-E69819762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81AF73-B3B2-422C-B26C-15A5A0336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993780-DE27-44B0-8C99-7D9E842E6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22816A-0F6F-4CD3-ABA7-D4D4489CD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59A326-DCEB-48F4-9ED9-DB2A6183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C03F-9591-49D0-AC47-F2DAAC11D91E}" type="datetime1">
              <a:rPr lang="en-GB" smtClean="0"/>
              <a:t>06/11/2025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F0B9C6-4F01-4156-B428-5FA16EF1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9D4FC5-7BFE-4699-A2C5-DFB36147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822-3400-452F-B779-5F89EC1D93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2720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8B1E-6FC4-4FBC-8EF1-C86BCF047CE0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06E7-E52D-4E68-BDCE-F8BB7E0381F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56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8B1E-6FC4-4FBC-8EF1-C86BCF047CE0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06E7-E52D-4E68-BDCE-F8BB7E0381F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37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8B1E-6FC4-4FBC-8EF1-C86BCF047CE0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06E7-E52D-4E68-BDCE-F8BB7E0381F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877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8B1E-6FC4-4FBC-8EF1-C86BCF047CE0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06E7-E52D-4E68-BDCE-F8BB7E0381F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247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8B1E-6FC4-4FBC-8EF1-C86BCF047CE0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06E7-E52D-4E68-BDCE-F8BB7E0381F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78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8B1E-6FC4-4FBC-8EF1-C86BCF047CE0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06E7-E52D-4E68-BDCE-F8BB7E0381F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1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0A1C1-B564-4073-A897-30E42763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57D341-6468-4E7B-9FC7-85075001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4D2-F22B-43CB-BE9C-915BE87A277D}" type="datetime1">
              <a:rPr lang="en-GB" smtClean="0"/>
              <a:t>06/11/2025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649C1D-4CCE-40D8-AA49-7BA6B65D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1A06F5-3706-43DE-B3EB-2BCFFB1F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822-3400-452F-B779-5F89EC1D93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5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EF03D3-0C00-4571-83DA-01C6E480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27E5-1A42-4613-8796-C87B68547304}" type="datetime1">
              <a:rPr lang="en-GB" smtClean="0"/>
              <a:t>06/11/2025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DA415A-D47E-4017-A87E-397F7B3C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EF3648-A55D-4BA7-9733-704F43F6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822-3400-452F-B779-5F89EC1D93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64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58CD0-5664-4128-856D-2D09A971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D53AA1-2567-4B80-AE53-2B224C7A3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3769E6-F228-4141-9441-93C8AC072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8630DD-8374-4596-B57D-8552382A9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1817-5D11-405E-A46D-DC5854F996C3}" type="datetime1">
              <a:rPr lang="en-GB" smtClean="0"/>
              <a:t>06/11/2025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135C81-502C-4843-A9F0-7E922238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27BF69-E84A-4D0F-A396-56CB979A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822-3400-452F-B779-5F89EC1D93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08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50E9E-9C9D-4217-BE62-3601D5F6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E3691C4-162F-4CDE-B1AF-F2E4D6A66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15E074-FCD7-4E51-BF10-30FBA8A38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108AD0-BECC-4161-818E-C112D9DC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9926-C7C6-4DD0-B226-49E789B496DC}" type="datetime1">
              <a:rPr lang="en-GB" smtClean="0"/>
              <a:t>06/11/2025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7BABFA-B2C8-4A84-BB37-3A975710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24D6CD-941A-4A3B-AD0E-1C3B691E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822-3400-452F-B779-5F89EC1D93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46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EA2DA9-4D2A-439A-868B-B6A69C29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47AEDD-7928-43BC-AE44-E561E114A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1E1DBB-60AF-46DD-8C70-0F7B1910C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EF77A-E6DC-495A-AB8E-58EC7E78CEAB}" type="datetime1">
              <a:rPr lang="en-GB" smtClean="0"/>
              <a:t>06/11/2025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A83ADC-EDA9-4BFB-9559-7D4A0C70F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Webinaire ArboFrance 6 novembre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5FEB70-687F-4844-8F45-C9A93796B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9C822-3400-452F-B779-5F89EC1D93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80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2FFF7-AC75-4D05-B84E-9B9E8E061508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31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FE2-4218-4FD5-9AC3-5E919E4D2709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4F0B-C0FB-4F59-B8F1-CDD59C37E95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5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3EBF6-B2C9-4736-A0B8-89129D799D0B}" type="datetime1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A6F7F-9EDE-4F31-A684-02514750245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5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8B1E-6FC4-4FBC-8EF1-C86BCF047CE0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006E7-E52D-4E68-BDCE-F8BB7E0381F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4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4274F-D5E3-4313-9D0C-0462D9411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" y="718231"/>
            <a:ext cx="12019280" cy="2387600"/>
          </a:xfrm>
        </p:spPr>
        <p:txBody>
          <a:bodyPr>
            <a:normAutofit/>
          </a:bodyPr>
          <a:lstStyle/>
          <a:p>
            <a:r>
              <a:rPr lang="fr-FR" b="1" dirty="0"/>
              <a:t>Diagnostic et Génomique du Chikungunya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B7E1B2-351C-4C61-A138-DE9A65320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1516" y="3389298"/>
            <a:ext cx="9144000" cy="1655762"/>
          </a:xfrm>
        </p:spPr>
        <p:txBody>
          <a:bodyPr/>
          <a:lstStyle/>
          <a:p>
            <a:r>
              <a:rPr lang="fr-FR" dirty="0"/>
              <a:t>Marie-Christine JAFFAR-BANDJEE</a:t>
            </a:r>
          </a:p>
          <a:p>
            <a:r>
              <a:rPr lang="fr-FR" dirty="0"/>
              <a:t>CNR Associé Arbovirus Réunion – Laboratoire Virologie CHU Réunion</a:t>
            </a:r>
          </a:p>
          <a:p>
            <a:r>
              <a:rPr lang="fr-FR" dirty="0"/>
              <a:t>Membre d’ </a:t>
            </a:r>
            <a:r>
              <a:rPr lang="fr-FR" dirty="0" err="1"/>
              <a:t>ArboFrance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CB88C1-5BD6-4AFB-A338-7FD78FE7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40929B4-48DC-4195-9E31-1A45DFFD2E19}"/>
              </a:ext>
            </a:extLst>
          </p:cNvPr>
          <p:cNvGrpSpPr/>
          <p:nvPr/>
        </p:nvGrpSpPr>
        <p:grpSpPr>
          <a:xfrm>
            <a:off x="7554897" y="4329788"/>
            <a:ext cx="4637103" cy="2457764"/>
            <a:chOff x="4511675" y="669705"/>
            <a:chExt cx="4566285" cy="2435445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5B056F2-954F-4520-BD0E-026EA47C7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75" y="669705"/>
              <a:ext cx="4566285" cy="2370675"/>
            </a:xfrm>
            <a:prstGeom prst="rect">
              <a:avLst/>
            </a:prstGeom>
          </p:spPr>
        </p:pic>
        <p:pic>
          <p:nvPicPr>
            <p:cNvPr id="7" name="Picture 2" descr="http://www.cnr-arbovirus.fr/www/wp-content/uploads/2019/09/cropped-Logo-screenshot.png">
              <a:extLst>
                <a:ext uri="{FF2B5EF4-FFF2-40B4-BE49-F238E27FC236}">
                  <a16:creationId xmlns:a16="http://schemas.microsoft.com/office/drawing/2014/main" id="{C8A36439-4154-4D34-A623-C6C628372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326" y="2618096"/>
              <a:ext cx="1256914" cy="487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66FBA195-F0C9-46F3-A141-951581F137B9}"/>
                </a:ext>
              </a:extLst>
            </p:cNvPr>
            <p:cNvSpPr/>
            <p:nvPr/>
          </p:nvSpPr>
          <p:spPr>
            <a:xfrm>
              <a:off x="6613500" y="1303020"/>
              <a:ext cx="108000" cy="106680"/>
            </a:xfrm>
            <a:prstGeom prst="ellipse">
              <a:avLst/>
            </a:prstGeom>
            <a:solidFill>
              <a:srgbClr val="9933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4641059-BA4C-4C1B-8152-CC0A8278FD8F}"/>
                </a:ext>
              </a:extLst>
            </p:cNvPr>
            <p:cNvSpPr/>
            <p:nvPr/>
          </p:nvSpPr>
          <p:spPr>
            <a:xfrm>
              <a:off x="7261860" y="2342838"/>
              <a:ext cx="108000" cy="106680"/>
            </a:xfrm>
            <a:prstGeom prst="ellipse">
              <a:avLst/>
            </a:prstGeom>
            <a:solidFill>
              <a:srgbClr val="9933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9EF1983B-4865-45FA-99B1-0E25A7C71B82}"/>
                </a:ext>
              </a:extLst>
            </p:cNvPr>
            <p:cNvSpPr/>
            <p:nvPr/>
          </p:nvSpPr>
          <p:spPr>
            <a:xfrm>
              <a:off x="5737860" y="1862662"/>
              <a:ext cx="108000" cy="106680"/>
            </a:xfrm>
            <a:prstGeom prst="ellipse">
              <a:avLst/>
            </a:prstGeom>
            <a:solidFill>
              <a:srgbClr val="9933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60F2CF0-F5DE-4187-8A3D-4A8A96869BC5}"/>
                </a:ext>
              </a:extLst>
            </p:cNvPr>
            <p:cNvSpPr/>
            <p:nvPr/>
          </p:nvSpPr>
          <p:spPr>
            <a:xfrm>
              <a:off x="5558790" y="1685653"/>
              <a:ext cx="324000" cy="324000"/>
            </a:xfrm>
            <a:prstGeom prst="ellipse">
              <a:avLst/>
            </a:prstGeom>
            <a:noFill/>
            <a:ln w="12700" cap="flat" cmpd="sng" algn="ctr">
              <a:solidFill>
                <a:srgbClr val="9933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1EC67857-BEB7-43F1-9945-E1346F23DAB1}"/>
                </a:ext>
              </a:extLst>
            </p:cNvPr>
            <p:cNvSpPr/>
            <p:nvPr/>
          </p:nvSpPr>
          <p:spPr>
            <a:xfrm>
              <a:off x="7099860" y="2180838"/>
              <a:ext cx="324000" cy="324000"/>
            </a:xfrm>
            <a:prstGeom prst="ellipse">
              <a:avLst/>
            </a:prstGeom>
            <a:noFill/>
            <a:ln w="12700" cap="flat" cmpd="sng" algn="ctr">
              <a:solidFill>
                <a:srgbClr val="9933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0633EFD8-6393-4D23-95F0-5FE19F4342CA}"/>
                </a:ext>
              </a:extLst>
            </p:cNvPr>
            <p:cNvSpPr/>
            <p:nvPr/>
          </p:nvSpPr>
          <p:spPr>
            <a:xfrm>
              <a:off x="6505500" y="1194360"/>
              <a:ext cx="324000" cy="324000"/>
            </a:xfrm>
            <a:prstGeom prst="ellipse">
              <a:avLst/>
            </a:prstGeom>
            <a:noFill/>
            <a:ln w="12700" cap="flat" cmpd="sng" algn="ctr">
              <a:solidFill>
                <a:srgbClr val="9933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0CA1AD6-12CC-42BA-9EAE-1A706012B1ED}"/>
                </a:ext>
              </a:extLst>
            </p:cNvPr>
            <p:cNvSpPr txBox="1"/>
            <p:nvPr/>
          </p:nvSpPr>
          <p:spPr>
            <a:xfrm>
              <a:off x="6098049" y="772895"/>
              <a:ext cx="1258970" cy="423823"/>
            </a:xfrm>
            <a:prstGeom prst="rect">
              <a:avLst/>
            </a:prstGeom>
            <a:solidFill>
              <a:sysClr val="window" lastClr="FFFFFF">
                <a:alpha val="52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Coordinating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center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Marseille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71C4D22-BD81-45F4-AE2F-3E624D05B2A9}"/>
                </a:ext>
              </a:extLst>
            </p:cNvPr>
            <p:cNvSpPr txBox="1"/>
            <p:nvPr/>
          </p:nvSpPr>
          <p:spPr>
            <a:xfrm>
              <a:off x="6663223" y="1673704"/>
              <a:ext cx="1262719" cy="423823"/>
            </a:xfrm>
            <a:prstGeom prst="rect">
              <a:avLst/>
            </a:prstGeom>
            <a:solidFill>
              <a:sysClr val="window" lastClr="FFFFFF">
                <a:alpha val="52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Associated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center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</a:t>
              </a:r>
              <a:r>
                <a:rPr kumimoji="0" lang="fr-FR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Reunion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06FDAB0-7005-4EC0-B3CD-F41F4C0B4B1E}"/>
                </a:ext>
              </a:extLst>
            </p:cNvPr>
            <p:cNvSpPr txBox="1"/>
            <p:nvPr/>
          </p:nvSpPr>
          <p:spPr>
            <a:xfrm>
              <a:off x="5211051" y="2047660"/>
              <a:ext cx="1246899" cy="423823"/>
            </a:xfrm>
            <a:prstGeom prst="rect">
              <a:avLst/>
            </a:prstGeom>
            <a:solidFill>
              <a:sysClr val="window" lastClr="FFFFFF">
                <a:alpha val="52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Associated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center</a:t>
              </a:r>
              <a:r>
                <a: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French </a:t>
              </a:r>
              <a:r>
                <a:rPr kumimoji="0" lang="fr-FR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Guiana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EA64FC38-D858-44E5-A2EF-A71C8E84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C822-3400-452F-B779-5F89EC1D93B5}" type="slidenum">
              <a:rPr lang="fr-FR" smtClean="0"/>
              <a:t>1</a:t>
            </a:fld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54836ED-C404-4A7A-B640-6F3F9C7F1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68" y="292476"/>
            <a:ext cx="1514934" cy="894758"/>
          </a:xfrm>
          <a:prstGeom prst="rect">
            <a:avLst/>
          </a:prstGeom>
        </p:spPr>
      </p:pic>
      <p:pic>
        <p:nvPicPr>
          <p:cNvPr id="19" name="Picture 2" descr="http://www.cnr-arbovirus.fr/www/wp-content/uploads/2019/09/cropped-Logo-screenshot.png">
            <a:extLst>
              <a:ext uri="{FF2B5EF4-FFF2-40B4-BE49-F238E27FC236}">
                <a16:creationId xmlns:a16="http://schemas.microsoft.com/office/drawing/2014/main" id="{295B57BE-16C7-4E00-842B-619BADD1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04" y="292476"/>
            <a:ext cx="1981337" cy="7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8B4F029-31EE-44D0-A1B2-6858E8634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819" y="298063"/>
            <a:ext cx="1705162" cy="905396"/>
          </a:xfrm>
          <a:prstGeom prst="rect">
            <a:avLst/>
          </a:prstGeom>
        </p:spPr>
      </p:pic>
      <p:sp>
        <p:nvSpPr>
          <p:cNvPr id="21" name="AutoShape 2" descr="Accueil - Arbo France">
            <a:extLst>
              <a:ext uri="{FF2B5EF4-FFF2-40B4-BE49-F238E27FC236}">
                <a16:creationId xmlns:a16="http://schemas.microsoft.com/office/drawing/2014/main" id="{033C67FF-F0C1-4CE1-BC06-5ECF42BF60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utoShape 4" descr="Accueil - Arbo France">
            <a:extLst>
              <a:ext uri="{FF2B5EF4-FFF2-40B4-BE49-F238E27FC236}">
                <a16:creationId xmlns:a16="http://schemas.microsoft.com/office/drawing/2014/main" id="{0869507B-819D-41FA-9F2C-9992A7350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AutoShape 6" descr="Accueil - Arbo France">
            <a:extLst>
              <a:ext uri="{FF2B5EF4-FFF2-40B4-BE49-F238E27FC236}">
                <a16:creationId xmlns:a16="http://schemas.microsoft.com/office/drawing/2014/main" id="{984AD85D-B244-4AD2-9C3D-A14809623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61CF7BE-E745-4426-94A6-59C2E3452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6274" y="294825"/>
            <a:ext cx="2416189" cy="675997"/>
          </a:xfrm>
          <a:prstGeom prst="rect">
            <a:avLst/>
          </a:prstGeom>
        </p:spPr>
      </p:pic>
      <p:sp>
        <p:nvSpPr>
          <p:cNvPr id="25" name="AutoShape 8" descr="Résultat d’images pour ARS réunion logo">
            <a:extLst>
              <a:ext uri="{FF2B5EF4-FFF2-40B4-BE49-F238E27FC236}">
                <a16:creationId xmlns:a16="http://schemas.microsoft.com/office/drawing/2014/main" id="{39712B11-03EF-4C0D-9B6F-0B6210E035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1A5EBBE-9207-47AB-A62E-6015307C4E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22"/>
          <a:stretch/>
        </p:blipFill>
        <p:spPr>
          <a:xfrm>
            <a:off x="5322078" y="292476"/>
            <a:ext cx="926322" cy="79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5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94B3B-A597-4E61-9F00-8005CC5B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prstClr val="black"/>
                </a:solidFill>
              </a:rPr>
              <a:t>Effets indésirables graves du vaccin contre le chikungunya (VLA1553 –IXCHIQ-)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A1F52C-7AD5-41EB-820E-41B2396E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93" y="2200130"/>
            <a:ext cx="5591644" cy="2063960"/>
          </a:xfrm>
        </p:spPr>
        <p:txBody>
          <a:bodyPr>
            <a:normAutofit/>
          </a:bodyPr>
          <a:lstStyle/>
          <a:p>
            <a:r>
              <a:rPr lang="fr-FR" dirty="0"/>
              <a:t>RTPCR Duplex Wild type/IX-CHIK* réalisée sur plasmas +/- LCR des patients présentant un EIG post-vaccinal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D9DE76-59D1-49EC-9CE7-95772FE6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Webinaire ArboFrance 6 novembre 2025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5D988C-F991-44D0-92D2-8231B32E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A6F7F-9EDE-4F31-A684-0251475024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96BFD9-6DA3-4E72-9C81-585AC47AABCB}"/>
              </a:ext>
            </a:extLst>
          </p:cNvPr>
          <p:cNvSpPr txBox="1"/>
          <p:nvPr/>
        </p:nvSpPr>
        <p:spPr>
          <a:xfrm>
            <a:off x="901148" y="5713382"/>
            <a:ext cx="488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*RTPCR Duplex mise au point par le CNR Marseille</a:t>
            </a:r>
          </a:p>
        </p:txBody>
      </p:sp>
      <p:pic>
        <p:nvPicPr>
          <p:cNvPr id="10" name="Imag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4489" r="13029" b="16614"/>
          <a:stretch/>
        </p:blipFill>
        <p:spPr bwMode="auto">
          <a:xfrm>
            <a:off x="7823461" y="1514401"/>
            <a:ext cx="3979545" cy="1608455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30472" r="4762" b="25355"/>
          <a:stretch/>
        </p:blipFill>
        <p:spPr bwMode="auto">
          <a:xfrm>
            <a:off x="7806951" y="3278974"/>
            <a:ext cx="3996055" cy="1313180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17717" r="5093" b="38346"/>
          <a:stretch/>
        </p:blipFill>
        <p:spPr bwMode="auto">
          <a:xfrm>
            <a:off x="7806950" y="4806366"/>
            <a:ext cx="3996055" cy="1310640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335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94B3B-A597-4E61-9F00-8005CC5B6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Séquençage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A1F52C-7AD5-41EB-820E-41B2396E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2271346"/>
            <a:ext cx="5441302" cy="2441474"/>
          </a:xfrm>
        </p:spPr>
        <p:txBody>
          <a:bodyPr>
            <a:normAutofit/>
          </a:bodyPr>
          <a:lstStyle/>
          <a:p>
            <a:r>
              <a:rPr lang="fr-FR" dirty="0"/>
              <a:t>Séquençage : </a:t>
            </a:r>
            <a:r>
              <a:rPr lang="fr-FR" dirty="0">
                <a:solidFill>
                  <a:srgbClr val="FF0000"/>
                </a:solidFill>
              </a:rPr>
              <a:t>confirme </a:t>
            </a:r>
            <a:r>
              <a:rPr lang="fr-FR" dirty="0"/>
              <a:t>la présence du vaccin</a:t>
            </a:r>
          </a:p>
          <a:p>
            <a:pPr marL="0" lvl="0" indent="0">
              <a:buNone/>
            </a:pPr>
            <a:r>
              <a:rPr lang="fr-FR" sz="2000" i="1" dirty="0"/>
              <a:t>Mosnier &amp; al, </a:t>
            </a:r>
            <a:r>
              <a:rPr lang="fr-FR" sz="2000" i="1" dirty="0">
                <a:latin typeface="BlinkMacSystemFont"/>
              </a:rPr>
              <a:t>Open Forum Infect Dis. 2025</a:t>
            </a:r>
            <a:endParaRPr lang="fr-FR" sz="2000" i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D9DE76-59D1-49EC-9CE7-95772FE6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Webinaire ArboFrance 6 novembre 2025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5D988C-F991-44D0-92D2-8231B32E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A6F7F-9EDE-4F31-A684-0251475024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F85586C-CB8D-4AD6-81FA-711922840F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094" y="1772948"/>
            <a:ext cx="5004513" cy="366679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96BFD9-6DA3-4E72-9C81-585AC47AABCB}"/>
              </a:ext>
            </a:extLst>
          </p:cNvPr>
          <p:cNvSpPr txBox="1"/>
          <p:nvPr/>
        </p:nvSpPr>
        <p:spPr>
          <a:xfrm>
            <a:off x="901148" y="5713382"/>
            <a:ext cx="488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*RTPCR Duplex mise au point par le CNR Marseille</a:t>
            </a:r>
          </a:p>
        </p:txBody>
      </p:sp>
    </p:spTree>
    <p:extLst>
      <p:ext uri="{BB962C8B-B14F-4D97-AF65-F5344CB8AC3E}">
        <p14:creationId xmlns:p14="http://schemas.microsoft.com/office/powerpoint/2010/main" val="368117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système de détection multiplex </a:t>
            </a:r>
            <a:r>
              <a:rPr lang="fr-FR" dirty="0" err="1"/>
              <a:t>Chik</a:t>
            </a:r>
            <a:r>
              <a:rPr lang="fr-FR" dirty="0"/>
              <a:t>/Dengue/</a:t>
            </a:r>
            <a:r>
              <a:rPr lang="fr-FR" dirty="0" err="1"/>
              <a:t>Lepto</a:t>
            </a:r>
            <a:r>
              <a:rPr lang="fr-FR" dirty="0"/>
              <a:t> à la Réunion a permis de détecter très tôt le chikungunya au cours de cette épidémie</a:t>
            </a:r>
          </a:p>
          <a:p>
            <a:r>
              <a:rPr lang="fr-FR" dirty="0"/>
              <a:t>Couplé à la caractérisation génomique, nous avons pu décrire les marqueurs génétiques du virus et suivre son évolution</a:t>
            </a:r>
          </a:p>
          <a:p>
            <a:r>
              <a:rPr lang="fr-FR" dirty="0"/>
              <a:t>L’étude des marqueurs de pathogénicité virale avec les formes cliniques sera à mener, permettant d’identifier les facteurs liés au virus et ceux liés au patient.</a:t>
            </a:r>
          </a:p>
          <a:p>
            <a:r>
              <a:rPr lang="fr-FR" dirty="0"/>
              <a:t>La duplex Wild type/IX-CHIK et le séquençage ont permis de confirmer les EI graves liés au vaccin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Webinaire ArboFrance 6 novembre 2025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A6F7F-9EDE-4F31-A684-0251475024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64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B8636-EC76-4D23-88CA-CF397024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Je vous remercie pour votre attention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C60A58-FF99-4571-B3FC-3221BD1D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98EB14-A246-454F-89F7-44DD2A4E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13</a:t>
            </a:fld>
            <a:endParaRPr lang="en-GB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78487A-43ED-4871-AECB-507B3B32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948" y="3910543"/>
            <a:ext cx="5800572" cy="22828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2D03EB7-BFCF-4F03-A34B-B264DF1B5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008" y="1666682"/>
            <a:ext cx="2957255" cy="17623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57A8CFC-0E8F-4501-A787-FF1D7C91A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18" y="1884783"/>
            <a:ext cx="2325850" cy="159180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0077CC8-9F50-40A8-8709-FB6BA278B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201" y="1613736"/>
            <a:ext cx="3029373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5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143893-3219-4770-8C5B-EE8A0066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1123" cy="742706"/>
          </a:xfrm>
        </p:spPr>
        <p:txBody>
          <a:bodyPr>
            <a:normAutofit/>
          </a:bodyPr>
          <a:lstStyle/>
          <a:p>
            <a:r>
              <a:rPr lang="fr-FR" b="1" dirty="0"/>
              <a:t>Diagnostic du CHIKV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8CB541-98F8-4D2C-ACA0-06F73BEA1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243" y="1349406"/>
            <a:ext cx="10515600" cy="507802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Contexte :</a:t>
            </a:r>
          </a:p>
          <a:p>
            <a:pPr lvl="1"/>
            <a:r>
              <a:rPr lang="fr-FR" dirty="0"/>
              <a:t>Surveillance des syndromes dengue-like</a:t>
            </a:r>
          </a:p>
          <a:p>
            <a:pPr lvl="1"/>
            <a:r>
              <a:rPr lang="fr-FR" dirty="0"/>
              <a:t>Épidémie de leptospirose avec la même saisonnalité, clinique syndrome dengue-like ou défaillance d’organes, traitement antibiotique</a:t>
            </a:r>
          </a:p>
          <a:p>
            <a:r>
              <a:rPr lang="fr-FR" dirty="0"/>
              <a:t>Depuis 2015 : mise en place de la multiplex « maison » </a:t>
            </a:r>
            <a:r>
              <a:rPr lang="fr-FR" dirty="0" err="1"/>
              <a:t>Chik</a:t>
            </a:r>
            <a:r>
              <a:rPr lang="fr-FR" dirty="0"/>
              <a:t>/Dengue/</a:t>
            </a:r>
            <a:r>
              <a:rPr lang="fr-FR" dirty="0" err="1"/>
              <a:t>Lepto</a:t>
            </a:r>
            <a:r>
              <a:rPr lang="fr-FR" dirty="0"/>
              <a:t> adaptée aux syndromes dengue-like, accréditée en 2019.</a:t>
            </a:r>
          </a:p>
          <a:p>
            <a:pPr marL="0" indent="0">
              <a:buNone/>
            </a:pPr>
            <a:r>
              <a:rPr lang="fr-FR" dirty="0"/>
              <a:t>  </a:t>
            </a:r>
            <a:r>
              <a:rPr lang="fr-FR" sz="1800" i="1" dirty="0"/>
              <a:t>Giry &amp; al, </a:t>
            </a:r>
            <a:r>
              <a:rPr lang="en-US" sz="1800" b="0" i="1" dirty="0">
                <a:effectLst/>
                <a:latin typeface="BlinkMacSystemFont"/>
              </a:rPr>
              <a:t>BMC Microbiol. 2017 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Kits commerciaux :</a:t>
            </a:r>
          </a:p>
          <a:p>
            <a:pPr lvl="1"/>
            <a:r>
              <a:rPr lang="fr-FR" dirty="0">
                <a:solidFill>
                  <a:prstClr val="black"/>
                </a:solidFill>
              </a:rPr>
              <a:t>RT PCR </a:t>
            </a:r>
            <a:r>
              <a:rPr lang="fr-FR" dirty="0" err="1">
                <a:solidFill>
                  <a:prstClr val="black"/>
                </a:solidFill>
              </a:rPr>
              <a:t>chik</a:t>
            </a:r>
            <a:r>
              <a:rPr lang="fr-FR" dirty="0">
                <a:solidFill>
                  <a:prstClr val="black"/>
                </a:solidFill>
              </a:rPr>
              <a:t> (Altona </a:t>
            </a:r>
            <a:r>
              <a:rPr lang="fr-FR" sz="2100" baseline="30000" dirty="0">
                <a:solidFill>
                  <a:prstClr val="black"/>
                </a:solidFill>
              </a:rPr>
              <a:t>R</a:t>
            </a:r>
            <a:r>
              <a:rPr lang="fr-FR" dirty="0">
                <a:solidFill>
                  <a:prstClr val="black"/>
                </a:solidFill>
              </a:rPr>
              <a:t>)</a:t>
            </a:r>
          </a:p>
          <a:p>
            <a:pPr marL="0" indent="0">
              <a:buNone/>
            </a:pPr>
            <a:endParaRPr lang="fr-FR" sz="1800" dirty="0">
              <a:solidFill>
                <a:schemeClr val="accent1"/>
              </a:solidFill>
            </a:endParaRPr>
          </a:p>
          <a:p>
            <a:r>
              <a:rPr lang="fr-FR" dirty="0"/>
              <a:t>Sérologie </a:t>
            </a:r>
            <a:r>
              <a:rPr lang="fr-FR" dirty="0" err="1"/>
              <a:t>Chik</a:t>
            </a:r>
            <a:r>
              <a:rPr lang="fr-FR" dirty="0"/>
              <a:t> (Euro Immun </a:t>
            </a:r>
            <a:r>
              <a:rPr lang="fr-FR" sz="2600" baseline="30000" dirty="0"/>
              <a:t>R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A7046C-5205-4438-8A0F-6DD5AF23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6CA129-90F6-4395-8962-EC8ABD96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48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ADA117-1D32-465F-8C80-6BA66027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Sur le marché des kits RT PCR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BD89C7-85A3-4E8E-8DD3-98943E574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70931" cy="4351338"/>
          </a:xfrm>
        </p:spPr>
        <p:txBody>
          <a:bodyPr>
            <a:normAutofit/>
          </a:bodyPr>
          <a:lstStyle/>
          <a:p>
            <a:r>
              <a:rPr lang="fr-FR" dirty="0"/>
              <a:t>Nombreux kits :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Simplex chikungunya, dengue, Zika…. : </a:t>
            </a:r>
            <a:r>
              <a:rPr lang="fr-FR" dirty="0" err="1"/>
              <a:t>Medical</a:t>
            </a:r>
            <a:r>
              <a:rPr lang="fr-FR" dirty="0"/>
              <a:t>-Expo, Q-Line Biotech, </a:t>
            </a:r>
            <a:r>
              <a:rPr lang="fr-FR" dirty="0" err="1"/>
              <a:t>BioPerfectus</a:t>
            </a:r>
            <a:r>
              <a:rPr lang="fr-FR" dirty="0"/>
              <a:t>, Altona </a:t>
            </a:r>
            <a:r>
              <a:rPr lang="fr-FR" dirty="0" err="1"/>
              <a:t>RealStar</a:t>
            </a:r>
            <a:r>
              <a:rPr lang="fr-FR" dirty="0"/>
              <a:t> </a:t>
            </a:r>
            <a:r>
              <a:rPr lang="fr-FR" sz="2000" baseline="30000" dirty="0"/>
              <a:t>R, …</a:t>
            </a:r>
          </a:p>
          <a:p>
            <a:pPr marL="457200" lvl="1" indent="0">
              <a:buNone/>
            </a:pPr>
            <a:endParaRPr lang="fr-FR" sz="2000" baseline="30000" dirty="0"/>
          </a:p>
          <a:p>
            <a:pPr lvl="1"/>
            <a:r>
              <a:rPr lang="fr-FR" dirty="0"/>
              <a:t>Duplex et triplex Zika/Dengue/</a:t>
            </a:r>
            <a:r>
              <a:rPr lang="fr-FR" dirty="0" err="1"/>
              <a:t>Chik</a:t>
            </a:r>
            <a:r>
              <a:rPr lang="fr-FR" dirty="0"/>
              <a:t> : </a:t>
            </a:r>
            <a:r>
              <a:rPr lang="fr-FR" dirty="0" err="1"/>
              <a:t>Bioperfectus</a:t>
            </a:r>
            <a:r>
              <a:rPr lang="fr-FR" dirty="0"/>
              <a:t> </a:t>
            </a:r>
            <a:r>
              <a:rPr lang="fr-FR" sz="2400" baseline="30000" dirty="0"/>
              <a:t>R</a:t>
            </a:r>
            <a:r>
              <a:rPr lang="fr-FR" dirty="0"/>
              <a:t>, ADT Biotech </a:t>
            </a:r>
            <a:r>
              <a:rPr lang="fr-FR" sz="2400" baseline="30000" dirty="0"/>
              <a:t>R</a:t>
            </a:r>
            <a:r>
              <a:rPr lang="fr-FR" dirty="0"/>
              <a:t>, </a:t>
            </a:r>
            <a:r>
              <a:rPr lang="fr-FR" dirty="0" err="1"/>
              <a:t>Biorad</a:t>
            </a:r>
            <a:r>
              <a:rPr lang="fr-FR" dirty="0"/>
              <a:t> </a:t>
            </a:r>
            <a:r>
              <a:rPr lang="fr-FR" sz="2400" baseline="30000" dirty="0"/>
              <a:t>R</a:t>
            </a:r>
            <a:r>
              <a:rPr lang="fr-FR" dirty="0"/>
              <a:t>, Fast-Tracks </a:t>
            </a:r>
            <a:r>
              <a:rPr lang="fr-FR" sz="2400" baseline="30000" dirty="0"/>
              <a:t>R, </a:t>
            </a:r>
            <a:r>
              <a:rPr lang="fr-FR" dirty="0" err="1"/>
              <a:t>ThermoFisher</a:t>
            </a:r>
            <a:r>
              <a:rPr lang="fr-FR" sz="2400" baseline="30000" dirty="0"/>
              <a:t> R</a:t>
            </a:r>
            <a:r>
              <a:rPr lang="fr-FR" dirty="0"/>
              <a:t> , </a:t>
            </a:r>
            <a:r>
              <a:rPr lang="fr-FR" dirty="0" err="1"/>
              <a:t>Certest</a:t>
            </a:r>
            <a:r>
              <a:rPr lang="fr-FR" dirty="0"/>
              <a:t> </a:t>
            </a:r>
            <a:r>
              <a:rPr lang="fr-FR" dirty="0" err="1"/>
              <a:t>Viasure</a:t>
            </a:r>
            <a:r>
              <a:rPr lang="fr-FR" dirty="0"/>
              <a:t> </a:t>
            </a:r>
            <a:r>
              <a:rPr lang="fr-FR" sz="2400" baseline="30000" dirty="0"/>
              <a:t>R </a:t>
            </a:r>
            <a:r>
              <a:rPr lang="fr-FR" dirty="0"/>
              <a:t>,</a:t>
            </a:r>
            <a:r>
              <a:rPr lang="fr-FR" dirty="0" err="1"/>
              <a:t>Vircell</a:t>
            </a:r>
            <a:r>
              <a:rPr lang="fr-FR" dirty="0"/>
              <a:t> </a:t>
            </a:r>
            <a:r>
              <a:rPr lang="fr-FR" sz="2400" baseline="30000" dirty="0"/>
              <a:t>R </a:t>
            </a:r>
            <a:r>
              <a:rPr lang="fr-FR" dirty="0"/>
              <a:t>… 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   Plus récemment </a:t>
            </a:r>
            <a:r>
              <a:rPr lang="fr-FR" dirty="0" err="1"/>
              <a:t>Chik</a:t>
            </a:r>
            <a:r>
              <a:rPr lang="fr-FR" dirty="0"/>
              <a:t>/Dengue/Leptospira d’</a:t>
            </a:r>
            <a:r>
              <a:rPr lang="fr-FR" dirty="0" err="1"/>
              <a:t>Eurobio</a:t>
            </a:r>
            <a:r>
              <a:rPr lang="fr-FR" dirty="0"/>
              <a:t> </a:t>
            </a:r>
            <a:r>
              <a:rPr lang="fr-FR" sz="2000" baseline="30000" dirty="0"/>
              <a:t>R </a:t>
            </a:r>
            <a:r>
              <a:rPr lang="fr-FR" dirty="0"/>
              <a:t>en cours d’évaluation</a:t>
            </a:r>
            <a:endParaRPr lang="fr-FR" sz="2400" baseline="30000" dirty="0"/>
          </a:p>
          <a:p>
            <a:pPr marL="457200" lvl="1" indent="0">
              <a:buNone/>
            </a:pPr>
            <a:endParaRPr lang="fr-FR" sz="2400" baseline="30000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sz="2400" baseline="30000" dirty="0"/>
          </a:p>
          <a:p>
            <a:pPr marL="457200" lvl="1" indent="0">
              <a:buNone/>
            </a:pPr>
            <a:endParaRPr lang="fr-FR" sz="2400" baseline="30000" dirty="0"/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4A58B8-1DA8-4581-A1FE-6A7C2A2D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E3233E-B21F-48DE-840B-F07F1C71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A6F7F-9EDE-4F31-A684-0251475024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2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9DB030-6577-47D1-9F17-1631E44D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Tests  RT PCR diagnostic Chikungunya: Enjeux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DEA344-7615-4BC4-8855-DC74D7FD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894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Virus  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Circulation mondiale intertropicale, épidémies importantes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Taux de mutation important 3,6 *10-4 substitution /site/an</a:t>
            </a:r>
            <a:endParaRPr lang="fr-FR" dirty="0"/>
          </a:p>
          <a:p>
            <a:r>
              <a:rPr lang="fr-FR" dirty="0"/>
              <a:t>Impacts sur les tests RT PCR :</a:t>
            </a:r>
          </a:p>
          <a:p>
            <a:pPr lvl="1"/>
            <a:r>
              <a:rPr lang="fr-FR" dirty="0"/>
              <a:t>Baisse de la sensibilité</a:t>
            </a:r>
          </a:p>
          <a:p>
            <a:pPr lvl="1"/>
            <a:r>
              <a:rPr lang="fr-FR" dirty="0"/>
              <a:t>Absence de la détection</a:t>
            </a:r>
          </a:p>
          <a:p>
            <a:r>
              <a:rPr lang="fr-FR" dirty="0"/>
              <a:t>Surveillance de l’efficacité des tests :</a:t>
            </a:r>
          </a:p>
          <a:p>
            <a:pPr lvl="1"/>
            <a:r>
              <a:rPr lang="fr-FR" dirty="0"/>
              <a:t>EEQ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Surveillance génomique durant l’épidémie ainsi que des cas importés pour dépister des mutations interférant avec les sondes et amorces de notre    RT PCR « maison » 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Adapter notre multiplex de diagnostic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431D7-CE97-4C7C-9E66-686EEC16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Webinaire ArboFrance 6 novembre 2025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5EBA0B-EB7F-413A-914D-AB68D692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4F0B-C0FB-4F59-B8F1-CDD59C37E9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91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01373" y="1507672"/>
            <a:ext cx="41157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Etude menée sur la période mi-août 2024 à mi-avril 2025 :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Aout 2024 – début 2025 : majorité des tubes des labos privés/publics envoyés au CNR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Réunion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Depuis janvier/février 2025 : réduction pour labos privés, exhaustivité pour 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les hôpitaux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Séquençage de1564 échantillons avec séquences exploitables (avril 2025)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Analyse approfondie d’une sélection aléatoire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soit 173 échantillons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4298375" y="1301814"/>
            <a:ext cx="7417639" cy="5148681"/>
            <a:chOff x="4298375" y="725805"/>
            <a:chExt cx="7135368" cy="472076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375" y="725805"/>
              <a:ext cx="7135368" cy="4720766"/>
            </a:xfrm>
            <a:prstGeom prst="rect">
              <a:avLst/>
            </a:prstGeom>
          </p:spPr>
        </p:pic>
        <p:sp>
          <p:nvSpPr>
            <p:cNvPr id="9" name="Flèche droite 8"/>
            <p:cNvSpPr/>
            <p:nvPr/>
          </p:nvSpPr>
          <p:spPr>
            <a:xfrm>
              <a:off x="9517381" y="4404360"/>
              <a:ext cx="868680" cy="4419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 cours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itre 1"/>
          <p:cNvSpPr txBox="1">
            <a:spLocks/>
          </p:cNvSpPr>
          <p:nvPr/>
        </p:nvSpPr>
        <p:spPr>
          <a:xfrm>
            <a:off x="838199" y="365125"/>
            <a:ext cx="10630989" cy="7756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prstClr val="black"/>
                </a:solidFill>
                <a:latin typeface="Calibri Light" panose="020F0302020204030204"/>
              </a:rPr>
              <a:t>Surveillance </a:t>
            </a:r>
            <a:r>
              <a:rPr lang="en-GB" sz="3200" b="1" dirty="0" err="1">
                <a:solidFill>
                  <a:prstClr val="black"/>
                </a:solidFill>
                <a:latin typeface="Calibri Light" panose="020F0302020204030204"/>
              </a:rPr>
              <a:t>génomique</a:t>
            </a:r>
            <a:r>
              <a:rPr lang="en-GB" sz="3200" b="1" dirty="0">
                <a:solidFill>
                  <a:prstClr val="black"/>
                </a:solidFill>
                <a:latin typeface="Calibri Light" panose="020F0302020204030204"/>
              </a:rPr>
              <a:t> du Chikungunya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à La Réunion 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Chikungunya </a:t>
            </a:r>
            <a:r>
              <a:rPr lang="en-GB" sz="3200" b="1" dirty="0">
                <a:solidFill>
                  <a:prstClr val="black"/>
                </a:solidFill>
                <a:latin typeface="Calibri Light" panose="020F0302020204030204"/>
              </a:rPr>
              <a:t>mi-</a:t>
            </a:r>
            <a:r>
              <a:rPr lang="en-GB" sz="3200" b="1" dirty="0" err="1">
                <a:solidFill>
                  <a:prstClr val="black"/>
                </a:solidFill>
                <a:latin typeface="Calibri Light" panose="020F0302020204030204"/>
              </a:rPr>
              <a:t>août</a:t>
            </a:r>
            <a:r>
              <a:rPr lang="en-GB" sz="32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2024- mi-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avril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2025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Webinaire ArboFrance 6 novembre 2025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A6F7F-9EDE-4F31-A684-0251475024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83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94417" cy="1325563"/>
          </a:xfrm>
        </p:spPr>
        <p:txBody>
          <a:bodyPr>
            <a:noAutofit/>
          </a:bodyPr>
          <a:lstStyle/>
          <a:p>
            <a:r>
              <a:rPr lang="en-GB" b="1" dirty="0" err="1"/>
              <a:t>Principaux</a:t>
            </a:r>
            <a:r>
              <a:rPr lang="en-GB" b="1" dirty="0"/>
              <a:t> </a:t>
            </a:r>
            <a:r>
              <a:rPr lang="en-GB" b="1" dirty="0" err="1"/>
              <a:t>Résultats</a:t>
            </a:r>
            <a:r>
              <a:rPr lang="en-GB" b="1" dirty="0"/>
              <a:t>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160" y="2098675"/>
            <a:ext cx="6119949" cy="4351338"/>
          </a:xfrm>
        </p:spPr>
        <p:txBody>
          <a:bodyPr>
            <a:norm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Analyse de 173 génomes chikungunya semaine 33/2024 à semaine 20/2025 . </a:t>
            </a:r>
            <a:r>
              <a:rPr lang="fr-FR" sz="2000" i="1" dirty="0" err="1"/>
              <a:t>Frumence</a:t>
            </a:r>
            <a:r>
              <a:rPr lang="fr-FR" sz="2000" i="1" dirty="0"/>
              <a:t> &amp; al, Euro </a:t>
            </a:r>
            <a:r>
              <a:rPr lang="fr-FR" sz="2000" i="1" dirty="0" err="1"/>
              <a:t>Surveill</a:t>
            </a:r>
            <a:r>
              <a:rPr lang="fr-FR" sz="2000" i="1" dirty="0"/>
              <a:t>. 2025  </a:t>
            </a:r>
          </a:p>
          <a:p>
            <a:pPr lvl="0"/>
            <a:endParaRPr lang="fr-FR" sz="2400" dirty="0"/>
          </a:p>
          <a:p>
            <a:r>
              <a:rPr lang="fr-FR" sz="2400" dirty="0"/>
              <a:t>Génotype ECSA : </a:t>
            </a:r>
            <a:r>
              <a:rPr lang="fr-FR" sz="2400" dirty="0" err="1"/>
              <a:t>lineage</a:t>
            </a:r>
            <a:r>
              <a:rPr lang="fr-FR" sz="2400" dirty="0"/>
              <a:t> ECSA-2</a:t>
            </a:r>
          </a:p>
          <a:p>
            <a:r>
              <a:rPr lang="fr-FR" sz="2400" dirty="0"/>
              <a:t>Différent de Réunion 2006 – souche IOL</a:t>
            </a:r>
          </a:p>
          <a:p>
            <a:endParaRPr lang="fr-FR" sz="2400" dirty="0"/>
          </a:p>
          <a:p>
            <a:r>
              <a:rPr lang="fr-FR" sz="2400" dirty="0"/>
              <a:t>Toutes les souches séquencées extrêmement proches: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sz="2400" dirty="0"/>
              <a:t>Forme un clade monophylétique</a:t>
            </a:r>
          </a:p>
          <a:p>
            <a:pPr>
              <a:buFont typeface="Symbol" panose="05050102010706020507" pitchFamily="18" charset="2"/>
              <a:buChar char="Þ"/>
            </a:pPr>
            <a:endParaRPr lang="en-GB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67" y="834514"/>
            <a:ext cx="5656756" cy="59364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Webinaire ArboFrance 6 novembre 2025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A6F7F-9EDE-4F31-A684-0251475024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59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5972036" cy="2232073"/>
          </a:xfrm>
        </p:spPr>
        <p:txBody>
          <a:bodyPr>
            <a:noAutofit/>
          </a:bodyPr>
          <a:lstStyle/>
          <a:p>
            <a:r>
              <a:rPr lang="en-GB" b="1" dirty="0" err="1"/>
              <a:t>Principales</a:t>
            </a:r>
            <a:r>
              <a:rPr lang="en-GB" b="1" dirty="0"/>
              <a:t> </a:t>
            </a:r>
            <a:r>
              <a:rPr lang="en-GB" b="1" dirty="0" err="1"/>
              <a:t>caractéristiques</a:t>
            </a:r>
            <a:r>
              <a:rPr lang="en-GB" b="1" dirty="0"/>
              <a:t> </a:t>
            </a:r>
            <a:r>
              <a:rPr lang="en-GB" b="1" dirty="0" err="1"/>
              <a:t>génétiques</a:t>
            </a:r>
            <a:r>
              <a:rPr lang="en-GB" b="1" dirty="0"/>
              <a:t> :</a:t>
            </a:r>
            <a:br>
              <a:rPr lang="en-GB" sz="3200" b="1" dirty="0"/>
            </a:br>
            <a:endParaRPr lang="en-GB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6409" y="2568215"/>
            <a:ext cx="6119949" cy="3588519"/>
          </a:xfrm>
        </p:spPr>
        <p:txBody>
          <a:bodyPr>
            <a:normAutofit/>
          </a:bodyPr>
          <a:lstStyle/>
          <a:p>
            <a:r>
              <a:rPr lang="fr-FR" sz="2000" dirty="0"/>
              <a:t>Proche des souches Cameroun 2016-2018</a:t>
            </a:r>
          </a:p>
          <a:p>
            <a:r>
              <a:rPr lang="fr-FR" sz="2000" dirty="0"/>
              <a:t>Les séquences du clade possède aussi la mutation E1-A226V : adaptation du virus à A </a:t>
            </a:r>
            <a:r>
              <a:rPr lang="fr-FR" sz="2000" dirty="0" err="1"/>
              <a:t>albopictus</a:t>
            </a:r>
            <a:r>
              <a:rPr lang="fr-FR" sz="2000" dirty="0"/>
              <a:t> et augmentation pouvoir infectieux</a:t>
            </a:r>
          </a:p>
          <a:p>
            <a:r>
              <a:rPr lang="fr-FR" sz="2000" dirty="0"/>
              <a:t>Deux autres mutations qui contribueraient à l’adaptation au vecteur en facilitant la transmission du virus et en intensifiant l’épidémie:</a:t>
            </a:r>
          </a:p>
          <a:p>
            <a:pPr lvl="1"/>
            <a:r>
              <a:rPr lang="fr-FR" sz="1600" dirty="0"/>
              <a:t>E2-I210Q combinée à E1-A226V </a:t>
            </a:r>
          </a:p>
          <a:p>
            <a:pPr lvl="1"/>
            <a:r>
              <a:rPr lang="fr-FR" sz="1600" dirty="0"/>
              <a:t>E2-211T  </a:t>
            </a:r>
          </a:p>
          <a:p>
            <a:pPr marL="457200" lvl="1" indent="0">
              <a:buNone/>
            </a:pPr>
            <a:r>
              <a:rPr lang="fr-FR" sz="1400" i="1" dirty="0" err="1"/>
              <a:t>Tsetsarkin</a:t>
            </a:r>
            <a:r>
              <a:rPr lang="fr-FR" sz="1400" i="1" dirty="0"/>
              <a:t> et al, </a:t>
            </a:r>
            <a:r>
              <a:rPr lang="fr-FR" sz="1400" i="1" dirty="0" err="1"/>
              <a:t>Plos</a:t>
            </a:r>
            <a:r>
              <a:rPr lang="fr-FR" sz="1400" i="1" dirty="0"/>
              <a:t> </a:t>
            </a:r>
            <a:r>
              <a:rPr lang="fr-FR" sz="1400" i="1" dirty="0" err="1"/>
              <a:t>Pathog</a:t>
            </a:r>
            <a:r>
              <a:rPr lang="fr-FR" sz="1400" i="1" dirty="0"/>
              <a:t> 2011;7 (12)</a:t>
            </a:r>
          </a:p>
          <a:p>
            <a:r>
              <a:rPr lang="fr-FR" sz="2000" dirty="0"/>
              <a:t>9 mutations en AA spécifiques au clade Réunion</a:t>
            </a:r>
          </a:p>
        </p:txBody>
      </p:sp>
      <p:sp>
        <p:nvSpPr>
          <p:cNvPr id="6" name="Triangle isocèle 5"/>
          <p:cNvSpPr/>
          <p:nvPr/>
        </p:nvSpPr>
        <p:spPr>
          <a:xfrm rot="16200000" flipH="1">
            <a:off x="7429952" y="6454217"/>
            <a:ext cx="152400" cy="126483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69393" y="6259077"/>
            <a:ext cx="381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Identical or near-identical sequences (≤1 SNP difference; average branch length ≤ 0.0001) were collapsed into grey triangles on the tree for clarity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rot="10800000" flipV="1">
            <a:off x="7565352" y="1783824"/>
            <a:ext cx="1883535" cy="584775"/>
          </a:xfrm>
          <a:prstGeom prst="rect">
            <a:avLst/>
          </a:prstGeom>
          <a:noFill/>
          <a:ln w="6350">
            <a:solidFill>
              <a:srgbClr val="848484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NSP1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N95S, E498K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NSP2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N495S, V516I, P562H, I581V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NSP3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V19A, L410Q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Capsid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T143A</a:t>
            </a:r>
          </a:p>
        </p:txBody>
      </p:sp>
      <p:cxnSp>
        <p:nvCxnSpPr>
          <p:cNvPr id="9" name="Connecteur droit 8"/>
          <p:cNvCxnSpPr>
            <a:stCxn id="8" idx="0"/>
          </p:cNvCxnSpPr>
          <p:nvPr/>
        </p:nvCxnSpPr>
        <p:spPr>
          <a:xfrm flipV="1">
            <a:off x="8507119" y="1567887"/>
            <a:ext cx="3618" cy="215937"/>
          </a:xfrm>
          <a:prstGeom prst="line">
            <a:avLst/>
          </a:prstGeom>
          <a:ln>
            <a:solidFill>
              <a:srgbClr val="84848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976358" y="835158"/>
            <a:ext cx="679994" cy="338554"/>
          </a:xfrm>
          <a:prstGeom prst="rect">
            <a:avLst/>
          </a:prstGeom>
          <a:noFill/>
          <a:ln w="6350">
            <a:solidFill>
              <a:srgbClr val="848484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E1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A226V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I211T</a:t>
            </a:r>
          </a:p>
        </p:txBody>
      </p:sp>
      <p:cxnSp>
        <p:nvCxnSpPr>
          <p:cNvPr id="12" name="Connecteur droit 11"/>
          <p:cNvCxnSpPr>
            <a:stCxn id="11" idx="0"/>
          </p:cNvCxnSpPr>
          <p:nvPr/>
        </p:nvCxnSpPr>
        <p:spPr>
          <a:xfrm flipV="1">
            <a:off x="7316355" y="598718"/>
            <a:ext cx="0" cy="236440"/>
          </a:xfrm>
          <a:prstGeom prst="line">
            <a:avLst/>
          </a:prstGeom>
          <a:ln>
            <a:solidFill>
              <a:srgbClr val="84848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7316355" y="598718"/>
            <a:ext cx="320945" cy="0"/>
          </a:xfrm>
          <a:prstGeom prst="line">
            <a:avLst/>
          </a:prstGeom>
          <a:ln>
            <a:solidFill>
              <a:srgbClr val="84848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778695" y="1030163"/>
            <a:ext cx="679994" cy="215444"/>
          </a:xfrm>
          <a:prstGeom prst="rect">
            <a:avLst/>
          </a:prstGeom>
          <a:noFill/>
          <a:ln w="6350">
            <a:solidFill>
              <a:srgbClr val="848484"/>
            </a:solidFill>
            <a:prstDash val="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E2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L210Q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8116453" y="743083"/>
            <a:ext cx="0" cy="275529"/>
          </a:xfrm>
          <a:prstGeom prst="line">
            <a:avLst/>
          </a:prstGeom>
          <a:ln>
            <a:solidFill>
              <a:srgbClr val="84848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9396421" y="1262832"/>
            <a:ext cx="0" cy="305055"/>
          </a:xfrm>
          <a:prstGeom prst="line">
            <a:avLst/>
          </a:prstGeom>
          <a:ln>
            <a:solidFill>
              <a:srgbClr val="84848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8507119" y="1567887"/>
            <a:ext cx="885684" cy="0"/>
          </a:xfrm>
          <a:prstGeom prst="line">
            <a:avLst/>
          </a:prstGeom>
          <a:ln>
            <a:solidFill>
              <a:srgbClr val="84848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92" y="382991"/>
            <a:ext cx="3643885" cy="5893952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Webinaire ArboFrance 6 novembre 2025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A6F7F-9EDE-4F31-A684-0251475024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55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Diffusion actualisée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01292" y="1542272"/>
            <a:ext cx="5397174" cy="5237303"/>
          </a:xfrm>
        </p:spPr>
        <p:txBody>
          <a:bodyPr>
            <a:noAutofit/>
          </a:bodyPr>
          <a:lstStyle/>
          <a:p>
            <a:r>
              <a:rPr lang="fr-FR" sz="1800" b="1" dirty="0"/>
              <a:t>Mayotte: </a:t>
            </a:r>
            <a:r>
              <a:rPr lang="fr-FR" sz="1800" dirty="0"/>
              <a:t>1256 cas et 40 hospitalisation (ARS Mayotte 3.10.2025) 1</a:t>
            </a:r>
            <a:r>
              <a:rPr lang="fr-FR" sz="1800" baseline="30000" dirty="0"/>
              <a:t>er</a:t>
            </a:r>
            <a:r>
              <a:rPr lang="fr-FR" sz="1800" dirty="0"/>
              <a:t> cas importé de la Réunion 5 mars 2025</a:t>
            </a:r>
          </a:p>
          <a:p>
            <a:endParaRPr lang="fr-FR" sz="1800" dirty="0"/>
          </a:p>
          <a:p>
            <a:r>
              <a:rPr lang="fr-FR" sz="1800" b="1" dirty="0"/>
              <a:t>Comores: </a:t>
            </a:r>
            <a:r>
              <a:rPr lang="fr-FR" sz="1800" dirty="0"/>
              <a:t>4 cas confirmé </a:t>
            </a:r>
            <a:r>
              <a:rPr lang="en-GB" sz="1800" dirty="0"/>
              <a:t>(3 October 2025, WHO) 1ers </a:t>
            </a:r>
            <a:r>
              <a:rPr lang="en-GB" sz="1800" dirty="0" err="1"/>
              <a:t>cas</a:t>
            </a:r>
            <a:r>
              <a:rPr lang="en-GB" sz="1800" dirty="0"/>
              <a:t> début 2025</a:t>
            </a:r>
          </a:p>
          <a:p>
            <a:pPr lvl="0"/>
            <a:r>
              <a:rPr lang="fr-FR" sz="1800" b="1" dirty="0">
                <a:solidFill>
                  <a:prstClr val="black"/>
                </a:solidFill>
              </a:rPr>
              <a:t>Madagascar: </a:t>
            </a:r>
            <a:r>
              <a:rPr lang="fr-FR" sz="1800" dirty="0">
                <a:solidFill>
                  <a:prstClr val="black"/>
                </a:solidFill>
              </a:rPr>
              <a:t>nombreux cas importés en 2025</a:t>
            </a:r>
          </a:p>
          <a:p>
            <a:pPr marL="0" lvl="0" indent="0">
              <a:buNone/>
            </a:pPr>
            <a:r>
              <a:rPr lang="fr-FR" sz="1400" dirty="0">
                <a:solidFill>
                  <a:prstClr val="black"/>
                </a:solidFill>
              </a:rPr>
              <a:t>=&gt;Romano G et al., Chikungunya cases </a:t>
            </a:r>
            <a:r>
              <a:rPr lang="fr-FR" sz="1400" dirty="0" err="1">
                <a:solidFill>
                  <a:prstClr val="black"/>
                </a:solidFill>
              </a:rPr>
              <a:t>with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vector</a:t>
            </a:r>
            <a:r>
              <a:rPr lang="fr-FR" sz="1400" dirty="0">
                <a:solidFill>
                  <a:prstClr val="black"/>
                </a:solidFill>
              </a:rPr>
              <a:t>-adaptive mutations </a:t>
            </a:r>
            <a:r>
              <a:rPr lang="fr-FR" sz="1400" dirty="0" err="1">
                <a:solidFill>
                  <a:prstClr val="black"/>
                </a:solidFill>
              </a:rPr>
              <a:t>detected</a:t>
            </a:r>
            <a:r>
              <a:rPr lang="fr-FR" sz="1400" dirty="0">
                <a:solidFill>
                  <a:prstClr val="black"/>
                </a:solidFill>
              </a:rPr>
              <a:t> in </a:t>
            </a:r>
            <a:r>
              <a:rPr lang="fr-FR" sz="1400" dirty="0" err="1">
                <a:solidFill>
                  <a:prstClr val="black"/>
                </a:solidFill>
              </a:rPr>
              <a:t>Italy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imported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  <a:r>
              <a:rPr lang="fr-FR" sz="1400" dirty="0" err="1">
                <a:solidFill>
                  <a:prstClr val="black"/>
                </a:solidFill>
              </a:rPr>
              <a:t>from</a:t>
            </a:r>
            <a:r>
              <a:rPr lang="fr-FR" sz="1400" dirty="0">
                <a:solidFill>
                  <a:prstClr val="black"/>
                </a:solidFill>
              </a:rPr>
              <a:t> Madagascar. J </a:t>
            </a:r>
            <a:r>
              <a:rPr lang="fr-FR" sz="1400" dirty="0" err="1">
                <a:solidFill>
                  <a:prstClr val="black"/>
                </a:solidFill>
              </a:rPr>
              <a:t>Travel</a:t>
            </a:r>
            <a:r>
              <a:rPr lang="fr-FR" sz="1400" dirty="0">
                <a:solidFill>
                  <a:prstClr val="black"/>
                </a:solidFill>
              </a:rPr>
              <a:t> Med. 2025 </a:t>
            </a:r>
            <a:r>
              <a:rPr lang="fr-FR" sz="1400" dirty="0" err="1">
                <a:solidFill>
                  <a:prstClr val="black"/>
                </a:solidFill>
              </a:rPr>
              <a:t>Oct</a:t>
            </a:r>
            <a:r>
              <a:rPr lang="fr-FR" sz="1400" dirty="0">
                <a:solidFill>
                  <a:prstClr val="black"/>
                </a:solidFill>
              </a:rPr>
              <a:t> 1</a:t>
            </a:r>
            <a:endParaRPr lang="en-GB" sz="1800" dirty="0"/>
          </a:p>
          <a:p>
            <a:pPr lvl="0"/>
            <a:r>
              <a:rPr lang="fr-FR" sz="1800" b="1" dirty="0">
                <a:solidFill>
                  <a:prstClr val="black"/>
                </a:solidFill>
              </a:rPr>
              <a:t>Maurice</a:t>
            </a:r>
            <a:r>
              <a:rPr lang="fr-FR" sz="1800" dirty="0">
                <a:solidFill>
                  <a:prstClr val="black"/>
                </a:solidFill>
              </a:rPr>
              <a:t>: </a:t>
            </a:r>
            <a:r>
              <a:rPr lang="en-GB" sz="1800" dirty="0">
                <a:solidFill>
                  <a:prstClr val="black"/>
                </a:solidFill>
              </a:rPr>
              <a:t>1583 </a:t>
            </a:r>
            <a:r>
              <a:rPr lang="en-GB" sz="1800" dirty="0" err="1">
                <a:solidFill>
                  <a:prstClr val="black"/>
                </a:solidFill>
              </a:rPr>
              <a:t>cas</a:t>
            </a:r>
            <a:r>
              <a:rPr lang="en-GB" sz="1800" dirty="0">
                <a:solidFill>
                  <a:prstClr val="black"/>
                </a:solidFill>
              </a:rPr>
              <a:t> entre le 15 Mars et le 4 </a:t>
            </a:r>
            <a:r>
              <a:rPr lang="en-GB" sz="1800" dirty="0" err="1">
                <a:solidFill>
                  <a:prstClr val="black"/>
                </a:solidFill>
              </a:rPr>
              <a:t>août</a:t>
            </a:r>
            <a:r>
              <a:rPr lang="en-GB" sz="1800" dirty="0">
                <a:solidFill>
                  <a:prstClr val="black"/>
                </a:solidFill>
              </a:rPr>
              <a:t> 2025 (3 October 2025, WHO)</a:t>
            </a:r>
          </a:p>
          <a:p>
            <a:pPr lvl="0"/>
            <a:r>
              <a:rPr lang="fr-FR" sz="1800" b="1" dirty="0">
                <a:solidFill>
                  <a:prstClr val="black"/>
                </a:solidFill>
              </a:rPr>
              <a:t>Seychelles: ? </a:t>
            </a:r>
            <a:r>
              <a:rPr lang="fr-FR" sz="1800" dirty="0">
                <a:solidFill>
                  <a:prstClr val="black"/>
                </a:solidFill>
              </a:rPr>
              <a:t>Potentiel</a:t>
            </a:r>
            <a:r>
              <a:rPr lang="fr-FR" sz="1800" b="1" dirty="0">
                <a:solidFill>
                  <a:prstClr val="black"/>
                </a:solidFill>
              </a:rPr>
              <a:t> </a:t>
            </a:r>
            <a:r>
              <a:rPr lang="fr-FR" sz="1800" dirty="0">
                <a:solidFill>
                  <a:prstClr val="black"/>
                </a:solidFill>
              </a:rPr>
              <a:t>cas importé Réunion</a:t>
            </a:r>
            <a:endParaRPr lang="en-GB" sz="1800" dirty="0">
              <a:solidFill>
                <a:prstClr val="black"/>
              </a:solidFill>
            </a:endParaRPr>
          </a:p>
          <a:p>
            <a:pPr lvl="0"/>
            <a:r>
              <a:rPr lang="fr-FR" sz="1800" b="1" dirty="0">
                <a:solidFill>
                  <a:prstClr val="black"/>
                </a:solidFill>
              </a:rPr>
              <a:t>Chine</a:t>
            </a:r>
            <a:r>
              <a:rPr lang="fr-FR" sz="1800" dirty="0">
                <a:solidFill>
                  <a:prstClr val="black"/>
                </a:solidFill>
              </a:rPr>
              <a:t> : </a:t>
            </a:r>
            <a:r>
              <a:rPr lang="en-GB" sz="1800" dirty="0">
                <a:solidFill>
                  <a:prstClr val="black"/>
                </a:solidFill>
              </a:rPr>
              <a:t>16 452 </a:t>
            </a:r>
            <a:r>
              <a:rPr lang="en-GB" sz="1800" dirty="0" err="1">
                <a:solidFill>
                  <a:prstClr val="black"/>
                </a:solidFill>
              </a:rPr>
              <a:t>cas</a:t>
            </a:r>
            <a:r>
              <a:rPr lang="en-GB" sz="1800" dirty="0">
                <a:solidFill>
                  <a:prstClr val="black"/>
                </a:solidFill>
              </a:rPr>
              <a:t> dans la province de Guangdong, 3 October 2025, WHO   </a:t>
            </a:r>
            <a:r>
              <a:rPr lang="en-GB" sz="1800" dirty="0" err="1">
                <a:solidFill>
                  <a:prstClr val="black"/>
                </a:solidFill>
              </a:rPr>
              <a:t>Juillet</a:t>
            </a:r>
            <a:r>
              <a:rPr lang="en-GB" sz="1800" dirty="0">
                <a:solidFill>
                  <a:prstClr val="black"/>
                </a:solidFill>
              </a:rPr>
              <a:t> 2025 </a:t>
            </a:r>
            <a:r>
              <a:rPr lang="en-GB" sz="1200" dirty="0">
                <a:solidFill>
                  <a:prstClr val="black"/>
                </a:solidFill>
              </a:rPr>
              <a:t>Lu WZ., Oct 2025</a:t>
            </a:r>
          </a:p>
          <a:p>
            <a:pPr lvl="0"/>
            <a:r>
              <a:rPr lang="fr-FR" sz="1800" b="1" dirty="0">
                <a:solidFill>
                  <a:prstClr val="black"/>
                </a:solidFill>
              </a:rPr>
              <a:t>France: </a:t>
            </a:r>
            <a:r>
              <a:rPr lang="fr-FR" sz="1800" dirty="0">
                <a:solidFill>
                  <a:prstClr val="black"/>
                </a:solidFill>
              </a:rPr>
              <a:t>755 cas (au 22 octobre, ECDC)</a:t>
            </a:r>
          </a:p>
          <a:p>
            <a:pPr lvl="0"/>
            <a:r>
              <a:rPr lang="fr-FR" sz="1800" b="1" dirty="0">
                <a:solidFill>
                  <a:prstClr val="black"/>
                </a:solidFill>
              </a:rPr>
              <a:t>Italie: </a:t>
            </a:r>
            <a:r>
              <a:rPr lang="fr-FR" sz="1800" dirty="0">
                <a:solidFill>
                  <a:prstClr val="black"/>
                </a:solidFill>
              </a:rPr>
              <a:t>369 cas (au 22 octobre ECDC)</a:t>
            </a:r>
          </a:p>
          <a:p>
            <a:pPr lvl="0"/>
            <a:endParaRPr lang="en-GB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050" dirty="0">
              <a:solidFill>
                <a:prstClr val="black"/>
              </a:solidFill>
            </a:endParaRPr>
          </a:p>
          <a:p>
            <a:pPr lvl="0"/>
            <a:endParaRPr lang="en-GB" sz="1800" dirty="0">
              <a:solidFill>
                <a:prstClr val="black"/>
              </a:solidFill>
            </a:endParaRPr>
          </a:p>
          <a:p>
            <a:pPr lvl="0"/>
            <a:endParaRPr lang="en-GB" sz="1800" dirty="0"/>
          </a:p>
        </p:txBody>
      </p:sp>
      <p:grpSp>
        <p:nvGrpSpPr>
          <p:cNvPr id="59" name="Groupe 58"/>
          <p:cNvGrpSpPr/>
          <p:nvPr/>
        </p:nvGrpSpPr>
        <p:grpSpPr>
          <a:xfrm>
            <a:off x="838200" y="1825977"/>
            <a:ext cx="5695950" cy="4214900"/>
            <a:chOff x="-424773" y="-1072191"/>
            <a:chExt cx="13041545" cy="900238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24773" y="-1072191"/>
              <a:ext cx="13041545" cy="9002381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5968365" y="6228556"/>
              <a:ext cx="433387" cy="433387"/>
            </a:xfrm>
            <a:prstGeom prst="ellipse">
              <a:avLst/>
            </a:prstGeom>
            <a:solidFill>
              <a:srgbClr val="FF000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5250016" y="5563214"/>
              <a:ext cx="137160" cy="13334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430083" y="6591932"/>
              <a:ext cx="1811960" cy="59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Réunion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597916" y="6223574"/>
              <a:ext cx="1311019" cy="493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Maurice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403972" y="5153226"/>
              <a:ext cx="1380754" cy="788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Mayotte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Comores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" name="Connecteur en arc 25"/>
            <p:cNvCxnSpPr>
              <a:endCxn id="9" idx="7"/>
            </p:cNvCxnSpPr>
            <p:nvPr/>
          </p:nvCxnSpPr>
          <p:spPr>
            <a:xfrm rot="16200000" flipV="1">
              <a:off x="5349001" y="5600832"/>
              <a:ext cx="693189" cy="657011"/>
            </a:xfrm>
            <a:prstGeom prst="curvedConnector3">
              <a:avLst>
                <a:gd name="adj1" fmla="val 135795"/>
              </a:avLst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7934325" y="5591175"/>
            <a:ext cx="1274875" cy="219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838200" y="6354674"/>
            <a:ext cx="763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=&gt; Séquences identiques ou proches des souches de CHIKV Réunion 2024-2025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8119763" y="1992975"/>
            <a:ext cx="1544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Frumence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2025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DDFE8FF-AFD5-4DFD-8A20-FB4D1B566340}"/>
              </a:ext>
            </a:extLst>
          </p:cNvPr>
          <p:cNvGrpSpPr/>
          <p:nvPr/>
        </p:nvGrpSpPr>
        <p:grpSpPr>
          <a:xfrm>
            <a:off x="838200" y="1825625"/>
            <a:ext cx="5695950" cy="4214900"/>
            <a:chOff x="-424773" y="-1072191"/>
            <a:chExt cx="13041545" cy="900238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D4F51BA-B94A-4D4A-8996-4479F1A6F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24773" y="-1072191"/>
              <a:ext cx="13041545" cy="9002381"/>
            </a:xfrm>
            <a:prstGeom prst="rect">
              <a:avLst/>
            </a:prstGeom>
          </p:spPr>
        </p:pic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14C55FE0-832A-4C67-B43D-55D157514A58}"/>
                </a:ext>
              </a:extLst>
            </p:cNvPr>
            <p:cNvSpPr/>
            <p:nvPr/>
          </p:nvSpPr>
          <p:spPr>
            <a:xfrm>
              <a:off x="5968365" y="6228556"/>
              <a:ext cx="433387" cy="433387"/>
            </a:xfrm>
            <a:prstGeom prst="ellipse">
              <a:avLst/>
            </a:prstGeom>
            <a:solidFill>
              <a:srgbClr val="FF000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7E0852DE-4F02-4D4E-B47E-E591259D2DF0}"/>
                </a:ext>
              </a:extLst>
            </p:cNvPr>
            <p:cNvSpPr/>
            <p:nvPr/>
          </p:nvSpPr>
          <p:spPr>
            <a:xfrm>
              <a:off x="6431116" y="6323309"/>
              <a:ext cx="137160" cy="13334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69554BA6-CA41-4C8C-96EC-66D7E4CD90F4}"/>
                </a:ext>
              </a:extLst>
            </p:cNvPr>
            <p:cNvSpPr/>
            <p:nvPr/>
          </p:nvSpPr>
          <p:spPr>
            <a:xfrm>
              <a:off x="5387176" y="6256634"/>
              <a:ext cx="137160" cy="13334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58BD73E1-F254-41B5-A3B5-9E74F15ED25A}"/>
                </a:ext>
              </a:extLst>
            </p:cNvPr>
            <p:cNvSpPr/>
            <p:nvPr/>
          </p:nvSpPr>
          <p:spPr>
            <a:xfrm>
              <a:off x="5250016" y="5563214"/>
              <a:ext cx="137160" cy="13334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606BED94-86FF-4D7F-9759-DBF1F24D01FF}"/>
                </a:ext>
              </a:extLst>
            </p:cNvPr>
            <p:cNvSpPr/>
            <p:nvPr/>
          </p:nvSpPr>
          <p:spPr>
            <a:xfrm>
              <a:off x="6047898" y="5067914"/>
              <a:ext cx="137160" cy="13334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E8128867-E1A3-479B-A213-04A909CE500A}"/>
                </a:ext>
              </a:extLst>
            </p:cNvPr>
            <p:cNvSpPr/>
            <p:nvPr/>
          </p:nvSpPr>
          <p:spPr>
            <a:xfrm>
              <a:off x="1379820" y="-195747"/>
              <a:ext cx="137160" cy="13334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53E86971-DADD-4A6B-8C79-759125272563}"/>
                </a:ext>
              </a:extLst>
            </p:cNvPr>
            <p:cNvSpPr/>
            <p:nvPr/>
          </p:nvSpPr>
          <p:spPr>
            <a:xfrm>
              <a:off x="2396924" y="180183"/>
              <a:ext cx="137160" cy="13334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04DBCE20-FCC4-4C7F-9692-4FD9EA434E96}"/>
                </a:ext>
              </a:extLst>
            </p:cNvPr>
            <p:cNvSpPr/>
            <p:nvPr/>
          </p:nvSpPr>
          <p:spPr>
            <a:xfrm>
              <a:off x="11353800" y="2118211"/>
              <a:ext cx="387271" cy="376511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3A9A816-372A-4138-B8A9-9A1DF762D718}"/>
                </a:ext>
              </a:extLst>
            </p:cNvPr>
            <p:cNvSpPr txBox="1"/>
            <p:nvPr/>
          </p:nvSpPr>
          <p:spPr>
            <a:xfrm>
              <a:off x="5430083" y="6591932"/>
              <a:ext cx="1811960" cy="59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Réunion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BEEE259-20FE-4019-A88F-558725ECB8D4}"/>
                </a:ext>
              </a:extLst>
            </p:cNvPr>
            <p:cNvSpPr txBox="1"/>
            <p:nvPr/>
          </p:nvSpPr>
          <p:spPr>
            <a:xfrm>
              <a:off x="6597916" y="6223574"/>
              <a:ext cx="1311019" cy="493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Maurice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AE99165-58FB-462E-83EA-A5E24ADCBFA6}"/>
                </a:ext>
              </a:extLst>
            </p:cNvPr>
            <p:cNvSpPr txBox="1"/>
            <p:nvPr/>
          </p:nvSpPr>
          <p:spPr>
            <a:xfrm>
              <a:off x="5466792" y="4687782"/>
              <a:ext cx="1538575" cy="493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Seychelles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A25FECB0-0829-46FF-A91D-7512C680FAE3}"/>
                </a:ext>
              </a:extLst>
            </p:cNvPr>
            <p:cNvSpPr txBox="1"/>
            <p:nvPr/>
          </p:nvSpPr>
          <p:spPr>
            <a:xfrm>
              <a:off x="4403972" y="5254946"/>
              <a:ext cx="1344051" cy="493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Mayotte</a:t>
              </a:r>
              <a:endPara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Connecteur en arc 23">
              <a:extLst>
                <a:ext uri="{FF2B5EF4-FFF2-40B4-BE49-F238E27FC236}">
                  <a16:creationId xmlns:a16="http://schemas.microsoft.com/office/drawing/2014/main" id="{34F3DD1B-9781-42A0-ABC8-2C8F032791D9}"/>
                </a:ext>
              </a:extLst>
            </p:cNvPr>
            <p:cNvCxnSpPr>
              <a:stCxn id="20" idx="0"/>
              <a:endCxn id="21" idx="0"/>
            </p:cNvCxnSpPr>
            <p:nvPr/>
          </p:nvCxnSpPr>
          <p:spPr>
            <a:xfrm rot="16200000" flipH="1">
              <a:off x="6295000" y="6118614"/>
              <a:ext cx="94753" cy="314637"/>
            </a:xfrm>
            <a:prstGeom prst="curvedConnector3">
              <a:avLst>
                <a:gd name="adj1" fmla="val -241259"/>
              </a:avLst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en arc 25">
              <a:extLst>
                <a:ext uri="{FF2B5EF4-FFF2-40B4-BE49-F238E27FC236}">
                  <a16:creationId xmlns:a16="http://schemas.microsoft.com/office/drawing/2014/main" id="{E301E153-DF0D-40E4-9365-CBDD07F15016}"/>
                </a:ext>
              </a:extLst>
            </p:cNvPr>
            <p:cNvCxnSpPr>
              <a:endCxn id="23" idx="7"/>
            </p:cNvCxnSpPr>
            <p:nvPr/>
          </p:nvCxnSpPr>
          <p:spPr>
            <a:xfrm rot="16200000" flipV="1">
              <a:off x="5349001" y="5600832"/>
              <a:ext cx="693189" cy="657011"/>
            </a:xfrm>
            <a:prstGeom prst="curvedConnector3">
              <a:avLst>
                <a:gd name="adj1" fmla="val 135795"/>
              </a:avLst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en arc 27">
              <a:extLst>
                <a:ext uri="{FF2B5EF4-FFF2-40B4-BE49-F238E27FC236}">
                  <a16:creationId xmlns:a16="http://schemas.microsoft.com/office/drawing/2014/main" id="{2D469073-3CFC-4643-AF83-8B1C9A7CE664}"/>
                </a:ext>
              </a:extLst>
            </p:cNvPr>
            <p:cNvCxnSpPr>
              <a:stCxn id="20" idx="1"/>
            </p:cNvCxnSpPr>
            <p:nvPr/>
          </p:nvCxnSpPr>
          <p:spPr>
            <a:xfrm rot="5400000" flipH="1" flipV="1">
              <a:off x="5528775" y="5704322"/>
              <a:ext cx="1090760" cy="84645"/>
            </a:xfrm>
            <a:prstGeom prst="curvedConnector3">
              <a:avLst>
                <a:gd name="adj1" fmla="val 5290"/>
              </a:avLst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en arc 35">
              <a:extLst>
                <a:ext uri="{FF2B5EF4-FFF2-40B4-BE49-F238E27FC236}">
                  <a16:creationId xmlns:a16="http://schemas.microsoft.com/office/drawing/2014/main" id="{CB087EFC-AF01-46C1-9187-F06D9DD5B437}"/>
                </a:ext>
              </a:extLst>
            </p:cNvPr>
            <p:cNvCxnSpPr>
              <a:stCxn id="20" idx="2"/>
            </p:cNvCxnSpPr>
            <p:nvPr/>
          </p:nvCxnSpPr>
          <p:spPr>
            <a:xfrm rot="10800000">
              <a:off x="5535289" y="6292612"/>
              <a:ext cx="433077" cy="15263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en arc 42">
              <a:extLst>
                <a:ext uri="{FF2B5EF4-FFF2-40B4-BE49-F238E27FC236}">
                  <a16:creationId xmlns:a16="http://schemas.microsoft.com/office/drawing/2014/main" id="{CF9DF623-057F-476D-8570-CE2CEA7EE429}"/>
                </a:ext>
              </a:extLst>
            </p:cNvPr>
            <p:cNvCxnSpPr>
              <a:endCxn id="28" idx="2"/>
            </p:cNvCxnSpPr>
            <p:nvPr/>
          </p:nvCxnSpPr>
          <p:spPr>
            <a:xfrm flipV="1">
              <a:off x="6116479" y="2306467"/>
              <a:ext cx="5237321" cy="3935476"/>
            </a:xfrm>
            <a:prstGeom prst="curvedConnector3">
              <a:avLst>
                <a:gd name="adj1" fmla="val 32177"/>
              </a:avLst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en arc 45">
              <a:extLst>
                <a:ext uri="{FF2B5EF4-FFF2-40B4-BE49-F238E27FC236}">
                  <a16:creationId xmlns:a16="http://schemas.microsoft.com/office/drawing/2014/main" id="{EDDFDBB9-6D3A-40DE-BE83-FE8426219357}"/>
                </a:ext>
              </a:extLst>
            </p:cNvPr>
            <p:cNvCxnSpPr>
              <a:stCxn id="20" idx="1"/>
              <a:endCxn id="27" idx="3"/>
            </p:cNvCxnSpPr>
            <p:nvPr/>
          </p:nvCxnSpPr>
          <p:spPr>
            <a:xfrm rot="16200000" flipV="1">
              <a:off x="1225412" y="1485603"/>
              <a:ext cx="5998021" cy="3614822"/>
            </a:xfrm>
            <a:prstGeom prst="curvedConnector3">
              <a:avLst>
                <a:gd name="adj1" fmla="val 6594"/>
              </a:avLst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en arc 48">
              <a:extLst>
                <a:ext uri="{FF2B5EF4-FFF2-40B4-BE49-F238E27FC236}">
                  <a16:creationId xmlns:a16="http://schemas.microsoft.com/office/drawing/2014/main" id="{43D6F000-AD2F-4257-BB78-063F9F0EF387}"/>
                </a:ext>
              </a:extLst>
            </p:cNvPr>
            <p:cNvCxnSpPr>
              <a:stCxn id="20" idx="1"/>
            </p:cNvCxnSpPr>
            <p:nvPr/>
          </p:nvCxnSpPr>
          <p:spPr>
            <a:xfrm rot="16200000" flipV="1">
              <a:off x="564817" y="825008"/>
              <a:ext cx="6354421" cy="4579612"/>
            </a:xfrm>
            <a:prstGeom prst="curvedConnector3">
              <a:avLst>
                <a:gd name="adj1" fmla="val 6330"/>
              </a:avLst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99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Estimer la date d’arrivée du virus chikungunya à la Réunion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fr-FR" sz="2000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Définition du taux de mutation moyen: </a:t>
            </a:r>
            <a:r>
              <a:rPr lang="en-US" dirty="0">
                <a:solidFill>
                  <a:prstClr val="black"/>
                </a:solidFill>
              </a:rPr>
              <a:t>3.6*10</a:t>
            </a:r>
            <a:r>
              <a:rPr lang="en-US" baseline="30000" dirty="0">
                <a:solidFill>
                  <a:prstClr val="black"/>
                </a:solidFill>
              </a:rPr>
              <a:t>-4</a:t>
            </a:r>
            <a:r>
              <a:rPr lang="en-US" dirty="0">
                <a:solidFill>
                  <a:prstClr val="black"/>
                </a:solidFill>
              </a:rPr>
              <a:t> substitution/site/year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L’horloge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moléculaire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permettant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relier</a:t>
            </a:r>
            <a:r>
              <a:rPr lang="en-US" dirty="0">
                <a:solidFill>
                  <a:prstClr val="black"/>
                </a:solidFill>
              </a:rPr>
              <a:t> le </a:t>
            </a:r>
            <a:r>
              <a:rPr lang="en-US" dirty="0" err="1">
                <a:solidFill>
                  <a:prstClr val="black"/>
                </a:solidFill>
              </a:rPr>
              <a:t>taux</a:t>
            </a:r>
            <a:r>
              <a:rPr lang="en-US" dirty="0">
                <a:solidFill>
                  <a:prstClr val="black"/>
                </a:solidFill>
              </a:rPr>
              <a:t> de mutation à la </a:t>
            </a:r>
            <a:r>
              <a:rPr lang="en-US" dirty="0" err="1">
                <a:solidFill>
                  <a:prstClr val="black"/>
                </a:solidFill>
              </a:rPr>
              <a:t>différence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génétique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établit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échelle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chronologique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err="1">
                <a:solidFill>
                  <a:prstClr val="black"/>
                </a:solidFill>
              </a:rPr>
              <a:t>En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appliquant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l’inférence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bayésienne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l’introduction</a:t>
            </a:r>
            <a:r>
              <a:rPr lang="en-US" dirty="0">
                <a:solidFill>
                  <a:prstClr val="black"/>
                </a:solidFill>
              </a:rPr>
              <a:t> de la 1ère </a:t>
            </a:r>
            <a:r>
              <a:rPr lang="en-US" dirty="0" err="1">
                <a:solidFill>
                  <a:prstClr val="black"/>
                </a:solidFill>
              </a:rPr>
              <a:t>souche</a:t>
            </a:r>
            <a:r>
              <a:rPr lang="en-US" dirty="0">
                <a:solidFill>
                  <a:prstClr val="black"/>
                </a:solidFill>
              </a:rPr>
              <a:t> à la Réunion </a:t>
            </a:r>
            <a:r>
              <a:rPr lang="en-US" dirty="0" err="1">
                <a:solidFill>
                  <a:prstClr val="black"/>
                </a:solidFill>
              </a:rPr>
              <a:t>daterait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autour</a:t>
            </a:r>
            <a:r>
              <a:rPr lang="en-US" dirty="0">
                <a:solidFill>
                  <a:prstClr val="black"/>
                </a:solidFill>
              </a:rPr>
              <a:t> du  7 </a:t>
            </a:r>
            <a:r>
              <a:rPr lang="en-US" dirty="0" err="1">
                <a:solidFill>
                  <a:prstClr val="black"/>
                </a:solidFill>
              </a:rPr>
              <a:t>août</a:t>
            </a:r>
            <a:r>
              <a:rPr lang="en-US" dirty="0">
                <a:solidFill>
                  <a:prstClr val="black"/>
                </a:solidFill>
              </a:rPr>
              <a:t> 2024 (entre 9 </a:t>
            </a:r>
            <a:r>
              <a:rPr lang="en-US" dirty="0" err="1">
                <a:solidFill>
                  <a:prstClr val="black"/>
                </a:solidFill>
              </a:rPr>
              <a:t>juillet</a:t>
            </a:r>
            <a:r>
              <a:rPr lang="en-US" dirty="0">
                <a:solidFill>
                  <a:prstClr val="black"/>
                </a:solidFill>
              </a:rPr>
              <a:t> et 14 </a:t>
            </a:r>
            <a:r>
              <a:rPr lang="en-US" dirty="0" err="1">
                <a:solidFill>
                  <a:prstClr val="black"/>
                </a:solidFill>
              </a:rPr>
              <a:t>août</a:t>
            </a:r>
            <a:r>
              <a:rPr lang="en-US" dirty="0">
                <a:solidFill>
                  <a:prstClr val="black"/>
                </a:solidFill>
              </a:rPr>
              <a:t>), le 1er </a:t>
            </a:r>
            <a:r>
              <a:rPr lang="en-US" dirty="0" err="1">
                <a:solidFill>
                  <a:prstClr val="black"/>
                </a:solidFill>
              </a:rPr>
              <a:t>cas</a:t>
            </a:r>
            <a:r>
              <a:rPr lang="en-US" dirty="0">
                <a:solidFill>
                  <a:prstClr val="black"/>
                </a:solidFill>
              </a:rPr>
              <a:t> index </a:t>
            </a:r>
            <a:r>
              <a:rPr lang="en-US" dirty="0" err="1">
                <a:solidFill>
                  <a:prstClr val="black"/>
                </a:solidFill>
              </a:rPr>
              <a:t>ayant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été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prélevé</a:t>
            </a:r>
            <a:r>
              <a:rPr lang="en-US" dirty="0">
                <a:solidFill>
                  <a:prstClr val="black"/>
                </a:solidFill>
              </a:rPr>
              <a:t> le 14 </a:t>
            </a:r>
            <a:r>
              <a:rPr lang="en-US" dirty="0" err="1">
                <a:solidFill>
                  <a:prstClr val="black"/>
                </a:solidFill>
              </a:rPr>
              <a:t>août</a:t>
            </a:r>
            <a:r>
              <a:rPr lang="en-US" dirty="0">
                <a:solidFill>
                  <a:prstClr val="black"/>
                </a:solidFill>
              </a:rPr>
              <a:t> sans notion de voyage </a:t>
            </a:r>
            <a:r>
              <a:rPr lang="en-US" dirty="0" err="1">
                <a:solidFill>
                  <a:prstClr val="black"/>
                </a:solidFill>
              </a:rPr>
              <a:t>ou</a:t>
            </a:r>
            <a:r>
              <a:rPr lang="en-US" dirty="0">
                <a:solidFill>
                  <a:prstClr val="black"/>
                </a:solidFill>
              </a:rPr>
              <a:t> de contact à </a:t>
            </a:r>
            <a:r>
              <a:rPr lang="en-US" dirty="0" err="1">
                <a:solidFill>
                  <a:prstClr val="black"/>
                </a:solidFill>
              </a:rPr>
              <a:t>risque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Webinaire ArboFrance 6 novembre 2025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7A6F7F-9EDE-4F31-A684-0251475024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6913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</TotalTime>
  <Words>1333</Words>
  <Application>Microsoft Office PowerPoint</Application>
  <PresentationFormat>Grand écran</PresentationFormat>
  <Paragraphs>179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13</vt:i4>
      </vt:variant>
    </vt:vector>
  </HeadingPairs>
  <TitlesOfParts>
    <vt:vector size="23" baseType="lpstr">
      <vt:lpstr>Arial</vt:lpstr>
      <vt:lpstr>BlinkMacSystemFont</vt:lpstr>
      <vt:lpstr>Calibri</vt:lpstr>
      <vt:lpstr>Calibri Light</vt:lpstr>
      <vt:lpstr>Symbol</vt:lpstr>
      <vt:lpstr>Thème Office</vt:lpstr>
      <vt:lpstr>1_Thème Office</vt:lpstr>
      <vt:lpstr>2_Thème Office</vt:lpstr>
      <vt:lpstr>3_Thème Office</vt:lpstr>
      <vt:lpstr>5_Thème Office</vt:lpstr>
      <vt:lpstr>Diagnostic et Génomique du Chikungunya </vt:lpstr>
      <vt:lpstr>Diagnostic du CHIKV </vt:lpstr>
      <vt:lpstr>Sur le marché des kits RT PCR</vt:lpstr>
      <vt:lpstr>Tests  RT PCR diagnostic Chikungunya: Enjeux</vt:lpstr>
      <vt:lpstr>Présentation PowerPoint</vt:lpstr>
      <vt:lpstr>Principaux Résultats :</vt:lpstr>
      <vt:lpstr>Principales caractéristiques génétiques : </vt:lpstr>
      <vt:lpstr>Diffusion actualisée</vt:lpstr>
      <vt:lpstr>Estimer la date d’arrivée du virus chikungunya à la Réunion :</vt:lpstr>
      <vt:lpstr>Effets indésirables graves du vaccin contre le chikungunya (VLA1553 –IXCHIQ-)</vt:lpstr>
      <vt:lpstr>Séquençage</vt:lpstr>
      <vt:lpstr>Conclusions</vt:lpstr>
      <vt:lpstr>Je vous remercie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Rôle du CNR Associé Arbovirus Réunion :  Surveillance, Diagnostic</dc:title>
  <dc:creator>JAFFAR-BANDJEE Marie Christine</dc:creator>
  <cp:lastModifiedBy>Santiago BETANCUR</cp:lastModifiedBy>
  <cp:revision>157</cp:revision>
  <dcterms:created xsi:type="dcterms:W3CDTF">2025-10-15T19:49:56Z</dcterms:created>
  <dcterms:modified xsi:type="dcterms:W3CDTF">2025-11-06T12:55:15Z</dcterms:modified>
</cp:coreProperties>
</file>