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tags/tag8.xml" ContentType="application/vnd.openxmlformats-officedocument.presentationml.tags+xml"/>
  <Override PartName="/ppt/notesSlides/notesSlide12.xml" ContentType="application/vnd.openxmlformats-officedocument.presentationml.notesSlide+xml"/>
  <Override PartName="/ppt/tags/tag9.xml" ContentType="application/vnd.openxmlformats-officedocument.presentationml.tags+xml"/>
  <Override PartName="/ppt/notesSlides/notesSlide13.xml" ContentType="application/vnd.openxmlformats-officedocument.presentationml.notesSlide+xml"/>
  <Override PartName="/ppt/tags/tag10.xml" ContentType="application/vnd.openxmlformats-officedocument.presentationml.tags+xml"/>
  <Override PartName="/ppt/notesSlides/notesSlide14.xml" ContentType="application/vnd.openxmlformats-officedocument.presentationml.notesSlide+xml"/>
  <Override PartName="/ppt/tags/tag1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2.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8"/>
  </p:notesMasterIdLst>
  <p:sldIdLst>
    <p:sldId id="257" r:id="rId2"/>
    <p:sldId id="291" r:id="rId3"/>
    <p:sldId id="269" r:id="rId4"/>
    <p:sldId id="292" r:id="rId5"/>
    <p:sldId id="298" r:id="rId6"/>
    <p:sldId id="268" r:id="rId7"/>
    <p:sldId id="293" r:id="rId8"/>
    <p:sldId id="276" r:id="rId9"/>
    <p:sldId id="284" r:id="rId10"/>
    <p:sldId id="279" r:id="rId11"/>
    <p:sldId id="280" r:id="rId12"/>
    <p:sldId id="285" r:id="rId13"/>
    <p:sldId id="281" r:id="rId14"/>
    <p:sldId id="286" r:id="rId15"/>
    <p:sldId id="287" r:id="rId16"/>
    <p:sldId id="305" r:id="rId17"/>
    <p:sldId id="300" r:id="rId18"/>
    <p:sldId id="302" r:id="rId19"/>
    <p:sldId id="304" r:id="rId20"/>
    <p:sldId id="306" r:id="rId21"/>
    <p:sldId id="303" r:id="rId22"/>
    <p:sldId id="301" r:id="rId23"/>
    <p:sldId id="283" r:id="rId24"/>
    <p:sldId id="288" r:id="rId25"/>
    <p:sldId id="289" r:id="rId26"/>
    <p:sldId id="294" r:id="rId27"/>
  </p:sldIdLst>
  <p:sldSz cx="12192000" cy="6858000"/>
  <p:notesSz cx="6799263" cy="9929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95953960-5E4F-471D-8554-C47AD07B0FE9}">
          <p14:sldIdLst>
            <p14:sldId id="257"/>
            <p14:sldId id="291"/>
            <p14:sldId id="269"/>
            <p14:sldId id="292"/>
            <p14:sldId id="298"/>
            <p14:sldId id="268"/>
            <p14:sldId id="293"/>
            <p14:sldId id="276"/>
            <p14:sldId id="284"/>
            <p14:sldId id="279"/>
          </p14:sldIdLst>
        </p14:section>
        <p14:section name="Section sans titre" id="{719B32DB-661E-4760-8D0F-D172FBC74EB7}">
          <p14:sldIdLst>
            <p14:sldId id="280"/>
            <p14:sldId id="285"/>
            <p14:sldId id="281"/>
            <p14:sldId id="286"/>
            <p14:sldId id="287"/>
            <p14:sldId id="305"/>
            <p14:sldId id="300"/>
            <p14:sldId id="302"/>
            <p14:sldId id="304"/>
            <p14:sldId id="306"/>
            <p14:sldId id="303"/>
            <p14:sldId id="301"/>
            <p14:sldId id="283"/>
            <p14:sldId id="288"/>
            <p14:sldId id="289"/>
            <p14:sldId id="294"/>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NZALEZ Gaelle" initials="GG" lastIdx="1" clrIdx="0">
    <p:extLst>
      <p:ext uri="{19B8F6BF-5375-455C-9EA6-DF929625EA0E}">
        <p15:presenceInfo xmlns:p15="http://schemas.microsoft.com/office/powerpoint/2012/main" userId="GONZALEZ Gaell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EAF8"/>
    <a:srgbClr val="D9D9D9"/>
    <a:srgbClr val="3BAF7D"/>
    <a:srgbClr val="2B8D8A"/>
    <a:srgbClr val="4A095A"/>
    <a:srgbClr val="3D004E"/>
    <a:srgbClr val="36698C"/>
    <a:srgbClr val="00CC99"/>
    <a:srgbClr val="FFFF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6781" autoAdjust="0"/>
  </p:normalViewPr>
  <p:slideViewPr>
    <p:cSldViewPr snapToGrid="0">
      <p:cViewPr varScale="1">
        <p:scale>
          <a:sx n="76" d="100"/>
          <a:sy n="76" d="100"/>
        </p:scale>
        <p:origin x="296" y="64"/>
      </p:cViewPr>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6347" cy="498215"/>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1342" y="0"/>
            <a:ext cx="2946347" cy="498215"/>
          </a:xfrm>
          <a:prstGeom prst="rect">
            <a:avLst/>
          </a:prstGeom>
        </p:spPr>
        <p:txBody>
          <a:bodyPr vert="horz" lIns="91440" tIns="45720" rIns="91440" bIns="45720" rtlCol="0"/>
          <a:lstStyle>
            <a:lvl1pPr algn="r">
              <a:defRPr sz="1200"/>
            </a:lvl1pPr>
          </a:lstStyle>
          <a:p>
            <a:fld id="{850C5B09-B095-4473-982F-E83D2E7DF74D}" type="datetimeFigureOut">
              <a:rPr lang="fr-FR" smtClean="0"/>
              <a:t>24/09/2025</a:t>
            </a:fld>
            <a:endParaRPr lang="fr-FR"/>
          </a:p>
        </p:txBody>
      </p:sp>
      <p:sp>
        <p:nvSpPr>
          <p:cNvPr id="4" name="Espace réservé de l'image des diapositives 3"/>
          <p:cNvSpPr>
            <a:spLocks noGrp="1" noRot="1" noChangeAspect="1"/>
          </p:cNvSpPr>
          <p:nvPr>
            <p:ph type="sldImg" idx="2"/>
          </p:nvPr>
        </p:nvSpPr>
        <p:spPr>
          <a:xfrm>
            <a:off x="422275" y="1241425"/>
            <a:ext cx="5954713" cy="3351213"/>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927" y="4778722"/>
            <a:ext cx="5439410" cy="390986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31600"/>
            <a:ext cx="2946347" cy="498214"/>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1342" y="9431600"/>
            <a:ext cx="2946347" cy="498214"/>
          </a:xfrm>
          <a:prstGeom prst="rect">
            <a:avLst/>
          </a:prstGeom>
        </p:spPr>
        <p:txBody>
          <a:bodyPr vert="horz" lIns="91440" tIns="45720" rIns="91440" bIns="45720" rtlCol="0" anchor="b"/>
          <a:lstStyle>
            <a:lvl1pPr algn="r">
              <a:defRPr sz="1200"/>
            </a:lvl1pPr>
          </a:lstStyle>
          <a:p>
            <a:fld id="{615E7ED6-BFED-436D-80B1-4A619090C9F9}" type="slidenum">
              <a:rPr lang="fr-FR" smtClean="0"/>
              <a:t>‹N°›</a:t>
            </a:fld>
            <a:endParaRPr lang="fr-FR"/>
          </a:p>
        </p:txBody>
      </p:sp>
    </p:spTree>
    <p:extLst>
      <p:ext uri="{BB962C8B-B14F-4D97-AF65-F5344CB8AC3E}">
        <p14:creationId xmlns:p14="http://schemas.microsoft.com/office/powerpoint/2010/main" val="672607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aseline="0" dirty="0"/>
              <a:t>Merci pour l’introduction et merci à vous pour l’opportunité de présenter le projet à la communauté </a:t>
            </a:r>
            <a:r>
              <a:rPr lang="fr-FR" baseline="0" dirty="0" err="1"/>
              <a:t>ArboFrance</a:t>
            </a:r>
            <a:r>
              <a:rPr lang="fr-FR" baseline="0" dirty="0"/>
              <a:t>.</a:t>
            </a:r>
          </a:p>
          <a:p>
            <a:r>
              <a:rPr lang="fr-FR" baseline="0" dirty="0"/>
              <a:t>Le projet INSTEAD pour … a été obtenu lors de l’AAP 2024 sur « </a:t>
            </a:r>
            <a:r>
              <a:rPr lang="fr-FR" b="1" dirty="0" err="1">
                <a:solidFill>
                  <a:srgbClr val="002060"/>
                </a:solidFill>
                <a:latin typeface="Arial" panose="020B0604020202020204" pitchFamily="34" charset="0"/>
                <a:cs typeface="Arial" panose="020B0604020202020204" pitchFamily="34" charset="0"/>
              </a:rPr>
              <a:t>Epidemiological</a:t>
            </a:r>
            <a:r>
              <a:rPr lang="fr-FR" b="1" dirty="0">
                <a:solidFill>
                  <a:srgbClr val="002060"/>
                </a:solidFill>
                <a:latin typeface="Arial" panose="020B0604020202020204" pitchFamily="34" charset="0"/>
                <a:cs typeface="Arial" panose="020B0604020202020204" pitchFamily="34" charset="0"/>
              </a:rPr>
              <a:t> monitoring of zoonoses and </a:t>
            </a:r>
            <a:r>
              <a:rPr lang="fr-FR" b="1" dirty="0" err="1">
                <a:solidFill>
                  <a:srgbClr val="002060"/>
                </a:solidFill>
                <a:latin typeface="Arial" panose="020B0604020202020204" pitchFamily="34" charset="0"/>
                <a:cs typeface="Arial" panose="020B0604020202020204" pitchFamily="34" charset="0"/>
              </a:rPr>
              <a:t>early</a:t>
            </a:r>
            <a:r>
              <a:rPr lang="fr-FR" b="1" dirty="0">
                <a:solidFill>
                  <a:srgbClr val="002060"/>
                </a:solidFill>
                <a:latin typeface="Arial" panose="020B0604020202020204" pitchFamily="34" charset="0"/>
                <a:cs typeface="Arial" panose="020B0604020202020204" pitchFamily="34" charset="0"/>
              </a:rPr>
              <a:t> warning </a:t>
            </a:r>
            <a:r>
              <a:rPr lang="fr-FR" b="1" dirty="0" err="1">
                <a:solidFill>
                  <a:srgbClr val="002060"/>
                </a:solidFill>
                <a:latin typeface="Arial" panose="020B0604020202020204" pitchFamily="34" charset="0"/>
                <a:cs typeface="Arial" panose="020B0604020202020204" pitchFamily="34" charset="0"/>
              </a:rPr>
              <a:t>systems</a:t>
            </a:r>
            <a:r>
              <a:rPr lang="fr-FR" b="1" dirty="0">
                <a:solidFill>
                  <a:srgbClr val="002060"/>
                </a:solidFill>
                <a:latin typeface="Arial" panose="020B0604020202020204" pitchFamily="34" charset="0"/>
                <a:cs typeface="Arial" panose="020B0604020202020204" pitchFamily="34" charset="0"/>
              </a:rPr>
              <a:t> »</a:t>
            </a:r>
            <a:endParaRPr lang="fr-FR" baseline="0" dirty="0"/>
          </a:p>
          <a:p>
            <a:endParaRPr lang="fr-FR"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1</a:t>
            </a:fld>
            <a:endParaRPr lang="fr-FR"/>
          </a:p>
        </p:txBody>
      </p:sp>
    </p:spTree>
    <p:extLst>
      <p:ext uri="{BB962C8B-B14F-4D97-AF65-F5344CB8AC3E}">
        <p14:creationId xmlns:p14="http://schemas.microsoft.com/office/powerpoint/2010/main" val="4058222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 </a:t>
            </a:r>
            <a:r>
              <a:rPr lang="fr-FR" b="1" dirty="0"/>
              <a:t>premier volet de travail (WP1)</a:t>
            </a:r>
            <a:r>
              <a:rPr lang="fr-FR" dirty="0"/>
              <a:t> vise à développer des méthodes innovantes, non invasives et génétiques ou sérologiques pour la </a:t>
            </a:r>
            <a:r>
              <a:rPr lang="fr-FR" b="1" dirty="0"/>
              <a:t>détection précoce du WNV et de l’USUV</a:t>
            </a:r>
            <a:r>
              <a:rPr lang="fr-FR" dirty="0"/>
              <a:t>.</a:t>
            </a:r>
          </a:p>
          <a:p>
            <a:r>
              <a:rPr lang="fr-FR" dirty="0"/>
              <a:t>De nouvelles méthodes de collecte seront testées sur des échantillons environnementaux, comme les excréments de moustiques sur papiers buvards, la poussière contenant des fèces, ou l’eau stagnante.</a:t>
            </a:r>
            <a:br>
              <a:rPr lang="fr-FR" dirty="0"/>
            </a:br>
            <a:r>
              <a:rPr lang="fr-FR" dirty="0"/>
              <a:t>Des outils moléculaires innovants, tels que la PCR numérique et le séquençage de nouvelle génération (NGS), seront optimisés et standardisés pour </a:t>
            </a:r>
            <a:r>
              <a:rPr lang="fr-FR" b="1" dirty="0"/>
              <a:t>identifier rapidement les virus, même avant l’apparition des premiers cas chez l’animal ou l’homme</a:t>
            </a:r>
            <a:r>
              <a:rPr lang="fr-FR" dirty="0"/>
              <a:t>.</a:t>
            </a:r>
          </a:p>
          <a:p>
            <a:r>
              <a:rPr lang="fr-FR" dirty="0"/>
              <a:t>La distinction entre les infections à WNV et USUV sera réalisée sur des échantillons conventionnels en utilisant des technologies avancées, notamment :</a:t>
            </a:r>
          </a:p>
          <a:p>
            <a:pPr>
              <a:buFont typeface="Arial" panose="020B0604020202020204" pitchFamily="34" charset="0"/>
              <a:buChar char="•"/>
            </a:pPr>
            <a:r>
              <a:rPr lang="fr-FR" dirty="0"/>
              <a:t>l’optimisation de tests multiplex à billes,</a:t>
            </a:r>
          </a:p>
          <a:p>
            <a:pPr>
              <a:buFont typeface="Arial" panose="020B0604020202020204" pitchFamily="34" charset="0"/>
              <a:buChar char="•"/>
            </a:pPr>
            <a:r>
              <a:rPr lang="fr-FR" dirty="0"/>
              <a:t>le développement de tests rapides basés sur de nouvelles nanoparticules,</a:t>
            </a:r>
          </a:p>
          <a:p>
            <a:pPr>
              <a:buFont typeface="Arial" panose="020B0604020202020204" pitchFamily="34" charset="0"/>
              <a:buChar char="•"/>
            </a:pPr>
            <a:r>
              <a:rPr lang="fr-FR" dirty="0"/>
              <a:t>et des mesures automatisées à haut débit par impédance.</a:t>
            </a:r>
          </a:p>
          <a:p>
            <a:endParaRPr lang="fr-FR"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10</a:t>
            </a:fld>
            <a:endParaRPr lang="fr-FR"/>
          </a:p>
        </p:txBody>
      </p:sp>
    </p:spTree>
    <p:extLst>
      <p:ext uri="{BB962C8B-B14F-4D97-AF65-F5344CB8AC3E}">
        <p14:creationId xmlns:p14="http://schemas.microsoft.com/office/powerpoint/2010/main" val="1576308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a:t>
            </a:r>
            <a:r>
              <a:rPr lang="fr-FR" b="1" dirty="0"/>
              <a:t>deuxième volet de travail (WP2)</a:t>
            </a:r>
            <a:r>
              <a:rPr lang="fr-FR" dirty="0"/>
              <a:t> se concentre sur la </a:t>
            </a:r>
            <a:r>
              <a:rPr lang="fr-FR" b="1" dirty="0"/>
              <a:t>cartographie de la dynamique des infections par le virus du Nil occidental (WNV) et le virus </a:t>
            </a:r>
            <a:r>
              <a:rPr lang="fr-FR" b="1" dirty="0" err="1"/>
              <a:t>Usutu</a:t>
            </a:r>
            <a:r>
              <a:rPr lang="fr-FR" b="1" dirty="0"/>
              <a:t> (USUV)</a:t>
            </a:r>
            <a:r>
              <a:rPr lang="fr-FR" dirty="0"/>
              <a:t> chez leurs multiples hôtes et dans l’environnement, à travers différentes régions.</a:t>
            </a:r>
            <a:br>
              <a:rPr lang="fr-FR" dirty="0"/>
            </a:br>
            <a:r>
              <a:rPr lang="fr-FR" dirty="0"/>
              <a:t>Il vise à identifier des </a:t>
            </a:r>
            <a:r>
              <a:rPr lang="fr-FR" b="1" dirty="0"/>
              <a:t>indicateurs épidémiologiques spécifiques à chaque région</a:t>
            </a:r>
            <a:r>
              <a:rPr lang="fr-FR" dirty="0"/>
              <a:t> grâce à des études transversales de séroprévalence sur la faune sauvage, les animaux domestiques et péri-domestiques.</a:t>
            </a:r>
          </a:p>
          <a:p>
            <a:r>
              <a:rPr lang="fr-FR" dirty="0"/>
              <a:t>L’éco-épidémiologie du WNV et de l’USUV chez les oiseaux sera étudiée afin d’identifier les principales espèces réservoirs et amplificatrices, qui peuvent varier selon les régions.</a:t>
            </a:r>
            <a:br>
              <a:rPr lang="fr-FR" dirty="0"/>
            </a:br>
            <a:r>
              <a:rPr lang="fr-FR" dirty="0"/>
              <a:t>Pour améliorer la </a:t>
            </a:r>
            <a:r>
              <a:rPr lang="fr-FR" b="1" dirty="0"/>
              <a:t>détection précoce</a:t>
            </a:r>
            <a:r>
              <a:rPr lang="fr-FR" dirty="0"/>
              <a:t> de la circulation des virus, le projet testera l’utilisation </a:t>
            </a:r>
            <a:r>
              <a:rPr lang="fr-FR" b="1" dirty="0"/>
              <a:t>d’espèces sentinelles</a:t>
            </a:r>
            <a:r>
              <a:rPr lang="fr-FR" dirty="0"/>
              <a:t> :</a:t>
            </a:r>
          </a:p>
          <a:p>
            <a:pPr>
              <a:buFont typeface="Arial" panose="020B0604020202020204" pitchFamily="34" charset="0"/>
              <a:buChar char="•"/>
            </a:pPr>
            <a:r>
              <a:rPr lang="fr-FR" dirty="0"/>
              <a:t>en zones urbaines : les pigeons dans chaque métropole,</a:t>
            </a:r>
          </a:p>
          <a:p>
            <a:pPr>
              <a:buFont typeface="Arial" panose="020B0604020202020204" pitchFamily="34" charset="0"/>
              <a:buChar char="•"/>
            </a:pPr>
            <a:r>
              <a:rPr lang="fr-FR" dirty="0"/>
              <a:t>en zones rurales : les poules.</a:t>
            </a:r>
          </a:p>
          <a:p>
            <a:r>
              <a:rPr lang="fr-FR" dirty="0"/>
              <a:t>Le projet s’appuiera sur de solides collaborations avec des projets existants tels que </a:t>
            </a:r>
            <a:r>
              <a:rPr lang="fr-FR" b="1" dirty="0"/>
              <a:t>PREZODE (ZOOCAM et ARCHE)</a:t>
            </a:r>
            <a:r>
              <a:rPr lang="fr-FR" dirty="0"/>
              <a:t>, ainsi que les projets </a:t>
            </a:r>
            <a:r>
              <a:rPr lang="fr-FR" b="1" dirty="0" err="1"/>
              <a:t>MisArbo</a:t>
            </a:r>
            <a:r>
              <a:rPr lang="fr-FR" dirty="0"/>
              <a:t> et </a:t>
            </a:r>
            <a:r>
              <a:rPr lang="fr-FR" b="1" dirty="0"/>
              <a:t>EMERG</a:t>
            </a:r>
            <a:r>
              <a:rPr lang="fr-FR" dirty="0"/>
              <a:t>, initiatives locales en Occitanie et en Nouvelle-Aquitaine.</a:t>
            </a:r>
            <a:br>
              <a:rPr lang="fr-FR" dirty="0"/>
            </a:br>
            <a:r>
              <a:rPr lang="fr-FR" dirty="0"/>
              <a:t>Ces partenariats faciliteront le </a:t>
            </a:r>
            <a:r>
              <a:rPr lang="fr-FR" b="1" dirty="0"/>
              <a:t>partage d’échantillons, les échanges sur les méthodes, l’adaptation à d’autres sujets clés</a:t>
            </a:r>
            <a:r>
              <a:rPr lang="fr-FR" dirty="0"/>
              <a:t>, et permettront une meilleure </a:t>
            </a:r>
            <a:r>
              <a:rPr lang="fr-FR" b="1" dirty="0"/>
              <a:t>communication avec les agences de santé publique et vétérinaire ainsi qu’avec les citoyens</a:t>
            </a:r>
            <a:r>
              <a:rPr lang="fr-FR" dirty="0"/>
              <a:t>.</a:t>
            </a:r>
          </a:p>
          <a:p>
            <a:endParaRPr lang="fr-FR"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11</a:t>
            </a:fld>
            <a:endParaRPr lang="fr-FR"/>
          </a:p>
        </p:txBody>
      </p:sp>
    </p:spTree>
    <p:extLst>
      <p:ext uri="{BB962C8B-B14F-4D97-AF65-F5344CB8AC3E}">
        <p14:creationId xmlns:p14="http://schemas.microsoft.com/office/powerpoint/2010/main" val="2256199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Des </a:t>
            </a:r>
            <a:r>
              <a:rPr lang="fr-FR" b="1" dirty="0"/>
              <a:t>modèles statistiques</a:t>
            </a:r>
            <a:r>
              <a:rPr lang="fr-FR" dirty="0"/>
              <a:t> seront proposés pour </a:t>
            </a:r>
            <a:r>
              <a:rPr lang="fr-FR" b="1" dirty="0"/>
              <a:t>cartographier le risque d’infection par le WNV et l’USUV</a:t>
            </a:r>
            <a:r>
              <a:rPr lang="fr-FR" dirty="0"/>
              <a:t>, en prenant en compte différentes variables, telles que :</a:t>
            </a:r>
          </a:p>
          <a:p>
            <a:pPr>
              <a:buFont typeface="Arial" panose="020B0604020202020204" pitchFamily="34" charset="0"/>
              <a:buChar char="•"/>
            </a:pPr>
            <a:r>
              <a:rPr lang="fr-FR" dirty="0"/>
              <a:t>la présence et l’abondance des moustiques </a:t>
            </a:r>
            <a:r>
              <a:rPr lang="fr-FR" i="1" dirty="0"/>
              <a:t>Culex</a:t>
            </a:r>
            <a:r>
              <a:rPr lang="fr-FR" dirty="0"/>
              <a:t>,</a:t>
            </a:r>
          </a:p>
          <a:p>
            <a:pPr>
              <a:buFont typeface="Arial" panose="020B0604020202020204" pitchFamily="34" charset="0"/>
              <a:buChar char="•"/>
            </a:pPr>
            <a:r>
              <a:rPr lang="fr-FR" dirty="0"/>
              <a:t>la distribution des espèces aviaires compétentes,</a:t>
            </a:r>
          </a:p>
          <a:p>
            <a:pPr>
              <a:buFont typeface="Arial" panose="020B0604020202020204" pitchFamily="34" charset="0"/>
              <a:buChar char="•"/>
            </a:pPr>
            <a:r>
              <a:rPr lang="fr-FR" dirty="0"/>
              <a:t>les caractéristiques du paysage, y compris les zones urbaines et péri-urbaines.</a:t>
            </a:r>
          </a:p>
          <a:p>
            <a:r>
              <a:rPr lang="fr-FR" dirty="0"/>
              <a:t>Ces modèles pourront être utilisés par les </a:t>
            </a:r>
            <a:r>
              <a:rPr lang="fr-FR" b="1" dirty="0"/>
              <a:t>décideurs</a:t>
            </a:r>
            <a:r>
              <a:rPr lang="fr-FR" dirty="0"/>
              <a:t> pour mettre en place des </a:t>
            </a:r>
            <a:r>
              <a:rPr lang="fr-FR" b="1" dirty="0"/>
              <a:t>mesures de contrôle adaptées pendant la saison de transmission</a:t>
            </a:r>
            <a:r>
              <a:rPr lang="fr-FR" dirty="0"/>
              <a:t>.</a:t>
            </a:r>
          </a:p>
          <a:p>
            <a:r>
              <a:rPr lang="fr-FR" dirty="0"/>
              <a:t>Le deuxième objectif est de </a:t>
            </a:r>
            <a:r>
              <a:rPr lang="fr-FR" b="1" dirty="0"/>
              <a:t>proposer des stratégies de surveillance adaptatives et agiles</a:t>
            </a:r>
            <a:r>
              <a:rPr lang="fr-FR" dirty="0"/>
              <a:t> aux autorités sanitaires, en combinant :</a:t>
            </a:r>
          </a:p>
          <a:p>
            <a:pPr>
              <a:buFont typeface="Arial" panose="020B0604020202020204" pitchFamily="34" charset="0"/>
              <a:buChar char="•"/>
            </a:pPr>
            <a:r>
              <a:rPr lang="fr-FR" dirty="0"/>
              <a:t>la surveillance </a:t>
            </a:r>
            <a:r>
              <a:rPr lang="fr-FR" b="1" dirty="0"/>
              <a:t>passive</a:t>
            </a:r>
            <a:r>
              <a:rPr lang="fr-FR" dirty="0"/>
              <a:t>, basée sur le suivi annuel de la distribution du virus chez les hôtes vertébrés,</a:t>
            </a:r>
          </a:p>
          <a:p>
            <a:pPr>
              <a:buFont typeface="Arial" panose="020B0604020202020204" pitchFamily="34" charset="0"/>
              <a:buChar char="•"/>
            </a:pPr>
            <a:r>
              <a:rPr lang="fr-FR" dirty="0"/>
              <a:t>et la surveillance </a:t>
            </a:r>
            <a:r>
              <a:rPr lang="fr-FR" b="1" dirty="0"/>
              <a:t>active</a:t>
            </a:r>
            <a:r>
              <a:rPr lang="fr-FR" dirty="0"/>
              <a:t>, permettant une détection précoce dans les populations de moustiques.</a:t>
            </a:r>
          </a:p>
          <a:p>
            <a:r>
              <a:rPr lang="fr-FR" dirty="0"/>
              <a:t>Cette approche combinée permettra de déterminer le </a:t>
            </a:r>
            <a:r>
              <a:rPr lang="fr-FR" b="1" dirty="0"/>
              <a:t>système de surveillance le plus sensible et le plus rentable</a:t>
            </a:r>
            <a:r>
              <a:rPr lang="fr-FR" dirty="0"/>
              <a:t> pour chaque région.</a:t>
            </a:r>
            <a:br>
              <a:rPr lang="fr-FR" dirty="0"/>
            </a:br>
            <a:r>
              <a:rPr lang="fr-FR" dirty="0"/>
              <a:t>Elle fournira des données complètes sur la circulation virale tout en optimisant l’allocation des ressources.</a:t>
            </a:r>
            <a:br>
              <a:rPr lang="fr-FR" dirty="0"/>
            </a:br>
            <a:r>
              <a:rPr lang="fr-FR" dirty="0"/>
              <a:t>Les autorités sanitaires pourront ainsi </a:t>
            </a:r>
            <a:r>
              <a:rPr lang="fr-FR" b="1" dirty="0"/>
              <a:t>ajuster l’intensité des activités de surveillance</a:t>
            </a:r>
            <a:r>
              <a:rPr lang="fr-FR" dirty="0"/>
              <a:t> en fonction du niveau de risque indiqué par les modèles, assurant une </a:t>
            </a:r>
            <a:r>
              <a:rPr lang="fr-FR" b="1" dirty="0"/>
              <a:t>réponse agile face à l’évolution de la situation épidémiologique</a:t>
            </a:r>
            <a:r>
              <a:rPr lang="fr-FR" dirty="0"/>
              <a:t>.</a:t>
            </a:r>
          </a:p>
          <a:p>
            <a:endParaRPr lang="fr-FR"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12</a:t>
            </a:fld>
            <a:endParaRPr lang="fr-FR"/>
          </a:p>
        </p:txBody>
      </p:sp>
    </p:spTree>
    <p:extLst>
      <p:ext uri="{BB962C8B-B14F-4D97-AF65-F5344CB8AC3E}">
        <p14:creationId xmlns:p14="http://schemas.microsoft.com/office/powerpoint/2010/main" val="4083205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a:t>
            </a:r>
            <a:r>
              <a:rPr lang="fr-FR" b="1" dirty="0"/>
              <a:t>renforcer la coordination et la réponse aux épisodes ou épidémies de WNV et USUV</a:t>
            </a:r>
            <a:r>
              <a:rPr lang="fr-FR" dirty="0"/>
              <a:t>, la création d’un </a:t>
            </a:r>
            <a:r>
              <a:rPr lang="fr-FR" b="1" dirty="0"/>
              <a:t>comité consultatif</a:t>
            </a:r>
            <a:r>
              <a:rPr lang="fr-FR" dirty="0"/>
              <a:t> constitue une étape clé.</a:t>
            </a:r>
            <a:br>
              <a:rPr lang="fr-FR" dirty="0"/>
            </a:br>
            <a:r>
              <a:rPr lang="fr-FR" dirty="0"/>
              <a:t>Ce comité aura pour missions :</a:t>
            </a:r>
          </a:p>
          <a:p>
            <a:pPr>
              <a:buFont typeface="Arial" panose="020B0604020202020204" pitchFamily="34" charset="0"/>
              <a:buChar char="•"/>
            </a:pPr>
            <a:r>
              <a:rPr lang="fr-FR" b="1" dirty="0"/>
              <a:t>Guider l’intégration des données animales et environnementales</a:t>
            </a:r>
            <a:r>
              <a:rPr lang="fr-FR" dirty="0"/>
              <a:t> dans les réponses de santé publique,</a:t>
            </a:r>
          </a:p>
          <a:p>
            <a:pPr>
              <a:buFont typeface="Arial" panose="020B0604020202020204" pitchFamily="34" charset="0"/>
              <a:buChar char="•"/>
            </a:pPr>
            <a:r>
              <a:rPr lang="fr-FR" b="1" dirty="0"/>
              <a:t>Définir le cadre d’un système de détection intégré</a:t>
            </a:r>
            <a:r>
              <a:rPr lang="fr-FR" dirty="0"/>
              <a:t>, avec une gouvernance à la fois nationale et territoriale.</a:t>
            </a:r>
          </a:p>
          <a:p>
            <a:r>
              <a:rPr lang="fr-FR" dirty="0"/>
              <a:t>Le comité consultatif identifiera les </a:t>
            </a:r>
            <a:r>
              <a:rPr lang="fr-FR" b="1" dirty="0"/>
              <a:t>actions prioritaires pour chaque région</a:t>
            </a:r>
            <a:r>
              <a:rPr lang="fr-FR" dirty="0"/>
              <a:t> et supervisera la mise en place d’un </a:t>
            </a:r>
            <a:r>
              <a:rPr lang="fr-FR" b="1" dirty="0"/>
              <a:t>système d’information moderne et unifié</a:t>
            </a:r>
            <a:r>
              <a:rPr lang="fr-FR" dirty="0"/>
              <a:t>, intégrant les données humaines, animales et environnementales, et accessible à tous les acteurs concernés.</a:t>
            </a:r>
          </a:p>
          <a:p>
            <a:r>
              <a:rPr lang="fr-FR" dirty="0"/>
              <a:t>Cette coalition réunira les </a:t>
            </a:r>
            <a:r>
              <a:rPr lang="fr-FR" b="1" dirty="0"/>
              <a:t>agences gouvernementales, les autorités locales, les chercheurs, les professionnels de santé et vétérinaires, ainsi que les organisations citoyennes et acteurs communautaires</a:t>
            </a:r>
            <a:r>
              <a:rPr lang="fr-FR" dirty="0"/>
              <a:t>, afin de favoriser une réponse coordonnée et efficace.</a:t>
            </a:r>
          </a:p>
          <a:p>
            <a:endParaRPr lang="fr-FR"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13</a:t>
            </a:fld>
            <a:endParaRPr lang="fr-FR"/>
          </a:p>
        </p:txBody>
      </p:sp>
    </p:spTree>
    <p:extLst>
      <p:ext uri="{BB962C8B-B14F-4D97-AF65-F5344CB8AC3E}">
        <p14:creationId xmlns:p14="http://schemas.microsoft.com/office/powerpoint/2010/main" val="4051601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projet d’observatoire national citoyen pour les moustiques et les oiseaux vise à impliquer la population dans la détection précoce du WNV et de l’USUV, tout en renforçant la communication sur les maladies vectorielles. Inspiré de projets comme MASCARA, il prévoit la collecte d’échantillons par des volontaires, analysés ensuite par des laboratoires régionaux. Un site web dédié offrira tutoriels, informations et résultats, et servira de plateforme éducative. Des conférences et ateliers favoriseront le </a:t>
            </a:r>
            <a:r>
              <a:rPr lang="fr-FR" dirty="0" err="1"/>
              <a:t>co</a:t>
            </a:r>
            <a:r>
              <a:rPr lang="fr-FR" dirty="0"/>
              <a:t>-apprentissage et l’adaptation de la stratégie de surveillance. Cette approche permet à la fois de combler les lacunes scientifiques et de sensibiliser le à la prévention.</a:t>
            </a:r>
          </a:p>
          <a:p>
            <a:r>
              <a:rPr lang="fr-FR" dirty="0"/>
              <a:t>public</a:t>
            </a:r>
          </a:p>
          <a:p>
            <a:endParaRPr lang="fr-FR" dirty="0"/>
          </a:p>
          <a:p>
            <a:endParaRPr lang="fr-FR" dirty="0"/>
          </a:p>
          <a:p>
            <a:r>
              <a:rPr lang="fr-FR" dirty="0"/>
              <a:t>Le </a:t>
            </a:r>
            <a:r>
              <a:rPr lang="fr-FR" b="1" dirty="0"/>
              <a:t>projet d’observatoire national citoyen</a:t>
            </a:r>
            <a:r>
              <a:rPr lang="fr-FR" dirty="0"/>
              <a:t> pour les moustiques et les espèces d’oiseaux constitue une excellente approche pour </a:t>
            </a:r>
            <a:r>
              <a:rPr lang="fr-FR" b="1" dirty="0"/>
              <a:t>impliquer les citoyens dans la détection précoce du WNV et de l’USUV</a:t>
            </a:r>
            <a:r>
              <a:rPr lang="fr-FR" dirty="0"/>
              <a:t>, tout en favorisant la communication sur les maladies à transmission vectorielle.</a:t>
            </a:r>
            <a:br>
              <a:rPr lang="fr-FR" dirty="0"/>
            </a:br>
            <a:r>
              <a:rPr lang="fr-FR" dirty="0"/>
              <a:t>Cette initiative s’inspire de projets de science citoyenne réussis, comme </a:t>
            </a:r>
            <a:r>
              <a:rPr lang="fr-FR" b="1" dirty="0"/>
              <a:t>MASCARA</a:t>
            </a:r>
            <a:r>
              <a:rPr lang="fr-FR" dirty="0"/>
              <a:t> en région Auvergne-Rhône-Alpes.</a:t>
            </a:r>
          </a:p>
          <a:p>
            <a:r>
              <a:rPr lang="fr-FR" dirty="0"/>
              <a:t>Les </a:t>
            </a:r>
            <a:r>
              <a:rPr lang="fr-FR" b="1" dirty="0"/>
              <a:t>volontaires collecteront des échantillons de moustiques et des plumes d’oiseaux</a:t>
            </a:r>
            <a:r>
              <a:rPr lang="fr-FR" dirty="0"/>
              <a:t> en collaboration avec les métropoles locales, qui seront ensuite envoyés aux </a:t>
            </a:r>
            <a:r>
              <a:rPr lang="fr-FR" b="1" dirty="0"/>
              <a:t>laboratoires régionaux de référence</a:t>
            </a:r>
            <a:r>
              <a:rPr lang="fr-FR" dirty="0"/>
              <a:t> pour analyse.</a:t>
            </a:r>
          </a:p>
          <a:p>
            <a:r>
              <a:rPr lang="fr-FR" dirty="0"/>
              <a:t>Un </a:t>
            </a:r>
            <a:r>
              <a:rPr lang="fr-FR" b="1" dirty="0"/>
              <a:t>site web dédié</a:t>
            </a:r>
            <a:r>
              <a:rPr lang="fr-FR" dirty="0"/>
              <a:t> proposera des tutoriels, des informations sur les vecteurs et les hôtes, ainsi que les résultats des échantillons collectés par la communauté. Cette plateforme servira de </a:t>
            </a:r>
            <a:r>
              <a:rPr lang="fr-FR" b="1" dirty="0"/>
              <a:t>centre d’information et d’éducation</a:t>
            </a:r>
            <a:r>
              <a:rPr lang="fr-FR" dirty="0"/>
              <a:t> pour les citoyens.</a:t>
            </a:r>
          </a:p>
          <a:p>
            <a:r>
              <a:rPr lang="fr-FR" dirty="0"/>
              <a:t>Des </a:t>
            </a:r>
            <a:r>
              <a:rPr lang="fr-FR" b="1" dirty="0"/>
              <a:t>conférences publiques et ateliers</a:t>
            </a:r>
            <a:r>
              <a:rPr lang="fr-FR" dirty="0"/>
              <a:t> sur les maladies vectorielles seront organisés pour maintenir l’intérêt et informer la population.</a:t>
            </a:r>
            <a:br>
              <a:rPr lang="fr-FR" dirty="0"/>
            </a:br>
            <a:r>
              <a:rPr lang="fr-FR" dirty="0"/>
              <a:t>Ces événements favorisent le </a:t>
            </a:r>
            <a:r>
              <a:rPr lang="fr-FR" b="1" dirty="0" err="1"/>
              <a:t>co</a:t>
            </a:r>
            <a:r>
              <a:rPr lang="fr-FR" b="1" dirty="0"/>
              <a:t>-apprentissage</a:t>
            </a:r>
            <a:r>
              <a:rPr lang="fr-FR" dirty="0"/>
              <a:t> et permettent d’affiner la stratégie de surveillance en fonction des attentes du public.</a:t>
            </a:r>
          </a:p>
          <a:p>
            <a:r>
              <a:rPr lang="fr-FR" dirty="0"/>
              <a:t>En impliquant les citoyens dans cette </a:t>
            </a:r>
            <a:r>
              <a:rPr lang="fr-FR" b="1" dirty="0"/>
              <a:t>stratégie de surveillance globale</a:t>
            </a:r>
            <a:r>
              <a:rPr lang="fr-FR" dirty="0"/>
              <a:t>, il devient possible de </a:t>
            </a:r>
            <a:r>
              <a:rPr lang="fr-FR" b="1" dirty="0"/>
              <a:t>combler efficacement les lacunes de connaissance sur le WNV et l’USUV</a:t>
            </a:r>
            <a:r>
              <a:rPr lang="fr-FR" dirty="0"/>
              <a:t>, tout en </a:t>
            </a:r>
            <a:r>
              <a:rPr lang="fr-FR" b="1" dirty="0"/>
              <a:t>sensibilisant et engageant la population dans la prévention et le contrôle des maladies vectorielles</a:t>
            </a:r>
            <a:r>
              <a:rPr lang="fr-FR" dirty="0"/>
              <a:t>.</a:t>
            </a:r>
          </a:p>
          <a:p>
            <a:endParaRPr lang="fr-FR"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14</a:t>
            </a:fld>
            <a:endParaRPr lang="fr-FR"/>
          </a:p>
        </p:txBody>
      </p:sp>
    </p:spTree>
    <p:extLst>
      <p:ext uri="{BB962C8B-B14F-4D97-AF65-F5344CB8AC3E}">
        <p14:creationId xmlns:p14="http://schemas.microsoft.com/office/powerpoint/2010/main" val="2950471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a:t>
            </a:r>
            <a:r>
              <a:rPr lang="fr-FR" b="1" dirty="0"/>
              <a:t>impliquant les acteurs locaux et nationaux</a:t>
            </a:r>
            <a:r>
              <a:rPr lang="fr-FR" dirty="0"/>
              <a:t> dans chaque région, il est possible de créer un </a:t>
            </a:r>
            <a:r>
              <a:rPr lang="fr-FR" b="1" dirty="0"/>
              <a:t>système d’alerte précoce plus robuste, efficace et culturellement adapté</a:t>
            </a:r>
            <a:r>
              <a:rPr lang="fr-FR" dirty="0"/>
              <a:t> aux diverses communautés.</a:t>
            </a:r>
          </a:p>
          <a:p>
            <a:r>
              <a:rPr lang="fr-FR" dirty="0"/>
              <a:t>L’organisation d’</a:t>
            </a:r>
            <a:r>
              <a:rPr lang="fr-FR" b="1" dirty="0"/>
              <a:t>ateliers régionaux</a:t>
            </a:r>
            <a:r>
              <a:rPr lang="fr-FR" dirty="0"/>
              <a:t> rassemblant différents acteurs est un excellent moyen de </a:t>
            </a:r>
            <a:r>
              <a:rPr lang="fr-FR" b="1" dirty="0"/>
              <a:t>recueillir des informations et de favoriser la collaboration</a:t>
            </a:r>
            <a:r>
              <a:rPr lang="fr-FR" dirty="0"/>
              <a:t>. Ces ateliers auront plusieurs objectifs :</a:t>
            </a:r>
          </a:p>
          <a:p>
            <a:pPr>
              <a:buFont typeface="Arial" panose="020B0604020202020204" pitchFamily="34" charset="0"/>
              <a:buChar char="•"/>
            </a:pPr>
            <a:r>
              <a:rPr lang="fr-FR" dirty="0"/>
              <a:t>Identifier les besoins et les attentes,</a:t>
            </a:r>
          </a:p>
          <a:p>
            <a:pPr>
              <a:buFont typeface="Arial" panose="020B0604020202020204" pitchFamily="34" charset="0"/>
              <a:buChar char="•"/>
            </a:pPr>
            <a:r>
              <a:rPr lang="fr-FR" dirty="0"/>
              <a:t>Mettre en évidence les points communs,</a:t>
            </a:r>
          </a:p>
          <a:p>
            <a:pPr>
              <a:buFont typeface="Arial" panose="020B0604020202020204" pitchFamily="34" charset="0"/>
              <a:buChar char="•"/>
            </a:pPr>
            <a:r>
              <a:rPr lang="fr-FR" dirty="0"/>
              <a:t>Réaliser une </a:t>
            </a:r>
            <a:r>
              <a:rPr lang="fr-FR" b="1" dirty="0"/>
              <a:t>analyse SWOT</a:t>
            </a:r>
            <a:r>
              <a:rPr lang="fr-FR" dirty="0"/>
              <a:t> du système de surveillance actuel dans chaque région, grâce à des questionnaires permettant de recueillir des retours structurés.</a:t>
            </a:r>
          </a:p>
          <a:p>
            <a:r>
              <a:rPr lang="fr-FR" dirty="0"/>
              <a:t>Pour définir un </a:t>
            </a:r>
            <a:r>
              <a:rPr lang="fr-FR" b="1" dirty="0"/>
              <a:t>système de surveillance efficace et adapté à tous les acteurs</a:t>
            </a:r>
            <a:r>
              <a:rPr lang="fr-FR" dirty="0"/>
              <a:t> – chercheurs académiques et agences de santé – il est essentiel de passer d’une </a:t>
            </a:r>
            <a:r>
              <a:rPr lang="fr-FR" b="1" dirty="0"/>
              <a:t>représentation centrée sur les acteurs</a:t>
            </a:r>
            <a:r>
              <a:rPr lang="fr-FR" dirty="0"/>
              <a:t> à une </a:t>
            </a:r>
            <a:r>
              <a:rPr lang="fr-FR" b="1" dirty="0"/>
              <a:t>représentation centrée sur le programme</a:t>
            </a:r>
            <a:r>
              <a:rPr lang="fr-FR" dirty="0"/>
              <a:t>.</a:t>
            </a:r>
          </a:p>
          <a:p>
            <a:r>
              <a:rPr lang="fr-FR" dirty="0"/>
              <a:t>L’atelier final devra se concentrer sur l’élaboration d’une </a:t>
            </a:r>
            <a:r>
              <a:rPr lang="fr-FR" b="1" dirty="0"/>
              <a:t>liste de changements et d’actions nécessaires</a:t>
            </a:r>
            <a:r>
              <a:rPr lang="fr-FR" dirty="0"/>
              <a:t> pour mettre en place le système de surveillance souhaité :</a:t>
            </a:r>
          </a:p>
          <a:p>
            <a:pPr>
              <a:buFont typeface="Arial" panose="020B0604020202020204" pitchFamily="34" charset="0"/>
              <a:buChar char="•"/>
            </a:pPr>
            <a:r>
              <a:rPr lang="fr-FR" dirty="0"/>
              <a:t>Prioriser les initiatives,</a:t>
            </a:r>
          </a:p>
          <a:p>
            <a:pPr>
              <a:buFont typeface="Arial" panose="020B0604020202020204" pitchFamily="34" charset="0"/>
              <a:buChar char="•"/>
            </a:pPr>
            <a:r>
              <a:rPr lang="fr-FR" dirty="0"/>
              <a:t>Assigner les responsabilités,</a:t>
            </a:r>
          </a:p>
          <a:p>
            <a:pPr>
              <a:buFont typeface="Arial" panose="020B0604020202020204" pitchFamily="34" charset="0"/>
              <a:buChar char="•"/>
            </a:pPr>
            <a:r>
              <a:rPr lang="fr-FR" dirty="0"/>
              <a:t>Définir des calendriers précis.</a:t>
            </a:r>
          </a:p>
          <a:p>
            <a:r>
              <a:rPr lang="fr-FR" dirty="0"/>
              <a:t>La </a:t>
            </a:r>
            <a:r>
              <a:rPr lang="fr-FR" b="1" dirty="0"/>
              <a:t>communication efficace</a:t>
            </a:r>
            <a:r>
              <a:rPr lang="fr-FR" dirty="0"/>
              <a:t> auprès du grand public, des décideurs et de la communauté scientifique sera assurée via plusieurs canaux : conférences, publications académiques, réseaux sociaux et expositions itinérantes.</a:t>
            </a:r>
            <a:br>
              <a:rPr lang="fr-FR" dirty="0"/>
            </a:br>
            <a:r>
              <a:rPr lang="fr-FR" dirty="0"/>
              <a:t>Ces différentes méthodes permettront de </a:t>
            </a:r>
            <a:r>
              <a:rPr lang="fr-FR" b="1" dirty="0"/>
              <a:t>renforcer la compréhension et d’encourager une large mobilisation</a:t>
            </a:r>
            <a:r>
              <a:rPr lang="fr-FR" dirty="0"/>
              <a:t> autour de la préparation et de la prévention des infections par le WNV et l’USUV.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15</a:t>
            </a:fld>
            <a:endParaRPr lang="fr-FR"/>
          </a:p>
        </p:txBody>
      </p:sp>
    </p:spTree>
    <p:extLst>
      <p:ext uri="{BB962C8B-B14F-4D97-AF65-F5344CB8AC3E}">
        <p14:creationId xmlns:p14="http://schemas.microsoft.com/office/powerpoint/2010/main" val="3500984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approche a pu être </a:t>
            </a:r>
            <a:r>
              <a:rPr lang="fr-FR" b="1" dirty="0"/>
              <a:t>mise en application dès cet été</a:t>
            </a:r>
            <a:r>
              <a:rPr lang="fr-FR" dirty="0"/>
              <a:t> suite à l’émergence du WNV en Île-de-France.</a:t>
            </a:r>
            <a:br>
              <a:rPr lang="fr-FR" dirty="0"/>
            </a:br>
            <a:r>
              <a:rPr lang="fr-FR" dirty="0"/>
              <a:t>Les </a:t>
            </a:r>
            <a:r>
              <a:rPr lang="fr-FR" b="1" dirty="0"/>
              <a:t>premiers cas autochtones</a:t>
            </a:r>
            <a:r>
              <a:rPr lang="fr-FR" dirty="0"/>
              <a:t> ont été rapportés par Santé publique France dès le début du mois d’août.</a:t>
            </a:r>
          </a:p>
          <a:p>
            <a:r>
              <a:rPr lang="fr-FR" dirty="0"/>
              <a:t>Le </a:t>
            </a:r>
            <a:r>
              <a:rPr lang="fr-FR" b="1" dirty="0"/>
              <a:t>premier cas</a:t>
            </a:r>
            <a:r>
              <a:rPr lang="fr-FR" dirty="0"/>
              <a:t> a commencé à développer des symptômes mi-juillet et réside en </a:t>
            </a:r>
            <a:r>
              <a:rPr lang="fr-FR" b="1" dirty="0"/>
              <a:t>Seine-Saint-Denis</a:t>
            </a:r>
            <a:r>
              <a:rPr lang="fr-FR" dirty="0"/>
              <a:t>. Le </a:t>
            </a:r>
            <a:r>
              <a:rPr lang="fr-FR" b="1" dirty="0"/>
              <a:t>second cas</a:t>
            </a:r>
            <a:r>
              <a:rPr lang="fr-FR" dirty="0"/>
              <a:t>, présentant des symptômes quelques jours plus tard, habitait à quelques kilomètres seulement du domicile du premier cas.</a:t>
            </a:r>
          </a:p>
          <a:p>
            <a:r>
              <a:rPr lang="fr-FR" dirty="0"/>
              <a:t>Suite au </a:t>
            </a:r>
            <a:r>
              <a:rPr lang="fr-FR" b="1" dirty="0"/>
              <a:t>diagnostic de ces deux cas autochtones</a:t>
            </a:r>
            <a:r>
              <a:rPr lang="fr-FR" dirty="0"/>
              <a:t>, sur l’initiative de la </a:t>
            </a:r>
            <a:r>
              <a:rPr lang="fr-FR" b="1" dirty="0"/>
              <a:t>DGS</a:t>
            </a:r>
            <a:r>
              <a:rPr lang="fr-FR" dirty="0"/>
              <a:t> et plus précisément du </a:t>
            </a:r>
            <a:r>
              <a:rPr lang="fr-FR" b="1" dirty="0"/>
              <a:t>Centre Opérationnel de Régulation et de Réponse aux Urgences Sanitaires et Sociales (CORRUSS)</a:t>
            </a:r>
            <a:r>
              <a:rPr lang="fr-FR" dirty="0"/>
              <a:t>, une </a:t>
            </a:r>
            <a:r>
              <a:rPr lang="fr-FR" b="1" dirty="0"/>
              <a:t>première réunion</a:t>
            </a:r>
            <a:r>
              <a:rPr lang="fr-FR" dirty="0"/>
              <a:t> a été organisée.</a:t>
            </a:r>
            <a:br>
              <a:rPr lang="fr-FR" dirty="0"/>
            </a:br>
            <a:r>
              <a:rPr lang="fr-FR" dirty="0"/>
              <a:t>Elle a rassemblé les </a:t>
            </a:r>
            <a:r>
              <a:rPr lang="fr-FR" b="1" dirty="0"/>
              <a:t>instances nationales impliquées dans la surveillance du virus, les instances impliquées </a:t>
            </a:r>
            <a:r>
              <a:rPr lang="fr-FR" dirty="0"/>
              <a:t> dans la définition des </a:t>
            </a:r>
            <a:r>
              <a:rPr lang="fr-FR" b="1" dirty="0"/>
              <a:t>mesures de gestion à adopter</a:t>
            </a:r>
            <a:r>
              <a:rPr lang="fr-FR" dirty="0"/>
              <a:t>, et l’</a:t>
            </a:r>
            <a:r>
              <a:rPr lang="fr-FR" b="1" dirty="0"/>
              <a:t>ARS Île-de-France</a:t>
            </a:r>
            <a:r>
              <a:rPr lang="fr-FR"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National and regional public institutions</a:t>
            </a:r>
          </a:p>
          <a:p>
            <a:r>
              <a:rPr lang="fr-FR"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Centre Opérationnel de Régulation et de Réponse aux Urgences Sanitaires et Sociales (CORRUSS)</a:t>
            </a:r>
            <a:endParaRPr lang="fr-FR" sz="1200" dirty="0">
              <a:effectLst/>
              <a:latin typeface="Arial" panose="020B0604020202020204" pitchFamily="34" charset="0"/>
              <a:ea typeface="Calibri" panose="020F0502020204030204" pitchFamily="34" charset="0"/>
              <a:cs typeface="Arial" panose="020B0604020202020204" pitchFamily="34" charset="0"/>
            </a:endParaRPr>
          </a:p>
          <a:p>
            <a:r>
              <a:rPr lang="fr-FR"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Direction générale de la santé / Centre de crises sanitaires (CCS)</a:t>
            </a:r>
            <a:endParaRPr lang="fr-FR" sz="12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615E7ED6-BFED-436D-80B1-4A619090C9F9}" type="slidenum">
              <a:rPr lang="fr-FR" smtClean="0"/>
              <a:t>16</a:t>
            </a:fld>
            <a:endParaRPr lang="fr-FR"/>
          </a:p>
        </p:txBody>
      </p:sp>
    </p:spTree>
    <p:extLst>
      <p:ext uri="{BB962C8B-B14F-4D97-AF65-F5344CB8AC3E}">
        <p14:creationId xmlns:p14="http://schemas.microsoft.com/office/powerpoint/2010/main" val="31007548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b="1" dirty="0">
              <a:latin typeface="Arial" panose="020B0604020202020204" pitchFamily="34" charset="0"/>
              <a:cs typeface="Arial" panose="020B0604020202020204" pitchFamily="34" charset="0"/>
            </a:endParaRPr>
          </a:p>
          <a:p>
            <a:r>
              <a:rPr lang="fr-FR" dirty="0"/>
              <a:t>Tout d’abord, des </a:t>
            </a:r>
            <a:r>
              <a:rPr lang="fr-FR" b="1" dirty="0"/>
              <a:t>actions de sensibilisation</a:t>
            </a:r>
            <a:r>
              <a:rPr lang="fr-FR" dirty="0"/>
              <a:t> ont été menées auprès des professionnels de santé humaine et vétérinaire afin d’améliorer la détection et la prise en charge des cas.</a:t>
            </a:r>
            <a:br>
              <a:rPr lang="fr-FR" dirty="0"/>
            </a:br>
            <a:r>
              <a:rPr lang="fr-FR" dirty="0"/>
              <a:t>La </a:t>
            </a:r>
            <a:r>
              <a:rPr lang="fr-FR" b="1" dirty="0"/>
              <a:t>surveillance entomologique</a:t>
            </a:r>
            <a:r>
              <a:rPr lang="fr-FR" dirty="0"/>
              <a:t> a également été renforcée, en s’appuyant sur les dispositifs ARD, EMA Tigre et le CNR Arbovirus, pour détecter WNV dans les moustiques vecteurs.</a:t>
            </a:r>
            <a:br>
              <a:rPr lang="fr-FR" dirty="0"/>
            </a:br>
            <a:r>
              <a:rPr lang="fr-FR" dirty="0"/>
              <a:t>Des mesures de </a:t>
            </a:r>
            <a:r>
              <a:rPr lang="fr-FR" b="1" dirty="0"/>
              <a:t>sécurisation des produits d’origine humaine</a:t>
            </a:r>
            <a:r>
              <a:rPr lang="fr-FR" dirty="0"/>
              <a:t> ont été mises en place dans les départements de la </a:t>
            </a:r>
            <a:r>
              <a:rPr lang="fr-FR" b="1" dirty="0"/>
              <a:t>Seine-Saint-Denis (93) et du Val d’Oise (95)</a:t>
            </a:r>
            <a:r>
              <a:rPr lang="fr-FR" dirty="0"/>
              <a:t>.</a:t>
            </a:r>
            <a:br>
              <a:rPr lang="fr-FR" dirty="0"/>
            </a:br>
            <a:r>
              <a:rPr lang="fr-FR" dirty="0"/>
              <a:t>Enfin, les </a:t>
            </a:r>
            <a:r>
              <a:rPr lang="fr-FR" b="1" dirty="0"/>
              <a:t>activités de recherche opérationnelle</a:t>
            </a:r>
            <a:r>
              <a:rPr lang="fr-FR" dirty="0"/>
              <a:t> ont été discutées pour intégrer les dimensions humaine, animale et environnementale, garantissant une approche globale « Une seule santé ».</a:t>
            </a:r>
          </a:p>
        </p:txBody>
      </p:sp>
      <p:sp>
        <p:nvSpPr>
          <p:cNvPr id="4" name="Espace réservé du numéro de diapositive 3"/>
          <p:cNvSpPr>
            <a:spLocks noGrp="1"/>
          </p:cNvSpPr>
          <p:nvPr>
            <p:ph type="sldNum" sz="quarter" idx="5"/>
          </p:nvPr>
        </p:nvSpPr>
        <p:spPr/>
        <p:txBody>
          <a:bodyPr/>
          <a:lstStyle/>
          <a:p>
            <a:fld id="{615E7ED6-BFED-436D-80B1-4A619090C9F9}" type="slidenum">
              <a:rPr lang="fr-FR" smtClean="0"/>
              <a:t>17</a:t>
            </a:fld>
            <a:endParaRPr lang="fr-FR"/>
          </a:p>
        </p:txBody>
      </p:sp>
    </p:spTree>
    <p:extLst>
      <p:ext uri="{BB962C8B-B14F-4D97-AF65-F5344CB8AC3E}">
        <p14:creationId xmlns:p14="http://schemas.microsoft.com/office/powerpoint/2010/main" val="2000539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latin typeface="Arial" panose="020B0604020202020204" pitchFamily="34" charset="0"/>
                <a:cs typeface="Arial" panose="020B0604020202020204" pitchFamily="34" charset="0"/>
              </a:rPr>
              <a:t>Une seconde réunion a été organisée sur notre initiative et celle de la DGAL pour r</a:t>
            </a:r>
            <a:r>
              <a:rPr lang="fr-FR" b="0" dirty="0"/>
              <a:t>enforcer la surveillance animale et la prévention chez les équidés en présence d’acteurs départementaux en santé humaine et environnementale.</a:t>
            </a:r>
            <a:br>
              <a:rPr lang="fr-FR" b="0" dirty="0"/>
            </a:br>
            <a:r>
              <a:rPr lang="fr-FR" b="0" dirty="0"/>
              <a:t>Des campagnes de sensibilisation ont été menées auprès des propriétaires de chevaux et des vétérinaires, en collaboration avec l’AVEF, le RESPE et l’IFCE.</a:t>
            </a:r>
            <a:br>
              <a:rPr lang="fr-FR" b="0" dirty="0"/>
            </a:br>
            <a:r>
              <a:rPr lang="fr-FR" b="0" dirty="0"/>
              <a:t>La surveillance aviaire a été renforcée grâce à des partenaires tels que l’OFB/SAGIR, la LPO Île-de-France et le LNR, afin de mieux suivre la circulation des virus chez les oiseaux.</a:t>
            </a:r>
            <a:br>
              <a:rPr lang="fr-FR" b="0" dirty="0"/>
            </a:br>
            <a:r>
              <a:rPr lang="fr-FR" b="0" dirty="0"/>
              <a:t>Parallèlement, une enquête de séroprévalence équine a été validée dans les départements de la Seine-Saint-Denis (93) et du Val-d’Oise (95) pour évaluer l’exposition des chevaux au WNV.</a:t>
            </a:r>
          </a:p>
        </p:txBody>
      </p:sp>
      <p:sp>
        <p:nvSpPr>
          <p:cNvPr id="4" name="Espace réservé du numéro de diapositive 3"/>
          <p:cNvSpPr>
            <a:spLocks noGrp="1"/>
          </p:cNvSpPr>
          <p:nvPr>
            <p:ph type="sldNum" sz="quarter" idx="5"/>
          </p:nvPr>
        </p:nvSpPr>
        <p:spPr/>
        <p:txBody>
          <a:bodyPr/>
          <a:lstStyle/>
          <a:p>
            <a:fld id="{615E7ED6-BFED-436D-80B1-4A619090C9F9}" type="slidenum">
              <a:rPr lang="fr-FR" smtClean="0"/>
              <a:t>18</a:t>
            </a:fld>
            <a:endParaRPr lang="fr-FR"/>
          </a:p>
        </p:txBody>
      </p:sp>
    </p:spTree>
    <p:extLst>
      <p:ext uri="{BB962C8B-B14F-4D97-AF65-F5344CB8AC3E}">
        <p14:creationId xmlns:p14="http://schemas.microsoft.com/office/powerpoint/2010/main" val="19395599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Entre-temps, de nouvelles informations sur la </a:t>
            </a:r>
            <a:r>
              <a:rPr lang="fr-FR" b="1" dirty="0"/>
              <a:t>circulation du virus dans les pools de moustiques</a:t>
            </a:r>
            <a:r>
              <a:rPr lang="fr-FR" dirty="0"/>
              <a:t>, mises en évidence par le projet </a:t>
            </a:r>
            <a:r>
              <a:rPr lang="fr-FR" b="1" dirty="0"/>
              <a:t>EMA-Tigre, l’ARD et le CNR</a:t>
            </a:r>
            <a:r>
              <a:rPr lang="fr-FR" dirty="0"/>
              <a:t>, ont rapidement conduit à </a:t>
            </a:r>
            <a:r>
              <a:rPr lang="fr-FR" b="1" dirty="0"/>
              <a:t>réorienter notre démarche</a:t>
            </a:r>
            <a:r>
              <a:rPr lang="fr-FR" dirty="0"/>
              <a:t>.</a:t>
            </a:r>
            <a:br>
              <a:rPr lang="fr-FR" dirty="0"/>
            </a:br>
            <a:r>
              <a:rPr lang="fr-FR" dirty="0"/>
              <a:t>Nous avons fait appel à la </a:t>
            </a:r>
            <a:r>
              <a:rPr lang="fr-FR" b="1" dirty="0"/>
              <a:t>Direction régionale et interdépartementale de l’alimentation, de l’agriculture et de la forêt (DRIAAF)</a:t>
            </a:r>
            <a:r>
              <a:rPr lang="fr-FR" dirty="0"/>
              <a:t> ainsi qu’à la </a:t>
            </a:r>
            <a:r>
              <a:rPr lang="fr-FR" b="1" dirty="0"/>
              <a:t>DGAL</a:t>
            </a:r>
            <a:r>
              <a:rPr lang="fr-FR" dirty="0"/>
              <a:t> pour faciliter </a:t>
            </a:r>
            <a:r>
              <a:rPr lang="fr-FR" b="1" dirty="0"/>
              <a:t>l’extension de l’enquête de séroprévalence équine</a:t>
            </a:r>
            <a:r>
              <a:rPr lang="fr-FR" dirty="0"/>
              <a:t> et le </a:t>
            </a:r>
            <a:r>
              <a:rPr lang="fr-FR" b="1" dirty="0"/>
              <a:t>renforcement de la surveillance aviaire</a:t>
            </a:r>
            <a:r>
              <a:rPr lang="fr-FR" dirty="0"/>
              <a:t> sur l’ensemble de l’Île-de-France.</a:t>
            </a:r>
          </a:p>
          <a:p>
            <a:r>
              <a:rPr lang="fr-FR" dirty="0"/>
              <a:t>Grâce au </a:t>
            </a:r>
            <a:r>
              <a:rPr lang="fr-FR" b="1" dirty="0"/>
              <a:t>dynamisme des acteurs régionaux et départementaux</a:t>
            </a:r>
            <a:r>
              <a:rPr lang="fr-FR" dirty="0"/>
              <a:t>, cette extension a été mise en œuvre avec succès.</a:t>
            </a:r>
            <a:br>
              <a:rPr lang="fr-FR" dirty="0"/>
            </a:br>
            <a:r>
              <a:rPr lang="fr-FR" dirty="0"/>
              <a:t>L’enquête sera donc réalisée </a:t>
            </a:r>
            <a:r>
              <a:rPr lang="fr-FR" b="1" dirty="0"/>
              <a:t>dans toute la région Île-de-France</a:t>
            </a:r>
            <a:r>
              <a:rPr lang="fr-FR" dirty="0"/>
              <a:t> et a </a:t>
            </a:r>
            <a:r>
              <a:rPr lang="fr-FR" b="1" dirty="0"/>
              <a:t>débuté vendredi dernier</a:t>
            </a:r>
            <a:r>
              <a:rPr lang="fr-FR" dirty="0"/>
              <a:t>, avec la participation du LNR et du </a:t>
            </a:r>
            <a:r>
              <a:rPr lang="fr-FR" b="1" dirty="0"/>
              <a:t>Dr Émilie Quéré</a:t>
            </a:r>
            <a:r>
              <a:rPr lang="fr-FR" dirty="0"/>
              <a:t>, en charge des prélèvements.</a:t>
            </a:r>
          </a:p>
          <a:p>
            <a:endParaRPr lang="fr-FR" dirty="0"/>
          </a:p>
        </p:txBody>
      </p:sp>
      <p:sp>
        <p:nvSpPr>
          <p:cNvPr id="4" name="Espace réservé du numéro de diapositive 3"/>
          <p:cNvSpPr>
            <a:spLocks noGrp="1"/>
          </p:cNvSpPr>
          <p:nvPr>
            <p:ph type="sldNum" sz="quarter" idx="5"/>
          </p:nvPr>
        </p:nvSpPr>
        <p:spPr/>
        <p:txBody>
          <a:bodyPr/>
          <a:lstStyle/>
          <a:p>
            <a:fld id="{615E7ED6-BFED-436D-80B1-4A619090C9F9}" type="slidenum">
              <a:rPr lang="fr-FR" smtClean="0"/>
              <a:t>19</a:t>
            </a:fld>
            <a:endParaRPr lang="fr-FR"/>
          </a:p>
        </p:txBody>
      </p:sp>
    </p:spTree>
    <p:extLst>
      <p:ext uri="{BB962C8B-B14F-4D97-AF65-F5344CB8AC3E}">
        <p14:creationId xmlns:p14="http://schemas.microsoft.com/office/powerpoint/2010/main" val="1399877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maladies infectieuses émergentes représentent une menace mondiale majeure, ce qui rend indispensables des efforts coordonnés de prévention et de contrôle.</a:t>
            </a:r>
            <a:br>
              <a:rPr lang="fr-FR" dirty="0"/>
            </a:br>
            <a:r>
              <a:rPr lang="fr-FR" dirty="0"/>
              <a:t>L’approche « One </a:t>
            </a:r>
            <a:r>
              <a:rPr lang="fr-FR" dirty="0" err="1"/>
              <a:t>Health</a:t>
            </a:r>
            <a:r>
              <a:rPr lang="fr-FR" dirty="0"/>
              <a:t> », qui intègre la santé humaine, animale et environnementale, s’impose de plus en plus comme une stratégie efficace pour relever ces défis.</a:t>
            </a:r>
          </a:p>
          <a:p>
            <a:r>
              <a:rPr lang="fr-FR" dirty="0"/>
              <a:t>Trois grandes organisations internationales ont d’ailleurs officialisé un partenariat pour mettre en œuvre cette approche dans la lutte contre les risques sanitaires à l’interface homme–animal–environnement.</a:t>
            </a:r>
            <a:br>
              <a:rPr lang="fr-FR" dirty="0"/>
            </a:br>
            <a:r>
              <a:rPr lang="fr-FR" dirty="0"/>
              <a:t>Ce modèle de collaboration devrait être reproduit dans les milieux académiques et de santé publique afin de renforcer la préparation et les capacités de réponse à l’échelle mondiale.</a:t>
            </a:r>
          </a:p>
          <a:p>
            <a:r>
              <a:rPr lang="fr-FR" dirty="0"/>
              <a:t>Les systèmes d’alerte précoce et la préparation sont essentiels pour limiter l’impact des épidémies liées aux maladies infectieuses émergentes. Ils permettent de mettre en place rapidement des mesures de contrôle et d’optimiser l’utilisation des ressources.</a:t>
            </a:r>
          </a:p>
          <a:p>
            <a:r>
              <a:rPr lang="fr-FR" dirty="0"/>
              <a:t>Les maladies à transmission vectorielle constituent une préoccupation majeure en santé publique et vétérinaire, en particulier celles dues à la famille des </a:t>
            </a:r>
            <a:r>
              <a:rPr lang="fr-FR" b="1" dirty="0" err="1"/>
              <a:t>Flaviviridae</a:t>
            </a:r>
            <a:r>
              <a:rPr lang="fr-FR" dirty="0"/>
              <a:t> et au genre </a:t>
            </a:r>
            <a:r>
              <a:rPr lang="fr-FR" b="1" dirty="0" err="1"/>
              <a:t>Orthoflavivirus</a:t>
            </a:r>
            <a:r>
              <a:rPr lang="fr-FR" dirty="0"/>
              <a:t>. Parmi ces derniers, les virus West Nile et </a:t>
            </a:r>
            <a:r>
              <a:rPr lang="fr-FR" dirty="0" err="1"/>
              <a:t>Usutu</a:t>
            </a:r>
            <a:r>
              <a:rPr lang="fr-FR" dirty="0"/>
              <a:t> suscitent un intérêt particulier.</a:t>
            </a:r>
          </a:p>
          <a:p>
            <a:endParaRPr lang="fr-FR"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2</a:t>
            </a:fld>
            <a:endParaRPr lang="fr-FR"/>
          </a:p>
        </p:txBody>
      </p:sp>
    </p:spTree>
    <p:extLst>
      <p:ext uri="{BB962C8B-B14F-4D97-AF65-F5344CB8AC3E}">
        <p14:creationId xmlns:p14="http://schemas.microsoft.com/office/powerpoint/2010/main" val="26639741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Nous avons ainsi mis en place en qq semaines un réseau One </a:t>
            </a:r>
            <a:r>
              <a:rPr lang="fr-FR" dirty="0" err="1"/>
              <a:t>health</a:t>
            </a:r>
            <a:r>
              <a:rPr lang="fr-FR" dirty="0"/>
              <a:t>  réunissant les acteurs nationaux, membres du consortium INSTEAD, et les acteurs locaux/régionaux et de terrain pour évaluer l’intensité de circulation du virus, son aire de distribution en </a:t>
            </a:r>
            <a:r>
              <a:rPr lang="fr-FR" dirty="0" err="1"/>
              <a:t>IdF</a:t>
            </a:r>
            <a:endParaRPr lang="fr-FR" dirty="0"/>
          </a:p>
        </p:txBody>
      </p:sp>
      <p:sp>
        <p:nvSpPr>
          <p:cNvPr id="4" name="Espace réservé du numéro de diapositive 3"/>
          <p:cNvSpPr>
            <a:spLocks noGrp="1"/>
          </p:cNvSpPr>
          <p:nvPr>
            <p:ph type="sldNum" sz="quarter" idx="5"/>
          </p:nvPr>
        </p:nvSpPr>
        <p:spPr/>
        <p:txBody>
          <a:bodyPr/>
          <a:lstStyle/>
          <a:p>
            <a:fld id="{615E7ED6-BFED-436D-80B1-4A619090C9F9}" type="slidenum">
              <a:rPr lang="fr-FR" smtClean="0"/>
              <a:t>20</a:t>
            </a:fld>
            <a:endParaRPr lang="fr-FR"/>
          </a:p>
        </p:txBody>
      </p:sp>
    </p:spTree>
    <p:extLst>
      <p:ext uri="{BB962C8B-B14F-4D97-AF65-F5344CB8AC3E}">
        <p14:creationId xmlns:p14="http://schemas.microsoft.com/office/powerpoint/2010/main" val="2642268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Voici un </a:t>
            </a:r>
            <a:r>
              <a:rPr lang="fr-FR" b="1" dirty="0"/>
              <a:t>état des lieux</a:t>
            </a:r>
            <a:r>
              <a:rPr lang="fr-FR" dirty="0"/>
              <a:t>, probablement encore </a:t>
            </a:r>
            <a:r>
              <a:rPr lang="fr-FR" b="1" dirty="0"/>
              <a:t>incomplet</a:t>
            </a:r>
            <a:r>
              <a:rPr lang="fr-FR" dirty="0"/>
              <a:t>, de la situation en Île-de-France au </a:t>
            </a:r>
            <a:r>
              <a:rPr lang="fr-FR" b="1" dirty="0"/>
              <a:t>12 septembre 2025</a:t>
            </a:r>
            <a:r>
              <a:rPr lang="fr-FR" dirty="0"/>
              <a:t>.</a:t>
            </a:r>
            <a:br>
              <a:rPr lang="fr-FR" dirty="0"/>
            </a:br>
            <a:r>
              <a:rPr lang="fr-FR" dirty="0"/>
              <a:t>De nouveaux </a:t>
            </a:r>
            <a:r>
              <a:rPr lang="fr-FR" b="1" dirty="0"/>
              <a:t>cas d’infection</a:t>
            </a:r>
            <a:r>
              <a:rPr lang="fr-FR" dirty="0"/>
              <a:t> ont été diagnostiqués dans les </a:t>
            </a:r>
            <a:r>
              <a:rPr lang="fr-FR" b="1" dirty="0"/>
              <a:t>compartiments humain, équin et moustiques</a:t>
            </a:r>
            <a:r>
              <a:rPr lang="fr-FR" dirty="0"/>
              <a:t>.</a:t>
            </a:r>
          </a:p>
          <a:p>
            <a:r>
              <a:rPr lang="fr-FR" dirty="0"/>
              <a:t>Des </a:t>
            </a:r>
            <a:r>
              <a:rPr lang="fr-FR" b="1" dirty="0"/>
              <a:t>projets ont été lancés</a:t>
            </a:r>
            <a:r>
              <a:rPr lang="fr-FR" dirty="0"/>
              <a:t> sur le </a:t>
            </a:r>
            <a:r>
              <a:rPr lang="fr-FR" b="1" dirty="0"/>
              <a:t>volet entomologique</a:t>
            </a:r>
            <a:r>
              <a:rPr lang="fr-FR" dirty="0"/>
              <a:t>, avec un </a:t>
            </a:r>
            <a:r>
              <a:rPr lang="fr-FR" b="1" dirty="0"/>
              <a:t>quadrillage de la région</a:t>
            </a:r>
            <a:r>
              <a:rPr lang="fr-FR" dirty="0"/>
              <a:t> mené par l’IP, le CNR et l’ARD.</a:t>
            </a:r>
            <a:br>
              <a:rPr lang="fr-FR" dirty="0"/>
            </a:br>
            <a:r>
              <a:rPr lang="fr-FR" dirty="0"/>
              <a:t>Par ailleurs, </a:t>
            </a:r>
            <a:r>
              <a:rPr lang="fr-FR" b="1" dirty="0"/>
              <a:t>d’autres initiatives</a:t>
            </a:r>
            <a:r>
              <a:rPr lang="fr-FR" dirty="0"/>
              <a:t> sont actuellement en cours de discussion sur le </a:t>
            </a:r>
            <a:r>
              <a:rPr lang="fr-FR" b="1" dirty="0"/>
              <a:t>volet environnemental</a:t>
            </a:r>
            <a:r>
              <a:rPr lang="fr-FR" dirty="0"/>
              <a:t>, afin de compléter la surveillance et la prévention.</a:t>
            </a:r>
          </a:p>
          <a:p>
            <a:endParaRPr lang="fr-FR" dirty="0"/>
          </a:p>
        </p:txBody>
      </p:sp>
      <p:sp>
        <p:nvSpPr>
          <p:cNvPr id="4" name="Espace réservé du numéro de diapositive 3"/>
          <p:cNvSpPr>
            <a:spLocks noGrp="1"/>
          </p:cNvSpPr>
          <p:nvPr>
            <p:ph type="sldNum" sz="quarter" idx="5"/>
          </p:nvPr>
        </p:nvSpPr>
        <p:spPr/>
        <p:txBody>
          <a:bodyPr/>
          <a:lstStyle/>
          <a:p>
            <a:fld id="{615E7ED6-BFED-436D-80B1-4A619090C9F9}" type="slidenum">
              <a:rPr lang="fr-FR" smtClean="0"/>
              <a:t>21</a:t>
            </a:fld>
            <a:endParaRPr lang="fr-FR"/>
          </a:p>
        </p:txBody>
      </p:sp>
    </p:spTree>
    <p:extLst>
      <p:ext uri="{BB962C8B-B14F-4D97-AF65-F5344CB8AC3E}">
        <p14:creationId xmlns:p14="http://schemas.microsoft.com/office/powerpoint/2010/main" val="2083622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Grâce à une </a:t>
            </a:r>
            <a:r>
              <a:rPr lang="fr-FR" b="1" dirty="0"/>
              <a:t>collaboration étroite</a:t>
            </a:r>
            <a:r>
              <a:rPr lang="fr-FR" dirty="0"/>
              <a:t> entre différents groupes de recherche et acteurs locaux, notamment le </a:t>
            </a:r>
            <a:r>
              <a:rPr lang="fr-FR" b="1" dirty="0"/>
              <a:t>CNR Arbovirus, le LNR, l’IP</a:t>
            </a:r>
            <a:r>
              <a:rPr lang="fr-FR" dirty="0"/>
              <a:t> et les </a:t>
            </a:r>
            <a:r>
              <a:rPr lang="fr-FR" b="1" dirty="0"/>
              <a:t>opérateurs de démoustication</a:t>
            </a:r>
            <a:r>
              <a:rPr lang="fr-FR" dirty="0"/>
              <a:t>, nous avons pu </a:t>
            </a:r>
            <a:r>
              <a:rPr lang="fr-FR" b="1" dirty="0"/>
              <a:t>identifier les souches virales circulant</a:t>
            </a:r>
            <a:r>
              <a:rPr lang="fr-FR" dirty="0"/>
              <a:t> dans les différentes zones géographiques de la France métropolitaine. </a:t>
            </a:r>
          </a:p>
          <a:p>
            <a:r>
              <a:rPr lang="fr-FR" dirty="0"/>
              <a:t>Deux souches distinctes circulent en Camargue et en PACA. </a:t>
            </a:r>
          </a:p>
          <a:p>
            <a:r>
              <a:rPr lang="fr-FR" dirty="0"/>
              <a:t>Il nous reste désormais à déterminer </a:t>
            </a:r>
            <a:r>
              <a:rPr lang="fr-FR" b="1" dirty="0"/>
              <a:t>comment cette souche a été introduite en Île-de-France</a:t>
            </a:r>
            <a:r>
              <a:rPr lang="fr-FR" dirty="0"/>
              <a:t>.</a:t>
            </a:r>
            <a:br>
              <a:rPr lang="fr-FR" dirty="0"/>
            </a:br>
            <a:r>
              <a:rPr lang="fr-FR" dirty="0"/>
              <a:t>L’</a:t>
            </a:r>
            <a:r>
              <a:rPr lang="fr-FR" b="1" dirty="0"/>
              <a:t>hypothèse d’une introduction par l’avifaune</a:t>
            </a:r>
            <a:r>
              <a:rPr lang="fr-FR" dirty="0"/>
              <a:t> constitue une piste sérieuse.</a:t>
            </a:r>
          </a:p>
          <a:p>
            <a:endParaRPr lang="fr-FR" dirty="0"/>
          </a:p>
        </p:txBody>
      </p:sp>
      <p:sp>
        <p:nvSpPr>
          <p:cNvPr id="4" name="Espace réservé du numéro de diapositive 3"/>
          <p:cNvSpPr>
            <a:spLocks noGrp="1"/>
          </p:cNvSpPr>
          <p:nvPr>
            <p:ph type="sldNum" sz="quarter" idx="5"/>
          </p:nvPr>
        </p:nvSpPr>
        <p:spPr/>
        <p:txBody>
          <a:bodyPr/>
          <a:lstStyle/>
          <a:p>
            <a:fld id="{615E7ED6-BFED-436D-80B1-4A619090C9F9}" type="slidenum">
              <a:rPr lang="fr-FR" smtClean="0"/>
              <a:t>22</a:t>
            </a:fld>
            <a:endParaRPr lang="fr-FR"/>
          </a:p>
        </p:txBody>
      </p:sp>
    </p:spTree>
    <p:extLst>
      <p:ext uri="{BB962C8B-B14F-4D97-AF65-F5344CB8AC3E}">
        <p14:creationId xmlns:p14="http://schemas.microsoft.com/office/powerpoint/2010/main" val="38012471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projet qui a débuté au 1</a:t>
            </a:r>
            <a:r>
              <a:rPr lang="fr-FR" baseline="30000" dirty="0"/>
              <a:t>er</a:t>
            </a:r>
            <a:r>
              <a:rPr lang="fr-FR" dirty="0"/>
              <a:t> septembre permettra de :</a:t>
            </a:r>
          </a:p>
          <a:p>
            <a:pPr>
              <a:buFont typeface="Arial" panose="020B0604020202020204" pitchFamily="34" charset="0"/>
              <a:buChar char="•"/>
            </a:pPr>
            <a:r>
              <a:rPr lang="fr-FR" b="1" dirty="0"/>
              <a:t>Améliorer significativement la capacité de détection précoce</a:t>
            </a:r>
            <a:r>
              <a:rPr lang="fr-FR" dirty="0"/>
              <a:t> du WNV et de l’USUV en France grâce à des </a:t>
            </a:r>
            <a:r>
              <a:rPr lang="fr-FR" b="1" dirty="0"/>
              <a:t>technologies de pointe</a:t>
            </a:r>
            <a:r>
              <a:rPr lang="fr-FR" dirty="0"/>
              <a:t>.</a:t>
            </a:r>
          </a:p>
          <a:p>
            <a:pPr>
              <a:buFont typeface="Arial" panose="020B0604020202020204" pitchFamily="34" charset="0"/>
              <a:buChar char="•"/>
            </a:pPr>
            <a:r>
              <a:rPr lang="fr-FR" dirty="0"/>
              <a:t>Fournir des </a:t>
            </a:r>
            <a:r>
              <a:rPr lang="fr-FR" b="1" dirty="0"/>
              <a:t>cartes de risque actualisées à l’échelle locale</a:t>
            </a:r>
            <a:r>
              <a:rPr lang="fr-FR" dirty="0"/>
              <a:t> et étendre le </a:t>
            </a:r>
            <a:r>
              <a:rPr lang="fr-FR" b="1" dirty="0"/>
              <a:t>spectre des hôtes connus</a:t>
            </a:r>
            <a:r>
              <a:rPr lang="fr-FR" dirty="0"/>
              <a:t> pour ces virus.</a:t>
            </a:r>
          </a:p>
          <a:p>
            <a:pPr>
              <a:buFont typeface="Arial" panose="020B0604020202020204" pitchFamily="34" charset="0"/>
              <a:buChar char="•"/>
            </a:pPr>
            <a:r>
              <a:rPr lang="fr-FR" dirty="0"/>
              <a:t>Mettre en place un </a:t>
            </a:r>
            <a:r>
              <a:rPr lang="fr-FR" b="1" dirty="0"/>
              <a:t>système d’alerte précoce</a:t>
            </a:r>
            <a:r>
              <a:rPr lang="fr-FR" dirty="0"/>
              <a:t> du risque d’infection pour l’</a:t>
            </a:r>
            <a:r>
              <a:rPr lang="fr-FR" b="1" dirty="0"/>
              <a:t>homme et les animaux</a:t>
            </a:r>
            <a:r>
              <a:rPr lang="fr-FR" dirty="0"/>
              <a:t>.</a:t>
            </a:r>
          </a:p>
          <a:p>
            <a:pPr>
              <a:buFont typeface="Arial" panose="020B0604020202020204" pitchFamily="34" charset="0"/>
              <a:buChar char="•"/>
            </a:pPr>
            <a:r>
              <a:rPr lang="fr-FR" dirty="0"/>
              <a:t>Définir des </a:t>
            </a:r>
            <a:r>
              <a:rPr lang="fr-FR" b="1" dirty="0"/>
              <a:t>recommandations</a:t>
            </a:r>
            <a:r>
              <a:rPr lang="fr-FR" dirty="0"/>
              <a:t> pour </a:t>
            </a:r>
            <a:r>
              <a:rPr lang="fr-FR" b="1" dirty="0"/>
              <a:t>repenser les méthodes et stratégies</a:t>
            </a:r>
            <a:r>
              <a:rPr lang="fr-FR" dirty="0"/>
              <a:t> de surveillance, de prévention et d’atténuation des risques.</a:t>
            </a:r>
          </a:p>
          <a:p>
            <a:pPr>
              <a:buFont typeface="Arial" panose="020B0604020202020204" pitchFamily="34" charset="0"/>
              <a:buChar char="•"/>
            </a:pPr>
            <a:r>
              <a:rPr lang="fr-FR" dirty="0"/>
              <a:t>Favoriser le </a:t>
            </a:r>
            <a:r>
              <a:rPr lang="fr-FR" b="1" dirty="0"/>
              <a:t>partage des connaissances et des pratiques</a:t>
            </a:r>
            <a:r>
              <a:rPr lang="fr-FR" dirty="0"/>
              <a:t> entre les acteurs locaux et nationaux, ainsi qu’avec les citoyens.</a:t>
            </a:r>
          </a:p>
          <a:p>
            <a:pPr>
              <a:buFont typeface="Arial" panose="020B0604020202020204" pitchFamily="34" charset="0"/>
              <a:buChar char="•"/>
            </a:pPr>
            <a:r>
              <a:rPr lang="fr-FR" dirty="0"/>
              <a:t>Promouvoir la </a:t>
            </a:r>
            <a:r>
              <a:rPr lang="fr-FR" b="1" dirty="0"/>
              <a:t>communication et la collaboration</a:t>
            </a:r>
            <a:r>
              <a:rPr lang="fr-FR" dirty="0"/>
              <a:t> au-delà du cadre du projet.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fr-FR" dirty="0">
              <a:latin typeface="Arial" panose="020B0604020202020204" pitchFamily="34" charset="0"/>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23</a:t>
            </a:fld>
            <a:endParaRPr lang="fr-FR"/>
          </a:p>
        </p:txBody>
      </p:sp>
    </p:spTree>
    <p:extLst>
      <p:ext uri="{BB962C8B-B14F-4D97-AF65-F5344CB8AC3E}">
        <p14:creationId xmlns:p14="http://schemas.microsoft.com/office/powerpoint/2010/main" val="23291154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 projet s’inscrit dans une </a:t>
            </a:r>
            <a:r>
              <a:rPr lang="fr-FR" b="1" dirty="0"/>
              <a:t>dynamique internationale</a:t>
            </a:r>
            <a:r>
              <a:rPr lang="fr-FR" dirty="0"/>
              <a:t>, avec des </a:t>
            </a:r>
            <a:r>
              <a:rPr lang="fr-FR" b="1" dirty="0"/>
              <a:t>collaborations établies en Europe, en Afrique, en Amérique latine et en Australie</a:t>
            </a:r>
            <a:r>
              <a:rPr lang="fr-FR" dirty="0"/>
              <a:t>.</a:t>
            </a:r>
            <a:br>
              <a:rPr lang="fr-FR" dirty="0"/>
            </a:br>
            <a:r>
              <a:rPr lang="fr-FR" dirty="0"/>
              <a:t>Il bénéficie également des </a:t>
            </a:r>
            <a:r>
              <a:rPr lang="fr-FR" b="1" dirty="0"/>
              <a:t>liens existants entre les membres du consortium et diverses instances internationales</a:t>
            </a:r>
            <a:r>
              <a:rPr lang="fr-FR" dirty="0"/>
              <a:t>, renforçant ainsi la portée et l’impact des actions menées.</a:t>
            </a:r>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24</a:t>
            </a:fld>
            <a:endParaRPr lang="fr-FR"/>
          </a:p>
        </p:txBody>
      </p:sp>
    </p:spTree>
    <p:extLst>
      <p:ext uri="{BB962C8B-B14F-4D97-AF65-F5344CB8AC3E}">
        <p14:creationId xmlns:p14="http://schemas.microsoft.com/office/powerpoint/2010/main" val="5233264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Je vais finir cette présentation en remerciant l’ensemble des membres du consortium INSTEAD, les acteurs impliqués dans la surveillance de WNV, notre financeur et vous tous pour votre attention. </a:t>
            </a:r>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25</a:t>
            </a:fld>
            <a:endParaRPr lang="fr-FR"/>
          </a:p>
        </p:txBody>
      </p:sp>
    </p:spTree>
    <p:extLst>
      <p:ext uri="{BB962C8B-B14F-4D97-AF65-F5344CB8AC3E}">
        <p14:creationId xmlns:p14="http://schemas.microsoft.com/office/powerpoint/2010/main" val="897235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WNV et USUV partagent un cycle enzootique entre les oiseaux, qui jouent le rôle de réservoirs et d’amplificateurs, et les moustiques – principalement du genre </a:t>
            </a:r>
            <a:r>
              <a:rPr lang="fr-FR" i="1" dirty="0"/>
              <a:t>Culex</a:t>
            </a:r>
            <a:r>
              <a:rPr lang="fr-FR" dirty="0"/>
              <a:t> – qui servent de vecteurs. Les mammifères, quant à eux, sont des hôtes terminaux, impasses </a:t>
            </a:r>
            <a:r>
              <a:rPr lang="fr-FR" dirty="0" err="1"/>
              <a:t>épidémio</a:t>
            </a:r>
            <a:r>
              <a:rPr lang="fr-FR" dirty="0"/>
              <a:t> de la </a:t>
            </a:r>
            <a:r>
              <a:rPr lang="fr-FR" dirty="0" err="1"/>
              <a:t>maldie</a:t>
            </a:r>
            <a:r>
              <a:rPr lang="fr-FR" dirty="0"/>
              <a:t>.</a:t>
            </a:r>
          </a:p>
          <a:p>
            <a:r>
              <a:rPr lang="fr-FR" dirty="0"/>
              <a:t>WNV peut provoquer de graves symptômes neurologiques chez l’être humain et chez le cheval, tandis que l’USUV entraîne le plus souvent des infections asymptomatiques.</a:t>
            </a:r>
            <a:br>
              <a:rPr lang="fr-FR" dirty="0"/>
            </a:br>
            <a:r>
              <a:rPr lang="fr-FR" dirty="0"/>
              <a:t>À l’inverse, l’USUV va induire une mortalité massive dans l’avifaune, alors que les infections par le WNV sont souvent asymptomatiques chez ces derniers.</a:t>
            </a:r>
          </a:p>
          <a:p>
            <a:r>
              <a:rPr lang="fr-FR" dirty="0"/>
              <a:t>La transmission interhumaine de WNV par les produits sanguins ou les greffes d’organes représente un risque important, ce qui nécessite la mise en place de mesures de sécurité strictes lors des périodes de circulation connue du virus.</a:t>
            </a:r>
          </a:p>
          <a:p>
            <a:endParaRPr lang="en-GB" noProof="0"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3</a:t>
            </a:fld>
            <a:endParaRPr lang="fr-FR"/>
          </a:p>
        </p:txBody>
      </p:sp>
    </p:spTree>
    <p:extLst>
      <p:ext uri="{BB962C8B-B14F-4D97-AF65-F5344CB8AC3E}">
        <p14:creationId xmlns:p14="http://schemas.microsoft.com/office/powerpoint/2010/main" val="2286405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mn-lt"/>
                <a:ea typeface="+mn-ea"/>
                <a:cs typeface="+mn-cs"/>
              </a:rPr>
              <a:t>WNV and USUV </a:t>
            </a:r>
            <a:r>
              <a:rPr lang="en-US" sz="1200" b="0" i="0" kern="1200" dirty="0" err="1">
                <a:solidFill>
                  <a:schemeClr val="tx1"/>
                </a:solidFill>
                <a:effectLst/>
                <a:latin typeface="+mn-lt"/>
                <a:ea typeface="+mn-ea"/>
                <a:cs typeface="+mn-cs"/>
              </a:rPr>
              <a:t>sont</a:t>
            </a:r>
            <a:r>
              <a:rPr lang="en-US" sz="1200" b="0" i="0" kern="1200" dirty="0">
                <a:solidFill>
                  <a:schemeClr val="tx1"/>
                </a:solidFill>
                <a:effectLst/>
                <a:latin typeface="+mn-lt"/>
                <a:ea typeface="+mn-ea"/>
                <a:cs typeface="+mn-cs"/>
              </a:rPr>
              <a:t> deux virus </a:t>
            </a:r>
            <a:r>
              <a:rPr lang="en-US" sz="1200" b="0" i="0" kern="1200" dirty="0" err="1">
                <a:solidFill>
                  <a:schemeClr val="tx1"/>
                </a:solidFill>
                <a:effectLst/>
                <a:latin typeface="+mn-lt"/>
                <a:ea typeface="+mn-ea"/>
                <a:cs typeface="+mn-cs"/>
              </a:rPr>
              <a:t>ré-émergents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a:t>
            </a:r>
            <a:r>
              <a:rPr lang="en-US" sz="1200" b="0" i="0" kern="1200" dirty="0">
                <a:solidFill>
                  <a:schemeClr val="tx1"/>
                </a:solidFill>
                <a:effectLst/>
                <a:latin typeface="+mn-lt"/>
                <a:ea typeface="+mn-ea"/>
                <a:cs typeface="+mn-cs"/>
              </a:rPr>
              <a:t> France. </a:t>
            </a:r>
          </a:p>
          <a:p>
            <a:r>
              <a:rPr lang="fr-FR" dirty="0"/>
              <a:t>Le virus </a:t>
            </a:r>
            <a:r>
              <a:rPr lang="fr-FR" dirty="0" err="1"/>
              <a:t>Usutu</a:t>
            </a:r>
            <a:r>
              <a:rPr lang="fr-FR" dirty="0"/>
              <a:t> circule largement en France depuis sa première détection en 2015.</a:t>
            </a:r>
            <a:br>
              <a:rPr lang="fr-FR" dirty="0"/>
            </a:br>
            <a:endParaRPr lang="fr-FR" dirty="0"/>
          </a:p>
          <a:p>
            <a:r>
              <a:rPr lang="fr-FR" dirty="0"/>
              <a:t>Depuis 2018, l’épidémiologie de WNV a évolué, avec l’émergence de WNV lignée 2 en Corse et en région PACA, puis, de façon inattendue, chez les chevaux près de Bordeaux, sur la côte atlantique, en 2022.</a:t>
            </a:r>
          </a:p>
          <a:p>
            <a:r>
              <a:rPr lang="fr-FR" dirty="0"/>
              <a:t>En 2023, une transmission intense a été observée en Nouvelle-Aquitaine, aussi bien chez l’homme que chez le cheval.</a:t>
            </a:r>
          </a:p>
          <a:p>
            <a:r>
              <a:rPr lang="fr-FR" dirty="0"/>
              <a:t>Grâce aux actions de recherche opérationnelle menées dans les compartiments équin et moustique dès mai 2023, des mesures de contrôle ont pu être mises en place plus tôt afin de limiter le risque d’infection humaine par le WNV.</a:t>
            </a:r>
          </a:p>
          <a:p>
            <a:endParaRPr lang="fr-FR"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4</a:t>
            </a:fld>
            <a:endParaRPr lang="fr-FR"/>
          </a:p>
        </p:txBody>
      </p:sp>
    </p:spTree>
    <p:extLst>
      <p:ext uri="{BB962C8B-B14F-4D97-AF65-F5344CB8AC3E}">
        <p14:creationId xmlns:p14="http://schemas.microsoft.com/office/powerpoint/2010/main" val="3534333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L’année 2024 a été marquée par une saison de transmission particulièrement intense dans la zone historique de circulation du WNV, avec un total de 36 cas humains et 86 cas équins rapportés.</a:t>
            </a:r>
          </a:p>
          <a:p>
            <a:r>
              <a:rPr lang="fr-FR" dirty="0"/>
              <a:t>En 2025, et de manière totalement inattendue, le virus a été détecté en région Île-de-France dès la fin juillet, début août.</a:t>
            </a:r>
            <a:br>
              <a:rPr lang="fr-FR" dirty="0"/>
            </a:br>
            <a:r>
              <a:rPr lang="fr-FR" dirty="0"/>
              <a:t>C’est une opportunité pour notre projet : notre consortium a ainsi pu déployer rapidement des actions de recherche opérationnelle, grâce à la mise en place d’un réseau « Une seule santé », où acteurs nationaux, régionaux et de terrain collaborent étroitement afin de recueillir un maximum d’informations sur l’introduction du WNV en Île-de-France. Je vous présenterai ceci dans qq minutes.</a:t>
            </a:r>
          </a:p>
          <a:p>
            <a:endParaRPr lang="fr-FR" dirty="0"/>
          </a:p>
        </p:txBody>
      </p:sp>
      <p:sp>
        <p:nvSpPr>
          <p:cNvPr id="4" name="Espace réservé du numéro de diapositive 3"/>
          <p:cNvSpPr>
            <a:spLocks noGrp="1"/>
          </p:cNvSpPr>
          <p:nvPr>
            <p:ph type="sldNum" sz="quarter" idx="5"/>
          </p:nvPr>
        </p:nvSpPr>
        <p:spPr/>
        <p:txBody>
          <a:bodyPr/>
          <a:lstStyle/>
          <a:p>
            <a:fld id="{615E7ED6-BFED-436D-80B1-4A619090C9F9}" type="slidenum">
              <a:rPr lang="fr-FR" smtClean="0"/>
              <a:t>5</a:t>
            </a:fld>
            <a:endParaRPr lang="fr-FR"/>
          </a:p>
        </p:txBody>
      </p:sp>
    </p:spTree>
    <p:extLst>
      <p:ext uri="{BB962C8B-B14F-4D97-AF65-F5344CB8AC3E}">
        <p14:creationId xmlns:p14="http://schemas.microsoft.com/office/powerpoint/2010/main" val="2917591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Depuis 2009, les infections par le virus WNV sont à déclaration obligatoire dans l’Union européenne chez l’homme et chez le cheval, et depuis 2021 également chez les oiseaux.</a:t>
            </a:r>
            <a:br>
              <a:rPr lang="fr-FR" dirty="0"/>
            </a:br>
            <a:r>
              <a:rPr lang="fr-FR" dirty="0"/>
              <a:t>En France, un système de surveillance passive multisectoriel a été mis en place, reposant sur le signalement des cas cliniques chez les équidés, les oiseaux et les humains. </a:t>
            </a:r>
          </a:p>
          <a:p>
            <a:r>
              <a:rPr lang="fr-FR" dirty="0"/>
              <a:t>Pour le virus </a:t>
            </a:r>
            <a:r>
              <a:rPr lang="fr-FR" dirty="0" err="1"/>
              <a:t>Usutu</a:t>
            </a:r>
            <a:r>
              <a:rPr lang="fr-FR" dirty="0"/>
              <a:t>, la déclaration n’est pas obligatoire, mais sa détection bénéficie de l’infrastructure déjà existante pour la surveillance du WNV.</a:t>
            </a:r>
          </a:p>
          <a:p>
            <a:endParaRPr lang="fr-FR" dirty="0"/>
          </a:p>
          <a:p>
            <a:r>
              <a:rPr lang="fr-FR" dirty="0"/>
              <a:t>Aujourd’hui, il devient clair qu’il faut changer de stratégie : ne plus seulement réagir après l’apparition des cas, mais anticiper.et ainsi réduire l’impact du WNV et de l’USUV sur les différentes espèces hôtes.</a:t>
            </a:r>
          </a:p>
          <a:p>
            <a:r>
              <a:rPr lang="fr-FR" dirty="0"/>
              <a:t>En adoptant une démarche proactive et en renforçant la surveillance, les autorités de santé peuvent mieux prévenir et contrôler la circulation de ces virus, et ainsi protéger à la fois la santé animale et la santé humaine.</a:t>
            </a:r>
          </a:p>
          <a:p>
            <a:endParaRPr lang="fr-FR"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6</a:t>
            </a:fld>
            <a:endParaRPr lang="fr-FR"/>
          </a:p>
        </p:txBody>
      </p:sp>
    </p:spTree>
    <p:extLst>
      <p:ext uri="{BB962C8B-B14F-4D97-AF65-F5344CB8AC3E}">
        <p14:creationId xmlns:p14="http://schemas.microsoft.com/office/powerpoint/2010/main" val="1232154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L’initiative </a:t>
            </a:r>
            <a:r>
              <a:rPr lang="fr-FR" b="1" dirty="0"/>
              <a:t>INSTEAD</a:t>
            </a:r>
            <a:r>
              <a:rPr lang="fr-FR" dirty="0"/>
              <a:t> réunit une solide coalition d’experts issus de disciplines variées : virologie, épidémiologie, développement technologique avancé, entomologie, modélisation et biologie moléculaire.</a:t>
            </a:r>
            <a:br>
              <a:rPr lang="fr-FR" dirty="0"/>
            </a:br>
            <a:r>
              <a:rPr lang="fr-FR" dirty="0"/>
              <a:t>Le projet fédère des institutions françaises de recherche ainsi que 17 groupes de recherche, tous engagés à renforcer la surveillance des arbovirus transmis par les moustiques </a:t>
            </a:r>
            <a:r>
              <a:rPr lang="fr-FR" i="1" dirty="0"/>
              <a:t>Culex</a:t>
            </a:r>
            <a:r>
              <a:rPr lang="fr-FR" dirty="0"/>
              <a:t> en France, y compris dans les territoires ultramarins.</a:t>
            </a:r>
          </a:p>
          <a:p>
            <a:r>
              <a:rPr lang="fr-FR" dirty="0"/>
              <a:t>De plus, le consortium scientifique bénéficie du soutien d’acteurs clés du secteur socio-économique.</a:t>
            </a:r>
            <a:br>
              <a:rPr lang="fr-FR" dirty="0"/>
            </a:br>
            <a:r>
              <a:rPr lang="fr-FR" dirty="0"/>
              <a:t>L’apport de ces partenaires non académiques enrichit le projet en offrant des ressources supplémentaires et des points de vue complémentaires.</a:t>
            </a:r>
          </a:p>
          <a:p>
            <a:endParaRPr lang="fr-FR" dirty="0"/>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7</a:t>
            </a:fld>
            <a:endParaRPr lang="fr-FR"/>
          </a:p>
        </p:txBody>
      </p:sp>
    </p:spTree>
    <p:extLst>
      <p:ext uri="{BB962C8B-B14F-4D97-AF65-F5344CB8AC3E}">
        <p14:creationId xmlns:p14="http://schemas.microsoft.com/office/powerpoint/2010/main" val="201072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projet </a:t>
            </a:r>
            <a:r>
              <a:rPr lang="fr-FR" b="1" dirty="0"/>
              <a:t>INSTEAD</a:t>
            </a:r>
            <a:r>
              <a:rPr lang="fr-FR" dirty="0"/>
              <a:t> a pour objectif de renforcer la prévention des infections zoonotiques dues à WNV et USUV, en repensant les politiques de surveillance et de préparation.</a:t>
            </a:r>
            <a:br>
              <a:rPr lang="fr-FR" dirty="0"/>
            </a:br>
            <a:r>
              <a:rPr lang="fr-FR" dirty="0"/>
              <a:t>Il propose une approche modernisée, flexible et intégrée « Une seule santé », favorisant la mise en place de systèmes de surveillance précoces, interdisciplinaires et intersectoriels.</a:t>
            </a:r>
          </a:p>
          <a:p>
            <a:r>
              <a:rPr lang="fr-FR" dirty="0"/>
              <a:t>Pour atteindre cet objectif, nous avons sélectionné stratégiquement plusieurs régions d’étude :</a:t>
            </a:r>
          </a:p>
          <a:p>
            <a:pPr>
              <a:buFont typeface="Arial" panose="020B0604020202020204" pitchFamily="34" charset="0"/>
              <a:buChar char="•"/>
            </a:pPr>
            <a:r>
              <a:rPr lang="fr-FR" dirty="0"/>
              <a:t>des zones où la circulation du WNV est déjà connue, comme la Nouvelle-Aquitaine, l’Occitanie, la Corse et la Guadeloupe ;</a:t>
            </a:r>
          </a:p>
          <a:p>
            <a:pPr>
              <a:buFont typeface="Arial" panose="020B0604020202020204" pitchFamily="34" charset="0"/>
              <a:buChar char="•"/>
            </a:pPr>
            <a:r>
              <a:rPr lang="fr-FR" dirty="0"/>
              <a:t>mais aussi des régions encore indemnes de WNV, comme la Guyane, l’Auvergne-Rhône-Alpes et l’Île-de-France.</a:t>
            </a:r>
          </a:p>
          <a:p>
            <a:endParaRPr lang="en-US" sz="1200" b="0" i="0" u="none" strike="noStrike" kern="1200" baseline="0" dirty="0">
              <a:solidFill>
                <a:schemeClr val="tx1"/>
              </a:solidFill>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8</a:t>
            </a:fld>
            <a:endParaRPr lang="fr-FR"/>
          </a:p>
        </p:txBody>
      </p:sp>
    </p:spTree>
    <p:extLst>
      <p:ext uri="{BB962C8B-B14F-4D97-AF65-F5344CB8AC3E}">
        <p14:creationId xmlns:p14="http://schemas.microsoft.com/office/powerpoint/2010/main" val="570608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diversité de ces zones d’étude nous permettra d’explorer l’éco-épidémiologie du WNV dans différentes régions, auprès de multiples espèces animales hôtes, de sources environnementales et de vecteurs, tout en testant de nouvelles méthodes de détection.</a:t>
            </a:r>
          </a:p>
          <a:p>
            <a:r>
              <a:rPr lang="fr-FR" dirty="0"/>
              <a:t>Le projet est structuré en </a:t>
            </a:r>
            <a:r>
              <a:rPr lang="fr-FR" b="1" dirty="0"/>
              <a:t>trois principaux volets de travail (WP)</a:t>
            </a:r>
            <a:r>
              <a:rPr lang="fr-FR" dirty="0"/>
              <a:t>, correspondant aux trois axes de l’appel à projets.</a:t>
            </a:r>
            <a:br>
              <a:rPr lang="fr-FR" dirty="0"/>
            </a:br>
            <a:r>
              <a:rPr lang="fr-FR" dirty="0"/>
              <a:t>Les </a:t>
            </a:r>
            <a:r>
              <a:rPr lang="fr-FR" b="1" dirty="0"/>
              <a:t>WP1 et WP2</a:t>
            </a:r>
            <a:r>
              <a:rPr lang="fr-FR" dirty="0"/>
              <a:t> permettront de développer des méthodes innovantes et sensibles pour une </a:t>
            </a:r>
            <a:r>
              <a:rPr lang="fr-FR" b="1" dirty="0"/>
              <a:t>détection précoce du WNV et de l’USUV</a:t>
            </a:r>
            <a:r>
              <a:rPr lang="fr-FR" dirty="0"/>
              <a:t>.</a:t>
            </a:r>
            <a:br>
              <a:rPr lang="fr-FR" dirty="0"/>
            </a:br>
            <a:r>
              <a:rPr lang="fr-FR" dirty="0"/>
              <a:t>En intégrant des données provenant de sources variées et en utilisant des techniques avancées de modélisation, le projet pourra contribuer à </a:t>
            </a:r>
            <a:r>
              <a:rPr lang="fr-FR" b="1" dirty="0"/>
              <a:t>cartographier les zones à risque</a:t>
            </a:r>
            <a:r>
              <a:rPr lang="fr-FR" dirty="0"/>
              <a:t> et à </a:t>
            </a:r>
            <a:r>
              <a:rPr lang="fr-FR" b="1" dirty="0"/>
              <a:t>identifier les facteurs clés de transmission</a:t>
            </a:r>
            <a:r>
              <a:rPr lang="fr-FR" dirty="0"/>
              <a:t>.</a:t>
            </a:r>
          </a:p>
          <a:p>
            <a:r>
              <a:rPr lang="fr-FR" dirty="0"/>
              <a:t>Les trois volets favoriseront une </a:t>
            </a:r>
            <a:r>
              <a:rPr lang="fr-FR" b="1" dirty="0"/>
              <a:t>collaboration interdisciplinaire efficace</a:t>
            </a:r>
            <a:r>
              <a:rPr lang="fr-FR" dirty="0"/>
              <a:t> et une coordination renforcée entre les institutions nationales et les autorités locales, améliorant la communication et la coopération entre chercheurs, citoyens et décideurs.</a:t>
            </a:r>
          </a:p>
          <a:p>
            <a:endParaRPr lang="en-US" sz="1200" b="0" i="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615E7ED6-BFED-436D-80B1-4A619090C9F9}" type="slidenum">
              <a:rPr lang="fr-FR" smtClean="0"/>
              <a:t>9</a:t>
            </a:fld>
            <a:endParaRPr lang="fr-FR"/>
          </a:p>
        </p:txBody>
      </p:sp>
    </p:spTree>
    <p:extLst>
      <p:ext uri="{BB962C8B-B14F-4D97-AF65-F5344CB8AC3E}">
        <p14:creationId xmlns:p14="http://schemas.microsoft.com/office/powerpoint/2010/main" val="1874075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5B6BA49D-32AE-412D-8D84-13FC7105D33E}" type="datetime1">
              <a:rPr lang="fr-FR" smtClean="0"/>
              <a:t>24/09/2025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AA9FA6-E99B-4327-AEB7-1790CA42E665}" type="slidenum">
              <a:rPr lang="fr-FR" smtClean="0"/>
              <a:t>‹N°›</a:t>
            </a:fld>
            <a:endParaRPr lang="fr-FR"/>
          </a:p>
        </p:txBody>
      </p:sp>
    </p:spTree>
    <p:extLst>
      <p:ext uri="{BB962C8B-B14F-4D97-AF65-F5344CB8AC3E}">
        <p14:creationId xmlns:p14="http://schemas.microsoft.com/office/powerpoint/2010/main" val="22461715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4AA0087-9895-4EBF-883E-4EEC9615575B}" type="datetime1">
              <a:rPr lang="fr-FR" smtClean="0"/>
              <a:t>24/09/2025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AA9FA6-E99B-4327-AEB7-1790CA42E665}" type="slidenum">
              <a:rPr lang="fr-FR" smtClean="0"/>
              <a:t>‹N°›</a:t>
            </a:fld>
            <a:endParaRPr lang="fr-FR"/>
          </a:p>
        </p:txBody>
      </p:sp>
    </p:spTree>
    <p:extLst>
      <p:ext uri="{BB962C8B-B14F-4D97-AF65-F5344CB8AC3E}">
        <p14:creationId xmlns:p14="http://schemas.microsoft.com/office/powerpoint/2010/main" val="4598282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9D6DB0A-9B63-4DCA-A939-BAC63DA75FD9}" type="datetime1">
              <a:rPr lang="fr-FR" smtClean="0"/>
              <a:t>24/09/2025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AA9FA6-E99B-4327-AEB7-1790CA42E665}" type="slidenum">
              <a:rPr lang="fr-FR" smtClean="0"/>
              <a:t>‹N°›</a:t>
            </a:fld>
            <a:endParaRPr lang="fr-FR"/>
          </a:p>
        </p:txBody>
      </p:sp>
    </p:spTree>
    <p:extLst>
      <p:ext uri="{BB962C8B-B14F-4D97-AF65-F5344CB8AC3E}">
        <p14:creationId xmlns:p14="http://schemas.microsoft.com/office/powerpoint/2010/main" val="3819915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14374F3C-EFF0-4018-8512-4D0DB14FBF22}" type="datetime1">
              <a:rPr lang="fr-FR" smtClean="0"/>
              <a:t>24/09/2025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AA9FA6-E99B-4327-AEB7-1790CA42E665}" type="slidenum">
              <a:rPr lang="fr-FR" smtClean="0"/>
              <a:t>‹N°›</a:t>
            </a:fld>
            <a:endParaRPr lang="fr-FR"/>
          </a:p>
        </p:txBody>
      </p:sp>
    </p:spTree>
    <p:extLst>
      <p:ext uri="{BB962C8B-B14F-4D97-AF65-F5344CB8AC3E}">
        <p14:creationId xmlns:p14="http://schemas.microsoft.com/office/powerpoint/2010/main" val="4807683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8568EBF1-E91B-48F5-9B49-944D639ED3B9}" type="datetime1">
              <a:rPr lang="fr-FR" smtClean="0"/>
              <a:t>24/09/2025</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C9AA9FA6-E99B-4327-AEB7-1790CA42E665}" type="slidenum">
              <a:rPr lang="fr-FR" smtClean="0"/>
              <a:t>‹N°›</a:t>
            </a:fld>
            <a:endParaRPr lang="fr-FR"/>
          </a:p>
        </p:txBody>
      </p:sp>
    </p:spTree>
    <p:extLst>
      <p:ext uri="{BB962C8B-B14F-4D97-AF65-F5344CB8AC3E}">
        <p14:creationId xmlns:p14="http://schemas.microsoft.com/office/powerpoint/2010/main" val="1847325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3B951FE0-730A-421C-99BA-74B998384CBD}" type="datetime1">
              <a:rPr lang="fr-FR" smtClean="0"/>
              <a:t>24/09/2025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AA9FA6-E99B-4327-AEB7-1790CA42E665}" type="slidenum">
              <a:rPr lang="fr-FR" smtClean="0"/>
              <a:t>‹N°›</a:t>
            </a:fld>
            <a:endParaRPr lang="fr-FR"/>
          </a:p>
        </p:txBody>
      </p:sp>
    </p:spTree>
    <p:extLst>
      <p:ext uri="{BB962C8B-B14F-4D97-AF65-F5344CB8AC3E}">
        <p14:creationId xmlns:p14="http://schemas.microsoft.com/office/powerpoint/2010/main" val="1376318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310AAFFC-EE37-42E7-B400-210A347E0E41}" type="datetime1">
              <a:rPr lang="fr-FR" smtClean="0"/>
              <a:t>24/09/2025</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C9AA9FA6-E99B-4327-AEB7-1790CA42E665}" type="slidenum">
              <a:rPr lang="fr-FR" smtClean="0"/>
              <a:t>‹N°›</a:t>
            </a:fld>
            <a:endParaRPr lang="fr-FR"/>
          </a:p>
        </p:txBody>
      </p:sp>
    </p:spTree>
    <p:extLst>
      <p:ext uri="{BB962C8B-B14F-4D97-AF65-F5344CB8AC3E}">
        <p14:creationId xmlns:p14="http://schemas.microsoft.com/office/powerpoint/2010/main" val="8059638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8780371-7C79-4A76-8785-8DF10FF55E03}" type="datetime1">
              <a:rPr lang="fr-FR" smtClean="0"/>
              <a:t>24/09/2025</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C9AA9FA6-E99B-4327-AEB7-1790CA42E665}" type="slidenum">
              <a:rPr lang="fr-FR" smtClean="0"/>
              <a:t>‹N°›</a:t>
            </a:fld>
            <a:endParaRPr lang="fr-FR"/>
          </a:p>
        </p:txBody>
      </p:sp>
    </p:spTree>
    <p:extLst>
      <p:ext uri="{BB962C8B-B14F-4D97-AF65-F5344CB8AC3E}">
        <p14:creationId xmlns:p14="http://schemas.microsoft.com/office/powerpoint/2010/main" val="4293967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160A688-604E-4F47-833C-4627B2EF2F43}" type="datetime1">
              <a:rPr lang="fr-FR" smtClean="0"/>
              <a:t>24/09/2025</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C9AA9FA6-E99B-4327-AEB7-1790CA42E665}" type="slidenum">
              <a:rPr lang="fr-FR" smtClean="0"/>
              <a:t>‹N°›</a:t>
            </a:fld>
            <a:endParaRPr lang="fr-FR"/>
          </a:p>
        </p:txBody>
      </p:sp>
    </p:spTree>
    <p:extLst>
      <p:ext uri="{BB962C8B-B14F-4D97-AF65-F5344CB8AC3E}">
        <p14:creationId xmlns:p14="http://schemas.microsoft.com/office/powerpoint/2010/main" val="1600085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E1219900-8588-42AA-B8B4-A162D20F3D59}" type="datetime1">
              <a:rPr lang="fr-FR" smtClean="0"/>
              <a:t>24/09/2025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AA9FA6-E99B-4327-AEB7-1790CA42E665}" type="slidenum">
              <a:rPr lang="fr-FR" smtClean="0"/>
              <a:t>‹N°›</a:t>
            </a:fld>
            <a:endParaRPr lang="fr-FR"/>
          </a:p>
        </p:txBody>
      </p:sp>
    </p:spTree>
    <p:extLst>
      <p:ext uri="{BB962C8B-B14F-4D97-AF65-F5344CB8AC3E}">
        <p14:creationId xmlns:p14="http://schemas.microsoft.com/office/powerpoint/2010/main" val="3742022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7584F9E6-D969-4A3E-BFF2-E2608C9E7FF4}" type="datetime1">
              <a:rPr lang="fr-FR" smtClean="0"/>
              <a:t>24/09/2025</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C9AA9FA6-E99B-4327-AEB7-1790CA42E665}" type="slidenum">
              <a:rPr lang="fr-FR" smtClean="0"/>
              <a:t>‹N°›</a:t>
            </a:fld>
            <a:endParaRPr lang="fr-FR"/>
          </a:p>
        </p:txBody>
      </p:sp>
    </p:spTree>
    <p:extLst>
      <p:ext uri="{BB962C8B-B14F-4D97-AF65-F5344CB8AC3E}">
        <p14:creationId xmlns:p14="http://schemas.microsoft.com/office/powerpoint/2010/main" val="27142982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0C952E-CAA2-4A0B-84F5-305533D5065F}" type="datetime1">
              <a:rPr lang="fr-FR" smtClean="0"/>
              <a:t>24/09/2025</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AA9FA6-E99B-4327-AEB7-1790CA42E665}" type="slidenum">
              <a:rPr lang="fr-FR" smtClean="0"/>
              <a:t>‹N°›</a:t>
            </a:fld>
            <a:endParaRPr lang="fr-FR"/>
          </a:p>
        </p:txBody>
      </p:sp>
    </p:spTree>
    <p:extLst>
      <p:ext uri="{BB962C8B-B14F-4D97-AF65-F5344CB8AC3E}">
        <p14:creationId xmlns:p14="http://schemas.microsoft.com/office/powerpoint/2010/main" val="39873878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png"/><Relationship Id="rId3" Type="http://schemas.openxmlformats.org/officeDocument/2006/relationships/notesSlide" Target="../notesSlides/notesSlide10.xml"/><Relationship Id="rId7" Type="http://schemas.openxmlformats.org/officeDocument/2006/relationships/image" Target="../media/image62.png"/><Relationship Id="rId12" Type="http://schemas.openxmlformats.org/officeDocument/2006/relationships/image" Target="../media/image67.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61.png"/><Relationship Id="rId11" Type="http://schemas.openxmlformats.org/officeDocument/2006/relationships/image" Target="../media/image66.sv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5.png"/><Relationship Id="rId18" Type="http://schemas.openxmlformats.org/officeDocument/2006/relationships/image" Target="../media/image77.png"/><Relationship Id="rId3" Type="http://schemas.openxmlformats.org/officeDocument/2006/relationships/notesSlide" Target="../notesSlides/notesSlide11.xml"/><Relationship Id="rId21" Type="http://schemas.openxmlformats.org/officeDocument/2006/relationships/image" Target="../media/image79.jpeg"/><Relationship Id="rId7" Type="http://schemas.openxmlformats.org/officeDocument/2006/relationships/image" Target="../media/image73.png"/><Relationship Id="rId12" Type="http://schemas.microsoft.com/office/2007/relationships/hdphoto" Target="../media/hdphoto9.wdp"/><Relationship Id="rId17" Type="http://schemas.openxmlformats.org/officeDocument/2006/relationships/image" Target="../media/image76.png"/><Relationship Id="rId2" Type="http://schemas.openxmlformats.org/officeDocument/2006/relationships/slideLayout" Target="../slideLayouts/slideLayout2.xml"/><Relationship Id="rId16" Type="http://schemas.openxmlformats.org/officeDocument/2006/relationships/image" Target="../media/image9.png"/><Relationship Id="rId20" Type="http://schemas.openxmlformats.org/officeDocument/2006/relationships/image" Target="../media/image78.jpeg"/><Relationship Id="rId1" Type="http://schemas.openxmlformats.org/officeDocument/2006/relationships/tags" Target="../tags/tag7.xml"/><Relationship Id="rId6" Type="http://schemas.openxmlformats.org/officeDocument/2006/relationships/image" Target="../media/image72.jpeg"/><Relationship Id="rId11" Type="http://schemas.openxmlformats.org/officeDocument/2006/relationships/image" Target="../media/image75.png"/><Relationship Id="rId5" Type="http://schemas.openxmlformats.org/officeDocument/2006/relationships/image" Target="../media/image71.png"/><Relationship Id="rId15" Type="http://schemas.openxmlformats.org/officeDocument/2006/relationships/image" Target="../media/image7.png"/><Relationship Id="rId23" Type="http://schemas.openxmlformats.org/officeDocument/2006/relationships/image" Target="../media/image81.png"/><Relationship Id="rId10" Type="http://schemas.microsoft.com/office/2007/relationships/hdphoto" Target="../media/hdphoto8.wdp"/><Relationship Id="rId19"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74.png"/><Relationship Id="rId14" Type="http://schemas.openxmlformats.org/officeDocument/2006/relationships/image" Target="../media/image6.png"/><Relationship Id="rId22" Type="http://schemas.openxmlformats.org/officeDocument/2006/relationships/image" Target="../media/image80.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8.xml"/><Relationship Id="rId4" Type="http://schemas.openxmlformats.org/officeDocument/2006/relationships/image" Target="../media/image82.jpeg"/></Relationships>
</file>

<file path=ppt/slides/_rels/slide13.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notesSlide" Target="../notesSlides/notesSlide13.xml"/><Relationship Id="rId7" Type="http://schemas.openxmlformats.org/officeDocument/2006/relationships/image" Target="../media/image85.jpeg"/><Relationship Id="rId12" Type="http://schemas.openxmlformats.org/officeDocument/2006/relationships/image" Target="../media/image90.png"/><Relationship Id="rId17" Type="http://schemas.openxmlformats.org/officeDocument/2006/relationships/image" Target="../media/image94.png"/><Relationship Id="rId2" Type="http://schemas.openxmlformats.org/officeDocument/2006/relationships/slideLayout" Target="../slideLayouts/slideLayout2.xml"/><Relationship Id="rId16" Type="http://schemas.openxmlformats.org/officeDocument/2006/relationships/image" Target="../media/image93.png"/><Relationship Id="rId1" Type="http://schemas.openxmlformats.org/officeDocument/2006/relationships/tags" Target="../tags/tag9.xml"/><Relationship Id="rId6" Type="http://schemas.openxmlformats.org/officeDocument/2006/relationships/image" Target="../media/image39.png"/><Relationship Id="rId11" Type="http://schemas.openxmlformats.org/officeDocument/2006/relationships/image" Target="../media/image89.png"/><Relationship Id="rId5" Type="http://schemas.openxmlformats.org/officeDocument/2006/relationships/image" Target="../media/image84.png"/><Relationship Id="rId15" Type="http://schemas.openxmlformats.org/officeDocument/2006/relationships/image" Target="../media/image92.png"/><Relationship Id="rId10" Type="http://schemas.openxmlformats.org/officeDocument/2006/relationships/image" Target="../media/image88.jpeg"/><Relationship Id="rId4" Type="http://schemas.openxmlformats.org/officeDocument/2006/relationships/image" Target="../media/image83.png"/><Relationship Id="rId9" Type="http://schemas.openxmlformats.org/officeDocument/2006/relationships/image" Target="../media/image87.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notesSlide" Target="../notesSlides/notesSlide14.xml"/><Relationship Id="rId7" Type="http://schemas.openxmlformats.org/officeDocument/2006/relationships/image" Target="../media/image98.pn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97.png"/><Relationship Id="rId5" Type="http://schemas.openxmlformats.org/officeDocument/2006/relationships/image" Target="../media/image96.pn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s>
</file>

<file path=ppt/slides/_rels/slide1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notesSlide" Target="../notesSlides/notesSlide15.xml"/><Relationship Id="rId7" Type="http://schemas.openxmlformats.org/officeDocument/2006/relationships/image" Target="../media/image104.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03.png"/><Relationship Id="rId5" Type="http://schemas.openxmlformats.org/officeDocument/2006/relationships/image" Target="../media/image100.png"/><Relationship Id="rId10" Type="http://schemas.openxmlformats.org/officeDocument/2006/relationships/image" Target="../media/image107.png"/><Relationship Id="rId4" Type="http://schemas.openxmlformats.org/officeDocument/2006/relationships/image" Target="../media/image102.png"/><Relationship Id="rId9" Type="http://schemas.openxmlformats.org/officeDocument/2006/relationships/image" Target="../media/image106.png"/></Relationships>
</file>

<file path=ppt/slides/_rels/slide16.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1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12" Type="http://schemas.openxmlformats.org/officeDocument/2006/relationships/image" Target="../media/image11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11.png"/><Relationship Id="rId11" Type="http://schemas.openxmlformats.org/officeDocument/2006/relationships/image" Target="../media/image116.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18.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8.png"/><Relationship Id="rId7"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13.png"/><Relationship Id="rId9" Type="http://schemas.openxmlformats.org/officeDocument/2006/relationships/image" Target="../media/image118.png"/></Relationships>
</file>

<file path=ppt/slides/_rels/slide19.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20.png"/><Relationship Id="rId7" Type="http://schemas.openxmlformats.org/officeDocument/2006/relationships/image" Target="../media/image11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15.png"/><Relationship Id="rId11" Type="http://schemas.openxmlformats.org/officeDocument/2006/relationships/image" Target="../media/image16.png"/><Relationship Id="rId5" Type="http://schemas.openxmlformats.org/officeDocument/2006/relationships/image" Target="../media/image114.png"/><Relationship Id="rId10" Type="http://schemas.openxmlformats.org/officeDocument/2006/relationships/image" Target="../media/image119.png"/><Relationship Id="rId4" Type="http://schemas.openxmlformats.org/officeDocument/2006/relationships/image" Target="../media/image108.png"/><Relationship Id="rId9" Type="http://schemas.openxmlformats.org/officeDocument/2006/relationships/image" Target="../media/image11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2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3.png"/><Relationship Id="rId3" Type="http://schemas.openxmlformats.org/officeDocument/2006/relationships/image" Target="../media/image108.png"/><Relationship Id="rId7" Type="http://schemas.openxmlformats.org/officeDocument/2006/relationships/image" Target="../media/image38.png"/><Relationship Id="rId12" Type="http://schemas.openxmlformats.org/officeDocument/2006/relationships/image" Target="../media/image128.png"/><Relationship Id="rId17" Type="http://schemas.openxmlformats.org/officeDocument/2006/relationships/image" Target="../media/image132.png"/><Relationship Id="rId2" Type="http://schemas.openxmlformats.org/officeDocument/2006/relationships/notesSlide" Target="../notesSlides/notesSlide22.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7.png"/><Relationship Id="rId5" Type="http://schemas.openxmlformats.org/officeDocument/2006/relationships/image" Target="../media/image33.png"/><Relationship Id="rId15" Type="http://schemas.openxmlformats.org/officeDocument/2006/relationships/image" Target="../media/image131.png"/><Relationship Id="rId10" Type="http://schemas.openxmlformats.org/officeDocument/2006/relationships/image" Target="../media/image126.png"/><Relationship Id="rId19" Type="http://schemas.openxmlformats.org/officeDocument/2006/relationships/image" Target="../media/image110.png"/><Relationship Id="rId4" Type="http://schemas.openxmlformats.org/officeDocument/2006/relationships/image" Target="../media/image122.png"/><Relationship Id="rId9" Type="http://schemas.openxmlformats.org/officeDocument/2006/relationships/image" Target="../media/image125.png"/><Relationship Id="rId14" Type="http://schemas.openxmlformats.org/officeDocument/2006/relationships/image" Target="../media/image13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24.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05.png"/><Relationship Id="rId7" Type="http://schemas.openxmlformats.org/officeDocument/2006/relationships/image" Target="../media/image13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04.png"/><Relationship Id="rId10" Type="http://schemas.openxmlformats.org/officeDocument/2006/relationships/image" Target="../media/image138.png"/><Relationship Id="rId4" Type="http://schemas.openxmlformats.org/officeDocument/2006/relationships/image" Target="../media/image106.png"/><Relationship Id="rId9" Type="http://schemas.openxmlformats.org/officeDocument/2006/relationships/image" Target="../media/image137.png"/></Relationships>
</file>

<file path=ppt/slides/_rels/slide25.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4.png"/><Relationship Id="rId18" Type="http://schemas.openxmlformats.org/officeDocument/2006/relationships/image" Target="../media/image39.png"/><Relationship Id="rId26" Type="http://schemas.openxmlformats.org/officeDocument/2006/relationships/image" Target="../media/image109.png"/><Relationship Id="rId3" Type="http://schemas.openxmlformats.org/officeDocument/2006/relationships/image" Target="../media/image131.png"/><Relationship Id="rId21" Type="http://schemas.openxmlformats.org/officeDocument/2006/relationships/image" Target="../media/image148.png"/><Relationship Id="rId7" Type="http://schemas.openxmlformats.org/officeDocument/2006/relationships/image" Target="../media/image123.png"/><Relationship Id="rId12" Type="http://schemas.openxmlformats.org/officeDocument/2006/relationships/image" Target="../media/image124.png"/><Relationship Id="rId17" Type="http://schemas.openxmlformats.org/officeDocument/2006/relationships/image" Target="../media/image38.png"/><Relationship Id="rId25" Type="http://schemas.openxmlformats.org/officeDocument/2006/relationships/image" Target="../media/image149.png"/><Relationship Id="rId2" Type="http://schemas.openxmlformats.org/officeDocument/2006/relationships/notesSlide" Target="../notesSlides/notesSlide25.xml"/><Relationship Id="rId16" Type="http://schemas.openxmlformats.org/officeDocument/2006/relationships/image" Target="../media/image147.png"/><Relationship Id="rId20"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130.png"/><Relationship Id="rId11" Type="http://schemas.openxmlformats.org/officeDocument/2006/relationships/image" Target="../media/image143.png"/><Relationship Id="rId24" Type="http://schemas.openxmlformats.org/officeDocument/2006/relationships/image" Target="../media/image89.png"/><Relationship Id="rId5" Type="http://schemas.openxmlformats.org/officeDocument/2006/relationships/image" Target="../media/image33.png"/><Relationship Id="rId15" Type="http://schemas.openxmlformats.org/officeDocument/2006/relationships/image" Target="../media/image146.png"/><Relationship Id="rId23" Type="http://schemas.openxmlformats.org/officeDocument/2006/relationships/image" Target="../media/image83.png"/><Relationship Id="rId10" Type="http://schemas.openxmlformats.org/officeDocument/2006/relationships/image" Target="../media/image142.png"/><Relationship Id="rId19" Type="http://schemas.openxmlformats.org/officeDocument/2006/relationships/image" Target="../media/image36.png"/><Relationship Id="rId4" Type="http://schemas.openxmlformats.org/officeDocument/2006/relationships/image" Target="../media/image139.png"/><Relationship Id="rId9" Type="http://schemas.openxmlformats.org/officeDocument/2006/relationships/image" Target="../media/image141.png"/><Relationship Id="rId14" Type="http://schemas.openxmlformats.org/officeDocument/2006/relationships/image" Target="../media/image145.png"/><Relationship Id="rId22" Type="http://schemas.openxmlformats.org/officeDocument/2006/relationships/image" Target="../media/image32.png"/><Relationship Id="rId27" Type="http://schemas.openxmlformats.org/officeDocument/2006/relationships/image" Target="../media/image110.png"/></Relationships>
</file>

<file path=ppt/slides/_rels/slide26.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notesSlide" Target="../notesSlides/notesSlide3.xml"/><Relationship Id="rId7" Type="http://schemas.openxmlformats.org/officeDocument/2006/relationships/image" Target="../media/image8.png"/><Relationship Id="rId12" Type="http://schemas.openxmlformats.org/officeDocument/2006/relationships/image" Target="../media/image13.png"/><Relationship Id="rId17"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image" Target="../media/image17.png"/><Relationship Id="rId1" Type="http://schemas.openxmlformats.org/officeDocument/2006/relationships/tags" Target="../tags/tag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4.png"/><Relationship Id="rId3" Type="http://schemas.openxmlformats.org/officeDocument/2006/relationships/image" Target="../media/image18.png"/><Relationship Id="rId7" Type="http://schemas.openxmlformats.org/officeDocument/2006/relationships/image" Target="../media/image22.svg"/><Relationship Id="rId12"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16.png"/><Relationship Id="rId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5.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6.png"/><Relationship Id="rId3" Type="http://schemas.openxmlformats.org/officeDocument/2006/relationships/notesSlide" Target="../notesSlides/notesSlide6.xml"/><Relationship Id="rId7" Type="http://schemas.microsoft.com/office/2007/relationships/hdphoto" Target="../media/hdphoto2.wdp"/><Relationship Id="rId12" Type="http://schemas.openxmlformats.org/officeDocument/2006/relationships/image" Target="../media/image35.png"/><Relationship Id="rId17" Type="http://schemas.openxmlformats.org/officeDocument/2006/relationships/image" Target="../media/image40.png"/><Relationship Id="rId2" Type="http://schemas.openxmlformats.org/officeDocument/2006/relationships/slideLayout" Target="../slideLayouts/slideLayout2.xml"/><Relationship Id="rId16" Type="http://schemas.openxmlformats.org/officeDocument/2006/relationships/image" Target="../media/image39.png"/><Relationship Id="rId1" Type="http://schemas.openxmlformats.org/officeDocument/2006/relationships/tags" Target="../tags/tag2.xml"/><Relationship Id="rId6" Type="http://schemas.openxmlformats.org/officeDocument/2006/relationships/image" Target="../media/image31.png"/><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7.xml"/><Relationship Id="rId7" Type="http://schemas.openxmlformats.org/officeDocument/2006/relationships/image" Target="../media/image44.svg"/><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43.png"/><Relationship Id="rId5" Type="http://schemas.openxmlformats.org/officeDocument/2006/relationships/image" Target="../media/image42.sv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sv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49.sv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8" Type="http://schemas.openxmlformats.org/officeDocument/2006/relationships/image" Target="../media/image53.png"/><Relationship Id="rId13" Type="http://schemas.microsoft.com/office/2007/relationships/hdphoto" Target="../media/hdphoto5.wdp"/><Relationship Id="rId3" Type="http://schemas.openxmlformats.org/officeDocument/2006/relationships/notesSlide" Target="../notesSlides/notesSlide9.xml"/><Relationship Id="rId7" Type="http://schemas.openxmlformats.org/officeDocument/2006/relationships/image" Target="../media/image52.png"/><Relationship Id="rId12" Type="http://schemas.openxmlformats.org/officeDocument/2006/relationships/image" Target="../media/image55.png"/><Relationship Id="rId17" Type="http://schemas.openxmlformats.org/officeDocument/2006/relationships/image" Target="../media/image58.png"/><Relationship Id="rId2" Type="http://schemas.openxmlformats.org/officeDocument/2006/relationships/slideLayout" Target="../slideLayouts/slideLayout2.xml"/><Relationship Id="rId16" Type="http://schemas.microsoft.com/office/2007/relationships/hdphoto" Target="../media/hdphoto6.wdp"/><Relationship Id="rId1" Type="http://schemas.openxmlformats.org/officeDocument/2006/relationships/tags" Target="../tags/tag5.xml"/><Relationship Id="rId6" Type="http://schemas.openxmlformats.org/officeDocument/2006/relationships/image" Target="../media/image51.png"/><Relationship Id="rId11" Type="http://schemas.microsoft.com/office/2007/relationships/hdphoto" Target="../media/hdphoto4.wdp"/><Relationship Id="rId5" Type="http://schemas.openxmlformats.org/officeDocument/2006/relationships/image" Target="../media/image50.png"/><Relationship Id="rId15" Type="http://schemas.openxmlformats.org/officeDocument/2006/relationships/image" Target="../media/image57.png"/><Relationship Id="rId10" Type="http://schemas.openxmlformats.org/officeDocument/2006/relationships/image" Target="../media/image54.png"/><Relationship Id="rId4" Type="http://schemas.openxmlformats.org/officeDocument/2006/relationships/image" Target="../media/image1.png"/><Relationship Id="rId9" Type="http://schemas.microsoft.com/office/2007/relationships/hdphoto" Target="../media/hdphoto3.wdp"/><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0293" y="1821554"/>
            <a:ext cx="11474605" cy="2385268"/>
          </a:xfrm>
          <a:prstGeom prst="rect">
            <a:avLst/>
          </a:prstGeom>
          <a:solidFill>
            <a:schemeClr val="accent1">
              <a:lumMod val="20000"/>
              <a:lumOff val="80000"/>
            </a:schemeClr>
          </a:solidFill>
        </p:spPr>
        <p:txBody>
          <a:bodyPr wrap="square">
            <a:spAutoFit/>
          </a:bodyPr>
          <a:lstStyle/>
          <a:p>
            <a:pPr algn="ctr">
              <a:lnSpc>
                <a:spcPct val="150000"/>
              </a:lnSpc>
              <a:spcBef>
                <a:spcPts val="600"/>
              </a:spcBef>
            </a:pPr>
            <a:r>
              <a:rPr lang="en-US" sz="3200" b="1" dirty="0">
                <a:solidFill>
                  <a:srgbClr val="0070C0"/>
                </a:solidFill>
                <a:latin typeface="Arial" panose="020B0604020202020204" pitchFamily="34" charset="0"/>
                <a:cs typeface="Arial" panose="020B0604020202020204" pitchFamily="34" charset="0"/>
              </a:rPr>
              <a:t>INSTEAD project</a:t>
            </a:r>
          </a:p>
          <a:p>
            <a:pPr algn="ctr">
              <a:spcBef>
                <a:spcPts val="600"/>
              </a:spcBef>
              <a:spcAft>
                <a:spcPts val="600"/>
              </a:spcAft>
            </a:pPr>
            <a:r>
              <a:rPr lang="en-US" sz="2800" b="1" dirty="0" err="1">
                <a:solidFill>
                  <a:srgbClr val="0070C0"/>
                </a:solidFill>
                <a:latin typeface="Arial" panose="020B0604020202020204" pitchFamily="34" charset="0"/>
                <a:cs typeface="Arial" panose="020B0604020202020204" pitchFamily="34" charset="0"/>
              </a:rPr>
              <a:t>IN</a:t>
            </a:r>
            <a:r>
              <a:rPr lang="en-US" sz="2800" dirty="0" err="1">
                <a:latin typeface="Arial" panose="020B0604020202020204" pitchFamily="34" charset="0"/>
                <a:cs typeface="Arial" panose="020B0604020202020204" pitchFamily="34" charset="0"/>
              </a:rPr>
              <a:t>novative</a:t>
            </a:r>
            <a:r>
              <a:rPr lang="en-US" sz="2800" dirty="0">
                <a:latin typeface="Arial" panose="020B0604020202020204" pitchFamily="34" charset="0"/>
                <a:cs typeface="Arial" panose="020B0604020202020204" pitchFamily="34" charset="0"/>
              </a:rPr>
              <a:t> and integrated </a:t>
            </a:r>
            <a:r>
              <a:rPr lang="en-US" sz="2800" b="1" dirty="0" err="1">
                <a:solidFill>
                  <a:srgbClr val="0070C0"/>
                </a:solidFill>
                <a:latin typeface="Arial" panose="020B0604020202020204" pitchFamily="34" charset="0"/>
                <a:cs typeface="Arial" panose="020B0604020202020204" pitchFamily="34" charset="0"/>
              </a:rPr>
              <a:t>ST</a:t>
            </a:r>
            <a:r>
              <a:rPr lang="en-US" sz="2800" dirty="0" err="1">
                <a:latin typeface="Arial" panose="020B0604020202020204" pitchFamily="34" charset="0"/>
                <a:cs typeface="Arial" panose="020B0604020202020204" pitchFamily="34" charset="0"/>
              </a:rPr>
              <a:t>rategies</a:t>
            </a:r>
            <a:r>
              <a:rPr lang="en-US" sz="2800" dirty="0">
                <a:latin typeface="Arial" panose="020B0604020202020204" pitchFamily="34" charset="0"/>
                <a:cs typeface="Arial" panose="020B0604020202020204" pitchFamily="34" charset="0"/>
              </a:rPr>
              <a:t> to </a:t>
            </a:r>
            <a:r>
              <a:rPr lang="en-US" sz="2800" b="1" dirty="0" err="1">
                <a:solidFill>
                  <a:srgbClr val="0070C0"/>
                </a:solidFill>
                <a:latin typeface="Arial" panose="020B0604020202020204" pitchFamily="34" charset="0"/>
                <a:cs typeface="Arial" panose="020B0604020202020204" pitchFamily="34" charset="0"/>
              </a:rPr>
              <a:t>EA</a:t>
            </a:r>
            <a:r>
              <a:rPr lang="en-US" sz="2800" dirty="0" err="1">
                <a:latin typeface="Arial" panose="020B0604020202020204" pitchFamily="34" charset="0"/>
                <a:cs typeface="Arial" panose="020B0604020202020204" pitchFamily="34" charset="0"/>
              </a:rPr>
              <a:t>rly</a:t>
            </a:r>
            <a:r>
              <a:rPr lang="en-US" sz="2800" dirty="0">
                <a:latin typeface="Arial" panose="020B0604020202020204" pitchFamily="34" charset="0"/>
                <a:cs typeface="Arial" panose="020B0604020202020204" pitchFamily="34" charset="0"/>
              </a:rPr>
              <a:t> mitigate </a:t>
            </a:r>
          </a:p>
          <a:p>
            <a:pPr algn="ctr">
              <a:spcBef>
                <a:spcPts val="600"/>
              </a:spcBef>
              <a:spcAft>
                <a:spcPts val="600"/>
              </a:spcAft>
            </a:pPr>
            <a:r>
              <a:rPr lang="en-US" sz="2800" dirty="0">
                <a:latin typeface="Arial" panose="020B0604020202020204" pitchFamily="34" charset="0"/>
                <a:cs typeface="Arial" panose="020B0604020202020204" pitchFamily="34" charset="0"/>
              </a:rPr>
              <a:t>the risk of West Nile Virus and Usutu virus </a:t>
            </a:r>
            <a:r>
              <a:rPr lang="en-US" sz="2800" b="1" dirty="0">
                <a:solidFill>
                  <a:srgbClr val="0070C0"/>
                </a:solidFill>
                <a:latin typeface="Arial" panose="020B0604020202020204" pitchFamily="34" charset="0"/>
                <a:cs typeface="Arial" panose="020B0604020202020204" pitchFamily="34" charset="0"/>
              </a:rPr>
              <a:t>D</a:t>
            </a:r>
            <a:r>
              <a:rPr lang="en-US" sz="2800" dirty="0">
                <a:latin typeface="Arial" panose="020B0604020202020204" pitchFamily="34" charset="0"/>
                <a:cs typeface="Arial" panose="020B0604020202020204" pitchFamily="34" charset="0"/>
              </a:rPr>
              <a:t>iseases in France</a:t>
            </a:r>
          </a:p>
          <a:p>
            <a:pPr algn="ctr">
              <a:spcBef>
                <a:spcPts val="600"/>
              </a:spcBef>
              <a:spcAft>
                <a:spcPts val="600"/>
              </a:spcAft>
            </a:pPr>
            <a:r>
              <a:rPr lang="fr-FR" sz="2000" i="1" dirty="0">
                <a:latin typeface="Arial" panose="020B0604020202020204" pitchFamily="34" charset="0"/>
                <a:cs typeface="Arial" panose="020B0604020202020204" pitchFamily="34" charset="0"/>
              </a:rPr>
              <a:t>Duration: 48 mois </a:t>
            </a:r>
            <a:endParaRPr lang="en-US" sz="2000" i="1" dirty="0">
              <a:latin typeface="Arial" panose="020B0604020202020204" pitchFamily="34" charset="0"/>
              <a:cs typeface="Arial" panose="020B0604020202020204" pitchFamily="34" charset="0"/>
            </a:endParaRPr>
          </a:p>
        </p:txBody>
      </p:sp>
      <p:sp>
        <p:nvSpPr>
          <p:cNvPr id="5" name="Rectangle 4"/>
          <p:cNvSpPr/>
          <p:nvPr/>
        </p:nvSpPr>
        <p:spPr>
          <a:xfrm>
            <a:off x="3077495" y="232454"/>
            <a:ext cx="6096000" cy="646331"/>
          </a:xfrm>
          <a:prstGeom prst="rect">
            <a:avLst/>
          </a:prstGeom>
        </p:spPr>
        <p:txBody>
          <a:bodyPr>
            <a:spAutoFit/>
          </a:bodyPr>
          <a:lstStyle/>
          <a:p>
            <a:pPr algn="ctr">
              <a:spcAft>
                <a:spcPts val="0"/>
              </a:spcAft>
            </a:pPr>
            <a:r>
              <a:rPr lang="fr-FR" b="1" cap="small" dirty="0">
                <a:solidFill>
                  <a:srgbClr val="000091"/>
                </a:solidFill>
                <a:latin typeface="Arial" panose="020B0604020202020204" pitchFamily="34" charset="0"/>
                <a:ea typeface="Verdana" panose="020B0604030504040204" pitchFamily="34" charset="0"/>
                <a:cs typeface="Arial" panose="020B0604020202020204" pitchFamily="34" charset="0"/>
              </a:rPr>
              <a:t>PEPR d’une Stratégie Nationale</a:t>
            </a:r>
            <a:endParaRPr lang="fr-FR" sz="2400" dirty="0">
              <a:latin typeface="Arial" panose="020B0604020202020204" pitchFamily="34" charset="0"/>
              <a:ea typeface="Arial" panose="020B0604020202020204" pitchFamily="34" charset="0"/>
              <a:cs typeface="Arial" panose="020B0604020202020204" pitchFamily="34" charset="0"/>
            </a:endParaRPr>
          </a:p>
          <a:p>
            <a:pPr algn="ctr">
              <a:spcAft>
                <a:spcPts val="0"/>
              </a:spcAft>
            </a:pPr>
            <a:r>
              <a:rPr lang="fr-FR" b="1" cap="small" dirty="0">
                <a:solidFill>
                  <a:srgbClr val="000091"/>
                </a:solidFill>
                <a:latin typeface="Arial" panose="020B0604020202020204" pitchFamily="34" charset="0"/>
                <a:ea typeface="Verdana" panose="020B0604030504040204" pitchFamily="34" charset="0"/>
                <a:cs typeface="Arial" panose="020B0604020202020204" pitchFamily="34" charset="0"/>
              </a:rPr>
              <a:t>Appel À Projets 2024</a:t>
            </a:r>
            <a:endParaRPr lang="fr-FR" sz="2400" dirty="0">
              <a:effectLst/>
              <a:latin typeface="Arial" panose="020B0604020202020204" pitchFamily="34" charset="0"/>
              <a:ea typeface="Arial" panose="020B0604020202020204" pitchFamily="34" charset="0"/>
              <a:cs typeface="Arial" panose="020B0604020202020204" pitchFamily="34" charset="0"/>
            </a:endParaRPr>
          </a:p>
        </p:txBody>
      </p:sp>
      <p:sp>
        <p:nvSpPr>
          <p:cNvPr id="2" name="Rectangle 1"/>
          <p:cNvSpPr/>
          <p:nvPr/>
        </p:nvSpPr>
        <p:spPr>
          <a:xfrm>
            <a:off x="0" y="842338"/>
            <a:ext cx="12192000" cy="369332"/>
          </a:xfrm>
          <a:prstGeom prst="rect">
            <a:avLst/>
          </a:prstGeom>
        </p:spPr>
        <p:txBody>
          <a:bodyPr wrap="square">
            <a:spAutoFit/>
          </a:bodyPr>
          <a:lstStyle/>
          <a:p>
            <a:pPr algn="ctr"/>
            <a:r>
              <a:rPr lang="fr-FR" b="1" dirty="0">
                <a:solidFill>
                  <a:srgbClr val="002060"/>
                </a:solidFill>
                <a:latin typeface="Arial" panose="020B0604020202020204" pitchFamily="34" charset="0"/>
                <a:cs typeface="Arial" panose="020B0604020202020204" pitchFamily="34" charset="0"/>
              </a:rPr>
              <a:t>« WP3: </a:t>
            </a:r>
            <a:r>
              <a:rPr lang="fr-FR" b="1" dirty="0" err="1">
                <a:solidFill>
                  <a:srgbClr val="002060"/>
                </a:solidFill>
                <a:latin typeface="Arial" panose="020B0604020202020204" pitchFamily="34" charset="0"/>
                <a:cs typeface="Arial" panose="020B0604020202020204" pitchFamily="34" charset="0"/>
              </a:rPr>
              <a:t>Epidemiological</a:t>
            </a:r>
            <a:r>
              <a:rPr lang="fr-FR" b="1" dirty="0">
                <a:solidFill>
                  <a:srgbClr val="002060"/>
                </a:solidFill>
                <a:latin typeface="Arial" panose="020B0604020202020204" pitchFamily="34" charset="0"/>
                <a:cs typeface="Arial" panose="020B0604020202020204" pitchFamily="34" charset="0"/>
              </a:rPr>
              <a:t> monitoring of zoonoses and </a:t>
            </a:r>
            <a:r>
              <a:rPr lang="fr-FR" b="1" dirty="0" err="1">
                <a:solidFill>
                  <a:srgbClr val="002060"/>
                </a:solidFill>
                <a:latin typeface="Arial" panose="020B0604020202020204" pitchFamily="34" charset="0"/>
                <a:cs typeface="Arial" panose="020B0604020202020204" pitchFamily="34" charset="0"/>
              </a:rPr>
              <a:t>early</a:t>
            </a:r>
            <a:r>
              <a:rPr lang="fr-FR" b="1" dirty="0">
                <a:solidFill>
                  <a:srgbClr val="002060"/>
                </a:solidFill>
                <a:latin typeface="Arial" panose="020B0604020202020204" pitchFamily="34" charset="0"/>
                <a:cs typeface="Arial" panose="020B0604020202020204" pitchFamily="34" charset="0"/>
              </a:rPr>
              <a:t> warning </a:t>
            </a:r>
            <a:r>
              <a:rPr lang="fr-FR" b="1" dirty="0" err="1">
                <a:solidFill>
                  <a:srgbClr val="002060"/>
                </a:solidFill>
                <a:latin typeface="Arial" panose="020B0604020202020204" pitchFamily="34" charset="0"/>
                <a:cs typeface="Arial" panose="020B0604020202020204" pitchFamily="34" charset="0"/>
              </a:rPr>
              <a:t>systems</a:t>
            </a:r>
            <a:r>
              <a:rPr lang="fr-FR" b="1" dirty="0">
                <a:solidFill>
                  <a:srgbClr val="002060"/>
                </a:solidFill>
                <a:latin typeface="Arial" panose="020B0604020202020204" pitchFamily="34" charset="0"/>
                <a:cs typeface="Arial" panose="020B0604020202020204" pitchFamily="34" charset="0"/>
              </a:rPr>
              <a:t> »</a:t>
            </a:r>
          </a:p>
        </p:txBody>
      </p:sp>
      <p:sp>
        <p:nvSpPr>
          <p:cNvPr id="6" name="ZoneTexte 5"/>
          <p:cNvSpPr txBox="1"/>
          <p:nvPr/>
        </p:nvSpPr>
        <p:spPr>
          <a:xfrm>
            <a:off x="29495" y="4589463"/>
            <a:ext cx="12192000" cy="646331"/>
          </a:xfrm>
          <a:prstGeom prst="rect">
            <a:avLst/>
          </a:prstGeom>
          <a:noFill/>
        </p:spPr>
        <p:txBody>
          <a:bodyPr wrap="square" rtlCol="0" anchor="ctr">
            <a:spAutoFit/>
          </a:bodyPr>
          <a:lstStyle/>
          <a:p>
            <a:pPr algn="ctr">
              <a:lnSpc>
                <a:spcPct val="150000"/>
              </a:lnSpc>
            </a:pPr>
            <a:r>
              <a:rPr lang="fr-FR" sz="2400" dirty="0">
                <a:latin typeface="Arial" panose="020B0604020202020204" pitchFamily="34" charset="0"/>
                <a:cs typeface="Arial" panose="020B0604020202020204" pitchFamily="34" charset="0"/>
              </a:rPr>
              <a:t>Gaëlle Gonzalez</a:t>
            </a:r>
          </a:p>
        </p:txBody>
      </p:sp>
      <p:pic>
        <p:nvPicPr>
          <p:cNvPr id="8" name="Image 7"/>
          <p:cNvPicPr>
            <a:picLocks noChangeAspect="1"/>
          </p:cNvPicPr>
          <p:nvPr/>
        </p:nvPicPr>
        <p:blipFill rotWithShape="1">
          <a:blip r:embed="rId3"/>
          <a:srcRect l="13540" t="24474" r="16317" b="11874"/>
          <a:stretch/>
        </p:blipFill>
        <p:spPr>
          <a:xfrm>
            <a:off x="10382491" y="5273683"/>
            <a:ext cx="1678329" cy="1421493"/>
          </a:xfrm>
          <a:prstGeom prst="rect">
            <a:avLst/>
          </a:prstGeom>
        </p:spPr>
      </p:pic>
      <p:sp>
        <p:nvSpPr>
          <p:cNvPr id="9" name="ZoneTexte 8">
            <a:extLst>
              <a:ext uri="{FF2B5EF4-FFF2-40B4-BE49-F238E27FC236}">
                <a16:creationId xmlns:a16="http://schemas.microsoft.com/office/drawing/2014/main" id="{846D1F71-E5E9-554B-BB76-00B4340B9936}"/>
              </a:ext>
            </a:extLst>
          </p:cNvPr>
          <p:cNvSpPr txBox="1"/>
          <p:nvPr/>
        </p:nvSpPr>
        <p:spPr>
          <a:xfrm>
            <a:off x="2868306" y="5249101"/>
            <a:ext cx="6514377" cy="738664"/>
          </a:xfrm>
          <a:prstGeom prst="rect">
            <a:avLst/>
          </a:prstGeom>
          <a:noFill/>
        </p:spPr>
        <p:txBody>
          <a:bodyPr wrap="square">
            <a:spAutoFit/>
          </a:bodyPr>
          <a:lstStyle/>
          <a:p>
            <a:pPr algn="ctr"/>
            <a:r>
              <a:rPr lang="fr-FR" sz="1400" dirty="0">
                <a:solidFill>
                  <a:schemeClr val="accent4">
                    <a:lumMod val="50000"/>
                  </a:schemeClr>
                </a:solidFill>
                <a:latin typeface="Arial" panose="020B0604020202020204" pitchFamily="34" charset="0"/>
                <a:cs typeface="Arial" panose="020B0604020202020204" pitchFamily="34" charset="0"/>
              </a:rPr>
              <a:t>UMR Virologie ANSES-ENVA-INRAE</a:t>
            </a:r>
          </a:p>
          <a:p>
            <a:pPr algn="ctr"/>
            <a:r>
              <a:rPr lang="fr-FR" sz="1400" dirty="0">
                <a:solidFill>
                  <a:schemeClr val="accent4">
                    <a:lumMod val="50000"/>
                  </a:schemeClr>
                </a:solidFill>
                <a:latin typeface="Arial" panose="020B0604020202020204" pitchFamily="34" charset="0"/>
                <a:cs typeface="Arial" panose="020B0604020202020204" pitchFamily="34" charset="0"/>
              </a:rPr>
              <a:t>ANSES, Animal </a:t>
            </a:r>
            <a:r>
              <a:rPr lang="fr-FR" sz="1400" dirty="0" err="1">
                <a:solidFill>
                  <a:schemeClr val="accent4">
                    <a:lumMod val="50000"/>
                  </a:schemeClr>
                </a:solidFill>
                <a:latin typeface="Arial" panose="020B0604020202020204" pitchFamily="34" charset="0"/>
                <a:cs typeface="Arial" panose="020B0604020202020204" pitchFamily="34" charset="0"/>
              </a:rPr>
              <a:t>Health</a:t>
            </a:r>
            <a:r>
              <a:rPr lang="fr-FR" sz="1400" dirty="0">
                <a:solidFill>
                  <a:schemeClr val="accent4">
                    <a:lumMod val="50000"/>
                  </a:schemeClr>
                </a:solidFill>
                <a:latin typeface="Arial" panose="020B0604020202020204" pitchFamily="34" charset="0"/>
                <a:cs typeface="Arial" panose="020B0604020202020204" pitchFamily="34" charset="0"/>
              </a:rPr>
              <a:t> </a:t>
            </a:r>
            <a:r>
              <a:rPr lang="fr-FR" sz="1400" dirty="0" err="1">
                <a:solidFill>
                  <a:schemeClr val="accent4">
                    <a:lumMod val="50000"/>
                  </a:schemeClr>
                </a:solidFill>
                <a:latin typeface="Arial" panose="020B0604020202020204" pitchFamily="34" charset="0"/>
                <a:cs typeface="Arial" panose="020B0604020202020204" pitchFamily="34" charset="0"/>
              </a:rPr>
              <a:t>Laboratory</a:t>
            </a:r>
            <a:endParaRPr lang="fr-FR" sz="1400" dirty="0">
              <a:solidFill>
                <a:schemeClr val="accent4">
                  <a:lumMod val="50000"/>
                </a:schemeClr>
              </a:solidFill>
              <a:latin typeface="Arial" panose="020B0604020202020204" pitchFamily="34" charset="0"/>
              <a:cs typeface="Arial" panose="020B0604020202020204" pitchFamily="34" charset="0"/>
            </a:endParaRPr>
          </a:p>
          <a:p>
            <a:pPr algn="ctr"/>
            <a:r>
              <a:rPr lang="fr-FR" sz="1400" dirty="0" err="1">
                <a:solidFill>
                  <a:schemeClr val="accent4">
                    <a:lumMod val="50000"/>
                  </a:schemeClr>
                </a:solidFill>
                <a:latin typeface="Arial" panose="020B0604020202020204" pitchFamily="34" charset="0"/>
                <a:cs typeface="Arial" panose="020B0604020202020204" pitchFamily="34" charset="0"/>
              </a:rPr>
              <a:t>European</a:t>
            </a:r>
            <a:r>
              <a:rPr lang="fr-FR" sz="1400" dirty="0">
                <a:solidFill>
                  <a:schemeClr val="accent4">
                    <a:lumMod val="50000"/>
                  </a:schemeClr>
                </a:solidFill>
                <a:latin typeface="Arial" panose="020B0604020202020204" pitchFamily="34" charset="0"/>
                <a:cs typeface="Arial" panose="020B0604020202020204" pitchFamily="34" charset="0"/>
              </a:rPr>
              <a:t> and National Reference </a:t>
            </a:r>
            <a:r>
              <a:rPr lang="fr-FR" sz="1400" dirty="0" err="1">
                <a:solidFill>
                  <a:schemeClr val="accent4">
                    <a:lumMod val="50000"/>
                  </a:schemeClr>
                </a:solidFill>
                <a:latin typeface="Arial" panose="020B0604020202020204" pitchFamily="34" charset="0"/>
                <a:cs typeface="Arial" panose="020B0604020202020204" pitchFamily="34" charset="0"/>
              </a:rPr>
              <a:t>Laboratory</a:t>
            </a:r>
            <a:r>
              <a:rPr lang="fr-FR" sz="1400" dirty="0">
                <a:solidFill>
                  <a:schemeClr val="accent4">
                    <a:lumMod val="50000"/>
                  </a:schemeClr>
                </a:solidFill>
                <a:latin typeface="Arial" panose="020B0604020202020204" pitchFamily="34" charset="0"/>
                <a:cs typeface="Arial" panose="020B0604020202020204" pitchFamily="34" charset="0"/>
              </a:rPr>
              <a:t> for West Nile Virus</a:t>
            </a:r>
          </a:p>
        </p:txBody>
      </p:sp>
      <p:pic>
        <p:nvPicPr>
          <p:cNvPr id="7" name="Image 6">
            <a:extLst>
              <a:ext uri="{FF2B5EF4-FFF2-40B4-BE49-F238E27FC236}">
                <a16:creationId xmlns:a16="http://schemas.microsoft.com/office/drawing/2014/main" id="{C4215105-FB9F-4982-A6A9-6CA951CA3649}"/>
              </a:ext>
            </a:extLst>
          </p:cNvPr>
          <p:cNvPicPr>
            <a:picLocks noChangeAspect="1"/>
          </p:cNvPicPr>
          <p:nvPr/>
        </p:nvPicPr>
        <p:blipFill>
          <a:blip r:embed="rId4"/>
          <a:stretch>
            <a:fillRect/>
          </a:stretch>
        </p:blipFill>
        <p:spPr>
          <a:xfrm>
            <a:off x="0" y="6115994"/>
            <a:ext cx="2655065" cy="742005"/>
          </a:xfrm>
          <a:prstGeom prst="rect">
            <a:avLst/>
          </a:prstGeom>
        </p:spPr>
      </p:pic>
    </p:spTree>
    <p:extLst>
      <p:ext uri="{BB962C8B-B14F-4D97-AF65-F5344CB8AC3E}">
        <p14:creationId xmlns:p14="http://schemas.microsoft.com/office/powerpoint/2010/main" val="3971947744"/>
      </p:ext>
    </p:extLst>
  </p:cSld>
  <p:clrMapOvr>
    <a:masterClrMapping/>
  </p:clrMapOvr>
  <mc:AlternateContent xmlns:mc="http://schemas.openxmlformats.org/markup-compatibility/2006" xmlns:p14="http://schemas.microsoft.com/office/powerpoint/2010/main">
    <mc:Choice Requires="p14">
      <p:transition spd="slow" p14:dur="2000" advTm="20047"/>
    </mc:Choice>
    <mc:Fallback xmlns="">
      <p:transition spd="slow" advTm="2004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20860" y="78058"/>
            <a:ext cx="11671139" cy="769441"/>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sz="2200" cap="small" dirty="0">
                <a:solidFill>
                  <a:srgbClr val="0070C0"/>
                </a:solidFill>
                <a:latin typeface="Arial" panose="020B0604020202020204" pitchFamily="34" charset="0"/>
                <a:cs typeface="Arial" panose="020B0604020202020204" pitchFamily="34" charset="0"/>
              </a:rPr>
              <a:t>WP1 </a:t>
            </a:r>
            <a:r>
              <a:rPr lang="en-GB" sz="2200" dirty="0">
                <a:solidFill>
                  <a:srgbClr val="0070C0"/>
                </a:solidFill>
                <a:latin typeface="Arial" panose="020B0604020202020204" pitchFamily="34" charset="0"/>
                <a:cs typeface="Arial" panose="020B0604020202020204" pitchFamily="34" charset="0"/>
              </a:rPr>
              <a:t>The Innovation Tool Box for an early detection of WNV and USUV in conventional and complex samples </a:t>
            </a:r>
            <a:r>
              <a:rPr lang="en-GB" sz="1400" i="1" dirty="0">
                <a:solidFill>
                  <a:srgbClr val="0070C0"/>
                </a:solidFill>
                <a:latin typeface="Arial" panose="020B0604020202020204" pitchFamily="34" charset="0"/>
                <a:cs typeface="Arial" panose="020B0604020202020204" pitchFamily="34" charset="0"/>
              </a:rPr>
              <a:t>(Leader: A. Fontaine (P3), contributors: P1, P4, P5, P6, P7, P8, P9, P12, P13, P15 and P17)</a:t>
            </a:r>
          </a:p>
        </p:txBody>
      </p:sp>
      <p:cxnSp>
        <p:nvCxnSpPr>
          <p:cNvPr id="5" name="Connecteur droit 4"/>
          <p:cNvCxnSpPr/>
          <p:nvPr/>
        </p:nvCxnSpPr>
        <p:spPr>
          <a:xfrm>
            <a:off x="625033" y="913775"/>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ZoneTexte 8"/>
          <p:cNvSpPr txBox="1"/>
          <p:nvPr/>
        </p:nvSpPr>
        <p:spPr>
          <a:xfrm>
            <a:off x="0" y="1042047"/>
            <a:ext cx="12191999" cy="369332"/>
          </a:xfrm>
          <a:prstGeom prst="rect">
            <a:avLst/>
          </a:prstGeom>
          <a:noFill/>
        </p:spPr>
        <p:txBody>
          <a:bodyPr wrap="square" rtlCol="0">
            <a:spAutoFit/>
          </a:bodyPr>
          <a:lstStyle/>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Development of </a:t>
            </a:r>
            <a:r>
              <a:rPr lang="en-GB" b="1" cap="small" dirty="0">
                <a:latin typeface="Arial" panose="020B0604020202020204" pitchFamily="34" charset="0"/>
                <a:cs typeface="Arial" panose="020B0604020202020204" pitchFamily="34" charset="0"/>
              </a:rPr>
              <a:t>early , accurate and non-invasive genetic and serological </a:t>
            </a:r>
            <a:r>
              <a:rPr lang="en-GB" dirty="0">
                <a:latin typeface="Arial" panose="020B0604020202020204" pitchFamily="34" charset="0"/>
                <a:cs typeface="Arial" panose="020B0604020202020204" pitchFamily="34" charset="0"/>
              </a:rPr>
              <a:t>detection/discrimination methods</a:t>
            </a:r>
          </a:p>
        </p:txBody>
      </p:sp>
      <p:grpSp>
        <p:nvGrpSpPr>
          <p:cNvPr id="57" name="Groupe 56"/>
          <p:cNvGrpSpPr/>
          <p:nvPr/>
        </p:nvGrpSpPr>
        <p:grpSpPr>
          <a:xfrm>
            <a:off x="1374371" y="1551709"/>
            <a:ext cx="4056612" cy="5176058"/>
            <a:chOff x="1374371" y="1551709"/>
            <a:chExt cx="4056612" cy="5176058"/>
          </a:xfrm>
        </p:grpSpPr>
        <p:grpSp>
          <p:nvGrpSpPr>
            <p:cNvPr id="35" name="Groupe 34"/>
            <p:cNvGrpSpPr/>
            <p:nvPr/>
          </p:nvGrpSpPr>
          <p:grpSpPr>
            <a:xfrm>
              <a:off x="1420225" y="4758958"/>
              <a:ext cx="3917876" cy="1879590"/>
              <a:chOff x="8686053" y="1856164"/>
              <a:chExt cx="3048660" cy="1415722"/>
            </a:xfrm>
          </p:grpSpPr>
          <p:sp>
            <p:nvSpPr>
              <p:cNvPr id="39" name="ZoneTexte 38"/>
              <p:cNvSpPr txBox="1"/>
              <p:nvPr/>
            </p:nvSpPr>
            <p:spPr>
              <a:xfrm>
                <a:off x="8686053" y="1856164"/>
                <a:ext cx="3048660" cy="904097"/>
              </a:xfrm>
              <a:prstGeom prst="rect">
                <a:avLst/>
              </a:prstGeom>
              <a:noFill/>
            </p:spPr>
            <p:txBody>
              <a:bodyPr wrap="square" rtlCol="0">
                <a:spAutoFit/>
              </a:bodyPr>
              <a:lstStyle/>
              <a:p>
                <a:pPr marL="285750" indent="-285750">
                  <a:buFont typeface="Arial" panose="020B0604020202020204" pitchFamily="34" charset="0"/>
                  <a:buChar char="•"/>
                </a:pPr>
                <a:r>
                  <a:rPr lang="fr-FR" sz="1400" dirty="0">
                    <a:solidFill>
                      <a:srgbClr val="0070C0"/>
                    </a:solidFill>
                    <a:latin typeface="Arial" panose="020B0604020202020204" pitchFamily="34" charset="0"/>
                    <a:cs typeface="Arial" panose="020B0604020202020204" pitchFamily="34" charset="0"/>
                  </a:rPr>
                  <a:t>New collection </a:t>
                </a:r>
                <a:r>
                  <a:rPr lang="fr-FR" sz="1400" dirty="0" err="1">
                    <a:solidFill>
                      <a:srgbClr val="0070C0"/>
                    </a:solidFill>
                    <a:latin typeface="Arial" panose="020B0604020202020204" pitchFamily="34" charset="0"/>
                    <a:cs typeface="Arial" panose="020B0604020202020204" pitchFamily="34" charset="0"/>
                  </a:rPr>
                  <a:t>methods</a:t>
                </a:r>
                <a:r>
                  <a:rPr lang="fr-FR" sz="1400" dirty="0">
                    <a:solidFill>
                      <a:schemeClr val="tx2"/>
                    </a:solidFill>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dust</a:t>
                </a:r>
                <a:r>
                  <a:rPr lang="fr-FR" sz="1400" dirty="0">
                    <a:latin typeface="Arial" panose="020B0604020202020204" pitchFamily="34" charset="0"/>
                    <a:cs typeface="Arial" panose="020B0604020202020204" pitchFamily="34" charset="0"/>
                  </a:rPr>
                  <a:t> collectors, mosquito </a:t>
                </a:r>
                <a:r>
                  <a:rPr lang="fr-FR" sz="1400" dirty="0" err="1">
                    <a:latin typeface="Arial" panose="020B0604020202020204" pitchFamily="34" charset="0"/>
                    <a:cs typeface="Arial" panose="020B0604020202020204" pitchFamily="34" charset="0"/>
                  </a:rPr>
                  <a:t>excreta</a:t>
                </a:r>
                <a:r>
                  <a:rPr lang="fr-FR" sz="1400" dirty="0">
                    <a:latin typeface="Arial" panose="020B0604020202020204" pitchFamily="34" charset="0"/>
                    <a:cs typeface="Arial" panose="020B0604020202020204" pitchFamily="34" charset="0"/>
                  </a:rPr>
                  <a:t> on </a:t>
                </a:r>
                <a:r>
                  <a:rPr lang="fr-FR" sz="1400" dirty="0" err="1">
                    <a:latin typeface="Arial" panose="020B0604020202020204" pitchFamily="34" charset="0"/>
                    <a:cs typeface="Arial" panose="020B0604020202020204" pitchFamily="34" charset="0"/>
                  </a:rPr>
                  <a:t>blotting</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paper</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feces</a:t>
                </a:r>
                <a:endParaRPr lang="fr-FR" sz="1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fr-FR" sz="1400" dirty="0">
                    <a:solidFill>
                      <a:srgbClr val="0070C0"/>
                    </a:solidFill>
                    <a:latin typeface="Arial" panose="020B0604020202020204" pitchFamily="34" charset="0"/>
                    <a:cs typeface="Arial" panose="020B0604020202020204" pitchFamily="34" charset="0"/>
                  </a:rPr>
                  <a:t>Optimized</a:t>
                </a:r>
                <a:r>
                  <a:rPr lang="fr-FR" sz="1600" dirty="0">
                    <a:solidFill>
                      <a:srgbClr val="0070C0"/>
                    </a:solidFill>
                    <a:latin typeface="Arial" panose="020B0604020202020204" pitchFamily="34" charset="0"/>
                    <a:cs typeface="Arial" panose="020B0604020202020204" pitchFamily="34" charset="0"/>
                  </a:rPr>
                  <a:t> </a:t>
                </a:r>
                <a:r>
                  <a:rPr lang="fr-FR" sz="1400" dirty="0">
                    <a:solidFill>
                      <a:srgbClr val="0070C0"/>
                    </a:solidFill>
                    <a:latin typeface="Arial" panose="020B0604020202020204" pitchFamily="34" charset="0"/>
                    <a:cs typeface="Arial" panose="020B0604020202020204" pitchFamily="34" charset="0"/>
                  </a:rPr>
                  <a:t>molecular tools</a:t>
                </a:r>
                <a:r>
                  <a:rPr lang="fr-FR" sz="1400" dirty="0">
                    <a:solidFill>
                      <a:schemeClr val="tx2"/>
                    </a:solidFill>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digital PCR, unbiaised approaches (</a:t>
                </a:r>
                <a:r>
                  <a:rPr lang="en-US" sz="1400" dirty="0">
                    <a:latin typeface="Arial" panose="020B0604020202020204" pitchFamily="34" charset="0"/>
                    <a:cs typeface="Arial" panose="020B0604020202020204" pitchFamily="34" charset="0"/>
                  </a:rPr>
                  <a:t>Illumina and </a:t>
                </a:r>
                <a:r>
                  <a:rPr lang="en-US" sz="1400" dirty="0" err="1">
                    <a:latin typeface="Arial" panose="020B0604020202020204" pitchFamily="34" charset="0"/>
                    <a:cs typeface="Arial" panose="020B0604020202020204" pitchFamily="34" charset="0"/>
                  </a:rPr>
                  <a:t>MinIon</a:t>
                </a:r>
                <a:r>
                  <a:rPr lang="en-US" sz="1400" dirty="0">
                    <a:latin typeface="Arial" panose="020B0604020202020204" pitchFamily="34" charset="0"/>
                    <a:cs typeface="Arial" panose="020B0604020202020204" pitchFamily="34" charset="0"/>
                  </a:rPr>
                  <a:t> high-throughput sequencing), </a:t>
                </a:r>
                <a:r>
                  <a:rPr lang="en-US" sz="1400" dirty="0" err="1">
                    <a:latin typeface="Arial" panose="020B0604020202020204" pitchFamily="34" charset="0"/>
                    <a:cs typeface="Arial" panose="020B0604020202020204" pitchFamily="34" charset="0"/>
                  </a:rPr>
                  <a:t>eDNA</a:t>
                </a:r>
                <a:endParaRPr lang="fr-FR" sz="1400" dirty="0">
                  <a:latin typeface="Arial" panose="020B0604020202020204" pitchFamily="34" charset="0"/>
                  <a:cs typeface="Arial" panose="020B0604020202020204" pitchFamily="34" charset="0"/>
                </a:endParaRPr>
              </a:p>
            </p:txBody>
          </p:sp>
          <p:pic>
            <p:nvPicPr>
              <p:cNvPr id="37" name="Image 36"/>
              <p:cNvPicPr>
                <a:picLocks noChangeAspect="1"/>
              </p:cNvPicPr>
              <p:nvPr/>
            </p:nvPicPr>
            <p:blipFill>
              <a:blip r:embed="rId4"/>
              <a:stretch>
                <a:fillRect/>
              </a:stretch>
            </p:blipFill>
            <p:spPr>
              <a:xfrm>
                <a:off x="9672517" y="2868041"/>
                <a:ext cx="477780" cy="370571"/>
              </a:xfrm>
              <a:prstGeom prst="rect">
                <a:avLst/>
              </a:prstGeom>
            </p:spPr>
          </p:pic>
          <p:pic>
            <p:nvPicPr>
              <p:cNvPr id="38" name="Image 37"/>
              <p:cNvPicPr>
                <a:picLocks noChangeAspect="1"/>
              </p:cNvPicPr>
              <p:nvPr/>
            </p:nvPicPr>
            <p:blipFill>
              <a:blip r:embed="rId5"/>
              <a:stretch>
                <a:fillRect/>
              </a:stretch>
            </p:blipFill>
            <p:spPr>
              <a:xfrm>
                <a:off x="10232571" y="2863203"/>
                <a:ext cx="475487" cy="408683"/>
              </a:xfrm>
              <a:prstGeom prst="rect">
                <a:avLst/>
              </a:prstGeom>
            </p:spPr>
          </p:pic>
        </p:grpSp>
        <p:grpSp>
          <p:nvGrpSpPr>
            <p:cNvPr id="3" name="Groupe 2"/>
            <p:cNvGrpSpPr/>
            <p:nvPr/>
          </p:nvGrpSpPr>
          <p:grpSpPr>
            <a:xfrm>
              <a:off x="2272745" y="2402116"/>
              <a:ext cx="2325533" cy="2394193"/>
              <a:chOff x="706610" y="2592985"/>
              <a:chExt cx="2325533" cy="2394193"/>
            </a:xfrm>
          </p:grpSpPr>
          <p:pic>
            <p:nvPicPr>
              <p:cNvPr id="44" name="Image 43"/>
              <p:cNvPicPr>
                <a:picLocks noChangeAspect="1"/>
              </p:cNvPicPr>
              <p:nvPr/>
            </p:nvPicPr>
            <p:blipFill>
              <a:blip r:embed="rId6"/>
              <a:stretch>
                <a:fillRect/>
              </a:stretch>
            </p:blipFill>
            <p:spPr>
              <a:xfrm>
                <a:off x="706610" y="2592985"/>
                <a:ext cx="2325533" cy="1172620"/>
              </a:xfrm>
              <a:prstGeom prst="rect">
                <a:avLst/>
              </a:prstGeom>
            </p:spPr>
          </p:pic>
          <p:grpSp>
            <p:nvGrpSpPr>
              <p:cNvPr id="2" name="Groupe 1"/>
              <p:cNvGrpSpPr/>
              <p:nvPr/>
            </p:nvGrpSpPr>
            <p:grpSpPr>
              <a:xfrm>
                <a:off x="771167" y="3850713"/>
                <a:ext cx="2196418" cy="1136465"/>
                <a:chOff x="610628" y="3830738"/>
                <a:chExt cx="2196418" cy="1136465"/>
              </a:xfrm>
            </p:grpSpPr>
            <p:pic>
              <p:nvPicPr>
                <p:cNvPr id="45" name="Image 44"/>
                <p:cNvPicPr>
                  <a:picLocks noChangeAspect="1"/>
                </p:cNvPicPr>
                <p:nvPr/>
              </p:nvPicPr>
              <p:blipFill>
                <a:blip r:embed="rId7"/>
                <a:stretch>
                  <a:fillRect/>
                </a:stretch>
              </p:blipFill>
              <p:spPr>
                <a:xfrm>
                  <a:off x="610628" y="4365693"/>
                  <a:ext cx="1249726" cy="601510"/>
                </a:xfrm>
                <a:prstGeom prst="rect">
                  <a:avLst/>
                </a:prstGeom>
              </p:spPr>
            </p:pic>
            <p:pic>
              <p:nvPicPr>
                <p:cNvPr id="46" name="Image 45"/>
                <p:cNvPicPr>
                  <a:picLocks noChangeAspect="1"/>
                </p:cNvPicPr>
                <p:nvPr/>
              </p:nvPicPr>
              <p:blipFill rotWithShape="1">
                <a:blip r:embed="rId8"/>
                <a:srcRect t="14609" b="25526"/>
                <a:stretch/>
              </p:blipFill>
              <p:spPr>
                <a:xfrm>
                  <a:off x="610628" y="3830738"/>
                  <a:ext cx="1249726" cy="498763"/>
                </a:xfrm>
                <a:prstGeom prst="rect">
                  <a:avLst/>
                </a:prstGeom>
              </p:spPr>
            </p:pic>
            <p:pic>
              <p:nvPicPr>
                <p:cNvPr id="47" name="Image 46"/>
                <p:cNvPicPr>
                  <a:picLocks noChangeAspect="1"/>
                </p:cNvPicPr>
                <p:nvPr/>
              </p:nvPicPr>
              <p:blipFill rotWithShape="1">
                <a:blip r:embed="rId9"/>
                <a:srcRect l="29642" t="7038" r="22998" b="30935"/>
                <a:stretch/>
              </p:blipFill>
              <p:spPr>
                <a:xfrm>
                  <a:off x="1936619" y="3955895"/>
                  <a:ext cx="870427" cy="760547"/>
                </a:xfrm>
                <a:prstGeom prst="rect">
                  <a:avLst/>
                </a:prstGeom>
              </p:spPr>
            </p:pic>
          </p:grpSp>
        </p:grpSp>
        <p:sp>
          <p:nvSpPr>
            <p:cNvPr id="17" name="ZoneTexte 16"/>
            <p:cNvSpPr txBox="1"/>
            <p:nvPr/>
          </p:nvSpPr>
          <p:spPr>
            <a:xfrm>
              <a:off x="1532920" y="1559273"/>
              <a:ext cx="3805182" cy="584775"/>
            </a:xfrm>
            <a:prstGeom prst="rect">
              <a:avLst/>
            </a:prstGeom>
            <a:noFill/>
          </p:spPr>
          <p:txBody>
            <a:bodyPr wrap="square" rtlCol="0">
              <a:spAutoFit/>
            </a:bodyPr>
            <a:lstStyle/>
            <a:p>
              <a:pPr algn="ctr"/>
              <a:r>
                <a:rPr lang="en-GB" b="1" cap="small" dirty="0">
                  <a:latin typeface="Arial" panose="020B0604020202020204" pitchFamily="34" charset="0"/>
                  <a:cs typeface="Arial" panose="020B0604020202020204" pitchFamily="34" charset="0"/>
                </a:rPr>
                <a:t>on </a:t>
              </a:r>
              <a:r>
                <a:rPr lang="en-GB" b="1" cap="small" dirty="0">
                  <a:solidFill>
                    <a:srgbClr val="C00000"/>
                  </a:solidFill>
                  <a:latin typeface="Arial" panose="020B0604020202020204" pitchFamily="34" charset="0"/>
                  <a:cs typeface="Arial" panose="020B0604020202020204" pitchFamily="34" charset="0"/>
                </a:rPr>
                <a:t>environmental samples</a:t>
              </a:r>
            </a:p>
            <a:p>
              <a:pPr algn="ctr"/>
              <a:r>
                <a:rPr lang="en-GB" sz="1400" i="1" dirty="0">
                  <a:latin typeface="Arial" panose="020B0604020202020204" pitchFamily="34" charset="0"/>
                  <a:cs typeface="Arial" panose="020B0604020202020204" pitchFamily="34" charset="0"/>
                </a:rPr>
                <a:t>(M8 to M12 year 1 to 3)</a:t>
              </a:r>
            </a:p>
          </p:txBody>
        </p:sp>
        <p:pic>
          <p:nvPicPr>
            <p:cNvPr id="49" name="Graphique 20">
              <a:extLst>
                <a:ext uri="{FF2B5EF4-FFF2-40B4-BE49-F238E27FC236}">
                  <a16:creationId xmlns:a16="http://schemas.microsoft.com/office/drawing/2014/main" id="{B05C8608-513B-9788-846F-DC817271DF3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157951" y="5879708"/>
              <a:ext cx="422860" cy="721994"/>
            </a:xfrm>
            <a:prstGeom prst="rect">
              <a:avLst/>
            </a:prstGeom>
          </p:spPr>
        </p:pic>
        <p:pic>
          <p:nvPicPr>
            <p:cNvPr id="19" name="Image 18"/>
            <p:cNvPicPr>
              <a:picLocks noChangeAspect="1"/>
            </p:cNvPicPr>
            <p:nvPr/>
          </p:nvPicPr>
          <p:blipFill>
            <a:blip r:embed="rId12"/>
            <a:stretch>
              <a:fillRect/>
            </a:stretch>
          </p:blipFill>
          <p:spPr>
            <a:xfrm>
              <a:off x="4208131" y="6092145"/>
              <a:ext cx="756202" cy="546562"/>
            </a:xfrm>
            <a:prstGeom prst="rect">
              <a:avLst/>
            </a:prstGeom>
          </p:spPr>
        </p:pic>
        <p:sp>
          <p:nvSpPr>
            <p:cNvPr id="54" name="ZoneTexte 53"/>
            <p:cNvSpPr txBox="1"/>
            <p:nvPr/>
          </p:nvSpPr>
          <p:spPr>
            <a:xfrm>
              <a:off x="2369381" y="2242387"/>
              <a:ext cx="2260976" cy="261610"/>
            </a:xfrm>
            <a:prstGeom prst="rect">
              <a:avLst/>
            </a:prstGeom>
            <a:noFill/>
          </p:spPr>
          <p:txBody>
            <a:bodyPr wrap="square" rtlCol="0">
              <a:spAutoFit/>
            </a:bodyPr>
            <a:lstStyle/>
            <a:p>
              <a:r>
                <a:rPr lang="fr-FR" sz="1050" i="1" dirty="0">
                  <a:latin typeface="Times New Roman" panose="02020603050405020304" pitchFamily="18" charset="0"/>
                  <a:cs typeface="Times New Roman" panose="02020603050405020304" pitchFamily="18" charset="0"/>
                </a:rPr>
                <a:t>MX </a:t>
              </a:r>
              <a:r>
                <a:rPr lang="fr-FR" sz="1050" i="1" dirty="0" err="1">
                  <a:latin typeface="Times New Roman" panose="02020603050405020304" pitchFamily="18" charset="0"/>
                  <a:cs typeface="Times New Roman" panose="02020603050405020304" pitchFamily="18" charset="0"/>
                </a:rPr>
                <a:t>technology</a:t>
              </a:r>
              <a:endParaRPr lang="fr-FR" sz="1050" i="1" dirty="0">
                <a:latin typeface="Times New Roman" panose="02020603050405020304" pitchFamily="18" charset="0"/>
                <a:cs typeface="Times New Roman" panose="02020603050405020304" pitchFamily="18" charset="0"/>
              </a:endParaRPr>
            </a:p>
          </p:txBody>
        </p:sp>
        <p:sp>
          <p:nvSpPr>
            <p:cNvPr id="55" name="Rectangle à coins arrondis 54"/>
            <p:cNvSpPr/>
            <p:nvPr/>
          </p:nvSpPr>
          <p:spPr>
            <a:xfrm>
              <a:off x="1374371" y="1551709"/>
              <a:ext cx="4056612" cy="5176058"/>
            </a:xfrm>
            <a:prstGeom prst="roundRect">
              <a:avLst/>
            </a:prstGeom>
            <a:noFill/>
            <a:ln w="28575">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58" name="Groupe 57"/>
          <p:cNvGrpSpPr/>
          <p:nvPr/>
        </p:nvGrpSpPr>
        <p:grpSpPr>
          <a:xfrm>
            <a:off x="6095999" y="2164782"/>
            <a:ext cx="5933107" cy="3949912"/>
            <a:chOff x="6276196" y="1680575"/>
            <a:chExt cx="5933107" cy="3949912"/>
          </a:xfrm>
        </p:grpSpPr>
        <p:sp>
          <p:nvSpPr>
            <p:cNvPr id="42" name="Rectangle 41"/>
            <p:cNvSpPr/>
            <p:nvPr/>
          </p:nvSpPr>
          <p:spPr>
            <a:xfrm>
              <a:off x="7380577" y="4642209"/>
              <a:ext cx="4811424" cy="769441"/>
            </a:xfrm>
            <a:prstGeom prst="rect">
              <a:avLst/>
            </a:prstGeom>
          </p:spPr>
          <p:txBody>
            <a:bodyPr wrap="square">
              <a:spAutoFit/>
            </a:bodyPr>
            <a:lstStyle/>
            <a:p>
              <a:r>
                <a:rPr lang="fr-FR" sz="1600" dirty="0">
                  <a:solidFill>
                    <a:srgbClr val="0070C0"/>
                  </a:solidFill>
                  <a:latin typeface="Arial" panose="020B0604020202020204" pitchFamily="34" charset="0"/>
                  <a:cs typeface="Arial" panose="020B0604020202020204" pitchFamily="34" charset="0"/>
                </a:rPr>
                <a:t>High throughput impedance measurement </a:t>
              </a:r>
              <a:r>
                <a:rPr lang="fr-FR" sz="1400" i="1" dirty="0">
                  <a:solidFill>
                    <a:srgbClr val="0070C0"/>
                  </a:solidFill>
                  <a:latin typeface="Arial" panose="020B0604020202020204" pitchFamily="34" charset="0"/>
                  <a:cs typeface="Arial" panose="020B0604020202020204" pitchFamily="34" charset="0"/>
                </a:rPr>
                <a:t>(year 2)</a:t>
              </a:r>
              <a:r>
                <a:rPr lang="fr-FR" sz="1400" i="1" dirty="0">
                  <a:solidFill>
                    <a:schemeClr val="tx2"/>
                  </a:solidFill>
                  <a:latin typeface="Arial" panose="020B0604020202020204" pitchFamily="34" charset="0"/>
                  <a:cs typeface="Arial" panose="020B0604020202020204" pitchFamily="34" charset="0"/>
                </a:rPr>
                <a:t>: </a:t>
              </a:r>
              <a:r>
                <a:rPr lang="en-US" sz="1400" dirty="0">
                  <a:solidFill>
                    <a:schemeClr val="tx2"/>
                  </a:solidFill>
                  <a:latin typeface="Arial" panose="020B0604020202020204" pitchFamily="34" charset="0"/>
                  <a:cs typeface="Arial" panose="020B0604020202020204" pitchFamily="34" charset="0"/>
                </a:rPr>
                <a:t>system based on broadband impedance spectroscopy</a:t>
              </a:r>
              <a:r>
                <a:rPr lang="fr-FR" sz="1400" dirty="0">
                  <a:solidFill>
                    <a:schemeClr val="tx2"/>
                  </a:solidFill>
                  <a:latin typeface="Arial" panose="020B0604020202020204" pitchFamily="34" charset="0"/>
                  <a:cs typeface="Arial" panose="020B0604020202020204" pitchFamily="34" charset="0"/>
                </a:rPr>
                <a:t> [100 Hz – 10 Mhz] : « </a:t>
              </a:r>
              <a:r>
                <a:rPr lang="fr-FR" sz="1400" dirty="0" err="1">
                  <a:solidFill>
                    <a:srgbClr val="0071BC"/>
                  </a:solidFill>
                  <a:latin typeface="Arial" panose="020B0604020202020204" pitchFamily="34" charset="0"/>
                  <a:cs typeface="Arial" panose="020B0604020202020204" pitchFamily="34" charset="0"/>
                </a:rPr>
                <a:t>Lab</a:t>
              </a:r>
              <a:r>
                <a:rPr lang="fr-FR" sz="1400" dirty="0">
                  <a:solidFill>
                    <a:srgbClr val="0071BC"/>
                  </a:solidFill>
                  <a:latin typeface="Arial" panose="020B0604020202020204" pitchFamily="34" charset="0"/>
                  <a:cs typeface="Arial" panose="020B0604020202020204" pitchFamily="34" charset="0"/>
                </a:rPr>
                <a:t>-on-Chip</a:t>
              </a:r>
              <a:r>
                <a:rPr lang="fr-FR" sz="1400" dirty="0">
                  <a:solidFill>
                    <a:schemeClr val="tx2"/>
                  </a:solidFill>
                  <a:latin typeface="Arial" panose="020B0604020202020204" pitchFamily="34" charset="0"/>
                  <a:cs typeface="Arial" panose="020B0604020202020204" pitchFamily="34" charset="0"/>
                </a:rPr>
                <a:t> » </a:t>
              </a:r>
            </a:p>
          </p:txBody>
        </p:sp>
        <p:pic>
          <p:nvPicPr>
            <p:cNvPr id="4" name="Image 3"/>
            <p:cNvPicPr>
              <a:picLocks noChangeAspect="1"/>
            </p:cNvPicPr>
            <p:nvPr/>
          </p:nvPicPr>
          <p:blipFill>
            <a:blip r:embed="rId13"/>
            <a:stretch>
              <a:fillRect/>
            </a:stretch>
          </p:blipFill>
          <p:spPr>
            <a:xfrm>
              <a:off x="6356429" y="4585253"/>
              <a:ext cx="1024147" cy="693158"/>
            </a:xfrm>
            <a:prstGeom prst="rect">
              <a:avLst/>
            </a:prstGeom>
          </p:spPr>
        </p:pic>
        <p:pic>
          <p:nvPicPr>
            <p:cNvPr id="7" name="Image 6"/>
            <p:cNvPicPr>
              <a:picLocks noChangeAspect="1"/>
            </p:cNvPicPr>
            <p:nvPr/>
          </p:nvPicPr>
          <p:blipFill>
            <a:blip r:embed="rId14"/>
            <a:stretch>
              <a:fillRect/>
            </a:stretch>
          </p:blipFill>
          <p:spPr>
            <a:xfrm>
              <a:off x="6455410" y="2583936"/>
              <a:ext cx="1242580" cy="775541"/>
            </a:xfrm>
            <a:prstGeom prst="rect">
              <a:avLst/>
            </a:prstGeom>
          </p:spPr>
        </p:pic>
        <p:sp>
          <p:nvSpPr>
            <p:cNvPr id="15" name="Rectangle 14"/>
            <p:cNvSpPr/>
            <p:nvPr/>
          </p:nvSpPr>
          <p:spPr>
            <a:xfrm>
              <a:off x="7816159" y="2799724"/>
              <a:ext cx="3514104" cy="338554"/>
            </a:xfrm>
            <a:prstGeom prst="rect">
              <a:avLst/>
            </a:prstGeom>
          </p:spPr>
          <p:txBody>
            <a:bodyPr wrap="none">
              <a:spAutoFit/>
            </a:bodyPr>
            <a:lstStyle/>
            <a:p>
              <a:r>
                <a:rPr lang="fr-FR" sz="1600" dirty="0" err="1">
                  <a:solidFill>
                    <a:srgbClr val="0070C0"/>
                  </a:solidFill>
                  <a:latin typeface="Arial" panose="020B0604020202020204" pitchFamily="34" charset="0"/>
                  <a:cs typeface="Arial" panose="020B0604020202020204" pitchFamily="34" charset="0"/>
                </a:rPr>
                <a:t>Bead-based</a:t>
              </a:r>
              <a:r>
                <a:rPr lang="fr-FR" sz="1600" dirty="0">
                  <a:solidFill>
                    <a:srgbClr val="0070C0"/>
                  </a:solidFill>
                  <a:latin typeface="Arial" panose="020B0604020202020204" pitchFamily="34" charset="0"/>
                  <a:cs typeface="Arial" panose="020B0604020202020204" pitchFamily="34" charset="0"/>
                </a:rPr>
                <a:t> multiplex </a:t>
              </a:r>
              <a:r>
                <a:rPr lang="fr-FR" sz="1600" dirty="0" err="1">
                  <a:solidFill>
                    <a:srgbClr val="0070C0"/>
                  </a:solidFill>
                  <a:latin typeface="Arial" panose="020B0604020202020204" pitchFamily="34" charset="0"/>
                  <a:cs typeface="Arial" panose="020B0604020202020204" pitchFamily="34" charset="0"/>
                </a:rPr>
                <a:t>assay</a:t>
              </a:r>
              <a:r>
                <a:rPr lang="fr-FR" sz="1600" dirty="0">
                  <a:solidFill>
                    <a:srgbClr val="0070C0"/>
                  </a:solidFill>
                  <a:latin typeface="Arial" panose="020B0604020202020204" pitchFamily="34" charset="0"/>
                  <a:cs typeface="Arial" panose="020B0604020202020204" pitchFamily="34" charset="0"/>
                </a:rPr>
                <a:t> (</a:t>
              </a:r>
              <a:r>
                <a:rPr lang="fr-FR" sz="1600" i="1" dirty="0" err="1">
                  <a:solidFill>
                    <a:srgbClr val="0070C0"/>
                  </a:solidFill>
                  <a:latin typeface="Arial" panose="020B0604020202020204" pitchFamily="34" charset="0"/>
                  <a:cs typeface="Arial" panose="020B0604020202020204" pitchFamily="34" charset="0"/>
                </a:rPr>
                <a:t>year</a:t>
              </a:r>
              <a:r>
                <a:rPr lang="fr-FR" sz="1600" i="1" dirty="0">
                  <a:solidFill>
                    <a:srgbClr val="0070C0"/>
                  </a:solidFill>
                  <a:latin typeface="Arial" panose="020B0604020202020204" pitchFamily="34" charset="0"/>
                  <a:cs typeface="Arial" panose="020B0604020202020204" pitchFamily="34" charset="0"/>
                </a:rPr>
                <a:t> 1</a:t>
              </a:r>
              <a:r>
                <a:rPr lang="fr-FR" sz="1600" dirty="0">
                  <a:solidFill>
                    <a:srgbClr val="0070C0"/>
                  </a:solidFill>
                  <a:latin typeface="Arial" panose="020B0604020202020204" pitchFamily="34" charset="0"/>
                  <a:cs typeface="Arial" panose="020B0604020202020204" pitchFamily="34" charset="0"/>
                </a:rPr>
                <a:t>)</a:t>
              </a:r>
            </a:p>
          </p:txBody>
        </p:sp>
        <p:pic>
          <p:nvPicPr>
            <p:cNvPr id="50" name="Image 49"/>
            <p:cNvPicPr>
              <a:picLocks noChangeAspect="1"/>
            </p:cNvPicPr>
            <p:nvPr/>
          </p:nvPicPr>
          <p:blipFill rotWithShape="1">
            <a:blip r:embed="rId15"/>
            <a:srcRect t="40603"/>
            <a:stretch/>
          </p:blipFill>
          <p:spPr>
            <a:xfrm rot="16952976" flipV="1">
              <a:off x="6280043" y="3768608"/>
              <a:ext cx="968226" cy="209341"/>
            </a:xfrm>
            <a:prstGeom prst="rect">
              <a:avLst/>
            </a:prstGeom>
          </p:spPr>
        </p:pic>
        <p:sp>
          <p:nvSpPr>
            <p:cNvPr id="51" name="Rectangle 50"/>
            <p:cNvSpPr/>
            <p:nvPr/>
          </p:nvSpPr>
          <p:spPr>
            <a:xfrm>
              <a:off x="7142723" y="3437893"/>
              <a:ext cx="5066580" cy="553998"/>
            </a:xfrm>
            <a:prstGeom prst="rect">
              <a:avLst/>
            </a:prstGeom>
          </p:spPr>
          <p:txBody>
            <a:bodyPr wrap="none">
              <a:spAutoFit/>
            </a:bodyPr>
            <a:lstStyle/>
            <a:p>
              <a:r>
                <a:rPr lang="fr-FR" sz="1600" dirty="0" err="1">
                  <a:solidFill>
                    <a:srgbClr val="0070C0"/>
                  </a:solidFill>
                  <a:latin typeface="Arial" panose="020B0604020202020204" pitchFamily="34" charset="0"/>
                  <a:cs typeface="Arial" panose="020B0604020202020204" pitchFamily="34" charset="0"/>
                </a:rPr>
                <a:t>Serologic</a:t>
              </a:r>
              <a:r>
                <a:rPr lang="fr-FR" sz="1600" dirty="0">
                  <a:solidFill>
                    <a:srgbClr val="0070C0"/>
                  </a:solidFill>
                  <a:latin typeface="Arial" panose="020B0604020202020204" pitchFamily="34" charset="0"/>
                  <a:cs typeface="Arial" panose="020B0604020202020204" pitchFamily="34" charset="0"/>
                </a:rPr>
                <a:t> and </a:t>
              </a:r>
              <a:r>
                <a:rPr lang="fr-FR" sz="1600" dirty="0" err="1">
                  <a:solidFill>
                    <a:srgbClr val="0070C0"/>
                  </a:solidFill>
                  <a:latin typeface="Arial" panose="020B0604020202020204" pitchFamily="34" charset="0"/>
                  <a:cs typeface="Arial" panose="020B0604020202020204" pitchFamily="34" charset="0"/>
                </a:rPr>
                <a:t>antigenic</a:t>
              </a:r>
              <a:r>
                <a:rPr lang="fr-FR" sz="1600" dirty="0">
                  <a:solidFill>
                    <a:srgbClr val="0070C0"/>
                  </a:solidFill>
                  <a:latin typeface="Arial" panose="020B0604020202020204" pitchFamily="34" charset="0"/>
                  <a:cs typeface="Arial" panose="020B0604020202020204" pitchFamily="34" charset="0"/>
                </a:rPr>
                <a:t> Rapid Diagnostic Tests (RDT)</a:t>
              </a:r>
            </a:p>
            <a:p>
              <a:r>
                <a:rPr lang="fr-FR" sz="1400" dirty="0">
                  <a:solidFill>
                    <a:srgbClr val="0070C0"/>
                  </a:solidFill>
                  <a:latin typeface="Arial" panose="020B0604020202020204" pitchFamily="34" charset="0"/>
                  <a:cs typeface="Arial" panose="020B0604020202020204" pitchFamily="34" charset="0"/>
                </a:rPr>
                <a:t>(</a:t>
              </a:r>
              <a:r>
                <a:rPr lang="fr-FR" sz="1400" i="1" dirty="0" err="1">
                  <a:solidFill>
                    <a:srgbClr val="0070C0"/>
                  </a:solidFill>
                  <a:latin typeface="Arial" panose="020B0604020202020204" pitchFamily="34" charset="0"/>
                  <a:cs typeface="Arial" panose="020B0604020202020204" pitchFamily="34" charset="0"/>
                </a:rPr>
                <a:t>Year</a:t>
              </a:r>
              <a:r>
                <a:rPr lang="fr-FR" sz="1400" i="1" dirty="0">
                  <a:solidFill>
                    <a:srgbClr val="0070C0"/>
                  </a:solidFill>
                  <a:latin typeface="Arial" panose="020B0604020202020204" pitchFamily="34" charset="0"/>
                  <a:cs typeface="Arial" panose="020B0604020202020204" pitchFamily="34" charset="0"/>
                </a:rPr>
                <a:t> 1 to </a:t>
              </a:r>
              <a:r>
                <a:rPr lang="fr-FR" sz="1400" i="1" dirty="0" err="1">
                  <a:solidFill>
                    <a:srgbClr val="0070C0"/>
                  </a:solidFill>
                  <a:latin typeface="Arial" panose="020B0604020202020204" pitchFamily="34" charset="0"/>
                  <a:cs typeface="Arial" panose="020B0604020202020204" pitchFamily="34" charset="0"/>
                </a:rPr>
                <a:t>Year</a:t>
              </a:r>
              <a:r>
                <a:rPr lang="fr-FR" sz="1400" i="1" dirty="0">
                  <a:solidFill>
                    <a:srgbClr val="0070C0"/>
                  </a:solidFill>
                  <a:latin typeface="Arial" panose="020B0604020202020204" pitchFamily="34" charset="0"/>
                  <a:cs typeface="Arial" panose="020B0604020202020204" pitchFamily="34" charset="0"/>
                </a:rPr>
                <a:t> 3</a:t>
              </a:r>
              <a:r>
                <a:rPr lang="fr-FR" sz="1400" dirty="0">
                  <a:solidFill>
                    <a:srgbClr val="0070C0"/>
                  </a:solidFill>
                  <a:latin typeface="Arial" panose="020B0604020202020204" pitchFamily="34" charset="0"/>
                  <a:cs typeface="Arial" panose="020B0604020202020204" pitchFamily="34" charset="0"/>
                </a:rPr>
                <a:t>)</a:t>
              </a:r>
            </a:p>
          </p:txBody>
        </p:sp>
        <p:sp>
          <p:nvSpPr>
            <p:cNvPr id="52" name="ZoneTexte 51"/>
            <p:cNvSpPr txBox="1"/>
            <p:nvPr/>
          </p:nvSpPr>
          <p:spPr>
            <a:xfrm>
              <a:off x="7238907" y="3993731"/>
              <a:ext cx="4932218" cy="523220"/>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New </a:t>
              </a:r>
              <a:r>
                <a:rPr lang="fr-FR" sz="1400" b="1" dirty="0" err="1">
                  <a:latin typeface="Arial" panose="020B0604020202020204" pitchFamily="34" charset="0"/>
                  <a:cs typeface="Arial" panose="020B0604020202020204" pitchFamily="34" charset="0"/>
                </a:rPr>
                <a:t>nano-particules</a:t>
              </a:r>
              <a:r>
                <a:rPr lang="fr-FR" sz="1400" dirty="0">
                  <a:latin typeface="Arial" panose="020B0604020202020204" pitchFamily="34" charset="0"/>
                  <a:cs typeface="Arial" panose="020B0604020202020204" pitchFamily="34" charset="0"/>
                </a:rPr>
                <a:t>: </a:t>
              </a:r>
              <a:r>
                <a:rPr lang="el-GR" sz="1400" dirty="0">
                  <a:latin typeface="Arial" panose="020B0604020202020204" pitchFamily="34" charset="0"/>
                  <a:cs typeface="Arial" panose="020B0604020202020204" pitchFamily="34" charset="0"/>
                </a:rPr>
                <a:t>α</a:t>
              </a:r>
              <a:r>
                <a:rPr lang="fr-FR" sz="1400" dirty="0" err="1">
                  <a:latin typeface="Arial" panose="020B0604020202020204" pitchFamily="34" charset="0"/>
                  <a:cs typeface="Arial" panose="020B0604020202020204" pitchFamily="34" charset="0"/>
                </a:rPr>
                <a:t>Rep</a:t>
              </a:r>
              <a:r>
                <a:rPr lang="fr-FR" sz="1400" dirty="0">
                  <a:latin typeface="Arial" panose="020B0604020202020204" pitchFamily="34" charset="0"/>
                  <a:cs typeface="Arial" panose="020B0604020202020204" pitchFamily="34" charset="0"/>
                </a:rPr>
                <a:t> and CLP </a:t>
              </a:r>
              <a:r>
                <a:rPr lang="fr-FR" sz="1400" dirty="0" err="1">
                  <a:latin typeface="Arial" panose="020B0604020202020204" pitchFamily="34" charset="0"/>
                  <a:cs typeface="Arial" panose="020B0604020202020204" pitchFamily="34" charset="0"/>
                </a:rPr>
                <a:t>technology</a:t>
              </a:r>
              <a:r>
                <a:rPr lang="fr-FR" sz="1400" dirty="0">
                  <a:latin typeface="Arial" panose="020B0604020202020204" pitchFamily="34" charset="0"/>
                  <a:cs typeface="Arial" panose="020B0604020202020204" pitchFamily="34" charset="0"/>
                </a:rPr>
                <a:t> (virus </a:t>
              </a:r>
              <a:r>
                <a:rPr lang="fr-FR" sz="1400" dirty="0" err="1">
                  <a:latin typeface="Arial" panose="020B0604020202020204" pitchFamily="34" charset="0"/>
                  <a:cs typeface="Arial" panose="020B0604020202020204" pitchFamily="34" charset="0"/>
                </a:rPr>
                <a:t>detection</a:t>
              </a:r>
              <a:r>
                <a:rPr lang="fr-FR" sz="1400" dirty="0">
                  <a:latin typeface="Arial" panose="020B0604020202020204" pitchFamily="34" charset="0"/>
                  <a:cs typeface="Arial" panose="020B0604020202020204" pitchFamily="34" charset="0"/>
                </a:rPr>
                <a:t>) or EDIII (</a:t>
              </a:r>
              <a:r>
                <a:rPr lang="fr-FR" sz="1400" dirty="0" err="1">
                  <a:latin typeface="Arial" panose="020B0604020202020204" pitchFamily="34" charset="0"/>
                  <a:cs typeface="Arial" panose="020B0604020202020204" pitchFamily="34" charset="0"/>
                </a:rPr>
                <a:t>IgG</a:t>
              </a:r>
              <a:r>
                <a:rPr lang="fr-FR" sz="1400" dirty="0">
                  <a:latin typeface="Arial" panose="020B0604020202020204" pitchFamily="34" charset="0"/>
                  <a:cs typeface="Arial" panose="020B0604020202020204" pitchFamily="34" charset="0"/>
                </a:rPr>
                <a:t>/</a:t>
              </a:r>
              <a:r>
                <a:rPr lang="fr-FR" sz="1400" dirty="0" err="1">
                  <a:latin typeface="Arial" panose="020B0604020202020204" pitchFamily="34" charset="0"/>
                  <a:cs typeface="Arial" panose="020B0604020202020204" pitchFamily="34" charset="0"/>
                </a:rPr>
                <a:t>IgM</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detection</a:t>
              </a:r>
              <a:r>
                <a:rPr lang="fr-FR" sz="1400" dirty="0">
                  <a:latin typeface="Arial" panose="020B0604020202020204" pitchFamily="34" charset="0"/>
                  <a:cs typeface="Arial" panose="020B0604020202020204" pitchFamily="34" charset="0"/>
                </a:rPr>
                <a:t>)</a:t>
              </a:r>
            </a:p>
          </p:txBody>
        </p:sp>
        <p:sp>
          <p:nvSpPr>
            <p:cNvPr id="53" name="ZoneTexte 52"/>
            <p:cNvSpPr txBox="1"/>
            <p:nvPr/>
          </p:nvSpPr>
          <p:spPr>
            <a:xfrm>
              <a:off x="6356428" y="1682173"/>
              <a:ext cx="5835571" cy="615553"/>
            </a:xfrm>
            <a:prstGeom prst="rect">
              <a:avLst/>
            </a:prstGeom>
            <a:noFill/>
          </p:spPr>
          <p:txBody>
            <a:bodyPr wrap="square" rtlCol="0">
              <a:spAutoFit/>
            </a:bodyPr>
            <a:lstStyle/>
            <a:p>
              <a:pPr algn="ctr"/>
              <a:r>
                <a:rPr lang="en-GB" b="1" cap="small" dirty="0">
                  <a:latin typeface="Arial" panose="020B0604020202020204" pitchFamily="34" charset="0"/>
                  <a:cs typeface="Arial" panose="020B0604020202020204" pitchFamily="34" charset="0"/>
                </a:rPr>
                <a:t>on </a:t>
              </a:r>
              <a:r>
                <a:rPr lang="en-GB" b="1" cap="small" dirty="0">
                  <a:solidFill>
                    <a:srgbClr val="C00000"/>
                  </a:solidFill>
                  <a:latin typeface="Arial" panose="020B0604020202020204" pitchFamily="34" charset="0"/>
                  <a:cs typeface="Arial" panose="020B0604020202020204" pitchFamily="34" charset="0"/>
                </a:rPr>
                <a:t>conventional samples</a:t>
              </a:r>
            </a:p>
            <a:p>
              <a:pPr algn="ctr"/>
              <a:r>
                <a:rPr lang="en-GB" sz="1600" b="1" dirty="0">
                  <a:solidFill>
                    <a:srgbClr val="002060"/>
                  </a:solidFill>
                  <a:latin typeface="Arial" panose="020B0604020202020204" pitchFamily="34" charset="0"/>
                  <a:cs typeface="Arial" panose="020B0604020202020204" pitchFamily="34" charset="0"/>
                </a:rPr>
                <a:t>Discrimination of WNV / USUV infection</a:t>
              </a:r>
            </a:p>
          </p:txBody>
        </p:sp>
        <p:sp>
          <p:nvSpPr>
            <p:cNvPr id="56" name="Rectangle à coins arrondis 55"/>
            <p:cNvSpPr/>
            <p:nvPr/>
          </p:nvSpPr>
          <p:spPr>
            <a:xfrm>
              <a:off x="6276196" y="1680575"/>
              <a:ext cx="5860386" cy="3949912"/>
            </a:xfrm>
            <a:prstGeom prst="roundRect">
              <a:avLst/>
            </a:prstGeom>
            <a:noFill/>
            <a:ln w="28575">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9" name="Ellipse 58"/>
          <p:cNvSpPr/>
          <p:nvPr/>
        </p:nvSpPr>
        <p:spPr>
          <a:xfrm>
            <a:off x="404552" y="78058"/>
            <a:ext cx="821965" cy="4317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400" dirty="0">
                <a:latin typeface="Arial" panose="020B0604020202020204" pitchFamily="34" charset="0"/>
                <a:cs typeface="Arial" panose="020B0604020202020204" pitchFamily="34" charset="0"/>
              </a:rPr>
              <a:t>WP1</a:t>
            </a:r>
            <a:endParaRPr lang="fr-FR" dirty="0">
              <a:latin typeface="Arial" panose="020B0604020202020204" pitchFamily="34" charset="0"/>
              <a:cs typeface="Arial" panose="020B0604020202020204" pitchFamily="34" charset="0"/>
            </a:endParaRPr>
          </a:p>
        </p:txBody>
      </p:sp>
      <p:sp>
        <p:nvSpPr>
          <p:cNvPr id="32" name="ZoneTexte 31"/>
          <p:cNvSpPr txBox="1"/>
          <p:nvPr/>
        </p:nvSpPr>
        <p:spPr>
          <a:xfrm>
            <a:off x="5665033" y="6533453"/>
            <a:ext cx="6526965" cy="307777"/>
          </a:xfrm>
          <a:prstGeom prst="rect">
            <a:avLst/>
          </a:prstGeom>
          <a:noFill/>
        </p:spPr>
        <p:txBody>
          <a:bodyPr wrap="square" rtlCol="0">
            <a:spAutoFit/>
          </a:bodyPr>
          <a:lstStyle/>
          <a:p>
            <a:r>
              <a:rPr lang="fr-FR" sz="1400" dirty="0" err="1">
                <a:latin typeface="Arial" panose="020B0604020202020204" pitchFamily="34" charset="0"/>
                <a:cs typeface="Arial" panose="020B0604020202020204" pitchFamily="34" charset="0"/>
              </a:rPr>
              <a:t>Strong</a:t>
            </a:r>
            <a:r>
              <a:rPr lang="fr-FR" sz="1400" dirty="0">
                <a:latin typeface="Arial" panose="020B0604020202020204" pitchFamily="34" charset="0"/>
                <a:cs typeface="Arial" panose="020B0604020202020204" pitchFamily="34" charset="0"/>
              </a:rPr>
              <a:t> collaborations : </a:t>
            </a:r>
            <a:r>
              <a:rPr lang="fr-FR" sz="1400" dirty="0">
                <a:solidFill>
                  <a:srgbClr val="0070C0"/>
                </a:solidFill>
                <a:latin typeface="Arial" panose="020B0604020202020204" pitchFamily="34" charset="0"/>
                <a:cs typeface="Arial" panose="020B0604020202020204" pitchFamily="34" charset="0"/>
              </a:rPr>
              <a:t>PEPR AMAZED</a:t>
            </a:r>
            <a:endParaRPr lang="fr-FR" sz="1400" dirty="0">
              <a:latin typeface="Arial" panose="020B0604020202020204" pitchFamily="34" charset="0"/>
              <a:cs typeface="Arial" panose="020B0604020202020204" pitchFamily="34" charset="0"/>
            </a:endParaRPr>
          </a:p>
        </p:txBody>
      </p:sp>
      <p:sp>
        <p:nvSpPr>
          <p:cNvPr id="8" name="Espace réservé du numéro de diapositive 7"/>
          <p:cNvSpPr>
            <a:spLocks noGrp="1"/>
          </p:cNvSpPr>
          <p:nvPr>
            <p:ph type="sldNum" sz="quarter" idx="12"/>
          </p:nvPr>
        </p:nvSpPr>
        <p:spPr/>
        <p:txBody>
          <a:bodyPr/>
          <a:lstStyle/>
          <a:p>
            <a:fld id="{C9AA9FA6-E99B-4327-AEB7-1790CA42E665}" type="slidenum">
              <a:rPr lang="fr-FR" smtClean="0"/>
              <a:t>10</a:t>
            </a:fld>
            <a:endParaRPr lang="fr-FR"/>
          </a:p>
        </p:txBody>
      </p:sp>
    </p:spTree>
    <p:custDataLst>
      <p:tags r:id="rId1"/>
    </p:custDataLst>
    <p:extLst>
      <p:ext uri="{BB962C8B-B14F-4D97-AF65-F5344CB8AC3E}">
        <p14:creationId xmlns:p14="http://schemas.microsoft.com/office/powerpoint/2010/main" val="2272958367"/>
      </p:ext>
    </p:extLst>
  </p:cSld>
  <p:clrMapOvr>
    <a:masterClrMapping/>
  </p:clrMapOvr>
  <mc:AlternateContent xmlns:mc="http://schemas.openxmlformats.org/markup-compatibility/2006" xmlns:p14="http://schemas.microsoft.com/office/powerpoint/2010/main">
    <mc:Choice Requires="p14">
      <p:transition spd="slow" p14:dur="2000" advTm="63287"/>
    </mc:Choice>
    <mc:Fallback xmlns="">
      <p:transition spd="slow" advTm="6328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à coins arrondis 67"/>
          <p:cNvSpPr/>
          <p:nvPr/>
        </p:nvSpPr>
        <p:spPr>
          <a:xfrm>
            <a:off x="167321" y="1926764"/>
            <a:ext cx="3169403" cy="2117681"/>
          </a:xfrm>
          <a:prstGeom prst="roundRect">
            <a:avLst/>
          </a:prstGeom>
          <a:solidFill>
            <a:schemeClr val="accent1">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p:cNvSpPr txBox="1"/>
          <p:nvPr/>
        </p:nvSpPr>
        <p:spPr>
          <a:xfrm>
            <a:off x="520860" y="78058"/>
            <a:ext cx="11671139" cy="769441"/>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en-GB" sz="2200" cap="small" dirty="0">
                <a:solidFill>
                  <a:srgbClr val="0070C0"/>
                </a:solidFill>
                <a:latin typeface="Arial" panose="020B0604020202020204" pitchFamily="34" charset="0"/>
                <a:cs typeface="Arial" panose="020B0604020202020204" pitchFamily="34" charset="0"/>
              </a:rPr>
              <a:t>         </a:t>
            </a:r>
            <a:r>
              <a:rPr lang="en-GB" sz="2200" dirty="0">
                <a:solidFill>
                  <a:srgbClr val="0070C0"/>
                </a:solidFill>
                <a:latin typeface="Arial" panose="020B0604020202020204" pitchFamily="34" charset="0"/>
                <a:cs typeface="Arial" panose="020B0604020202020204" pitchFamily="34" charset="0"/>
              </a:rPr>
              <a:t>Mapping the infection dynamic of WNV/USUV in their multiple hosts and in the environment </a:t>
            </a:r>
            <a:r>
              <a:rPr lang="en-GB" sz="1400" i="1" dirty="0">
                <a:solidFill>
                  <a:srgbClr val="0070C0"/>
                </a:solidFill>
                <a:latin typeface="Arial" panose="020B0604020202020204" pitchFamily="34" charset="0"/>
                <a:cs typeface="Arial" panose="020B0604020202020204" pitchFamily="34" charset="0"/>
              </a:rPr>
              <a:t>(Leader: B. Durand (P1), contributors: P5, P7, P9, P11, P14 and P16)</a:t>
            </a:r>
            <a:endParaRPr lang="en-GB" sz="2000" i="1" dirty="0">
              <a:solidFill>
                <a:srgbClr val="0070C0"/>
              </a:solidFill>
              <a:latin typeface="Arial" panose="020B0604020202020204" pitchFamily="34" charset="0"/>
              <a:cs typeface="Arial" panose="020B0604020202020204" pitchFamily="34" charset="0"/>
            </a:endParaRPr>
          </a:p>
        </p:txBody>
      </p:sp>
      <p:cxnSp>
        <p:nvCxnSpPr>
          <p:cNvPr id="5" name="Connecteur droit 4"/>
          <p:cNvCxnSpPr/>
          <p:nvPr/>
        </p:nvCxnSpPr>
        <p:spPr>
          <a:xfrm>
            <a:off x="625033" y="924924"/>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Ellipse 7"/>
          <p:cNvSpPr/>
          <p:nvPr/>
        </p:nvSpPr>
        <p:spPr>
          <a:xfrm>
            <a:off x="404552" y="78058"/>
            <a:ext cx="821965" cy="4317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400" dirty="0">
                <a:latin typeface="Arial" panose="020B0604020202020204" pitchFamily="34" charset="0"/>
                <a:cs typeface="Arial" panose="020B0604020202020204" pitchFamily="34" charset="0"/>
              </a:rPr>
              <a:t>WP2</a:t>
            </a:r>
            <a:endParaRPr lang="fr-FR" dirty="0">
              <a:latin typeface="Arial" panose="020B0604020202020204" pitchFamily="34" charset="0"/>
              <a:cs typeface="Arial" panose="020B0604020202020204" pitchFamily="34" charset="0"/>
            </a:endParaRPr>
          </a:p>
        </p:txBody>
      </p:sp>
      <p:sp>
        <p:nvSpPr>
          <p:cNvPr id="2" name="ZoneTexte 1"/>
          <p:cNvSpPr txBox="1"/>
          <p:nvPr/>
        </p:nvSpPr>
        <p:spPr>
          <a:xfrm>
            <a:off x="1" y="6533435"/>
            <a:ext cx="12191999" cy="307777"/>
          </a:xfrm>
          <a:prstGeom prst="rect">
            <a:avLst/>
          </a:prstGeom>
          <a:noFill/>
        </p:spPr>
        <p:txBody>
          <a:bodyPr wrap="square" rtlCol="0">
            <a:spAutoFit/>
          </a:bodyPr>
          <a:lstStyle/>
          <a:p>
            <a:r>
              <a:rPr lang="fr-FR" sz="1400" i="1" dirty="0">
                <a:cs typeface="Times New Roman" panose="02020603050405020304" pitchFamily="18" charset="0"/>
              </a:rPr>
              <a:t>Investigation areas: Nouvelle Aquitaine, Occitanie, </a:t>
            </a:r>
            <a:r>
              <a:rPr lang="fr-FR" sz="1400" i="1" dirty="0" err="1">
                <a:cs typeface="Times New Roman" panose="02020603050405020304" pitchFamily="18" charset="0"/>
              </a:rPr>
              <a:t>Corsica</a:t>
            </a:r>
            <a:r>
              <a:rPr lang="fr-FR" sz="1400" i="1" dirty="0">
                <a:cs typeface="Times New Roman" panose="02020603050405020304" pitchFamily="18" charset="0"/>
              </a:rPr>
              <a:t> and Guadeloupe</a:t>
            </a:r>
          </a:p>
        </p:txBody>
      </p:sp>
      <p:sp>
        <p:nvSpPr>
          <p:cNvPr id="9" name="Rectangle à coins arrondis 8"/>
          <p:cNvSpPr/>
          <p:nvPr/>
        </p:nvSpPr>
        <p:spPr>
          <a:xfrm>
            <a:off x="8027138" y="1404353"/>
            <a:ext cx="3169403" cy="1490669"/>
          </a:xfrm>
          <a:prstGeom prst="round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2" name="Groupe 11"/>
          <p:cNvGrpSpPr/>
          <p:nvPr/>
        </p:nvGrpSpPr>
        <p:grpSpPr>
          <a:xfrm>
            <a:off x="8197286" y="1772662"/>
            <a:ext cx="1931908" cy="1031082"/>
            <a:chOff x="8499737" y="3940485"/>
            <a:chExt cx="1931908" cy="1031082"/>
          </a:xfrm>
        </p:grpSpPr>
        <p:pic>
          <p:nvPicPr>
            <p:cNvPr id="13" name="Image 12"/>
            <p:cNvPicPr>
              <a:picLocks noChangeAspect="1"/>
            </p:cNvPicPr>
            <p:nvPr/>
          </p:nvPicPr>
          <p:blipFill rotWithShape="1">
            <a:blip r:embed="rId4"/>
            <a:srcRect l="8735" r="20824"/>
            <a:stretch/>
          </p:blipFill>
          <p:spPr>
            <a:xfrm>
              <a:off x="8499737" y="3942919"/>
              <a:ext cx="889888" cy="1028648"/>
            </a:xfrm>
            <a:prstGeom prst="rect">
              <a:avLst/>
            </a:prstGeom>
          </p:spPr>
        </p:pic>
        <p:pic>
          <p:nvPicPr>
            <p:cNvPr id="14" name="Image 13"/>
            <p:cNvPicPr>
              <a:picLocks noChangeAspect="1"/>
            </p:cNvPicPr>
            <p:nvPr/>
          </p:nvPicPr>
          <p:blipFill rotWithShape="1">
            <a:blip r:embed="rId5"/>
            <a:srcRect r="35701"/>
            <a:stretch/>
          </p:blipFill>
          <p:spPr>
            <a:xfrm>
              <a:off x="9435648" y="3940485"/>
              <a:ext cx="995997" cy="1030796"/>
            </a:xfrm>
            <a:prstGeom prst="rect">
              <a:avLst/>
            </a:prstGeom>
          </p:spPr>
        </p:pic>
      </p:grpSp>
      <p:pic>
        <p:nvPicPr>
          <p:cNvPr id="15" name="Image 14">
            <a:extLst>
              <a:ext uri="{FF2B5EF4-FFF2-40B4-BE49-F238E27FC236}">
                <a16:creationId xmlns:a16="http://schemas.microsoft.com/office/drawing/2014/main" id="{F5B0C5C9-D4EB-0A54-2688-7EA93D8A9FA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12"/>
          <a:stretch/>
        </p:blipFill>
        <p:spPr>
          <a:xfrm>
            <a:off x="10192513" y="1772662"/>
            <a:ext cx="793812" cy="1043476"/>
          </a:xfrm>
          <a:prstGeom prst="rect">
            <a:avLst/>
          </a:prstGeom>
        </p:spPr>
      </p:pic>
      <p:sp>
        <p:nvSpPr>
          <p:cNvPr id="32" name="Rectangle 31"/>
          <p:cNvSpPr/>
          <p:nvPr/>
        </p:nvSpPr>
        <p:spPr>
          <a:xfrm>
            <a:off x="8027138" y="1404353"/>
            <a:ext cx="3169404" cy="369332"/>
          </a:xfrm>
          <a:prstGeom prst="rect">
            <a:avLst/>
          </a:prstGeom>
        </p:spPr>
        <p:txBody>
          <a:bodyPr wrap="square">
            <a:spAutoFit/>
          </a:bodyPr>
          <a:lstStyle/>
          <a:p>
            <a:pPr algn="ctr"/>
            <a:r>
              <a:rPr lang="fr-FR" b="1" dirty="0">
                <a:solidFill>
                  <a:schemeClr val="accent6">
                    <a:lumMod val="50000"/>
                  </a:schemeClr>
                </a:solidFill>
                <a:latin typeface="Arial" panose="020B0604020202020204" pitchFamily="34" charset="0"/>
                <a:cs typeface="Arial" panose="020B0604020202020204" pitchFamily="34" charset="0"/>
              </a:rPr>
              <a:t>Wild </a:t>
            </a:r>
            <a:r>
              <a:rPr lang="fr-FR" b="1" dirty="0" err="1">
                <a:solidFill>
                  <a:schemeClr val="accent6">
                    <a:lumMod val="50000"/>
                  </a:schemeClr>
                </a:solidFill>
                <a:latin typeface="Arial" panose="020B0604020202020204" pitchFamily="34" charset="0"/>
                <a:cs typeface="Arial" panose="020B0604020202020204" pitchFamily="34" charset="0"/>
              </a:rPr>
              <a:t>Fauna</a:t>
            </a:r>
            <a:endParaRPr lang="fr-FR" b="1" dirty="0">
              <a:solidFill>
                <a:schemeClr val="accent6">
                  <a:lumMod val="50000"/>
                </a:schemeClr>
              </a:solidFill>
              <a:latin typeface="Arial" panose="020B0604020202020204" pitchFamily="34" charset="0"/>
              <a:cs typeface="Arial" panose="020B0604020202020204" pitchFamily="34" charset="0"/>
            </a:endParaRPr>
          </a:p>
        </p:txBody>
      </p:sp>
      <p:grpSp>
        <p:nvGrpSpPr>
          <p:cNvPr id="43" name="Groupe 42"/>
          <p:cNvGrpSpPr/>
          <p:nvPr/>
        </p:nvGrpSpPr>
        <p:grpSpPr>
          <a:xfrm>
            <a:off x="7977500" y="2912201"/>
            <a:ext cx="3169403" cy="1354592"/>
            <a:chOff x="565267" y="3168859"/>
            <a:chExt cx="3264966" cy="1354592"/>
          </a:xfrm>
        </p:grpSpPr>
        <p:sp>
          <p:nvSpPr>
            <p:cNvPr id="34" name="Rectangle à coins arrondis 33"/>
            <p:cNvSpPr/>
            <p:nvPr/>
          </p:nvSpPr>
          <p:spPr>
            <a:xfrm>
              <a:off x="565267" y="3190561"/>
              <a:ext cx="3264966" cy="1332890"/>
            </a:xfrm>
            <a:prstGeom prst="roundRect">
              <a:avLst/>
            </a:prstGeom>
            <a:solidFill>
              <a:schemeClr val="accent2">
                <a:lumMod val="20000"/>
                <a:lumOff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5" name="Groupe 34"/>
            <p:cNvGrpSpPr/>
            <p:nvPr/>
          </p:nvGrpSpPr>
          <p:grpSpPr>
            <a:xfrm>
              <a:off x="856738" y="3445144"/>
              <a:ext cx="1606306" cy="996198"/>
              <a:chOff x="3967846" y="3173548"/>
              <a:chExt cx="2162545" cy="1365225"/>
            </a:xfrm>
          </p:grpSpPr>
          <p:pic>
            <p:nvPicPr>
              <p:cNvPr id="37" name="Image 36"/>
              <p:cNvPicPr>
                <a:picLocks noChangeAspect="1"/>
              </p:cNvPicPr>
              <p:nvPr/>
            </p:nvPicPr>
            <p:blipFill>
              <a:blip r:embed="rId7">
                <a:extLst>
                  <a:ext uri="{BEBA8EAE-BF5A-486C-A8C5-ECC9F3942E4B}">
                    <a14:imgProps xmlns:a14="http://schemas.microsoft.com/office/drawing/2010/main">
                      <a14:imgLayer r:embed="rId8">
                        <a14:imgEffect>
                          <a14:backgroundRemoval t="0" b="99602" l="0" r="98507"/>
                        </a14:imgEffect>
                      </a14:imgLayer>
                    </a14:imgProps>
                  </a:ext>
                </a:extLst>
              </a:blip>
              <a:stretch>
                <a:fillRect/>
              </a:stretch>
            </p:blipFill>
            <p:spPr>
              <a:xfrm>
                <a:off x="5228654" y="3311998"/>
                <a:ext cx="901737" cy="1126050"/>
              </a:xfrm>
              <a:prstGeom prst="rect">
                <a:avLst/>
              </a:prstGeom>
            </p:spPr>
          </p:pic>
          <p:pic>
            <p:nvPicPr>
              <p:cNvPr id="38" name="Image 37"/>
              <p:cNvPicPr>
                <a:picLocks noChangeAspect="1"/>
              </p:cNvPicPr>
              <p:nvPr/>
            </p:nvPicPr>
            <p:blipFill>
              <a:blip r:embed="rId9">
                <a:extLst>
                  <a:ext uri="{BEBA8EAE-BF5A-486C-A8C5-ECC9F3942E4B}">
                    <a14:imgProps xmlns:a14="http://schemas.microsoft.com/office/drawing/2010/main">
                      <a14:imgLayer r:embed="rId10">
                        <a14:imgEffect>
                          <a14:backgroundRemoval t="2667" b="98667" l="0" r="98222"/>
                        </a14:imgEffect>
                      </a14:imgLayer>
                    </a14:imgProps>
                  </a:ext>
                </a:extLst>
              </a:blip>
              <a:stretch>
                <a:fillRect/>
              </a:stretch>
            </p:blipFill>
            <p:spPr>
              <a:xfrm>
                <a:off x="3967846" y="3173548"/>
                <a:ext cx="1365226" cy="1365225"/>
              </a:xfrm>
              <a:prstGeom prst="rect">
                <a:avLst/>
              </a:prstGeom>
            </p:spPr>
          </p:pic>
        </p:grpSp>
        <p:sp>
          <p:nvSpPr>
            <p:cNvPr id="39" name="Rectangle 38"/>
            <p:cNvSpPr/>
            <p:nvPr/>
          </p:nvSpPr>
          <p:spPr>
            <a:xfrm>
              <a:off x="565267" y="3168859"/>
              <a:ext cx="3264966" cy="369332"/>
            </a:xfrm>
            <a:prstGeom prst="rect">
              <a:avLst/>
            </a:prstGeom>
          </p:spPr>
          <p:txBody>
            <a:bodyPr wrap="square">
              <a:spAutoFit/>
            </a:bodyPr>
            <a:lstStyle/>
            <a:p>
              <a:pPr algn="ctr"/>
              <a:r>
                <a:rPr lang="fr-FR" b="1" dirty="0" err="1">
                  <a:solidFill>
                    <a:schemeClr val="accent4">
                      <a:lumMod val="75000"/>
                    </a:schemeClr>
                  </a:solidFill>
                  <a:latin typeface="Arial" panose="020B0604020202020204" pitchFamily="34" charset="0"/>
                  <a:cs typeface="Arial" panose="020B0604020202020204" pitchFamily="34" charset="0"/>
                </a:rPr>
                <a:t>Urban</a:t>
              </a:r>
              <a:r>
                <a:rPr lang="fr-FR" b="1" dirty="0">
                  <a:solidFill>
                    <a:schemeClr val="accent4">
                      <a:lumMod val="75000"/>
                    </a:schemeClr>
                  </a:solidFill>
                  <a:latin typeface="Arial" panose="020B0604020202020204" pitchFamily="34" charset="0"/>
                  <a:cs typeface="Arial" panose="020B0604020202020204" pitchFamily="34" charset="0"/>
                </a:rPr>
                <a:t> area</a:t>
              </a:r>
            </a:p>
          </p:txBody>
        </p:sp>
        <p:pic>
          <p:nvPicPr>
            <p:cNvPr id="41" name="Image 40">
              <a:extLst>
                <a:ext uri="{FF2B5EF4-FFF2-40B4-BE49-F238E27FC236}">
                  <a16:creationId xmlns:a16="http://schemas.microsoft.com/office/drawing/2014/main" id="{FF364F69-4873-6134-5355-6589CD038E1E}"/>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1429" b="98286" l="1055" r="100000"/>
                      </a14:imgEffect>
                    </a14:imgLayer>
                  </a14:imgProps>
                </a:ext>
                <a:ext uri="{28A0092B-C50C-407E-A947-70E740481C1C}">
                  <a14:useLocalDpi xmlns:a14="http://schemas.microsoft.com/office/drawing/2010/main" val="0"/>
                </a:ext>
              </a:extLst>
            </a:blip>
            <a:stretch>
              <a:fillRect/>
            </a:stretch>
          </p:blipFill>
          <p:spPr>
            <a:xfrm>
              <a:off x="2669649" y="3656342"/>
              <a:ext cx="785626" cy="580103"/>
            </a:xfrm>
            <a:prstGeom prst="rect">
              <a:avLst/>
            </a:prstGeom>
          </p:spPr>
        </p:pic>
      </p:grpSp>
      <p:grpSp>
        <p:nvGrpSpPr>
          <p:cNvPr id="54" name="Groupe 53"/>
          <p:cNvGrpSpPr/>
          <p:nvPr/>
        </p:nvGrpSpPr>
        <p:grpSpPr>
          <a:xfrm>
            <a:off x="351661" y="2406426"/>
            <a:ext cx="2800724" cy="1517914"/>
            <a:chOff x="1361504" y="2824243"/>
            <a:chExt cx="2800724" cy="1517914"/>
          </a:xfrm>
        </p:grpSpPr>
        <p:grpSp>
          <p:nvGrpSpPr>
            <p:cNvPr id="44" name="Groupe 43"/>
            <p:cNvGrpSpPr/>
            <p:nvPr/>
          </p:nvGrpSpPr>
          <p:grpSpPr>
            <a:xfrm>
              <a:off x="1361504" y="2825756"/>
              <a:ext cx="1904311" cy="1516401"/>
              <a:chOff x="1071342" y="1995401"/>
              <a:chExt cx="1934640" cy="1699560"/>
            </a:xfrm>
          </p:grpSpPr>
          <p:grpSp>
            <p:nvGrpSpPr>
              <p:cNvPr id="45" name="Groupe 17"/>
              <p:cNvGrpSpPr/>
              <p:nvPr/>
            </p:nvGrpSpPr>
            <p:grpSpPr>
              <a:xfrm>
                <a:off x="1071342" y="1995401"/>
                <a:ext cx="1934640" cy="1699560"/>
                <a:chOff x="4428000" y="1167120"/>
                <a:chExt cx="1934640" cy="1699560"/>
              </a:xfrm>
            </p:grpSpPr>
            <p:pic>
              <p:nvPicPr>
                <p:cNvPr id="47" name="Image 15"/>
                <p:cNvPicPr/>
                <p:nvPr/>
              </p:nvPicPr>
              <p:blipFill>
                <a:blip r:embed="rId13"/>
                <a:srcRect l="25427" t="13487" r="26746"/>
                <a:stretch/>
              </p:blipFill>
              <p:spPr>
                <a:xfrm>
                  <a:off x="4428000" y="1167120"/>
                  <a:ext cx="710640" cy="835200"/>
                </a:xfrm>
                <a:prstGeom prst="rect">
                  <a:avLst/>
                </a:prstGeom>
                <a:ln w="0">
                  <a:noFill/>
                </a:ln>
              </p:spPr>
            </p:pic>
            <p:pic>
              <p:nvPicPr>
                <p:cNvPr id="48" name="Image 16"/>
                <p:cNvPicPr/>
                <p:nvPr/>
              </p:nvPicPr>
              <p:blipFill>
                <a:blip r:embed="rId14"/>
                <a:srcRect t="18274" b="11602"/>
                <a:stretch/>
              </p:blipFill>
              <p:spPr>
                <a:xfrm>
                  <a:off x="5139360" y="1167120"/>
                  <a:ext cx="1223280" cy="835200"/>
                </a:xfrm>
                <a:prstGeom prst="rect">
                  <a:avLst/>
                </a:prstGeom>
                <a:ln w="0">
                  <a:noFill/>
                </a:ln>
              </p:spPr>
            </p:pic>
            <p:pic>
              <p:nvPicPr>
                <p:cNvPr id="49" name="Image 17"/>
                <p:cNvPicPr/>
                <p:nvPr/>
              </p:nvPicPr>
              <p:blipFill>
                <a:blip r:embed="rId15"/>
                <a:srcRect l="2652" t="18798" r="11551" b="18945"/>
                <a:stretch/>
              </p:blipFill>
              <p:spPr>
                <a:xfrm>
                  <a:off x="5139360" y="2003040"/>
                  <a:ext cx="1223280" cy="863640"/>
                </a:xfrm>
                <a:prstGeom prst="rect">
                  <a:avLst/>
                </a:prstGeom>
                <a:ln w="0">
                  <a:noFill/>
                </a:ln>
              </p:spPr>
            </p:pic>
          </p:grpSp>
          <p:pic>
            <p:nvPicPr>
              <p:cNvPr id="46" name="Image 45"/>
              <p:cNvPicPr>
                <a:picLocks noChangeAspect="1"/>
              </p:cNvPicPr>
              <p:nvPr/>
            </p:nvPicPr>
            <p:blipFill>
              <a:blip r:embed="rId16"/>
              <a:stretch>
                <a:fillRect/>
              </a:stretch>
            </p:blipFill>
            <p:spPr>
              <a:xfrm>
                <a:off x="1071343" y="2835869"/>
                <a:ext cx="703152" cy="848956"/>
              </a:xfrm>
              <a:prstGeom prst="rect">
                <a:avLst/>
              </a:prstGeom>
            </p:spPr>
          </p:pic>
        </p:grpSp>
        <p:grpSp>
          <p:nvGrpSpPr>
            <p:cNvPr id="53" name="Groupe 52"/>
            <p:cNvGrpSpPr/>
            <p:nvPr/>
          </p:nvGrpSpPr>
          <p:grpSpPr>
            <a:xfrm>
              <a:off x="3260187" y="2824243"/>
              <a:ext cx="902041" cy="1493409"/>
              <a:chOff x="3304351" y="2837599"/>
              <a:chExt cx="902041" cy="1493409"/>
            </a:xfrm>
          </p:grpSpPr>
          <p:pic>
            <p:nvPicPr>
              <p:cNvPr id="51" name="Image 50"/>
              <p:cNvPicPr>
                <a:picLocks noChangeAspect="1"/>
              </p:cNvPicPr>
              <p:nvPr/>
            </p:nvPicPr>
            <p:blipFill rotWithShape="1">
              <a:blip r:embed="rId17"/>
              <a:srcRect l="44406" t="17048" r="14568" b="10763"/>
              <a:stretch/>
            </p:blipFill>
            <p:spPr>
              <a:xfrm>
                <a:off x="3304351" y="2837599"/>
                <a:ext cx="901187" cy="823358"/>
              </a:xfrm>
              <a:prstGeom prst="rect">
                <a:avLst/>
              </a:prstGeom>
            </p:spPr>
          </p:pic>
          <p:pic>
            <p:nvPicPr>
              <p:cNvPr id="52" name="Image 51"/>
              <p:cNvPicPr>
                <a:picLocks noChangeAspect="1"/>
              </p:cNvPicPr>
              <p:nvPr/>
            </p:nvPicPr>
            <p:blipFill>
              <a:blip r:embed="rId18"/>
              <a:stretch>
                <a:fillRect/>
              </a:stretch>
            </p:blipFill>
            <p:spPr>
              <a:xfrm>
                <a:off x="3311838" y="3660956"/>
                <a:ext cx="894554" cy="670052"/>
              </a:xfrm>
              <a:prstGeom prst="rect">
                <a:avLst/>
              </a:prstGeom>
            </p:spPr>
          </p:pic>
        </p:grpSp>
      </p:grpSp>
      <p:pic>
        <p:nvPicPr>
          <p:cNvPr id="55" name="Image 19"/>
          <p:cNvPicPr/>
          <p:nvPr/>
        </p:nvPicPr>
        <p:blipFill>
          <a:blip r:embed="rId19"/>
          <a:stretch/>
        </p:blipFill>
        <p:spPr>
          <a:xfrm>
            <a:off x="1165043" y="5051450"/>
            <a:ext cx="1173960" cy="801000"/>
          </a:xfrm>
          <a:prstGeom prst="rect">
            <a:avLst/>
          </a:prstGeom>
          <a:ln w="0">
            <a:noFill/>
          </a:ln>
        </p:spPr>
      </p:pic>
      <p:grpSp>
        <p:nvGrpSpPr>
          <p:cNvPr id="56" name="Groupe 55"/>
          <p:cNvGrpSpPr/>
          <p:nvPr/>
        </p:nvGrpSpPr>
        <p:grpSpPr>
          <a:xfrm rot="5400000">
            <a:off x="1382700" y="3895342"/>
            <a:ext cx="853443" cy="1180369"/>
            <a:chOff x="4230227" y="3719816"/>
            <a:chExt cx="789981" cy="1015246"/>
          </a:xfrm>
        </p:grpSpPr>
        <p:sp>
          <p:nvSpPr>
            <p:cNvPr id="57" name="Flèche courbée vers le haut 56"/>
            <p:cNvSpPr/>
            <p:nvPr/>
          </p:nvSpPr>
          <p:spPr>
            <a:xfrm rot="16200000" flipH="1">
              <a:off x="4423686" y="4138540"/>
              <a:ext cx="834637" cy="358407"/>
            </a:xfrm>
            <a:prstGeom prst="curvedUpArrow">
              <a:avLst>
                <a:gd name="adj1" fmla="val 10903"/>
                <a:gd name="adj2" fmla="val 91875"/>
                <a:gd name="adj3" fmla="val 49511"/>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solidFill>
                  <a:schemeClr val="tx1"/>
                </a:solidFill>
              </a:endParaRPr>
            </a:p>
          </p:txBody>
        </p:sp>
        <p:sp>
          <p:nvSpPr>
            <p:cNvPr id="58" name="Flèche courbée vers le haut 57"/>
            <p:cNvSpPr/>
            <p:nvPr/>
          </p:nvSpPr>
          <p:spPr>
            <a:xfrm rot="5617022" flipH="1">
              <a:off x="3992112" y="3957931"/>
              <a:ext cx="834637" cy="358407"/>
            </a:xfrm>
            <a:prstGeom prst="curvedUpArrow">
              <a:avLst>
                <a:gd name="adj1" fmla="val 17353"/>
                <a:gd name="adj2" fmla="val 91875"/>
                <a:gd name="adj3" fmla="val 3413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solidFill>
                  <a:schemeClr val="tx1"/>
                </a:solidFill>
              </a:endParaRPr>
            </a:p>
          </p:txBody>
        </p:sp>
      </p:grpSp>
      <p:cxnSp>
        <p:nvCxnSpPr>
          <p:cNvPr id="63" name="Connecteur droit avec flèche 62"/>
          <p:cNvCxnSpPr/>
          <p:nvPr/>
        </p:nvCxnSpPr>
        <p:spPr>
          <a:xfrm>
            <a:off x="2582487" y="5416550"/>
            <a:ext cx="5098473" cy="1108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ZoneTexte 64"/>
          <p:cNvSpPr txBox="1"/>
          <p:nvPr/>
        </p:nvSpPr>
        <p:spPr>
          <a:xfrm>
            <a:off x="1351191" y="4321821"/>
            <a:ext cx="894251" cy="430887"/>
          </a:xfrm>
          <a:prstGeom prst="rect">
            <a:avLst/>
          </a:prstGeom>
          <a:noFill/>
        </p:spPr>
        <p:txBody>
          <a:bodyPr wrap="square" rtlCol="0">
            <a:spAutoFit/>
          </a:bodyPr>
          <a:lstStyle/>
          <a:p>
            <a:pPr algn="ctr"/>
            <a:r>
              <a:rPr lang="fr-FR" sz="1100" b="1" dirty="0" err="1">
                <a:latin typeface="Arial" panose="020B0604020202020204" pitchFamily="34" charset="0"/>
                <a:cs typeface="Arial" panose="020B0604020202020204" pitchFamily="34" charset="0"/>
              </a:rPr>
              <a:t>Enzootic</a:t>
            </a:r>
            <a:r>
              <a:rPr lang="fr-FR" sz="1100" b="1" dirty="0">
                <a:latin typeface="Arial" panose="020B0604020202020204" pitchFamily="34" charset="0"/>
                <a:cs typeface="Arial" panose="020B0604020202020204" pitchFamily="34" charset="0"/>
              </a:rPr>
              <a:t> cycle</a:t>
            </a:r>
          </a:p>
        </p:txBody>
      </p:sp>
      <p:sp>
        <p:nvSpPr>
          <p:cNvPr id="66" name="ZoneTexte 65"/>
          <p:cNvSpPr txBox="1"/>
          <p:nvPr/>
        </p:nvSpPr>
        <p:spPr>
          <a:xfrm>
            <a:off x="1" y="1035718"/>
            <a:ext cx="12191999" cy="615553"/>
          </a:xfrm>
          <a:prstGeom prst="rect">
            <a:avLst/>
          </a:prstGeom>
          <a:noFill/>
        </p:spPr>
        <p:txBody>
          <a:bodyPr wrap="square" rtlCol="0">
            <a:spAutoFit/>
          </a:bodyPr>
          <a:lstStyle/>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Understanding </a:t>
            </a:r>
            <a:r>
              <a:rPr lang="en-GB" b="1" cap="small" dirty="0">
                <a:latin typeface="Arial" panose="020B0604020202020204" pitchFamily="34" charset="0"/>
                <a:cs typeface="Arial" panose="020B0604020202020204" pitchFamily="34" charset="0"/>
              </a:rPr>
              <a:t>dynamic </a:t>
            </a:r>
            <a:r>
              <a:rPr lang="en-GB" dirty="0">
                <a:latin typeface="Arial" panose="020B0604020202020204" pitchFamily="34" charset="0"/>
                <a:cs typeface="Arial" panose="020B0604020202020204" pitchFamily="34" charset="0"/>
              </a:rPr>
              <a:t>of WNV/USUV circulation in their natural hosts and environment </a:t>
            </a:r>
          </a:p>
          <a:p>
            <a:r>
              <a:rPr lang="en-GB" sz="1400" i="1" dirty="0">
                <a:latin typeface="Arial" panose="020B0604020202020204" pitchFamily="34" charset="0"/>
                <a:cs typeface="Arial" panose="020B0604020202020204" pitchFamily="34" charset="0"/>
              </a:rPr>
              <a:t>(sample collections</a:t>
            </a:r>
            <a:r>
              <a:rPr lang="en-GB" sz="1600" i="1" dirty="0">
                <a:latin typeface="Arial" panose="020B0604020202020204" pitchFamily="34" charset="0"/>
                <a:cs typeface="Arial" panose="020B0604020202020204" pitchFamily="34" charset="0"/>
              </a:rPr>
              <a:t>: </a:t>
            </a:r>
            <a:r>
              <a:rPr lang="en-GB" sz="1400" i="1" dirty="0">
                <a:latin typeface="Arial" panose="020B0604020202020204" pitchFamily="34" charset="0"/>
                <a:cs typeface="Arial" panose="020B0604020202020204" pitchFamily="34" charset="0"/>
              </a:rPr>
              <a:t>M3 to M6 year 1, M3 to M6 year 2, M3 to M6 year 3)</a:t>
            </a:r>
            <a:endParaRPr lang="en-GB" i="1" dirty="0">
              <a:latin typeface="Arial" panose="020B0604020202020204" pitchFamily="34" charset="0"/>
              <a:cs typeface="Arial" panose="020B0604020202020204" pitchFamily="34" charset="0"/>
            </a:endParaRPr>
          </a:p>
        </p:txBody>
      </p:sp>
      <p:sp>
        <p:nvSpPr>
          <p:cNvPr id="67" name="ZoneTexte 66"/>
          <p:cNvSpPr txBox="1"/>
          <p:nvPr/>
        </p:nvSpPr>
        <p:spPr>
          <a:xfrm>
            <a:off x="3353228" y="2476294"/>
            <a:ext cx="4657405" cy="1077218"/>
          </a:xfrm>
          <a:prstGeom prst="rect">
            <a:avLst/>
          </a:prstGeom>
          <a:noFill/>
        </p:spPr>
        <p:txBody>
          <a:bodyPr wrap="square" rtlCol="0">
            <a:spAutoFit/>
          </a:bodyPr>
          <a:lstStyle/>
          <a:p>
            <a:pPr marL="285750" indent="-285750" algn="ctr">
              <a:buFont typeface="Wingdings" panose="05000000000000000000" pitchFamily="2" charset="2"/>
              <a:buChar char="Ø"/>
            </a:pPr>
            <a:r>
              <a:rPr lang="en-GB" sz="1600" dirty="0">
                <a:latin typeface="Arial" panose="020B0604020202020204" pitchFamily="34" charset="0"/>
                <a:cs typeface="Arial" panose="020B0604020202020204" pitchFamily="34" charset="0"/>
              </a:rPr>
              <a:t>Identification of </a:t>
            </a:r>
            <a:r>
              <a:rPr lang="en-GB" sz="1600" cap="small" dirty="0">
                <a:solidFill>
                  <a:srgbClr val="0070C0"/>
                </a:solidFill>
                <a:latin typeface="Arial" panose="020B0604020202020204" pitchFamily="34" charset="0"/>
                <a:cs typeface="Arial" panose="020B0604020202020204" pitchFamily="34" charset="0"/>
              </a:rPr>
              <a:t>regional-specific epidemiological indicators </a:t>
            </a:r>
            <a:r>
              <a:rPr lang="en-GB" sz="1600" dirty="0">
                <a:latin typeface="Arial" panose="020B0604020202020204" pitchFamily="34" charset="0"/>
                <a:cs typeface="Arial" panose="020B0604020202020204" pitchFamily="34" charset="0"/>
              </a:rPr>
              <a:t>of WNV and USUV circulation</a:t>
            </a:r>
            <a:r>
              <a:rPr lang="en-GB" sz="1600" cap="small" dirty="0">
                <a:latin typeface="Arial" panose="020B0604020202020204" pitchFamily="34" charset="0"/>
                <a:cs typeface="Arial" panose="020B0604020202020204" pitchFamily="34" charset="0"/>
              </a:rPr>
              <a:t> </a:t>
            </a:r>
          </a:p>
          <a:p>
            <a:pPr algn="ctr"/>
            <a:r>
              <a:rPr lang="en-GB" sz="1400" i="1" dirty="0">
                <a:latin typeface="Arial" panose="020B0604020202020204" pitchFamily="34" charset="0"/>
                <a:cs typeface="Arial" panose="020B0604020202020204" pitchFamily="34" charset="0"/>
              </a:rPr>
              <a:t>(M3 to M6 year 1 to 3)</a:t>
            </a:r>
          </a:p>
        </p:txBody>
      </p:sp>
      <p:sp>
        <p:nvSpPr>
          <p:cNvPr id="69" name="Rectangle 68"/>
          <p:cNvSpPr/>
          <p:nvPr/>
        </p:nvSpPr>
        <p:spPr>
          <a:xfrm>
            <a:off x="198980" y="1999805"/>
            <a:ext cx="3169404" cy="369332"/>
          </a:xfrm>
          <a:prstGeom prst="rect">
            <a:avLst/>
          </a:prstGeom>
        </p:spPr>
        <p:txBody>
          <a:bodyPr wrap="square">
            <a:spAutoFit/>
          </a:bodyPr>
          <a:lstStyle/>
          <a:p>
            <a:pPr algn="ctr"/>
            <a:r>
              <a:rPr lang="en-GB" b="1" dirty="0">
                <a:solidFill>
                  <a:srgbClr val="0070C0"/>
                </a:solidFill>
                <a:latin typeface="Arial" panose="020B0604020202020204" pitchFamily="34" charset="0"/>
                <a:cs typeface="Arial" panose="020B0604020202020204" pitchFamily="34" charset="0"/>
              </a:rPr>
              <a:t>Wild and resident avifauna</a:t>
            </a:r>
          </a:p>
        </p:txBody>
      </p:sp>
      <p:sp>
        <p:nvSpPr>
          <p:cNvPr id="70" name="ZoneTexte 69"/>
          <p:cNvSpPr txBox="1"/>
          <p:nvPr/>
        </p:nvSpPr>
        <p:spPr>
          <a:xfrm>
            <a:off x="3368384" y="4538771"/>
            <a:ext cx="4657405" cy="584775"/>
          </a:xfrm>
          <a:prstGeom prst="rect">
            <a:avLst/>
          </a:prstGeom>
          <a:noFill/>
        </p:spPr>
        <p:txBody>
          <a:bodyPr wrap="square" rtlCol="0">
            <a:spAutoFit/>
          </a:bodyPr>
          <a:lstStyle/>
          <a:p>
            <a:pPr marL="285750" indent="-285750" algn="ctr">
              <a:buFont typeface="Wingdings" panose="05000000000000000000" pitchFamily="2" charset="2"/>
              <a:buChar char="Ø"/>
            </a:pPr>
            <a:r>
              <a:rPr lang="en-GB" sz="1600" dirty="0">
                <a:latin typeface="Arial" panose="020B0604020202020204" pitchFamily="34" charset="0"/>
                <a:cs typeface="Arial" panose="020B0604020202020204" pitchFamily="34" charset="0"/>
              </a:rPr>
              <a:t>Usefulness of </a:t>
            </a:r>
            <a:r>
              <a:rPr lang="en-GB" sz="1600" cap="small" dirty="0">
                <a:solidFill>
                  <a:srgbClr val="0070C0"/>
                </a:solidFill>
                <a:latin typeface="Arial" panose="020B0604020202020204" pitchFamily="34" charset="0"/>
                <a:cs typeface="Arial" panose="020B0604020202020204" pitchFamily="34" charset="0"/>
              </a:rPr>
              <a:t>sentinel species </a:t>
            </a:r>
            <a:r>
              <a:rPr lang="en-GB" sz="1600" dirty="0">
                <a:latin typeface="Arial" panose="020B0604020202020204" pitchFamily="34" charset="0"/>
                <a:cs typeface="Arial" panose="020B0604020202020204" pitchFamily="34" charset="0"/>
              </a:rPr>
              <a:t>in urban and rural areas?</a:t>
            </a:r>
          </a:p>
        </p:txBody>
      </p:sp>
      <p:sp>
        <p:nvSpPr>
          <p:cNvPr id="71" name="ZoneTexte 70"/>
          <p:cNvSpPr txBox="1"/>
          <p:nvPr/>
        </p:nvSpPr>
        <p:spPr>
          <a:xfrm>
            <a:off x="0" y="6064164"/>
            <a:ext cx="12191999" cy="523220"/>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Strong collaborations : </a:t>
            </a:r>
            <a:r>
              <a:rPr lang="fr-FR" sz="1400" dirty="0">
                <a:solidFill>
                  <a:srgbClr val="0070C0"/>
                </a:solidFill>
                <a:latin typeface="Arial" panose="020B0604020202020204" pitchFamily="34" charset="0"/>
                <a:cs typeface="Arial" panose="020B0604020202020204" pitchFamily="34" charset="0"/>
              </a:rPr>
              <a:t>PEPR PREZODE ZOOCAM (Camargue region and zoonotic pathogens)</a:t>
            </a:r>
            <a:r>
              <a:rPr lang="fr-FR" sz="1400" dirty="0">
                <a:latin typeface="Arial" panose="020B0604020202020204" pitchFamily="34" charset="0"/>
                <a:cs typeface="Arial" panose="020B0604020202020204" pitchFamily="34" charset="0"/>
              </a:rPr>
              <a:t>and </a:t>
            </a:r>
            <a:r>
              <a:rPr lang="fr-FR" sz="1400" dirty="0">
                <a:solidFill>
                  <a:srgbClr val="0070C0"/>
                </a:solidFill>
                <a:latin typeface="Arial" panose="020B0604020202020204" pitchFamily="34" charset="0"/>
                <a:cs typeface="Arial" panose="020B0604020202020204" pitchFamily="34" charset="0"/>
              </a:rPr>
              <a:t>ARCHE (CCHFV) </a:t>
            </a:r>
            <a:r>
              <a:rPr lang="fr-FR" sz="1400" dirty="0">
                <a:latin typeface="Arial" panose="020B0604020202020204" pitchFamily="34" charset="0"/>
                <a:cs typeface="Arial" panose="020B0604020202020204" pitchFamily="34" charset="0"/>
              </a:rPr>
              <a:t>and local projects </a:t>
            </a:r>
            <a:r>
              <a:rPr lang="fr-FR" sz="1400" dirty="0">
                <a:solidFill>
                  <a:srgbClr val="0070C0"/>
                </a:solidFill>
                <a:latin typeface="Arial" panose="020B0604020202020204" pitchFamily="34" charset="0"/>
                <a:cs typeface="Arial" panose="020B0604020202020204" pitchFamily="34" charset="0"/>
              </a:rPr>
              <a:t>as</a:t>
            </a:r>
            <a:r>
              <a:rPr lang="fr-FR" sz="1400" dirty="0">
                <a:latin typeface="Arial" panose="020B0604020202020204" pitchFamily="34" charset="0"/>
                <a:cs typeface="Arial" panose="020B0604020202020204" pitchFamily="34" charset="0"/>
              </a:rPr>
              <a:t> </a:t>
            </a:r>
            <a:r>
              <a:rPr lang="fr-FR" sz="1400" dirty="0">
                <a:solidFill>
                  <a:srgbClr val="0070C0"/>
                </a:solidFill>
                <a:latin typeface="Arial" panose="020B0604020202020204" pitchFamily="34" charset="0"/>
                <a:cs typeface="Arial" panose="020B0604020202020204" pitchFamily="34" charset="0"/>
              </a:rPr>
              <a:t>EMERG (IAV) </a:t>
            </a:r>
            <a:r>
              <a:rPr lang="fr-FR" sz="1400" dirty="0">
                <a:latin typeface="Arial" panose="020B0604020202020204" pitchFamily="34" charset="0"/>
                <a:cs typeface="Arial" panose="020B0604020202020204" pitchFamily="34" charset="0"/>
              </a:rPr>
              <a:t>in </a:t>
            </a:r>
            <a:r>
              <a:rPr lang="fr-FR" sz="1400" i="1" dirty="0">
                <a:latin typeface="Arial" panose="020B0604020202020204" pitchFamily="34" charset="0"/>
                <a:cs typeface="Arial" panose="020B0604020202020204" pitchFamily="34" charset="0"/>
              </a:rPr>
              <a:t>Nouvelle Aquitaine </a:t>
            </a:r>
            <a:r>
              <a:rPr lang="fr-FR" sz="1400" dirty="0">
                <a:latin typeface="Arial" panose="020B0604020202020204" pitchFamily="34" charset="0"/>
                <a:cs typeface="Arial" panose="020B0604020202020204" pitchFamily="34" charset="0"/>
              </a:rPr>
              <a:t>region</a:t>
            </a:r>
            <a:r>
              <a:rPr lang="fr-FR" sz="1400" dirty="0">
                <a:solidFill>
                  <a:srgbClr val="0070C0"/>
                </a:solidFill>
                <a:latin typeface="Arial" panose="020B0604020202020204" pitchFamily="34" charset="0"/>
                <a:cs typeface="Arial" panose="020B0604020202020204" pitchFamily="34" charset="0"/>
              </a:rPr>
              <a:t>, MisARBO (Arboviruses)</a:t>
            </a:r>
            <a:r>
              <a:rPr lang="fr-FR" sz="1400" dirty="0">
                <a:latin typeface="Arial" panose="020B0604020202020204" pitchFamily="34" charset="0"/>
                <a:cs typeface="Arial" panose="020B0604020202020204" pitchFamily="34" charset="0"/>
              </a:rPr>
              <a:t> in </a:t>
            </a:r>
            <a:r>
              <a:rPr lang="fr-FR" sz="1400" i="1" dirty="0">
                <a:latin typeface="Arial" panose="020B0604020202020204" pitchFamily="34" charset="0"/>
                <a:cs typeface="Arial" panose="020B0604020202020204" pitchFamily="34" charset="0"/>
              </a:rPr>
              <a:t>Occitanie</a:t>
            </a:r>
          </a:p>
        </p:txBody>
      </p:sp>
      <p:sp>
        <p:nvSpPr>
          <p:cNvPr id="50" name="ZoneTexte 49"/>
          <p:cNvSpPr txBox="1"/>
          <p:nvPr/>
        </p:nvSpPr>
        <p:spPr>
          <a:xfrm>
            <a:off x="3348906" y="3666514"/>
            <a:ext cx="4657405" cy="584775"/>
          </a:xfrm>
          <a:prstGeom prst="rect">
            <a:avLst/>
          </a:prstGeom>
          <a:noFill/>
        </p:spPr>
        <p:txBody>
          <a:bodyPr wrap="square" rtlCol="0">
            <a:spAutoFit/>
          </a:bodyPr>
          <a:lstStyle/>
          <a:p>
            <a:pPr marL="285750" indent="-285750" algn="ctr">
              <a:buFont typeface="Wingdings" panose="05000000000000000000" pitchFamily="2" charset="2"/>
              <a:buChar char="Ø"/>
            </a:pPr>
            <a:r>
              <a:rPr lang="en-GB" sz="1600" dirty="0">
                <a:latin typeface="Arial" panose="020B0604020202020204" pitchFamily="34" charset="0"/>
                <a:cs typeface="Arial" panose="020B0604020202020204" pitchFamily="34" charset="0"/>
              </a:rPr>
              <a:t>Identification of </a:t>
            </a:r>
            <a:r>
              <a:rPr lang="en-GB" sz="1600" cap="small" dirty="0">
                <a:solidFill>
                  <a:srgbClr val="0070C0"/>
                </a:solidFill>
                <a:latin typeface="Arial" panose="020B0604020202020204" pitchFamily="34" charset="0"/>
                <a:cs typeface="Arial" panose="020B0604020202020204" pitchFamily="34" charset="0"/>
              </a:rPr>
              <a:t>avian reservoir / amplifiers </a:t>
            </a:r>
            <a:r>
              <a:rPr lang="en-GB" sz="1600" dirty="0">
                <a:latin typeface="Arial" panose="020B0604020202020204" pitchFamily="34" charset="0"/>
                <a:cs typeface="Arial" panose="020B0604020202020204" pitchFamily="34" charset="0"/>
              </a:rPr>
              <a:t>species/region</a:t>
            </a:r>
          </a:p>
        </p:txBody>
      </p:sp>
      <p:grpSp>
        <p:nvGrpSpPr>
          <p:cNvPr id="6" name="Groupe 5"/>
          <p:cNvGrpSpPr/>
          <p:nvPr/>
        </p:nvGrpSpPr>
        <p:grpSpPr>
          <a:xfrm>
            <a:off x="7986061" y="4269972"/>
            <a:ext cx="3169403" cy="2056272"/>
            <a:chOff x="8027138" y="4415162"/>
            <a:chExt cx="3169403" cy="2056272"/>
          </a:xfrm>
        </p:grpSpPr>
        <p:grpSp>
          <p:nvGrpSpPr>
            <p:cNvPr id="42" name="Groupe 41"/>
            <p:cNvGrpSpPr/>
            <p:nvPr/>
          </p:nvGrpSpPr>
          <p:grpSpPr>
            <a:xfrm>
              <a:off x="8027138" y="4415162"/>
              <a:ext cx="3169403" cy="2056272"/>
              <a:chOff x="4823087" y="4347859"/>
              <a:chExt cx="3281964" cy="2056272"/>
            </a:xfrm>
          </p:grpSpPr>
          <p:sp>
            <p:nvSpPr>
              <p:cNvPr id="18" name="Rectangle à coins arrondis 17"/>
              <p:cNvSpPr/>
              <p:nvPr/>
            </p:nvSpPr>
            <p:spPr>
              <a:xfrm>
                <a:off x="4840085" y="4400763"/>
                <a:ext cx="3264966" cy="1434557"/>
              </a:xfrm>
              <a:prstGeom prst="roundRect">
                <a:avLst/>
              </a:prstGeom>
              <a:gradFill flip="none" rotWithShape="1">
                <a:gsLst>
                  <a:gs pos="0">
                    <a:srgbClr val="996600">
                      <a:tint val="66000"/>
                      <a:satMod val="160000"/>
                    </a:srgbClr>
                  </a:gs>
                  <a:gs pos="50000">
                    <a:srgbClr val="996600">
                      <a:tint val="44500"/>
                      <a:satMod val="160000"/>
                    </a:srgbClr>
                  </a:gs>
                  <a:gs pos="100000">
                    <a:srgbClr val="996600">
                      <a:tint val="23500"/>
                      <a:satMod val="160000"/>
                    </a:srgbClr>
                  </a:gs>
                </a:gsLst>
                <a:lin ang="2700000" scaled="1"/>
                <a:tileRect/>
              </a:gra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0" name="Groupe 19"/>
              <p:cNvGrpSpPr/>
              <p:nvPr/>
            </p:nvGrpSpPr>
            <p:grpSpPr>
              <a:xfrm>
                <a:off x="5228898" y="4701099"/>
                <a:ext cx="2035762" cy="1703032"/>
                <a:chOff x="496744" y="2617128"/>
                <a:chExt cx="2381737" cy="2066021"/>
              </a:xfrm>
            </p:grpSpPr>
            <p:pic>
              <p:nvPicPr>
                <p:cNvPr id="28" name="Image 27">
                  <a:extLst>
                    <a:ext uri="{FF2B5EF4-FFF2-40B4-BE49-F238E27FC236}">
                      <a16:creationId xmlns:a16="http://schemas.microsoft.com/office/drawing/2014/main" id="{CF4CA25B-159A-4595-94A7-DDE2E60D2E94}"/>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36244" t="24066" r="13259" b="1685"/>
                <a:stretch/>
              </p:blipFill>
              <p:spPr>
                <a:xfrm>
                  <a:off x="496744" y="2617128"/>
                  <a:ext cx="644742" cy="1264022"/>
                </a:xfrm>
                <a:prstGeom prst="rect">
                  <a:avLst/>
                </a:prstGeom>
              </p:spPr>
            </p:pic>
            <p:pic>
              <p:nvPicPr>
                <p:cNvPr id="29" name="Image 28">
                  <a:extLst>
                    <a:ext uri="{FF2B5EF4-FFF2-40B4-BE49-F238E27FC236}">
                      <a16:creationId xmlns:a16="http://schemas.microsoft.com/office/drawing/2014/main" id="{AE873936-D75B-795A-0785-1BB6F8287961}"/>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50672" b="2953"/>
                <a:stretch/>
              </p:blipFill>
              <p:spPr>
                <a:xfrm>
                  <a:off x="1179646" y="2646330"/>
                  <a:ext cx="751814" cy="1234820"/>
                </a:xfrm>
                <a:prstGeom prst="rect">
                  <a:avLst/>
                </a:prstGeom>
              </p:spPr>
            </p:pic>
            <p:pic>
              <p:nvPicPr>
                <p:cNvPr id="30" name="Image 29">
                  <a:extLst>
                    <a:ext uri="{FF2B5EF4-FFF2-40B4-BE49-F238E27FC236}">
                      <a16:creationId xmlns:a16="http://schemas.microsoft.com/office/drawing/2014/main" id="{86B86FA7-9678-09CB-06F7-4D80DEE33BF8}"/>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48754" r="13538" b="2820"/>
                <a:stretch/>
              </p:blipFill>
              <p:spPr>
                <a:xfrm>
                  <a:off x="1990670" y="2643452"/>
                  <a:ext cx="887811" cy="1255006"/>
                </a:xfrm>
                <a:prstGeom prst="rect">
                  <a:avLst/>
                </a:prstGeom>
              </p:spPr>
            </p:pic>
            <p:sp>
              <p:nvSpPr>
                <p:cNvPr id="31" name="Rectangle 30"/>
                <p:cNvSpPr/>
                <p:nvPr/>
              </p:nvSpPr>
              <p:spPr>
                <a:xfrm>
                  <a:off x="719957" y="4235097"/>
                  <a:ext cx="216126" cy="448052"/>
                </a:xfrm>
                <a:prstGeom prst="rect">
                  <a:avLst/>
                </a:prstGeom>
              </p:spPr>
              <p:txBody>
                <a:bodyPr wrap="none">
                  <a:spAutoFit/>
                </a:bodyPr>
                <a:lstStyle/>
                <a:p>
                  <a:endParaRPr lang="fr-FR" dirty="0"/>
                </a:p>
              </p:txBody>
            </p:sp>
          </p:grpSp>
          <p:sp>
            <p:nvSpPr>
              <p:cNvPr id="23" name="Rectangle 22"/>
              <p:cNvSpPr/>
              <p:nvPr/>
            </p:nvSpPr>
            <p:spPr>
              <a:xfrm>
                <a:off x="4823087" y="4347859"/>
                <a:ext cx="3281964" cy="369332"/>
              </a:xfrm>
              <a:prstGeom prst="rect">
                <a:avLst/>
              </a:prstGeom>
            </p:spPr>
            <p:txBody>
              <a:bodyPr wrap="square">
                <a:spAutoFit/>
              </a:bodyPr>
              <a:lstStyle/>
              <a:p>
                <a:pPr algn="ctr"/>
                <a:r>
                  <a:rPr lang="fr-FR" b="1" dirty="0">
                    <a:solidFill>
                      <a:schemeClr val="accent2">
                        <a:lumMod val="50000"/>
                      </a:schemeClr>
                    </a:solidFill>
                    <a:latin typeface="Arial" panose="020B0604020202020204" pitchFamily="34" charset="0"/>
                    <a:cs typeface="Arial" panose="020B0604020202020204" pitchFamily="34" charset="0"/>
                  </a:rPr>
                  <a:t>Rural area</a:t>
                </a:r>
              </a:p>
            </p:txBody>
          </p:sp>
        </p:grpSp>
        <p:pic>
          <p:nvPicPr>
            <p:cNvPr id="3" name="Image 2"/>
            <p:cNvPicPr>
              <a:picLocks noChangeAspect="1"/>
            </p:cNvPicPr>
            <p:nvPr/>
          </p:nvPicPr>
          <p:blipFill>
            <a:blip r:embed="rId23"/>
            <a:stretch>
              <a:fillRect/>
            </a:stretch>
          </p:blipFill>
          <p:spPr>
            <a:xfrm>
              <a:off x="10445411" y="4792473"/>
              <a:ext cx="684351" cy="1032136"/>
            </a:xfrm>
            <a:prstGeom prst="rect">
              <a:avLst/>
            </a:prstGeom>
          </p:spPr>
        </p:pic>
      </p:grpSp>
      <p:sp>
        <p:nvSpPr>
          <p:cNvPr id="7" name="Espace réservé du numéro de diapositive 6"/>
          <p:cNvSpPr>
            <a:spLocks noGrp="1"/>
          </p:cNvSpPr>
          <p:nvPr>
            <p:ph type="sldNum" sz="quarter" idx="12"/>
          </p:nvPr>
        </p:nvSpPr>
        <p:spPr/>
        <p:txBody>
          <a:bodyPr/>
          <a:lstStyle/>
          <a:p>
            <a:fld id="{C9AA9FA6-E99B-4327-AEB7-1790CA42E665}" type="slidenum">
              <a:rPr lang="fr-FR" smtClean="0"/>
              <a:t>11</a:t>
            </a:fld>
            <a:endParaRPr lang="fr-FR"/>
          </a:p>
        </p:txBody>
      </p:sp>
    </p:spTree>
    <p:custDataLst>
      <p:tags r:id="rId1"/>
    </p:custDataLst>
    <p:extLst>
      <p:ext uri="{BB962C8B-B14F-4D97-AF65-F5344CB8AC3E}">
        <p14:creationId xmlns:p14="http://schemas.microsoft.com/office/powerpoint/2010/main" val="963514795"/>
      </p:ext>
    </p:extLst>
  </p:cSld>
  <p:clrMapOvr>
    <a:masterClrMapping/>
  </p:clrMapOvr>
  <mc:AlternateContent xmlns:mc="http://schemas.openxmlformats.org/markup-compatibility/2006" xmlns:p14="http://schemas.microsoft.com/office/powerpoint/2010/main">
    <mc:Choice Requires="p14">
      <p:transition spd="slow" p14:dur="2000" advTm="84207"/>
    </mc:Choice>
    <mc:Fallback xmlns="">
      <p:transition spd="slow" advTm="842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520860" y="78058"/>
            <a:ext cx="11671139" cy="769441"/>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en-GB" sz="2200" cap="small" dirty="0">
                <a:solidFill>
                  <a:srgbClr val="0070C0"/>
                </a:solidFill>
                <a:latin typeface="Arial" panose="020B0604020202020204" pitchFamily="34" charset="0"/>
                <a:cs typeface="Arial" panose="020B0604020202020204" pitchFamily="34" charset="0"/>
              </a:rPr>
              <a:t>         </a:t>
            </a:r>
            <a:r>
              <a:rPr lang="en-GB" sz="2200" dirty="0">
                <a:solidFill>
                  <a:srgbClr val="0070C0"/>
                </a:solidFill>
                <a:latin typeface="Arial" panose="020B0604020202020204" pitchFamily="34" charset="0"/>
                <a:cs typeface="Arial" panose="020B0604020202020204" pitchFamily="34" charset="0"/>
              </a:rPr>
              <a:t>Mapping the infection dynamic of WNV/USUV in their multiple hosts and in the environment </a:t>
            </a:r>
            <a:r>
              <a:rPr lang="en-GB" sz="1400" i="1" dirty="0">
                <a:solidFill>
                  <a:srgbClr val="0070C0"/>
                </a:solidFill>
                <a:latin typeface="Arial" panose="020B0604020202020204" pitchFamily="34" charset="0"/>
                <a:cs typeface="Arial" panose="020B0604020202020204" pitchFamily="34" charset="0"/>
              </a:rPr>
              <a:t>(Leader: B. Durand (P1), contributors: P11)</a:t>
            </a:r>
          </a:p>
        </p:txBody>
      </p:sp>
      <p:cxnSp>
        <p:nvCxnSpPr>
          <p:cNvPr id="5" name="Connecteur droit 4"/>
          <p:cNvCxnSpPr/>
          <p:nvPr/>
        </p:nvCxnSpPr>
        <p:spPr>
          <a:xfrm>
            <a:off x="625033" y="924924"/>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 name="Ellipse 5"/>
          <p:cNvSpPr/>
          <p:nvPr/>
        </p:nvSpPr>
        <p:spPr>
          <a:xfrm>
            <a:off x="404552" y="78058"/>
            <a:ext cx="821965" cy="4317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400" dirty="0">
                <a:latin typeface="Arial" panose="020B0604020202020204" pitchFamily="34" charset="0"/>
                <a:cs typeface="Arial" panose="020B0604020202020204" pitchFamily="34" charset="0"/>
              </a:rPr>
              <a:t>WP2</a:t>
            </a:r>
            <a:endParaRPr lang="fr-FR" dirty="0">
              <a:latin typeface="Arial" panose="020B0604020202020204" pitchFamily="34" charset="0"/>
              <a:cs typeface="Arial" panose="020B0604020202020204" pitchFamily="34" charset="0"/>
            </a:endParaRPr>
          </a:p>
        </p:txBody>
      </p:sp>
      <p:sp>
        <p:nvSpPr>
          <p:cNvPr id="7" name="ZoneTexte 6"/>
          <p:cNvSpPr txBox="1"/>
          <p:nvPr/>
        </p:nvSpPr>
        <p:spPr>
          <a:xfrm>
            <a:off x="1" y="1035718"/>
            <a:ext cx="12191999" cy="369332"/>
          </a:xfrm>
          <a:prstGeom prst="rect">
            <a:avLst/>
          </a:prstGeom>
          <a:noFill/>
        </p:spPr>
        <p:txBody>
          <a:bodyPr wrap="square" rtlCol="0">
            <a:spAutoFit/>
          </a:bodyPr>
          <a:lstStyle/>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Mapping the </a:t>
            </a:r>
            <a:r>
              <a:rPr lang="en-GB" cap="small" dirty="0">
                <a:latin typeface="Arial" panose="020B0604020202020204" pitchFamily="34" charset="0"/>
                <a:cs typeface="Arial" panose="020B0604020202020204" pitchFamily="34" charset="0"/>
              </a:rPr>
              <a:t>risk of WNV/USUV circulation </a:t>
            </a:r>
            <a:r>
              <a:rPr lang="en-GB" dirty="0">
                <a:latin typeface="Arial" panose="020B0604020202020204" pitchFamily="34" charset="0"/>
                <a:cs typeface="Arial" panose="020B0604020202020204" pitchFamily="34" charset="0"/>
              </a:rPr>
              <a:t>(</a:t>
            </a:r>
            <a:r>
              <a:rPr lang="en-GB" sz="1600" i="1" dirty="0">
                <a:latin typeface="Arial" panose="020B0604020202020204" pitchFamily="34" charset="0"/>
                <a:cs typeface="Arial" panose="020B0604020202020204" pitchFamily="34" charset="0"/>
              </a:rPr>
              <a:t>M8 year 1 to M8 year 4</a:t>
            </a:r>
            <a:r>
              <a:rPr lang="en-GB" sz="1600" dirty="0">
                <a:latin typeface="Arial" panose="020B0604020202020204" pitchFamily="34" charset="0"/>
                <a:cs typeface="Arial" panose="020B0604020202020204" pitchFamily="34" charset="0"/>
              </a:rPr>
              <a:t>)</a:t>
            </a:r>
            <a:endParaRPr lang="en-GB" sz="1600" cap="small" dirty="0">
              <a:latin typeface="Arial" panose="020B0604020202020204" pitchFamily="34" charset="0"/>
              <a:cs typeface="Arial" panose="020B0604020202020204" pitchFamily="34" charset="0"/>
            </a:endParaRPr>
          </a:p>
        </p:txBody>
      </p:sp>
      <p:sp>
        <p:nvSpPr>
          <p:cNvPr id="11" name="Rectangle 10"/>
          <p:cNvSpPr/>
          <p:nvPr/>
        </p:nvSpPr>
        <p:spPr>
          <a:xfrm>
            <a:off x="404552" y="1483624"/>
            <a:ext cx="4068550" cy="369332"/>
          </a:xfrm>
          <a:prstGeom prst="rect">
            <a:avLst/>
          </a:prstGeom>
        </p:spPr>
        <p:txBody>
          <a:bodyPr wrap="none">
            <a:spAutoFit/>
          </a:bodyPr>
          <a:lstStyle/>
          <a:p>
            <a:pPr marL="285750" indent="-285750">
              <a:buFont typeface="Wingdings" panose="05000000000000000000" pitchFamily="2" charset="2"/>
              <a:buChar char="§"/>
            </a:pPr>
            <a:r>
              <a:rPr lang="fr-FR" dirty="0" err="1">
                <a:latin typeface="Arial" panose="020B0604020202020204" pitchFamily="34" charset="0"/>
                <a:cs typeface="Arial" panose="020B0604020202020204" pitchFamily="34" charset="0"/>
              </a:rPr>
              <a:t>Definition</a:t>
            </a:r>
            <a:r>
              <a:rPr lang="fr-FR" dirty="0">
                <a:latin typeface="Arial" panose="020B0604020202020204" pitchFamily="34" charset="0"/>
                <a:cs typeface="Arial" panose="020B0604020202020204" pitchFamily="34" charset="0"/>
              </a:rPr>
              <a:t> of </a:t>
            </a:r>
            <a:r>
              <a:rPr lang="fr-FR" b="1" cap="small" dirty="0">
                <a:solidFill>
                  <a:srgbClr val="0070C0"/>
                </a:solidFill>
                <a:latin typeface="Arial" panose="020B0604020202020204" pitchFamily="34" charset="0"/>
                <a:cs typeface="Arial" panose="020B0604020202020204" pitchFamily="34" charset="0"/>
              </a:rPr>
              <a:t>explicative variables</a:t>
            </a:r>
          </a:p>
        </p:txBody>
      </p:sp>
      <p:grpSp>
        <p:nvGrpSpPr>
          <p:cNvPr id="3" name="Groupe 2"/>
          <p:cNvGrpSpPr/>
          <p:nvPr/>
        </p:nvGrpSpPr>
        <p:grpSpPr>
          <a:xfrm>
            <a:off x="1080749" y="2447770"/>
            <a:ext cx="5564513" cy="523220"/>
            <a:chOff x="1080749" y="2447770"/>
            <a:chExt cx="5564513" cy="523220"/>
          </a:xfrm>
        </p:grpSpPr>
        <p:sp>
          <p:nvSpPr>
            <p:cNvPr id="13" name="ZoneTexte 12"/>
            <p:cNvSpPr txBox="1"/>
            <p:nvPr/>
          </p:nvSpPr>
          <p:spPr>
            <a:xfrm>
              <a:off x="1080749" y="2447770"/>
              <a:ext cx="1828800" cy="523220"/>
            </a:xfrm>
            <a:prstGeom prst="rect">
              <a:avLst/>
            </a:prstGeom>
            <a:solidFill>
              <a:schemeClr val="accent2">
                <a:lumMod val="20000"/>
                <a:lumOff val="80000"/>
              </a:schemeClr>
            </a:solidFill>
            <a:ln>
              <a:solidFill>
                <a:srgbClr val="FBE5D6"/>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1400" b="1" i="1" dirty="0" err="1">
                  <a:latin typeface="Arial" panose="020B0604020202020204" pitchFamily="34" charset="0"/>
                  <a:cs typeface="Arial" panose="020B0604020202020204" pitchFamily="34" charset="0"/>
                </a:rPr>
                <a:t>Competent</a:t>
              </a:r>
              <a:r>
                <a:rPr lang="fr-FR" sz="1400" b="1" i="1" dirty="0">
                  <a:latin typeface="Arial" panose="020B0604020202020204" pitchFamily="34" charset="0"/>
                  <a:cs typeface="Arial" panose="020B0604020202020204" pitchFamily="34" charset="0"/>
                </a:rPr>
                <a:t> </a:t>
              </a:r>
              <a:r>
                <a:rPr lang="fr-FR" sz="1400" b="1" i="1" dirty="0" err="1">
                  <a:latin typeface="Arial" panose="020B0604020202020204" pitchFamily="34" charset="0"/>
                  <a:cs typeface="Arial" panose="020B0604020202020204" pitchFamily="34" charset="0"/>
                </a:rPr>
                <a:t>Avifauna</a:t>
              </a:r>
              <a:endParaRPr lang="fr-FR" sz="1400" b="1" dirty="0">
                <a:latin typeface="Arial" panose="020B0604020202020204" pitchFamily="34" charset="0"/>
                <a:cs typeface="Arial" panose="020B0604020202020204" pitchFamily="34" charset="0"/>
              </a:endParaRPr>
            </a:p>
          </p:txBody>
        </p:sp>
        <p:sp>
          <p:nvSpPr>
            <p:cNvPr id="16" name="ZoneTexte 15"/>
            <p:cNvSpPr txBox="1"/>
            <p:nvPr/>
          </p:nvSpPr>
          <p:spPr>
            <a:xfrm>
              <a:off x="3756208" y="2601658"/>
              <a:ext cx="2889054" cy="307777"/>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Geographic distribution</a:t>
              </a:r>
            </a:p>
          </p:txBody>
        </p:sp>
      </p:grpSp>
      <p:grpSp>
        <p:nvGrpSpPr>
          <p:cNvPr id="2" name="Groupe 1"/>
          <p:cNvGrpSpPr/>
          <p:nvPr/>
        </p:nvGrpSpPr>
        <p:grpSpPr>
          <a:xfrm>
            <a:off x="1080749" y="1958331"/>
            <a:ext cx="5564513" cy="323166"/>
            <a:chOff x="1080749" y="1958331"/>
            <a:chExt cx="5564513" cy="323166"/>
          </a:xfrm>
        </p:grpSpPr>
        <p:sp>
          <p:nvSpPr>
            <p:cNvPr id="12" name="ZoneTexte 11"/>
            <p:cNvSpPr txBox="1"/>
            <p:nvPr/>
          </p:nvSpPr>
          <p:spPr>
            <a:xfrm>
              <a:off x="1080749" y="1958331"/>
              <a:ext cx="1828800" cy="30777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1400" b="1" i="1" dirty="0">
                  <a:latin typeface="Arial" panose="020B0604020202020204" pitchFamily="34" charset="0"/>
                  <a:cs typeface="Arial" panose="020B0604020202020204" pitchFamily="34" charset="0"/>
                </a:rPr>
                <a:t>Culex</a:t>
              </a:r>
              <a:r>
                <a:rPr lang="fr-FR" sz="1400" b="1" dirty="0">
                  <a:latin typeface="Arial" panose="020B0604020202020204" pitchFamily="34" charset="0"/>
                  <a:cs typeface="Arial" panose="020B0604020202020204" pitchFamily="34" charset="0"/>
                </a:rPr>
                <a:t> </a:t>
              </a:r>
              <a:r>
                <a:rPr lang="fr-FR" sz="1400" b="1" dirty="0" err="1">
                  <a:latin typeface="Arial" panose="020B0604020202020204" pitchFamily="34" charset="0"/>
                  <a:cs typeface="Arial" panose="020B0604020202020204" pitchFamily="34" charset="0"/>
                </a:rPr>
                <a:t>spp</a:t>
              </a:r>
              <a:endParaRPr lang="fr-FR" sz="1400" b="1" dirty="0">
                <a:latin typeface="Arial" panose="020B0604020202020204" pitchFamily="34" charset="0"/>
                <a:cs typeface="Arial" panose="020B0604020202020204" pitchFamily="34" charset="0"/>
              </a:endParaRPr>
            </a:p>
          </p:txBody>
        </p:sp>
        <p:sp>
          <p:nvSpPr>
            <p:cNvPr id="15" name="ZoneTexte 14"/>
            <p:cNvSpPr txBox="1"/>
            <p:nvPr/>
          </p:nvSpPr>
          <p:spPr>
            <a:xfrm>
              <a:off x="3756208" y="1973720"/>
              <a:ext cx="2889054" cy="307777"/>
            </a:xfrm>
            <a:prstGeom prst="rect">
              <a:avLst/>
            </a:prstGeom>
            <a:noFill/>
          </p:spPr>
          <p:txBody>
            <a:bodyPr wrap="square" rtlCol="0">
              <a:spAutoFit/>
            </a:bodyPr>
            <a:lstStyle/>
            <a:p>
              <a:r>
                <a:rPr lang="fr-FR" sz="1400" dirty="0" err="1">
                  <a:latin typeface="Arial" panose="020B0604020202020204" pitchFamily="34" charset="0"/>
                  <a:cs typeface="Arial" panose="020B0604020202020204" pitchFamily="34" charset="0"/>
                </a:rPr>
                <a:t>Presence</a:t>
              </a:r>
              <a:r>
                <a:rPr lang="fr-FR" sz="1400" dirty="0">
                  <a:latin typeface="Arial" panose="020B0604020202020204" pitchFamily="34" charset="0"/>
                  <a:cs typeface="Arial" panose="020B0604020202020204" pitchFamily="34" charset="0"/>
                </a:rPr>
                <a:t> of mosquitos</a:t>
              </a:r>
            </a:p>
          </p:txBody>
        </p:sp>
      </p:grpSp>
      <p:grpSp>
        <p:nvGrpSpPr>
          <p:cNvPr id="8" name="Groupe 7"/>
          <p:cNvGrpSpPr/>
          <p:nvPr/>
        </p:nvGrpSpPr>
        <p:grpSpPr>
          <a:xfrm>
            <a:off x="1111868" y="2986795"/>
            <a:ext cx="6493109" cy="954107"/>
            <a:chOff x="1080749" y="3152732"/>
            <a:chExt cx="6493109" cy="954107"/>
          </a:xfrm>
        </p:grpSpPr>
        <p:sp>
          <p:nvSpPr>
            <p:cNvPr id="14" name="ZoneTexte 13"/>
            <p:cNvSpPr txBox="1"/>
            <p:nvPr/>
          </p:nvSpPr>
          <p:spPr>
            <a:xfrm>
              <a:off x="1080749" y="3506675"/>
              <a:ext cx="1828800" cy="307777"/>
            </a:xfrm>
            <a:prstGeom prst="rect">
              <a:avLst/>
            </a:prstGeom>
            <a:solidFill>
              <a:schemeClr val="accent6">
                <a:lumMod val="20000"/>
                <a:lumOff val="80000"/>
              </a:schemeClr>
            </a:solidFill>
            <a:ln>
              <a:solidFill>
                <a:srgbClr val="FBE5D6"/>
              </a:solidFill>
            </a:ln>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fr-FR" sz="1400" b="1" i="1" dirty="0" err="1">
                  <a:latin typeface="Arial" panose="020B0604020202020204" pitchFamily="34" charset="0"/>
                  <a:cs typeface="Arial" panose="020B0604020202020204" pitchFamily="34" charset="0"/>
                </a:rPr>
                <a:t>Landscape</a:t>
              </a:r>
              <a:endParaRPr lang="fr-FR" sz="1400" b="1" dirty="0">
                <a:latin typeface="Arial" panose="020B0604020202020204" pitchFamily="34" charset="0"/>
                <a:cs typeface="Arial" panose="020B0604020202020204" pitchFamily="34" charset="0"/>
              </a:endParaRPr>
            </a:p>
          </p:txBody>
        </p:sp>
        <p:sp>
          <p:nvSpPr>
            <p:cNvPr id="17" name="ZoneTexte 16"/>
            <p:cNvSpPr txBox="1"/>
            <p:nvPr/>
          </p:nvSpPr>
          <p:spPr>
            <a:xfrm>
              <a:off x="3756208" y="3152732"/>
              <a:ext cx="3817650" cy="95410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 Urbanization, </a:t>
              </a:r>
            </a:p>
            <a:p>
              <a:r>
                <a:rPr lang="en-GB" sz="1400" dirty="0">
                  <a:latin typeface="Arial" panose="020B0604020202020204" pitchFamily="34" charset="0"/>
                  <a:cs typeface="Arial" panose="020B0604020202020204" pitchFamily="34" charset="0"/>
                </a:rPr>
                <a:t>- Habitat characteristics (humidity, vegetation, human density, salinity)</a:t>
              </a:r>
            </a:p>
            <a:p>
              <a:r>
                <a:rPr lang="en-GB" sz="1400" dirty="0">
                  <a:latin typeface="Arial" panose="020B0604020202020204" pitchFamily="34" charset="0"/>
                  <a:cs typeface="Arial" panose="020B0604020202020204" pitchFamily="34" charset="0"/>
                </a:rPr>
                <a:t>- Presence of protected areas</a:t>
              </a:r>
            </a:p>
          </p:txBody>
        </p:sp>
      </p:grpSp>
      <p:grpSp>
        <p:nvGrpSpPr>
          <p:cNvPr id="20" name="Groupe 19"/>
          <p:cNvGrpSpPr/>
          <p:nvPr/>
        </p:nvGrpSpPr>
        <p:grpSpPr>
          <a:xfrm>
            <a:off x="7403741" y="1571523"/>
            <a:ext cx="3270480" cy="2361416"/>
            <a:chOff x="7387115" y="1668290"/>
            <a:chExt cx="4012405" cy="2758119"/>
          </a:xfrm>
        </p:grpSpPr>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5793" y="1873764"/>
              <a:ext cx="3303727" cy="2552645"/>
            </a:xfrm>
            <a:prstGeom prst="rect">
              <a:avLst/>
            </a:prstGeom>
          </p:spPr>
        </p:pic>
        <p:sp>
          <p:nvSpPr>
            <p:cNvPr id="18" name="Flèche droite 17"/>
            <p:cNvSpPr/>
            <p:nvPr/>
          </p:nvSpPr>
          <p:spPr>
            <a:xfrm>
              <a:off x="7387115" y="2894276"/>
              <a:ext cx="493776" cy="511619"/>
            </a:xfrm>
            <a:prstGeom prst="rightArrow">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9" name="ZoneTexte 18"/>
            <p:cNvSpPr txBox="1"/>
            <p:nvPr/>
          </p:nvSpPr>
          <p:spPr>
            <a:xfrm>
              <a:off x="8697956" y="1668290"/>
              <a:ext cx="2091965" cy="359482"/>
            </a:xfrm>
            <a:prstGeom prst="rect">
              <a:avLst/>
            </a:prstGeom>
            <a:noFill/>
          </p:spPr>
          <p:txBody>
            <a:bodyPr wrap="square" rtlCol="0">
              <a:spAutoFit/>
            </a:bodyPr>
            <a:lstStyle/>
            <a:p>
              <a:pPr algn="ctr"/>
              <a:r>
                <a:rPr lang="fr-FR" sz="1400" dirty="0" err="1">
                  <a:latin typeface="Arial" panose="020B0604020202020204" pitchFamily="34" charset="0"/>
                  <a:cs typeface="Arial" panose="020B0604020202020204" pitchFamily="34" charset="0"/>
                </a:rPr>
                <a:t>Statistical</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models</a:t>
              </a:r>
              <a:endParaRPr lang="fr-FR" sz="1400" dirty="0">
                <a:latin typeface="Arial" panose="020B0604020202020204" pitchFamily="34" charset="0"/>
                <a:cs typeface="Arial" panose="020B0604020202020204" pitchFamily="34" charset="0"/>
              </a:endParaRPr>
            </a:p>
          </p:txBody>
        </p:sp>
      </p:grpSp>
      <p:sp>
        <p:nvSpPr>
          <p:cNvPr id="21" name="Rectangle 20"/>
          <p:cNvSpPr/>
          <p:nvPr/>
        </p:nvSpPr>
        <p:spPr>
          <a:xfrm>
            <a:off x="387249" y="4296670"/>
            <a:ext cx="7594130" cy="369332"/>
          </a:xfrm>
          <a:prstGeom prst="rect">
            <a:avLst/>
          </a:prstGeom>
        </p:spPr>
        <p:txBody>
          <a:bodyPr wrap="none">
            <a:spAutoFit/>
          </a:bodyPr>
          <a:lstStyle/>
          <a:p>
            <a:pPr marL="285750" indent="-285750">
              <a:buFont typeface="Wingdings" panose="05000000000000000000" pitchFamily="2" charset="2"/>
              <a:buChar char="§"/>
            </a:pPr>
            <a:r>
              <a:rPr lang="fr-FR" dirty="0" err="1">
                <a:latin typeface="Arial" panose="020B0604020202020204" pitchFamily="34" charset="0"/>
                <a:cs typeface="Arial" panose="020B0604020202020204" pitchFamily="34" charset="0"/>
              </a:rPr>
              <a:t>Proposing</a:t>
            </a:r>
            <a:r>
              <a:rPr lang="fr-FR" dirty="0">
                <a:latin typeface="Arial" panose="020B0604020202020204" pitchFamily="34" charset="0"/>
                <a:cs typeface="Arial" panose="020B0604020202020204" pitchFamily="34" charset="0"/>
              </a:rPr>
              <a:t> </a:t>
            </a:r>
            <a:r>
              <a:rPr lang="fr-FR" b="1" cap="small" dirty="0">
                <a:solidFill>
                  <a:srgbClr val="0070C0"/>
                </a:solidFill>
                <a:latin typeface="Arial" panose="020B0604020202020204" pitchFamily="34" charset="0"/>
                <a:cs typeface="Arial" panose="020B0604020202020204" pitchFamily="34" charset="0"/>
              </a:rPr>
              <a:t>adaptative surveillance </a:t>
            </a:r>
            <a:r>
              <a:rPr lang="fr-FR" b="1" cap="small" dirty="0" err="1">
                <a:solidFill>
                  <a:srgbClr val="0070C0"/>
                </a:solidFill>
                <a:latin typeface="Arial" panose="020B0604020202020204" pitchFamily="34" charset="0"/>
                <a:cs typeface="Arial" panose="020B0604020202020204" pitchFamily="34" charset="0"/>
              </a:rPr>
              <a:t>strategies</a:t>
            </a:r>
            <a:r>
              <a:rPr lang="fr-FR" b="1" cap="small" dirty="0">
                <a:solidFill>
                  <a:srgbClr val="0070C0"/>
                </a:solidFill>
                <a:latin typeface="Arial" panose="020B0604020202020204" pitchFamily="34" charset="0"/>
                <a:cs typeface="Arial" panose="020B0604020202020204" pitchFamily="34" charset="0"/>
              </a:rPr>
              <a:t> </a:t>
            </a:r>
            <a:r>
              <a:rPr lang="fr-FR" dirty="0">
                <a:latin typeface="Arial" panose="020B0604020202020204" pitchFamily="34" charset="0"/>
                <a:cs typeface="Arial" panose="020B0604020202020204" pitchFamily="34" charset="0"/>
              </a:rPr>
              <a:t>to </a:t>
            </a:r>
            <a:r>
              <a:rPr lang="fr-FR" dirty="0" err="1">
                <a:latin typeface="Arial" panose="020B0604020202020204" pitchFamily="34" charset="0"/>
                <a:cs typeface="Arial" panose="020B0604020202020204" pitchFamily="34" charset="0"/>
              </a:rPr>
              <a:t>health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authorities</a:t>
            </a:r>
            <a:r>
              <a:rPr lang="fr-FR" dirty="0">
                <a:latin typeface="Arial" panose="020B0604020202020204" pitchFamily="34" charset="0"/>
                <a:cs typeface="Arial" panose="020B0604020202020204" pitchFamily="34" charset="0"/>
              </a:rPr>
              <a:t> </a:t>
            </a:r>
            <a:endParaRPr lang="fr-FR" b="1" cap="small" dirty="0">
              <a:solidFill>
                <a:srgbClr val="0070C0"/>
              </a:solidFill>
              <a:latin typeface="Arial" panose="020B0604020202020204" pitchFamily="34" charset="0"/>
              <a:cs typeface="Arial" panose="020B0604020202020204" pitchFamily="34" charset="0"/>
            </a:endParaRPr>
          </a:p>
        </p:txBody>
      </p:sp>
      <p:sp>
        <p:nvSpPr>
          <p:cNvPr id="22" name="ZoneTexte 21"/>
          <p:cNvSpPr txBox="1"/>
          <p:nvPr/>
        </p:nvSpPr>
        <p:spPr>
          <a:xfrm>
            <a:off x="0" y="4770026"/>
            <a:ext cx="12191998" cy="1200329"/>
          </a:xfrm>
          <a:prstGeom prst="rect">
            <a:avLst/>
          </a:prstGeom>
          <a:noFill/>
        </p:spPr>
        <p:txBody>
          <a:bodyPr wrap="square" rtlCol="0">
            <a:spAutoFit/>
          </a:bodyPr>
          <a:lstStyle/>
          <a:p>
            <a:pPr>
              <a:lnSpc>
                <a:spcPct val="150000"/>
              </a:lnSpc>
            </a:pPr>
            <a:r>
              <a:rPr lang="en-GB" sz="1600" dirty="0">
                <a:latin typeface="Arial" panose="020B0604020202020204" pitchFamily="34" charset="0"/>
                <a:cs typeface="Arial" panose="020B0604020202020204" pitchFamily="34" charset="0"/>
              </a:rPr>
              <a:t>To develop the </a:t>
            </a:r>
            <a:r>
              <a:rPr lang="en-GB" sz="1600" dirty="0">
                <a:solidFill>
                  <a:srgbClr val="0070C0"/>
                </a:solidFill>
                <a:latin typeface="Arial" panose="020B0604020202020204" pitchFamily="34" charset="0"/>
                <a:cs typeface="Arial" panose="020B0604020202020204" pitchFamily="34" charset="0"/>
              </a:rPr>
              <a:t>best sensitive and cost-effective surveillance </a:t>
            </a:r>
            <a:r>
              <a:rPr lang="en-GB" sz="1600" dirty="0">
                <a:latin typeface="Arial" panose="020B0604020202020204" pitchFamily="34" charset="0"/>
                <a:cs typeface="Arial" panose="020B0604020202020204" pitchFamily="34" charset="0"/>
              </a:rPr>
              <a:t>system in each region : </a:t>
            </a:r>
          </a:p>
          <a:p>
            <a:pPr marL="285750" indent="-285750">
              <a:lnSpc>
                <a:spcPct val="15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Passive and active surveillance: monitoring virus distribution annualy in birds/sentinel mammalian hosts</a:t>
            </a:r>
          </a:p>
          <a:p>
            <a:pPr marL="285750" indent="-285750">
              <a:lnSpc>
                <a:spcPct val="150000"/>
              </a:lnSpc>
              <a:buFont typeface="Wingdings" panose="05000000000000000000" pitchFamily="2" charset="2"/>
              <a:buChar char="§"/>
            </a:pPr>
            <a:r>
              <a:rPr lang="en-GB" sz="1600" dirty="0">
                <a:latin typeface="Arial" panose="020B0604020202020204" pitchFamily="34" charset="0"/>
                <a:cs typeface="Arial" panose="020B0604020202020204" pitchFamily="34" charset="0"/>
              </a:rPr>
              <a:t>More active surveillance and early detection in mosquito trapping </a:t>
            </a:r>
          </a:p>
        </p:txBody>
      </p:sp>
      <p:sp>
        <p:nvSpPr>
          <p:cNvPr id="24" name="ZoneTexte 23"/>
          <p:cNvSpPr txBox="1"/>
          <p:nvPr/>
        </p:nvSpPr>
        <p:spPr>
          <a:xfrm>
            <a:off x="0" y="6202810"/>
            <a:ext cx="12191999" cy="338554"/>
          </a:xfrm>
          <a:prstGeom prst="rect">
            <a:avLst/>
          </a:prstGeom>
          <a:noFill/>
        </p:spPr>
        <p:txBody>
          <a:bodyPr wrap="square" rtlCol="0">
            <a:spAutoFit/>
          </a:bodyPr>
          <a:lstStyle/>
          <a:p>
            <a:pPr algn="ctr"/>
            <a:r>
              <a:rPr lang="fr-FR" sz="1600" b="1" dirty="0">
                <a:solidFill>
                  <a:srgbClr val="C00000"/>
                </a:solidFill>
                <a:latin typeface="Arial" panose="020B0604020202020204" pitchFamily="34" charset="0"/>
                <a:cs typeface="Arial" panose="020B0604020202020204" pitchFamily="34" charset="0"/>
              </a:rPr>
              <a:t>Agile </a:t>
            </a:r>
            <a:r>
              <a:rPr lang="fr-FR" sz="1600" b="1" dirty="0" err="1">
                <a:solidFill>
                  <a:srgbClr val="C00000"/>
                </a:solidFill>
                <a:latin typeface="Arial" panose="020B0604020202020204" pitchFamily="34" charset="0"/>
                <a:cs typeface="Arial" panose="020B0604020202020204" pitchFamily="34" charset="0"/>
              </a:rPr>
              <a:t>response</a:t>
            </a:r>
            <a:r>
              <a:rPr lang="fr-FR" sz="1600" b="1" dirty="0">
                <a:solidFill>
                  <a:srgbClr val="C00000"/>
                </a:solidFill>
                <a:latin typeface="Arial" panose="020B0604020202020204" pitchFamily="34" charset="0"/>
                <a:cs typeface="Arial" panose="020B0604020202020204" pitchFamily="34" charset="0"/>
              </a:rPr>
              <a:t> of </a:t>
            </a:r>
            <a:r>
              <a:rPr lang="fr-FR" sz="1600" b="1" dirty="0" err="1">
                <a:solidFill>
                  <a:srgbClr val="C00000"/>
                </a:solidFill>
                <a:latin typeface="Arial" panose="020B0604020202020204" pitchFamily="34" charset="0"/>
                <a:cs typeface="Arial" panose="020B0604020202020204" pitchFamily="34" charset="0"/>
              </a:rPr>
              <a:t>health</a:t>
            </a:r>
            <a:r>
              <a:rPr lang="fr-FR" sz="1600" b="1" dirty="0">
                <a:solidFill>
                  <a:srgbClr val="C00000"/>
                </a:solidFill>
                <a:latin typeface="Arial" panose="020B0604020202020204" pitchFamily="34" charset="0"/>
                <a:cs typeface="Arial" panose="020B0604020202020204" pitchFamily="34" charset="0"/>
              </a:rPr>
              <a:t> </a:t>
            </a:r>
            <a:r>
              <a:rPr lang="fr-FR" sz="1600" b="1" dirty="0" err="1">
                <a:solidFill>
                  <a:srgbClr val="C00000"/>
                </a:solidFill>
                <a:latin typeface="Arial" panose="020B0604020202020204" pitchFamily="34" charset="0"/>
                <a:cs typeface="Arial" panose="020B0604020202020204" pitchFamily="34" charset="0"/>
              </a:rPr>
              <a:t>authorities</a:t>
            </a:r>
            <a:r>
              <a:rPr lang="fr-FR" sz="1600" b="1" dirty="0">
                <a:solidFill>
                  <a:schemeClr val="accent1">
                    <a:lumMod val="75000"/>
                  </a:schemeClr>
                </a:solidFill>
                <a:latin typeface="Arial" panose="020B0604020202020204" pitchFamily="34" charset="0"/>
                <a:cs typeface="Arial" panose="020B0604020202020204" pitchFamily="34" charset="0"/>
              </a:rPr>
              <a:t>:</a:t>
            </a:r>
            <a:r>
              <a:rPr lang="fr-FR" sz="1600" dirty="0">
                <a:latin typeface="Arial" panose="020B0604020202020204" pitchFamily="34" charset="0"/>
                <a:cs typeface="Arial" panose="020B0604020202020204" pitchFamily="34" charset="0"/>
              </a:rPr>
              <a:t> </a:t>
            </a:r>
            <a:r>
              <a:rPr lang="fr-FR" sz="1600" b="1" dirty="0" err="1">
                <a:latin typeface="Arial" panose="020B0604020202020204" pitchFamily="34" charset="0"/>
                <a:cs typeface="Arial" panose="020B0604020202020204" pitchFamily="34" charset="0"/>
              </a:rPr>
              <a:t>adjustement</a:t>
            </a:r>
            <a:r>
              <a:rPr lang="fr-FR" sz="1600" b="1" dirty="0">
                <a:latin typeface="Arial" panose="020B0604020202020204" pitchFamily="34" charset="0"/>
                <a:cs typeface="Arial" panose="020B0604020202020204" pitchFamily="34" charset="0"/>
              </a:rPr>
              <a:t> of </a:t>
            </a:r>
            <a:r>
              <a:rPr lang="en-US" sz="1600" b="1" dirty="0">
                <a:latin typeface="Arial" panose="020B0604020202020204" pitchFamily="34" charset="0"/>
                <a:cs typeface="Arial" panose="020B0604020202020204" pitchFamily="34" charset="0"/>
              </a:rPr>
              <a:t>the intensity of surveillance </a:t>
            </a:r>
            <a:r>
              <a:rPr lang="en-US" sz="1600" dirty="0">
                <a:latin typeface="Arial" panose="020B0604020202020204" pitchFamily="34" charset="0"/>
                <a:cs typeface="Arial" panose="020B0604020202020204" pitchFamily="34" charset="0"/>
              </a:rPr>
              <a:t>activities based on risk levels</a:t>
            </a:r>
            <a:endParaRPr lang="fr-FR" sz="1600" dirty="0">
              <a:latin typeface="Arial" panose="020B0604020202020204" pitchFamily="34" charset="0"/>
              <a:cs typeface="Arial" panose="020B0604020202020204" pitchFamily="34" charset="0"/>
            </a:endParaRPr>
          </a:p>
        </p:txBody>
      </p:sp>
      <p:sp>
        <p:nvSpPr>
          <p:cNvPr id="27" name="Flèche droite 26"/>
          <p:cNvSpPr/>
          <p:nvPr/>
        </p:nvSpPr>
        <p:spPr>
          <a:xfrm>
            <a:off x="278793" y="6217064"/>
            <a:ext cx="527116" cy="347366"/>
          </a:xfrm>
          <a:prstGeom prst="rightArrow">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9" name="Espace réservé du numéro de diapositive 8"/>
          <p:cNvSpPr>
            <a:spLocks noGrp="1"/>
          </p:cNvSpPr>
          <p:nvPr>
            <p:ph type="sldNum" sz="quarter" idx="12"/>
          </p:nvPr>
        </p:nvSpPr>
        <p:spPr/>
        <p:txBody>
          <a:bodyPr/>
          <a:lstStyle/>
          <a:p>
            <a:fld id="{C9AA9FA6-E99B-4327-AEB7-1790CA42E665}" type="slidenum">
              <a:rPr lang="fr-FR" smtClean="0"/>
              <a:t>12</a:t>
            </a:fld>
            <a:endParaRPr lang="fr-FR"/>
          </a:p>
        </p:txBody>
      </p:sp>
    </p:spTree>
    <p:custDataLst>
      <p:tags r:id="rId1"/>
    </p:custDataLst>
    <p:extLst>
      <p:ext uri="{BB962C8B-B14F-4D97-AF65-F5344CB8AC3E}">
        <p14:creationId xmlns:p14="http://schemas.microsoft.com/office/powerpoint/2010/main" val="127722856"/>
      </p:ext>
    </p:extLst>
  </p:cSld>
  <p:clrMapOvr>
    <a:masterClrMapping/>
  </p:clrMapOvr>
  <mc:AlternateContent xmlns:mc="http://schemas.openxmlformats.org/markup-compatibility/2006" xmlns:p14="http://schemas.microsoft.com/office/powerpoint/2010/main">
    <mc:Choice Requires="p14">
      <p:transition spd="slow" p14:dur="2000" advTm="64493"/>
    </mc:Choice>
    <mc:Fallback xmlns="">
      <p:transition spd="slow" advTm="6449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20860" y="78058"/>
            <a:ext cx="11671139" cy="1015663"/>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en-GB" sz="2200" dirty="0">
                <a:solidFill>
                  <a:srgbClr val="0070C0"/>
                </a:solidFill>
                <a:latin typeface="Arial" panose="020B0604020202020204" pitchFamily="34" charset="0"/>
                <a:cs typeface="Arial" panose="020B0604020202020204" pitchFamily="34" charset="0"/>
              </a:rPr>
              <a:t>         Building co-construction and synergy in preparedness </a:t>
            </a:r>
            <a:r>
              <a:rPr lang="en-GB" sz="1400" i="1" dirty="0">
                <a:solidFill>
                  <a:srgbClr val="0070C0"/>
                </a:solidFill>
                <a:latin typeface="Arial" panose="020B0604020202020204" pitchFamily="34" charset="0"/>
                <a:cs typeface="Arial" panose="020B0604020202020204" pitchFamily="34" charset="0"/>
              </a:rPr>
              <a:t>(Leader: D.Malvy (P2) and G.Gonzalez (P1), contributors: P3, P5, P6, P7, P9)</a:t>
            </a:r>
            <a:endParaRPr lang="en-GB" sz="2000" i="1" dirty="0">
              <a:solidFill>
                <a:srgbClr val="0070C0"/>
              </a:solidFill>
              <a:latin typeface="Arial" panose="020B0604020202020204" pitchFamily="34" charset="0"/>
              <a:cs typeface="Arial" panose="020B0604020202020204" pitchFamily="34" charset="0"/>
            </a:endParaRPr>
          </a:p>
          <a:p>
            <a:pPr algn="l"/>
            <a:endParaRPr lang="en-GB" sz="2200" dirty="0">
              <a:solidFill>
                <a:srgbClr val="0070C0"/>
              </a:solidFill>
              <a:latin typeface="Arial" panose="020B0604020202020204" pitchFamily="34" charset="0"/>
              <a:cs typeface="Arial" panose="020B0604020202020204" pitchFamily="34" charset="0"/>
            </a:endParaRPr>
          </a:p>
        </p:txBody>
      </p:sp>
      <p:cxnSp>
        <p:nvCxnSpPr>
          <p:cNvPr id="4" name="Connecteur droit 3"/>
          <p:cNvCxnSpPr/>
          <p:nvPr/>
        </p:nvCxnSpPr>
        <p:spPr>
          <a:xfrm>
            <a:off x="571289" y="728013"/>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Ellipse 8"/>
          <p:cNvSpPr/>
          <p:nvPr/>
        </p:nvSpPr>
        <p:spPr>
          <a:xfrm>
            <a:off x="404552" y="78058"/>
            <a:ext cx="821965" cy="4317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400" dirty="0">
                <a:latin typeface="Arial" panose="020B0604020202020204" pitchFamily="34" charset="0"/>
                <a:cs typeface="Arial" panose="020B0604020202020204" pitchFamily="34" charset="0"/>
              </a:rPr>
              <a:t>WP3</a:t>
            </a:r>
            <a:endParaRPr lang="fr-FR" dirty="0">
              <a:latin typeface="Arial" panose="020B0604020202020204" pitchFamily="34" charset="0"/>
              <a:cs typeface="Arial" panose="020B0604020202020204" pitchFamily="34" charset="0"/>
            </a:endParaRPr>
          </a:p>
        </p:txBody>
      </p:sp>
      <p:sp>
        <p:nvSpPr>
          <p:cNvPr id="10" name="ZoneTexte 9"/>
          <p:cNvSpPr txBox="1"/>
          <p:nvPr/>
        </p:nvSpPr>
        <p:spPr>
          <a:xfrm>
            <a:off x="1885949" y="1528448"/>
            <a:ext cx="9804401" cy="1052596"/>
          </a:xfrm>
          <a:prstGeom prst="rect">
            <a:avLst/>
          </a:prstGeom>
          <a:noFill/>
          <a:ln>
            <a:solidFill>
              <a:srgbClr val="33CCCC"/>
            </a:solidFill>
          </a:ln>
        </p:spPr>
        <p:txBody>
          <a:bodyPr wrap="square" rtlCol="0">
            <a:spAutoFit/>
          </a:bodyPr>
          <a:lstStyle/>
          <a:p>
            <a:pPr marL="285750" indent="-285750">
              <a:lnSpc>
                <a:spcPct val="130000"/>
              </a:lnSpc>
              <a:buFont typeface="Wingdings" panose="05000000000000000000" pitchFamily="2" charset="2"/>
              <a:buChar char="§"/>
            </a:pPr>
            <a:r>
              <a:rPr lang="fr-FR" sz="1600" dirty="0">
                <a:latin typeface="Arial" panose="020B0604020202020204" pitchFamily="34" charset="0"/>
                <a:cs typeface="Arial" panose="020B0604020202020204" pitchFamily="34" charset="0"/>
              </a:rPr>
              <a:t>Guide the </a:t>
            </a:r>
            <a:r>
              <a:rPr lang="fr-FR" sz="1600" b="1" dirty="0" err="1">
                <a:solidFill>
                  <a:schemeClr val="accent1"/>
                </a:solidFill>
                <a:latin typeface="Arial" panose="020B0604020202020204" pitchFamily="34" charset="0"/>
                <a:cs typeface="Arial" panose="020B0604020202020204" pitchFamily="34" charset="0"/>
              </a:rPr>
              <a:t>growing</a:t>
            </a:r>
            <a:r>
              <a:rPr lang="fr-FR" sz="1600" b="1" dirty="0">
                <a:solidFill>
                  <a:schemeClr val="accent1"/>
                </a:solidFill>
                <a:latin typeface="Arial" panose="020B0604020202020204" pitchFamily="34" charset="0"/>
                <a:cs typeface="Arial" panose="020B0604020202020204" pitchFamily="34" charset="0"/>
              </a:rPr>
              <a:t> </a:t>
            </a:r>
            <a:r>
              <a:rPr lang="fr-FR" sz="1600" b="1" dirty="0" err="1">
                <a:solidFill>
                  <a:schemeClr val="accent1"/>
                </a:solidFill>
                <a:latin typeface="Arial" panose="020B0604020202020204" pitchFamily="34" charset="0"/>
                <a:cs typeface="Arial" panose="020B0604020202020204" pitchFamily="34" charset="0"/>
              </a:rPr>
              <a:t>integration</a:t>
            </a:r>
            <a:r>
              <a:rPr lang="fr-FR" sz="1600" b="1" dirty="0">
                <a:solidFill>
                  <a:schemeClr val="accent1"/>
                </a:solidFill>
                <a:latin typeface="Arial" panose="020B0604020202020204" pitchFamily="34" charset="0"/>
                <a:cs typeface="Arial" panose="020B0604020202020204" pitchFamily="34" charset="0"/>
              </a:rPr>
              <a:t> of animal and </a:t>
            </a:r>
            <a:r>
              <a:rPr lang="fr-FR" sz="1600" b="1" dirty="0" err="1">
                <a:solidFill>
                  <a:schemeClr val="accent1"/>
                </a:solidFill>
                <a:latin typeface="Arial" panose="020B0604020202020204" pitchFamily="34" charset="0"/>
                <a:cs typeface="Arial" panose="020B0604020202020204" pitchFamily="34" charset="0"/>
              </a:rPr>
              <a:t>environmental</a:t>
            </a:r>
            <a:r>
              <a:rPr lang="fr-FR" sz="1600" b="1" dirty="0">
                <a:solidFill>
                  <a:schemeClr val="accent1"/>
                </a:solidFill>
                <a:latin typeface="Arial" panose="020B0604020202020204" pitchFamily="34" charset="0"/>
                <a:cs typeface="Arial" panose="020B0604020202020204" pitchFamily="34" charset="0"/>
              </a:rPr>
              <a:t> data</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into</a:t>
            </a:r>
            <a:r>
              <a:rPr lang="fr-FR" sz="1600" dirty="0">
                <a:latin typeface="Arial" panose="020B0604020202020204" pitchFamily="34" charset="0"/>
                <a:cs typeface="Arial" panose="020B0604020202020204" pitchFamily="34" charset="0"/>
              </a:rPr>
              <a:t> </a:t>
            </a:r>
            <a:r>
              <a:rPr lang="fr-FR" sz="1600" b="1" dirty="0">
                <a:solidFill>
                  <a:schemeClr val="accent1"/>
                </a:solidFill>
                <a:latin typeface="Arial" panose="020B0604020202020204" pitchFamily="34" charset="0"/>
                <a:cs typeface="Arial" panose="020B0604020202020204" pitchFamily="34" charset="0"/>
              </a:rPr>
              <a:t>public </a:t>
            </a:r>
            <a:r>
              <a:rPr lang="fr-FR" sz="1600" b="1" dirty="0" err="1">
                <a:solidFill>
                  <a:schemeClr val="accent1"/>
                </a:solidFill>
                <a:latin typeface="Arial" panose="020B0604020202020204" pitchFamily="34" charset="0"/>
                <a:cs typeface="Arial" panose="020B0604020202020204" pitchFamily="34" charset="0"/>
              </a:rPr>
              <a:t>health</a:t>
            </a:r>
            <a:r>
              <a:rPr lang="fr-FR" sz="1600" b="1" dirty="0">
                <a:solidFill>
                  <a:schemeClr val="accent1"/>
                </a:solidFill>
                <a:latin typeface="Arial" panose="020B0604020202020204" pitchFamily="34" charset="0"/>
                <a:cs typeface="Arial" panose="020B0604020202020204" pitchFamily="34" charset="0"/>
              </a:rPr>
              <a:t> </a:t>
            </a:r>
            <a:r>
              <a:rPr lang="fr-FR" sz="1600" b="1" dirty="0" err="1">
                <a:solidFill>
                  <a:schemeClr val="accent1"/>
                </a:solidFill>
                <a:latin typeface="Arial" panose="020B0604020202020204" pitchFamily="34" charset="0"/>
                <a:cs typeface="Arial" panose="020B0604020202020204" pitchFamily="34" charset="0"/>
              </a:rPr>
              <a:t>responses</a:t>
            </a:r>
            <a:endParaRPr lang="fr-FR" sz="1600" dirty="0">
              <a:latin typeface="Arial" panose="020B0604020202020204" pitchFamily="34" charset="0"/>
              <a:cs typeface="Arial" panose="020B0604020202020204" pitchFamily="34" charset="0"/>
            </a:endParaRPr>
          </a:p>
          <a:p>
            <a:pPr marL="285750" indent="-285750">
              <a:lnSpc>
                <a:spcPct val="13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Define </a:t>
            </a:r>
            <a:r>
              <a:rPr lang="en-US" sz="1600" b="1" dirty="0">
                <a:solidFill>
                  <a:schemeClr val="accent1"/>
                </a:solidFill>
                <a:latin typeface="Arial" panose="020B0604020202020204" pitchFamily="34" charset="0"/>
                <a:cs typeface="Arial" panose="020B0604020202020204" pitchFamily="34" charset="0"/>
              </a:rPr>
              <a:t>framework </a:t>
            </a:r>
            <a:r>
              <a:rPr lang="en-US" sz="1600" dirty="0">
                <a:latin typeface="Arial" panose="020B0604020202020204" pitchFamily="34" charset="0"/>
                <a:cs typeface="Arial" panose="020B0604020202020204" pitchFamily="34" charset="0"/>
              </a:rPr>
              <a:t>for an integrated detection system </a:t>
            </a:r>
            <a:r>
              <a:rPr lang="en-US" sz="1600" b="1" dirty="0">
                <a:solidFill>
                  <a:schemeClr val="accent1"/>
                </a:solidFill>
                <a:latin typeface="Arial" panose="020B0604020202020204" pitchFamily="34" charset="0"/>
                <a:cs typeface="Arial" panose="020B0604020202020204" pitchFamily="34" charset="0"/>
              </a:rPr>
              <a:t>with national and territorial governance</a:t>
            </a:r>
            <a:r>
              <a:rPr lang="en-US" sz="1600" dirty="0">
                <a:latin typeface="Arial" panose="020B0604020202020204" pitchFamily="34" charset="0"/>
                <a:cs typeface="Arial" panose="020B0604020202020204" pitchFamily="34" charset="0"/>
              </a:rPr>
              <a:t>, </a:t>
            </a:r>
            <a:r>
              <a:rPr lang="en-US" sz="1600" b="1" dirty="0">
                <a:solidFill>
                  <a:schemeClr val="accent1"/>
                </a:solidFill>
                <a:latin typeface="Arial" panose="020B0604020202020204" pitchFamily="34" charset="0"/>
                <a:cs typeface="Arial" panose="020B0604020202020204" pitchFamily="34" charset="0"/>
              </a:rPr>
              <a:t>transversal</a:t>
            </a:r>
            <a:r>
              <a:rPr lang="en-US" sz="1600" dirty="0">
                <a:latin typeface="Arial" panose="020B0604020202020204" pitchFamily="34" charset="0"/>
                <a:cs typeface="Arial" panose="020B0604020202020204" pitchFamily="34" charset="0"/>
              </a:rPr>
              <a:t> to other zoonotic pathogens and </a:t>
            </a:r>
            <a:r>
              <a:rPr lang="en-US" sz="1600" b="1" dirty="0">
                <a:solidFill>
                  <a:schemeClr val="accent1"/>
                </a:solidFill>
                <a:latin typeface="Arial" panose="020B0604020202020204" pitchFamily="34" charset="0"/>
                <a:cs typeface="Arial" panose="020B0604020202020204" pitchFamily="34" charset="0"/>
              </a:rPr>
              <a:t>transposable</a:t>
            </a:r>
            <a:r>
              <a:rPr lang="en-US" sz="1600" dirty="0">
                <a:latin typeface="Arial" panose="020B0604020202020204" pitchFamily="34" charset="0"/>
                <a:cs typeface="Arial" panose="020B0604020202020204" pitchFamily="34" charset="0"/>
              </a:rPr>
              <a:t> to other organisations </a:t>
            </a:r>
            <a:endParaRPr lang="fr-FR" sz="1600" dirty="0">
              <a:latin typeface="Arial" panose="020B0604020202020204" pitchFamily="34" charset="0"/>
              <a:cs typeface="Arial" panose="020B0604020202020204" pitchFamily="34" charset="0"/>
            </a:endParaRPr>
          </a:p>
        </p:txBody>
      </p:sp>
      <p:sp>
        <p:nvSpPr>
          <p:cNvPr id="12" name="ZoneTexte 11"/>
          <p:cNvSpPr txBox="1"/>
          <p:nvPr/>
        </p:nvSpPr>
        <p:spPr>
          <a:xfrm>
            <a:off x="1" y="1035718"/>
            <a:ext cx="12191999" cy="369332"/>
          </a:xfrm>
          <a:prstGeom prst="rect">
            <a:avLst/>
          </a:prstGeom>
          <a:noFill/>
        </p:spPr>
        <p:txBody>
          <a:bodyPr wrap="square" rtlCol="0">
            <a:spAutoFit/>
          </a:bodyPr>
          <a:lstStyle/>
          <a:p>
            <a:pPr marL="285750" indent="-285750">
              <a:buFont typeface="Wingdings" panose="05000000000000000000" pitchFamily="2" charset="2"/>
              <a:buChar char="Ø"/>
            </a:pPr>
            <a:r>
              <a:rPr lang="en-GB" dirty="0">
                <a:latin typeface="Arial" panose="020B0604020202020204" pitchFamily="34" charset="0"/>
                <a:cs typeface="Arial" panose="020B0604020202020204" pitchFamily="34" charset="0"/>
              </a:rPr>
              <a:t>Constitution of an </a:t>
            </a:r>
            <a:r>
              <a:rPr lang="en-GB" b="1" cap="small" dirty="0">
                <a:solidFill>
                  <a:srgbClr val="0070C0"/>
                </a:solidFill>
                <a:latin typeface="Arial" panose="020B0604020202020204" pitchFamily="34" charset="0"/>
                <a:cs typeface="Arial" panose="020B0604020202020204" pitchFamily="34" charset="0"/>
              </a:rPr>
              <a:t>advisory board </a:t>
            </a:r>
            <a:r>
              <a:rPr lang="en-GB" sz="1600" dirty="0">
                <a:solidFill>
                  <a:srgbClr val="0070C0"/>
                </a:solidFill>
                <a:latin typeface="Arial" panose="020B0604020202020204" pitchFamily="34" charset="0"/>
                <a:cs typeface="Arial" panose="020B0604020202020204" pitchFamily="34" charset="0"/>
              </a:rPr>
              <a:t>(</a:t>
            </a:r>
            <a:r>
              <a:rPr lang="en-GB" sz="1600" i="1" dirty="0">
                <a:solidFill>
                  <a:srgbClr val="0070C0"/>
                </a:solidFill>
                <a:latin typeface="Arial" panose="020B0604020202020204" pitchFamily="34" charset="0"/>
                <a:cs typeface="Arial" panose="020B0604020202020204" pitchFamily="34" charset="0"/>
              </a:rPr>
              <a:t>year 1</a:t>
            </a:r>
            <a:r>
              <a:rPr lang="en-GB" sz="1600" dirty="0">
                <a:solidFill>
                  <a:srgbClr val="0070C0"/>
                </a:solidFill>
                <a:latin typeface="Arial" panose="020B0604020202020204" pitchFamily="34" charset="0"/>
                <a:cs typeface="Arial" panose="020B0604020202020204" pitchFamily="34" charset="0"/>
              </a:rPr>
              <a:t>)</a:t>
            </a:r>
          </a:p>
        </p:txBody>
      </p:sp>
      <p:sp>
        <p:nvSpPr>
          <p:cNvPr id="15" name="ZoneTexte 14"/>
          <p:cNvSpPr txBox="1"/>
          <p:nvPr/>
        </p:nvSpPr>
        <p:spPr>
          <a:xfrm>
            <a:off x="234950" y="1867522"/>
            <a:ext cx="1466850" cy="374448"/>
          </a:xfrm>
          <a:prstGeom prst="rect">
            <a:avLst/>
          </a:prstGeom>
          <a:noFill/>
        </p:spPr>
        <p:txBody>
          <a:bodyPr wrap="square" rtlCol="0">
            <a:spAutoFit/>
          </a:bodyPr>
          <a:lstStyle/>
          <a:p>
            <a:r>
              <a:rPr lang="fr-FR" dirty="0">
                <a:solidFill>
                  <a:srgbClr val="33CCCC"/>
                </a:solidFill>
                <a:latin typeface="Arial" panose="020B0604020202020204" pitchFamily="34" charset="0"/>
                <a:cs typeface="Arial" panose="020B0604020202020204" pitchFamily="34" charset="0"/>
              </a:rPr>
              <a:t>Objectives</a:t>
            </a:r>
          </a:p>
        </p:txBody>
      </p:sp>
      <p:sp>
        <p:nvSpPr>
          <p:cNvPr id="16" name="ZoneTexte 15"/>
          <p:cNvSpPr txBox="1"/>
          <p:nvPr/>
        </p:nvSpPr>
        <p:spPr>
          <a:xfrm>
            <a:off x="1885949" y="2700590"/>
            <a:ext cx="10001252" cy="1200329"/>
          </a:xfrm>
          <a:prstGeom prst="rect">
            <a:avLst/>
          </a:prstGeom>
          <a:solidFill>
            <a:srgbClr val="F3EAF8"/>
          </a:solidFill>
          <a:ln>
            <a:noFill/>
          </a:ln>
        </p:spPr>
        <p:txBody>
          <a:bodyPr wrap="square" rtlCol="0">
            <a:spAutoFit/>
          </a:bodyPr>
          <a:lstStyle/>
          <a:p>
            <a:pPr marL="285750" indent="-285750">
              <a:lnSpc>
                <a:spcPct val="150000"/>
              </a:lnSpc>
              <a:buFont typeface="Wingdings" panose="05000000000000000000" pitchFamily="2" charset="2"/>
              <a:buChar char="§"/>
            </a:pPr>
            <a:r>
              <a:rPr lang="en-US" sz="1600" dirty="0">
                <a:latin typeface="Arial" panose="020B0604020202020204" pitchFamily="34" charset="0"/>
                <a:cs typeface="Arial" panose="020B0604020202020204" pitchFamily="34" charset="0"/>
              </a:rPr>
              <a:t>Define priority actions to be carried out per region between national authorities and regional administrations</a:t>
            </a:r>
          </a:p>
          <a:p>
            <a:pPr marL="285750" indent="-285750">
              <a:lnSpc>
                <a:spcPct val="150000"/>
              </a:lnSpc>
              <a:buFont typeface="Wingdings" panose="05000000000000000000" pitchFamily="2" charset="2"/>
              <a:buChar char="§"/>
            </a:pPr>
            <a:r>
              <a:rPr lang="fr-FR" sz="1600" dirty="0">
                <a:latin typeface="Arial" panose="020B0604020202020204" pitchFamily="34" charset="0"/>
                <a:cs typeface="Arial" panose="020B0604020202020204" pitchFamily="34" charset="0"/>
              </a:rPr>
              <a:t>Creation of an unique, modern information system  integrating human, animal and environmental data</a:t>
            </a:r>
          </a:p>
        </p:txBody>
      </p:sp>
      <p:sp>
        <p:nvSpPr>
          <p:cNvPr id="18" name="ZoneTexte 17"/>
          <p:cNvSpPr txBox="1"/>
          <p:nvPr/>
        </p:nvSpPr>
        <p:spPr>
          <a:xfrm>
            <a:off x="234950" y="3113530"/>
            <a:ext cx="1466850" cy="374448"/>
          </a:xfrm>
          <a:prstGeom prst="rect">
            <a:avLst/>
          </a:prstGeom>
          <a:noFill/>
        </p:spPr>
        <p:txBody>
          <a:bodyPr wrap="square" rtlCol="0">
            <a:spAutoFit/>
          </a:bodyPr>
          <a:lstStyle/>
          <a:p>
            <a:r>
              <a:rPr lang="fr-FR" dirty="0" err="1">
                <a:solidFill>
                  <a:srgbClr val="CC99FF"/>
                </a:solidFill>
                <a:latin typeface="Arial" panose="020B0604020202020204" pitchFamily="34" charset="0"/>
                <a:cs typeface="Arial" panose="020B0604020202020204" pitchFamily="34" charset="0"/>
              </a:rPr>
              <a:t>Tasks</a:t>
            </a:r>
            <a:endParaRPr lang="fr-FR" dirty="0">
              <a:solidFill>
                <a:srgbClr val="CC99FF"/>
              </a:solidFill>
              <a:latin typeface="Arial" panose="020B0604020202020204" pitchFamily="34" charset="0"/>
              <a:cs typeface="Arial" panose="020B0604020202020204" pitchFamily="34" charset="0"/>
            </a:endParaRPr>
          </a:p>
        </p:txBody>
      </p:sp>
      <p:grpSp>
        <p:nvGrpSpPr>
          <p:cNvPr id="31" name="Groupe 30"/>
          <p:cNvGrpSpPr/>
          <p:nvPr/>
        </p:nvGrpSpPr>
        <p:grpSpPr>
          <a:xfrm>
            <a:off x="341359" y="4122368"/>
            <a:ext cx="13057163" cy="2148181"/>
            <a:chOff x="341359" y="4122368"/>
            <a:chExt cx="13057163" cy="2148181"/>
          </a:xfrm>
        </p:grpSpPr>
        <p:grpSp>
          <p:nvGrpSpPr>
            <p:cNvPr id="7" name="Groupe 6"/>
            <p:cNvGrpSpPr/>
            <p:nvPr/>
          </p:nvGrpSpPr>
          <p:grpSpPr>
            <a:xfrm>
              <a:off x="341359" y="4122368"/>
              <a:ext cx="13057163" cy="2148181"/>
              <a:chOff x="202580" y="4409819"/>
              <a:chExt cx="13057163" cy="2148181"/>
            </a:xfrm>
          </p:grpSpPr>
          <p:pic>
            <p:nvPicPr>
              <p:cNvPr id="2" name="Image 1"/>
              <p:cNvPicPr>
                <a:picLocks noChangeAspect="1"/>
              </p:cNvPicPr>
              <p:nvPr/>
            </p:nvPicPr>
            <p:blipFill>
              <a:blip r:embed="rId4"/>
              <a:stretch>
                <a:fillRect/>
              </a:stretch>
            </p:blipFill>
            <p:spPr>
              <a:xfrm>
                <a:off x="202580" y="4420207"/>
                <a:ext cx="1370452" cy="815897"/>
              </a:xfrm>
              <a:prstGeom prst="rect">
                <a:avLst/>
              </a:prstGeom>
            </p:spPr>
          </p:pic>
          <p:pic>
            <p:nvPicPr>
              <p:cNvPr id="11" name="Picture 4">
                <a:extLst>
                  <a:ext uri="{FF2B5EF4-FFF2-40B4-BE49-F238E27FC236}">
                    <a16:creationId xmlns:a16="http://schemas.microsoft.com/office/drawing/2014/main" id="{0DC9518E-457E-7B1D-2C33-14352B942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871" y="5300098"/>
                <a:ext cx="1584380" cy="613947"/>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37B367A4-9CDE-3A5E-B89A-7A95181653F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82015" y="5300098"/>
                <a:ext cx="578237" cy="577851"/>
              </a:xfrm>
              <a:prstGeom prst="rect">
                <a:avLst/>
              </a:prstGeom>
            </p:spPr>
          </p:pic>
          <p:pic>
            <p:nvPicPr>
              <p:cNvPr id="14" name="Picture 2" descr="Logo CHU-BDX-RVB">
                <a:extLst>
                  <a:ext uri="{FF2B5EF4-FFF2-40B4-BE49-F238E27FC236}">
                    <a16:creationId xmlns:a16="http://schemas.microsoft.com/office/drawing/2014/main" id="{7380D27B-1F28-BA46-FBE8-DE5DB34FEB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7450" y="4420207"/>
                <a:ext cx="1197947" cy="6139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Direction Des Services Vétérinaires - Ddpp De La Gironde ...">
                <a:extLst>
                  <a:ext uri="{FF2B5EF4-FFF2-40B4-BE49-F238E27FC236}">
                    <a16:creationId xmlns:a16="http://schemas.microsoft.com/office/drawing/2014/main" id="{5338401D-C34A-BE3F-F369-53DD5BA416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7327" y="5300098"/>
                <a:ext cx="996731" cy="99673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CB14A765-1899-D87F-61F2-0BECEC42807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611289" y="4409819"/>
                <a:ext cx="891525" cy="7578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Logo et charte graphique de l'ARS Ile-de-France | Agence régionale de ...">
                <a:extLst>
                  <a:ext uri="{FF2B5EF4-FFF2-40B4-BE49-F238E27FC236}">
                    <a16:creationId xmlns:a16="http://schemas.microsoft.com/office/drawing/2014/main" id="{0BE268E2-BF4D-1225-A400-35FB212B96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365648" y="4420207"/>
                <a:ext cx="991688" cy="686371"/>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11"/>
              <a:stretch>
                <a:fillRect/>
              </a:stretch>
            </p:blipFill>
            <p:spPr>
              <a:xfrm>
                <a:off x="1629042" y="4420207"/>
                <a:ext cx="1189001" cy="495417"/>
              </a:xfrm>
              <a:prstGeom prst="rect">
                <a:avLst/>
              </a:prstGeom>
            </p:spPr>
          </p:pic>
          <p:pic>
            <p:nvPicPr>
              <p:cNvPr id="6" name="Image 5"/>
              <p:cNvPicPr>
                <a:picLocks noChangeAspect="1"/>
              </p:cNvPicPr>
              <p:nvPr/>
            </p:nvPicPr>
            <p:blipFill rotWithShape="1">
              <a:blip r:embed="rId12"/>
              <a:srcRect l="23797" t="12549" r="28882"/>
              <a:stretch/>
            </p:blipFill>
            <p:spPr>
              <a:xfrm>
                <a:off x="3016777" y="4420207"/>
                <a:ext cx="1094918" cy="935824"/>
              </a:xfrm>
              <a:prstGeom prst="rect">
                <a:avLst/>
              </a:prstGeom>
            </p:spPr>
          </p:pic>
          <p:pic>
            <p:nvPicPr>
              <p:cNvPr id="8" name="Image 7"/>
              <p:cNvPicPr>
                <a:picLocks noChangeAspect="1"/>
              </p:cNvPicPr>
              <p:nvPr/>
            </p:nvPicPr>
            <p:blipFill rotWithShape="1">
              <a:blip r:embed="rId13"/>
              <a:srcRect t="20602" b="17479"/>
              <a:stretch/>
            </p:blipFill>
            <p:spPr>
              <a:xfrm>
                <a:off x="6856300" y="4430593"/>
                <a:ext cx="1190392" cy="737075"/>
              </a:xfrm>
              <a:prstGeom prst="rect">
                <a:avLst/>
              </a:prstGeom>
            </p:spPr>
          </p:pic>
          <p:pic>
            <p:nvPicPr>
              <p:cNvPr id="22" name="Image 21"/>
              <p:cNvPicPr>
                <a:picLocks noChangeAspect="1"/>
              </p:cNvPicPr>
              <p:nvPr/>
            </p:nvPicPr>
            <p:blipFill>
              <a:blip r:embed="rId14"/>
              <a:stretch>
                <a:fillRect/>
              </a:stretch>
            </p:blipFill>
            <p:spPr>
              <a:xfrm>
                <a:off x="4971133" y="5300098"/>
                <a:ext cx="811618" cy="815241"/>
              </a:xfrm>
              <a:prstGeom prst="rect">
                <a:avLst/>
              </a:prstGeom>
            </p:spPr>
          </p:pic>
          <p:pic>
            <p:nvPicPr>
              <p:cNvPr id="23" name="Image 22"/>
              <p:cNvPicPr>
                <a:picLocks noChangeAspect="1"/>
              </p:cNvPicPr>
              <p:nvPr/>
            </p:nvPicPr>
            <p:blipFill rotWithShape="1">
              <a:blip r:embed="rId15"/>
              <a:srcRect t="30335" b="23019"/>
              <a:stretch/>
            </p:blipFill>
            <p:spPr>
              <a:xfrm>
                <a:off x="6239826" y="5300098"/>
                <a:ext cx="2047875" cy="568713"/>
              </a:xfrm>
              <a:prstGeom prst="rect">
                <a:avLst/>
              </a:prstGeom>
            </p:spPr>
          </p:pic>
          <p:pic>
            <p:nvPicPr>
              <p:cNvPr id="24" name="Image 23"/>
              <p:cNvPicPr>
                <a:picLocks noChangeAspect="1"/>
              </p:cNvPicPr>
              <p:nvPr/>
            </p:nvPicPr>
            <p:blipFill>
              <a:blip r:embed="rId16"/>
              <a:stretch>
                <a:fillRect/>
              </a:stretch>
            </p:blipFill>
            <p:spPr>
              <a:xfrm>
                <a:off x="10700226" y="4420207"/>
                <a:ext cx="1214014" cy="870425"/>
              </a:xfrm>
              <a:prstGeom prst="rect">
                <a:avLst/>
              </a:prstGeom>
            </p:spPr>
          </p:pic>
          <p:pic>
            <p:nvPicPr>
              <p:cNvPr id="25" name="Image 24"/>
              <p:cNvPicPr>
                <a:picLocks noChangeAspect="1"/>
              </p:cNvPicPr>
              <p:nvPr/>
            </p:nvPicPr>
            <p:blipFill>
              <a:blip r:embed="rId17"/>
              <a:stretch>
                <a:fillRect/>
              </a:stretch>
            </p:blipFill>
            <p:spPr>
              <a:xfrm>
                <a:off x="8229441" y="5300098"/>
                <a:ext cx="1465909" cy="486124"/>
              </a:xfrm>
              <a:prstGeom prst="rect">
                <a:avLst/>
              </a:prstGeom>
            </p:spPr>
          </p:pic>
          <p:sp>
            <p:nvSpPr>
              <p:cNvPr id="26" name="ZoneTexte 25"/>
              <p:cNvSpPr txBox="1"/>
              <p:nvPr/>
            </p:nvSpPr>
            <p:spPr>
              <a:xfrm>
                <a:off x="410896" y="6188506"/>
                <a:ext cx="2950105"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Mascara network (AURA)</a:t>
                </a:r>
              </a:p>
            </p:txBody>
          </p:sp>
          <p:sp>
            <p:nvSpPr>
              <p:cNvPr id="27" name="ZoneTexte 26"/>
              <p:cNvSpPr txBox="1"/>
              <p:nvPr/>
            </p:nvSpPr>
            <p:spPr>
              <a:xfrm>
                <a:off x="3635298" y="6188668"/>
                <a:ext cx="3662817"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WENUS-</a:t>
                </a:r>
                <a:r>
                  <a:rPr lang="fr-FR" dirty="0" err="1">
                    <a:latin typeface="Arial" panose="020B0604020202020204" pitchFamily="34" charset="0"/>
                    <a:cs typeface="Arial" panose="020B0604020202020204" pitchFamily="34" charset="0"/>
                  </a:rPr>
                  <a:t>Occ</a:t>
                </a:r>
                <a:r>
                  <a:rPr lang="fr-FR" dirty="0">
                    <a:latin typeface="Arial" panose="020B0604020202020204" pitchFamily="34" charset="0"/>
                    <a:cs typeface="Arial" panose="020B0604020202020204" pitchFamily="34" charset="0"/>
                  </a:rPr>
                  <a:t> network (Occitanie)</a:t>
                </a:r>
              </a:p>
            </p:txBody>
          </p:sp>
          <p:sp>
            <p:nvSpPr>
              <p:cNvPr id="28" name="ZoneTexte 27"/>
              <p:cNvSpPr txBox="1"/>
              <p:nvPr/>
            </p:nvSpPr>
            <p:spPr>
              <a:xfrm>
                <a:off x="7359533" y="6178149"/>
                <a:ext cx="2950105"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ORIHANA network (NA)</a:t>
                </a:r>
              </a:p>
            </p:txBody>
          </p:sp>
          <p:sp>
            <p:nvSpPr>
              <p:cNvPr id="29" name="ZoneTexte 28"/>
              <p:cNvSpPr txBox="1"/>
              <p:nvPr/>
            </p:nvSpPr>
            <p:spPr>
              <a:xfrm>
                <a:off x="10309638" y="6178149"/>
                <a:ext cx="2950105"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Local </a:t>
                </a:r>
                <a:r>
                  <a:rPr lang="fr-FR" dirty="0" err="1">
                    <a:latin typeface="Arial" panose="020B0604020202020204" pitchFamily="34" charset="0"/>
                    <a:cs typeface="Arial" panose="020B0604020202020204" pitchFamily="34" charset="0"/>
                  </a:rPr>
                  <a:t>actors</a:t>
                </a:r>
                <a:endParaRPr lang="fr-FR" dirty="0">
                  <a:latin typeface="Arial" panose="020B0604020202020204" pitchFamily="34" charset="0"/>
                  <a:cs typeface="Arial" panose="020B0604020202020204" pitchFamily="34" charset="0"/>
                </a:endParaRPr>
              </a:p>
            </p:txBody>
          </p:sp>
        </p:grpSp>
        <p:sp>
          <p:nvSpPr>
            <p:cNvPr id="30" name="ZoneTexte 29"/>
            <p:cNvSpPr txBox="1"/>
            <p:nvPr/>
          </p:nvSpPr>
          <p:spPr>
            <a:xfrm>
              <a:off x="10065202" y="5071610"/>
              <a:ext cx="1821999"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Foreign actors </a:t>
              </a:r>
            </a:p>
          </p:txBody>
        </p:sp>
      </p:grpSp>
      <p:sp>
        <p:nvSpPr>
          <p:cNvPr id="32" name="Espace réservé du numéro de diapositive 31"/>
          <p:cNvSpPr>
            <a:spLocks noGrp="1"/>
          </p:cNvSpPr>
          <p:nvPr>
            <p:ph type="sldNum" sz="quarter" idx="12"/>
          </p:nvPr>
        </p:nvSpPr>
        <p:spPr/>
        <p:txBody>
          <a:bodyPr/>
          <a:lstStyle/>
          <a:p>
            <a:fld id="{C9AA9FA6-E99B-4327-AEB7-1790CA42E665}" type="slidenum">
              <a:rPr lang="fr-FR" smtClean="0"/>
              <a:t>13</a:t>
            </a:fld>
            <a:endParaRPr lang="fr-FR"/>
          </a:p>
        </p:txBody>
      </p:sp>
    </p:spTree>
    <p:custDataLst>
      <p:tags r:id="rId1"/>
    </p:custDataLst>
    <p:extLst>
      <p:ext uri="{BB962C8B-B14F-4D97-AF65-F5344CB8AC3E}">
        <p14:creationId xmlns:p14="http://schemas.microsoft.com/office/powerpoint/2010/main" val="1887444397"/>
      </p:ext>
    </p:extLst>
  </p:cSld>
  <p:clrMapOvr>
    <a:masterClrMapping/>
  </p:clrMapOvr>
  <mc:AlternateContent xmlns:mc="http://schemas.openxmlformats.org/markup-compatibility/2006" xmlns:p14="http://schemas.microsoft.com/office/powerpoint/2010/main">
    <mc:Choice Requires="p14">
      <p:transition spd="slow" p14:dur="2000" advTm="71990"/>
    </mc:Choice>
    <mc:Fallback xmlns="">
      <p:transition spd="slow" advTm="7199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520860" y="78058"/>
            <a:ext cx="11671139" cy="984885"/>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en-GB" sz="2200" dirty="0">
                <a:solidFill>
                  <a:srgbClr val="0070C0"/>
                </a:solidFill>
                <a:latin typeface="Arial" panose="020B0604020202020204" pitchFamily="34" charset="0"/>
                <a:cs typeface="Arial" panose="020B0604020202020204" pitchFamily="34" charset="0"/>
              </a:rPr>
              <a:t>         Building co-construction and synergy in preparedness </a:t>
            </a:r>
            <a:r>
              <a:rPr lang="en-GB" sz="1400" i="1" dirty="0">
                <a:solidFill>
                  <a:srgbClr val="0070C0"/>
                </a:solidFill>
                <a:latin typeface="Arial" panose="020B0604020202020204" pitchFamily="34" charset="0"/>
                <a:cs typeface="Arial" panose="020B0604020202020204" pitchFamily="34" charset="0"/>
              </a:rPr>
              <a:t>(Leader: D.Malvy (P2) and G.Gonzalez (P1), contributors: P3, P5, P6, P7, P9)</a:t>
            </a:r>
          </a:p>
          <a:p>
            <a:pPr algn="l"/>
            <a:endParaRPr lang="en-GB" sz="2200" dirty="0">
              <a:solidFill>
                <a:srgbClr val="0070C0"/>
              </a:solidFill>
              <a:latin typeface="Arial" panose="020B0604020202020204" pitchFamily="34" charset="0"/>
              <a:cs typeface="Arial" panose="020B0604020202020204" pitchFamily="34" charset="0"/>
            </a:endParaRPr>
          </a:p>
        </p:txBody>
      </p:sp>
      <p:sp>
        <p:nvSpPr>
          <p:cNvPr id="5" name="Ellipse 4"/>
          <p:cNvSpPr/>
          <p:nvPr/>
        </p:nvSpPr>
        <p:spPr>
          <a:xfrm>
            <a:off x="404552" y="78058"/>
            <a:ext cx="821965" cy="4317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400" dirty="0">
                <a:latin typeface="Arial" panose="020B0604020202020204" pitchFamily="34" charset="0"/>
                <a:cs typeface="Arial" panose="020B0604020202020204" pitchFamily="34" charset="0"/>
              </a:rPr>
              <a:t>WP3</a:t>
            </a:r>
            <a:endParaRPr lang="fr-FR" dirty="0">
              <a:latin typeface="Arial" panose="020B0604020202020204" pitchFamily="34" charset="0"/>
              <a:cs typeface="Arial" panose="020B0604020202020204" pitchFamily="34" charset="0"/>
            </a:endParaRPr>
          </a:p>
        </p:txBody>
      </p:sp>
      <p:sp>
        <p:nvSpPr>
          <p:cNvPr id="6" name="ZoneTexte 5"/>
          <p:cNvSpPr txBox="1"/>
          <p:nvPr/>
        </p:nvSpPr>
        <p:spPr>
          <a:xfrm>
            <a:off x="1" y="1035718"/>
            <a:ext cx="12191999" cy="646331"/>
          </a:xfrm>
          <a:prstGeom prst="rect">
            <a:avLst/>
          </a:prstGeom>
          <a:noFill/>
        </p:spPr>
        <p:txBody>
          <a:bodyPr wrap="square" rtlCol="0">
            <a:spAutoFit/>
          </a:bodyPr>
          <a:lstStyle>
            <a:defPPr>
              <a:defRPr lang="fr-FR"/>
            </a:defPPr>
            <a:lvl1pPr marL="285750" indent="-285750">
              <a:buFont typeface="Wingdings" panose="05000000000000000000" pitchFamily="2" charset="2"/>
              <a:buChar char="Ø"/>
              <a:defRPr>
                <a:latin typeface="Arial" panose="020B0604020202020204" pitchFamily="34" charset="0"/>
                <a:cs typeface="Arial" panose="020B0604020202020204" pitchFamily="34" charset="0"/>
              </a:defRPr>
            </a:lvl1pPr>
          </a:lstStyle>
          <a:p>
            <a:r>
              <a:rPr lang="en-US" b="1" cap="small" dirty="0"/>
              <a:t>Communication</a:t>
            </a:r>
            <a:r>
              <a:rPr lang="en-US" dirty="0"/>
              <a:t> and </a:t>
            </a:r>
            <a:r>
              <a:rPr lang="en-US" b="1" cap="small" dirty="0"/>
              <a:t>Empowerment</a:t>
            </a:r>
            <a:r>
              <a:rPr lang="en-US" dirty="0"/>
              <a:t> of the </a:t>
            </a:r>
            <a:r>
              <a:rPr lang="fr-FR" dirty="0" err="1"/>
              <a:t>citizens</a:t>
            </a:r>
            <a:r>
              <a:rPr lang="fr-FR" dirty="0"/>
              <a:t> </a:t>
            </a:r>
            <a:r>
              <a:rPr lang="en-GB" dirty="0"/>
              <a:t>(</a:t>
            </a:r>
            <a:r>
              <a:rPr lang="en-GB" sz="1600" i="1" dirty="0"/>
              <a:t>year 1</a:t>
            </a:r>
            <a:r>
              <a:rPr lang="en-GB" dirty="0"/>
              <a:t>)</a:t>
            </a:r>
          </a:p>
          <a:p>
            <a:endParaRPr lang="en-GB" dirty="0"/>
          </a:p>
        </p:txBody>
      </p:sp>
      <p:grpSp>
        <p:nvGrpSpPr>
          <p:cNvPr id="24" name="Groupe 23"/>
          <p:cNvGrpSpPr/>
          <p:nvPr/>
        </p:nvGrpSpPr>
        <p:grpSpPr>
          <a:xfrm>
            <a:off x="404552" y="2056490"/>
            <a:ext cx="11489069" cy="2639939"/>
            <a:chOff x="404552" y="1581729"/>
            <a:chExt cx="11489069" cy="2639939"/>
          </a:xfrm>
        </p:grpSpPr>
        <p:pic>
          <p:nvPicPr>
            <p:cNvPr id="8" name="Image 7"/>
            <p:cNvPicPr>
              <a:picLocks noChangeAspect="1"/>
            </p:cNvPicPr>
            <p:nvPr/>
          </p:nvPicPr>
          <p:blipFill>
            <a:blip r:embed="rId4"/>
            <a:stretch>
              <a:fillRect/>
            </a:stretch>
          </p:blipFill>
          <p:spPr>
            <a:xfrm>
              <a:off x="404552" y="1797109"/>
              <a:ext cx="2419350" cy="1885950"/>
            </a:xfrm>
            <a:prstGeom prst="rect">
              <a:avLst/>
            </a:prstGeom>
          </p:spPr>
        </p:pic>
        <p:grpSp>
          <p:nvGrpSpPr>
            <p:cNvPr id="14" name="Groupe 13"/>
            <p:cNvGrpSpPr/>
            <p:nvPr/>
          </p:nvGrpSpPr>
          <p:grpSpPr>
            <a:xfrm>
              <a:off x="3291707" y="1797109"/>
              <a:ext cx="2629590" cy="1976478"/>
              <a:chOff x="3247102" y="1807747"/>
              <a:chExt cx="2629590" cy="1976478"/>
            </a:xfrm>
          </p:grpSpPr>
          <p:pic>
            <p:nvPicPr>
              <p:cNvPr id="9" name="Image 8"/>
              <p:cNvPicPr>
                <a:picLocks noChangeAspect="1"/>
              </p:cNvPicPr>
              <p:nvPr/>
            </p:nvPicPr>
            <p:blipFill rotWithShape="1">
              <a:blip r:embed="rId5"/>
              <a:srcRect b="6800"/>
              <a:stretch/>
            </p:blipFill>
            <p:spPr>
              <a:xfrm>
                <a:off x="3601844" y="1807747"/>
                <a:ext cx="1021730" cy="991203"/>
              </a:xfrm>
              <a:prstGeom prst="rect">
                <a:avLst/>
              </a:prstGeom>
            </p:spPr>
          </p:pic>
          <p:pic>
            <p:nvPicPr>
              <p:cNvPr id="10" name="Image 9"/>
              <p:cNvPicPr>
                <a:picLocks noChangeAspect="1"/>
              </p:cNvPicPr>
              <p:nvPr/>
            </p:nvPicPr>
            <p:blipFill rotWithShape="1">
              <a:blip r:embed="rId6"/>
              <a:srcRect l="22596" t="13838" r="23290" b="8634"/>
              <a:stretch/>
            </p:blipFill>
            <p:spPr>
              <a:xfrm>
                <a:off x="4716965" y="1930921"/>
                <a:ext cx="1159727" cy="1661532"/>
              </a:xfrm>
              <a:prstGeom prst="rect">
                <a:avLst/>
              </a:prstGeom>
            </p:spPr>
          </p:pic>
          <p:pic>
            <p:nvPicPr>
              <p:cNvPr id="13" name="Image 12"/>
              <p:cNvPicPr>
                <a:picLocks noChangeAspect="1"/>
              </p:cNvPicPr>
              <p:nvPr/>
            </p:nvPicPr>
            <p:blipFill rotWithShape="1">
              <a:blip r:embed="rId7"/>
              <a:srcRect b="11553"/>
              <a:stretch/>
            </p:blipFill>
            <p:spPr>
              <a:xfrm>
                <a:off x="3247102" y="3018392"/>
                <a:ext cx="1526792" cy="765833"/>
              </a:xfrm>
              <a:prstGeom prst="rect">
                <a:avLst/>
              </a:prstGeom>
            </p:spPr>
          </p:pic>
        </p:grpSp>
        <p:pic>
          <p:nvPicPr>
            <p:cNvPr id="15" name="Image 14"/>
            <p:cNvPicPr>
              <a:picLocks noChangeAspect="1"/>
            </p:cNvPicPr>
            <p:nvPr/>
          </p:nvPicPr>
          <p:blipFill>
            <a:blip r:embed="rId8"/>
            <a:stretch>
              <a:fillRect/>
            </a:stretch>
          </p:blipFill>
          <p:spPr>
            <a:xfrm>
              <a:off x="6858378" y="1979124"/>
              <a:ext cx="1478787" cy="1478787"/>
            </a:xfrm>
            <a:prstGeom prst="rect">
              <a:avLst/>
            </a:prstGeom>
          </p:spPr>
        </p:pic>
        <p:sp>
          <p:nvSpPr>
            <p:cNvPr id="16" name="ZoneTexte 15"/>
            <p:cNvSpPr txBox="1"/>
            <p:nvPr/>
          </p:nvSpPr>
          <p:spPr>
            <a:xfrm>
              <a:off x="6646504" y="3390671"/>
              <a:ext cx="2162959" cy="830997"/>
            </a:xfrm>
            <a:prstGeom prst="rect">
              <a:avLst/>
            </a:prstGeom>
            <a:noFill/>
          </p:spPr>
          <p:txBody>
            <a:bodyPr wrap="square" rtlCol="0">
              <a:spAutoFit/>
            </a:bodyPr>
            <a:lstStyle/>
            <a:p>
              <a:pPr algn="ctr"/>
              <a:r>
                <a:rPr lang="fr-FR" sz="1600" i="1" dirty="0">
                  <a:latin typeface="Arial" panose="020B0604020202020204" pitchFamily="34" charset="0"/>
                  <a:cs typeface="Arial" panose="020B0604020202020204" pitchFamily="34" charset="0"/>
                </a:rPr>
                <a:t>Central Hub for </a:t>
              </a:r>
              <a:r>
                <a:rPr lang="fr-FR" sz="1600" i="1" dirty="0" err="1">
                  <a:latin typeface="Arial" panose="020B0604020202020204" pitchFamily="34" charset="0"/>
                  <a:cs typeface="Arial" panose="020B0604020202020204" pitchFamily="34" charset="0"/>
                </a:rPr>
                <a:t>education</a:t>
              </a:r>
              <a:r>
                <a:rPr lang="fr-FR" sz="1600" i="1" dirty="0">
                  <a:latin typeface="Arial" panose="020B0604020202020204" pitchFamily="34" charset="0"/>
                  <a:cs typeface="Arial" panose="020B0604020202020204" pitchFamily="34" charset="0"/>
                </a:rPr>
                <a:t> and engagement</a:t>
              </a:r>
            </a:p>
          </p:txBody>
        </p:sp>
        <p:sp>
          <p:nvSpPr>
            <p:cNvPr id="17" name="ZoneTexte 16"/>
            <p:cNvSpPr txBox="1"/>
            <p:nvPr/>
          </p:nvSpPr>
          <p:spPr>
            <a:xfrm>
              <a:off x="6748620" y="1581729"/>
              <a:ext cx="2220689"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INSTEAD </a:t>
              </a:r>
              <a:r>
                <a:rPr lang="fr-FR" sz="1600" dirty="0" err="1">
                  <a:latin typeface="Arial" panose="020B0604020202020204" pitchFamily="34" charset="0"/>
                  <a:cs typeface="Arial" panose="020B0604020202020204" pitchFamily="34" charset="0"/>
                </a:rPr>
                <a:t>website</a:t>
              </a:r>
              <a:endParaRPr lang="fr-FR" sz="1600" dirty="0">
                <a:latin typeface="Arial" panose="020B0604020202020204" pitchFamily="34" charset="0"/>
                <a:cs typeface="Arial" panose="020B0604020202020204" pitchFamily="34" charset="0"/>
              </a:endParaRPr>
            </a:p>
          </p:txBody>
        </p:sp>
        <p:pic>
          <p:nvPicPr>
            <p:cNvPr id="20" name="Image 19"/>
            <p:cNvPicPr>
              <a:picLocks noChangeAspect="1"/>
            </p:cNvPicPr>
            <p:nvPr/>
          </p:nvPicPr>
          <p:blipFill>
            <a:blip r:embed="rId9"/>
            <a:stretch>
              <a:fillRect/>
            </a:stretch>
          </p:blipFill>
          <p:spPr>
            <a:xfrm>
              <a:off x="9274246" y="1979124"/>
              <a:ext cx="2619375" cy="1743075"/>
            </a:xfrm>
            <a:prstGeom prst="rect">
              <a:avLst/>
            </a:prstGeom>
          </p:spPr>
        </p:pic>
        <p:sp>
          <p:nvSpPr>
            <p:cNvPr id="21" name="ZoneTexte 20"/>
            <p:cNvSpPr txBox="1"/>
            <p:nvPr/>
          </p:nvSpPr>
          <p:spPr>
            <a:xfrm>
              <a:off x="9473588" y="1581729"/>
              <a:ext cx="2220689" cy="338554"/>
            </a:xfrm>
            <a:prstGeom prst="rect">
              <a:avLst/>
            </a:prstGeom>
            <a:noFill/>
          </p:spPr>
          <p:txBody>
            <a:bodyPr wrap="square" rtlCol="0">
              <a:spAutoFit/>
            </a:bodyPr>
            <a:lstStyle/>
            <a:p>
              <a:pPr algn="ctr"/>
              <a:r>
                <a:rPr lang="fr-FR" sz="1600" dirty="0">
                  <a:latin typeface="Arial" panose="020B0604020202020204" pitchFamily="34" charset="0"/>
                  <a:cs typeface="Arial" panose="020B0604020202020204" pitchFamily="34" charset="0"/>
                </a:rPr>
                <a:t>Public conferences</a:t>
              </a:r>
            </a:p>
          </p:txBody>
        </p:sp>
        <p:sp>
          <p:nvSpPr>
            <p:cNvPr id="22" name="Flèche droite 21"/>
            <p:cNvSpPr/>
            <p:nvPr/>
          </p:nvSpPr>
          <p:spPr>
            <a:xfrm>
              <a:off x="6096000" y="2631690"/>
              <a:ext cx="416312" cy="3122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Rectangle 1"/>
          <p:cNvSpPr/>
          <p:nvPr/>
        </p:nvSpPr>
        <p:spPr>
          <a:xfrm>
            <a:off x="520859" y="1411221"/>
            <a:ext cx="11671139" cy="369332"/>
          </a:xfrm>
          <a:prstGeom prst="rect">
            <a:avLst/>
          </a:prstGeom>
        </p:spPr>
        <p:txBody>
          <a:bodyPr wrap="square">
            <a:spAutoFit/>
          </a:bodyPr>
          <a:lstStyle/>
          <a:p>
            <a:pPr marL="285750" indent="-285750">
              <a:buFont typeface="Arial" panose="020B0604020202020204" pitchFamily="34" charset="0"/>
              <a:buChar char="•"/>
            </a:pPr>
            <a:r>
              <a:rPr lang="fr-FR" dirty="0">
                <a:latin typeface="CIDFont+F1"/>
              </a:rPr>
              <a:t>Implementation of a </a:t>
            </a:r>
            <a:r>
              <a:rPr lang="fr-FR" b="1" cap="small" dirty="0">
                <a:solidFill>
                  <a:srgbClr val="0070C0"/>
                </a:solidFill>
                <a:latin typeface="CIDFont+F1"/>
              </a:rPr>
              <a:t>national citizen observatory </a:t>
            </a:r>
            <a:r>
              <a:rPr lang="fr-FR" dirty="0">
                <a:latin typeface="CIDFont+F1"/>
              </a:rPr>
              <a:t>for mosquitoes and bird species</a:t>
            </a:r>
            <a:endParaRPr lang="fr-FR" dirty="0"/>
          </a:p>
        </p:txBody>
      </p:sp>
      <p:grpSp>
        <p:nvGrpSpPr>
          <p:cNvPr id="3" name="Groupe 2"/>
          <p:cNvGrpSpPr/>
          <p:nvPr/>
        </p:nvGrpSpPr>
        <p:grpSpPr>
          <a:xfrm>
            <a:off x="1259496" y="4534416"/>
            <a:ext cx="10193864" cy="1728230"/>
            <a:chOff x="1998135" y="4979120"/>
            <a:chExt cx="10193864" cy="1728230"/>
          </a:xfrm>
        </p:grpSpPr>
        <p:sp>
          <p:nvSpPr>
            <p:cNvPr id="25" name="ZoneTexte 24"/>
            <p:cNvSpPr txBox="1"/>
            <p:nvPr/>
          </p:nvSpPr>
          <p:spPr>
            <a:xfrm>
              <a:off x="5921296" y="5381570"/>
              <a:ext cx="6270703" cy="923330"/>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n-GB" b="1" cap="small" dirty="0">
                  <a:solidFill>
                    <a:srgbClr val="0070C0"/>
                  </a:solidFill>
                  <a:latin typeface="Arial" panose="020B0604020202020204" pitchFamily="34" charset="0"/>
                  <a:cs typeface="Arial" panose="020B0604020202020204" pitchFamily="34" charset="0"/>
                </a:rPr>
                <a:t>Co-construction</a:t>
              </a:r>
              <a:r>
                <a:rPr lang="en-GB" dirty="0">
                  <a:latin typeface="Arial" panose="020B0604020202020204" pitchFamily="34" charset="0"/>
                  <a:cs typeface="Arial" panose="020B0604020202020204" pitchFamily="34" charset="0"/>
                </a:rPr>
                <a:t> to address citizen specific questions</a:t>
              </a:r>
            </a:p>
            <a:p>
              <a:pPr marL="285750" indent="-285750">
                <a:lnSpc>
                  <a:spcPct val="150000"/>
                </a:lnSpc>
                <a:buFont typeface="Wingdings" panose="05000000000000000000" pitchFamily="2" charset="2"/>
                <a:buChar char="Ø"/>
              </a:pPr>
              <a:r>
                <a:rPr lang="en-GB" b="1" cap="small" dirty="0">
                  <a:solidFill>
                    <a:srgbClr val="0070C0"/>
                  </a:solidFill>
                  <a:latin typeface="Arial" panose="020B0604020202020204" pitchFamily="34" charset="0"/>
                  <a:cs typeface="Arial" panose="020B0604020202020204" pitchFamily="34" charset="0"/>
                </a:rPr>
                <a:t>Co-learning</a:t>
              </a:r>
            </a:p>
          </p:txBody>
        </p:sp>
        <p:pic>
          <p:nvPicPr>
            <p:cNvPr id="28" name="Image 27"/>
            <p:cNvPicPr>
              <a:picLocks noChangeAspect="1"/>
            </p:cNvPicPr>
            <p:nvPr/>
          </p:nvPicPr>
          <p:blipFill rotWithShape="1">
            <a:blip r:embed="rId10"/>
            <a:srcRect l="8747" t="8738" r="7886" b="26505"/>
            <a:stretch/>
          </p:blipFill>
          <p:spPr>
            <a:xfrm>
              <a:off x="1998135" y="4979120"/>
              <a:ext cx="3146266" cy="1728230"/>
            </a:xfrm>
            <a:prstGeom prst="rect">
              <a:avLst/>
            </a:prstGeom>
          </p:spPr>
        </p:pic>
      </p:grpSp>
      <p:sp>
        <p:nvSpPr>
          <p:cNvPr id="23" name="ZoneTexte 22"/>
          <p:cNvSpPr txBox="1"/>
          <p:nvPr/>
        </p:nvSpPr>
        <p:spPr>
          <a:xfrm>
            <a:off x="1" y="6522621"/>
            <a:ext cx="12191999" cy="307777"/>
          </a:xfrm>
          <a:prstGeom prst="rect">
            <a:avLst/>
          </a:prstGeom>
          <a:noFill/>
        </p:spPr>
        <p:txBody>
          <a:bodyPr wrap="square" rtlCol="0">
            <a:spAutoFit/>
          </a:bodyPr>
          <a:lstStyle/>
          <a:p>
            <a:r>
              <a:rPr lang="fr-FR" sz="1400" dirty="0">
                <a:latin typeface="Arial" panose="020B0604020202020204" pitchFamily="34" charset="0"/>
                <a:cs typeface="Arial" panose="020B0604020202020204" pitchFamily="34" charset="0"/>
              </a:rPr>
              <a:t>Strong collaborations : </a:t>
            </a:r>
            <a:r>
              <a:rPr lang="fr-FR" sz="1400" dirty="0">
                <a:solidFill>
                  <a:srgbClr val="0070C0"/>
                </a:solidFill>
                <a:latin typeface="Arial" panose="020B0604020202020204" pitchFamily="34" charset="0"/>
                <a:cs typeface="Arial" panose="020B0604020202020204" pitchFamily="34" charset="0"/>
              </a:rPr>
              <a:t>PEPR MIE TICKRISK, </a:t>
            </a:r>
            <a:r>
              <a:rPr lang="fr-FR" sz="1400" dirty="0">
                <a:latin typeface="Arial" panose="020B0604020202020204" pitchFamily="34" charset="0"/>
                <a:cs typeface="Arial" panose="020B0604020202020204" pitchFamily="34" charset="0"/>
              </a:rPr>
              <a:t>AURA initiative </a:t>
            </a:r>
            <a:r>
              <a:rPr lang="fr-FR" sz="1400" dirty="0">
                <a:solidFill>
                  <a:srgbClr val="0070C0"/>
                </a:solidFill>
                <a:latin typeface="Arial" panose="020B0604020202020204" pitchFamily="34" charset="0"/>
                <a:cs typeface="Arial" panose="020B0604020202020204" pitchFamily="34" charset="0"/>
              </a:rPr>
              <a:t>MASCARA </a:t>
            </a:r>
            <a:endParaRPr lang="fr-FR" sz="1400" dirty="0">
              <a:latin typeface="Arial" panose="020B0604020202020204" pitchFamily="34" charset="0"/>
              <a:cs typeface="Arial" panose="020B0604020202020204" pitchFamily="34" charset="0"/>
            </a:endParaRPr>
          </a:p>
        </p:txBody>
      </p:sp>
      <p:cxnSp>
        <p:nvCxnSpPr>
          <p:cNvPr id="26" name="Connecteur droit 25"/>
          <p:cNvCxnSpPr/>
          <p:nvPr/>
        </p:nvCxnSpPr>
        <p:spPr>
          <a:xfrm>
            <a:off x="571289" y="728013"/>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Espace réservé du numéro de diapositive 10"/>
          <p:cNvSpPr>
            <a:spLocks noGrp="1"/>
          </p:cNvSpPr>
          <p:nvPr>
            <p:ph type="sldNum" sz="quarter" idx="12"/>
          </p:nvPr>
        </p:nvSpPr>
        <p:spPr/>
        <p:txBody>
          <a:bodyPr/>
          <a:lstStyle/>
          <a:p>
            <a:fld id="{C9AA9FA6-E99B-4327-AEB7-1790CA42E665}" type="slidenum">
              <a:rPr lang="fr-FR" smtClean="0"/>
              <a:t>14</a:t>
            </a:fld>
            <a:endParaRPr lang="fr-FR"/>
          </a:p>
        </p:txBody>
      </p:sp>
    </p:spTree>
    <p:custDataLst>
      <p:tags r:id="rId1"/>
    </p:custDataLst>
    <p:extLst>
      <p:ext uri="{BB962C8B-B14F-4D97-AF65-F5344CB8AC3E}">
        <p14:creationId xmlns:p14="http://schemas.microsoft.com/office/powerpoint/2010/main" val="1283548249"/>
      </p:ext>
    </p:extLst>
  </p:cSld>
  <p:clrMapOvr>
    <a:masterClrMapping/>
  </p:clrMapOvr>
  <mc:AlternateContent xmlns:mc="http://schemas.openxmlformats.org/markup-compatibility/2006" xmlns:p14="http://schemas.microsoft.com/office/powerpoint/2010/main">
    <mc:Choice Requires="p14">
      <p:transition spd="slow" p14:dur="2000" advTm="71082"/>
    </mc:Choice>
    <mc:Fallback xmlns="">
      <p:transition spd="slow" advTm="71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625033" y="8586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Ellipse 4"/>
          <p:cNvSpPr/>
          <p:nvPr/>
        </p:nvSpPr>
        <p:spPr>
          <a:xfrm>
            <a:off x="404552" y="78058"/>
            <a:ext cx="821965" cy="43178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400" dirty="0">
                <a:latin typeface="Arial" panose="020B0604020202020204" pitchFamily="34" charset="0"/>
                <a:cs typeface="Arial" panose="020B0604020202020204" pitchFamily="34" charset="0"/>
              </a:rPr>
              <a:t>WP3</a:t>
            </a:r>
            <a:endParaRPr lang="fr-FR" dirty="0">
              <a:latin typeface="Arial" panose="020B0604020202020204" pitchFamily="34" charset="0"/>
              <a:cs typeface="Arial" panose="020B0604020202020204" pitchFamily="34" charset="0"/>
            </a:endParaRPr>
          </a:p>
        </p:txBody>
      </p:sp>
      <p:sp>
        <p:nvSpPr>
          <p:cNvPr id="6" name="ZoneTexte 5"/>
          <p:cNvSpPr txBox="1"/>
          <p:nvPr/>
        </p:nvSpPr>
        <p:spPr>
          <a:xfrm>
            <a:off x="1" y="891371"/>
            <a:ext cx="12191999" cy="646331"/>
          </a:xfrm>
          <a:prstGeom prst="rect">
            <a:avLst/>
          </a:prstGeom>
          <a:noFill/>
        </p:spPr>
        <p:txBody>
          <a:bodyPr wrap="square" rtlCol="0">
            <a:spAutoFit/>
          </a:bodyPr>
          <a:lstStyle>
            <a:defPPr>
              <a:defRPr lang="fr-FR"/>
            </a:defPPr>
            <a:lvl1pPr marL="285750" indent="-285750">
              <a:buFont typeface="Wingdings" panose="05000000000000000000" pitchFamily="2" charset="2"/>
              <a:buChar char="Ø"/>
              <a:defRPr>
                <a:latin typeface="Arial" panose="020B0604020202020204" pitchFamily="34" charset="0"/>
                <a:cs typeface="Arial" panose="020B0604020202020204" pitchFamily="34" charset="0"/>
              </a:defRPr>
            </a:lvl1pPr>
          </a:lstStyle>
          <a:p>
            <a:r>
              <a:rPr lang="fr-FR" b="1" dirty="0" err="1"/>
              <a:t>Stakeholders</a:t>
            </a:r>
            <a:r>
              <a:rPr lang="fr-FR" b="1" dirty="0"/>
              <a:t> engagement</a:t>
            </a:r>
            <a:r>
              <a:rPr lang="fr-FR" b="1" cap="small" dirty="0"/>
              <a:t> </a:t>
            </a:r>
            <a:r>
              <a:rPr lang="fr-FR" dirty="0"/>
              <a:t>in </a:t>
            </a:r>
            <a:r>
              <a:rPr lang="fr-FR" dirty="0" err="1"/>
              <a:t>each</a:t>
            </a:r>
            <a:r>
              <a:rPr lang="fr-FR" dirty="0"/>
              <a:t> </a:t>
            </a:r>
            <a:r>
              <a:rPr lang="fr-FR" dirty="0" err="1"/>
              <a:t>region</a:t>
            </a:r>
            <a:r>
              <a:rPr lang="fr-FR" dirty="0"/>
              <a:t>: </a:t>
            </a:r>
            <a:r>
              <a:rPr lang="en-US" b="1" cap="small" dirty="0"/>
              <a:t>collaboratively</a:t>
            </a:r>
            <a:r>
              <a:rPr lang="en-US" dirty="0"/>
              <a:t> develop, implement, and assess </a:t>
            </a:r>
            <a:r>
              <a:rPr lang="en-US" cap="small" dirty="0">
                <a:solidFill>
                  <a:srgbClr val="0070C0"/>
                </a:solidFill>
              </a:rPr>
              <a:t>an effective early warning system </a:t>
            </a:r>
            <a:r>
              <a:rPr lang="en-US" dirty="0"/>
              <a:t>at both </a:t>
            </a:r>
            <a:r>
              <a:rPr lang="en-US" b="1" cap="small" dirty="0"/>
              <a:t>local and national levels</a:t>
            </a:r>
            <a:endParaRPr lang="en-GB" b="1" dirty="0"/>
          </a:p>
        </p:txBody>
      </p:sp>
      <p:sp>
        <p:nvSpPr>
          <p:cNvPr id="7" name="ZoneTexte 6"/>
          <p:cNvSpPr txBox="1"/>
          <p:nvPr/>
        </p:nvSpPr>
        <p:spPr>
          <a:xfrm>
            <a:off x="520860" y="78058"/>
            <a:ext cx="11671139" cy="1077218"/>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en-GB" sz="2200" dirty="0">
                <a:solidFill>
                  <a:srgbClr val="0070C0"/>
                </a:solidFill>
                <a:latin typeface="Arial" panose="020B0604020202020204" pitchFamily="34" charset="0"/>
                <a:cs typeface="Arial" panose="020B0604020202020204" pitchFamily="34" charset="0"/>
              </a:rPr>
              <a:t>         Building co-construction and synergy in preparedness </a:t>
            </a:r>
            <a:r>
              <a:rPr lang="en-GB" sz="2000" i="1" dirty="0">
                <a:solidFill>
                  <a:srgbClr val="0070C0"/>
                </a:solidFill>
                <a:latin typeface="Arial" panose="020B0604020202020204" pitchFamily="34" charset="0"/>
                <a:cs typeface="Arial" panose="020B0604020202020204" pitchFamily="34" charset="0"/>
              </a:rPr>
              <a:t>(Leader: </a:t>
            </a:r>
            <a:r>
              <a:rPr lang="en-GB" sz="2000" i="1" dirty="0" err="1">
                <a:solidFill>
                  <a:srgbClr val="0070C0"/>
                </a:solidFill>
                <a:latin typeface="Arial" panose="020B0604020202020204" pitchFamily="34" charset="0"/>
                <a:cs typeface="Arial" panose="020B0604020202020204" pitchFamily="34" charset="0"/>
              </a:rPr>
              <a:t>D.Malvy</a:t>
            </a:r>
            <a:r>
              <a:rPr lang="en-GB" sz="2000" i="1" dirty="0">
                <a:solidFill>
                  <a:srgbClr val="0070C0"/>
                </a:solidFill>
                <a:latin typeface="Arial" panose="020B0604020202020204" pitchFamily="34" charset="0"/>
                <a:cs typeface="Arial" panose="020B0604020202020204" pitchFamily="34" charset="0"/>
              </a:rPr>
              <a:t> (P2) and </a:t>
            </a:r>
            <a:r>
              <a:rPr lang="en-GB" sz="2000" i="1" dirty="0" err="1">
                <a:solidFill>
                  <a:srgbClr val="0070C0"/>
                </a:solidFill>
                <a:latin typeface="Arial" panose="020B0604020202020204" pitchFamily="34" charset="0"/>
                <a:cs typeface="Arial" panose="020B0604020202020204" pitchFamily="34" charset="0"/>
              </a:rPr>
              <a:t>G.Gonzalez</a:t>
            </a:r>
            <a:r>
              <a:rPr lang="en-GB" sz="2000" i="1" dirty="0">
                <a:solidFill>
                  <a:srgbClr val="0070C0"/>
                </a:solidFill>
                <a:latin typeface="Arial" panose="020B0604020202020204" pitchFamily="34" charset="0"/>
                <a:cs typeface="Arial" panose="020B0604020202020204" pitchFamily="34" charset="0"/>
              </a:rPr>
              <a:t> (P1))</a:t>
            </a:r>
          </a:p>
          <a:p>
            <a:pPr algn="l"/>
            <a:endParaRPr lang="en-GB" sz="2200" dirty="0">
              <a:solidFill>
                <a:srgbClr val="0070C0"/>
              </a:solidFill>
              <a:latin typeface="Arial" panose="020B0604020202020204" pitchFamily="34" charset="0"/>
              <a:cs typeface="Arial" panose="020B0604020202020204" pitchFamily="34" charset="0"/>
            </a:endParaRPr>
          </a:p>
        </p:txBody>
      </p:sp>
      <p:grpSp>
        <p:nvGrpSpPr>
          <p:cNvPr id="21" name="Groupe 20"/>
          <p:cNvGrpSpPr/>
          <p:nvPr/>
        </p:nvGrpSpPr>
        <p:grpSpPr>
          <a:xfrm>
            <a:off x="5962679" y="1817236"/>
            <a:ext cx="5687122" cy="3025133"/>
            <a:chOff x="6096000" y="1681147"/>
            <a:chExt cx="5687122" cy="3025133"/>
          </a:xfrm>
        </p:grpSpPr>
        <p:sp>
          <p:nvSpPr>
            <p:cNvPr id="14" name="ZoneTexte 13"/>
            <p:cNvSpPr txBox="1"/>
            <p:nvPr/>
          </p:nvSpPr>
          <p:spPr>
            <a:xfrm>
              <a:off x="6490244" y="1866714"/>
              <a:ext cx="4780765" cy="338554"/>
            </a:xfrm>
            <a:prstGeom prst="rect">
              <a:avLst/>
            </a:prstGeom>
            <a:noFill/>
          </p:spPr>
          <p:txBody>
            <a:bodyPr wrap="square" rtlCol="0">
              <a:spAutoFit/>
            </a:bodyPr>
            <a:lstStyle/>
            <a:p>
              <a:pPr algn="ctr"/>
              <a:r>
                <a:rPr lang="fr-FR" sz="1600" dirty="0" err="1">
                  <a:latin typeface="Arial" panose="020B0604020202020204" pitchFamily="34" charset="0"/>
                  <a:cs typeface="Arial" panose="020B0604020202020204" pitchFamily="34" charset="0"/>
                </a:rPr>
                <a:t>Definition</a:t>
              </a:r>
              <a:r>
                <a:rPr lang="fr-FR" sz="1600" dirty="0">
                  <a:latin typeface="Arial" panose="020B0604020202020204" pitchFamily="34" charset="0"/>
                  <a:cs typeface="Arial" panose="020B0604020202020204" pitchFamily="34" charset="0"/>
                </a:rPr>
                <a:t> of </a:t>
              </a:r>
              <a:r>
                <a:rPr lang="fr-FR" sz="1600" b="1" dirty="0">
                  <a:solidFill>
                    <a:srgbClr val="0070C0"/>
                  </a:solidFill>
                  <a:latin typeface="Arial" panose="020B0604020202020204" pitchFamily="34" charset="0"/>
                  <a:cs typeface="Arial" panose="020B0604020202020204" pitchFamily="34" charset="0"/>
                </a:rPr>
                <a:t>the </a:t>
              </a:r>
              <a:r>
                <a:rPr lang="fr-FR" sz="1600" b="1" dirty="0" err="1">
                  <a:solidFill>
                    <a:srgbClr val="0070C0"/>
                  </a:solidFill>
                  <a:latin typeface="Arial" panose="020B0604020202020204" pitchFamily="34" charset="0"/>
                  <a:cs typeface="Arial" panose="020B0604020202020204" pitchFamily="34" charset="0"/>
                </a:rPr>
                <a:t>Desired</a:t>
              </a:r>
              <a:r>
                <a:rPr lang="fr-FR" sz="1600" b="1" dirty="0">
                  <a:solidFill>
                    <a:srgbClr val="0070C0"/>
                  </a:solidFill>
                  <a:latin typeface="Arial" panose="020B0604020202020204" pitchFamily="34" charset="0"/>
                  <a:cs typeface="Arial" panose="020B0604020202020204" pitchFamily="34" charset="0"/>
                </a:rPr>
                <a:t> Surveillance System</a:t>
              </a:r>
            </a:p>
          </p:txBody>
        </p:sp>
        <p:sp>
          <p:nvSpPr>
            <p:cNvPr id="15" name="Rectangle 14"/>
            <p:cNvSpPr/>
            <p:nvPr/>
          </p:nvSpPr>
          <p:spPr>
            <a:xfrm>
              <a:off x="6592939" y="3729089"/>
              <a:ext cx="4998483" cy="977191"/>
            </a:xfrm>
            <a:prstGeom prst="rect">
              <a:avLst/>
            </a:prstGeom>
          </p:spPr>
          <p:txBody>
            <a:bodyPr wrap="none">
              <a:spAutoFit/>
            </a:bodyPr>
            <a:lstStyle/>
            <a:p>
              <a:pPr algn="ctr">
                <a:lnSpc>
                  <a:spcPts val="2250"/>
                </a:lnSpc>
              </a:pPr>
              <a:r>
                <a:rPr lang="en-US" sz="1600" dirty="0">
                  <a:solidFill>
                    <a:srgbClr val="1B1B1B"/>
                  </a:solidFill>
                  <a:latin typeface="Source Sans Pro Web"/>
                </a:rPr>
                <a:t>Operationalisation of their vision</a:t>
              </a:r>
            </a:p>
            <a:p>
              <a:pPr algn="ctr">
                <a:lnSpc>
                  <a:spcPts val="2250"/>
                </a:lnSpc>
              </a:pPr>
              <a:r>
                <a:rPr lang="en-US" sz="1600" dirty="0">
                  <a:solidFill>
                    <a:srgbClr val="1B1B1B"/>
                  </a:solidFill>
                  <a:latin typeface="Source Sans Pro Web"/>
                </a:rPr>
                <a:t>Definition of </a:t>
              </a:r>
              <a:r>
                <a:rPr lang="en-US" sz="1600" b="1" dirty="0">
                  <a:solidFill>
                    <a:srgbClr val="0070C0"/>
                  </a:solidFill>
                  <a:latin typeface="Source Sans Pro Web"/>
                </a:rPr>
                <a:t>Changes and Actions Required</a:t>
              </a:r>
            </a:p>
            <a:p>
              <a:pPr algn="ctr">
                <a:lnSpc>
                  <a:spcPts val="2250"/>
                </a:lnSpc>
              </a:pPr>
              <a:r>
                <a:rPr lang="en-US" sz="1400" dirty="0">
                  <a:latin typeface="Arial" panose="020B0604020202020204" pitchFamily="34" charset="0"/>
                  <a:cs typeface="Arial" panose="020B0604020202020204" pitchFamily="34" charset="0"/>
                </a:rPr>
                <a:t>(</a:t>
              </a:r>
              <a:r>
                <a:rPr lang="en-US" sz="1200" dirty="0">
                  <a:latin typeface="Arial" panose="020B0604020202020204" pitchFamily="34" charset="0"/>
                  <a:cs typeface="Arial" panose="020B0604020202020204" pitchFamily="34" charset="0"/>
                </a:rPr>
                <a:t>Prioritizing initiatives, assigning responsabilities and setting timelines) </a:t>
              </a:r>
            </a:p>
          </p:txBody>
        </p:sp>
        <p:sp>
          <p:nvSpPr>
            <p:cNvPr id="16" name="ZoneTexte 15"/>
            <p:cNvSpPr txBox="1"/>
            <p:nvPr/>
          </p:nvSpPr>
          <p:spPr>
            <a:xfrm>
              <a:off x="6096000" y="2490143"/>
              <a:ext cx="5687122" cy="338554"/>
            </a:xfrm>
            <a:prstGeom prst="rect">
              <a:avLst/>
            </a:prstGeom>
            <a:noFill/>
          </p:spPr>
          <p:txBody>
            <a:bodyPr wrap="square" rtlCol="0">
              <a:spAutoFit/>
            </a:bodyPr>
            <a:lstStyle/>
            <a:p>
              <a:r>
                <a:rPr lang="fr-FR" sz="1600" i="1" dirty="0" err="1">
                  <a:latin typeface="Arial" panose="020B0604020202020204" pitchFamily="34" charset="0"/>
                  <a:cs typeface="Arial" panose="020B0604020202020204" pitchFamily="34" charset="0"/>
                </a:rPr>
                <a:t>From</a:t>
              </a:r>
              <a:r>
                <a:rPr lang="fr-FR" sz="1600" i="1" dirty="0">
                  <a:latin typeface="Arial" panose="020B0604020202020204" pitchFamily="34" charset="0"/>
                  <a:cs typeface="Arial" panose="020B0604020202020204" pitchFamily="34" charset="0"/>
                </a:rPr>
                <a:t> an </a:t>
              </a:r>
              <a:r>
                <a:rPr lang="fr-FR" sz="1600" i="1" dirty="0" err="1">
                  <a:latin typeface="Arial" panose="020B0604020202020204" pitchFamily="34" charset="0"/>
                  <a:cs typeface="Arial" panose="020B0604020202020204" pitchFamily="34" charset="0"/>
                </a:rPr>
                <a:t>actor-centred</a:t>
              </a:r>
              <a:r>
                <a:rPr lang="fr-FR" sz="1600" i="1" dirty="0">
                  <a:latin typeface="Arial" panose="020B0604020202020204" pitchFamily="34" charset="0"/>
                  <a:cs typeface="Arial" panose="020B0604020202020204" pitchFamily="34" charset="0"/>
                </a:rPr>
                <a:t> to a program </a:t>
              </a:r>
              <a:r>
                <a:rPr lang="fr-FR" sz="1600" i="1" dirty="0" err="1">
                  <a:latin typeface="Arial" panose="020B0604020202020204" pitchFamily="34" charset="0"/>
                  <a:cs typeface="Arial" panose="020B0604020202020204" pitchFamily="34" charset="0"/>
                </a:rPr>
                <a:t>centred</a:t>
              </a:r>
              <a:r>
                <a:rPr lang="fr-FR" sz="1600" i="1" dirty="0">
                  <a:latin typeface="Arial" panose="020B0604020202020204" pitchFamily="34" charset="0"/>
                  <a:cs typeface="Arial" panose="020B0604020202020204" pitchFamily="34" charset="0"/>
                </a:rPr>
                <a:t> </a:t>
              </a:r>
              <a:r>
                <a:rPr lang="fr-FR" sz="1600" i="1" dirty="0" err="1">
                  <a:latin typeface="Arial" panose="020B0604020202020204" pitchFamily="34" charset="0"/>
                  <a:cs typeface="Arial" panose="020B0604020202020204" pitchFamily="34" charset="0"/>
                </a:rPr>
                <a:t>representation</a:t>
              </a:r>
              <a:r>
                <a:rPr lang="fr-FR" sz="1600" i="1" dirty="0">
                  <a:latin typeface="Arial" panose="020B0604020202020204" pitchFamily="34" charset="0"/>
                  <a:cs typeface="Arial" panose="020B0604020202020204" pitchFamily="34" charset="0"/>
                </a:rPr>
                <a:t> </a:t>
              </a:r>
            </a:p>
          </p:txBody>
        </p:sp>
        <p:sp>
          <p:nvSpPr>
            <p:cNvPr id="17" name="Flèche vers le bas 16"/>
            <p:cNvSpPr/>
            <p:nvPr/>
          </p:nvSpPr>
          <p:spPr>
            <a:xfrm>
              <a:off x="8709102" y="2977375"/>
              <a:ext cx="323385" cy="54640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à coins arrondis 18"/>
            <p:cNvSpPr/>
            <p:nvPr/>
          </p:nvSpPr>
          <p:spPr>
            <a:xfrm>
              <a:off x="6096000" y="1681147"/>
              <a:ext cx="5687122" cy="2957760"/>
            </a:xfrm>
            <a:prstGeom prst="roundRect">
              <a:avLst/>
            </a:prstGeom>
            <a:noFill/>
            <a:ln w="28575">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 name="Groupe 2"/>
          <p:cNvGrpSpPr/>
          <p:nvPr/>
        </p:nvGrpSpPr>
        <p:grpSpPr>
          <a:xfrm>
            <a:off x="293992" y="1637075"/>
            <a:ext cx="5433465" cy="4616382"/>
            <a:chOff x="231568" y="1585036"/>
            <a:chExt cx="5433465" cy="4616382"/>
          </a:xfrm>
        </p:grpSpPr>
        <p:grpSp>
          <p:nvGrpSpPr>
            <p:cNvPr id="20" name="Groupe 19"/>
            <p:cNvGrpSpPr/>
            <p:nvPr/>
          </p:nvGrpSpPr>
          <p:grpSpPr>
            <a:xfrm>
              <a:off x="231568" y="1816302"/>
              <a:ext cx="5433465" cy="4385116"/>
              <a:chOff x="234176" y="1681147"/>
              <a:chExt cx="5433465" cy="4385116"/>
            </a:xfrm>
          </p:grpSpPr>
          <p:sp>
            <p:nvSpPr>
              <p:cNvPr id="8" name="ZoneTexte 7"/>
              <p:cNvSpPr txBox="1"/>
              <p:nvPr/>
            </p:nvSpPr>
            <p:spPr>
              <a:xfrm>
                <a:off x="520860" y="4804336"/>
                <a:ext cx="5146781"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Building the </a:t>
                </a:r>
                <a:r>
                  <a:rPr lang="fr-FR" sz="1600" b="1" dirty="0" err="1">
                    <a:latin typeface="Arial" panose="020B0604020202020204" pitchFamily="34" charset="0"/>
                    <a:cs typeface="Arial" panose="020B0604020202020204" pitchFamily="34" charset="0"/>
                  </a:rPr>
                  <a:t>stakeholders</a:t>
                </a:r>
                <a:r>
                  <a:rPr lang="fr-FR" sz="1600" b="1" dirty="0">
                    <a:latin typeface="Arial" panose="020B0604020202020204" pitchFamily="34" charset="0"/>
                    <a:cs typeface="Arial" panose="020B0604020202020204" pitchFamily="34" charset="0"/>
                  </a:rPr>
                  <a:t> </a:t>
                </a:r>
                <a:r>
                  <a:rPr lang="fr-FR" sz="1600" b="1" dirty="0" err="1">
                    <a:latin typeface="Arial" panose="020B0604020202020204" pitchFamily="34" charset="0"/>
                    <a:cs typeface="Arial" panose="020B0604020202020204" pitchFamily="34" charset="0"/>
                  </a:rPr>
                  <a:t>diagram</a:t>
                </a:r>
                <a:r>
                  <a:rPr lang="fr-FR" sz="1600" b="1" dirty="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and </a:t>
                </a:r>
                <a:r>
                  <a:rPr lang="fr-FR" sz="1600" b="1" dirty="0">
                    <a:latin typeface="Arial" panose="020B0604020202020204" pitchFamily="34" charset="0"/>
                    <a:cs typeface="Arial" panose="020B0604020202020204" pitchFamily="34" charset="0"/>
                  </a:rPr>
                  <a:t>system </a:t>
                </a:r>
                <a:r>
                  <a:rPr lang="fr-FR" sz="1600" b="1" dirty="0" err="1">
                    <a:latin typeface="Arial" panose="020B0604020202020204" pitchFamily="34" charset="0"/>
                    <a:cs typeface="Arial" panose="020B0604020202020204" pitchFamily="34" charset="0"/>
                  </a:rPr>
                  <a:t>map</a:t>
                </a:r>
                <a:endParaRPr lang="fr-FR" sz="1600" b="1" dirty="0">
                  <a:latin typeface="Arial" panose="020B0604020202020204" pitchFamily="34" charset="0"/>
                  <a:cs typeface="Arial" panose="020B0604020202020204" pitchFamily="34" charset="0"/>
                </a:endParaRPr>
              </a:p>
            </p:txBody>
          </p:sp>
          <p:sp>
            <p:nvSpPr>
              <p:cNvPr id="9" name="ZoneTexte 8"/>
              <p:cNvSpPr txBox="1"/>
              <p:nvPr/>
            </p:nvSpPr>
            <p:spPr>
              <a:xfrm>
                <a:off x="404552" y="1789770"/>
                <a:ext cx="4780765" cy="830997"/>
              </a:xfrm>
              <a:prstGeom prst="rect">
                <a:avLst/>
              </a:prstGeom>
              <a:noFill/>
            </p:spPr>
            <p:txBody>
              <a:bodyPr wrap="square" rtlCol="0">
                <a:spAutoFit/>
              </a:bodyPr>
              <a:lstStyle/>
              <a:p>
                <a:pPr algn="ctr"/>
                <a:r>
                  <a:rPr lang="fr-FR" sz="1600" b="1" dirty="0" err="1">
                    <a:latin typeface="Arial" panose="020B0604020202020204" pitchFamily="34" charset="0"/>
                    <a:cs typeface="Arial" panose="020B0604020202020204" pitchFamily="34" charset="0"/>
                  </a:rPr>
                  <a:t>Improvement</a:t>
                </a:r>
                <a:r>
                  <a:rPr lang="fr-FR" sz="1600" dirty="0">
                    <a:latin typeface="Arial" panose="020B0604020202020204" pitchFamily="34" charset="0"/>
                    <a:cs typeface="Arial" panose="020B0604020202020204" pitchFamily="34" charset="0"/>
                  </a:rPr>
                  <a:t> of the </a:t>
                </a:r>
                <a:r>
                  <a:rPr lang="fr-FR" sz="1600" b="1" dirty="0" err="1">
                    <a:latin typeface="Arial" panose="020B0604020202020204" pitchFamily="34" charset="0"/>
                    <a:cs typeface="Arial" panose="020B0604020202020204" pitchFamily="34" charset="0"/>
                  </a:rPr>
                  <a:t>current</a:t>
                </a:r>
                <a:r>
                  <a:rPr lang="fr-FR" sz="1600" b="1" dirty="0">
                    <a:latin typeface="Arial" panose="020B0604020202020204" pitchFamily="34" charset="0"/>
                    <a:cs typeface="Arial" panose="020B0604020202020204" pitchFamily="34" charset="0"/>
                  </a:rPr>
                  <a:t> surveillance system</a:t>
                </a:r>
              </a:p>
              <a:p>
                <a:pPr algn="ctr"/>
                <a:r>
                  <a:rPr lang="fr-FR" sz="1600" dirty="0" err="1">
                    <a:latin typeface="Arial" panose="020B0604020202020204" pitchFamily="34" charset="0"/>
                    <a:cs typeface="Arial" panose="020B0604020202020204" pitchFamily="34" charset="0"/>
                  </a:rPr>
                  <a:t>What</a:t>
                </a:r>
                <a:r>
                  <a:rPr lang="fr-FR" sz="1600" dirty="0">
                    <a:latin typeface="Arial" panose="020B0604020202020204" pitchFamily="34" charset="0"/>
                    <a:cs typeface="Arial" panose="020B0604020202020204" pitchFamily="34" charset="0"/>
                  </a:rPr>
                  <a:t> </a:t>
                </a:r>
                <a:r>
                  <a:rPr lang="fr-FR" sz="1600" dirty="0" err="1">
                    <a:solidFill>
                      <a:srgbClr val="0070C0"/>
                    </a:solidFill>
                    <a:latin typeface="Arial" panose="020B0604020202020204" pitchFamily="34" charset="0"/>
                    <a:cs typeface="Arial" panose="020B0604020202020204" pitchFamily="34" charset="0"/>
                  </a:rPr>
                  <a:t>need</a:t>
                </a:r>
                <a:r>
                  <a:rPr lang="fr-FR" sz="1600" dirty="0">
                    <a:solidFill>
                      <a:srgbClr val="0070C0"/>
                    </a:solidFill>
                    <a:latin typeface="Arial" panose="020B0604020202020204" pitchFamily="34" charset="0"/>
                    <a:cs typeface="Arial" panose="020B0604020202020204" pitchFamily="34" charset="0"/>
                  </a:rPr>
                  <a:t> to </a:t>
                </a:r>
                <a:r>
                  <a:rPr lang="fr-FR" sz="1600" dirty="0" err="1">
                    <a:solidFill>
                      <a:srgbClr val="0070C0"/>
                    </a:solidFill>
                    <a:latin typeface="Arial" panose="020B0604020202020204" pitchFamily="34" charset="0"/>
                    <a:cs typeface="Arial" panose="020B0604020202020204" pitchFamily="34" charset="0"/>
                  </a:rPr>
                  <a:t>be</a:t>
                </a:r>
                <a:r>
                  <a:rPr lang="fr-FR" sz="1600" dirty="0">
                    <a:solidFill>
                      <a:srgbClr val="0070C0"/>
                    </a:solidFill>
                    <a:latin typeface="Arial" panose="020B0604020202020204" pitchFamily="34" charset="0"/>
                    <a:cs typeface="Arial" panose="020B0604020202020204" pitchFamily="34" charset="0"/>
                  </a:rPr>
                  <a:t> </a:t>
                </a:r>
                <a:r>
                  <a:rPr lang="fr-FR" sz="1600" dirty="0" err="1">
                    <a:solidFill>
                      <a:srgbClr val="0070C0"/>
                    </a:solidFill>
                    <a:latin typeface="Arial" panose="020B0604020202020204" pitchFamily="34" charset="0"/>
                    <a:cs typeface="Arial" panose="020B0604020202020204" pitchFamily="34" charset="0"/>
                  </a:rPr>
                  <a:t>adressed</a:t>
                </a:r>
                <a:r>
                  <a:rPr lang="fr-FR" sz="1600" dirty="0">
                    <a:solidFill>
                      <a:srgbClr val="0070C0"/>
                    </a:solidFill>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what</a:t>
                </a:r>
                <a:r>
                  <a:rPr lang="fr-FR" sz="1600" dirty="0">
                    <a:latin typeface="Arial" panose="020B0604020202020204" pitchFamily="34" charset="0"/>
                    <a:cs typeface="Arial" panose="020B0604020202020204" pitchFamily="34" charset="0"/>
                  </a:rPr>
                  <a:t> are the </a:t>
                </a:r>
                <a:r>
                  <a:rPr lang="fr-FR" sz="1600" dirty="0">
                    <a:solidFill>
                      <a:srgbClr val="0070C0"/>
                    </a:solidFill>
                    <a:latin typeface="Arial" panose="020B0604020202020204" pitchFamily="34" charset="0"/>
                    <a:cs typeface="Arial" panose="020B0604020202020204" pitchFamily="34" charset="0"/>
                  </a:rPr>
                  <a:t>expectations</a:t>
                </a:r>
                <a:r>
                  <a:rPr lang="fr-FR" sz="1600" dirty="0">
                    <a:latin typeface="Arial" panose="020B0604020202020204" pitchFamily="34" charset="0"/>
                    <a:cs typeface="Arial" panose="020B0604020202020204" pitchFamily="34" charset="0"/>
                  </a:rPr>
                  <a:t>?</a:t>
                </a:r>
              </a:p>
            </p:txBody>
          </p:sp>
          <p:pic>
            <p:nvPicPr>
              <p:cNvPr id="10" name="Image 9"/>
              <p:cNvPicPr>
                <a:picLocks noChangeAspect="1"/>
              </p:cNvPicPr>
              <p:nvPr/>
            </p:nvPicPr>
            <p:blipFill>
              <a:blip r:embed="rId4"/>
              <a:stretch>
                <a:fillRect/>
              </a:stretch>
            </p:blipFill>
            <p:spPr>
              <a:xfrm>
                <a:off x="1774656" y="2741591"/>
                <a:ext cx="2040557" cy="1642677"/>
              </a:xfrm>
              <a:prstGeom prst="rect">
                <a:avLst/>
              </a:prstGeom>
            </p:spPr>
          </p:pic>
          <p:sp>
            <p:nvSpPr>
              <p:cNvPr id="11" name="Flèche vers le bas 10"/>
              <p:cNvSpPr/>
              <p:nvPr/>
            </p:nvSpPr>
            <p:spPr>
              <a:xfrm>
                <a:off x="2666695" y="4444680"/>
                <a:ext cx="256478" cy="299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11"/>
              <p:cNvSpPr txBox="1"/>
              <p:nvPr/>
            </p:nvSpPr>
            <p:spPr>
              <a:xfrm>
                <a:off x="518252" y="5562958"/>
                <a:ext cx="5146781" cy="338554"/>
              </a:xfrm>
              <a:prstGeom prst="rect">
                <a:avLst/>
              </a:prstGeom>
              <a:noFill/>
            </p:spPr>
            <p:txBody>
              <a:bodyPr wrap="square" rtlCol="0">
                <a:spAutoFit/>
              </a:bodyPr>
              <a:lstStyle/>
              <a:p>
                <a:pPr algn="ctr"/>
                <a:r>
                  <a:rPr lang="fr-FR" sz="1600" b="1" dirty="0">
                    <a:latin typeface="Arial" panose="020B0604020202020204" pitchFamily="34" charset="0"/>
                    <a:cs typeface="Arial" panose="020B0604020202020204" pitchFamily="34" charset="0"/>
                  </a:rPr>
                  <a:t>SWOT </a:t>
                </a:r>
                <a:r>
                  <a:rPr lang="fr-FR" sz="1600" b="1" dirty="0" err="1">
                    <a:latin typeface="Arial" panose="020B0604020202020204" pitchFamily="34" charset="0"/>
                    <a:cs typeface="Arial" panose="020B0604020202020204" pitchFamily="34" charset="0"/>
                  </a:rPr>
                  <a:t>analysis</a:t>
                </a:r>
                <a:r>
                  <a:rPr lang="fr-FR" sz="1600" b="1" dirty="0">
                    <a:latin typeface="Arial" panose="020B0604020202020204" pitchFamily="34" charset="0"/>
                    <a:cs typeface="Arial" panose="020B0604020202020204" pitchFamily="34" charset="0"/>
                  </a:rPr>
                  <a:t> </a:t>
                </a:r>
                <a:r>
                  <a:rPr lang="fr-FR" sz="1600" dirty="0">
                    <a:latin typeface="Arial" panose="020B0604020202020204" pitchFamily="34" charset="0"/>
                    <a:cs typeface="Arial" panose="020B0604020202020204" pitchFamily="34" charset="0"/>
                  </a:rPr>
                  <a:t>of the </a:t>
                </a:r>
                <a:r>
                  <a:rPr lang="fr-FR" sz="1600" dirty="0" err="1">
                    <a:latin typeface="Arial" panose="020B0604020202020204" pitchFamily="34" charset="0"/>
                    <a:cs typeface="Arial" panose="020B0604020202020204" pitchFamily="34" charset="0"/>
                  </a:rPr>
                  <a:t>current</a:t>
                </a:r>
                <a:r>
                  <a:rPr lang="fr-FR" sz="1600" dirty="0">
                    <a:latin typeface="Arial" panose="020B0604020202020204" pitchFamily="34" charset="0"/>
                    <a:cs typeface="Arial" panose="020B0604020202020204" pitchFamily="34" charset="0"/>
                  </a:rPr>
                  <a:t> surveillance system </a:t>
                </a:r>
                <a:endParaRPr lang="fr-FR" sz="1600" b="1" dirty="0">
                  <a:latin typeface="Arial" panose="020B0604020202020204" pitchFamily="34" charset="0"/>
                  <a:cs typeface="Arial" panose="020B0604020202020204" pitchFamily="34" charset="0"/>
                </a:endParaRPr>
              </a:p>
            </p:txBody>
          </p:sp>
          <p:sp>
            <p:nvSpPr>
              <p:cNvPr id="13" name="Flèche vers le bas 12"/>
              <p:cNvSpPr/>
              <p:nvPr/>
            </p:nvSpPr>
            <p:spPr>
              <a:xfrm>
                <a:off x="2634795" y="5263714"/>
                <a:ext cx="256478" cy="2992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à coins arrondis 17"/>
              <p:cNvSpPr/>
              <p:nvPr/>
            </p:nvSpPr>
            <p:spPr>
              <a:xfrm>
                <a:off x="234176" y="1681147"/>
                <a:ext cx="5430857" cy="4385116"/>
              </a:xfrm>
              <a:prstGeom prst="roundRect">
                <a:avLst/>
              </a:prstGeom>
              <a:noFill/>
              <a:ln w="28575">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ZoneTexte 1"/>
            <p:cNvSpPr txBox="1"/>
            <p:nvPr/>
          </p:nvSpPr>
          <p:spPr>
            <a:xfrm>
              <a:off x="815533" y="1585036"/>
              <a:ext cx="3404794" cy="276999"/>
            </a:xfrm>
            <a:prstGeom prst="rect">
              <a:avLst/>
            </a:prstGeom>
            <a:noFill/>
          </p:spPr>
          <p:txBody>
            <a:bodyPr wrap="square" rtlCol="0">
              <a:spAutoFit/>
            </a:bodyPr>
            <a:lstStyle/>
            <a:p>
              <a:r>
                <a:rPr lang="fr-FR" sz="1200" dirty="0">
                  <a:solidFill>
                    <a:srgbClr val="00B050"/>
                  </a:solidFill>
                  <a:latin typeface="Arial" panose="020B0604020202020204" pitchFamily="34" charset="0"/>
                  <a:cs typeface="Arial" panose="020B0604020202020204" pitchFamily="34" charset="0"/>
                </a:rPr>
                <a:t>Workshop 1 and 2 (</a:t>
              </a:r>
              <a:r>
                <a:rPr lang="fr-FR" sz="1200" i="1" dirty="0">
                  <a:solidFill>
                    <a:srgbClr val="00B050"/>
                  </a:solidFill>
                  <a:latin typeface="Arial" panose="020B0604020202020204" pitchFamily="34" charset="0"/>
                  <a:cs typeface="Arial" panose="020B0604020202020204" pitchFamily="34" charset="0"/>
                </a:rPr>
                <a:t>M10 </a:t>
              </a:r>
              <a:r>
                <a:rPr lang="fr-FR" sz="1200" i="1" dirty="0" err="1">
                  <a:solidFill>
                    <a:srgbClr val="00B050"/>
                  </a:solidFill>
                  <a:latin typeface="Arial" panose="020B0604020202020204" pitchFamily="34" charset="0"/>
                  <a:cs typeface="Arial" panose="020B0604020202020204" pitchFamily="34" charset="0"/>
                </a:rPr>
                <a:t>year</a:t>
              </a:r>
              <a:r>
                <a:rPr lang="fr-FR" sz="1200" i="1" dirty="0">
                  <a:solidFill>
                    <a:srgbClr val="00B050"/>
                  </a:solidFill>
                  <a:latin typeface="Arial" panose="020B0604020202020204" pitchFamily="34" charset="0"/>
                  <a:cs typeface="Arial" panose="020B0604020202020204" pitchFamily="34" charset="0"/>
                </a:rPr>
                <a:t> 1 and M6 </a:t>
              </a:r>
              <a:r>
                <a:rPr lang="fr-FR" sz="1200" i="1" dirty="0" err="1">
                  <a:solidFill>
                    <a:srgbClr val="00B050"/>
                  </a:solidFill>
                  <a:latin typeface="Arial" panose="020B0604020202020204" pitchFamily="34" charset="0"/>
                  <a:cs typeface="Arial" panose="020B0604020202020204" pitchFamily="34" charset="0"/>
                </a:rPr>
                <a:t>year</a:t>
              </a:r>
              <a:r>
                <a:rPr lang="fr-FR" sz="1200" i="1" dirty="0">
                  <a:solidFill>
                    <a:srgbClr val="00B050"/>
                  </a:solidFill>
                  <a:latin typeface="Arial" panose="020B0604020202020204" pitchFamily="34" charset="0"/>
                  <a:cs typeface="Arial" panose="020B0604020202020204" pitchFamily="34" charset="0"/>
                </a:rPr>
                <a:t> 2</a:t>
              </a:r>
              <a:r>
                <a:rPr lang="fr-FR" sz="1200" dirty="0">
                  <a:solidFill>
                    <a:srgbClr val="00B050"/>
                  </a:solidFill>
                  <a:latin typeface="Arial" panose="020B0604020202020204" pitchFamily="34" charset="0"/>
                  <a:cs typeface="Arial" panose="020B0604020202020204" pitchFamily="34" charset="0"/>
                </a:rPr>
                <a:t>) </a:t>
              </a:r>
            </a:p>
          </p:txBody>
        </p:sp>
      </p:grpSp>
      <p:sp>
        <p:nvSpPr>
          <p:cNvPr id="22" name="ZoneTexte 21"/>
          <p:cNvSpPr txBox="1"/>
          <p:nvPr/>
        </p:nvSpPr>
        <p:spPr>
          <a:xfrm>
            <a:off x="6277602" y="1575677"/>
            <a:ext cx="3711564" cy="276999"/>
          </a:xfrm>
          <a:prstGeom prst="rect">
            <a:avLst/>
          </a:prstGeom>
          <a:noFill/>
        </p:spPr>
        <p:txBody>
          <a:bodyPr wrap="square" rtlCol="0">
            <a:spAutoFit/>
          </a:bodyPr>
          <a:lstStyle/>
          <a:p>
            <a:r>
              <a:rPr lang="fr-FR" sz="1200" dirty="0">
                <a:solidFill>
                  <a:srgbClr val="00B050"/>
                </a:solidFill>
                <a:latin typeface="Arial" panose="020B0604020202020204" pitchFamily="34" charset="0"/>
                <a:cs typeface="Arial" panose="020B0604020202020204" pitchFamily="34" charset="0"/>
              </a:rPr>
              <a:t>Workshop 3 and 4 (</a:t>
            </a:r>
            <a:r>
              <a:rPr lang="fr-FR" sz="1200" i="1" dirty="0">
                <a:solidFill>
                  <a:srgbClr val="00B050"/>
                </a:solidFill>
                <a:latin typeface="Arial" panose="020B0604020202020204" pitchFamily="34" charset="0"/>
                <a:cs typeface="Arial" panose="020B0604020202020204" pitchFamily="34" charset="0"/>
              </a:rPr>
              <a:t>M10 </a:t>
            </a:r>
            <a:r>
              <a:rPr lang="fr-FR" sz="1200" i="1" dirty="0" err="1">
                <a:solidFill>
                  <a:srgbClr val="00B050"/>
                </a:solidFill>
                <a:latin typeface="Arial" panose="020B0604020202020204" pitchFamily="34" charset="0"/>
                <a:cs typeface="Arial" panose="020B0604020202020204" pitchFamily="34" charset="0"/>
              </a:rPr>
              <a:t>year</a:t>
            </a:r>
            <a:r>
              <a:rPr lang="fr-FR" sz="1200" i="1" dirty="0">
                <a:solidFill>
                  <a:srgbClr val="00B050"/>
                </a:solidFill>
                <a:latin typeface="Arial" panose="020B0604020202020204" pitchFamily="34" charset="0"/>
                <a:cs typeface="Arial" panose="020B0604020202020204" pitchFamily="34" charset="0"/>
              </a:rPr>
              <a:t> 3 and M6 </a:t>
            </a:r>
            <a:r>
              <a:rPr lang="fr-FR" sz="1200" i="1" dirty="0" err="1">
                <a:solidFill>
                  <a:srgbClr val="00B050"/>
                </a:solidFill>
                <a:latin typeface="Arial" panose="020B0604020202020204" pitchFamily="34" charset="0"/>
                <a:cs typeface="Arial" panose="020B0604020202020204" pitchFamily="34" charset="0"/>
              </a:rPr>
              <a:t>year</a:t>
            </a:r>
            <a:r>
              <a:rPr lang="fr-FR" sz="1200" i="1" dirty="0">
                <a:solidFill>
                  <a:srgbClr val="00B050"/>
                </a:solidFill>
                <a:latin typeface="Arial" panose="020B0604020202020204" pitchFamily="34" charset="0"/>
                <a:cs typeface="Arial" panose="020B0604020202020204" pitchFamily="34" charset="0"/>
              </a:rPr>
              <a:t> 4</a:t>
            </a:r>
            <a:r>
              <a:rPr lang="fr-FR" sz="1200" dirty="0">
                <a:solidFill>
                  <a:srgbClr val="00B050"/>
                </a:solidFill>
                <a:latin typeface="Arial" panose="020B0604020202020204" pitchFamily="34" charset="0"/>
                <a:cs typeface="Arial" panose="020B0604020202020204" pitchFamily="34" charset="0"/>
              </a:rPr>
              <a:t>) </a:t>
            </a:r>
          </a:p>
        </p:txBody>
      </p:sp>
      <p:grpSp>
        <p:nvGrpSpPr>
          <p:cNvPr id="41" name="Groupe 40"/>
          <p:cNvGrpSpPr/>
          <p:nvPr/>
        </p:nvGrpSpPr>
        <p:grpSpPr>
          <a:xfrm>
            <a:off x="6008925" y="4931118"/>
            <a:ext cx="5687122" cy="1719579"/>
            <a:chOff x="6008925" y="4931118"/>
            <a:chExt cx="5687122" cy="1719579"/>
          </a:xfrm>
        </p:grpSpPr>
        <p:sp>
          <p:nvSpPr>
            <p:cNvPr id="25" name="Rectangle à coins arrondis 24"/>
            <p:cNvSpPr/>
            <p:nvPr/>
          </p:nvSpPr>
          <p:spPr>
            <a:xfrm>
              <a:off x="6008925" y="4931118"/>
              <a:ext cx="5687122" cy="1719579"/>
            </a:xfrm>
            <a:prstGeom prst="roundRect">
              <a:avLst/>
            </a:prstGeom>
            <a:noFill/>
            <a:ln w="28575">
              <a:solidFill>
                <a:srgbClr val="00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ZoneTexte 27"/>
            <p:cNvSpPr txBox="1"/>
            <p:nvPr/>
          </p:nvSpPr>
          <p:spPr>
            <a:xfrm>
              <a:off x="6014141" y="5054847"/>
              <a:ext cx="5666872" cy="830997"/>
            </a:xfrm>
            <a:prstGeom prst="rect">
              <a:avLst/>
            </a:prstGeom>
            <a:noFill/>
          </p:spPr>
          <p:txBody>
            <a:bodyPr wrap="square" rtlCol="0">
              <a:spAutoFit/>
            </a:bodyPr>
            <a:lstStyle/>
            <a:p>
              <a:pPr marL="285750" indent="-285750">
                <a:buFont typeface="Wingdings" panose="05000000000000000000" pitchFamily="2" charset="2"/>
                <a:buChar char="Ø"/>
              </a:pPr>
              <a:r>
                <a:rPr lang="en-US" sz="1600" dirty="0">
                  <a:latin typeface="Arial" panose="020B0604020202020204" pitchFamily="34" charset="0"/>
                  <a:cs typeface="Arial" panose="020B0604020202020204" pitchFamily="34" charset="0"/>
                </a:rPr>
                <a:t>Optimal </a:t>
              </a:r>
              <a:r>
                <a:rPr lang="en-US" sz="1600" b="1" cap="small" dirty="0">
                  <a:solidFill>
                    <a:srgbClr val="0070C0"/>
                  </a:solidFill>
                  <a:latin typeface="Arial" panose="020B0604020202020204" pitchFamily="34" charset="0"/>
                  <a:cs typeface="Arial" panose="020B0604020202020204" pitchFamily="34" charset="0"/>
                </a:rPr>
                <a:t>dissemination</a:t>
              </a:r>
              <a:r>
                <a:rPr lang="en-US" sz="1600" dirty="0">
                  <a:latin typeface="Arial" panose="020B0604020202020204" pitchFamily="34" charset="0"/>
                  <a:cs typeface="Arial" panose="020B0604020202020204" pitchFamily="34" charset="0"/>
                </a:rPr>
                <a:t> between citizens, stakeholders, scientific community, national and international collaboration networks</a:t>
              </a:r>
              <a:endParaRPr lang="fr-FR" sz="1600" b="1" dirty="0">
                <a:latin typeface="Arial" panose="020B0604020202020204" pitchFamily="34" charset="0"/>
                <a:cs typeface="Arial" panose="020B0604020202020204" pitchFamily="34" charset="0"/>
              </a:endParaRPr>
            </a:p>
          </p:txBody>
        </p:sp>
        <p:pic>
          <p:nvPicPr>
            <p:cNvPr id="29" name="Image 28"/>
            <p:cNvPicPr>
              <a:picLocks noChangeAspect="1"/>
            </p:cNvPicPr>
            <p:nvPr/>
          </p:nvPicPr>
          <p:blipFill>
            <a:blip r:embed="rId5"/>
            <a:stretch>
              <a:fillRect/>
            </a:stretch>
          </p:blipFill>
          <p:spPr>
            <a:xfrm>
              <a:off x="6403886" y="5899112"/>
              <a:ext cx="1075409" cy="715636"/>
            </a:xfrm>
            <a:prstGeom prst="rect">
              <a:avLst/>
            </a:prstGeom>
          </p:spPr>
        </p:pic>
        <p:pic>
          <p:nvPicPr>
            <p:cNvPr id="34" name="Image 33"/>
            <p:cNvPicPr>
              <a:picLocks noChangeAspect="1"/>
            </p:cNvPicPr>
            <p:nvPr/>
          </p:nvPicPr>
          <p:blipFill>
            <a:blip r:embed="rId6"/>
            <a:stretch>
              <a:fillRect/>
            </a:stretch>
          </p:blipFill>
          <p:spPr>
            <a:xfrm>
              <a:off x="9989166" y="6162480"/>
              <a:ext cx="701500" cy="392840"/>
            </a:xfrm>
            <a:prstGeom prst="rect">
              <a:avLst/>
            </a:prstGeom>
          </p:spPr>
        </p:pic>
        <p:pic>
          <p:nvPicPr>
            <p:cNvPr id="38" name="Image 37"/>
            <p:cNvPicPr>
              <a:picLocks noChangeAspect="1"/>
            </p:cNvPicPr>
            <p:nvPr/>
          </p:nvPicPr>
          <p:blipFill>
            <a:blip r:embed="rId7"/>
            <a:stretch>
              <a:fillRect/>
            </a:stretch>
          </p:blipFill>
          <p:spPr>
            <a:xfrm>
              <a:off x="7590687" y="6074485"/>
              <a:ext cx="1223313" cy="489325"/>
            </a:xfrm>
            <a:prstGeom prst="rect">
              <a:avLst/>
            </a:prstGeom>
          </p:spPr>
        </p:pic>
        <p:pic>
          <p:nvPicPr>
            <p:cNvPr id="39" name="Image 38"/>
            <p:cNvPicPr>
              <a:picLocks noChangeAspect="1"/>
            </p:cNvPicPr>
            <p:nvPr/>
          </p:nvPicPr>
          <p:blipFill>
            <a:blip r:embed="rId8"/>
            <a:stretch>
              <a:fillRect/>
            </a:stretch>
          </p:blipFill>
          <p:spPr>
            <a:xfrm>
              <a:off x="8925392" y="6187220"/>
              <a:ext cx="329294" cy="329294"/>
            </a:xfrm>
            <a:prstGeom prst="rect">
              <a:avLst/>
            </a:prstGeom>
          </p:spPr>
        </p:pic>
        <p:pic>
          <p:nvPicPr>
            <p:cNvPr id="40" name="Image 39"/>
            <p:cNvPicPr>
              <a:picLocks noChangeAspect="1"/>
            </p:cNvPicPr>
            <p:nvPr/>
          </p:nvPicPr>
          <p:blipFill>
            <a:blip r:embed="rId9"/>
            <a:stretch>
              <a:fillRect/>
            </a:stretch>
          </p:blipFill>
          <p:spPr>
            <a:xfrm>
              <a:off x="9366078" y="6080490"/>
              <a:ext cx="511696" cy="511696"/>
            </a:xfrm>
            <a:prstGeom prst="rect">
              <a:avLst/>
            </a:prstGeom>
          </p:spPr>
        </p:pic>
        <p:pic>
          <p:nvPicPr>
            <p:cNvPr id="36" name="Image 35"/>
            <p:cNvPicPr>
              <a:picLocks noChangeAspect="1"/>
            </p:cNvPicPr>
            <p:nvPr/>
          </p:nvPicPr>
          <p:blipFill>
            <a:blip r:embed="rId10"/>
            <a:stretch>
              <a:fillRect/>
            </a:stretch>
          </p:blipFill>
          <p:spPr>
            <a:xfrm>
              <a:off x="10802060" y="6113858"/>
              <a:ext cx="532879" cy="521142"/>
            </a:xfrm>
            <a:prstGeom prst="rect">
              <a:avLst/>
            </a:prstGeom>
          </p:spPr>
        </p:pic>
      </p:grpSp>
      <p:sp>
        <p:nvSpPr>
          <p:cNvPr id="23" name="Espace réservé du numéro de diapositive 22"/>
          <p:cNvSpPr>
            <a:spLocks noGrp="1"/>
          </p:cNvSpPr>
          <p:nvPr>
            <p:ph type="sldNum" sz="quarter" idx="12"/>
          </p:nvPr>
        </p:nvSpPr>
        <p:spPr/>
        <p:txBody>
          <a:bodyPr/>
          <a:lstStyle/>
          <a:p>
            <a:fld id="{C9AA9FA6-E99B-4327-AEB7-1790CA42E665}" type="slidenum">
              <a:rPr lang="fr-FR" smtClean="0"/>
              <a:t>15</a:t>
            </a:fld>
            <a:endParaRPr lang="fr-FR"/>
          </a:p>
        </p:txBody>
      </p:sp>
    </p:spTree>
    <p:custDataLst>
      <p:tags r:id="rId1"/>
    </p:custDataLst>
    <p:extLst>
      <p:ext uri="{BB962C8B-B14F-4D97-AF65-F5344CB8AC3E}">
        <p14:creationId xmlns:p14="http://schemas.microsoft.com/office/powerpoint/2010/main" val="1810694114"/>
      </p:ext>
    </p:extLst>
  </p:cSld>
  <p:clrMapOvr>
    <a:masterClrMapping/>
  </p:clrMapOvr>
  <mc:AlternateContent xmlns:mc="http://schemas.openxmlformats.org/markup-compatibility/2006" xmlns:p14="http://schemas.microsoft.com/office/powerpoint/2010/main">
    <mc:Choice Requires="p14">
      <p:transition spd="slow" p14:dur="2000" advTm="77115"/>
    </mc:Choice>
    <mc:Fallback xmlns="">
      <p:transition spd="slow" advTm="771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BCF4EFC-F5C5-405E-BD5C-80475E65DDB2}"/>
              </a:ext>
            </a:extLst>
          </p:cNvPr>
          <p:cNvSpPr>
            <a:spLocks noGrp="1"/>
          </p:cNvSpPr>
          <p:nvPr>
            <p:ph type="sldNum" sz="quarter" idx="12"/>
          </p:nvPr>
        </p:nvSpPr>
        <p:spPr/>
        <p:txBody>
          <a:bodyPr/>
          <a:lstStyle/>
          <a:p>
            <a:fld id="{C9AA9FA6-E99B-4327-AEB7-1790CA42E665}" type="slidenum">
              <a:rPr lang="fr-FR" smtClean="0"/>
              <a:t>16</a:t>
            </a:fld>
            <a:endParaRPr lang="fr-FR"/>
          </a:p>
        </p:txBody>
      </p:sp>
      <p:grpSp>
        <p:nvGrpSpPr>
          <p:cNvPr id="24" name="Groupe 23">
            <a:extLst>
              <a:ext uri="{FF2B5EF4-FFF2-40B4-BE49-F238E27FC236}">
                <a16:creationId xmlns:a16="http://schemas.microsoft.com/office/drawing/2014/main" id="{EC8B18CA-DECE-405C-80B6-7AF523DD1182}"/>
              </a:ext>
            </a:extLst>
          </p:cNvPr>
          <p:cNvGrpSpPr/>
          <p:nvPr/>
        </p:nvGrpSpPr>
        <p:grpSpPr>
          <a:xfrm>
            <a:off x="11020691" y="1132447"/>
            <a:ext cx="956705" cy="4896590"/>
            <a:chOff x="11238964" y="1613061"/>
            <a:chExt cx="956705" cy="4896590"/>
          </a:xfrm>
          <a:solidFill>
            <a:srgbClr val="F3EAF8"/>
          </a:solidFill>
        </p:grpSpPr>
        <p:sp>
          <p:nvSpPr>
            <p:cNvPr id="25" name="Pentagone 6">
              <a:extLst>
                <a:ext uri="{FF2B5EF4-FFF2-40B4-BE49-F238E27FC236}">
                  <a16:creationId xmlns:a16="http://schemas.microsoft.com/office/drawing/2014/main" id="{334E53A4-64A2-4725-B952-D37481BD1EC0}"/>
                </a:ext>
              </a:extLst>
            </p:cNvPr>
            <p:cNvSpPr/>
            <p:nvPr/>
          </p:nvSpPr>
          <p:spPr>
            <a:xfrm rot="5400000">
              <a:off x="9608281" y="3922403"/>
              <a:ext cx="4896590" cy="277906"/>
            </a:xfrm>
            <a:prstGeom prst="homePlate">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a:extLst>
                <a:ext uri="{FF2B5EF4-FFF2-40B4-BE49-F238E27FC236}">
                  <a16:creationId xmlns:a16="http://schemas.microsoft.com/office/drawing/2014/main" id="{334D021F-1FE3-4498-898A-26987A765BC1}"/>
                </a:ext>
              </a:extLst>
            </p:cNvPr>
            <p:cNvSpPr/>
            <p:nvPr/>
          </p:nvSpPr>
          <p:spPr>
            <a:xfrm>
              <a:off x="11259669" y="2036403"/>
              <a:ext cx="936000" cy="889954"/>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July</a:t>
              </a:r>
            </a:p>
          </p:txBody>
        </p:sp>
        <p:sp>
          <p:nvSpPr>
            <p:cNvPr id="28" name="Rectangle 27">
              <a:extLst>
                <a:ext uri="{FF2B5EF4-FFF2-40B4-BE49-F238E27FC236}">
                  <a16:creationId xmlns:a16="http://schemas.microsoft.com/office/drawing/2014/main" id="{9382C910-0A80-44B8-AF87-EDC232748813}"/>
                </a:ext>
              </a:extLst>
            </p:cNvPr>
            <p:cNvSpPr/>
            <p:nvPr/>
          </p:nvSpPr>
          <p:spPr>
            <a:xfrm>
              <a:off x="11238964" y="3177975"/>
              <a:ext cx="936000" cy="2509825"/>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August </a:t>
              </a:r>
            </a:p>
            <a:p>
              <a:pPr algn="ctr"/>
              <a:r>
                <a:rPr lang="en-US" sz="1600" b="1" dirty="0">
                  <a:solidFill>
                    <a:schemeClr val="tx1"/>
                  </a:solidFill>
                  <a:latin typeface="Marianne" panose="02000000000000000000" pitchFamily="50" charset="0"/>
                </a:rPr>
                <a:t>8th</a:t>
              </a:r>
              <a:endParaRPr lang="en-US" sz="1400" b="1" dirty="0">
                <a:solidFill>
                  <a:schemeClr val="tx1"/>
                </a:solidFill>
                <a:latin typeface="Marianne" panose="02000000000000000000" pitchFamily="50" charset="0"/>
              </a:endParaRPr>
            </a:p>
            <a:p>
              <a:pPr algn="ctr"/>
              <a:endParaRPr lang="en-US" sz="1600" b="1" dirty="0">
                <a:solidFill>
                  <a:schemeClr val="tx1"/>
                </a:solidFill>
                <a:latin typeface="Marianne" panose="02000000000000000000" pitchFamily="50" charset="0"/>
              </a:endParaRP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t>
              </a:r>
            </a:p>
            <a:p>
              <a:pPr algn="ctr"/>
              <a:endParaRPr lang="en-US" sz="1600" b="1" dirty="0">
                <a:solidFill>
                  <a:schemeClr val="tx1"/>
                </a:solidFill>
                <a:latin typeface="Marianne" panose="02000000000000000000" pitchFamily="50" charset="0"/>
              </a:endParaRP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August</a:t>
              </a:r>
              <a:r>
                <a:rPr lang="en-US" sz="1400" b="1" dirty="0">
                  <a:solidFill>
                    <a:schemeClr val="tx1"/>
                  </a:solidFill>
                  <a:latin typeface="Marianne" panose="02000000000000000000" pitchFamily="50" charset="0"/>
                </a:rPr>
                <a:t>, 14th</a:t>
              </a:r>
            </a:p>
          </p:txBody>
        </p:sp>
      </p:grpSp>
      <p:sp>
        <p:nvSpPr>
          <p:cNvPr id="32" name="ZoneTexte 31">
            <a:extLst>
              <a:ext uri="{FF2B5EF4-FFF2-40B4-BE49-F238E27FC236}">
                <a16:creationId xmlns:a16="http://schemas.microsoft.com/office/drawing/2014/main" id="{EE4BBC7C-4FAD-4BB4-A5AA-2C05F9E2136C}"/>
              </a:ext>
            </a:extLst>
          </p:cNvPr>
          <p:cNvSpPr txBox="1"/>
          <p:nvPr/>
        </p:nvSpPr>
        <p:spPr>
          <a:xfrm>
            <a:off x="520861" y="0"/>
            <a:ext cx="11671139" cy="52322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sz="2800" cap="small" dirty="0">
                <a:solidFill>
                  <a:srgbClr val="0070C0"/>
                </a:solidFill>
                <a:latin typeface="Arial" panose="020B0604020202020204" pitchFamily="34" charset="0"/>
                <a:cs typeface="Arial" panose="020B0604020202020204" pitchFamily="34" charset="0"/>
              </a:rPr>
              <a:t>Integrated WNV surveillance </a:t>
            </a:r>
            <a:r>
              <a:rPr lang="fr-FR" sz="2800" cap="small" dirty="0" err="1">
                <a:solidFill>
                  <a:srgbClr val="0070C0"/>
                </a:solidFill>
                <a:latin typeface="Arial" panose="020B0604020202020204" pitchFamily="34" charset="0"/>
                <a:cs typeface="Arial" panose="020B0604020202020204" pitchFamily="34" charset="0"/>
              </a:rPr>
              <a:t>underway</a:t>
            </a:r>
            <a:r>
              <a:rPr lang="fr-FR" sz="2800" cap="small" dirty="0">
                <a:solidFill>
                  <a:srgbClr val="0070C0"/>
                </a:solidFill>
                <a:latin typeface="Arial" panose="020B0604020202020204" pitchFamily="34" charset="0"/>
                <a:cs typeface="Arial" panose="020B0604020202020204" pitchFamily="34" charset="0"/>
              </a:rPr>
              <a:t> in </a:t>
            </a:r>
            <a:r>
              <a:rPr lang="fr-FR" sz="2800" i="1" cap="small" dirty="0">
                <a:solidFill>
                  <a:srgbClr val="0070C0"/>
                </a:solidFill>
                <a:latin typeface="Arial" panose="020B0604020202020204" pitchFamily="34" charset="0"/>
                <a:cs typeface="Arial" panose="020B0604020202020204" pitchFamily="34" charset="0"/>
              </a:rPr>
              <a:t>Ile-de-France</a:t>
            </a:r>
          </a:p>
        </p:txBody>
      </p:sp>
      <p:cxnSp>
        <p:nvCxnSpPr>
          <p:cNvPr id="33" name="Connecteur droit 32">
            <a:extLst>
              <a:ext uri="{FF2B5EF4-FFF2-40B4-BE49-F238E27FC236}">
                <a16:creationId xmlns:a16="http://schemas.microsoft.com/office/drawing/2014/main" id="{E3DECA30-E7A2-49E1-A1A7-B1CB7A36A233}"/>
              </a:ext>
            </a:extLst>
          </p:cNvPr>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431FC0E-E179-40E0-984A-61467C3FB01B}"/>
              </a:ext>
            </a:extLst>
          </p:cNvPr>
          <p:cNvSpPr/>
          <p:nvPr/>
        </p:nvSpPr>
        <p:spPr>
          <a:xfrm>
            <a:off x="182111" y="681937"/>
            <a:ext cx="11774580" cy="400110"/>
          </a:xfrm>
          <a:prstGeom prst="rect">
            <a:avLst/>
          </a:prstGeom>
          <a:solidFill>
            <a:srgbClr val="F3EAF8"/>
          </a:solidFill>
          <a:ln>
            <a:noFill/>
          </a:ln>
        </p:spPr>
        <p:txBody>
          <a:bodyPr wrap="square">
            <a:spAutoFit/>
          </a:bodyPr>
          <a:lstStyle/>
          <a:p>
            <a:pPr algn="ctr"/>
            <a:r>
              <a:rPr lang="en-US" sz="2000" dirty="0">
                <a:latin typeface="Arial" panose="020B0604020202020204" pitchFamily="34" charset="0"/>
                <a:cs typeface="Arial" panose="020B0604020202020204" pitchFamily="34" charset="0"/>
              </a:rPr>
              <a:t>Towards a successful One Health regional network</a:t>
            </a:r>
            <a:endParaRPr lang="fr-FR" sz="1600" b="1" dirty="0">
              <a:latin typeface="Arial" panose="020B0604020202020204" pitchFamily="34" charset="0"/>
              <a:cs typeface="Arial" panose="020B0604020202020204" pitchFamily="34" charset="0"/>
            </a:endParaRPr>
          </a:p>
        </p:txBody>
      </p:sp>
      <p:cxnSp>
        <p:nvCxnSpPr>
          <p:cNvPr id="36" name="Connecteur droit avec flèche 35">
            <a:extLst>
              <a:ext uri="{FF2B5EF4-FFF2-40B4-BE49-F238E27FC236}">
                <a16:creationId xmlns:a16="http://schemas.microsoft.com/office/drawing/2014/main" id="{DB91CF2B-9BDE-47E8-AADD-B9E5AFB1D010}"/>
              </a:ext>
            </a:extLst>
          </p:cNvPr>
          <p:cNvCxnSpPr>
            <a:cxnSpLocks/>
          </p:cNvCxnSpPr>
          <p:nvPr/>
        </p:nvCxnSpPr>
        <p:spPr>
          <a:xfrm flipH="1">
            <a:off x="8147473" y="2043927"/>
            <a:ext cx="2736412" cy="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Explosion 1 3">
            <a:extLst>
              <a:ext uri="{FF2B5EF4-FFF2-40B4-BE49-F238E27FC236}">
                <a16:creationId xmlns:a16="http://schemas.microsoft.com/office/drawing/2014/main" id="{9558F54C-AB05-451C-908A-3571E45F1739}"/>
              </a:ext>
            </a:extLst>
          </p:cNvPr>
          <p:cNvSpPr/>
          <p:nvPr/>
        </p:nvSpPr>
        <p:spPr>
          <a:xfrm>
            <a:off x="10900921" y="1870715"/>
            <a:ext cx="275046" cy="27818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Image 37">
            <a:extLst>
              <a:ext uri="{FF2B5EF4-FFF2-40B4-BE49-F238E27FC236}">
                <a16:creationId xmlns:a16="http://schemas.microsoft.com/office/drawing/2014/main" id="{756CEDDD-53B5-44FC-8FD3-22C9BC610BCD}"/>
              </a:ext>
            </a:extLst>
          </p:cNvPr>
          <p:cNvPicPr>
            <a:picLocks noChangeAspect="1"/>
          </p:cNvPicPr>
          <p:nvPr/>
        </p:nvPicPr>
        <p:blipFill>
          <a:blip r:embed="rId3"/>
          <a:stretch>
            <a:fillRect/>
          </a:stretch>
        </p:blipFill>
        <p:spPr>
          <a:xfrm>
            <a:off x="11041396" y="49211"/>
            <a:ext cx="1150604" cy="1047784"/>
          </a:xfrm>
          <a:prstGeom prst="rect">
            <a:avLst/>
          </a:prstGeom>
        </p:spPr>
      </p:pic>
      <p:sp>
        <p:nvSpPr>
          <p:cNvPr id="44" name="Rectangle à coins arrondis 33">
            <a:extLst>
              <a:ext uri="{FF2B5EF4-FFF2-40B4-BE49-F238E27FC236}">
                <a16:creationId xmlns:a16="http://schemas.microsoft.com/office/drawing/2014/main" id="{12713BAB-58C7-4506-BE93-36627E5419A7}"/>
              </a:ext>
            </a:extLst>
          </p:cNvPr>
          <p:cNvSpPr/>
          <p:nvPr/>
        </p:nvSpPr>
        <p:spPr>
          <a:xfrm>
            <a:off x="90940" y="2850971"/>
            <a:ext cx="8753357" cy="1736288"/>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9AD10739-D5FE-47AA-90A9-101AEC56261E}"/>
              </a:ext>
            </a:extLst>
          </p:cNvPr>
          <p:cNvGrpSpPr/>
          <p:nvPr/>
        </p:nvGrpSpPr>
        <p:grpSpPr>
          <a:xfrm>
            <a:off x="229516" y="3065989"/>
            <a:ext cx="1664465" cy="1340080"/>
            <a:chOff x="627962" y="987972"/>
            <a:chExt cx="2390660" cy="1603927"/>
          </a:xfrm>
        </p:grpSpPr>
        <p:pic>
          <p:nvPicPr>
            <p:cNvPr id="5" name="Image 4">
              <a:extLst>
                <a:ext uri="{FF2B5EF4-FFF2-40B4-BE49-F238E27FC236}">
                  <a16:creationId xmlns:a16="http://schemas.microsoft.com/office/drawing/2014/main" id="{09390D80-6A30-4735-809C-6486279C3F89}"/>
                </a:ext>
              </a:extLst>
            </p:cNvPr>
            <p:cNvPicPr>
              <a:picLocks noChangeAspect="1"/>
            </p:cNvPicPr>
            <p:nvPr/>
          </p:nvPicPr>
          <p:blipFill rotWithShape="1">
            <a:blip r:embed="rId4"/>
            <a:srcRect r="69107"/>
            <a:stretch/>
          </p:blipFill>
          <p:spPr>
            <a:xfrm>
              <a:off x="1170729" y="987972"/>
              <a:ext cx="1305127" cy="1475476"/>
            </a:xfrm>
            <a:prstGeom prst="rect">
              <a:avLst/>
            </a:prstGeom>
          </p:spPr>
        </p:pic>
        <p:sp>
          <p:nvSpPr>
            <p:cNvPr id="6" name="ZoneTexte 5">
              <a:extLst>
                <a:ext uri="{FF2B5EF4-FFF2-40B4-BE49-F238E27FC236}">
                  <a16:creationId xmlns:a16="http://schemas.microsoft.com/office/drawing/2014/main" id="{859B6CD2-EE9E-4C37-9A06-380A188414A0}"/>
                </a:ext>
              </a:extLst>
            </p:cNvPr>
            <p:cNvSpPr txBox="1"/>
            <p:nvPr/>
          </p:nvSpPr>
          <p:spPr>
            <a:xfrm>
              <a:off x="627962" y="2278781"/>
              <a:ext cx="2390660" cy="313118"/>
            </a:xfrm>
            <a:prstGeom prst="rect">
              <a:avLst/>
            </a:prstGeom>
            <a:noFill/>
          </p:spPr>
          <p:txBody>
            <a:bodyPr wrap="square" rtlCol="0">
              <a:spAutoFit/>
            </a:bodyPr>
            <a:lstStyle/>
            <a:p>
              <a:pPr algn="ctr"/>
              <a:r>
                <a:rPr lang="fr-FR" sz="1100" b="1" dirty="0">
                  <a:latin typeface="Arial" panose="020B0604020202020204" pitchFamily="34" charset="0"/>
                  <a:cs typeface="Arial" panose="020B0604020202020204" pitchFamily="34" charset="0"/>
                </a:rPr>
                <a:t>DGS/CCS/CORRUSS</a:t>
              </a:r>
            </a:p>
          </p:txBody>
        </p:sp>
      </p:grpSp>
      <p:pic>
        <p:nvPicPr>
          <p:cNvPr id="9" name="Image 8">
            <a:extLst>
              <a:ext uri="{FF2B5EF4-FFF2-40B4-BE49-F238E27FC236}">
                <a16:creationId xmlns:a16="http://schemas.microsoft.com/office/drawing/2014/main" id="{1C14F847-5770-46C6-9AD1-1D0ADA229E88}"/>
              </a:ext>
            </a:extLst>
          </p:cNvPr>
          <p:cNvPicPr>
            <a:picLocks noChangeAspect="1"/>
          </p:cNvPicPr>
          <p:nvPr/>
        </p:nvPicPr>
        <p:blipFill>
          <a:blip r:embed="rId5"/>
          <a:stretch>
            <a:fillRect/>
          </a:stretch>
        </p:blipFill>
        <p:spPr>
          <a:xfrm>
            <a:off x="1736905" y="3702364"/>
            <a:ext cx="1666552" cy="884895"/>
          </a:xfrm>
          <a:prstGeom prst="rect">
            <a:avLst/>
          </a:prstGeom>
        </p:spPr>
      </p:pic>
      <p:pic>
        <p:nvPicPr>
          <p:cNvPr id="11" name="Image 10">
            <a:extLst>
              <a:ext uri="{FF2B5EF4-FFF2-40B4-BE49-F238E27FC236}">
                <a16:creationId xmlns:a16="http://schemas.microsoft.com/office/drawing/2014/main" id="{80C888F0-D596-417C-93D8-B908C6E0D623}"/>
              </a:ext>
            </a:extLst>
          </p:cNvPr>
          <p:cNvPicPr>
            <a:picLocks noChangeAspect="1"/>
          </p:cNvPicPr>
          <p:nvPr/>
        </p:nvPicPr>
        <p:blipFill>
          <a:blip r:embed="rId6"/>
          <a:stretch>
            <a:fillRect/>
          </a:stretch>
        </p:blipFill>
        <p:spPr>
          <a:xfrm>
            <a:off x="3520727" y="2943204"/>
            <a:ext cx="1830604" cy="773716"/>
          </a:xfrm>
          <a:prstGeom prst="rect">
            <a:avLst/>
          </a:prstGeom>
        </p:spPr>
      </p:pic>
      <p:pic>
        <p:nvPicPr>
          <p:cNvPr id="12" name="Image 11">
            <a:extLst>
              <a:ext uri="{FF2B5EF4-FFF2-40B4-BE49-F238E27FC236}">
                <a16:creationId xmlns:a16="http://schemas.microsoft.com/office/drawing/2014/main" id="{39B93636-55D0-4427-8A31-6314C602C6FD}"/>
              </a:ext>
            </a:extLst>
          </p:cNvPr>
          <p:cNvPicPr>
            <a:picLocks noChangeAspect="1"/>
          </p:cNvPicPr>
          <p:nvPr/>
        </p:nvPicPr>
        <p:blipFill>
          <a:blip r:embed="rId7"/>
          <a:stretch>
            <a:fillRect/>
          </a:stretch>
        </p:blipFill>
        <p:spPr>
          <a:xfrm>
            <a:off x="1825339" y="3041171"/>
            <a:ext cx="1664465" cy="558983"/>
          </a:xfrm>
          <a:prstGeom prst="rect">
            <a:avLst/>
          </a:prstGeom>
        </p:spPr>
      </p:pic>
      <p:pic>
        <p:nvPicPr>
          <p:cNvPr id="14" name="Image 13">
            <a:extLst>
              <a:ext uri="{FF2B5EF4-FFF2-40B4-BE49-F238E27FC236}">
                <a16:creationId xmlns:a16="http://schemas.microsoft.com/office/drawing/2014/main" id="{3714AD03-1296-438F-9146-1958287BBE11}"/>
              </a:ext>
            </a:extLst>
          </p:cNvPr>
          <p:cNvPicPr>
            <a:picLocks noChangeAspect="1"/>
          </p:cNvPicPr>
          <p:nvPr/>
        </p:nvPicPr>
        <p:blipFill>
          <a:blip r:embed="rId8"/>
          <a:stretch>
            <a:fillRect/>
          </a:stretch>
        </p:blipFill>
        <p:spPr>
          <a:xfrm>
            <a:off x="3630528" y="3885144"/>
            <a:ext cx="1010412" cy="592551"/>
          </a:xfrm>
          <a:prstGeom prst="rect">
            <a:avLst/>
          </a:prstGeom>
        </p:spPr>
      </p:pic>
      <p:pic>
        <p:nvPicPr>
          <p:cNvPr id="15" name="Image 14">
            <a:extLst>
              <a:ext uri="{FF2B5EF4-FFF2-40B4-BE49-F238E27FC236}">
                <a16:creationId xmlns:a16="http://schemas.microsoft.com/office/drawing/2014/main" id="{4FA14CE3-28C3-4970-91FC-5612AF051DDB}"/>
              </a:ext>
            </a:extLst>
          </p:cNvPr>
          <p:cNvPicPr>
            <a:picLocks noChangeAspect="1"/>
          </p:cNvPicPr>
          <p:nvPr/>
        </p:nvPicPr>
        <p:blipFill>
          <a:blip r:embed="rId9"/>
          <a:stretch>
            <a:fillRect/>
          </a:stretch>
        </p:blipFill>
        <p:spPr>
          <a:xfrm>
            <a:off x="5406531" y="3129307"/>
            <a:ext cx="1351655" cy="683745"/>
          </a:xfrm>
          <a:prstGeom prst="rect">
            <a:avLst/>
          </a:prstGeom>
        </p:spPr>
      </p:pic>
      <p:pic>
        <p:nvPicPr>
          <p:cNvPr id="16" name="Image 15">
            <a:extLst>
              <a:ext uri="{FF2B5EF4-FFF2-40B4-BE49-F238E27FC236}">
                <a16:creationId xmlns:a16="http://schemas.microsoft.com/office/drawing/2014/main" id="{BDA2664E-A2ED-44DC-AAA8-45014E100671}"/>
              </a:ext>
            </a:extLst>
          </p:cNvPr>
          <p:cNvPicPr>
            <a:picLocks noChangeAspect="1"/>
          </p:cNvPicPr>
          <p:nvPr/>
        </p:nvPicPr>
        <p:blipFill rotWithShape="1">
          <a:blip r:embed="rId10"/>
          <a:srcRect t="16397" b="16397"/>
          <a:stretch/>
        </p:blipFill>
        <p:spPr>
          <a:xfrm>
            <a:off x="4921861" y="3914516"/>
            <a:ext cx="1546873" cy="584775"/>
          </a:xfrm>
          <a:prstGeom prst="rect">
            <a:avLst/>
          </a:prstGeom>
        </p:spPr>
      </p:pic>
      <p:pic>
        <p:nvPicPr>
          <p:cNvPr id="17" name="Image 16">
            <a:extLst>
              <a:ext uri="{FF2B5EF4-FFF2-40B4-BE49-F238E27FC236}">
                <a16:creationId xmlns:a16="http://schemas.microsoft.com/office/drawing/2014/main" id="{3A73D287-E642-4283-A639-8D6D3179ECCE}"/>
              </a:ext>
            </a:extLst>
          </p:cNvPr>
          <p:cNvPicPr>
            <a:picLocks noChangeAspect="1"/>
          </p:cNvPicPr>
          <p:nvPr/>
        </p:nvPicPr>
        <p:blipFill>
          <a:blip r:embed="rId11"/>
          <a:stretch>
            <a:fillRect/>
          </a:stretch>
        </p:blipFill>
        <p:spPr>
          <a:xfrm>
            <a:off x="6734569" y="3446725"/>
            <a:ext cx="1448714" cy="1114395"/>
          </a:xfrm>
          <a:prstGeom prst="rect">
            <a:avLst/>
          </a:prstGeom>
        </p:spPr>
      </p:pic>
      <p:pic>
        <p:nvPicPr>
          <p:cNvPr id="2" name="Image 1">
            <a:extLst>
              <a:ext uri="{FF2B5EF4-FFF2-40B4-BE49-F238E27FC236}">
                <a16:creationId xmlns:a16="http://schemas.microsoft.com/office/drawing/2014/main" id="{8D57A02A-80A2-4BB1-A3CC-FCE0400F5F74}"/>
              </a:ext>
            </a:extLst>
          </p:cNvPr>
          <p:cNvPicPr>
            <a:picLocks noChangeAspect="1"/>
          </p:cNvPicPr>
          <p:nvPr/>
        </p:nvPicPr>
        <p:blipFill>
          <a:blip r:embed="rId12"/>
          <a:stretch>
            <a:fillRect/>
          </a:stretch>
        </p:blipFill>
        <p:spPr>
          <a:xfrm>
            <a:off x="6877087" y="2932497"/>
            <a:ext cx="1209703" cy="683745"/>
          </a:xfrm>
          <a:prstGeom prst="rect">
            <a:avLst/>
          </a:prstGeom>
        </p:spPr>
      </p:pic>
      <p:sp>
        <p:nvSpPr>
          <p:cNvPr id="31" name="Rectangle 30">
            <a:extLst>
              <a:ext uri="{FF2B5EF4-FFF2-40B4-BE49-F238E27FC236}">
                <a16:creationId xmlns:a16="http://schemas.microsoft.com/office/drawing/2014/main" id="{77156A32-B654-44E4-9C89-62E65B7F1FED}"/>
              </a:ext>
            </a:extLst>
          </p:cNvPr>
          <p:cNvSpPr/>
          <p:nvPr/>
        </p:nvSpPr>
        <p:spPr>
          <a:xfrm>
            <a:off x="8266018" y="2825466"/>
            <a:ext cx="2772318" cy="830997"/>
          </a:xfrm>
          <a:prstGeom prst="rect">
            <a:avLst/>
          </a:prstGeom>
        </p:spPr>
        <p:txBody>
          <a:bodyPr wrap="square">
            <a:spAutoFit/>
          </a:bodyPr>
          <a:lstStyle/>
          <a:p>
            <a:pPr algn="r"/>
            <a:r>
              <a:rPr lang="fr-FR" sz="1600" b="1" i="1" dirty="0">
                <a:solidFill>
                  <a:srgbClr val="C00000"/>
                </a:solidFill>
                <a:latin typeface="Arial" panose="020B0604020202020204" pitchFamily="34" charset="0"/>
                <a:cs typeface="Arial" panose="020B0604020202020204" pitchFamily="34" charset="0"/>
              </a:rPr>
              <a:t>First Global Meeting</a:t>
            </a:r>
          </a:p>
          <a:p>
            <a:pPr algn="r"/>
            <a:r>
              <a:rPr lang="fr-FR" sz="1600" b="1" i="1" dirty="0" err="1">
                <a:latin typeface="Arial" panose="020B0604020202020204" pitchFamily="34" charset="0"/>
                <a:cs typeface="Arial" panose="020B0604020202020204" pitchFamily="34" charset="0"/>
              </a:rPr>
              <a:t>Preparedness</a:t>
            </a:r>
            <a:r>
              <a:rPr lang="fr-FR" sz="1600" i="1" dirty="0">
                <a:latin typeface="Arial" panose="020B0604020202020204" pitchFamily="34" charset="0"/>
                <a:cs typeface="Arial" panose="020B0604020202020204" pitchFamily="34" charset="0"/>
              </a:rPr>
              <a:t> &amp; identification of actions</a:t>
            </a:r>
            <a:endParaRPr lang="en-US" sz="1600" i="1" dirty="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B38F9ECF-678D-4BD6-BE63-1D4CC6352C51}"/>
              </a:ext>
            </a:extLst>
          </p:cNvPr>
          <p:cNvSpPr/>
          <p:nvPr/>
        </p:nvSpPr>
        <p:spPr>
          <a:xfrm>
            <a:off x="684310" y="1722946"/>
            <a:ext cx="7201471" cy="646331"/>
          </a:xfrm>
          <a:prstGeom prst="rect">
            <a:avLst/>
          </a:prstGeom>
        </p:spPr>
        <p:txBody>
          <a:bodyPr wrap="square">
            <a:spAutoFit/>
          </a:bodyPr>
          <a:lstStyle/>
          <a:p>
            <a:pPr algn="r"/>
            <a:r>
              <a:rPr lang="fr-FR" b="1" dirty="0">
                <a:latin typeface="Arial" panose="020B0604020202020204" pitchFamily="34" charset="0"/>
                <a:cs typeface="Arial" panose="020B0604020202020204" pitchFamily="34" charset="0"/>
              </a:rPr>
              <a:t>First </a:t>
            </a:r>
            <a:r>
              <a:rPr lang="fr-FR" b="1" dirty="0" err="1">
                <a:latin typeface="Arial" panose="020B0604020202020204" pitchFamily="34" charset="0"/>
                <a:cs typeface="Arial" panose="020B0604020202020204" pitchFamily="34" charset="0"/>
              </a:rPr>
              <a:t>autochtonous</a:t>
            </a:r>
            <a:r>
              <a:rPr lang="fr-FR" b="1" dirty="0">
                <a:latin typeface="Arial" panose="020B0604020202020204" pitchFamily="34" charset="0"/>
                <a:cs typeface="Arial" panose="020B0604020202020204" pitchFamily="34" charset="0"/>
              </a:rPr>
              <a:t> </a:t>
            </a:r>
            <a:r>
              <a:rPr lang="fr-FR" b="1" dirty="0" err="1">
                <a:latin typeface="Arial" panose="020B0604020202020204" pitchFamily="34" charset="0"/>
                <a:cs typeface="Arial" panose="020B0604020202020204" pitchFamily="34" charset="0"/>
              </a:rPr>
              <a:t>human</a:t>
            </a:r>
            <a:r>
              <a:rPr lang="fr-FR" b="1" dirty="0">
                <a:latin typeface="Arial" panose="020B0604020202020204" pitchFamily="34" charset="0"/>
                <a:cs typeface="Arial" panose="020B0604020202020204" pitchFamily="34" charset="0"/>
              </a:rPr>
              <a:t> case in </a:t>
            </a:r>
            <a:r>
              <a:rPr lang="fr-FR" b="1" i="1" dirty="0">
                <a:latin typeface="Arial" panose="020B0604020202020204" pitchFamily="34" charset="0"/>
                <a:cs typeface="Arial" panose="020B0604020202020204" pitchFamily="34" charset="0"/>
              </a:rPr>
              <a:t>Seine Saint Denis </a:t>
            </a:r>
            <a:r>
              <a:rPr lang="fr-FR" b="1"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July, 19</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a:p>
            <a:pPr algn="r"/>
            <a:r>
              <a:rPr lang="en-US" b="1" dirty="0">
                <a:latin typeface="Arial" panose="020B0604020202020204" pitchFamily="34" charset="0"/>
                <a:cs typeface="Arial" panose="020B0604020202020204" pitchFamily="34" charset="0"/>
              </a:rPr>
              <a:t>Second </a:t>
            </a:r>
            <a:r>
              <a:rPr lang="en-US" b="1" dirty="0" err="1">
                <a:latin typeface="Arial" panose="020B0604020202020204" pitchFamily="34" charset="0"/>
                <a:cs typeface="Arial" panose="020B0604020202020204" pitchFamily="34" charset="0"/>
              </a:rPr>
              <a:t>autochtonous</a:t>
            </a:r>
            <a:r>
              <a:rPr lang="en-US" b="1" dirty="0">
                <a:latin typeface="Arial" panose="020B0604020202020204" pitchFamily="34" charset="0"/>
                <a:cs typeface="Arial" panose="020B0604020202020204" pitchFamily="34" charset="0"/>
              </a:rPr>
              <a:t> human case in </a:t>
            </a:r>
            <a:r>
              <a:rPr lang="en-US" b="1" i="1" dirty="0">
                <a:latin typeface="Arial" panose="020B0604020202020204" pitchFamily="34" charset="0"/>
                <a:cs typeface="Arial" panose="020B0604020202020204" pitchFamily="34" charset="0"/>
              </a:rPr>
              <a:t>Val </a:t>
            </a:r>
            <a:r>
              <a:rPr lang="en-US" b="1" i="1" dirty="0" err="1">
                <a:latin typeface="Arial" panose="020B0604020202020204" pitchFamily="34" charset="0"/>
                <a:cs typeface="Arial" panose="020B0604020202020204" pitchFamily="34" charset="0"/>
              </a:rPr>
              <a:t>d’Oise</a:t>
            </a:r>
            <a:r>
              <a:rPr lang="en-US" b="1" i="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July, 26</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9372890"/>
      </p:ext>
    </p:extLst>
  </p:cSld>
  <p:clrMapOvr>
    <a:masterClrMapping/>
  </p:clrMapOvr>
  <mc:AlternateContent xmlns:mc="http://schemas.openxmlformats.org/markup-compatibility/2006" xmlns:p14="http://schemas.microsoft.com/office/powerpoint/2010/main">
    <mc:Choice Requires="p14">
      <p:transition spd="slow" p14:dur="2000" advTm="70586"/>
    </mc:Choice>
    <mc:Fallback xmlns="">
      <p:transition spd="slow" advTm="7058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BCF4EFC-F5C5-405E-BD5C-80475E65DDB2}"/>
              </a:ext>
            </a:extLst>
          </p:cNvPr>
          <p:cNvSpPr>
            <a:spLocks noGrp="1"/>
          </p:cNvSpPr>
          <p:nvPr>
            <p:ph type="sldNum" sz="quarter" idx="12"/>
          </p:nvPr>
        </p:nvSpPr>
        <p:spPr/>
        <p:txBody>
          <a:bodyPr/>
          <a:lstStyle/>
          <a:p>
            <a:fld id="{C9AA9FA6-E99B-4327-AEB7-1790CA42E665}" type="slidenum">
              <a:rPr lang="fr-FR" smtClean="0"/>
              <a:t>17</a:t>
            </a:fld>
            <a:endParaRPr lang="fr-FR" dirty="0"/>
          </a:p>
        </p:txBody>
      </p:sp>
      <p:grpSp>
        <p:nvGrpSpPr>
          <p:cNvPr id="24" name="Groupe 23">
            <a:extLst>
              <a:ext uri="{FF2B5EF4-FFF2-40B4-BE49-F238E27FC236}">
                <a16:creationId xmlns:a16="http://schemas.microsoft.com/office/drawing/2014/main" id="{EC8B18CA-DECE-405C-80B6-7AF523DD1182}"/>
              </a:ext>
            </a:extLst>
          </p:cNvPr>
          <p:cNvGrpSpPr/>
          <p:nvPr/>
        </p:nvGrpSpPr>
        <p:grpSpPr>
          <a:xfrm>
            <a:off x="11020691" y="1132447"/>
            <a:ext cx="956705" cy="4896590"/>
            <a:chOff x="11238964" y="1613061"/>
            <a:chExt cx="956705" cy="4896590"/>
          </a:xfrm>
          <a:solidFill>
            <a:srgbClr val="F3EAF8"/>
          </a:solidFill>
        </p:grpSpPr>
        <p:sp>
          <p:nvSpPr>
            <p:cNvPr id="25" name="Pentagone 6">
              <a:extLst>
                <a:ext uri="{FF2B5EF4-FFF2-40B4-BE49-F238E27FC236}">
                  <a16:creationId xmlns:a16="http://schemas.microsoft.com/office/drawing/2014/main" id="{334E53A4-64A2-4725-B952-D37481BD1EC0}"/>
                </a:ext>
              </a:extLst>
            </p:cNvPr>
            <p:cNvSpPr/>
            <p:nvPr/>
          </p:nvSpPr>
          <p:spPr>
            <a:xfrm rot="5400000">
              <a:off x="9608281" y="3922403"/>
              <a:ext cx="4896590" cy="277906"/>
            </a:xfrm>
            <a:prstGeom prst="homePlate">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a:extLst>
                <a:ext uri="{FF2B5EF4-FFF2-40B4-BE49-F238E27FC236}">
                  <a16:creationId xmlns:a16="http://schemas.microsoft.com/office/drawing/2014/main" id="{334D021F-1FE3-4498-898A-26987A765BC1}"/>
                </a:ext>
              </a:extLst>
            </p:cNvPr>
            <p:cNvSpPr/>
            <p:nvPr/>
          </p:nvSpPr>
          <p:spPr>
            <a:xfrm>
              <a:off x="11259669" y="2036403"/>
              <a:ext cx="936000" cy="889954"/>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July</a:t>
              </a:r>
            </a:p>
          </p:txBody>
        </p:sp>
        <p:sp>
          <p:nvSpPr>
            <p:cNvPr id="28" name="Rectangle 27">
              <a:extLst>
                <a:ext uri="{FF2B5EF4-FFF2-40B4-BE49-F238E27FC236}">
                  <a16:creationId xmlns:a16="http://schemas.microsoft.com/office/drawing/2014/main" id="{9382C910-0A80-44B8-AF87-EDC232748813}"/>
                </a:ext>
              </a:extLst>
            </p:cNvPr>
            <p:cNvSpPr/>
            <p:nvPr/>
          </p:nvSpPr>
          <p:spPr>
            <a:xfrm>
              <a:off x="11238964" y="3177975"/>
              <a:ext cx="936000" cy="2509825"/>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August </a:t>
              </a:r>
            </a:p>
            <a:p>
              <a:pPr algn="ctr"/>
              <a:r>
                <a:rPr lang="en-US" sz="1600" b="1" dirty="0">
                  <a:solidFill>
                    <a:schemeClr val="tx1"/>
                  </a:solidFill>
                  <a:latin typeface="Marianne" panose="02000000000000000000" pitchFamily="50" charset="0"/>
                </a:rPr>
                <a:t>8th</a:t>
              </a:r>
              <a:endParaRPr lang="en-US" sz="1400" b="1" dirty="0">
                <a:solidFill>
                  <a:schemeClr val="tx1"/>
                </a:solidFill>
                <a:latin typeface="Marianne" panose="02000000000000000000" pitchFamily="50" charset="0"/>
              </a:endParaRPr>
            </a:p>
            <a:p>
              <a:pPr algn="ctr"/>
              <a:endParaRPr lang="en-US" sz="1600" b="1" dirty="0">
                <a:solidFill>
                  <a:schemeClr val="tx1"/>
                </a:solidFill>
                <a:latin typeface="Marianne" panose="02000000000000000000" pitchFamily="50" charset="0"/>
              </a:endParaRP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t>
              </a:r>
            </a:p>
            <a:p>
              <a:pPr algn="ctr"/>
              <a:endParaRPr lang="en-US" sz="1600" b="1" dirty="0">
                <a:solidFill>
                  <a:schemeClr val="tx1"/>
                </a:solidFill>
                <a:latin typeface="Marianne" panose="02000000000000000000" pitchFamily="50" charset="0"/>
              </a:endParaRP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August</a:t>
              </a:r>
              <a:r>
                <a:rPr lang="en-US" sz="1400" b="1" dirty="0">
                  <a:solidFill>
                    <a:schemeClr val="tx1"/>
                  </a:solidFill>
                  <a:latin typeface="Marianne" panose="02000000000000000000" pitchFamily="50" charset="0"/>
                </a:rPr>
                <a:t>, 14th</a:t>
              </a:r>
            </a:p>
          </p:txBody>
        </p:sp>
      </p:grpSp>
      <p:sp>
        <p:nvSpPr>
          <p:cNvPr id="32" name="ZoneTexte 31">
            <a:extLst>
              <a:ext uri="{FF2B5EF4-FFF2-40B4-BE49-F238E27FC236}">
                <a16:creationId xmlns:a16="http://schemas.microsoft.com/office/drawing/2014/main" id="{EE4BBC7C-4FAD-4BB4-A5AA-2C05F9E2136C}"/>
              </a:ext>
            </a:extLst>
          </p:cNvPr>
          <p:cNvSpPr txBox="1"/>
          <p:nvPr/>
        </p:nvSpPr>
        <p:spPr>
          <a:xfrm>
            <a:off x="520861" y="0"/>
            <a:ext cx="11671139" cy="52322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sz="2800" cap="small" dirty="0">
                <a:solidFill>
                  <a:srgbClr val="0070C0"/>
                </a:solidFill>
                <a:latin typeface="Arial" panose="020B0604020202020204" pitchFamily="34" charset="0"/>
                <a:cs typeface="Arial" panose="020B0604020202020204" pitchFamily="34" charset="0"/>
              </a:rPr>
              <a:t>Integrated WNV surveillance </a:t>
            </a:r>
            <a:r>
              <a:rPr lang="fr-FR" sz="2800" cap="small" dirty="0" err="1">
                <a:solidFill>
                  <a:srgbClr val="0070C0"/>
                </a:solidFill>
                <a:latin typeface="Arial" panose="020B0604020202020204" pitchFamily="34" charset="0"/>
                <a:cs typeface="Arial" panose="020B0604020202020204" pitchFamily="34" charset="0"/>
              </a:rPr>
              <a:t>underway</a:t>
            </a:r>
            <a:r>
              <a:rPr lang="fr-FR" sz="2800" cap="small" dirty="0">
                <a:solidFill>
                  <a:srgbClr val="0070C0"/>
                </a:solidFill>
                <a:latin typeface="Arial" panose="020B0604020202020204" pitchFamily="34" charset="0"/>
                <a:cs typeface="Arial" panose="020B0604020202020204" pitchFamily="34" charset="0"/>
              </a:rPr>
              <a:t> in </a:t>
            </a:r>
            <a:r>
              <a:rPr lang="fr-FR" sz="2800" i="1" cap="small" dirty="0">
                <a:solidFill>
                  <a:srgbClr val="0070C0"/>
                </a:solidFill>
                <a:latin typeface="Arial" panose="020B0604020202020204" pitchFamily="34" charset="0"/>
                <a:cs typeface="Arial" panose="020B0604020202020204" pitchFamily="34" charset="0"/>
              </a:rPr>
              <a:t>Ile-de-France</a:t>
            </a:r>
          </a:p>
        </p:txBody>
      </p:sp>
      <p:cxnSp>
        <p:nvCxnSpPr>
          <p:cNvPr id="33" name="Connecteur droit 32">
            <a:extLst>
              <a:ext uri="{FF2B5EF4-FFF2-40B4-BE49-F238E27FC236}">
                <a16:creationId xmlns:a16="http://schemas.microsoft.com/office/drawing/2014/main" id="{E3DECA30-E7A2-49E1-A1A7-B1CB7A36A233}"/>
              </a:ext>
            </a:extLst>
          </p:cNvPr>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431FC0E-E179-40E0-984A-61467C3FB01B}"/>
              </a:ext>
            </a:extLst>
          </p:cNvPr>
          <p:cNvSpPr/>
          <p:nvPr/>
        </p:nvSpPr>
        <p:spPr>
          <a:xfrm>
            <a:off x="182111" y="681937"/>
            <a:ext cx="11774580" cy="400110"/>
          </a:xfrm>
          <a:prstGeom prst="rect">
            <a:avLst/>
          </a:prstGeom>
          <a:solidFill>
            <a:srgbClr val="F3EAF8"/>
          </a:solidFill>
          <a:ln>
            <a:noFill/>
          </a:ln>
        </p:spPr>
        <p:txBody>
          <a:bodyPr wrap="square">
            <a:spAutoFit/>
          </a:bodyPr>
          <a:lstStyle/>
          <a:p>
            <a:pPr algn="ctr"/>
            <a:r>
              <a:rPr lang="en-US" sz="2000" dirty="0">
                <a:latin typeface="Arial" panose="020B0604020202020204" pitchFamily="34" charset="0"/>
                <a:cs typeface="Arial" panose="020B0604020202020204" pitchFamily="34" charset="0"/>
              </a:rPr>
              <a:t>Towards a successful One Health regional network</a:t>
            </a:r>
            <a:endParaRPr lang="fr-FR" sz="1600" b="1" dirty="0">
              <a:latin typeface="Arial" panose="020B0604020202020204" pitchFamily="34" charset="0"/>
              <a:cs typeface="Arial" panose="020B0604020202020204" pitchFamily="34" charset="0"/>
            </a:endParaRPr>
          </a:p>
        </p:txBody>
      </p:sp>
      <p:cxnSp>
        <p:nvCxnSpPr>
          <p:cNvPr id="36" name="Connecteur droit avec flèche 35">
            <a:extLst>
              <a:ext uri="{FF2B5EF4-FFF2-40B4-BE49-F238E27FC236}">
                <a16:creationId xmlns:a16="http://schemas.microsoft.com/office/drawing/2014/main" id="{DB91CF2B-9BDE-47E8-AADD-B9E5AFB1D010}"/>
              </a:ext>
            </a:extLst>
          </p:cNvPr>
          <p:cNvCxnSpPr>
            <a:cxnSpLocks/>
          </p:cNvCxnSpPr>
          <p:nvPr/>
        </p:nvCxnSpPr>
        <p:spPr>
          <a:xfrm flipH="1">
            <a:off x="8147473" y="2043927"/>
            <a:ext cx="2736412" cy="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Explosion 1 3">
            <a:extLst>
              <a:ext uri="{FF2B5EF4-FFF2-40B4-BE49-F238E27FC236}">
                <a16:creationId xmlns:a16="http://schemas.microsoft.com/office/drawing/2014/main" id="{9558F54C-AB05-451C-908A-3571E45F1739}"/>
              </a:ext>
            </a:extLst>
          </p:cNvPr>
          <p:cNvSpPr/>
          <p:nvPr/>
        </p:nvSpPr>
        <p:spPr>
          <a:xfrm>
            <a:off x="10900921" y="1870715"/>
            <a:ext cx="275046" cy="27818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1014BBDD-51AC-4E17-B1F3-1357BEF70460}"/>
              </a:ext>
            </a:extLst>
          </p:cNvPr>
          <p:cNvSpPr/>
          <p:nvPr/>
        </p:nvSpPr>
        <p:spPr>
          <a:xfrm>
            <a:off x="8266018" y="2825466"/>
            <a:ext cx="2772318" cy="830997"/>
          </a:xfrm>
          <a:prstGeom prst="rect">
            <a:avLst/>
          </a:prstGeom>
        </p:spPr>
        <p:txBody>
          <a:bodyPr wrap="square">
            <a:spAutoFit/>
          </a:bodyPr>
          <a:lstStyle/>
          <a:p>
            <a:pPr algn="r"/>
            <a:r>
              <a:rPr lang="fr-FR" sz="1600" b="1" i="1" dirty="0">
                <a:solidFill>
                  <a:srgbClr val="C00000"/>
                </a:solidFill>
                <a:latin typeface="Arial" panose="020B0604020202020204" pitchFamily="34" charset="0"/>
                <a:cs typeface="Arial" panose="020B0604020202020204" pitchFamily="34" charset="0"/>
              </a:rPr>
              <a:t>First Global Meeting</a:t>
            </a:r>
          </a:p>
          <a:p>
            <a:pPr algn="r"/>
            <a:r>
              <a:rPr lang="fr-FR" sz="1600" b="1" i="1" dirty="0" err="1">
                <a:latin typeface="Arial" panose="020B0604020202020204" pitchFamily="34" charset="0"/>
                <a:cs typeface="Arial" panose="020B0604020202020204" pitchFamily="34" charset="0"/>
              </a:rPr>
              <a:t>Preparedness</a:t>
            </a:r>
            <a:r>
              <a:rPr lang="fr-FR" sz="1600" i="1" dirty="0">
                <a:latin typeface="Arial" panose="020B0604020202020204" pitchFamily="34" charset="0"/>
                <a:cs typeface="Arial" panose="020B0604020202020204" pitchFamily="34" charset="0"/>
              </a:rPr>
              <a:t> &amp; identification of actions</a:t>
            </a:r>
            <a:endParaRPr lang="en-US" sz="1600" i="1" dirty="0">
              <a:latin typeface="Arial" panose="020B0604020202020204" pitchFamily="34" charset="0"/>
              <a:cs typeface="Arial" panose="020B0604020202020204" pitchFamily="34" charset="0"/>
            </a:endParaRPr>
          </a:p>
        </p:txBody>
      </p:sp>
      <p:pic>
        <p:nvPicPr>
          <p:cNvPr id="38" name="Image 37">
            <a:extLst>
              <a:ext uri="{FF2B5EF4-FFF2-40B4-BE49-F238E27FC236}">
                <a16:creationId xmlns:a16="http://schemas.microsoft.com/office/drawing/2014/main" id="{756CEDDD-53B5-44FC-8FD3-22C9BC610BCD}"/>
              </a:ext>
            </a:extLst>
          </p:cNvPr>
          <p:cNvPicPr>
            <a:picLocks noChangeAspect="1"/>
          </p:cNvPicPr>
          <p:nvPr/>
        </p:nvPicPr>
        <p:blipFill>
          <a:blip r:embed="rId3"/>
          <a:stretch>
            <a:fillRect/>
          </a:stretch>
        </p:blipFill>
        <p:spPr>
          <a:xfrm>
            <a:off x="11041396" y="49211"/>
            <a:ext cx="1150604" cy="1047784"/>
          </a:xfrm>
          <a:prstGeom prst="rect">
            <a:avLst/>
          </a:prstGeom>
        </p:spPr>
      </p:pic>
      <p:sp>
        <p:nvSpPr>
          <p:cNvPr id="44" name="Rectangle à coins arrondis 33">
            <a:extLst>
              <a:ext uri="{FF2B5EF4-FFF2-40B4-BE49-F238E27FC236}">
                <a16:creationId xmlns:a16="http://schemas.microsoft.com/office/drawing/2014/main" id="{12713BAB-58C7-4506-BE93-36627E5419A7}"/>
              </a:ext>
            </a:extLst>
          </p:cNvPr>
          <p:cNvSpPr/>
          <p:nvPr/>
        </p:nvSpPr>
        <p:spPr>
          <a:xfrm>
            <a:off x="90940" y="2850970"/>
            <a:ext cx="8753357" cy="3870501"/>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8" name="Groupe 7">
            <a:extLst>
              <a:ext uri="{FF2B5EF4-FFF2-40B4-BE49-F238E27FC236}">
                <a16:creationId xmlns:a16="http://schemas.microsoft.com/office/drawing/2014/main" id="{9AD10739-D5FE-47AA-90A9-101AEC56261E}"/>
              </a:ext>
            </a:extLst>
          </p:cNvPr>
          <p:cNvGrpSpPr/>
          <p:nvPr/>
        </p:nvGrpSpPr>
        <p:grpSpPr>
          <a:xfrm>
            <a:off x="229516" y="3065989"/>
            <a:ext cx="1664465" cy="1340080"/>
            <a:chOff x="627962" y="987972"/>
            <a:chExt cx="2390660" cy="1603927"/>
          </a:xfrm>
        </p:grpSpPr>
        <p:pic>
          <p:nvPicPr>
            <p:cNvPr id="5" name="Image 4">
              <a:extLst>
                <a:ext uri="{FF2B5EF4-FFF2-40B4-BE49-F238E27FC236}">
                  <a16:creationId xmlns:a16="http://schemas.microsoft.com/office/drawing/2014/main" id="{09390D80-6A30-4735-809C-6486279C3F89}"/>
                </a:ext>
              </a:extLst>
            </p:cNvPr>
            <p:cNvPicPr>
              <a:picLocks noChangeAspect="1"/>
            </p:cNvPicPr>
            <p:nvPr/>
          </p:nvPicPr>
          <p:blipFill rotWithShape="1">
            <a:blip r:embed="rId4"/>
            <a:srcRect r="69107"/>
            <a:stretch/>
          </p:blipFill>
          <p:spPr>
            <a:xfrm>
              <a:off x="1170729" y="987972"/>
              <a:ext cx="1305127" cy="1475476"/>
            </a:xfrm>
            <a:prstGeom prst="rect">
              <a:avLst/>
            </a:prstGeom>
          </p:spPr>
        </p:pic>
        <p:sp>
          <p:nvSpPr>
            <p:cNvPr id="6" name="ZoneTexte 5">
              <a:extLst>
                <a:ext uri="{FF2B5EF4-FFF2-40B4-BE49-F238E27FC236}">
                  <a16:creationId xmlns:a16="http://schemas.microsoft.com/office/drawing/2014/main" id="{859B6CD2-EE9E-4C37-9A06-380A188414A0}"/>
                </a:ext>
              </a:extLst>
            </p:cNvPr>
            <p:cNvSpPr txBox="1"/>
            <p:nvPr/>
          </p:nvSpPr>
          <p:spPr>
            <a:xfrm>
              <a:off x="627962" y="2278781"/>
              <a:ext cx="2390660" cy="313118"/>
            </a:xfrm>
            <a:prstGeom prst="rect">
              <a:avLst/>
            </a:prstGeom>
            <a:noFill/>
          </p:spPr>
          <p:txBody>
            <a:bodyPr wrap="square" rtlCol="0">
              <a:spAutoFit/>
            </a:bodyPr>
            <a:lstStyle/>
            <a:p>
              <a:pPr algn="ctr"/>
              <a:r>
                <a:rPr lang="fr-FR" sz="1100" b="1" dirty="0">
                  <a:latin typeface="Arial" panose="020B0604020202020204" pitchFamily="34" charset="0"/>
                  <a:cs typeface="Arial" panose="020B0604020202020204" pitchFamily="34" charset="0"/>
                </a:rPr>
                <a:t>DGS/CCS/CORRUSS</a:t>
              </a:r>
            </a:p>
          </p:txBody>
        </p:sp>
      </p:grpSp>
      <p:pic>
        <p:nvPicPr>
          <p:cNvPr id="9" name="Image 8">
            <a:extLst>
              <a:ext uri="{FF2B5EF4-FFF2-40B4-BE49-F238E27FC236}">
                <a16:creationId xmlns:a16="http://schemas.microsoft.com/office/drawing/2014/main" id="{1C14F847-5770-46C6-9AD1-1D0ADA229E88}"/>
              </a:ext>
            </a:extLst>
          </p:cNvPr>
          <p:cNvPicPr>
            <a:picLocks noChangeAspect="1"/>
          </p:cNvPicPr>
          <p:nvPr/>
        </p:nvPicPr>
        <p:blipFill>
          <a:blip r:embed="rId5"/>
          <a:stretch>
            <a:fillRect/>
          </a:stretch>
        </p:blipFill>
        <p:spPr>
          <a:xfrm>
            <a:off x="1736905" y="3702364"/>
            <a:ext cx="1666552" cy="884895"/>
          </a:xfrm>
          <a:prstGeom prst="rect">
            <a:avLst/>
          </a:prstGeom>
        </p:spPr>
      </p:pic>
      <p:pic>
        <p:nvPicPr>
          <p:cNvPr id="11" name="Image 10">
            <a:extLst>
              <a:ext uri="{FF2B5EF4-FFF2-40B4-BE49-F238E27FC236}">
                <a16:creationId xmlns:a16="http://schemas.microsoft.com/office/drawing/2014/main" id="{80C888F0-D596-417C-93D8-B908C6E0D623}"/>
              </a:ext>
            </a:extLst>
          </p:cNvPr>
          <p:cNvPicPr>
            <a:picLocks noChangeAspect="1"/>
          </p:cNvPicPr>
          <p:nvPr/>
        </p:nvPicPr>
        <p:blipFill>
          <a:blip r:embed="rId6"/>
          <a:stretch>
            <a:fillRect/>
          </a:stretch>
        </p:blipFill>
        <p:spPr>
          <a:xfrm>
            <a:off x="3520727" y="2943204"/>
            <a:ext cx="1830604" cy="773716"/>
          </a:xfrm>
          <a:prstGeom prst="rect">
            <a:avLst/>
          </a:prstGeom>
        </p:spPr>
      </p:pic>
      <p:pic>
        <p:nvPicPr>
          <p:cNvPr id="12" name="Image 11">
            <a:extLst>
              <a:ext uri="{FF2B5EF4-FFF2-40B4-BE49-F238E27FC236}">
                <a16:creationId xmlns:a16="http://schemas.microsoft.com/office/drawing/2014/main" id="{39B93636-55D0-4427-8A31-6314C602C6FD}"/>
              </a:ext>
            </a:extLst>
          </p:cNvPr>
          <p:cNvPicPr>
            <a:picLocks noChangeAspect="1"/>
          </p:cNvPicPr>
          <p:nvPr/>
        </p:nvPicPr>
        <p:blipFill>
          <a:blip r:embed="rId7"/>
          <a:stretch>
            <a:fillRect/>
          </a:stretch>
        </p:blipFill>
        <p:spPr>
          <a:xfrm>
            <a:off x="1825339" y="3041171"/>
            <a:ext cx="1664465" cy="558983"/>
          </a:xfrm>
          <a:prstGeom prst="rect">
            <a:avLst/>
          </a:prstGeom>
        </p:spPr>
      </p:pic>
      <p:pic>
        <p:nvPicPr>
          <p:cNvPr id="14" name="Image 13">
            <a:extLst>
              <a:ext uri="{FF2B5EF4-FFF2-40B4-BE49-F238E27FC236}">
                <a16:creationId xmlns:a16="http://schemas.microsoft.com/office/drawing/2014/main" id="{3714AD03-1296-438F-9146-1958287BBE11}"/>
              </a:ext>
            </a:extLst>
          </p:cNvPr>
          <p:cNvPicPr>
            <a:picLocks noChangeAspect="1"/>
          </p:cNvPicPr>
          <p:nvPr/>
        </p:nvPicPr>
        <p:blipFill>
          <a:blip r:embed="rId8"/>
          <a:stretch>
            <a:fillRect/>
          </a:stretch>
        </p:blipFill>
        <p:spPr>
          <a:xfrm>
            <a:off x="3630528" y="3885144"/>
            <a:ext cx="1010412" cy="592551"/>
          </a:xfrm>
          <a:prstGeom prst="rect">
            <a:avLst/>
          </a:prstGeom>
        </p:spPr>
      </p:pic>
      <p:pic>
        <p:nvPicPr>
          <p:cNvPr id="15" name="Image 14">
            <a:extLst>
              <a:ext uri="{FF2B5EF4-FFF2-40B4-BE49-F238E27FC236}">
                <a16:creationId xmlns:a16="http://schemas.microsoft.com/office/drawing/2014/main" id="{4FA14CE3-28C3-4970-91FC-5612AF051DDB}"/>
              </a:ext>
            </a:extLst>
          </p:cNvPr>
          <p:cNvPicPr>
            <a:picLocks noChangeAspect="1"/>
          </p:cNvPicPr>
          <p:nvPr/>
        </p:nvPicPr>
        <p:blipFill>
          <a:blip r:embed="rId9"/>
          <a:stretch>
            <a:fillRect/>
          </a:stretch>
        </p:blipFill>
        <p:spPr>
          <a:xfrm>
            <a:off x="5406531" y="3129307"/>
            <a:ext cx="1351655" cy="683745"/>
          </a:xfrm>
          <a:prstGeom prst="rect">
            <a:avLst/>
          </a:prstGeom>
        </p:spPr>
      </p:pic>
      <p:pic>
        <p:nvPicPr>
          <p:cNvPr id="16" name="Image 15">
            <a:extLst>
              <a:ext uri="{FF2B5EF4-FFF2-40B4-BE49-F238E27FC236}">
                <a16:creationId xmlns:a16="http://schemas.microsoft.com/office/drawing/2014/main" id="{BDA2664E-A2ED-44DC-AAA8-45014E100671}"/>
              </a:ext>
            </a:extLst>
          </p:cNvPr>
          <p:cNvPicPr>
            <a:picLocks noChangeAspect="1"/>
          </p:cNvPicPr>
          <p:nvPr/>
        </p:nvPicPr>
        <p:blipFill rotWithShape="1">
          <a:blip r:embed="rId10"/>
          <a:srcRect t="16397" b="16397"/>
          <a:stretch/>
        </p:blipFill>
        <p:spPr>
          <a:xfrm>
            <a:off x="4921861" y="3914516"/>
            <a:ext cx="1546873" cy="584775"/>
          </a:xfrm>
          <a:prstGeom prst="rect">
            <a:avLst/>
          </a:prstGeom>
        </p:spPr>
      </p:pic>
      <p:pic>
        <p:nvPicPr>
          <p:cNvPr id="17" name="Image 16">
            <a:extLst>
              <a:ext uri="{FF2B5EF4-FFF2-40B4-BE49-F238E27FC236}">
                <a16:creationId xmlns:a16="http://schemas.microsoft.com/office/drawing/2014/main" id="{3A73D287-E642-4283-A639-8D6D3179ECCE}"/>
              </a:ext>
            </a:extLst>
          </p:cNvPr>
          <p:cNvPicPr>
            <a:picLocks noChangeAspect="1"/>
          </p:cNvPicPr>
          <p:nvPr/>
        </p:nvPicPr>
        <p:blipFill>
          <a:blip r:embed="rId11"/>
          <a:stretch>
            <a:fillRect/>
          </a:stretch>
        </p:blipFill>
        <p:spPr>
          <a:xfrm>
            <a:off x="6734569" y="3446725"/>
            <a:ext cx="1448714" cy="1114395"/>
          </a:xfrm>
          <a:prstGeom prst="rect">
            <a:avLst/>
          </a:prstGeom>
        </p:spPr>
      </p:pic>
      <p:pic>
        <p:nvPicPr>
          <p:cNvPr id="2" name="Image 1">
            <a:extLst>
              <a:ext uri="{FF2B5EF4-FFF2-40B4-BE49-F238E27FC236}">
                <a16:creationId xmlns:a16="http://schemas.microsoft.com/office/drawing/2014/main" id="{8D57A02A-80A2-4BB1-A3CC-FCE0400F5F74}"/>
              </a:ext>
            </a:extLst>
          </p:cNvPr>
          <p:cNvPicPr>
            <a:picLocks noChangeAspect="1"/>
          </p:cNvPicPr>
          <p:nvPr/>
        </p:nvPicPr>
        <p:blipFill>
          <a:blip r:embed="rId12"/>
          <a:stretch>
            <a:fillRect/>
          </a:stretch>
        </p:blipFill>
        <p:spPr>
          <a:xfrm>
            <a:off x="6877087" y="2932497"/>
            <a:ext cx="1209703" cy="683745"/>
          </a:xfrm>
          <a:prstGeom prst="rect">
            <a:avLst/>
          </a:prstGeom>
        </p:spPr>
      </p:pic>
      <p:sp>
        <p:nvSpPr>
          <p:cNvPr id="3" name="ZoneTexte 2">
            <a:extLst>
              <a:ext uri="{FF2B5EF4-FFF2-40B4-BE49-F238E27FC236}">
                <a16:creationId xmlns:a16="http://schemas.microsoft.com/office/drawing/2014/main" id="{D308ED11-B728-4A63-A92B-49C0D5F1649A}"/>
              </a:ext>
            </a:extLst>
          </p:cNvPr>
          <p:cNvSpPr txBox="1"/>
          <p:nvPr/>
        </p:nvSpPr>
        <p:spPr>
          <a:xfrm>
            <a:off x="520861" y="4839037"/>
            <a:ext cx="8226532" cy="1722779"/>
          </a:xfrm>
          <a:prstGeom prst="rect">
            <a:avLst/>
          </a:prstGeom>
          <a:noFill/>
        </p:spPr>
        <p:txBody>
          <a:bodyPr wrap="square" rtlCol="0">
            <a:spAutoFit/>
          </a:bodyPr>
          <a:lstStyle/>
          <a:p>
            <a:pPr marL="285750" indent="-285750" algn="just">
              <a:lnSpc>
                <a:spcPts val="2600"/>
              </a:lnSpc>
              <a:buFont typeface="Wingdings" panose="05000000000000000000" pitchFamily="2" charset="2"/>
              <a:buChar char="ü"/>
            </a:pPr>
            <a:r>
              <a:rPr lang="fr-FR" sz="1600" b="1" dirty="0" err="1">
                <a:solidFill>
                  <a:srgbClr val="C00000"/>
                </a:solidFill>
                <a:latin typeface="Arial" panose="020B0604020202020204" pitchFamily="34" charset="0"/>
                <a:cs typeface="Arial" panose="020B0604020202020204" pitchFamily="34" charset="0"/>
              </a:rPr>
              <a:t>Awareness-raising</a:t>
            </a:r>
            <a:r>
              <a:rPr lang="fr-FR" sz="1600" b="1" dirty="0">
                <a:solidFill>
                  <a:srgbClr val="C00000"/>
                </a:solidFill>
                <a:latin typeface="Arial" panose="020B0604020202020204" pitchFamily="34" charset="0"/>
                <a:cs typeface="Arial" panose="020B0604020202020204" pitchFamily="34" charset="0"/>
              </a:rPr>
              <a:t> </a:t>
            </a:r>
            <a:r>
              <a:rPr lang="fr-FR" sz="1600" b="1" dirty="0" err="1">
                <a:solidFill>
                  <a:srgbClr val="C00000"/>
                </a:solidFill>
                <a:latin typeface="Arial" panose="020B0604020202020204" pitchFamily="34" charset="0"/>
                <a:cs typeface="Arial" panose="020B0604020202020204" pitchFamily="34" charset="0"/>
              </a:rPr>
              <a:t>among</a:t>
            </a:r>
            <a:r>
              <a:rPr lang="fr-FR" sz="1600" b="1" dirty="0">
                <a:solidFill>
                  <a:srgbClr val="C00000"/>
                </a:solidFill>
                <a:latin typeface="Arial" panose="020B0604020202020204" pitchFamily="34" charset="0"/>
                <a:cs typeface="Arial" panose="020B0604020202020204" pitchFamily="34" charset="0"/>
              </a:rPr>
              <a:t> </a:t>
            </a:r>
            <a:r>
              <a:rPr lang="fr-FR" sz="1600" b="1" dirty="0" err="1">
                <a:solidFill>
                  <a:srgbClr val="C00000"/>
                </a:solidFill>
                <a:latin typeface="Arial" panose="020B0604020202020204" pitchFamily="34" charset="0"/>
                <a:cs typeface="Arial" panose="020B0604020202020204" pitchFamily="34" charset="0"/>
              </a:rPr>
              <a:t>human</a:t>
            </a:r>
            <a:r>
              <a:rPr lang="fr-FR" sz="1600" b="1" dirty="0">
                <a:solidFill>
                  <a:srgbClr val="C00000"/>
                </a:solidFill>
                <a:latin typeface="Arial" panose="020B0604020202020204" pitchFamily="34" charset="0"/>
                <a:cs typeface="Arial" panose="020B0604020202020204" pitchFamily="34" charset="0"/>
              </a:rPr>
              <a:t> and </a:t>
            </a:r>
            <a:r>
              <a:rPr lang="fr-FR" sz="1600" b="1" dirty="0" err="1">
                <a:solidFill>
                  <a:srgbClr val="C00000"/>
                </a:solidFill>
                <a:latin typeface="Arial" panose="020B0604020202020204" pitchFamily="34" charset="0"/>
                <a:cs typeface="Arial" panose="020B0604020202020204" pitchFamily="34" charset="0"/>
              </a:rPr>
              <a:t>veterinary</a:t>
            </a:r>
            <a:r>
              <a:rPr lang="fr-FR" sz="1600" b="1" dirty="0">
                <a:solidFill>
                  <a:srgbClr val="C00000"/>
                </a:solidFill>
                <a:latin typeface="Arial" panose="020B0604020202020204" pitchFamily="34" charset="0"/>
                <a:cs typeface="Arial" panose="020B0604020202020204" pitchFamily="34" charset="0"/>
              </a:rPr>
              <a:t> </a:t>
            </a:r>
            <a:r>
              <a:rPr lang="fr-FR" sz="1600" b="1" dirty="0" err="1">
                <a:solidFill>
                  <a:srgbClr val="C00000"/>
                </a:solidFill>
                <a:latin typeface="Arial" panose="020B0604020202020204" pitchFamily="34" charset="0"/>
                <a:cs typeface="Arial" panose="020B0604020202020204" pitchFamily="34" charset="0"/>
              </a:rPr>
              <a:t>health</a:t>
            </a:r>
            <a:r>
              <a:rPr lang="fr-FR" sz="1600" b="1" dirty="0">
                <a:solidFill>
                  <a:srgbClr val="C00000"/>
                </a:solidFill>
                <a:latin typeface="Arial" panose="020B0604020202020204" pitchFamily="34" charset="0"/>
                <a:cs typeface="Arial" panose="020B0604020202020204" pitchFamily="34" charset="0"/>
              </a:rPr>
              <a:t> </a:t>
            </a:r>
            <a:r>
              <a:rPr lang="fr-FR" sz="1600" b="1" dirty="0" err="1">
                <a:solidFill>
                  <a:srgbClr val="C00000"/>
                </a:solidFill>
                <a:latin typeface="Arial" panose="020B0604020202020204" pitchFamily="34" charset="0"/>
                <a:cs typeface="Arial" panose="020B0604020202020204" pitchFamily="34" charset="0"/>
              </a:rPr>
              <a:t>professionals</a:t>
            </a:r>
            <a:endParaRPr lang="fr-FR" sz="1600" b="1" dirty="0">
              <a:solidFill>
                <a:srgbClr val="C00000"/>
              </a:solidFill>
              <a:latin typeface="Arial" panose="020B0604020202020204" pitchFamily="34" charset="0"/>
              <a:cs typeface="Arial" panose="020B0604020202020204" pitchFamily="34" charset="0"/>
            </a:endParaRPr>
          </a:p>
          <a:p>
            <a:pPr marL="285750" indent="-285750" algn="just">
              <a:lnSpc>
                <a:spcPts val="2600"/>
              </a:lnSpc>
              <a:buFont typeface="Wingdings" panose="05000000000000000000" pitchFamily="2" charset="2"/>
              <a:buChar char="ü"/>
            </a:pPr>
            <a:r>
              <a:rPr lang="fr-FR" sz="16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Strengthening</a:t>
            </a:r>
            <a:r>
              <a:rPr lang="fr-FR"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 of </a:t>
            </a:r>
            <a:r>
              <a:rPr lang="fr-FR" sz="16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entomological</a:t>
            </a:r>
            <a:r>
              <a:rPr lang="fr-FR"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 surveillance </a:t>
            </a:r>
            <a:r>
              <a:rPr lang="fr-FR" sz="1600" dirty="0">
                <a:effectLst/>
                <a:latin typeface="Arial" panose="020B0604020202020204" pitchFamily="34" charset="0"/>
                <a:ea typeface="Times New Roman" panose="02020603050405020304" pitchFamily="18" charset="0"/>
                <a:cs typeface="Arial" panose="020B0604020202020204" pitchFamily="34" charset="0"/>
              </a:rPr>
              <a:t>(ARD – EMA Tigre – CNR Arbovirus)</a:t>
            </a:r>
          </a:p>
          <a:p>
            <a:pPr marL="285750" indent="-285750" algn="just">
              <a:lnSpc>
                <a:spcPts val="2600"/>
              </a:lnSpc>
              <a:buFont typeface="Wingdings" panose="05000000000000000000" pitchFamily="2" charset="2"/>
              <a:buChar char="ü"/>
            </a:pPr>
            <a:r>
              <a:rPr lang="fr-FR" sz="1600" b="1" dirty="0" err="1">
                <a:solidFill>
                  <a:srgbClr val="C00000"/>
                </a:solidFill>
                <a:latin typeface="Arial" panose="020B0604020202020204" pitchFamily="34" charset="0"/>
                <a:cs typeface="Arial" panose="020B0604020202020204" pitchFamily="34" charset="0"/>
              </a:rPr>
              <a:t>Securing</a:t>
            </a:r>
            <a:r>
              <a:rPr lang="fr-FR" sz="1600" b="1" dirty="0">
                <a:solidFill>
                  <a:srgbClr val="C00000"/>
                </a:solidFill>
                <a:latin typeface="Arial" panose="020B0604020202020204" pitchFamily="34" charset="0"/>
                <a:cs typeface="Arial" panose="020B0604020202020204" pitchFamily="34" charset="0"/>
              </a:rPr>
              <a:t> of </a:t>
            </a:r>
            <a:r>
              <a:rPr lang="fr-FR" sz="1600" b="1" dirty="0" err="1">
                <a:solidFill>
                  <a:srgbClr val="C00000"/>
                </a:solidFill>
                <a:latin typeface="Arial" panose="020B0604020202020204" pitchFamily="34" charset="0"/>
                <a:cs typeface="Arial" panose="020B0604020202020204" pitchFamily="34" charset="0"/>
              </a:rPr>
              <a:t>human-derived</a:t>
            </a:r>
            <a:r>
              <a:rPr lang="fr-FR" sz="1600" b="1" dirty="0">
                <a:solidFill>
                  <a:srgbClr val="C00000"/>
                </a:solidFill>
                <a:latin typeface="Arial" panose="020B0604020202020204" pitchFamily="34" charset="0"/>
                <a:cs typeface="Arial" panose="020B0604020202020204" pitchFamily="34" charset="0"/>
              </a:rPr>
              <a:t> </a:t>
            </a:r>
            <a:r>
              <a:rPr lang="fr-FR" sz="1600" b="1" dirty="0" err="1">
                <a:solidFill>
                  <a:srgbClr val="C00000"/>
                </a:solidFill>
                <a:latin typeface="Arial" panose="020B0604020202020204" pitchFamily="34" charset="0"/>
                <a:cs typeface="Arial" panose="020B0604020202020204" pitchFamily="34" charset="0"/>
              </a:rPr>
              <a:t>products</a:t>
            </a:r>
            <a:r>
              <a:rPr lang="fr-FR" sz="1600" b="1" dirty="0">
                <a:solidFill>
                  <a:srgbClr val="C00000"/>
                </a:solidFill>
                <a:latin typeface="Arial" panose="020B0604020202020204" pitchFamily="34" charset="0"/>
                <a:cs typeface="Arial" panose="020B0604020202020204" pitchFamily="34" charset="0"/>
              </a:rPr>
              <a:t> in</a:t>
            </a:r>
            <a:r>
              <a:rPr lang="fr-FR" sz="1600" dirty="0">
                <a:latin typeface="Arial" panose="020B0604020202020204" pitchFamily="34" charset="0"/>
                <a:cs typeface="Arial" panose="020B0604020202020204" pitchFamily="34" charset="0"/>
              </a:rPr>
              <a:t> </a:t>
            </a:r>
            <a:r>
              <a:rPr lang="fr-FR" sz="1600" i="1" dirty="0">
                <a:latin typeface="Arial" panose="020B0604020202020204" pitchFamily="34" charset="0"/>
                <a:cs typeface="Arial" panose="020B0604020202020204" pitchFamily="34" charset="0"/>
              </a:rPr>
              <a:t>Seine Saint-Denis </a:t>
            </a:r>
            <a:r>
              <a:rPr lang="fr-FR" sz="1600" dirty="0">
                <a:latin typeface="Arial" panose="020B0604020202020204" pitchFamily="34" charset="0"/>
                <a:cs typeface="Arial" panose="020B0604020202020204" pitchFamily="34" charset="0"/>
              </a:rPr>
              <a:t>(</a:t>
            </a:r>
            <a:r>
              <a:rPr lang="fr-FR" sz="1600" b="1" dirty="0">
                <a:solidFill>
                  <a:srgbClr val="C00000"/>
                </a:solidFill>
                <a:latin typeface="Arial" panose="020B0604020202020204" pitchFamily="34" charset="0"/>
                <a:cs typeface="Arial" panose="020B0604020202020204" pitchFamily="34" charset="0"/>
              </a:rPr>
              <a:t>93</a:t>
            </a:r>
            <a:r>
              <a:rPr lang="fr-FR" sz="1600" dirty="0">
                <a:latin typeface="Arial" panose="020B0604020202020204" pitchFamily="34" charset="0"/>
                <a:cs typeface="Arial" panose="020B0604020202020204" pitchFamily="34" charset="0"/>
              </a:rPr>
              <a:t>) et </a:t>
            </a:r>
            <a:r>
              <a:rPr lang="fr-FR" sz="1600" i="1" dirty="0">
                <a:latin typeface="Arial" panose="020B0604020202020204" pitchFamily="34" charset="0"/>
                <a:cs typeface="Arial" panose="020B0604020202020204" pitchFamily="34" charset="0"/>
              </a:rPr>
              <a:t>Val d’Oise </a:t>
            </a:r>
            <a:r>
              <a:rPr lang="fr-FR" sz="1600" dirty="0">
                <a:latin typeface="Arial" panose="020B0604020202020204" pitchFamily="34" charset="0"/>
                <a:cs typeface="Arial" panose="020B0604020202020204" pitchFamily="34" charset="0"/>
              </a:rPr>
              <a:t>(</a:t>
            </a:r>
            <a:r>
              <a:rPr lang="fr-FR" sz="1600" b="1" dirty="0">
                <a:solidFill>
                  <a:srgbClr val="C00000"/>
                </a:solidFill>
                <a:latin typeface="Arial" panose="020B0604020202020204" pitchFamily="34" charset="0"/>
                <a:cs typeface="Arial" panose="020B0604020202020204" pitchFamily="34" charset="0"/>
              </a:rPr>
              <a:t>95</a:t>
            </a:r>
            <a:r>
              <a:rPr lang="fr-FR" sz="1600" dirty="0">
                <a:latin typeface="Arial" panose="020B0604020202020204" pitchFamily="34" charset="0"/>
                <a:cs typeface="Arial" panose="020B0604020202020204" pitchFamily="34" charset="0"/>
              </a:rPr>
              <a:t>)</a:t>
            </a:r>
          </a:p>
          <a:p>
            <a:pPr marL="285750" indent="-285750" algn="just">
              <a:lnSpc>
                <a:spcPts val="2600"/>
              </a:lnSpc>
              <a:buFont typeface="Wingdings" panose="05000000000000000000" pitchFamily="2" charset="2"/>
              <a:buChar char="ü"/>
            </a:pPr>
            <a:r>
              <a:rPr lang="fr-FR" sz="1600" dirty="0">
                <a:latin typeface="Arial" panose="020B0604020202020204" pitchFamily="34" charset="0"/>
                <a:cs typeface="Arial" panose="020B0604020202020204" pitchFamily="34" charset="0"/>
              </a:rPr>
              <a:t>Coordination </a:t>
            </a:r>
            <a:r>
              <a:rPr lang="fr-FR" sz="1600" b="1" dirty="0">
                <a:solidFill>
                  <a:srgbClr val="C00000"/>
                </a:solidFill>
                <a:latin typeface="Arial" panose="020B0604020202020204" pitchFamily="34" charset="0"/>
                <a:cs typeface="Arial" panose="020B0604020202020204" pitchFamily="34" charset="0"/>
              </a:rPr>
              <a:t>of </a:t>
            </a:r>
            <a:r>
              <a:rPr lang="fr-FR" sz="1600" b="1" dirty="0" err="1">
                <a:solidFill>
                  <a:srgbClr val="C00000"/>
                </a:solidFill>
                <a:latin typeface="Arial" panose="020B0604020202020204" pitchFamily="34" charset="0"/>
                <a:cs typeface="Arial" panose="020B0604020202020204" pitchFamily="34" charset="0"/>
              </a:rPr>
              <a:t>operational</a:t>
            </a:r>
            <a:r>
              <a:rPr lang="fr-FR" sz="1600" b="1" dirty="0">
                <a:solidFill>
                  <a:srgbClr val="C00000"/>
                </a:solidFill>
                <a:latin typeface="Arial" panose="020B0604020202020204" pitchFamily="34" charset="0"/>
                <a:cs typeface="Arial" panose="020B0604020202020204" pitchFamily="34" charset="0"/>
              </a:rPr>
              <a:t> </a:t>
            </a:r>
            <a:r>
              <a:rPr lang="fr-FR" sz="1600" b="1" dirty="0" err="1">
                <a:solidFill>
                  <a:srgbClr val="C00000"/>
                </a:solidFill>
                <a:latin typeface="Arial" panose="020B0604020202020204" pitchFamily="34" charset="0"/>
                <a:cs typeface="Arial" panose="020B0604020202020204" pitchFamily="34" charset="0"/>
              </a:rPr>
              <a:t>research</a:t>
            </a:r>
            <a:r>
              <a:rPr lang="fr-FR" sz="1600" b="1" dirty="0">
                <a:solidFill>
                  <a:srgbClr val="C00000"/>
                </a:solidFill>
                <a:latin typeface="Arial" panose="020B0604020202020204" pitchFamily="34" charset="0"/>
                <a:cs typeface="Arial" panose="020B0604020202020204" pitchFamily="34" charset="0"/>
              </a:rPr>
              <a:t> </a:t>
            </a:r>
            <a:r>
              <a:rPr lang="fr-FR" sz="1600" b="1" dirty="0" err="1">
                <a:solidFill>
                  <a:srgbClr val="C00000"/>
                </a:solidFill>
                <a:latin typeface="Arial" panose="020B0604020202020204" pitchFamily="34" charset="0"/>
                <a:cs typeface="Arial" panose="020B0604020202020204" pitchFamily="34" charset="0"/>
              </a:rPr>
              <a:t>activities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human</a:t>
            </a:r>
            <a:r>
              <a:rPr lang="fr-FR" sz="1600" dirty="0">
                <a:latin typeface="Arial" panose="020B0604020202020204" pitchFamily="34" charset="0"/>
                <a:cs typeface="Arial" panose="020B0604020202020204" pitchFamily="34" charset="0"/>
              </a:rPr>
              <a:t> - environnemental and animal </a:t>
            </a:r>
            <a:r>
              <a:rPr lang="fr-FR" sz="1600" dirty="0" err="1">
                <a:latin typeface="Arial" panose="020B0604020202020204" pitchFamily="34" charset="0"/>
                <a:cs typeface="Arial" panose="020B0604020202020204" pitchFamily="34" charset="0"/>
              </a:rPr>
              <a:t>health</a:t>
            </a:r>
            <a:endParaRPr lang="fr-FR" sz="1600"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51A4A5C6-9F8F-4583-95DB-1EA6E4FC465C}"/>
              </a:ext>
            </a:extLst>
          </p:cNvPr>
          <p:cNvSpPr/>
          <p:nvPr/>
        </p:nvSpPr>
        <p:spPr>
          <a:xfrm>
            <a:off x="684310" y="1722946"/>
            <a:ext cx="7201471" cy="646331"/>
          </a:xfrm>
          <a:prstGeom prst="rect">
            <a:avLst/>
          </a:prstGeom>
        </p:spPr>
        <p:txBody>
          <a:bodyPr wrap="square">
            <a:spAutoFit/>
          </a:bodyPr>
          <a:lstStyle/>
          <a:p>
            <a:pPr algn="r"/>
            <a:r>
              <a:rPr lang="fr-FR" b="1" dirty="0">
                <a:latin typeface="Arial" panose="020B0604020202020204" pitchFamily="34" charset="0"/>
                <a:cs typeface="Arial" panose="020B0604020202020204" pitchFamily="34" charset="0"/>
              </a:rPr>
              <a:t>First </a:t>
            </a:r>
            <a:r>
              <a:rPr lang="fr-FR" b="1" dirty="0" err="1">
                <a:latin typeface="Arial" panose="020B0604020202020204" pitchFamily="34" charset="0"/>
                <a:cs typeface="Arial" panose="020B0604020202020204" pitchFamily="34" charset="0"/>
              </a:rPr>
              <a:t>autochtonous</a:t>
            </a:r>
            <a:r>
              <a:rPr lang="fr-FR" b="1" dirty="0">
                <a:latin typeface="Arial" panose="020B0604020202020204" pitchFamily="34" charset="0"/>
                <a:cs typeface="Arial" panose="020B0604020202020204" pitchFamily="34" charset="0"/>
              </a:rPr>
              <a:t> </a:t>
            </a:r>
            <a:r>
              <a:rPr lang="fr-FR" b="1" dirty="0" err="1">
                <a:latin typeface="Arial" panose="020B0604020202020204" pitchFamily="34" charset="0"/>
                <a:cs typeface="Arial" panose="020B0604020202020204" pitchFamily="34" charset="0"/>
              </a:rPr>
              <a:t>human</a:t>
            </a:r>
            <a:r>
              <a:rPr lang="fr-FR" b="1" dirty="0">
                <a:latin typeface="Arial" panose="020B0604020202020204" pitchFamily="34" charset="0"/>
                <a:cs typeface="Arial" panose="020B0604020202020204" pitchFamily="34" charset="0"/>
              </a:rPr>
              <a:t> case in </a:t>
            </a:r>
            <a:r>
              <a:rPr lang="fr-FR" b="1" i="1" dirty="0">
                <a:latin typeface="Arial" panose="020B0604020202020204" pitchFamily="34" charset="0"/>
                <a:cs typeface="Arial" panose="020B0604020202020204" pitchFamily="34" charset="0"/>
              </a:rPr>
              <a:t>Seine Saint Denis </a:t>
            </a:r>
            <a:r>
              <a:rPr lang="fr-FR" b="1"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July, 19</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a:p>
            <a:pPr algn="r"/>
            <a:r>
              <a:rPr lang="en-US" b="1" dirty="0">
                <a:latin typeface="Arial" panose="020B0604020202020204" pitchFamily="34" charset="0"/>
                <a:cs typeface="Arial" panose="020B0604020202020204" pitchFamily="34" charset="0"/>
              </a:rPr>
              <a:t>Second </a:t>
            </a:r>
            <a:r>
              <a:rPr lang="en-US" b="1" dirty="0" err="1">
                <a:latin typeface="Arial" panose="020B0604020202020204" pitchFamily="34" charset="0"/>
                <a:cs typeface="Arial" panose="020B0604020202020204" pitchFamily="34" charset="0"/>
              </a:rPr>
              <a:t>autochtonous</a:t>
            </a:r>
            <a:r>
              <a:rPr lang="en-US" b="1" dirty="0">
                <a:latin typeface="Arial" panose="020B0604020202020204" pitchFamily="34" charset="0"/>
                <a:cs typeface="Arial" panose="020B0604020202020204" pitchFamily="34" charset="0"/>
              </a:rPr>
              <a:t> human case in </a:t>
            </a:r>
            <a:r>
              <a:rPr lang="en-US" b="1" i="1" dirty="0">
                <a:latin typeface="Arial" panose="020B0604020202020204" pitchFamily="34" charset="0"/>
                <a:cs typeface="Arial" panose="020B0604020202020204" pitchFamily="34" charset="0"/>
              </a:rPr>
              <a:t>Val </a:t>
            </a:r>
            <a:r>
              <a:rPr lang="en-US" b="1" i="1" dirty="0" err="1">
                <a:latin typeface="Arial" panose="020B0604020202020204" pitchFamily="34" charset="0"/>
                <a:cs typeface="Arial" panose="020B0604020202020204" pitchFamily="34" charset="0"/>
              </a:rPr>
              <a:t>d’Oise</a:t>
            </a:r>
            <a:r>
              <a:rPr lang="en-US" b="1" i="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July, 26</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3774046"/>
      </p:ext>
    </p:extLst>
  </p:cSld>
  <p:clrMapOvr>
    <a:masterClrMapping/>
  </p:clrMapOvr>
  <mc:AlternateContent xmlns:mc="http://schemas.openxmlformats.org/markup-compatibility/2006" xmlns:p14="http://schemas.microsoft.com/office/powerpoint/2010/main">
    <mc:Choice Requires="p14">
      <p:transition spd="slow" p14:dur="2000" advTm="37058"/>
    </mc:Choice>
    <mc:Fallback xmlns="">
      <p:transition spd="slow" advTm="37058"/>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BCF4EFC-F5C5-405E-BD5C-80475E65DDB2}"/>
              </a:ext>
            </a:extLst>
          </p:cNvPr>
          <p:cNvSpPr>
            <a:spLocks noGrp="1"/>
          </p:cNvSpPr>
          <p:nvPr>
            <p:ph type="sldNum" sz="quarter" idx="12"/>
          </p:nvPr>
        </p:nvSpPr>
        <p:spPr/>
        <p:txBody>
          <a:bodyPr/>
          <a:lstStyle/>
          <a:p>
            <a:fld id="{C9AA9FA6-E99B-4327-AEB7-1790CA42E665}" type="slidenum">
              <a:rPr lang="fr-FR" smtClean="0"/>
              <a:t>18</a:t>
            </a:fld>
            <a:endParaRPr lang="fr-FR"/>
          </a:p>
        </p:txBody>
      </p:sp>
      <p:grpSp>
        <p:nvGrpSpPr>
          <p:cNvPr id="24" name="Groupe 23">
            <a:extLst>
              <a:ext uri="{FF2B5EF4-FFF2-40B4-BE49-F238E27FC236}">
                <a16:creationId xmlns:a16="http://schemas.microsoft.com/office/drawing/2014/main" id="{EC8B18CA-DECE-405C-80B6-7AF523DD1182}"/>
              </a:ext>
            </a:extLst>
          </p:cNvPr>
          <p:cNvGrpSpPr/>
          <p:nvPr/>
        </p:nvGrpSpPr>
        <p:grpSpPr>
          <a:xfrm>
            <a:off x="11020691" y="1132447"/>
            <a:ext cx="956705" cy="4896590"/>
            <a:chOff x="11238964" y="1613061"/>
            <a:chExt cx="956705" cy="4896590"/>
          </a:xfrm>
          <a:solidFill>
            <a:srgbClr val="F3EAF8"/>
          </a:solidFill>
        </p:grpSpPr>
        <p:sp>
          <p:nvSpPr>
            <p:cNvPr id="25" name="Pentagone 6">
              <a:extLst>
                <a:ext uri="{FF2B5EF4-FFF2-40B4-BE49-F238E27FC236}">
                  <a16:creationId xmlns:a16="http://schemas.microsoft.com/office/drawing/2014/main" id="{334E53A4-64A2-4725-B952-D37481BD1EC0}"/>
                </a:ext>
              </a:extLst>
            </p:cNvPr>
            <p:cNvSpPr/>
            <p:nvPr/>
          </p:nvSpPr>
          <p:spPr>
            <a:xfrm rot="5400000">
              <a:off x="9608281" y="3922403"/>
              <a:ext cx="4896590" cy="277906"/>
            </a:xfrm>
            <a:prstGeom prst="homePlate">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a:extLst>
                <a:ext uri="{FF2B5EF4-FFF2-40B4-BE49-F238E27FC236}">
                  <a16:creationId xmlns:a16="http://schemas.microsoft.com/office/drawing/2014/main" id="{334D021F-1FE3-4498-898A-26987A765BC1}"/>
                </a:ext>
              </a:extLst>
            </p:cNvPr>
            <p:cNvSpPr/>
            <p:nvPr/>
          </p:nvSpPr>
          <p:spPr>
            <a:xfrm>
              <a:off x="11259669" y="2036403"/>
              <a:ext cx="936000" cy="889954"/>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July</a:t>
              </a:r>
            </a:p>
          </p:txBody>
        </p:sp>
        <p:sp>
          <p:nvSpPr>
            <p:cNvPr id="28" name="Rectangle 27">
              <a:extLst>
                <a:ext uri="{FF2B5EF4-FFF2-40B4-BE49-F238E27FC236}">
                  <a16:creationId xmlns:a16="http://schemas.microsoft.com/office/drawing/2014/main" id="{9382C910-0A80-44B8-AF87-EDC232748813}"/>
                </a:ext>
              </a:extLst>
            </p:cNvPr>
            <p:cNvSpPr/>
            <p:nvPr/>
          </p:nvSpPr>
          <p:spPr>
            <a:xfrm>
              <a:off x="11238964" y="3177976"/>
              <a:ext cx="936000" cy="2011742"/>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August </a:t>
              </a:r>
            </a:p>
            <a:p>
              <a:pPr algn="ctr"/>
              <a:r>
                <a:rPr lang="en-US" sz="1600" b="1" dirty="0">
                  <a:solidFill>
                    <a:schemeClr val="tx1"/>
                  </a:solidFill>
                  <a:latin typeface="Marianne" panose="02000000000000000000" pitchFamily="50" charset="0"/>
                </a:rPr>
                <a:t>8th</a:t>
              </a:r>
              <a:endParaRPr lang="en-US" sz="1400" b="1" dirty="0">
                <a:solidFill>
                  <a:schemeClr val="tx1"/>
                </a:solidFill>
                <a:latin typeface="Marianne" panose="02000000000000000000" pitchFamily="50" charset="0"/>
              </a:endParaRP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t>
              </a: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August</a:t>
              </a:r>
              <a:r>
                <a:rPr lang="en-US" sz="1400" b="1" dirty="0">
                  <a:solidFill>
                    <a:schemeClr val="tx1"/>
                  </a:solidFill>
                  <a:latin typeface="Marianne" panose="02000000000000000000" pitchFamily="50" charset="0"/>
                </a:rPr>
                <a:t>, 14th</a:t>
              </a:r>
            </a:p>
          </p:txBody>
        </p:sp>
      </p:grpSp>
      <p:sp>
        <p:nvSpPr>
          <p:cNvPr id="32" name="ZoneTexte 31">
            <a:extLst>
              <a:ext uri="{FF2B5EF4-FFF2-40B4-BE49-F238E27FC236}">
                <a16:creationId xmlns:a16="http://schemas.microsoft.com/office/drawing/2014/main" id="{EE4BBC7C-4FAD-4BB4-A5AA-2C05F9E2136C}"/>
              </a:ext>
            </a:extLst>
          </p:cNvPr>
          <p:cNvSpPr txBox="1"/>
          <p:nvPr/>
        </p:nvSpPr>
        <p:spPr>
          <a:xfrm>
            <a:off x="520861" y="0"/>
            <a:ext cx="11671139" cy="52322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sz="2800" cap="small" dirty="0">
                <a:solidFill>
                  <a:srgbClr val="0070C0"/>
                </a:solidFill>
                <a:latin typeface="Arial" panose="020B0604020202020204" pitchFamily="34" charset="0"/>
                <a:cs typeface="Arial" panose="020B0604020202020204" pitchFamily="34" charset="0"/>
              </a:rPr>
              <a:t>Integrated WNV surveillance </a:t>
            </a:r>
            <a:r>
              <a:rPr lang="fr-FR" sz="2800" cap="small" dirty="0" err="1">
                <a:solidFill>
                  <a:srgbClr val="0070C0"/>
                </a:solidFill>
                <a:latin typeface="Arial" panose="020B0604020202020204" pitchFamily="34" charset="0"/>
                <a:cs typeface="Arial" panose="020B0604020202020204" pitchFamily="34" charset="0"/>
              </a:rPr>
              <a:t>underway</a:t>
            </a:r>
            <a:r>
              <a:rPr lang="fr-FR" sz="2800" cap="small" dirty="0">
                <a:solidFill>
                  <a:srgbClr val="0070C0"/>
                </a:solidFill>
                <a:latin typeface="Arial" panose="020B0604020202020204" pitchFamily="34" charset="0"/>
                <a:cs typeface="Arial" panose="020B0604020202020204" pitchFamily="34" charset="0"/>
              </a:rPr>
              <a:t> in </a:t>
            </a:r>
            <a:r>
              <a:rPr lang="fr-FR" sz="2800" i="1" cap="small" dirty="0">
                <a:solidFill>
                  <a:srgbClr val="0070C0"/>
                </a:solidFill>
                <a:latin typeface="Arial" panose="020B0604020202020204" pitchFamily="34" charset="0"/>
                <a:cs typeface="Arial" panose="020B0604020202020204" pitchFamily="34" charset="0"/>
              </a:rPr>
              <a:t>Ile-de-France</a:t>
            </a:r>
          </a:p>
        </p:txBody>
      </p:sp>
      <p:cxnSp>
        <p:nvCxnSpPr>
          <p:cNvPr id="33" name="Connecteur droit 32">
            <a:extLst>
              <a:ext uri="{FF2B5EF4-FFF2-40B4-BE49-F238E27FC236}">
                <a16:creationId xmlns:a16="http://schemas.microsoft.com/office/drawing/2014/main" id="{E3DECA30-E7A2-49E1-A1A7-B1CB7A36A233}"/>
              </a:ext>
            </a:extLst>
          </p:cNvPr>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431FC0E-E179-40E0-984A-61467C3FB01B}"/>
              </a:ext>
            </a:extLst>
          </p:cNvPr>
          <p:cNvSpPr/>
          <p:nvPr/>
        </p:nvSpPr>
        <p:spPr>
          <a:xfrm>
            <a:off x="182111" y="681937"/>
            <a:ext cx="11774580" cy="400110"/>
          </a:xfrm>
          <a:prstGeom prst="rect">
            <a:avLst/>
          </a:prstGeom>
          <a:solidFill>
            <a:srgbClr val="F3EAF8"/>
          </a:solidFill>
          <a:ln>
            <a:noFill/>
          </a:ln>
        </p:spPr>
        <p:txBody>
          <a:bodyPr wrap="square">
            <a:spAutoFit/>
          </a:bodyPr>
          <a:lstStyle/>
          <a:p>
            <a:pPr algn="ctr"/>
            <a:r>
              <a:rPr lang="en-US" sz="2000" dirty="0">
                <a:latin typeface="Arial" panose="020B0604020202020204" pitchFamily="34" charset="0"/>
                <a:cs typeface="Arial" panose="020B0604020202020204" pitchFamily="34" charset="0"/>
              </a:rPr>
              <a:t>Towards a successful One Health regional network</a:t>
            </a:r>
            <a:endParaRPr lang="fr-FR" sz="1600" b="1" dirty="0">
              <a:latin typeface="Arial" panose="020B0604020202020204" pitchFamily="34" charset="0"/>
              <a:cs typeface="Arial" panose="020B0604020202020204" pitchFamily="34" charset="0"/>
            </a:endParaRPr>
          </a:p>
        </p:txBody>
      </p:sp>
      <p:cxnSp>
        <p:nvCxnSpPr>
          <p:cNvPr id="36" name="Connecteur droit avec flèche 35">
            <a:extLst>
              <a:ext uri="{FF2B5EF4-FFF2-40B4-BE49-F238E27FC236}">
                <a16:creationId xmlns:a16="http://schemas.microsoft.com/office/drawing/2014/main" id="{DB91CF2B-9BDE-47E8-AADD-B9E5AFB1D010}"/>
              </a:ext>
            </a:extLst>
          </p:cNvPr>
          <p:cNvCxnSpPr>
            <a:cxnSpLocks/>
          </p:cNvCxnSpPr>
          <p:nvPr/>
        </p:nvCxnSpPr>
        <p:spPr>
          <a:xfrm flipH="1">
            <a:off x="8147473" y="2043927"/>
            <a:ext cx="2736412" cy="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Explosion 1 3">
            <a:extLst>
              <a:ext uri="{FF2B5EF4-FFF2-40B4-BE49-F238E27FC236}">
                <a16:creationId xmlns:a16="http://schemas.microsoft.com/office/drawing/2014/main" id="{9558F54C-AB05-451C-908A-3571E45F1739}"/>
              </a:ext>
            </a:extLst>
          </p:cNvPr>
          <p:cNvSpPr/>
          <p:nvPr/>
        </p:nvSpPr>
        <p:spPr>
          <a:xfrm>
            <a:off x="10900921" y="1870715"/>
            <a:ext cx="275046" cy="27818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Image 37">
            <a:extLst>
              <a:ext uri="{FF2B5EF4-FFF2-40B4-BE49-F238E27FC236}">
                <a16:creationId xmlns:a16="http://schemas.microsoft.com/office/drawing/2014/main" id="{756CEDDD-53B5-44FC-8FD3-22C9BC610BCD}"/>
              </a:ext>
            </a:extLst>
          </p:cNvPr>
          <p:cNvPicPr>
            <a:picLocks noChangeAspect="1"/>
          </p:cNvPicPr>
          <p:nvPr/>
        </p:nvPicPr>
        <p:blipFill>
          <a:blip r:embed="rId3"/>
          <a:stretch>
            <a:fillRect/>
          </a:stretch>
        </p:blipFill>
        <p:spPr>
          <a:xfrm>
            <a:off x="11041396" y="49211"/>
            <a:ext cx="1150604" cy="1047784"/>
          </a:xfrm>
          <a:prstGeom prst="rect">
            <a:avLst/>
          </a:prstGeom>
        </p:spPr>
      </p:pic>
      <p:sp>
        <p:nvSpPr>
          <p:cNvPr id="44" name="Rectangle à coins arrondis 33">
            <a:extLst>
              <a:ext uri="{FF2B5EF4-FFF2-40B4-BE49-F238E27FC236}">
                <a16:creationId xmlns:a16="http://schemas.microsoft.com/office/drawing/2014/main" id="{12713BAB-58C7-4506-BE93-36627E5419A7}"/>
              </a:ext>
            </a:extLst>
          </p:cNvPr>
          <p:cNvSpPr/>
          <p:nvPr/>
        </p:nvSpPr>
        <p:spPr>
          <a:xfrm>
            <a:off x="77909" y="3656463"/>
            <a:ext cx="8102197" cy="297115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714AD03-1296-438F-9146-1958287BBE11}"/>
              </a:ext>
            </a:extLst>
          </p:cNvPr>
          <p:cNvPicPr>
            <a:picLocks noChangeAspect="1"/>
          </p:cNvPicPr>
          <p:nvPr/>
        </p:nvPicPr>
        <p:blipFill>
          <a:blip r:embed="rId4"/>
          <a:stretch>
            <a:fillRect/>
          </a:stretch>
        </p:blipFill>
        <p:spPr>
          <a:xfrm>
            <a:off x="2022796" y="4676381"/>
            <a:ext cx="1010412" cy="592551"/>
          </a:xfrm>
          <a:prstGeom prst="rect">
            <a:avLst/>
          </a:prstGeom>
        </p:spPr>
      </p:pic>
      <p:pic>
        <p:nvPicPr>
          <p:cNvPr id="15" name="Image 14">
            <a:extLst>
              <a:ext uri="{FF2B5EF4-FFF2-40B4-BE49-F238E27FC236}">
                <a16:creationId xmlns:a16="http://schemas.microsoft.com/office/drawing/2014/main" id="{4FA14CE3-28C3-4970-91FC-5612AF051DDB}"/>
              </a:ext>
            </a:extLst>
          </p:cNvPr>
          <p:cNvPicPr>
            <a:picLocks noChangeAspect="1"/>
          </p:cNvPicPr>
          <p:nvPr/>
        </p:nvPicPr>
        <p:blipFill>
          <a:blip r:embed="rId5"/>
          <a:stretch>
            <a:fillRect/>
          </a:stretch>
        </p:blipFill>
        <p:spPr>
          <a:xfrm>
            <a:off x="3292157" y="3745504"/>
            <a:ext cx="1351655" cy="683745"/>
          </a:xfrm>
          <a:prstGeom prst="rect">
            <a:avLst/>
          </a:prstGeom>
        </p:spPr>
      </p:pic>
      <p:pic>
        <p:nvPicPr>
          <p:cNvPr id="16" name="Image 15">
            <a:extLst>
              <a:ext uri="{FF2B5EF4-FFF2-40B4-BE49-F238E27FC236}">
                <a16:creationId xmlns:a16="http://schemas.microsoft.com/office/drawing/2014/main" id="{BDA2664E-A2ED-44DC-AAA8-45014E100671}"/>
              </a:ext>
            </a:extLst>
          </p:cNvPr>
          <p:cNvPicPr>
            <a:picLocks noChangeAspect="1"/>
          </p:cNvPicPr>
          <p:nvPr/>
        </p:nvPicPr>
        <p:blipFill rotWithShape="1">
          <a:blip r:embed="rId6"/>
          <a:srcRect t="16397" b="16397"/>
          <a:stretch/>
        </p:blipFill>
        <p:spPr>
          <a:xfrm>
            <a:off x="3232265" y="4587226"/>
            <a:ext cx="1546873" cy="584775"/>
          </a:xfrm>
          <a:prstGeom prst="rect">
            <a:avLst/>
          </a:prstGeom>
        </p:spPr>
      </p:pic>
      <p:pic>
        <p:nvPicPr>
          <p:cNvPr id="17" name="Image 16">
            <a:extLst>
              <a:ext uri="{FF2B5EF4-FFF2-40B4-BE49-F238E27FC236}">
                <a16:creationId xmlns:a16="http://schemas.microsoft.com/office/drawing/2014/main" id="{3A73D287-E642-4283-A639-8D6D3179ECCE}"/>
              </a:ext>
            </a:extLst>
          </p:cNvPr>
          <p:cNvPicPr>
            <a:picLocks noChangeAspect="1"/>
          </p:cNvPicPr>
          <p:nvPr/>
        </p:nvPicPr>
        <p:blipFill>
          <a:blip r:embed="rId7"/>
          <a:stretch>
            <a:fillRect/>
          </a:stretch>
        </p:blipFill>
        <p:spPr>
          <a:xfrm>
            <a:off x="234614" y="3885520"/>
            <a:ext cx="1448714" cy="1114395"/>
          </a:xfrm>
          <a:prstGeom prst="rect">
            <a:avLst/>
          </a:prstGeom>
        </p:spPr>
      </p:pic>
      <p:pic>
        <p:nvPicPr>
          <p:cNvPr id="2" name="Image 1">
            <a:extLst>
              <a:ext uri="{FF2B5EF4-FFF2-40B4-BE49-F238E27FC236}">
                <a16:creationId xmlns:a16="http://schemas.microsoft.com/office/drawing/2014/main" id="{8D57A02A-80A2-4BB1-A3CC-FCE0400F5F74}"/>
              </a:ext>
            </a:extLst>
          </p:cNvPr>
          <p:cNvPicPr>
            <a:picLocks noChangeAspect="1"/>
          </p:cNvPicPr>
          <p:nvPr/>
        </p:nvPicPr>
        <p:blipFill>
          <a:blip r:embed="rId8"/>
          <a:stretch>
            <a:fillRect/>
          </a:stretch>
        </p:blipFill>
        <p:spPr>
          <a:xfrm>
            <a:off x="1891748" y="3745504"/>
            <a:ext cx="1427870" cy="807057"/>
          </a:xfrm>
          <a:prstGeom prst="rect">
            <a:avLst/>
          </a:prstGeom>
        </p:spPr>
      </p:pic>
      <p:sp>
        <p:nvSpPr>
          <p:cNvPr id="31" name="Rectangle 30">
            <a:extLst>
              <a:ext uri="{FF2B5EF4-FFF2-40B4-BE49-F238E27FC236}">
                <a16:creationId xmlns:a16="http://schemas.microsoft.com/office/drawing/2014/main" id="{77156A32-B654-44E4-9C89-62E65B7F1FED}"/>
              </a:ext>
            </a:extLst>
          </p:cNvPr>
          <p:cNvSpPr/>
          <p:nvPr/>
        </p:nvSpPr>
        <p:spPr>
          <a:xfrm>
            <a:off x="8266018" y="2825466"/>
            <a:ext cx="2772318" cy="830997"/>
          </a:xfrm>
          <a:prstGeom prst="rect">
            <a:avLst/>
          </a:prstGeom>
        </p:spPr>
        <p:txBody>
          <a:bodyPr wrap="square">
            <a:spAutoFit/>
          </a:bodyPr>
          <a:lstStyle/>
          <a:p>
            <a:pPr algn="r"/>
            <a:r>
              <a:rPr lang="fr-FR" sz="1600" b="1" i="1" dirty="0">
                <a:solidFill>
                  <a:srgbClr val="C00000"/>
                </a:solidFill>
                <a:latin typeface="Arial" panose="020B0604020202020204" pitchFamily="34" charset="0"/>
                <a:cs typeface="Arial" panose="020B0604020202020204" pitchFamily="34" charset="0"/>
              </a:rPr>
              <a:t>First Global Meeting</a:t>
            </a:r>
          </a:p>
          <a:p>
            <a:pPr algn="r"/>
            <a:r>
              <a:rPr lang="fr-FR" sz="1600" b="1" i="1" dirty="0" err="1">
                <a:latin typeface="Arial" panose="020B0604020202020204" pitchFamily="34" charset="0"/>
                <a:cs typeface="Arial" panose="020B0604020202020204" pitchFamily="34" charset="0"/>
              </a:rPr>
              <a:t>Preparedness</a:t>
            </a:r>
            <a:r>
              <a:rPr lang="fr-FR" sz="1600" i="1" dirty="0">
                <a:latin typeface="Arial" panose="020B0604020202020204" pitchFamily="34" charset="0"/>
                <a:cs typeface="Arial" panose="020B0604020202020204" pitchFamily="34" charset="0"/>
              </a:rPr>
              <a:t> &amp; identification of actions</a:t>
            </a:r>
            <a:endParaRPr lang="en-US" sz="1600" i="1" dirty="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B38F9ECF-678D-4BD6-BE63-1D4CC6352C51}"/>
              </a:ext>
            </a:extLst>
          </p:cNvPr>
          <p:cNvSpPr/>
          <p:nvPr/>
        </p:nvSpPr>
        <p:spPr>
          <a:xfrm>
            <a:off x="684310" y="1722946"/>
            <a:ext cx="7201471" cy="646331"/>
          </a:xfrm>
          <a:prstGeom prst="rect">
            <a:avLst/>
          </a:prstGeom>
        </p:spPr>
        <p:txBody>
          <a:bodyPr wrap="square">
            <a:spAutoFit/>
          </a:bodyPr>
          <a:lstStyle/>
          <a:p>
            <a:pPr algn="r"/>
            <a:r>
              <a:rPr lang="fr-FR" b="1" dirty="0">
                <a:latin typeface="Arial" panose="020B0604020202020204" pitchFamily="34" charset="0"/>
                <a:cs typeface="Arial" panose="020B0604020202020204" pitchFamily="34" charset="0"/>
              </a:rPr>
              <a:t>First </a:t>
            </a:r>
            <a:r>
              <a:rPr lang="fr-FR" b="1" dirty="0" err="1">
                <a:latin typeface="Arial" panose="020B0604020202020204" pitchFamily="34" charset="0"/>
                <a:cs typeface="Arial" panose="020B0604020202020204" pitchFamily="34" charset="0"/>
              </a:rPr>
              <a:t>autochtonous</a:t>
            </a:r>
            <a:r>
              <a:rPr lang="fr-FR" b="1" dirty="0">
                <a:latin typeface="Arial" panose="020B0604020202020204" pitchFamily="34" charset="0"/>
                <a:cs typeface="Arial" panose="020B0604020202020204" pitchFamily="34" charset="0"/>
              </a:rPr>
              <a:t> </a:t>
            </a:r>
            <a:r>
              <a:rPr lang="fr-FR" b="1" dirty="0" err="1">
                <a:latin typeface="Arial" panose="020B0604020202020204" pitchFamily="34" charset="0"/>
                <a:cs typeface="Arial" panose="020B0604020202020204" pitchFamily="34" charset="0"/>
              </a:rPr>
              <a:t>human</a:t>
            </a:r>
            <a:r>
              <a:rPr lang="fr-FR" b="1" dirty="0">
                <a:latin typeface="Arial" panose="020B0604020202020204" pitchFamily="34" charset="0"/>
                <a:cs typeface="Arial" panose="020B0604020202020204" pitchFamily="34" charset="0"/>
              </a:rPr>
              <a:t> case in </a:t>
            </a:r>
            <a:r>
              <a:rPr lang="fr-FR" b="1" i="1" dirty="0">
                <a:latin typeface="Arial" panose="020B0604020202020204" pitchFamily="34" charset="0"/>
                <a:cs typeface="Arial" panose="020B0604020202020204" pitchFamily="34" charset="0"/>
              </a:rPr>
              <a:t>Seine Saint Denis </a:t>
            </a:r>
            <a:r>
              <a:rPr lang="fr-FR" b="1"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July, 19</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a:p>
            <a:pPr algn="r"/>
            <a:r>
              <a:rPr lang="en-US" b="1" dirty="0">
                <a:latin typeface="Arial" panose="020B0604020202020204" pitchFamily="34" charset="0"/>
                <a:cs typeface="Arial" panose="020B0604020202020204" pitchFamily="34" charset="0"/>
              </a:rPr>
              <a:t>Second </a:t>
            </a:r>
            <a:r>
              <a:rPr lang="en-US" b="1" dirty="0" err="1">
                <a:latin typeface="Arial" panose="020B0604020202020204" pitchFamily="34" charset="0"/>
                <a:cs typeface="Arial" panose="020B0604020202020204" pitchFamily="34" charset="0"/>
              </a:rPr>
              <a:t>autochtonous</a:t>
            </a:r>
            <a:r>
              <a:rPr lang="en-US" b="1" dirty="0">
                <a:latin typeface="Arial" panose="020B0604020202020204" pitchFamily="34" charset="0"/>
                <a:cs typeface="Arial" panose="020B0604020202020204" pitchFamily="34" charset="0"/>
              </a:rPr>
              <a:t> human case in </a:t>
            </a:r>
            <a:r>
              <a:rPr lang="en-US" b="1" i="1" dirty="0">
                <a:latin typeface="Arial" panose="020B0604020202020204" pitchFamily="34" charset="0"/>
                <a:cs typeface="Arial" panose="020B0604020202020204" pitchFamily="34" charset="0"/>
              </a:rPr>
              <a:t>Val </a:t>
            </a:r>
            <a:r>
              <a:rPr lang="en-US" b="1" i="1" dirty="0" err="1">
                <a:latin typeface="Arial" panose="020B0604020202020204" pitchFamily="34" charset="0"/>
                <a:cs typeface="Arial" panose="020B0604020202020204" pitchFamily="34" charset="0"/>
              </a:rPr>
              <a:t>d’Oise</a:t>
            </a:r>
            <a:r>
              <a:rPr lang="en-US" b="1" i="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July, 26</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9BAEA06-3850-4DF4-AEC6-5C960AEA99CF}"/>
              </a:ext>
            </a:extLst>
          </p:cNvPr>
          <p:cNvSpPr/>
          <p:nvPr/>
        </p:nvSpPr>
        <p:spPr>
          <a:xfrm>
            <a:off x="8197923" y="4101478"/>
            <a:ext cx="2772318" cy="584775"/>
          </a:xfrm>
          <a:prstGeom prst="rect">
            <a:avLst/>
          </a:prstGeom>
        </p:spPr>
        <p:txBody>
          <a:bodyPr wrap="square">
            <a:spAutoFit/>
          </a:bodyPr>
          <a:lstStyle/>
          <a:p>
            <a:pPr algn="r"/>
            <a:r>
              <a:rPr lang="en-US" sz="1600" b="1" i="1" dirty="0">
                <a:solidFill>
                  <a:srgbClr val="C00000"/>
                </a:solidFill>
                <a:latin typeface="Arial" panose="020B0604020202020204" pitchFamily="34" charset="0"/>
                <a:cs typeface="Arial" panose="020B0604020202020204" pitchFamily="34" charset="0"/>
              </a:rPr>
              <a:t>One Health Intersectoral Coordination Meeting</a:t>
            </a:r>
            <a:endParaRPr lang="en-US" sz="1600" i="1" dirty="0">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815C8DF4-86CF-4883-86F4-67F360D6B88E}"/>
              </a:ext>
            </a:extLst>
          </p:cNvPr>
          <p:cNvPicPr>
            <a:picLocks noChangeAspect="1"/>
          </p:cNvPicPr>
          <p:nvPr/>
        </p:nvPicPr>
        <p:blipFill>
          <a:blip r:embed="rId9"/>
          <a:stretch>
            <a:fillRect/>
          </a:stretch>
        </p:blipFill>
        <p:spPr>
          <a:xfrm>
            <a:off x="4893721" y="3712571"/>
            <a:ext cx="929321" cy="874655"/>
          </a:xfrm>
          <a:prstGeom prst="rect">
            <a:avLst/>
          </a:prstGeom>
        </p:spPr>
      </p:pic>
      <p:pic>
        <p:nvPicPr>
          <p:cNvPr id="10" name="Image 9">
            <a:extLst>
              <a:ext uri="{FF2B5EF4-FFF2-40B4-BE49-F238E27FC236}">
                <a16:creationId xmlns:a16="http://schemas.microsoft.com/office/drawing/2014/main" id="{5E56B84E-0E22-41F6-899B-B292278FDB29}"/>
              </a:ext>
            </a:extLst>
          </p:cNvPr>
          <p:cNvPicPr>
            <a:picLocks noChangeAspect="1"/>
          </p:cNvPicPr>
          <p:nvPr/>
        </p:nvPicPr>
        <p:blipFill>
          <a:blip r:embed="rId10"/>
          <a:stretch>
            <a:fillRect/>
          </a:stretch>
        </p:blipFill>
        <p:spPr>
          <a:xfrm>
            <a:off x="5037501" y="4541555"/>
            <a:ext cx="750380" cy="916720"/>
          </a:xfrm>
          <a:prstGeom prst="rect">
            <a:avLst/>
          </a:prstGeom>
        </p:spPr>
      </p:pic>
      <p:sp>
        <p:nvSpPr>
          <p:cNvPr id="39" name="ZoneTexte 38">
            <a:extLst>
              <a:ext uri="{FF2B5EF4-FFF2-40B4-BE49-F238E27FC236}">
                <a16:creationId xmlns:a16="http://schemas.microsoft.com/office/drawing/2014/main" id="{EB407B27-0F07-4803-BCCD-79AE6BDCA7EB}"/>
              </a:ext>
            </a:extLst>
          </p:cNvPr>
          <p:cNvSpPr txBox="1"/>
          <p:nvPr/>
        </p:nvSpPr>
        <p:spPr>
          <a:xfrm>
            <a:off x="214744" y="5243294"/>
            <a:ext cx="7850411" cy="1389355"/>
          </a:xfrm>
          <a:prstGeom prst="rect">
            <a:avLst/>
          </a:prstGeom>
          <a:noFill/>
        </p:spPr>
        <p:txBody>
          <a:bodyPr wrap="square" rtlCol="0">
            <a:spAutoFit/>
          </a:bodyPr>
          <a:lstStyle/>
          <a:p>
            <a:pPr marL="285750" indent="-285750" algn="just">
              <a:lnSpc>
                <a:spcPts val="2600"/>
              </a:lnSpc>
              <a:buFont typeface="Wingdings" panose="05000000000000000000" pitchFamily="2" charset="2"/>
              <a:buChar char="ü"/>
            </a:pPr>
            <a:r>
              <a:rPr lang="fr-FR" sz="1600" b="1" dirty="0" err="1">
                <a:solidFill>
                  <a:srgbClr val="C00000"/>
                </a:solidFill>
                <a:latin typeface="Arial" panose="020B0604020202020204" pitchFamily="34" charset="0"/>
                <a:cs typeface="Arial" panose="020B0604020202020204" pitchFamily="34" charset="0"/>
              </a:rPr>
              <a:t>Awareness-raising</a:t>
            </a:r>
            <a:r>
              <a:rPr lang="fr-FR" sz="1600" b="1" dirty="0">
                <a:solidFill>
                  <a:srgbClr val="C00000"/>
                </a:solidFill>
                <a:latin typeface="Arial" panose="020B0604020202020204" pitchFamily="34" charset="0"/>
                <a:cs typeface="Arial" panose="020B0604020202020204" pitchFamily="34" charset="0"/>
              </a:rPr>
              <a:t> </a:t>
            </a:r>
            <a:r>
              <a:rPr lang="fr-FR" sz="1600" b="1" dirty="0" err="1">
                <a:solidFill>
                  <a:srgbClr val="C00000"/>
                </a:solidFill>
                <a:latin typeface="Arial" panose="020B0604020202020204" pitchFamily="34" charset="0"/>
                <a:cs typeface="Arial" panose="020B0604020202020204" pitchFamily="34" charset="0"/>
              </a:rPr>
              <a:t>among</a:t>
            </a:r>
            <a:r>
              <a:rPr lang="fr-FR" sz="1600" b="1" dirty="0">
                <a:solidFill>
                  <a:srgbClr val="C00000"/>
                </a:solidFill>
                <a:latin typeface="Arial" panose="020B0604020202020204" pitchFamily="34" charset="0"/>
                <a:cs typeface="Arial" panose="020B0604020202020204" pitchFamily="34" charset="0"/>
              </a:rPr>
              <a:t> </a:t>
            </a:r>
            <a:r>
              <a:rPr lang="fr-FR" sz="1600" b="1" dirty="0" err="1">
                <a:solidFill>
                  <a:srgbClr val="C00000"/>
                </a:solidFill>
                <a:latin typeface="Arial" panose="020B0604020202020204" pitchFamily="34" charset="0"/>
                <a:cs typeface="Arial" panose="020B0604020202020204" pitchFamily="34" charset="0"/>
              </a:rPr>
              <a:t>equine</a:t>
            </a:r>
            <a:r>
              <a:rPr lang="fr-FR" sz="1600" b="1" dirty="0">
                <a:solidFill>
                  <a:srgbClr val="C00000"/>
                </a:solidFill>
                <a:latin typeface="Arial" panose="020B0604020202020204" pitchFamily="34" charset="0"/>
                <a:cs typeface="Arial" panose="020B0604020202020204" pitchFamily="34" charset="0"/>
              </a:rPr>
              <a:t> </a:t>
            </a:r>
            <a:r>
              <a:rPr lang="fr-FR" sz="1600" b="1" dirty="0" err="1">
                <a:solidFill>
                  <a:srgbClr val="C00000"/>
                </a:solidFill>
                <a:latin typeface="Arial" panose="020B0604020202020204" pitchFamily="34" charset="0"/>
                <a:cs typeface="Arial" panose="020B0604020202020204" pitchFamily="34" charset="0"/>
              </a:rPr>
              <a:t>owners</a:t>
            </a:r>
            <a:r>
              <a:rPr lang="fr-FR" sz="1600" b="1" dirty="0">
                <a:solidFill>
                  <a:srgbClr val="C00000"/>
                </a:solidFill>
                <a:latin typeface="Arial" panose="020B0604020202020204" pitchFamily="34" charset="0"/>
                <a:cs typeface="Arial" panose="020B0604020202020204" pitchFamily="34" charset="0"/>
              </a:rPr>
              <a:t> and </a:t>
            </a:r>
            <a:r>
              <a:rPr lang="fr-FR" sz="1600" b="1" dirty="0" err="1">
                <a:solidFill>
                  <a:srgbClr val="C00000"/>
                </a:solidFill>
                <a:latin typeface="Arial" panose="020B0604020202020204" pitchFamily="34" charset="0"/>
                <a:cs typeface="Arial" panose="020B0604020202020204" pitchFamily="34" charset="0"/>
              </a:rPr>
              <a:t>veterinarians</a:t>
            </a:r>
            <a:r>
              <a:rPr lang="fr-FR" sz="1600" b="1" dirty="0">
                <a:solidFill>
                  <a:srgbClr val="C00000"/>
                </a:solidFill>
                <a:latin typeface="Arial" panose="020B0604020202020204" pitchFamily="34" charset="0"/>
                <a:cs typeface="Arial" panose="020B0604020202020204" pitchFamily="34" charset="0"/>
              </a:rPr>
              <a:t> (AVEF, RESPE, IFCE)</a:t>
            </a:r>
          </a:p>
          <a:p>
            <a:pPr marL="285750" indent="-285750" algn="just">
              <a:lnSpc>
                <a:spcPts val="2600"/>
              </a:lnSpc>
              <a:buFont typeface="Wingdings" panose="05000000000000000000" pitchFamily="2" charset="2"/>
              <a:buChar char="ü"/>
            </a:pPr>
            <a:r>
              <a:rPr lang="fr-FR" sz="16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Strengthening</a:t>
            </a:r>
            <a:r>
              <a:rPr lang="fr-FR"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 </a:t>
            </a:r>
            <a:r>
              <a:rPr lang="fr-FR" sz="1600" b="1" dirty="0" err="1">
                <a:solidFill>
                  <a:srgbClr val="C00000"/>
                </a:solidFill>
                <a:latin typeface="Arial" panose="020B0604020202020204" pitchFamily="34" charset="0"/>
                <a:ea typeface="Times New Roman" panose="02020603050405020304" pitchFamily="18" charset="0"/>
                <a:cs typeface="Arial" panose="020B0604020202020204" pitchFamily="34" charset="0"/>
              </a:rPr>
              <a:t>avian</a:t>
            </a:r>
            <a:r>
              <a:rPr lang="fr-FR" sz="1600" b="1" dirty="0">
                <a:solidFill>
                  <a:srgbClr val="C00000"/>
                </a:solidFill>
                <a:latin typeface="Arial" panose="020B0604020202020204" pitchFamily="34" charset="0"/>
                <a:ea typeface="Times New Roman" panose="02020603050405020304" pitchFamily="18" charset="0"/>
                <a:cs typeface="Arial" panose="020B0604020202020204" pitchFamily="34" charset="0"/>
              </a:rPr>
              <a:t> surveillance </a:t>
            </a:r>
            <a:r>
              <a:rPr lang="fr-FR" sz="1600" dirty="0">
                <a:effectLst/>
                <a:latin typeface="Arial" panose="020B0604020202020204" pitchFamily="34" charset="0"/>
                <a:ea typeface="Times New Roman" panose="02020603050405020304" pitchFamily="18" charset="0"/>
                <a:cs typeface="Arial" panose="020B0604020202020204" pitchFamily="34" charset="0"/>
              </a:rPr>
              <a:t>(OFB/SAGIR, LPO </a:t>
            </a:r>
            <a:r>
              <a:rPr lang="fr-FR" sz="1600" dirty="0" err="1">
                <a:effectLst/>
                <a:latin typeface="Arial" panose="020B0604020202020204" pitchFamily="34" charset="0"/>
                <a:ea typeface="Times New Roman" panose="02020603050405020304" pitchFamily="18" charset="0"/>
                <a:cs typeface="Arial" panose="020B0604020202020204" pitchFamily="34" charset="0"/>
              </a:rPr>
              <a:t>IdF</a:t>
            </a:r>
            <a:r>
              <a:rPr lang="fr-FR" sz="1600" dirty="0">
                <a:effectLst/>
                <a:latin typeface="Arial" panose="020B0604020202020204" pitchFamily="34" charset="0"/>
                <a:ea typeface="Times New Roman" panose="02020603050405020304" pitchFamily="18" charset="0"/>
                <a:cs typeface="Arial" panose="020B0604020202020204" pitchFamily="34" charset="0"/>
              </a:rPr>
              <a:t>, LNR)</a:t>
            </a:r>
          </a:p>
          <a:p>
            <a:pPr marL="285750" indent="-285750" algn="just">
              <a:lnSpc>
                <a:spcPts val="2600"/>
              </a:lnSpc>
              <a:buFont typeface="Wingdings" panose="05000000000000000000" pitchFamily="2" charset="2"/>
              <a:buChar char="ü"/>
            </a:pPr>
            <a:r>
              <a:rPr lang="fr-FR" sz="16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Equine </a:t>
            </a:r>
            <a:r>
              <a:rPr lang="fr-FR" sz="16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seroprevalence</a:t>
            </a:r>
            <a:r>
              <a:rPr lang="fr-FR" sz="16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1600" b="1" dirty="0" err="1">
                <a:solidFill>
                  <a:srgbClr val="C00000"/>
                </a:solidFill>
                <a:effectLst/>
                <a:latin typeface="Arial" panose="020B0604020202020204" pitchFamily="34" charset="0"/>
                <a:ea typeface="Times New Roman" panose="02020603050405020304" pitchFamily="18" charset="0"/>
                <a:cs typeface="Arial" panose="020B0604020202020204" pitchFamily="34" charset="0"/>
              </a:rPr>
              <a:t>survey</a:t>
            </a:r>
            <a:r>
              <a:rPr lang="fr-FR" sz="16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1600" dirty="0">
                <a:effectLst/>
                <a:latin typeface="Arial" panose="020B0604020202020204" pitchFamily="34" charset="0"/>
                <a:ea typeface="Times New Roman" panose="02020603050405020304" pitchFamily="18" charset="0"/>
                <a:cs typeface="Arial" panose="020B0604020202020204" pitchFamily="34" charset="0"/>
              </a:rPr>
              <a:t>in S</a:t>
            </a:r>
            <a:r>
              <a:rPr lang="fr-FR" sz="1600" i="1" dirty="0">
                <a:effectLst/>
                <a:latin typeface="Arial" panose="020B0604020202020204" pitchFamily="34" charset="0"/>
                <a:ea typeface="Times New Roman" panose="02020603050405020304" pitchFamily="18" charset="0"/>
                <a:cs typeface="Arial" panose="020B0604020202020204" pitchFamily="34" charset="0"/>
              </a:rPr>
              <a:t>eine-Saint-Denis</a:t>
            </a:r>
            <a:r>
              <a:rPr lang="fr-FR" sz="1600" dirty="0">
                <a:effectLst/>
                <a:latin typeface="Arial" panose="020B0604020202020204" pitchFamily="34" charset="0"/>
                <a:ea typeface="Times New Roman" panose="02020603050405020304" pitchFamily="18" charset="0"/>
                <a:cs typeface="Arial" panose="020B0604020202020204" pitchFamily="34" charset="0"/>
              </a:rPr>
              <a:t> (</a:t>
            </a:r>
            <a:r>
              <a:rPr lang="fr-FR" sz="16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93</a:t>
            </a:r>
            <a:r>
              <a:rPr lang="fr-FR" sz="1600" dirty="0">
                <a:effectLst/>
                <a:latin typeface="Arial" panose="020B0604020202020204" pitchFamily="34" charset="0"/>
                <a:ea typeface="Times New Roman" panose="02020603050405020304" pitchFamily="18" charset="0"/>
                <a:cs typeface="Arial" panose="020B0604020202020204" pitchFamily="34" charset="0"/>
              </a:rPr>
              <a:t>) and </a:t>
            </a:r>
            <a:r>
              <a:rPr lang="fr-FR" sz="1600" i="1" dirty="0">
                <a:effectLst/>
                <a:latin typeface="Arial" panose="020B0604020202020204" pitchFamily="34" charset="0"/>
                <a:ea typeface="Times New Roman" panose="02020603050405020304" pitchFamily="18" charset="0"/>
                <a:cs typeface="Arial" panose="020B0604020202020204" pitchFamily="34" charset="0"/>
              </a:rPr>
              <a:t>Val-d’Oise</a:t>
            </a:r>
            <a:r>
              <a:rPr lang="fr-FR" sz="1600" dirty="0">
                <a:effectLst/>
                <a:latin typeface="Arial" panose="020B0604020202020204" pitchFamily="34" charset="0"/>
                <a:ea typeface="Times New Roman" panose="02020603050405020304" pitchFamily="18" charset="0"/>
                <a:cs typeface="Arial" panose="020B0604020202020204" pitchFamily="34" charset="0"/>
              </a:rPr>
              <a:t> (</a:t>
            </a:r>
            <a:r>
              <a:rPr lang="fr-FR" sz="1600" b="1"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95</a:t>
            </a:r>
            <a:r>
              <a:rPr lang="fr-FR" sz="1600" dirty="0">
                <a:effectLst/>
                <a:latin typeface="Arial" panose="020B0604020202020204" pitchFamily="34" charset="0"/>
                <a:ea typeface="Times New Roman" panose="02020603050405020304" pitchFamily="18" charset="0"/>
                <a:cs typeface="Arial" panose="020B0604020202020204" pitchFamily="34" charset="0"/>
              </a:rPr>
              <a:t>)</a:t>
            </a:r>
          </a:p>
        </p:txBody>
      </p:sp>
      <p:sp>
        <p:nvSpPr>
          <p:cNvPr id="13" name="ZoneTexte 12">
            <a:extLst>
              <a:ext uri="{FF2B5EF4-FFF2-40B4-BE49-F238E27FC236}">
                <a16:creationId xmlns:a16="http://schemas.microsoft.com/office/drawing/2014/main" id="{403BA98D-3AC3-46A9-B2EC-870BC05BCEA5}"/>
              </a:ext>
            </a:extLst>
          </p:cNvPr>
          <p:cNvSpPr txBox="1"/>
          <p:nvPr/>
        </p:nvSpPr>
        <p:spPr>
          <a:xfrm>
            <a:off x="6210522" y="4116811"/>
            <a:ext cx="1173032"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DDPP 93</a:t>
            </a:r>
          </a:p>
        </p:txBody>
      </p:sp>
      <p:sp>
        <p:nvSpPr>
          <p:cNvPr id="42" name="ZoneTexte 41">
            <a:extLst>
              <a:ext uri="{FF2B5EF4-FFF2-40B4-BE49-F238E27FC236}">
                <a16:creationId xmlns:a16="http://schemas.microsoft.com/office/drawing/2014/main" id="{5B915BA3-3158-4E59-8AC1-FDDDF9A34B58}"/>
              </a:ext>
            </a:extLst>
          </p:cNvPr>
          <p:cNvSpPr txBox="1"/>
          <p:nvPr/>
        </p:nvSpPr>
        <p:spPr>
          <a:xfrm>
            <a:off x="6210522" y="4759027"/>
            <a:ext cx="1173032"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DDPP 95</a:t>
            </a:r>
          </a:p>
        </p:txBody>
      </p:sp>
    </p:spTree>
    <p:extLst>
      <p:ext uri="{BB962C8B-B14F-4D97-AF65-F5344CB8AC3E}">
        <p14:creationId xmlns:p14="http://schemas.microsoft.com/office/powerpoint/2010/main" val="2577319870"/>
      </p:ext>
    </p:extLst>
  </p:cSld>
  <p:clrMapOvr>
    <a:masterClrMapping/>
  </p:clrMapOvr>
  <mc:AlternateContent xmlns:mc="http://schemas.openxmlformats.org/markup-compatibility/2006" xmlns:p14="http://schemas.microsoft.com/office/powerpoint/2010/main">
    <mc:Choice Requires="p14">
      <p:transition spd="slow" p14:dur="2000" advTm="34644"/>
    </mc:Choice>
    <mc:Fallback xmlns="">
      <p:transition spd="slow" advTm="34644"/>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A2AB057E-B7BD-4DCF-A910-9CA7C710C49B}"/>
              </a:ext>
            </a:extLst>
          </p:cNvPr>
          <p:cNvPicPr>
            <a:picLocks noChangeAspect="1"/>
          </p:cNvPicPr>
          <p:nvPr/>
        </p:nvPicPr>
        <p:blipFill>
          <a:blip r:embed="rId3"/>
          <a:stretch>
            <a:fillRect/>
          </a:stretch>
        </p:blipFill>
        <p:spPr>
          <a:xfrm>
            <a:off x="233283" y="5046355"/>
            <a:ext cx="4598096" cy="889954"/>
          </a:xfrm>
          <a:prstGeom prst="rect">
            <a:avLst/>
          </a:prstGeom>
        </p:spPr>
      </p:pic>
      <p:sp>
        <p:nvSpPr>
          <p:cNvPr id="4" name="Espace réservé du numéro de diapositive 3">
            <a:extLst>
              <a:ext uri="{FF2B5EF4-FFF2-40B4-BE49-F238E27FC236}">
                <a16:creationId xmlns:a16="http://schemas.microsoft.com/office/drawing/2014/main" id="{5BCF4EFC-F5C5-405E-BD5C-80475E65DDB2}"/>
              </a:ext>
            </a:extLst>
          </p:cNvPr>
          <p:cNvSpPr>
            <a:spLocks noGrp="1"/>
          </p:cNvSpPr>
          <p:nvPr>
            <p:ph type="sldNum" sz="quarter" idx="12"/>
          </p:nvPr>
        </p:nvSpPr>
        <p:spPr/>
        <p:txBody>
          <a:bodyPr/>
          <a:lstStyle/>
          <a:p>
            <a:fld id="{C9AA9FA6-E99B-4327-AEB7-1790CA42E665}" type="slidenum">
              <a:rPr lang="fr-FR" smtClean="0"/>
              <a:t>19</a:t>
            </a:fld>
            <a:endParaRPr lang="fr-FR" dirty="0"/>
          </a:p>
        </p:txBody>
      </p:sp>
      <p:grpSp>
        <p:nvGrpSpPr>
          <p:cNvPr id="24" name="Groupe 23">
            <a:extLst>
              <a:ext uri="{FF2B5EF4-FFF2-40B4-BE49-F238E27FC236}">
                <a16:creationId xmlns:a16="http://schemas.microsoft.com/office/drawing/2014/main" id="{EC8B18CA-DECE-405C-80B6-7AF523DD1182}"/>
              </a:ext>
            </a:extLst>
          </p:cNvPr>
          <p:cNvGrpSpPr/>
          <p:nvPr/>
        </p:nvGrpSpPr>
        <p:grpSpPr>
          <a:xfrm>
            <a:off x="11020691" y="1132447"/>
            <a:ext cx="956705" cy="4896590"/>
            <a:chOff x="11238964" y="1613061"/>
            <a:chExt cx="956705" cy="4896590"/>
          </a:xfrm>
          <a:solidFill>
            <a:srgbClr val="F3EAF8"/>
          </a:solidFill>
        </p:grpSpPr>
        <p:sp>
          <p:nvSpPr>
            <p:cNvPr id="25" name="Pentagone 6">
              <a:extLst>
                <a:ext uri="{FF2B5EF4-FFF2-40B4-BE49-F238E27FC236}">
                  <a16:creationId xmlns:a16="http://schemas.microsoft.com/office/drawing/2014/main" id="{334E53A4-64A2-4725-B952-D37481BD1EC0}"/>
                </a:ext>
              </a:extLst>
            </p:cNvPr>
            <p:cNvSpPr/>
            <p:nvPr/>
          </p:nvSpPr>
          <p:spPr>
            <a:xfrm rot="5400000">
              <a:off x="9608281" y="3922403"/>
              <a:ext cx="4896590" cy="277906"/>
            </a:xfrm>
            <a:prstGeom prst="homePlate">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a:extLst>
                <a:ext uri="{FF2B5EF4-FFF2-40B4-BE49-F238E27FC236}">
                  <a16:creationId xmlns:a16="http://schemas.microsoft.com/office/drawing/2014/main" id="{334D021F-1FE3-4498-898A-26987A765BC1}"/>
                </a:ext>
              </a:extLst>
            </p:cNvPr>
            <p:cNvSpPr/>
            <p:nvPr/>
          </p:nvSpPr>
          <p:spPr>
            <a:xfrm>
              <a:off x="11259669" y="2036403"/>
              <a:ext cx="936000" cy="889954"/>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July</a:t>
              </a:r>
            </a:p>
          </p:txBody>
        </p:sp>
        <p:sp>
          <p:nvSpPr>
            <p:cNvPr id="28" name="Rectangle 27">
              <a:extLst>
                <a:ext uri="{FF2B5EF4-FFF2-40B4-BE49-F238E27FC236}">
                  <a16:creationId xmlns:a16="http://schemas.microsoft.com/office/drawing/2014/main" id="{9382C910-0A80-44B8-AF87-EDC232748813}"/>
                </a:ext>
              </a:extLst>
            </p:cNvPr>
            <p:cNvSpPr/>
            <p:nvPr/>
          </p:nvSpPr>
          <p:spPr>
            <a:xfrm>
              <a:off x="11238964" y="3177975"/>
              <a:ext cx="936000" cy="2971153"/>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August </a:t>
              </a:r>
            </a:p>
            <a:p>
              <a:pPr algn="ctr"/>
              <a:r>
                <a:rPr lang="en-US" sz="1600" b="1" dirty="0">
                  <a:solidFill>
                    <a:schemeClr val="tx1"/>
                  </a:solidFill>
                  <a:latin typeface="Marianne" panose="02000000000000000000" pitchFamily="50" charset="0"/>
                </a:rPr>
                <a:t>8th</a:t>
              </a:r>
              <a:endParaRPr lang="en-US" sz="1400" b="1" dirty="0">
                <a:solidFill>
                  <a:schemeClr val="tx1"/>
                </a:solidFill>
                <a:latin typeface="Marianne" panose="02000000000000000000" pitchFamily="50" charset="0"/>
              </a:endParaRP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t>
              </a: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August</a:t>
              </a:r>
              <a:r>
                <a:rPr lang="en-US" sz="1400" b="1" dirty="0">
                  <a:solidFill>
                    <a:schemeClr val="tx1"/>
                  </a:solidFill>
                  <a:latin typeface="Marianne" panose="02000000000000000000" pitchFamily="50" charset="0"/>
                </a:rPr>
                <a:t>, 14</a:t>
              </a:r>
              <a:r>
                <a:rPr lang="en-US" sz="1400" b="1" baseline="30000" dirty="0">
                  <a:solidFill>
                    <a:schemeClr val="tx1"/>
                  </a:solidFill>
                  <a:latin typeface="Marianne" panose="02000000000000000000" pitchFamily="50" charset="0"/>
                </a:rPr>
                <a:t>th</a:t>
              </a:r>
              <a:endParaRPr lang="en-US" sz="1400" b="1" dirty="0">
                <a:solidFill>
                  <a:schemeClr val="tx1"/>
                </a:solidFill>
                <a:latin typeface="Marianne" panose="02000000000000000000" pitchFamily="50" charset="0"/>
              </a:endParaRPr>
            </a:p>
            <a:p>
              <a:pPr algn="ctr"/>
              <a:endParaRPr lang="en-US" sz="1400" b="1" dirty="0">
                <a:solidFill>
                  <a:schemeClr val="tx1"/>
                </a:solidFill>
                <a:latin typeface="Marianne" panose="02000000000000000000" pitchFamily="50" charset="0"/>
              </a:endParaRPr>
            </a:p>
            <a:p>
              <a:pPr algn="ctr"/>
              <a:endParaRPr lang="en-US" sz="1400" b="1" dirty="0">
                <a:solidFill>
                  <a:schemeClr val="tx1"/>
                </a:solidFill>
                <a:latin typeface="Marianne" panose="02000000000000000000" pitchFamily="50" charset="0"/>
              </a:endParaRPr>
            </a:p>
            <a:p>
              <a:pPr algn="ctr"/>
              <a:endParaRPr lang="en-US" sz="1400" b="1" dirty="0">
                <a:solidFill>
                  <a:schemeClr val="tx1"/>
                </a:solidFill>
                <a:latin typeface="Marianne" panose="02000000000000000000" pitchFamily="50" charset="0"/>
              </a:endParaRPr>
            </a:p>
            <a:p>
              <a:pPr algn="ctr"/>
              <a:r>
                <a:rPr lang="en-US" sz="1400" b="1" dirty="0">
                  <a:solidFill>
                    <a:schemeClr val="tx1"/>
                  </a:solidFill>
                  <a:latin typeface="Marianne" panose="02000000000000000000" pitchFamily="50" charset="0"/>
                </a:rPr>
                <a:t>August, 25</a:t>
              </a:r>
              <a:r>
                <a:rPr lang="en-US" sz="1400" b="1" baseline="30000" dirty="0">
                  <a:solidFill>
                    <a:schemeClr val="tx1"/>
                  </a:solidFill>
                  <a:latin typeface="Marianne" panose="02000000000000000000" pitchFamily="50" charset="0"/>
                </a:rPr>
                <a:t>th</a:t>
              </a:r>
              <a:r>
                <a:rPr lang="en-US" sz="1400" b="1" dirty="0">
                  <a:solidFill>
                    <a:schemeClr val="tx1"/>
                  </a:solidFill>
                  <a:latin typeface="Marianne" panose="02000000000000000000" pitchFamily="50" charset="0"/>
                </a:rPr>
                <a:t> </a:t>
              </a:r>
            </a:p>
          </p:txBody>
        </p:sp>
      </p:grpSp>
      <p:sp>
        <p:nvSpPr>
          <p:cNvPr id="32" name="ZoneTexte 31">
            <a:extLst>
              <a:ext uri="{FF2B5EF4-FFF2-40B4-BE49-F238E27FC236}">
                <a16:creationId xmlns:a16="http://schemas.microsoft.com/office/drawing/2014/main" id="{EE4BBC7C-4FAD-4BB4-A5AA-2C05F9E2136C}"/>
              </a:ext>
            </a:extLst>
          </p:cNvPr>
          <p:cNvSpPr txBox="1"/>
          <p:nvPr/>
        </p:nvSpPr>
        <p:spPr>
          <a:xfrm>
            <a:off x="520861" y="0"/>
            <a:ext cx="11671139" cy="52322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sz="2800" cap="small" dirty="0">
                <a:solidFill>
                  <a:srgbClr val="0070C0"/>
                </a:solidFill>
                <a:latin typeface="Arial" panose="020B0604020202020204" pitchFamily="34" charset="0"/>
                <a:cs typeface="Arial" panose="020B0604020202020204" pitchFamily="34" charset="0"/>
              </a:rPr>
              <a:t>Integrated WNV surveillance </a:t>
            </a:r>
            <a:r>
              <a:rPr lang="fr-FR" sz="2800" cap="small" dirty="0" err="1">
                <a:solidFill>
                  <a:srgbClr val="0070C0"/>
                </a:solidFill>
                <a:latin typeface="Arial" panose="020B0604020202020204" pitchFamily="34" charset="0"/>
                <a:cs typeface="Arial" panose="020B0604020202020204" pitchFamily="34" charset="0"/>
              </a:rPr>
              <a:t>underway</a:t>
            </a:r>
            <a:r>
              <a:rPr lang="fr-FR" sz="2800" cap="small" dirty="0">
                <a:solidFill>
                  <a:srgbClr val="0070C0"/>
                </a:solidFill>
                <a:latin typeface="Arial" panose="020B0604020202020204" pitchFamily="34" charset="0"/>
                <a:cs typeface="Arial" panose="020B0604020202020204" pitchFamily="34" charset="0"/>
              </a:rPr>
              <a:t> in </a:t>
            </a:r>
            <a:r>
              <a:rPr lang="fr-FR" sz="2800" i="1" cap="small" dirty="0">
                <a:solidFill>
                  <a:srgbClr val="0070C0"/>
                </a:solidFill>
                <a:latin typeface="Arial" panose="020B0604020202020204" pitchFamily="34" charset="0"/>
                <a:cs typeface="Arial" panose="020B0604020202020204" pitchFamily="34" charset="0"/>
              </a:rPr>
              <a:t>Ile-de-France</a:t>
            </a:r>
          </a:p>
        </p:txBody>
      </p:sp>
      <p:cxnSp>
        <p:nvCxnSpPr>
          <p:cNvPr id="33" name="Connecteur droit 32">
            <a:extLst>
              <a:ext uri="{FF2B5EF4-FFF2-40B4-BE49-F238E27FC236}">
                <a16:creationId xmlns:a16="http://schemas.microsoft.com/office/drawing/2014/main" id="{E3DECA30-E7A2-49E1-A1A7-B1CB7A36A233}"/>
              </a:ext>
            </a:extLst>
          </p:cNvPr>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431FC0E-E179-40E0-984A-61467C3FB01B}"/>
              </a:ext>
            </a:extLst>
          </p:cNvPr>
          <p:cNvSpPr/>
          <p:nvPr/>
        </p:nvSpPr>
        <p:spPr>
          <a:xfrm>
            <a:off x="182111" y="681937"/>
            <a:ext cx="11774580" cy="400110"/>
          </a:xfrm>
          <a:prstGeom prst="rect">
            <a:avLst/>
          </a:prstGeom>
          <a:solidFill>
            <a:srgbClr val="F3EAF8"/>
          </a:solidFill>
          <a:ln>
            <a:noFill/>
          </a:ln>
        </p:spPr>
        <p:txBody>
          <a:bodyPr wrap="square">
            <a:spAutoFit/>
          </a:bodyPr>
          <a:lstStyle/>
          <a:p>
            <a:pPr algn="ctr"/>
            <a:r>
              <a:rPr lang="en-US" sz="2000" dirty="0">
                <a:latin typeface="Arial" panose="020B0604020202020204" pitchFamily="34" charset="0"/>
                <a:cs typeface="Arial" panose="020B0604020202020204" pitchFamily="34" charset="0"/>
              </a:rPr>
              <a:t>Towards a successful One Health regional network</a:t>
            </a:r>
            <a:endParaRPr lang="fr-FR" sz="1600" b="1" dirty="0">
              <a:latin typeface="Arial" panose="020B0604020202020204" pitchFamily="34" charset="0"/>
              <a:cs typeface="Arial" panose="020B0604020202020204" pitchFamily="34" charset="0"/>
            </a:endParaRPr>
          </a:p>
        </p:txBody>
      </p:sp>
      <p:cxnSp>
        <p:nvCxnSpPr>
          <p:cNvPr id="36" name="Connecteur droit avec flèche 35">
            <a:extLst>
              <a:ext uri="{FF2B5EF4-FFF2-40B4-BE49-F238E27FC236}">
                <a16:creationId xmlns:a16="http://schemas.microsoft.com/office/drawing/2014/main" id="{DB91CF2B-9BDE-47E8-AADD-B9E5AFB1D010}"/>
              </a:ext>
            </a:extLst>
          </p:cNvPr>
          <p:cNvCxnSpPr>
            <a:cxnSpLocks/>
          </p:cNvCxnSpPr>
          <p:nvPr/>
        </p:nvCxnSpPr>
        <p:spPr>
          <a:xfrm flipH="1">
            <a:off x="8147473" y="2043927"/>
            <a:ext cx="2736412" cy="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Explosion 1 3">
            <a:extLst>
              <a:ext uri="{FF2B5EF4-FFF2-40B4-BE49-F238E27FC236}">
                <a16:creationId xmlns:a16="http://schemas.microsoft.com/office/drawing/2014/main" id="{9558F54C-AB05-451C-908A-3571E45F1739}"/>
              </a:ext>
            </a:extLst>
          </p:cNvPr>
          <p:cNvSpPr/>
          <p:nvPr/>
        </p:nvSpPr>
        <p:spPr>
          <a:xfrm>
            <a:off x="10900921" y="1870715"/>
            <a:ext cx="275046" cy="27818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Image 37">
            <a:extLst>
              <a:ext uri="{FF2B5EF4-FFF2-40B4-BE49-F238E27FC236}">
                <a16:creationId xmlns:a16="http://schemas.microsoft.com/office/drawing/2014/main" id="{756CEDDD-53B5-44FC-8FD3-22C9BC610BCD}"/>
              </a:ext>
            </a:extLst>
          </p:cNvPr>
          <p:cNvPicPr>
            <a:picLocks noChangeAspect="1"/>
          </p:cNvPicPr>
          <p:nvPr/>
        </p:nvPicPr>
        <p:blipFill>
          <a:blip r:embed="rId4"/>
          <a:stretch>
            <a:fillRect/>
          </a:stretch>
        </p:blipFill>
        <p:spPr>
          <a:xfrm>
            <a:off x="11041396" y="49211"/>
            <a:ext cx="1150604" cy="1047784"/>
          </a:xfrm>
          <a:prstGeom prst="rect">
            <a:avLst/>
          </a:prstGeom>
        </p:spPr>
      </p:pic>
      <p:sp>
        <p:nvSpPr>
          <p:cNvPr id="44" name="Rectangle à coins arrondis 33">
            <a:extLst>
              <a:ext uri="{FF2B5EF4-FFF2-40B4-BE49-F238E27FC236}">
                <a16:creationId xmlns:a16="http://schemas.microsoft.com/office/drawing/2014/main" id="{12713BAB-58C7-4506-BE93-36627E5419A7}"/>
              </a:ext>
            </a:extLst>
          </p:cNvPr>
          <p:cNvSpPr/>
          <p:nvPr/>
        </p:nvSpPr>
        <p:spPr>
          <a:xfrm>
            <a:off x="77909" y="3656463"/>
            <a:ext cx="8102197" cy="2971153"/>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a:extLst>
              <a:ext uri="{FF2B5EF4-FFF2-40B4-BE49-F238E27FC236}">
                <a16:creationId xmlns:a16="http://schemas.microsoft.com/office/drawing/2014/main" id="{4FA14CE3-28C3-4970-91FC-5612AF051DDB}"/>
              </a:ext>
            </a:extLst>
          </p:cNvPr>
          <p:cNvPicPr>
            <a:picLocks noChangeAspect="1"/>
          </p:cNvPicPr>
          <p:nvPr/>
        </p:nvPicPr>
        <p:blipFill>
          <a:blip r:embed="rId5"/>
          <a:stretch>
            <a:fillRect/>
          </a:stretch>
        </p:blipFill>
        <p:spPr>
          <a:xfrm>
            <a:off x="3292157" y="3745504"/>
            <a:ext cx="1351655" cy="683745"/>
          </a:xfrm>
          <a:prstGeom prst="rect">
            <a:avLst/>
          </a:prstGeom>
        </p:spPr>
      </p:pic>
      <p:pic>
        <p:nvPicPr>
          <p:cNvPr id="16" name="Image 15">
            <a:extLst>
              <a:ext uri="{FF2B5EF4-FFF2-40B4-BE49-F238E27FC236}">
                <a16:creationId xmlns:a16="http://schemas.microsoft.com/office/drawing/2014/main" id="{BDA2664E-A2ED-44DC-AAA8-45014E100671}"/>
              </a:ext>
            </a:extLst>
          </p:cNvPr>
          <p:cNvPicPr>
            <a:picLocks noChangeAspect="1"/>
          </p:cNvPicPr>
          <p:nvPr/>
        </p:nvPicPr>
        <p:blipFill rotWithShape="1">
          <a:blip r:embed="rId6"/>
          <a:srcRect t="16397" b="16397"/>
          <a:stretch/>
        </p:blipFill>
        <p:spPr>
          <a:xfrm>
            <a:off x="2296128" y="4587226"/>
            <a:ext cx="1546873" cy="584775"/>
          </a:xfrm>
          <a:prstGeom prst="rect">
            <a:avLst/>
          </a:prstGeom>
        </p:spPr>
      </p:pic>
      <p:pic>
        <p:nvPicPr>
          <p:cNvPr id="17" name="Image 16">
            <a:extLst>
              <a:ext uri="{FF2B5EF4-FFF2-40B4-BE49-F238E27FC236}">
                <a16:creationId xmlns:a16="http://schemas.microsoft.com/office/drawing/2014/main" id="{3A73D287-E642-4283-A639-8D6D3179ECCE}"/>
              </a:ext>
            </a:extLst>
          </p:cNvPr>
          <p:cNvPicPr>
            <a:picLocks noChangeAspect="1"/>
          </p:cNvPicPr>
          <p:nvPr/>
        </p:nvPicPr>
        <p:blipFill>
          <a:blip r:embed="rId7"/>
          <a:stretch>
            <a:fillRect/>
          </a:stretch>
        </p:blipFill>
        <p:spPr>
          <a:xfrm>
            <a:off x="234614" y="3885520"/>
            <a:ext cx="1448714" cy="1114395"/>
          </a:xfrm>
          <a:prstGeom prst="rect">
            <a:avLst/>
          </a:prstGeom>
        </p:spPr>
      </p:pic>
      <p:pic>
        <p:nvPicPr>
          <p:cNvPr id="2" name="Image 1">
            <a:extLst>
              <a:ext uri="{FF2B5EF4-FFF2-40B4-BE49-F238E27FC236}">
                <a16:creationId xmlns:a16="http://schemas.microsoft.com/office/drawing/2014/main" id="{8D57A02A-80A2-4BB1-A3CC-FCE0400F5F74}"/>
              </a:ext>
            </a:extLst>
          </p:cNvPr>
          <p:cNvPicPr>
            <a:picLocks noChangeAspect="1"/>
          </p:cNvPicPr>
          <p:nvPr/>
        </p:nvPicPr>
        <p:blipFill>
          <a:blip r:embed="rId8"/>
          <a:stretch>
            <a:fillRect/>
          </a:stretch>
        </p:blipFill>
        <p:spPr>
          <a:xfrm>
            <a:off x="1891748" y="3745504"/>
            <a:ext cx="1427870" cy="807057"/>
          </a:xfrm>
          <a:prstGeom prst="rect">
            <a:avLst/>
          </a:prstGeom>
        </p:spPr>
      </p:pic>
      <p:sp>
        <p:nvSpPr>
          <p:cNvPr id="31" name="Rectangle 30">
            <a:extLst>
              <a:ext uri="{FF2B5EF4-FFF2-40B4-BE49-F238E27FC236}">
                <a16:creationId xmlns:a16="http://schemas.microsoft.com/office/drawing/2014/main" id="{77156A32-B654-44E4-9C89-62E65B7F1FED}"/>
              </a:ext>
            </a:extLst>
          </p:cNvPr>
          <p:cNvSpPr/>
          <p:nvPr/>
        </p:nvSpPr>
        <p:spPr>
          <a:xfrm>
            <a:off x="8266018" y="2825466"/>
            <a:ext cx="2772318" cy="830997"/>
          </a:xfrm>
          <a:prstGeom prst="rect">
            <a:avLst/>
          </a:prstGeom>
        </p:spPr>
        <p:txBody>
          <a:bodyPr wrap="square">
            <a:spAutoFit/>
          </a:bodyPr>
          <a:lstStyle/>
          <a:p>
            <a:pPr algn="r"/>
            <a:r>
              <a:rPr lang="fr-FR" sz="1600" b="1" i="1" dirty="0">
                <a:solidFill>
                  <a:srgbClr val="C00000"/>
                </a:solidFill>
                <a:latin typeface="Arial" panose="020B0604020202020204" pitchFamily="34" charset="0"/>
                <a:cs typeface="Arial" panose="020B0604020202020204" pitchFamily="34" charset="0"/>
              </a:rPr>
              <a:t>First Global Meeting</a:t>
            </a:r>
          </a:p>
          <a:p>
            <a:pPr algn="r"/>
            <a:r>
              <a:rPr lang="fr-FR" sz="1600" b="1" i="1" dirty="0" err="1">
                <a:latin typeface="Arial" panose="020B0604020202020204" pitchFamily="34" charset="0"/>
                <a:cs typeface="Arial" panose="020B0604020202020204" pitchFamily="34" charset="0"/>
              </a:rPr>
              <a:t>Preparedness</a:t>
            </a:r>
            <a:r>
              <a:rPr lang="fr-FR" sz="1600" i="1" dirty="0">
                <a:latin typeface="Arial" panose="020B0604020202020204" pitchFamily="34" charset="0"/>
                <a:cs typeface="Arial" panose="020B0604020202020204" pitchFamily="34" charset="0"/>
              </a:rPr>
              <a:t> &amp; identification of actions</a:t>
            </a:r>
            <a:endParaRPr lang="en-US" sz="1600" i="1" dirty="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B38F9ECF-678D-4BD6-BE63-1D4CC6352C51}"/>
              </a:ext>
            </a:extLst>
          </p:cNvPr>
          <p:cNvSpPr/>
          <p:nvPr/>
        </p:nvSpPr>
        <p:spPr>
          <a:xfrm>
            <a:off x="684310" y="1722946"/>
            <a:ext cx="7201471" cy="646331"/>
          </a:xfrm>
          <a:prstGeom prst="rect">
            <a:avLst/>
          </a:prstGeom>
        </p:spPr>
        <p:txBody>
          <a:bodyPr wrap="square">
            <a:spAutoFit/>
          </a:bodyPr>
          <a:lstStyle/>
          <a:p>
            <a:pPr algn="r"/>
            <a:r>
              <a:rPr lang="fr-FR" b="1" dirty="0">
                <a:latin typeface="Arial" panose="020B0604020202020204" pitchFamily="34" charset="0"/>
                <a:cs typeface="Arial" panose="020B0604020202020204" pitchFamily="34" charset="0"/>
              </a:rPr>
              <a:t>First </a:t>
            </a:r>
            <a:r>
              <a:rPr lang="fr-FR" b="1" dirty="0" err="1">
                <a:latin typeface="Arial" panose="020B0604020202020204" pitchFamily="34" charset="0"/>
                <a:cs typeface="Arial" panose="020B0604020202020204" pitchFamily="34" charset="0"/>
              </a:rPr>
              <a:t>autochtonous</a:t>
            </a:r>
            <a:r>
              <a:rPr lang="fr-FR" b="1" dirty="0">
                <a:latin typeface="Arial" panose="020B0604020202020204" pitchFamily="34" charset="0"/>
                <a:cs typeface="Arial" panose="020B0604020202020204" pitchFamily="34" charset="0"/>
              </a:rPr>
              <a:t> </a:t>
            </a:r>
            <a:r>
              <a:rPr lang="fr-FR" b="1" dirty="0" err="1">
                <a:latin typeface="Arial" panose="020B0604020202020204" pitchFamily="34" charset="0"/>
                <a:cs typeface="Arial" panose="020B0604020202020204" pitchFamily="34" charset="0"/>
              </a:rPr>
              <a:t>human</a:t>
            </a:r>
            <a:r>
              <a:rPr lang="fr-FR" b="1" dirty="0">
                <a:latin typeface="Arial" panose="020B0604020202020204" pitchFamily="34" charset="0"/>
                <a:cs typeface="Arial" panose="020B0604020202020204" pitchFamily="34" charset="0"/>
              </a:rPr>
              <a:t> case in </a:t>
            </a:r>
            <a:r>
              <a:rPr lang="fr-FR" b="1" i="1" dirty="0">
                <a:latin typeface="Arial" panose="020B0604020202020204" pitchFamily="34" charset="0"/>
                <a:cs typeface="Arial" panose="020B0604020202020204" pitchFamily="34" charset="0"/>
              </a:rPr>
              <a:t>Seine Saint Denis </a:t>
            </a:r>
            <a:r>
              <a:rPr lang="fr-FR" b="1"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July, 19</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a:p>
            <a:pPr algn="r"/>
            <a:r>
              <a:rPr lang="en-US" b="1" dirty="0">
                <a:latin typeface="Arial" panose="020B0604020202020204" pitchFamily="34" charset="0"/>
                <a:cs typeface="Arial" panose="020B0604020202020204" pitchFamily="34" charset="0"/>
              </a:rPr>
              <a:t>Second </a:t>
            </a:r>
            <a:r>
              <a:rPr lang="en-US" b="1" dirty="0" err="1">
                <a:latin typeface="Arial" panose="020B0604020202020204" pitchFamily="34" charset="0"/>
                <a:cs typeface="Arial" panose="020B0604020202020204" pitchFamily="34" charset="0"/>
              </a:rPr>
              <a:t>autochtonous</a:t>
            </a:r>
            <a:r>
              <a:rPr lang="en-US" b="1" dirty="0">
                <a:latin typeface="Arial" panose="020B0604020202020204" pitchFamily="34" charset="0"/>
                <a:cs typeface="Arial" panose="020B0604020202020204" pitchFamily="34" charset="0"/>
              </a:rPr>
              <a:t> human case in </a:t>
            </a:r>
            <a:r>
              <a:rPr lang="en-US" b="1" i="1" dirty="0">
                <a:latin typeface="Arial" panose="020B0604020202020204" pitchFamily="34" charset="0"/>
                <a:cs typeface="Arial" panose="020B0604020202020204" pitchFamily="34" charset="0"/>
              </a:rPr>
              <a:t>Val </a:t>
            </a:r>
            <a:r>
              <a:rPr lang="en-US" b="1" i="1" dirty="0" err="1">
                <a:latin typeface="Arial" panose="020B0604020202020204" pitchFamily="34" charset="0"/>
                <a:cs typeface="Arial" panose="020B0604020202020204" pitchFamily="34" charset="0"/>
              </a:rPr>
              <a:t>d’Oise</a:t>
            </a:r>
            <a:r>
              <a:rPr lang="en-US" b="1" i="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July, 26</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9BAEA06-3850-4DF4-AEC6-5C960AEA99CF}"/>
              </a:ext>
            </a:extLst>
          </p:cNvPr>
          <p:cNvSpPr/>
          <p:nvPr/>
        </p:nvSpPr>
        <p:spPr>
          <a:xfrm>
            <a:off x="8197923" y="4101478"/>
            <a:ext cx="2772318" cy="584775"/>
          </a:xfrm>
          <a:prstGeom prst="rect">
            <a:avLst/>
          </a:prstGeom>
        </p:spPr>
        <p:txBody>
          <a:bodyPr wrap="square">
            <a:spAutoFit/>
          </a:bodyPr>
          <a:lstStyle/>
          <a:p>
            <a:pPr algn="r"/>
            <a:r>
              <a:rPr lang="en-US" sz="1600" b="1" i="1" dirty="0">
                <a:solidFill>
                  <a:srgbClr val="C00000"/>
                </a:solidFill>
                <a:latin typeface="Arial" panose="020B0604020202020204" pitchFamily="34" charset="0"/>
                <a:cs typeface="Arial" panose="020B0604020202020204" pitchFamily="34" charset="0"/>
              </a:rPr>
              <a:t>One Health Intersectoral Coordination Meeting</a:t>
            </a:r>
            <a:endParaRPr lang="en-US" sz="1600" i="1" dirty="0">
              <a:latin typeface="Arial" panose="020B0604020202020204" pitchFamily="34" charset="0"/>
              <a:cs typeface="Arial" panose="020B0604020202020204" pitchFamily="34" charset="0"/>
            </a:endParaRPr>
          </a:p>
        </p:txBody>
      </p:sp>
      <p:pic>
        <p:nvPicPr>
          <p:cNvPr id="3" name="Image 2">
            <a:extLst>
              <a:ext uri="{FF2B5EF4-FFF2-40B4-BE49-F238E27FC236}">
                <a16:creationId xmlns:a16="http://schemas.microsoft.com/office/drawing/2014/main" id="{815C8DF4-86CF-4883-86F4-67F360D6B88E}"/>
              </a:ext>
            </a:extLst>
          </p:cNvPr>
          <p:cNvPicPr>
            <a:picLocks noChangeAspect="1"/>
          </p:cNvPicPr>
          <p:nvPr/>
        </p:nvPicPr>
        <p:blipFill>
          <a:blip r:embed="rId9"/>
          <a:stretch>
            <a:fillRect/>
          </a:stretch>
        </p:blipFill>
        <p:spPr>
          <a:xfrm>
            <a:off x="4761373" y="3701368"/>
            <a:ext cx="929321" cy="874655"/>
          </a:xfrm>
          <a:prstGeom prst="rect">
            <a:avLst/>
          </a:prstGeom>
        </p:spPr>
      </p:pic>
      <p:pic>
        <p:nvPicPr>
          <p:cNvPr id="10" name="Image 9">
            <a:extLst>
              <a:ext uri="{FF2B5EF4-FFF2-40B4-BE49-F238E27FC236}">
                <a16:creationId xmlns:a16="http://schemas.microsoft.com/office/drawing/2014/main" id="{5E56B84E-0E22-41F6-899B-B292278FDB29}"/>
              </a:ext>
            </a:extLst>
          </p:cNvPr>
          <p:cNvPicPr>
            <a:picLocks noChangeAspect="1"/>
          </p:cNvPicPr>
          <p:nvPr/>
        </p:nvPicPr>
        <p:blipFill>
          <a:blip r:embed="rId10"/>
          <a:stretch>
            <a:fillRect/>
          </a:stretch>
        </p:blipFill>
        <p:spPr>
          <a:xfrm>
            <a:off x="4018387" y="4442717"/>
            <a:ext cx="750380" cy="916720"/>
          </a:xfrm>
          <a:prstGeom prst="rect">
            <a:avLst/>
          </a:prstGeom>
        </p:spPr>
      </p:pic>
      <p:sp>
        <p:nvSpPr>
          <p:cNvPr id="30" name="ZoneTexte 29">
            <a:extLst>
              <a:ext uri="{FF2B5EF4-FFF2-40B4-BE49-F238E27FC236}">
                <a16:creationId xmlns:a16="http://schemas.microsoft.com/office/drawing/2014/main" id="{CF2C7B9F-F903-4BE1-ABE5-C08CB9BF4C6B}"/>
              </a:ext>
            </a:extLst>
          </p:cNvPr>
          <p:cNvSpPr txBox="1"/>
          <p:nvPr/>
        </p:nvSpPr>
        <p:spPr>
          <a:xfrm>
            <a:off x="5296694" y="5383784"/>
            <a:ext cx="3453651" cy="307777"/>
          </a:xfrm>
          <a:prstGeom prst="rect">
            <a:avLst/>
          </a:prstGeom>
          <a:noFill/>
        </p:spPr>
        <p:txBody>
          <a:bodyPr wrap="square" rtlCol="0">
            <a:spAutoFit/>
          </a:bodyPr>
          <a:lstStyle/>
          <a:p>
            <a:r>
              <a:rPr lang="fr-FR" sz="1400" dirty="0" err="1">
                <a:latin typeface="Arial" panose="020B0604020202020204" pitchFamily="34" charset="0"/>
                <a:cs typeface="Arial" panose="020B0604020202020204" pitchFamily="34" charset="0"/>
              </a:rPr>
              <a:t>DDPPs</a:t>
            </a:r>
            <a:r>
              <a:rPr lang="fr-FR" sz="1400" dirty="0">
                <a:latin typeface="Arial" panose="020B0604020202020204" pitchFamily="34" charset="0"/>
                <a:cs typeface="Arial" panose="020B0604020202020204" pitchFamily="34" charset="0"/>
              </a:rPr>
              <a:t> Ile-de-France </a:t>
            </a:r>
            <a:r>
              <a:rPr lang="fr-FR" sz="1400" dirty="0" err="1">
                <a:latin typeface="Arial" panose="020B0604020202020204" pitchFamily="34" charset="0"/>
                <a:cs typeface="Arial" panose="020B0604020202020204" pitchFamily="34" charset="0"/>
              </a:rPr>
              <a:t>region</a:t>
            </a:r>
            <a:endParaRPr lang="fr-FR" sz="1400"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80FFB8D8-608F-4DAC-9847-50F3E87ABE1E}"/>
              </a:ext>
            </a:extLst>
          </p:cNvPr>
          <p:cNvSpPr/>
          <p:nvPr/>
        </p:nvSpPr>
        <p:spPr>
          <a:xfrm>
            <a:off x="8214239" y="4936526"/>
            <a:ext cx="2772318" cy="830997"/>
          </a:xfrm>
          <a:prstGeom prst="rect">
            <a:avLst/>
          </a:prstGeom>
        </p:spPr>
        <p:txBody>
          <a:bodyPr wrap="square">
            <a:spAutoFit/>
          </a:bodyPr>
          <a:lstStyle/>
          <a:p>
            <a:pPr algn="r"/>
            <a:r>
              <a:rPr lang="en-US" sz="1600" b="1" i="1" dirty="0">
                <a:solidFill>
                  <a:srgbClr val="C00000"/>
                </a:solidFill>
                <a:latin typeface="Arial" panose="020B0604020202020204" pitchFamily="34" charset="0"/>
                <a:cs typeface="Arial" panose="020B0604020202020204" pitchFamily="34" charset="0"/>
              </a:rPr>
              <a:t>Ile-de-France</a:t>
            </a:r>
          </a:p>
          <a:p>
            <a:pPr algn="r"/>
            <a:r>
              <a:rPr lang="en-US" sz="1600" b="1" i="1" dirty="0">
                <a:solidFill>
                  <a:srgbClr val="C00000"/>
                </a:solidFill>
                <a:latin typeface="Arial" panose="020B0604020202020204" pitchFamily="34" charset="0"/>
                <a:cs typeface="Arial" panose="020B0604020202020204" pitchFamily="34" charset="0"/>
              </a:rPr>
              <a:t>Coordination Meeting </a:t>
            </a:r>
          </a:p>
          <a:p>
            <a:pPr algn="r"/>
            <a:r>
              <a:rPr lang="en-US" sz="1600" i="1" dirty="0">
                <a:latin typeface="Arial" panose="020B0604020202020204" pitchFamily="34" charset="0"/>
                <a:cs typeface="Arial" panose="020B0604020202020204" pitchFamily="34" charset="0"/>
              </a:rPr>
              <a:t>DRIAAF/LNR</a:t>
            </a:r>
          </a:p>
        </p:txBody>
      </p:sp>
      <p:pic>
        <p:nvPicPr>
          <p:cNvPr id="41" name="Image 40">
            <a:extLst>
              <a:ext uri="{FF2B5EF4-FFF2-40B4-BE49-F238E27FC236}">
                <a16:creationId xmlns:a16="http://schemas.microsoft.com/office/drawing/2014/main" id="{7F7B2191-8795-4C69-A66A-E7C0890C0663}"/>
              </a:ext>
            </a:extLst>
          </p:cNvPr>
          <p:cNvPicPr>
            <a:picLocks noChangeAspect="1"/>
          </p:cNvPicPr>
          <p:nvPr/>
        </p:nvPicPr>
        <p:blipFill>
          <a:blip r:embed="rId11"/>
          <a:stretch>
            <a:fillRect/>
          </a:stretch>
        </p:blipFill>
        <p:spPr>
          <a:xfrm>
            <a:off x="1018046" y="5957582"/>
            <a:ext cx="581224" cy="581224"/>
          </a:xfrm>
          <a:prstGeom prst="rect">
            <a:avLst/>
          </a:prstGeom>
        </p:spPr>
      </p:pic>
      <p:sp>
        <p:nvSpPr>
          <p:cNvPr id="43" name="ZoneTexte 42">
            <a:extLst>
              <a:ext uri="{FF2B5EF4-FFF2-40B4-BE49-F238E27FC236}">
                <a16:creationId xmlns:a16="http://schemas.microsoft.com/office/drawing/2014/main" id="{9A9503C3-1670-491C-B764-DEE922405077}"/>
              </a:ext>
            </a:extLst>
          </p:cNvPr>
          <p:cNvSpPr txBox="1"/>
          <p:nvPr/>
        </p:nvSpPr>
        <p:spPr>
          <a:xfrm>
            <a:off x="1646736" y="5965915"/>
            <a:ext cx="6239045" cy="584775"/>
          </a:xfrm>
          <a:prstGeom prst="rect">
            <a:avLst/>
          </a:prstGeom>
          <a:solidFill>
            <a:srgbClr val="F3EAF8"/>
          </a:solidFill>
        </p:spPr>
        <p:txBody>
          <a:bodyPr wrap="square">
            <a:spAutoFit/>
          </a:bodyPr>
          <a:lstStyle/>
          <a:p>
            <a:r>
              <a:rPr lang="en-US"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Equine seroprevalence study </a:t>
            </a:r>
            <a:r>
              <a:rPr lang="en-US" sz="1600" dirty="0">
                <a:effectLst/>
                <a:latin typeface="Arial" panose="020B0604020202020204" pitchFamily="34" charset="0"/>
                <a:ea typeface="Times New Roman" panose="02020603050405020304" pitchFamily="18" charset="0"/>
                <a:cs typeface="Arial" panose="020B0604020202020204" pitchFamily="34" charset="0"/>
              </a:rPr>
              <a:t>expanded to the </a:t>
            </a:r>
            <a:r>
              <a:rPr lang="en-US" sz="1600" dirty="0">
                <a:solidFill>
                  <a:srgbClr val="C00000"/>
                </a:solidFill>
                <a:effectLst/>
                <a:latin typeface="Arial" panose="020B0604020202020204" pitchFamily="34" charset="0"/>
                <a:ea typeface="Times New Roman" panose="02020603050405020304" pitchFamily="18" charset="0"/>
                <a:cs typeface="Arial" panose="020B0604020202020204" pitchFamily="34" charset="0"/>
              </a:rPr>
              <a:t>Île-de-France region</a:t>
            </a:r>
          </a:p>
          <a:p>
            <a:r>
              <a:rPr lang="en-US" sz="1600" dirty="0">
                <a:latin typeface="Arial" panose="020B0604020202020204" pitchFamily="34" charset="0"/>
                <a:cs typeface="Arial" panose="020B0604020202020204" pitchFamily="34" charset="0"/>
              </a:rPr>
              <a:t>	Started on </a:t>
            </a:r>
            <a:r>
              <a:rPr lang="en-US" sz="1600" dirty="0" err="1">
                <a:latin typeface="Arial" panose="020B0604020202020204" pitchFamily="34" charset="0"/>
                <a:cs typeface="Arial" panose="020B0604020202020204" pitchFamily="34" charset="0"/>
              </a:rPr>
              <a:t>september</a:t>
            </a:r>
            <a:r>
              <a:rPr lang="en-US" sz="1600" dirty="0">
                <a:latin typeface="Arial" panose="020B0604020202020204" pitchFamily="34" charset="0"/>
                <a:cs typeface="Arial" panose="020B0604020202020204" pitchFamily="34" charset="0"/>
              </a:rPr>
              <a:t> 12th</a:t>
            </a:r>
            <a:endParaRPr lang="fr-FR" sz="1600" dirty="0"/>
          </a:p>
        </p:txBody>
      </p:sp>
    </p:spTree>
    <p:extLst>
      <p:ext uri="{BB962C8B-B14F-4D97-AF65-F5344CB8AC3E}">
        <p14:creationId xmlns:p14="http://schemas.microsoft.com/office/powerpoint/2010/main" val="2045582447"/>
      </p:ext>
    </p:extLst>
  </p:cSld>
  <p:clrMapOvr>
    <a:masterClrMapping/>
  </p:clrMapOvr>
  <mc:AlternateContent xmlns:mc="http://schemas.openxmlformats.org/markup-compatibility/2006" xmlns:p14="http://schemas.microsoft.com/office/powerpoint/2010/main">
    <mc:Choice Requires="p14">
      <p:transition spd="slow" p14:dur="2000" advTm="74580"/>
    </mc:Choice>
    <mc:Fallback xmlns="">
      <p:transition spd="slow" advTm="7458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rot="16200000">
            <a:off x="-589402" y="4610026"/>
            <a:ext cx="2428870" cy="369332"/>
          </a:xfrm>
          <a:prstGeom prst="rect">
            <a:avLst/>
          </a:prstGeom>
        </p:spPr>
        <p:txBody>
          <a:bodyPr wrap="none">
            <a:spAutoFit/>
          </a:bodyPr>
          <a:lstStyle/>
          <a:p>
            <a:r>
              <a:rPr lang="fr-FR" b="1" dirty="0">
                <a:latin typeface="Arial" panose="020B0604020202020204" pitchFamily="34" charset="0"/>
                <a:cs typeface="Arial" panose="020B0604020202020204" pitchFamily="34" charset="0"/>
              </a:rPr>
              <a:t>One </a:t>
            </a:r>
            <a:r>
              <a:rPr lang="fr-FR" b="1" dirty="0" err="1">
                <a:latin typeface="Arial" panose="020B0604020202020204" pitchFamily="34" charset="0"/>
                <a:cs typeface="Arial" panose="020B0604020202020204" pitchFamily="34" charset="0"/>
              </a:rPr>
              <a:t>Health</a:t>
            </a:r>
            <a:r>
              <a:rPr lang="fr-FR" b="1"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approach</a:t>
            </a:r>
            <a:endParaRPr lang="fr-FR" b="0" i="0" dirty="0">
              <a:effectLst/>
              <a:latin typeface="Arial" panose="020B0604020202020204" pitchFamily="34" charset="0"/>
              <a:cs typeface="Arial" panose="020B0604020202020204" pitchFamily="34" charset="0"/>
            </a:endParaRPr>
          </a:p>
        </p:txBody>
      </p:sp>
      <p:pic>
        <p:nvPicPr>
          <p:cNvPr id="6" name="Graphique 37">
            <a:extLst>
              <a:ext uri="{FF2B5EF4-FFF2-40B4-BE49-F238E27FC236}">
                <a16:creationId xmlns:a16="http://schemas.microsoft.com/office/drawing/2014/main" id="{46B4C80F-80D6-9A9C-4716-9EF808F42BDA}"/>
              </a:ext>
            </a:extLst>
          </p:cNvPr>
          <p:cNvPicPr>
            <a:picLocks noChangeAspect="1"/>
          </p:cNvPicPr>
          <p:nvPr/>
        </p:nvPicPr>
        <p:blipFill>
          <a:blip r:embed="rId3">
            <a:extLst>
              <a:ext uri="{96DAC541-7B7A-43D3-8B79-37D633B846F1}">
                <asvg:svgBlip xmlns:asvg="http://schemas.microsoft.com/office/drawing/2016/SVG/main" r:embed="rId4"/>
              </a:ext>
            </a:extLst>
          </a:blip>
          <a:srcRect t="15159"/>
          <a:stretch/>
        </p:blipFill>
        <p:spPr>
          <a:xfrm>
            <a:off x="965237" y="2812060"/>
            <a:ext cx="6438265" cy="3859940"/>
          </a:xfrm>
          <a:prstGeom prst="rect">
            <a:avLst/>
          </a:prstGeom>
        </p:spPr>
      </p:pic>
      <p:sp>
        <p:nvSpPr>
          <p:cNvPr id="7" name="ZoneTexte 6"/>
          <p:cNvSpPr txBox="1"/>
          <p:nvPr/>
        </p:nvSpPr>
        <p:spPr>
          <a:xfrm>
            <a:off x="520860" y="0"/>
            <a:ext cx="11671139" cy="584775"/>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cap="small" dirty="0">
                <a:solidFill>
                  <a:srgbClr val="0070C0"/>
                </a:solidFill>
                <a:latin typeface="Arial" panose="020B0604020202020204" pitchFamily="34" charset="0"/>
                <a:cs typeface="Arial" panose="020B0604020202020204" pitchFamily="34" charset="0"/>
              </a:rPr>
              <a:t>State of the art</a:t>
            </a:r>
          </a:p>
        </p:txBody>
      </p:sp>
      <p:cxnSp>
        <p:nvCxnSpPr>
          <p:cNvPr id="8" name="Connecteur droit 7"/>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625033" y="1574636"/>
            <a:ext cx="11195191" cy="812530"/>
          </a:xfrm>
          <a:prstGeom prst="rect">
            <a:avLst/>
          </a:prstGeom>
        </p:spPr>
        <p:txBody>
          <a:bodyPr wrap="square">
            <a:spAutoFit/>
          </a:bodyPr>
          <a:lstStyle/>
          <a:p>
            <a:pPr>
              <a:lnSpc>
                <a:spcPct val="130000"/>
              </a:lnSpc>
              <a:spcBef>
                <a:spcPts val="600"/>
              </a:spcBef>
              <a:spcAft>
                <a:spcPts val="600"/>
              </a:spcAft>
            </a:pPr>
            <a:r>
              <a:rPr lang="en-GB" dirty="0">
                <a:latin typeface="Arial" panose="020B0604020202020204" pitchFamily="34" charset="0"/>
                <a:cs typeface="Arial" panose="020B0604020202020204" pitchFamily="34" charset="0"/>
              </a:rPr>
              <a:t>Partnership</a:t>
            </a:r>
            <a:r>
              <a:rPr lang="fr-FR" dirty="0">
                <a:latin typeface="Arial" panose="020B0604020202020204" pitchFamily="34" charset="0"/>
                <a:cs typeface="Arial" panose="020B0604020202020204" pitchFamily="34" charset="0"/>
              </a:rPr>
              <a:t> </a:t>
            </a:r>
            <a:r>
              <a:rPr lang="en-GB" dirty="0">
                <a:latin typeface="Arial" panose="020B0604020202020204" pitchFamily="34" charset="0"/>
                <a:cs typeface="Arial" panose="020B0604020202020204" pitchFamily="34" charset="0"/>
              </a:rPr>
              <a:t>between</a:t>
            </a:r>
            <a:r>
              <a:rPr lang="fr-FR" dirty="0">
                <a:latin typeface="Arial" panose="020B0604020202020204" pitchFamily="34" charset="0"/>
                <a:cs typeface="Arial" panose="020B0604020202020204" pitchFamily="34" charset="0"/>
              </a:rPr>
              <a:t> World Health Organisation (WHO), </a:t>
            </a:r>
            <a:r>
              <a:rPr lang="en-US" dirty="0">
                <a:latin typeface="Arial" panose="020B0604020202020204" pitchFamily="34" charset="0"/>
                <a:cs typeface="Arial" panose="020B0604020202020204" pitchFamily="34" charset="0"/>
              </a:rPr>
              <a:t>World Organisation for Animal Health (WOAH), Food and Agriculture Organisation of the United Nations (FAO)</a:t>
            </a:r>
            <a:endParaRPr lang="fr-FR" dirty="0">
              <a:latin typeface="Arial" panose="020B0604020202020204" pitchFamily="34" charset="0"/>
              <a:cs typeface="Arial" panose="020B0604020202020204" pitchFamily="34" charset="0"/>
            </a:endParaRPr>
          </a:p>
        </p:txBody>
      </p:sp>
      <p:sp>
        <p:nvSpPr>
          <p:cNvPr id="10" name="ZoneTexte 9"/>
          <p:cNvSpPr txBox="1"/>
          <p:nvPr/>
        </p:nvSpPr>
        <p:spPr>
          <a:xfrm>
            <a:off x="0" y="848873"/>
            <a:ext cx="12192000" cy="461665"/>
          </a:xfrm>
          <a:prstGeom prst="rect">
            <a:avLst/>
          </a:prstGeom>
          <a:noFill/>
        </p:spPr>
        <p:txBody>
          <a:bodyPr wrap="square" rtlCol="0">
            <a:spAutoFit/>
          </a:bodyPr>
          <a:lstStyle/>
          <a:p>
            <a:pPr marL="342900" indent="-342900">
              <a:buFont typeface="Wingdings" panose="05000000000000000000" pitchFamily="2" charset="2"/>
              <a:buChar char="Ø"/>
            </a:pPr>
            <a:r>
              <a:rPr lang="fr-FR" sz="2400" dirty="0" err="1">
                <a:latin typeface="Arial" panose="020B0604020202020204" pitchFamily="34" charset="0"/>
                <a:cs typeface="Arial" panose="020B0604020202020204" pitchFamily="34" charset="0"/>
              </a:rPr>
              <a:t>Emerging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infectious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diseases</a:t>
            </a:r>
            <a:r>
              <a:rPr lang="fr-FR" sz="2400" dirty="0">
                <a:latin typeface="Arial" panose="020B0604020202020204" pitchFamily="34" charset="0"/>
                <a:cs typeface="Arial" panose="020B0604020202020204" pitchFamily="34" charset="0"/>
              </a:rPr>
              <a:t> : </a:t>
            </a:r>
            <a:r>
              <a:rPr lang="fr-FR" sz="2400" dirty="0">
                <a:solidFill>
                  <a:srgbClr val="0070C0"/>
                </a:solidFill>
                <a:latin typeface="Arial" panose="020B0604020202020204" pitchFamily="34" charset="0"/>
                <a:cs typeface="Arial" panose="020B0604020202020204" pitchFamily="34" charset="0"/>
              </a:rPr>
              <a:t>a « Global » One </a:t>
            </a:r>
            <a:r>
              <a:rPr lang="fr-FR" sz="2400" dirty="0" err="1">
                <a:solidFill>
                  <a:srgbClr val="0070C0"/>
                </a:solidFill>
                <a:latin typeface="Arial" panose="020B0604020202020204" pitchFamily="34" charset="0"/>
                <a:cs typeface="Arial" panose="020B0604020202020204" pitchFamily="34" charset="0"/>
              </a:rPr>
              <a:t>health</a:t>
            </a:r>
            <a:r>
              <a:rPr lang="fr-FR" sz="2400" dirty="0">
                <a:solidFill>
                  <a:srgbClr val="0070C0"/>
                </a:solidFill>
                <a:latin typeface="Arial" panose="020B0604020202020204" pitchFamily="34" charset="0"/>
                <a:cs typeface="Arial" panose="020B0604020202020204" pitchFamily="34" charset="0"/>
              </a:rPr>
              <a:t> challenge </a:t>
            </a:r>
          </a:p>
        </p:txBody>
      </p:sp>
      <p:sp>
        <p:nvSpPr>
          <p:cNvPr id="11" name="ZoneTexte 10">
            <a:extLst>
              <a:ext uri="{FF2B5EF4-FFF2-40B4-BE49-F238E27FC236}">
                <a16:creationId xmlns:a16="http://schemas.microsoft.com/office/drawing/2014/main" id="{2A111E58-2614-1C5C-BABE-D54E1916084D}"/>
              </a:ext>
            </a:extLst>
          </p:cNvPr>
          <p:cNvSpPr txBox="1"/>
          <p:nvPr/>
        </p:nvSpPr>
        <p:spPr>
          <a:xfrm>
            <a:off x="7487920" y="4488027"/>
            <a:ext cx="4541520" cy="785343"/>
          </a:xfrm>
          <a:prstGeom prst="rect">
            <a:avLst/>
          </a:prstGeom>
          <a:noFill/>
        </p:spPr>
        <p:txBody>
          <a:bodyPr wrap="square" rtlCol="0">
            <a:spAutoFit/>
          </a:bodyPr>
          <a:lstStyle/>
          <a:p>
            <a:pPr algn="ctr">
              <a:lnSpc>
                <a:spcPct val="150000"/>
              </a:lnSpc>
            </a:pPr>
            <a:r>
              <a:rPr lang="fr-FR" sz="1600" b="1" dirty="0">
                <a:latin typeface="Arial" panose="020B0604020202020204" pitchFamily="34" charset="0"/>
                <a:cs typeface="Arial" panose="020B0604020202020204" pitchFamily="34" charset="0"/>
              </a:rPr>
              <a:t>17%</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Vector</a:t>
            </a:r>
            <a:r>
              <a:rPr lang="fr-FR" sz="1600" dirty="0">
                <a:latin typeface="Arial" panose="020B0604020202020204" pitchFamily="34" charset="0"/>
                <a:cs typeface="Arial" panose="020B0604020202020204" pitchFamily="34" charset="0"/>
              </a:rPr>
              <a:t>-borne </a:t>
            </a:r>
            <a:r>
              <a:rPr lang="fr-FR" sz="1600" dirty="0" err="1">
                <a:latin typeface="Arial" panose="020B0604020202020204" pitchFamily="34" charset="0"/>
                <a:cs typeface="Arial" panose="020B0604020202020204" pitchFamily="34" charset="0"/>
              </a:rPr>
              <a:t>emerging</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infectious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diseases</a:t>
            </a:r>
            <a:endParaRPr lang="fr-FR" sz="1600" dirty="0">
              <a:latin typeface="Arial" panose="020B0604020202020204" pitchFamily="34" charset="0"/>
              <a:cs typeface="Arial" panose="020B0604020202020204" pitchFamily="34" charset="0"/>
            </a:endParaRPr>
          </a:p>
          <a:p>
            <a:pPr algn="ctr">
              <a:lnSpc>
                <a:spcPct val="150000"/>
              </a:lnSpc>
            </a:pPr>
            <a:r>
              <a:rPr lang="fr-FR" sz="1600" b="1" i="1" dirty="0" err="1">
                <a:latin typeface="Arial" panose="020B0604020202020204" pitchFamily="34" charset="0"/>
                <a:cs typeface="Arial" panose="020B0604020202020204" pitchFamily="34" charset="0"/>
              </a:rPr>
              <a:t>Flaviviridae</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family</a:t>
            </a:r>
            <a:r>
              <a:rPr lang="fr-FR" sz="1600" dirty="0">
                <a:latin typeface="Arial" panose="020B0604020202020204" pitchFamily="34" charset="0"/>
                <a:cs typeface="Arial" panose="020B0604020202020204" pitchFamily="34" charset="0"/>
              </a:rPr>
              <a:t> </a:t>
            </a:r>
            <a:r>
              <a:rPr lang="fr-FR" sz="1600" b="1" i="1" dirty="0" err="1">
                <a:latin typeface="Arial" panose="020B0604020202020204" pitchFamily="34" charset="0"/>
                <a:cs typeface="Arial" panose="020B0604020202020204" pitchFamily="34" charset="0"/>
              </a:rPr>
              <a:t>Orthoflavivirus</a:t>
            </a:r>
            <a:r>
              <a:rPr lang="fr-FR" sz="1600" b="1"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genus</a:t>
            </a:r>
            <a:endParaRPr lang="fr-FR" sz="1600" b="1" dirty="0">
              <a:solidFill>
                <a:srgbClr val="0070C0"/>
              </a:solidFill>
              <a:latin typeface="Arial" panose="020B0604020202020204" pitchFamily="34" charset="0"/>
              <a:cs typeface="Arial" panose="020B0604020202020204" pitchFamily="34" charset="0"/>
            </a:endParaRPr>
          </a:p>
        </p:txBody>
      </p:sp>
      <p:sp>
        <p:nvSpPr>
          <p:cNvPr id="2" name="Espace réservé du numéro de diapositive 1"/>
          <p:cNvSpPr>
            <a:spLocks noGrp="1"/>
          </p:cNvSpPr>
          <p:nvPr>
            <p:ph type="sldNum" sz="quarter" idx="12"/>
          </p:nvPr>
        </p:nvSpPr>
        <p:spPr/>
        <p:txBody>
          <a:bodyPr/>
          <a:lstStyle/>
          <a:p>
            <a:fld id="{C9AA9FA6-E99B-4327-AEB7-1790CA42E665}" type="slidenum">
              <a:rPr lang="fr-FR" smtClean="0"/>
              <a:t>2</a:t>
            </a:fld>
            <a:endParaRPr lang="fr-FR"/>
          </a:p>
        </p:txBody>
      </p:sp>
    </p:spTree>
    <p:extLst>
      <p:ext uri="{BB962C8B-B14F-4D97-AF65-F5344CB8AC3E}">
        <p14:creationId xmlns:p14="http://schemas.microsoft.com/office/powerpoint/2010/main" val="1015191811"/>
      </p:ext>
    </p:extLst>
  </p:cSld>
  <p:clrMapOvr>
    <a:masterClrMapping/>
  </p:clrMapOvr>
  <mc:AlternateContent xmlns:mc="http://schemas.openxmlformats.org/markup-compatibility/2006" xmlns:p14="http://schemas.microsoft.com/office/powerpoint/2010/main">
    <mc:Choice Requires="p14">
      <p:transition spd="slow" p14:dur="2000" advTm="84193"/>
    </mc:Choice>
    <mc:Fallback xmlns="">
      <p:transition spd="slow" advTm="8419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BCF4EFC-F5C5-405E-BD5C-80475E65DDB2}"/>
              </a:ext>
            </a:extLst>
          </p:cNvPr>
          <p:cNvSpPr>
            <a:spLocks noGrp="1"/>
          </p:cNvSpPr>
          <p:nvPr>
            <p:ph type="sldNum" sz="quarter" idx="12"/>
          </p:nvPr>
        </p:nvSpPr>
        <p:spPr/>
        <p:txBody>
          <a:bodyPr/>
          <a:lstStyle/>
          <a:p>
            <a:fld id="{C9AA9FA6-E99B-4327-AEB7-1790CA42E665}" type="slidenum">
              <a:rPr lang="fr-FR" smtClean="0"/>
              <a:t>20</a:t>
            </a:fld>
            <a:endParaRPr lang="fr-FR" dirty="0"/>
          </a:p>
        </p:txBody>
      </p:sp>
      <p:grpSp>
        <p:nvGrpSpPr>
          <p:cNvPr id="24" name="Groupe 23">
            <a:extLst>
              <a:ext uri="{FF2B5EF4-FFF2-40B4-BE49-F238E27FC236}">
                <a16:creationId xmlns:a16="http://schemas.microsoft.com/office/drawing/2014/main" id="{EC8B18CA-DECE-405C-80B6-7AF523DD1182}"/>
              </a:ext>
            </a:extLst>
          </p:cNvPr>
          <p:cNvGrpSpPr/>
          <p:nvPr/>
        </p:nvGrpSpPr>
        <p:grpSpPr>
          <a:xfrm>
            <a:off x="11020691" y="1132447"/>
            <a:ext cx="956705" cy="4896590"/>
            <a:chOff x="11238964" y="1613061"/>
            <a:chExt cx="956705" cy="4896590"/>
          </a:xfrm>
          <a:solidFill>
            <a:srgbClr val="F3EAF8"/>
          </a:solidFill>
        </p:grpSpPr>
        <p:sp>
          <p:nvSpPr>
            <p:cNvPr id="25" name="Pentagone 6">
              <a:extLst>
                <a:ext uri="{FF2B5EF4-FFF2-40B4-BE49-F238E27FC236}">
                  <a16:creationId xmlns:a16="http://schemas.microsoft.com/office/drawing/2014/main" id="{334E53A4-64A2-4725-B952-D37481BD1EC0}"/>
                </a:ext>
              </a:extLst>
            </p:cNvPr>
            <p:cNvSpPr/>
            <p:nvPr/>
          </p:nvSpPr>
          <p:spPr>
            <a:xfrm rot="5400000">
              <a:off x="9608281" y="3922403"/>
              <a:ext cx="4896590" cy="277906"/>
            </a:xfrm>
            <a:prstGeom prst="homePlate">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tangle 25">
              <a:extLst>
                <a:ext uri="{FF2B5EF4-FFF2-40B4-BE49-F238E27FC236}">
                  <a16:creationId xmlns:a16="http://schemas.microsoft.com/office/drawing/2014/main" id="{334D021F-1FE3-4498-898A-26987A765BC1}"/>
                </a:ext>
              </a:extLst>
            </p:cNvPr>
            <p:cNvSpPr/>
            <p:nvPr/>
          </p:nvSpPr>
          <p:spPr>
            <a:xfrm>
              <a:off x="11259669" y="2036403"/>
              <a:ext cx="936000" cy="889954"/>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July</a:t>
              </a:r>
            </a:p>
          </p:txBody>
        </p:sp>
        <p:sp>
          <p:nvSpPr>
            <p:cNvPr id="28" name="Rectangle 27">
              <a:extLst>
                <a:ext uri="{FF2B5EF4-FFF2-40B4-BE49-F238E27FC236}">
                  <a16:creationId xmlns:a16="http://schemas.microsoft.com/office/drawing/2014/main" id="{9382C910-0A80-44B8-AF87-EDC232748813}"/>
                </a:ext>
              </a:extLst>
            </p:cNvPr>
            <p:cNvSpPr/>
            <p:nvPr/>
          </p:nvSpPr>
          <p:spPr>
            <a:xfrm>
              <a:off x="11238964" y="3177975"/>
              <a:ext cx="936000" cy="2971153"/>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August </a:t>
              </a:r>
            </a:p>
            <a:p>
              <a:pPr algn="ctr"/>
              <a:r>
                <a:rPr lang="en-US" sz="1600" b="1" dirty="0">
                  <a:solidFill>
                    <a:schemeClr val="tx1"/>
                  </a:solidFill>
                  <a:latin typeface="Marianne" panose="02000000000000000000" pitchFamily="50" charset="0"/>
                </a:rPr>
                <a:t>8th</a:t>
              </a:r>
              <a:endParaRPr lang="en-US" sz="1400" b="1" dirty="0">
                <a:solidFill>
                  <a:schemeClr val="tx1"/>
                </a:solidFill>
                <a:latin typeface="Marianne" panose="02000000000000000000" pitchFamily="50" charset="0"/>
              </a:endParaRP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t>
              </a: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August</a:t>
              </a:r>
              <a:r>
                <a:rPr lang="en-US" sz="1400" b="1" dirty="0">
                  <a:solidFill>
                    <a:schemeClr val="tx1"/>
                  </a:solidFill>
                  <a:latin typeface="Marianne" panose="02000000000000000000" pitchFamily="50" charset="0"/>
                </a:rPr>
                <a:t>, 14</a:t>
              </a:r>
              <a:r>
                <a:rPr lang="en-US" sz="1400" b="1" baseline="30000" dirty="0">
                  <a:solidFill>
                    <a:schemeClr val="tx1"/>
                  </a:solidFill>
                  <a:latin typeface="Marianne" panose="02000000000000000000" pitchFamily="50" charset="0"/>
                </a:rPr>
                <a:t>th</a:t>
              </a:r>
              <a:endParaRPr lang="en-US" sz="1400" b="1" dirty="0">
                <a:solidFill>
                  <a:schemeClr val="tx1"/>
                </a:solidFill>
                <a:latin typeface="Marianne" panose="02000000000000000000" pitchFamily="50" charset="0"/>
              </a:endParaRPr>
            </a:p>
            <a:p>
              <a:pPr algn="ctr"/>
              <a:endParaRPr lang="en-US" sz="1400" b="1" dirty="0">
                <a:solidFill>
                  <a:schemeClr val="tx1"/>
                </a:solidFill>
                <a:latin typeface="Marianne" panose="02000000000000000000" pitchFamily="50" charset="0"/>
              </a:endParaRPr>
            </a:p>
            <a:p>
              <a:pPr algn="ctr"/>
              <a:endParaRPr lang="en-US" sz="1400" b="1" dirty="0">
                <a:solidFill>
                  <a:schemeClr val="tx1"/>
                </a:solidFill>
                <a:latin typeface="Marianne" panose="02000000000000000000" pitchFamily="50" charset="0"/>
              </a:endParaRPr>
            </a:p>
            <a:p>
              <a:pPr algn="ctr"/>
              <a:endParaRPr lang="en-US" sz="1400" b="1" dirty="0">
                <a:solidFill>
                  <a:schemeClr val="tx1"/>
                </a:solidFill>
                <a:latin typeface="Marianne" panose="02000000000000000000" pitchFamily="50" charset="0"/>
              </a:endParaRPr>
            </a:p>
            <a:p>
              <a:pPr algn="ctr"/>
              <a:r>
                <a:rPr lang="en-US" sz="1400" b="1" dirty="0">
                  <a:solidFill>
                    <a:schemeClr val="tx1"/>
                  </a:solidFill>
                  <a:latin typeface="Marianne" panose="02000000000000000000" pitchFamily="50" charset="0"/>
                </a:rPr>
                <a:t>August, 25</a:t>
              </a:r>
              <a:r>
                <a:rPr lang="en-US" sz="1400" b="1" baseline="30000" dirty="0">
                  <a:solidFill>
                    <a:schemeClr val="tx1"/>
                  </a:solidFill>
                  <a:latin typeface="Marianne" panose="02000000000000000000" pitchFamily="50" charset="0"/>
                </a:rPr>
                <a:t>th</a:t>
              </a:r>
              <a:r>
                <a:rPr lang="en-US" sz="1400" b="1" dirty="0">
                  <a:solidFill>
                    <a:schemeClr val="tx1"/>
                  </a:solidFill>
                  <a:latin typeface="Marianne" panose="02000000000000000000" pitchFamily="50" charset="0"/>
                </a:rPr>
                <a:t> </a:t>
              </a:r>
            </a:p>
          </p:txBody>
        </p:sp>
      </p:grpSp>
      <p:sp>
        <p:nvSpPr>
          <p:cNvPr id="32" name="ZoneTexte 31">
            <a:extLst>
              <a:ext uri="{FF2B5EF4-FFF2-40B4-BE49-F238E27FC236}">
                <a16:creationId xmlns:a16="http://schemas.microsoft.com/office/drawing/2014/main" id="{EE4BBC7C-4FAD-4BB4-A5AA-2C05F9E2136C}"/>
              </a:ext>
            </a:extLst>
          </p:cNvPr>
          <p:cNvSpPr txBox="1"/>
          <p:nvPr/>
        </p:nvSpPr>
        <p:spPr>
          <a:xfrm>
            <a:off x="520861" y="0"/>
            <a:ext cx="11671139" cy="52322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sz="2800" cap="small" dirty="0">
                <a:solidFill>
                  <a:srgbClr val="0070C0"/>
                </a:solidFill>
                <a:latin typeface="Arial" panose="020B0604020202020204" pitchFamily="34" charset="0"/>
                <a:cs typeface="Arial" panose="020B0604020202020204" pitchFamily="34" charset="0"/>
              </a:rPr>
              <a:t>Integrated WNV surveillance </a:t>
            </a:r>
            <a:r>
              <a:rPr lang="fr-FR" sz="2800" cap="small" dirty="0" err="1">
                <a:solidFill>
                  <a:srgbClr val="0070C0"/>
                </a:solidFill>
                <a:latin typeface="Arial" panose="020B0604020202020204" pitchFamily="34" charset="0"/>
                <a:cs typeface="Arial" panose="020B0604020202020204" pitchFamily="34" charset="0"/>
              </a:rPr>
              <a:t>underway</a:t>
            </a:r>
            <a:r>
              <a:rPr lang="fr-FR" sz="2800" cap="small" dirty="0">
                <a:solidFill>
                  <a:srgbClr val="0070C0"/>
                </a:solidFill>
                <a:latin typeface="Arial" panose="020B0604020202020204" pitchFamily="34" charset="0"/>
                <a:cs typeface="Arial" panose="020B0604020202020204" pitchFamily="34" charset="0"/>
              </a:rPr>
              <a:t> in </a:t>
            </a:r>
            <a:r>
              <a:rPr lang="fr-FR" sz="2800" i="1" cap="small" dirty="0">
                <a:solidFill>
                  <a:srgbClr val="0070C0"/>
                </a:solidFill>
                <a:latin typeface="Arial" panose="020B0604020202020204" pitchFamily="34" charset="0"/>
                <a:cs typeface="Arial" panose="020B0604020202020204" pitchFamily="34" charset="0"/>
              </a:rPr>
              <a:t>Ile-de-France</a:t>
            </a:r>
          </a:p>
        </p:txBody>
      </p:sp>
      <p:cxnSp>
        <p:nvCxnSpPr>
          <p:cNvPr id="33" name="Connecteur droit 32">
            <a:extLst>
              <a:ext uri="{FF2B5EF4-FFF2-40B4-BE49-F238E27FC236}">
                <a16:creationId xmlns:a16="http://schemas.microsoft.com/office/drawing/2014/main" id="{E3DECA30-E7A2-49E1-A1A7-B1CB7A36A233}"/>
              </a:ext>
            </a:extLst>
          </p:cNvPr>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431FC0E-E179-40E0-984A-61467C3FB01B}"/>
              </a:ext>
            </a:extLst>
          </p:cNvPr>
          <p:cNvSpPr/>
          <p:nvPr/>
        </p:nvSpPr>
        <p:spPr>
          <a:xfrm>
            <a:off x="182111" y="681937"/>
            <a:ext cx="11774580" cy="400110"/>
          </a:xfrm>
          <a:prstGeom prst="rect">
            <a:avLst/>
          </a:prstGeom>
          <a:solidFill>
            <a:srgbClr val="F3EAF8"/>
          </a:solidFill>
          <a:ln>
            <a:noFill/>
          </a:ln>
        </p:spPr>
        <p:txBody>
          <a:bodyPr wrap="square">
            <a:spAutoFit/>
          </a:bodyPr>
          <a:lstStyle/>
          <a:p>
            <a:pPr algn="ctr"/>
            <a:r>
              <a:rPr lang="en-US" sz="2000" dirty="0">
                <a:latin typeface="Arial" panose="020B0604020202020204" pitchFamily="34" charset="0"/>
                <a:cs typeface="Arial" panose="020B0604020202020204" pitchFamily="34" charset="0"/>
              </a:rPr>
              <a:t>Towards a successful One Health regional network</a:t>
            </a:r>
            <a:endParaRPr lang="fr-FR" sz="1600" b="1" dirty="0">
              <a:latin typeface="Arial" panose="020B0604020202020204" pitchFamily="34" charset="0"/>
              <a:cs typeface="Arial" panose="020B0604020202020204" pitchFamily="34" charset="0"/>
            </a:endParaRPr>
          </a:p>
        </p:txBody>
      </p:sp>
      <p:cxnSp>
        <p:nvCxnSpPr>
          <p:cNvPr id="36" name="Connecteur droit avec flèche 35">
            <a:extLst>
              <a:ext uri="{FF2B5EF4-FFF2-40B4-BE49-F238E27FC236}">
                <a16:creationId xmlns:a16="http://schemas.microsoft.com/office/drawing/2014/main" id="{DB91CF2B-9BDE-47E8-AADD-B9E5AFB1D010}"/>
              </a:ext>
            </a:extLst>
          </p:cNvPr>
          <p:cNvCxnSpPr>
            <a:cxnSpLocks/>
          </p:cNvCxnSpPr>
          <p:nvPr/>
        </p:nvCxnSpPr>
        <p:spPr>
          <a:xfrm flipH="1">
            <a:off x="8147473" y="2043927"/>
            <a:ext cx="2736412" cy="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37" name="Explosion 1 3">
            <a:extLst>
              <a:ext uri="{FF2B5EF4-FFF2-40B4-BE49-F238E27FC236}">
                <a16:creationId xmlns:a16="http://schemas.microsoft.com/office/drawing/2014/main" id="{9558F54C-AB05-451C-908A-3571E45F1739}"/>
              </a:ext>
            </a:extLst>
          </p:cNvPr>
          <p:cNvSpPr/>
          <p:nvPr/>
        </p:nvSpPr>
        <p:spPr>
          <a:xfrm>
            <a:off x="10900921" y="1870715"/>
            <a:ext cx="275046" cy="27818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Image 37">
            <a:extLst>
              <a:ext uri="{FF2B5EF4-FFF2-40B4-BE49-F238E27FC236}">
                <a16:creationId xmlns:a16="http://schemas.microsoft.com/office/drawing/2014/main" id="{756CEDDD-53B5-44FC-8FD3-22C9BC610BCD}"/>
              </a:ext>
            </a:extLst>
          </p:cNvPr>
          <p:cNvPicPr>
            <a:picLocks noChangeAspect="1"/>
          </p:cNvPicPr>
          <p:nvPr/>
        </p:nvPicPr>
        <p:blipFill>
          <a:blip r:embed="rId3"/>
          <a:stretch>
            <a:fillRect/>
          </a:stretch>
        </p:blipFill>
        <p:spPr>
          <a:xfrm>
            <a:off x="11041396" y="49211"/>
            <a:ext cx="1150604" cy="1047784"/>
          </a:xfrm>
          <a:prstGeom prst="rect">
            <a:avLst/>
          </a:prstGeom>
        </p:spPr>
      </p:pic>
      <p:sp>
        <p:nvSpPr>
          <p:cNvPr id="31" name="Rectangle 30">
            <a:extLst>
              <a:ext uri="{FF2B5EF4-FFF2-40B4-BE49-F238E27FC236}">
                <a16:creationId xmlns:a16="http://schemas.microsoft.com/office/drawing/2014/main" id="{77156A32-B654-44E4-9C89-62E65B7F1FED}"/>
              </a:ext>
            </a:extLst>
          </p:cNvPr>
          <p:cNvSpPr/>
          <p:nvPr/>
        </p:nvSpPr>
        <p:spPr>
          <a:xfrm>
            <a:off x="8266018" y="2825466"/>
            <a:ext cx="2772318" cy="830997"/>
          </a:xfrm>
          <a:prstGeom prst="rect">
            <a:avLst/>
          </a:prstGeom>
        </p:spPr>
        <p:txBody>
          <a:bodyPr wrap="square">
            <a:spAutoFit/>
          </a:bodyPr>
          <a:lstStyle/>
          <a:p>
            <a:pPr algn="r"/>
            <a:r>
              <a:rPr lang="fr-FR" sz="1600" b="1" i="1" dirty="0">
                <a:solidFill>
                  <a:srgbClr val="C00000"/>
                </a:solidFill>
                <a:latin typeface="Arial" panose="020B0604020202020204" pitchFamily="34" charset="0"/>
                <a:cs typeface="Arial" panose="020B0604020202020204" pitchFamily="34" charset="0"/>
              </a:rPr>
              <a:t>First Global Meeting</a:t>
            </a:r>
          </a:p>
          <a:p>
            <a:pPr algn="r"/>
            <a:r>
              <a:rPr lang="fr-FR" sz="1600" b="1" i="1" dirty="0" err="1">
                <a:latin typeface="Arial" panose="020B0604020202020204" pitchFamily="34" charset="0"/>
                <a:cs typeface="Arial" panose="020B0604020202020204" pitchFamily="34" charset="0"/>
              </a:rPr>
              <a:t>Preparedness</a:t>
            </a:r>
            <a:r>
              <a:rPr lang="fr-FR" sz="1600" i="1" dirty="0">
                <a:latin typeface="Arial" panose="020B0604020202020204" pitchFamily="34" charset="0"/>
                <a:cs typeface="Arial" panose="020B0604020202020204" pitchFamily="34" charset="0"/>
              </a:rPr>
              <a:t> &amp; identification of actions</a:t>
            </a:r>
            <a:endParaRPr lang="en-US" sz="1600" i="1" dirty="0">
              <a:latin typeface="Arial" panose="020B0604020202020204" pitchFamily="34" charset="0"/>
              <a:cs typeface="Arial" panose="020B0604020202020204" pitchFamily="34" charset="0"/>
            </a:endParaRPr>
          </a:p>
        </p:txBody>
      </p:sp>
      <p:sp>
        <p:nvSpPr>
          <p:cNvPr id="40" name="Rectangle 39">
            <a:extLst>
              <a:ext uri="{FF2B5EF4-FFF2-40B4-BE49-F238E27FC236}">
                <a16:creationId xmlns:a16="http://schemas.microsoft.com/office/drawing/2014/main" id="{B38F9ECF-678D-4BD6-BE63-1D4CC6352C51}"/>
              </a:ext>
            </a:extLst>
          </p:cNvPr>
          <p:cNvSpPr/>
          <p:nvPr/>
        </p:nvSpPr>
        <p:spPr>
          <a:xfrm>
            <a:off x="684310" y="1722946"/>
            <a:ext cx="7201471" cy="646331"/>
          </a:xfrm>
          <a:prstGeom prst="rect">
            <a:avLst/>
          </a:prstGeom>
        </p:spPr>
        <p:txBody>
          <a:bodyPr wrap="square">
            <a:spAutoFit/>
          </a:bodyPr>
          <a:lstStyle/>
          <a:p>
            <a:pPr algn="r"/>
            <a:r>
              <a:rPr lang="fr-FR" b="1" dirty="0">
                <a:latin typeface="Arial" panose="020B0604020202020204" pitchFamily="34" charset="0"/>
                <a:cs typeface="Arial" panose="020B0604020202020204" pitchFamily="34" charset="0"/>
              </a:rPr>
              <a:t>First </a:t>
            </a:r>
            <a:r>
              <a:rPr lang="fr-FR" b="1" dirty="0" err="1">
                <a:latin typeface="Arial" panose="020B0604020202020204" pitchFamily="34" charset="0"/>
                <a:cs typeface="Arial" panose="020B0604020202020204" pitchFamily="34" charset="0"/>
              </a:rPr>
              <a:t>autochtonous</a:t>
            </a:r>
            <a:r>
              <a:rPr lang="fr-FR" b="1" dirty="0">
                <a:latin typeface="Arial" panose="020B0604020202020204" pitchFamily="34" charset="0"/>
                <a:cs typeface="Arial" panose="020B0604020202020204" pitchFamily="34" charset="0"/>
              </a:rPr>
              <a:t> </a:t>
            </a:r>
            <a:r>
              <a:rPr lang="fr-FR" b="1" dirty="0" err="1">
                <a:latin typeface="Arial" panose="020B0604020202020204" pitchFamily="34" charset="0"/>
                <a:cs typeface="Arial" panose="020B0604020202020204" pitchFamily="34" charset="0"/>
              </a:rPr>
              <a:t>human</a:t>
            </a:r>
            <a:r>
              <a:rPr lang="fr-FR" b="1" dirty="0">
                <a:latin typeface="Arial" panose="020B0604020202020204" pitchFamily="34" charset="0"/>
                <a:cs typeface="Arial" panose="020B0604020202020204" pitchFamily="34" charset="0"/>
              </a:rPr>
              <a:t> case in </a:t>
            </a:r>
            <a:r>
              <a:rPr lang="fr-FR" b="1" i="1" dirty="0">
                <a:latin typeface="Arial" panose="020B0604020202020204" pitchFamily="34" charset="0"/>
                <a:cs typeface="Arial" panose="020B0604020202020204" pitchFamily="34" charset="0"/>
              </a:rPr>
              <a:t>Seine Saint Denis </a:t>
            </a:r>
            <a:r>
              <a:rPr lang="fr-FR" b="1"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July, 19</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a:p>
            <a:pPr algn="r"/>
            <a:r>
              <a:rPr lang="en-US" b="1" dirty="0">
                <a:latin typeface="Arial" panose="020B0604020202020204" pitchFamily="34" charset="0"/>
                <a:cs typeface="Arial" panose="020B0604020202020204" pitchFamily="34" charset="0"/>
              </a:rPr>
              <a:t>Second </a:t>
            </a:r>
            <a:r>
              <a:rPr lang="en-US" b="1" dirty="0" err="1">
                <a:latin typeface="Arial" panose="020B0604020202020204" pitchFamily="34" charset="0"/>
                <a:cs typeface="Arial" panose="020B0604020202020204" pitchFamily="34" charset="0"/>
              </a:rPr>
              <a:t>autochtonous</a:t>
            </a:r>
            <a:r>
              <a:rPr lang="en-US" b="1" dirty="0">
                <a:latin typeface="Arial" panose="020B0604020202020204" pitchFamily="34" charset="0"/>
                <a:cs typeface="Arial" panose="020B0604020202020204" pitchFamily="34" charset="0"/>
              </a:rPr>
              <a:t> human case in </a:t>
            </a:r>
            <a:r>
              <a:rPr lang="en-US" b="1" i="1" dirty="0">
                <a:latin typeface="Arial" panose="020B0604020202020204" pitchFamily="34" charset="0"/>
                <a:cs typeface="Arial" panose="020B0604020202020204" pitchFamily="34" charset="0"/>
              </a:rPr>
              <a:t>Val </a:t>
            </a:r>
            <a:r>
              <a:rPr lang="en-US" b="1" i="1" dirty="0" err="1">
                <a:latin typeface="Arial" panose="020B0604020202020204" pitchFamily="34" charset="0"/>
                <a:cs typeface="Arial" panose="020B0604020202020204" pitchFamily="34" charset="0"/>
              </a:rPr>
              <a:t>d’Oise</a:t>
            </a:r>
            <a:r>
              <a:rPr lang="en-US" b="1" i="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July, 26</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id="{C9BAEA06-3850-4DF4-AEC6-5C960AEA99CF}"/>
              </a:ext>
            </a:extLst>
          </p:cNvPr>
          <p:cNvSpPr/>
          <p:nvPr/>
        </p:nvSpPr>
        <p:spPr>
          <a:xfrm>
            <a:off x="8197923" y="4101478"/>
            <a:ext cx="2772318" cy="584775"/>
          </a:xfrm>
          <a:prstGeom prst="rect">
            <a:avLst/>
          </a:prstGeom>
        </p:spPr>
        <p:txBody>
          <a:bodyPr wrap="square">
            <a:spAutoFit/>
          </a:bodyPr>
          <a:lstStyle/>
          <a:p>
            <a:pPr algn="r"/>
            <a:r>
              <a:rPr lang="en-US" sz="1600" b="1" i="1" dirty="0">
                <a:solidFill>
                  <a:srgbClr val="C00000"/>
                </a:solidFill>
                <a:latin typeface="Arial" panose="020B0604020202020204" pitchFamily="34" charset="0"/>
                <a:cs typeface="Arial" panose="020B0604020202020204" pitchFamily="34" charset="0"/>
              </a:rPr>
              <a:t>One Health Intersectoral Coordination Meeting</a:t>
            </a:r>
            <a:endParaRPr lang="en-US" sz="1600" i="1" dirty="0">
              <a:latin typeface="Arial" panose="020B0604020202020204" pitchFamily="34" charset="0"/>
              <a:cs typeface="Arial" panose="020B0604020202020204" pitchFamily="34" charset="0"/>
            </a:endParaRPr>
          </a:p>
        </p:txBody>
      </p:sp>
      <p:sp>
        <p:nvSpPr>
          <p:cNvPr id="34" name="Rectangle 33">
            <a:extLst>
              <a:ext uri="{FF2B5EF4-FFF2-40B4-BE49-F238E27FC236}">
                <a16:creationId xmlns:a16="http://schemas.microsoft.com/office/drawing/2014/main" id="{80FFB8D8-608F-4DAC-9847-50F3E87ABE1E}"/>
              </a:ext>
            </a:extLst>
          </p:cNvPr>
          <p:cNvSpPr/>
          <p:nvPr/>
        </p:nvSpPr>
        <p:spPr>
          <a:xfrm>
            <a:off x="8214239" y="4936526"/>
            <a:ext cx="2772318" cy="830997"/>
          </a:xfrm>
          <a:prstGeom prst="rect">
            <a:avLst/>
          </a:prstGeom>
        </p:spPr>
        <p:txBody>
          <a:bodyPr wrap="square">
            <a:spAutoFit/>
          </a:bodyPr>
          <a:lstStyle/>
          <a:p>
            <a:pPr algn="r"/>
            <a:r>
              <a:rPr lang="en-US" sz="1600" b="1" i="1" dirty="0">
                <a:solidFill>
                  <a:srgbClr val="C00000"/>
                </a:solidFill>
                <a:latin typeface="Arial" panose="020B0604020202020204" pitchFamily="34" charset="0"/>
                <a:cs typeface="Arial" panose="020B0604020202020204" pitchFamily="34" charset="0"/>
              </a:rPr>
              <a:t>Ile-de-France</a:t>
            </a:r>
          </a:p>
          <a:p>
            <a:pPr algn="r"/>
            <a:r>
              <a:rPr lang="en-US" sz="1600" b="1" i="1" dirty="0">
                <a:solidFill>
                  <a:srgbClr val="C00000"/>
                </a:solidFill>
                <a:latin typeface="Arial" panose="020B0604020202020204" pitchFamily="34" charset="0"/>
                <a:cs typeface="Arial" panose="020B0604020202020204" pitchFamily="34" charset="0"/>
              </a:rPr>
              <a:t>Coordination Meeting </a:t>
            </a:r>
          </a:p>
          <a:p>
            <a:pPr algn="r"/>
            <a:r>
              <a:rPr lang="en-US" sz="1600" i="1" dirty="0">
                <a:latin typeface="Arial" panose="020B0604020202020204" pitchFamily="34" charset="0"/>
                <a:cs typeface="Arial" panose="020B0604020202020204" pitchFamily="34" charset="0"/>
              </a:rPr>
              <a:t>DRIAAF/LNR</a:t>
            </a:r>
          </a:p>
        </p:txBody>
      </p:sp>
      <p:sp>
        <p:nvSpPr>
          <p:cNvPr id="39" name="ZoneTexte 38">
            <a:extLst>
              <a:ext uri="{FF2B5EF4-FFF2-40B4-BE49-F238E27FC236}">
                <a16:creationId xmlns:a16="http://schemas.microsoft.com/office/drawing/2014/main" id="{E361B379-7107-4FB7-977A-B0DA757A373B}"/>
              </a:ext>
            </a:extLst>
          </p:cNvPr>
          <p:cNvSpPr txBox="1"/>
          <p:nvPr/>
        </p:nvSpPr>
        <p:spPr>
          <a:xfrm>
            <a:off x="2428782" y="5318325"/>
            <a:ext cx="4555715" cy="1477328"/>
          </a:xfrm>
          <a:prstGeom prst="rect">
            <a:avLst/>
          </a:prstGeom>
          <a:noFill/>
        </p:spPr>
        <p:txBody>
          <a:bodyPr wrap="square">
            <a:spAutoFit/>
          </a:bodyPr>
          <a:lstStyle/>
          <a:p>
            <a:pPr algn="ctr"/>
            <a:r>
              <a:rPr lang="en-US" dirty="0">
                <a:latin typeface="Marianne" panose="02000000000000000000" pitchFamily="50" charset="0"/>
              </a:rPr>
              <a:t>National &amp;  regional public institutions</a:t>
            </a:r>
          </a:p>
          <a:p>
            <a:pPr algn="ctr"/>
            <a:r>
              <a:rPr lang="en-US" dirty="0">
                <a:latin typeface="Marianne" panose="02000000000000000000" pitchFamily="50" charset="0"/>
              </a:rPr>
              <a:t>Local actors and partners</a:t>
            </a:r>
            <a:r>
              <a:rPr lang="en-US" b="1" dirty="0">
                <a:solidFill>
                  <a:srgbClr val="C00000"/>
                </a:solidFill>
                <a:latin typeface="Marianne" panose="02000000000000000000" pitchFamily="50" charset="0"/>
              </a:rPr>
              <a:t> </a:t>
            </a:r>
          </a:p>
          <a:p>
            <a:pPr algn="ctr"/>
            <a:endParaRPr lang="en-US" b="1" dirty="0">
              <a:solidFill>
                <a:srgbClr val="C00000"/>
              </a:solidFill>
              <a:latin typeface="Marianne" panose="02000000000000000000" pitchFamily="50" charset="0"/>
            </a:endParaRPr>
          </a:p>
          <a:p>
            <a:pPr marL="285750" indent="-285750" algn="ctr">
              <a:buFont typeface="Wingdings" panose="05000000000000000000" pitchFamily="2" charset="2"/>
              <a:buChar char="Ø"/>
            </a:pPr>
            <a:r>
              <a:rPr lang="en-US" b="1" dirty="0">
                <a:solidFill>
                  <a:srgbClr val="C00000"/>
                </a:solidFill>
                <a:latin typeface="Marianne" panose="02000000000000000000" pitchFamily="50" charset="0"/>
              </a:rPr>
              <a:t>Driving operational research in animal and environmental health</a:t>
            </a:r>
          </a:p>
        </p:txBody>
      </p:sp>
      <p:pic>
        <p:nvPicPr>
          <p:cNvPr id="42" name="Image 41">
            <a:extLst>
              <a:ext uri="{FF2B5EF4-FFF2-40B4-BE49-F238E27FC236}">
                <a16:creationId xmlns:a16="http://schemas.microsoft.com/office/drawing/2014/main" id="{A8A3D2AA-94A0-4D43-81B3-2CA0C1311CA8}"/>
              </a:ext>
            </a:extLst>
          </p:cNvPr>
          <p:cNvPicPr>
            <a:picLocks noChangeAspect="1"/>
          </p:cNvPicPr>
          <p:nvPr/>
        </p:nvPicPr>
        <p:blipFill>
          <a:blip r:embed="rId4"/>
          <a:stretch>
            <a:fillRect/>
          </a:stretch>
        </p:blipFill>
        <p:spPr>
          <a:xfrm>
            <a:off x="2685393" y="2600296"/>
            <a:ext cx="4042493" cy="2694995"/>
          </a:xfrm>
          <a:prstGeom prst="rect">
            <a:avLst/>
          </a:prstGeom>
        </p:spPr>
      </p:pic>
    </p:spTree>
    <p:extLst>
      <p:ext uri="{BB962C8B-B14F-4D97-AF65-F5344CB8AC3E}">
        <p14:creationId xmlns:p14="http://schemas.microsoft.com/office/powerpoint/2010/main" val="2015935206"/>
      </p:ext>
    </p:extLst>
  </p:cSld>
  <p:clrMapOvr>
    <a:masterClrMapping/>
  </p:clrMapOvr>
  <mc:AlternateContent xmlns:mc="http://schemas.openxmlformats.org/markup-compatibility/2006" xmlns:p14="http://schemas.microsoft.com/office/powerpoint/2010/main">
    <mc:Choice Requires="p14">
      <p:transition spd="slow" p14:dur="2000" advTm="18132"/>
    </mc:Choice>
    <mc:Fallback xmlns="">
      <p:transition spd="slow" advTm="18132"/>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BCF4EFC-F5C5-405E-BD5C-80475E65DDB2}"/>
              </a:ext>
            </a:extLst>
          </p:cNvPr>
          <p:cNvSpPr>
            <a:spLocks noGrp="1"/>
          </p:cNvSpPr>
          <p:nvPr>
            <p:ph type="sldNum" sz="quarter" idx="12"/>
          </p:nvPr>
        </p:nvSpPr>
        <p:spPr/>
        <p:txBody>
          <a:bodyPr/>
          <a:lstStyle/>
          <a:p>
            <a:fld id="{C9AA9FA6-E99B-4327-AEB7-1790CA42E665}" type="slidenum">
              <a:rPr lang="fr-FR" smtClean="0"/>
              <a:t>21</a:t>
            </a:fld>
            <a:endParaRPr lang="fr-FR" dirty="0"/>
          </a:p>
        </p:txBody>
      </p:sp>
      <p:sp>
        <p:nvSpPr>
          <p:cNvPr id="32" name="ZoneTexte 31">
            <a:extLst>
              <a:ext uri="{FF2B5EF4-FFF2-40B4-BE49-F238E27FC236}">
                <a16:creationId xmlns:a16="http://schemas.microsoft.com/office/drawing/2014/main" id="{EE4BBC7C-4FAD-4BB4-A5AA-2C05F9E2136C}"/>
              </a:ext>
            </a:extLst>
          </p:cNvPr>
          <p:cNvSpPr txBox="1"/>
          <p:nvPr/>
        </p:nvSpPr>
        <p:spPr>
          <a:xfrm>
            <a:off x="520861" y="0"/>
            <a:ext cx="11671139" cy="52322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sz="2800" cap="small" dirty="0">
                <a:solidFill>
                  <a:srgbClr val="0070C0"/>
                </a:solidFill>
                <a:latin typeface="Arial" panose="020B0604020202020204" pitchFamily="34" charset="0"/>
                <a:cs typeface="Arial" panose="020B0604020202020204" pitchFamily="34" charset="0"/>
              </a:rPr>
              <a:t>Integrated WNV surveillance </a:t>
            </a:r>
            <a:r>
              <a:rPr lang="fr-FR" sz="2800" cap="small" dirty="0" err="1">
                <a:solidFill>
                  <a:srgbClr val="0070C0"/>
                </a:solidFill>
                <a:latin typeface="Arial" panose="020B0604020202020204" pitchFamily="34" charset="0"/>
                <a:cs typeface="Arial" panose="020B0604020202020204" pitchFamily="34" charset="0"/>
              </a:rPr>
              <a:t>underway</a:t>
            </a:r>
            <a:r>
              <a:rPr lang="fr-FR" sz="2800" cap="small" dirty="0">
                <a:solidFill>
                  <a:srgbClr val="0070C0"/>
                </a:solidFill>
                <a:latin typeface="Arial" panose="020B0604020202020204" pitchFamily="34" charset="0"/>
                <a:cs typeface="Arial" panose="020B0604020202020204" pitchFamily="34" charset="0"/>
              </a:rPr>
              <a:t> in </a:t>
            </a:r>
            <a:r>
              <a:rPr lang="fr-FR" sz="2800" i="1" cap="small" dirty="0">
                <a:solidFill>
                  <a:srgbClr val="0070C0"/>
                </a:solidFill>
                <a:latin typeface="Arial" panose="020B0604020202020204" pitchFamily="34" charset="0"/>
                <a:cs typeface="Arial" panose="020B0604020202020204" pitchFamily="34" charset="0"/>
              </a:rPr>
              <a:t>Ile-de-France</a:t>
            </a:r>
          </a:p>
        </p:txBody>
      </p:sp>
      <p:cxnSp>
        <p:nvCxnSpPr>
          <p:cNvPr id="33" name="Connecteur droit 32">
            <a:extLst>
              <a:ext uri="{FF2B5EF4-FFF2-40B4-BE49-F238E27FC236}">
                <a16:creationId xmlns:a16="http://schemas.microsoft.com/office/drawing/2014/main" id="{E3DECA30-E7A2-49E1-A1A7-B1CB7A36A233}"/>
              </a:ext>
            </a:extLst>
          </p:cNvPr>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4431FC0E-E179-40E0-984A-61467C3FB01B}"/>
              </a:ext>
            </a:extLst>
          </p:cNvPr>
          <p:cNvSpPr/>
          <p:nvPr/>
        </p:nvSpPr>
        <p:spPr>
          <a:xfrm>
            <a:off x="182111" y="681937"/>
            <a:ext cx="11774580" cy="400110"/>
          </a:xfrm>
          <a:prstGeom prst="rect">
            <a:avLst/>
          </a:prstGeom>
          <a:solidFill>
            <a:srgbClr val="F3EAF8"/>
          </a:solidFill>
          <a:ln>
            <a:noFill/>
          </a:ln>
        </p:spPr>
        <p:txBody>
          <a:bodyPr wrap="square">
            <a:spAutoFit/>
          </a:bodyPr>
          <a:lstStyle/>
          <a:p>
            <a:pPr algn="ctr"/>
            <a:r>
              <a:rPr lang="en-US" sz="2000" dirty="0">
                <a:latin typeface="Arial" panose="020B0604020202020204" pitchFamily="34" charset="0"/>
                <a:cs typeface="Arial" panose="020B0604020202020204" pitchFamily="34" charset="0"/>
              </a:rPr>
              <a:t>Towards a successful One Health regional network</a:t>
            </a:r>
            <a:endParaRPr lang="fr-FR" sz="1600" b="1" dirty="0">
              <a:latin typeface="Arial" panose="020B0604020202020204" pitchFamily="34" charset="0"/>
              <a:cs typeface="Arial" panose="020B0604020202020204" pitchFamily="34" charset="0"/>
            </a:endParaRPr>
          </a:p>
        </p:txBody>
      </p:sp>
      <p:pic>
        <p:nvPicPr>
          <p:cNvPr id="38" name="Image 37">
            <a:extLst>
              <a:ext uri="{FF2B5EF4-FFF2-40B4-BE49-F238E27FC236}">
                <a16:creationId xmlns:a16="http://schemas.microsoft.com/office/drawing/2014/main" id="{756CEDDD-53B5-44FC-8FD3-22C9BC610BCD}"/>
              </a:ext>
            </a:extLst>
          </p:cNvPr>
          <p:cNvPicPr>
            <a:picLocks noChangeAspect="1"/>
          </p:cNvPicPr>
          <p:nvPr/>
        </p:nvPicPr>
        <p:blipFill>
          <a:blip r:embed="rId3"/>
          <a:stretch>
            <a:fillRect/>
          </a:stretch>
        </p:blipFill>
        <p:spPr>
          <a:xfrm>
            <a:off x="11041396" y="49211"/>
            <a:ext cx="1150604" cy="1047784"/>
          </a:xfrm>
          <a:prstGeom prst="rect">
            <a:avLst/>
          </a:prstGeom>
        </p:spPr>
      </p:pic>
      <p:sp>
        <p:nvSpPr>
          <p:cNvPr id="46" name="Rectangle 45">
            <a:extLst>
              <a:ext uri="{FF2B5EF4-FFF2-40B4-BE49-F238E27FC236}">
                <a16:creationId xmlns:a16="http://schemas.microsoft.com/office/drawing/2014/main" id="{5E4577EB-AAA9-44C0-B795-E444B4998486}"/>
              </a:ext>
            </a:extLst>
          </p:cNvPr>
          <p:cNvSpPr/>
          <p:nvPr/>
        </p:nvSpPr>
        <p:spPr>
          <a:xfrm>
            <a:off x="968173" y="3878912"/>
            <a:ext cx="7010879" cy="369332"/>
          </a:xfrm>
          <a:prstGeom prst="rect">
            <a:avLst/>
          </a:prstGeom>
        </p:spPr>
        <p:txBody>
          <a:bodyPr wrap="square">
            <a:spAutoFit/>
          </a:bodyPr>
          <a:lstStyle/>
          <a:p>
            <a:r>
              <a:rPr lang="en-US" b="1" dirty="0">
                <a:solidFill>
                  <a:srgbClr val="C00000"/>
                </a:solidFill>
                <a:latin typeface="Arial" panose="020B0604020202020204" pitchFamily="34" charset="0"/>
                <a:cs typeface="Arial" panose="020B0604020202020204" pitchFamily="34" charset="0"/>
              </a:rPr>
              <a:t>Third </a:t>
            </a:r>
            <a:r>
              <a:rPr lang="en-US" dirty="0">
                <a:latin typeface="Arial" panose="020B0604020202020204" pitchFamily="34" charset="0"/>
                <a:cs typeface="Arial" panose="020B0604020202020204" pitchFamily="34" charset="0"/>
              </a:rPr>
              <a:t>autochthonous pauci-symptomatic </a:t>
            </a:r>
            <a:r>
              <a:rPr lang="en-US" b="1" dirty="0">
                <a:solidFill>
                  <a:srgbClr val="C00000"/>
                </a:solidFill>
                <a:latin typeface="Arial" panose="020B0604020202020204" pitchFamily="34" charset="0"/>
                <a:cs typeface="Arial" panose="020B0604020202020204" pitchFamily="34" charset="0"/>
              </a:rPr>
              <a:t>human case </a:t>
            </a:r>
            <a:r>
              <a:rPr lang="en-US" dirty="0">
                <a:latin typeface="Arial" panose="020B0604020202020204" pitchFamily="34" charset="0"/>
                <a:cs typeface="Arial" panose="020B0604020202020204" pitchFamily="34" charset="0"/>
              </a:rPr>
              <a:t>(EFS) in 95</a:t>
            </a:r>
            <a:endParaRPr lang="en-US" b="1" dirty="0">
              <a:latin typeface="Arial" panose="020B0604020202020204" pitchFamily="34" charset="0"/>
              <a:cs typeface="Arial" panose="020B0604020202020204" pitchFamily="34" charset="0"/>
            </a:endParaRPr>
          </a:p>
        </p:txBody>
      </p:sp>
      <p:pic>
        <p:nvPicPr>
          <p:cNvPr id="48" name="Image 47">
            <a:extLst>
              <a:ext uri="{FF2B5EF4-FFF2-40B4-BE49-F238E27FC236}">
                <a16:creationId xmlns:a16="http://schemas.microsoft.com/office/drawing/2014/main" id="{E030A2EB-9D06-4C6D-A29D-4D6D0E40DE24}"/>
              </a:ext>
            </a:extLst>
          </p:cNvPr>
          <p:cNvPicPr>
            <a:picLocks noChangeAspect="1"/>
          </p:cNvPicPr>
          <p:nvPr/>
        </p:nvPicPr>
        <p:blipFill rotWithShape="1">
          <a:blip r:embed="rId4"/>
          <a:srcRect l="52201" t="65704" r="10720" b="12962"/>
          <a:stretch/>
        </p:blipFill>
        <p:spPr>
          <a:xfrm>
            <a:off x="327629" y="4718996"/>
            <a:ext cx="519166" cy="402011"/>
          </a:xfrm>
          <a:prstGeom prst="rect">
            <a:avLst/>
          </a:prstGeom>
        </p:spPr>
      </p:pic>
      <p:sp>
        <p:nvSpPr>
          <p:cNvPr id="5" name="ZoneTexte 4">
            <a:extLst>
              <a:ext uri="{FF2B5EF4-FFF2-40B4-BE49-F238E27FC236}">
                <a16:creationId xmlns:a16="http://schemas.microsoft.com/office/drawing/2014/main" id="{221E12F5-3110-4C12-9DFF-EAFD56356056}"/>
              </a:ext>
            </a:extLst>
          </p:cNvPr>
          <p:cNvSpPr txBox="1"/>
          <p:nvPr/>
        </p:nvSpPr>
        <p:spPr>
          <a:xfrm>
            <a:off x="897245" y="4596837"/>
            <a:ext cx="7536905" cy="369332"/>
          </a:xfrm>
          <a:prstGeom prst="rect">
            <a:avLst/>
          </a:prstGeom>
          <a:noFill/>
        </p:spPr>
        <p:txBody>
          <a:bodyPr wrap="square" rtlCol="0">
            <a:spAutoFit/>
          </a:bodyPr>
          <a:lstStyle/>
          <a:p>
            <a:r>
              <a:rPr lang="fr-FR" b="1" dirty="0">
                <a:solidFill>
                  <a:srgbClr val="C00000"/>
                </a:solidFill>
                <a:latin typeface="Arial" panose="020B0604020202020204" pitchFamily="34" charset="0"/>
                <a:cs typeface="Arial" panose="020B0604020202020204" pitchFamily="34" charset="0"/>
              </a:rPr>
              <a:t>WNV-positive mosquito pools </a:t>
            </a:r>
            <a:r>
              <a:rPr lang="fr-FR" dirty="0">
                <a:latin typeface="Arial" panose="020B0604020202020204" pitchFamily="34" charset="0"/>
                <a:cs typeface="Arial" panose="020B0604020202020204" pitchFamily="34" charset="0"/>
              </a:rPr>
              <a:t>in </a:t>
            </a:r>
            <a:r>
              <a:rPr lang="fr-FR" i="1" dirty="0">
                <a:latin typeface="Arial" panose="020B0604020202020204" pitchFamily="34" charset="0"/>
                <a:cs typeface="Arial" panose="020B0604020202020204" pitchFamily="34" charset="0"/>
              </a:rPr>
              <a:t>Val de Marne </a:t>
            </a:r>
            <a:r>
              <a:rPr lang="fr-FR" dirty="0">
                <a:latin typeface="Arial" panose="020B0604020202020204" pitchFamily="34" charset="0"/>
                <a:cs typeface="Arial" panose="020B0604020202020204" pitchFamily="34" charset="0"/>
              </a:rPr>
              <a:t>(</a:t>
            </a:r>
            <a:r>
              <a:rPr lang="fr-FR" b="1" dirty="0">
                <a:solidFill>
                  <a:srgbClr val="C00000"/>
                </a:solidFill>
                <a:latin typeface="Arial" panose="020B0604020202020204" pitchFamily="34" charset="0"/>
                <a:cs typeface="Arial" panose="020B0604020202020204" pitchFamily="34" charset="0"/>
              </a:rPr>
              <a:t>94</a:t>
            </a:r>
            <a:r>
              <a:rPr lang="fr-FR" dirty="0">
                <a:latin typeface="Arial" panose="020B0604020202020204" pitchFamily="34" charset="0"/>
                <a:cs typeface="Arial" panose="020B0604020202020204" pitchFamily="34" charset="0"/>
              </a:rPr>
              <a:t>) and in Paris</a:t>
            </a:r>
          </a:p>
        </p:txBody>
      </p:sp>
      <p:pic>
        <p:nvPicPr>
          <p:cNvPr id="49" name="Image 48">
            <a:extLst>
              <a:ext uri="{FF2B5EF4-FFF2-40B4-BE49-F238E27FC236}">
                <a16:creationId xmlns:a16="http://schemas.microsoft.com/office/drawing/2014/main" id="{91319FBA-A423-4546-86F2-5123AF238647}"/>
              </a:ext>
            </a:extLst>
          </p:cNvPr>
          <p:cNvPicPr>
            <a:picLocks noChangeAspect="1"/>
          </p:cNvPicPr>
          <p:nvPr/>
        </p:nvPicPr>
        <p:blipFill rotWithShape="1">
          <a:blip r:embed="rId5"/>
          <a:srcRect l="5218" t="10415" r="67391" b="52262"/>
          <a:stretch/>
        </p:blipFill>
        <p:spPr>
          <a:xfrm>
            <a:off x="437873" y="3878912"/>
            <a:ext cx="298678" cy="296954"/>
          </a:xfrm>
          <a:prstGeom prst="rect">
            <a:avLst/>
          </a:prstGeom>
        </p:spPr>
      </p:pic>
      <p:pic>
        <p:nvPicPr>
          <p:cNvPr id="50" name="Image 49">
            <a:extLst>
              <a:ext uri="{FF2B5EF4-FFF2-40B4-BE49-F238E27FC236}">
                <a16:creationId xmlns:a16="http://schemas.microsoft.com/office/drawing/2014/main" id="{31D334EE-D5D7-4E32-AD3B-29AD58E7C569}"/>
              </a:ext>
            </a:extLst>
          </p:cNvPr>
          <p:cNvPicPr>
            <a:picLocks noChangeAspect="1"/>
          </p:cNvPicPr>
          <p:nvPr/>
        </p:nvPicPr>
        <p:blipFill rotWithShape="1">
          <a:blip r:embed="rId5"/>
          <a:srcRect l="5218" t="10415" r="67391" b="52262"/>
          <a:stretch/>
        </p:blipFill>
        <p:spPr>
          <a:xfrm>
            <a:off x="436035" y="5331302"/>
            <a:ext cx="298678" cy="296954"/>
          </a:xfrm>
          <a:prstGeom prst="rect">
            <a:avLst/>
          </a:prstGeom>
        </p:spPr>
      </p:pic>
      <p:sp>
        <p:nvSpPr>
          <p:cNvPr id="51" name="Rectangle 50">
            <a:extLst>
              <a:ext uri="{FF2B5EF4-FFF2-40B4-BE49-F238E27FC236}">
                <a16:creationId xmlns:a16="http://schemas.microsoft.com/office/drawing/2014/main" id="{82747A2A-0090-4827-BDB6-AA87129543B2}"/>
              </a:ext>
            </a:extLst>
          </p:cNvPr>
          <p:cNvSpPr/>
          <p:nvPr/>
        </p:nvSpPr>
        <p:spPr>
          <a:xfrm>
            <a:off x="897245" y="5233236"/>
            <a:ext cx="6852599" cy="646331"/>
          </a:xfrm>
          <a:prstGeom prst="rect">
            <a:avLst/>
          </a:prstGeom>
        </p:spPr>
        <p:txBody>
          <a:bodyPr wrap="square">
            <a:spAutoFit/>
          </a:bodyPr>
          <a:lstStyle/>
          <a:p>
            <a:r>
              <a:rPr lang="en-US" b="1" dirty="0">
                <a:solidFill>
                  <a:srgbClr val="C00000"/>
                </a:solidFill>
                <a:latin typeface="Arial" panose="020B0604020202020204" pitchFamily="34" charset="0"/>
                <a:cs typeface="Arial" panose="020B0604020202020204" pitchFamily="34" charset="0"/>
              </a:rPr>
              <a:t>Locally acquired human cases </a:t>
            </a:r>
            <a:r>
              <a:rPr lang="en-US" dirty="0">
                <a:latin typeface="Arial" panose="020B0604020202020204" pitchFamily="34" charset="0"/>
                <a:cs typeface="Arial" panose="020B0604020202020204" pitchFamily="34" charset="0"/>
              </a:rPr>
              <a:t>in Hauts-de-Seine (</a:t>
            </a:r>
            <a:r>
              <a:rPr lang="en-US" b="1" dirty="0">
                <a:solidFill>
                  <a:srgbClr val="C00000"/>
                </a:solidFill>
                <a:latin typeface="Arial" panose="020B0604020202020204" pitchFamily="34" charset="0"/>
                <a:cs typeface="Arial" panose="020B0604020202020204" pitchFamily="34" charset="0"/>
              </a:rPr>
              <a:t>92</a:t>
            </a:r>
            <a:r>
              <a:rPr lang="en-US" dirty="0">
                <a:latin typeface="Arial" panose="020B0604020202020204" pitchFamily="34" charset="0"/>
                <a:cs typeface="Arial" panose="020B0604020202020204" pitchFamily="34" charset="0"/>
              </a:rPr>
              <a:t>), in </a:t>
            </a:r>
            <a:r>
              <a:rPr lang="en-US" i="1" dirty="0">
                <a:latin typeface="Arial" panose="020B0604020202020204" pitchFamily="34" charset="0"/>
                <a:cs typeface="Arial" panose="020B0604020202020204" pitchFamily="34" charset="0"/>
              </a:rPr>
              <a:t>Seins-Saint-Denis </a:t>
            </a:r>
            <a:r>
              <a:rPr lang="en-US" dirty="0">
                <a:latin typeface="Arial" panose="020B0604020202020204" pitchFamily="34" charset="0"/>
                <a:cs typeface="Arial" panose="020B0604020202020204" pitchFamily="34" charset="0"/>
              </a:rPr>
              <a:t>(</a:t>
            </a:r>
            <a:r>
              <a:rPr lang="en-US" b="1" dirty="0">
                <a:solidFill>
                  <a:srgbClr val="C00000"/>
                </a:solidFill>
                <a:latin typeface="Arial" panose="020B0604020202020204" pitchFamily="34" charset="0"/>
                <a:cs typeface="Arial" panose="020B0604020202020204" pitchFamily="34" charset="0"/>
              </a:rPr>
              <a:t>93</a:t>
            </a:r>
            <a:r>
              <a:rPr lang="en-US" dirty="0">
                <a:latin typeface="Arial" panose="020B0604020202020204" pitchFamily="34" charset="0"/>
                <a:cs typeface="Arial" panose="020B0604020202020204" pitchFamily="34" charset="0"/>
              </a:rPr>
              <a:t>), Paris (</a:t>
            </a:r>
            <a:r>
              <a:rPr lang="en-US" b="1" dirty="0">
                <a:solidFill>
                  <a:srgbClr val="C00000"/>
                </a:solidFill>
                <a:latin typeface="Arial" panose="020B0604020202020204" pitchFamily="34" charset="0"/>
                <a:cs typeface="Arial" panose="020B0604020202020204" pitchFamily="34" charset="0"/>
              </a:rPr>
              <a:t>75</a:t>
            </a:r>
            <a:r>
              <a:rPr lang="en-US" dirty="0">
                <a:latin typeface="Arial" panose="020B0604020202020204" pitchFamily="34" charset="0"/>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pic>
        <p:nvPicPr>
          <p:cNvPr id="52" name="Image 51">
            <a:extLst>
              <a:ext uri="{FF2B5EF4-FFF2-40B4-BE49-F238E27FC236}">
                <a16:creationId xmlns:a16="http://schemas.microsoft.com/office/drawing/2014/main" id="{78B31DC1-CA10-4704-8109-EE326E828F05}"/>
              </a:ext>
            </a:extLst>
          </p:cNvPr>
          <p:cNvPicPr>
            <a:picLocks noChangeAspect="1"/>
          </p:cNvPicPr>
          <p:nvPr/>
        </p:nvPicPr>
        <p:blipFill>
          <a:blip r:embed="rId6"/>
          <a:stretch>
            <a:fillRect/>
          </a:stretch>
        </p:blipFill>
        <p:spPr>
          <a:xfrm>
            <a:off x="385319" y="6032445"/>
            <a:ext cx="400110" cy="400110"/>
          </a:xfrm>
          <a:prstGeom prst="rect">
            <a:avLst/>
          </a:prstGeom>
        </p:spPr>
      </p:pic>
      <p:sp>
        <p:nvSpPr>
          <p:cNvPr id="53" name="Rectangle 52">
            <a:extLst>
              <a:ext uri="{FF2B5EF4-FFF2-40B4-BE49-F238E27FC236}">
                <a16:creationId xmlns:a16="http://schemas.microsoft.com/office/drawing/2014/main" id="{8500C2B2-B5EE-4DDA-86AE-EDBB7C7C408A}"/>
              </a:ext>
            </a:extLst>
          </p:cNvPr>
          <p:cNvSpPr/>
          <p:nvPr/>
        </p:nvSpPr>
        <p:spPr>
          <a:xfrm>
            <a:off x="897244" y="6010949"/>
            <a:ext cx="6852599" cy="646331"/>
          </a:xfrm>
          <a:prstGeom prst="rect">
            <a:avLst/>
          </a:prstGeom>
        </p:spPr>
        <p:txBody>
          <a:bodyPr wrap="square">
            <a:spAutoFit/>
          </a:bodyPr>
          <a:lstStyle/>
          <a:p>
            <a:r>
              <a:rPr lang="en-US" dirty="0">
                <a:latin typeface="Arial" panose="020B0604020202020204" pitchFamily="34" charset="0"/>
                <a:cs typeface="Arial" panose="020B0604020202020204" pitchFamily="34" charset="0"/>
              </a:rPr>
              <a:t>3 symptomatic </a:t>
            </a:r>
            <a:r>
              <a:rPr lang="en-US" b="1" dirty="0">
                <a:solidFill>
                  <a:srgbClr val="C00000"/>
                </a:solidFill>
                <a:latin typeface="Arial" panose="020B0604020202020204" pitchFamily="34" charset="0"/>
                <a:cs typeface="Arial" panose="020B0604020202020204" pitchFamily="34" charset="0"/>
              </a:rPr>
              <a:t>equine cases </a:t>
            </a:r>
            <a:r>
              <a:rPr lang="en-US" dirty="0">
                <a:latin typeface="Arial" panose="020B0604020202020204" pitchFamily="34" charset="0"/>
                <a:cs typeface="Arial" panose="020B0604020202020204" pitchFamily="34" charset="0"/>
              </a:rPr>
              <a:t>in </a:t>
            </a:r>
            <a:r>
              <a:rPr lang="en-US" i="1" dirty="0">
                <a:latin typeface="Arial" panose="020B0604020202020204" pitchFamily="34" charset="0"/>
                <a:cs typeface="Arial" panose="020B0604020202020204" pitchFamily="34" charset="0"/>
              </a:rPr>
              <a:t>Les Yvelines </a:t>
            </a:r>
            <a:r>
              <a:rPr lang="en-US" dirty="0">
                <a:latin typeface="Arial" panose="020B0604020202020204" pitchFamily="34" charset="0"/>
                <a:cs typeface="Arial" panose="020B0604020202020204" pitchFamily="34" charset="0"/>
              </a:rPr>
              <a:t>(</a:t>
            </a:r>
            <a:r>
              <a:rPr lang="en-US" b="1" dirty="0">
                <a:solidFill>
                  <a:srgbClr val="C00000"/>
                </a:solidFill>
                <a:latin typeface="Arial" panose="020B0604020202020204" pitchFamily="34" charset="0"/>
                <a:cs typeface="Arial" panose="020B0604020202020204" pitchFamily="34" charset="0"/>
              </a:rPr>
              <a:t>78</a:t>
            </a:r>
            <a:r>
              <a:rPr lang="en-US" dirty="0">
                <a:latin typeface="Arial" panose="020B0604020202020204" pitchFamily="34" charset="0"/>
                <a:cs typeface="Arial" panose="020B0604020202020204" pitchFamily="34" charset="0"/>
              </a:rPr>
              <a:t>) and one in </a:t>
            </a:r>
            <a:r>
              <a:rPr lang="en-US" i="1" dirty="0">
                <a:latin typeface="Arial" panose="020B0604020202020204" pitchFamily="34" charset="0"/>
                <a:cs typeface="Arial" panose="020B0604020202020204" pitchFamily="34" charset="0"/>
              </a:rPr>
              <a:t>Val de Marne </a:t>
            </a:r>
            <a:r>
              <a:rPr lang="en-US" dirty="0">
                <a:latin typeface="Arial" panose="020B0604020202020204" pitchFamily="34" charset="0"/>
                <a:cs typeface="Arial" panose="020B0604020202020204" pitchFamily="34" charset="0"/>
              </a:rPr>
              <a:t>(94)</a:t>
            </a:r>
          </a:p>
        </p:txBody>
      </p:sp>
      <p:sp>
        <p:nvSpPr>
          <p:cNvPr id="54" name="Rectangle à coins arrondis 33">
            <a:extLst>
              <a:ext uri="{FF2B5EF4-FFF2-40B4-BE49-F238E27FC236}">
                <a16:creationId xmlns:a16="http://schemas.microsoft.com/office/drawing/2014/main" id="{5BF53747-2145-4AE6-A9C5-8A4DE595CADF}"/>
              </a:ext>
            </a:extLst>
          </p:cNvPr>
          <p:cNvSpPr/>
          <p:nvPr/>
        </p:nvSpPr>
        <p:spPr>
          <a:xfrm>
            <a:off x="226664" y="3774158"/>
            <a:ext cx="8039354" cy="2971153"/>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ZoneTexte 54">
            <a:extLst>
              <a:ext uri="{FF2B5EF4-FFF2-40B4-BE49-F238E27FC236}">
                <a16:creationId xmlns:a16="http://schemas.microsoft.com/office/drawing/2014/main" id="{303F4489-F1C1-4AAA-8744-B9A294E9CCAE}"/>
              </a:ext>
            </a:extLst>
          </p:cNvPr>
          <p:cNvSpPr txBox="1"/>
          <p:nvPr/>
        </p:nvSpPr>
        <p:spPr>
          <a:xfrm>
            <a:off x="634341" y="3360220"/>
            <a:ext cx="7251440" cy="369332"/>
          </a:xfrm>
          <a:prstGeom prst="rect">
            <a:avLst/>
          </a:prstGeom>
          <a:noFill/>
        </p:spPr>
        <p:txBody>
          <a:bodyPr wrap="square">
            <a:spAutoFit/>
          </a:bodyPr>
          <a:lstStyle/>
          <a:p>
            <a:r>
              <a:rPr lang="en-US" b="1" cap="small" dirty="0">
                <a:solidFill>
                  <a:srgbClr val="C00000"/>
                </a:solidFill>
                <a:latin typeface="Arial" panose="020B0604020202020204" pitchFamily="34" charset="0"/>
                <a:cs typeface="Arial" panose="020B0604020202020204" pitchFamily="34" charset="0"/>
              </a:rPr>
              <a:t>Identification of cases in humans, animals, and mosquitoes</a:t>
            </a:r>
            <a:endParaRPr lang="fr-FR" b="1" cap="small" dirty="0">
              <a:solidFill>
                <a:srgbClr val="C00000"/>
              </a:solidFill>
              <a:latin typeface="Arial" panose="020B0604020202020204" pitchFamily="34" charset="0"/>
              <a:cs typeface="Arial" panose="020B0604020202020204" pitchFamily="34" charset="0"/>
            </a:endParaRPr>
          </a:p>
        </p:txBody>
      </p:sp>
      <p:grpSp>
        <p:nvGrpSpPr>
          <p:cNvPr id="56" name="Groupe 55">
            <a:extLst>
              <a:ext uri="{FF2B5EF4-FFF2-40B4-BE49-F238E27FC236}">
                <a16:creationId xmlns:a16="http://schemas.microsoft.com/office/drawing/2014/main" id="{1110C0FD-BA15-4C24-8A01-F8A9F1053131}"/>
              </a:ext>
            </a:extLst>
          </p:cNvPr>
          <p:cNvGrpSpPr/>
          <p:nvPr/>
        </p:nvGrpSpPr>
        <p:grpSpPr>
          <a:xfrm>
            <a:off x="11020691" y="1132447"/>
            <a:ext cx="956705" cy="4896590"/>
            <a:chOff x="11238964" y="1613061"/>
            <a:chExt cx="956705" cy="4896590"/>
          </a:xfrm>
          <a:solidFill>
            <a:srgbClr val="F3EAF8"/>
          </a:solidFill>
        </p:grpSpPr>
        <p:sp>
          <p:nvSpPr>
            <p:cNvPr id="57" name="Pentagone 6">
              <a:extLst>
                <a:ext uri="{FF2B5EF4-FFF2-40B4-BE49-F238E27FC236}">
                  <a16:creationId xmlns:a16="http://schemas.microsoft.com/office/drawing/2014/main" id="{AE81373E-2A11-4084-B652-70E0D9187CDE}"/>
                </a:ext>
              </a:extLst>
            </p:cNvPr>
            <p:cNvSpPr/>
            <p:nvPr/>
          </p:nvSpPr>
          <p:spPr>
            <a:xfrm rot="5400000">
              <a:off x="9608281" y="3922403"/>
              <a:ext cx="4896590" cy="277906"/>
            </a:xfrm>
            <a:prstGeom prst="homePlate">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Rectangle 57">
              <a:extLst>
                <a:ext uri="{FF2B5EF4-FFF2-40B4-BE49-F238E27FC236}">
                  <a16:creationId xmlns:a16="http://schemas.microsoft.com/office/drawing/2014/main" id="{96874E4E-A590-42B0-A996-E5808F41A33B}"/>
                </a:ext>
              </a:extLst>
            </p:cNvPr>
            <p:cNvSpPr/>
            <p:nvPr/>
          </p:nvSpPr>
          <p:spPr>
            <a:xfrm>
              <a:off x="11259669" y="2036403"/>
              <a:ext cx="936000" cy="889954"/>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July</a:t>
              </a:r>
            </a:p>
          </p:txBody>
        </p:sp>
        <p:sp>
          <p:nvSpPr>
            <p:cNvPr id="59" name="Rectangle 58">
              <a:extLst>
                <a:ext uri="{FF2B5EF4-FFF2-40B4-BE49-F238E27FC236}">
                  <a16:creationId xmlns:a16="http://schemas.microsoft.com/office/drawing/2014/main" id="{FD358FD0-C176-4928-ABE6-C9E9C6A69D60}"/>
                </a:ext>
              </a:extLst>
            </p:cNvPr>
            <p:cNvSpPr/>
            <p:nvPr/>
          </p:nvSpPr>
          <p:spPr>
            <a:xfrm>
              <a:off x="11238964" y="3177975"/>
              <a:ext cx="936000" cy="2971153"/>
            </a:xfrm>
            <a:prstGeom prst="rect">
              <a:avLst/>
            </a:prstGeom>
            <a:grpFill/>
            <a:ln>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Marianne" panose="02000000000000000000" pitchFamily="50" charset="0"/>
                </a:rPr>
                <a:t>August </a:t>
              </a:r>
            </a:p>
            <a:p>
              <a:pPr algn="ctr"/>
              <a:r>
                <a:rPr lang="en-US" sz="1600" b="1" dirty="0">
                  <a:solidFill>
                    <a:schemeClr val="tx1"/>
                  </a:solidFill>
                  <a:latin typeface="Marianne" panose="02000000000000000000" pitchFamily="50" charset="0"/>
                </a:rPr>
                <a:t>8th</a:t>
              </a:r>
              <a:endParaRPr lang="en-US" sz="1400" b="1" dirty="0">
                <a:solidFill>
                  <a:schemeClr val="tx1"/>
                </a:solidFill>
                <a:latin typeface="Marianne" panose="02000000000000000000" pitchFamily="50" charset="0"/>
              </a:endParaRP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t>
              </a:r>
            </a:p>
            <a:p>
              <a:pPr algn="ctr"/>
              <a:endParaRPr lang="en-US" sz="1600" b="1" dirty="0">
                <a:solidFill>
                  <a:schemeClr val="tx1"/>
                </a:solidFill>
                <a:latin typeface="Marianne" panose="02000000000000000000" pitchFamily="50" charset="0"/>
              </a:endParaRPr>
            </a:p>
            <a:p>
              <a:pPr algn="ctr"/>
              <a:r>
                <a:rPr lang="en-US" sz="1600" b="1" dirty="0">
                  <a:solidFill>
                    <a:schemeClr val="tx1"/>
                  </a:solidFill>
                  <a:latin typeface="Marianne" panose="02000000000000000000" pitchFamily="50" charset="0"/>
                </a:rPr>
                <a:t>August</a:t>
              </a:r>
              <a:r>
                <a:rPr lang="en-US" sz="1400" b="1" dirty="0">
                  <a:solidFill>
                    <a:schemeClr val="tx1"/>
                  </a:solidFill>
                  <a:latin typeface="Marianne" panose="02000000000000000000" pitchFamily="50" charset="0"/>
                </a:rPr>
                <a:t>, 14</a:t>
              </a:r>
              <a:r>
                <a:rPr lang="en-US" sz="1400" b="1" baseline="30000" dirty="0">
                  <a:solidFill>
                    <a:schemeClr val="tx1"/>
                  </a:solidFill>
                  <a:latin typeface="Marianne" panose="02000000000000000000" pitchFamily="50" charset="0"/>
                </a:rPr>
                <a:t>th</a:t>
              </a:r>
              <a:endParaRPr lang="en-US" sz="1400" b="1" dirty="0">
                <a:solidFill>
                  <a:schemeClr val="tx1"/>
                </a:solidFill>
                <a:latin typeface="Marianne" panose="02000000000000000000" pitchFamily="50" charset="0"/>
              </a:endParaRPr>
            </a:p>
            <a:p>
              <a:pPr algn="ctr"/>
              <a:endParaRPr lang="en-US" sz="1400" b="1" dirty="0">
                <a:solidFill>
                  <a:schemeClr val="tx1"/>
                </a:solidFill>
                <a:latin typeface="Marianne" panose="02000000000000000000" pitchFamily="50" charset="0"/>
              </a:endParaRPr>
            </a:p>
            <a:p>
              <a:pPr algn="ctr"/>
              <a:endParaRPr lang="en-US" sz="1400" b="1" dirty="0">
                <a:solidFill>
                  <a:schemeClr val="tx1"/>
                </a:solidFill>
                <a:latin typeface="Marianne" panose="02000000000000000000" pitchFamily="50" charset="0"/>
              </a:endParaRPr>
            </a:p>
            <a:p>
              <a:pPr algn="ctr"/>
              <a:endParaRPr lang="en-US" sz="1400" b="1" dirty="0">
                <a:solidFill>
                  <a:schemeClr val="tx1"/>
                </a:solidFill>
                <a:latin typeface="Marianne" panose="02000000000000000000" pitchFamily="50" charset="0"/>
              </a:endParaRPr>
            </a:p>
            <a:p>
              <a:pPr algn="ctr"/>
              <a:r>
                <a:rPr lang="en-US" sz="1400" b="1" dirty="0">
                  <a:solidFill>
                    <a:schemeClr val="tx1"/>
                  </a:solidFill>
                  <a:latin typeface="Marianne" panose="02000000000000000000" pitchFamily="50" charset="0"/>
                </a:rPr>
                <a:t>August, 25</a:t>
              </a:r>
              <a:r>
                <a:rPr lang="en-US" sz="1400" b="1" baseline="30000" dirty="0">
                  <a:solidFill>
                    <a:schemeClr val="tx1"/>
                  </a:solidFill>
                  <a:latin typeface="Marianne" panose="02000000000000000000" pitchFamily="50" charset="0"/>
                </a:rPr>
                <a:t>th</a:t>
              </a:r>
              <a:r>
                <a:rPr lang="en-US" sz="1400" b="1" dirty="0">
                  <a:solidFill>
                    <a:schemeClr val="tx1"/>
                  </a:solidFill>
                  <a:latin typeface="Marianne" panose="02000000000000000000" pitchFamily="50" charset="0"/>
                </a:rPr>
                <a:t> </a:t>
              </a:r>
            </a:p>
          </p:txBody>
        </p:sp>
      </p:grpSp>
      <p:cxnSp>
        <p:nvCxnSpPr>
          <p:cNvPr id="60" name="Connecteur droit avec flèche 59">
            <a:extLst>
              <a:ext uri="{FF2B5EF4-FFF2-40B4-BE49-F238E27FC236}">
                <a16:creationId xmlns:a16="http://schemas.microsoft.com/office/drawing/2014/main" id="{F3ADC427-567A-44E7-9064-992344547902}"/>
              </a:ext>
            </a:extLst>
          </p:cNvPr>
          <p:cNvCxnSpPr>
            <a:cxnSpLocks/>
          </p:cNvCxnSpPr>
          <p:nvPr/>
        </p:nvCxnSpPr>
        <p:spPr>
          <a:xfrm flipH="1">
            <a:off x="8147473" y="2043927"/>
            <a:ext cx="2736412" cy="0"/>
          </a:xfrm>
          <a:prstGeom prst="straightConnector1">
            <a:avLst/>
          </a:prstGeom>
          <a:ln w="190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3C4191ED-0CC3-4710-ABFB-46CF00CC0B71}"/>
              </a:ext>
            </a:extLst>
          </p:cNvPr>
          <p:cNvSpPr/>
          <p:nvPr/>
        </p:nvSpPr>
        <p:spPr>
          <a:xfrm>
            <a:off x="8266018" y="2825466"/>
            <a:ext cx="2772318" cy="830997"/>
          </a:xfrm>
          <a:prstGeom prst="rect">
            <a:avLst/>
          </a:prstGeom>
        </p:spPr>
        <p:txBody>
          <a:bodyPr wrap="square">
            <a:spAutoFit/>
          </a:bodyPr>
          <a:lstStyle/>
          <a:p>
            <a:pPr algn="r"/>
            <a:r>
              <a:rPr lang="fr-FR" sz="1600" b="1" i="1" dirty="0">
                <a:solidFill>
                  <a:srgbClr val="C00000"/>
                </a:solidFill>
                <a:latin typeface="Arial" panose="020B0604020202020204" pitchFamily="34" charset="0"/>
                <a:cs typeface="Arial" panose="020B0604020202020204" pitchFamily="34" charset="0"/>
              </a:rPr>
              <a:t>First Global Meeting</a:t>
            </a:r>
          </a:p>
          <a:p>
            <a:pPr algn="r"/>
            <a:r>
              <a:rPr lang="fr-FR" sz="1600" b="1" i="1" dirty="0" err="1">
                <a:latin typeface="Arial" panose="020B0604020202020204" pitchFamily="34" charset="0"/>
                <a:cs typeface="Arial" panose="020B0604020202020204" pitchFamily="34" charset="0"/>
              </a:rPr>
              <a:t>Preparedness</a:t>
            </a:r>
            <a:r>
              <a:rPr lang="fr-FR" sz="1600" i="1" dirty="0">
                <a:latin typeface="Arial" panose="020B0604020202020204" pitchFamily="34" charset="0"/>
                <a:cs typeface="Arial" panose="020B0604020202020204" pitchFamily="34" charset="0"/>
              </a:rPr>
              <a:t> &amp; identification of actions</a:t>
            </a:r>
            <a:endParaRPr lang="en-US" sz="1600" i="1" dirty="0">
              <a:latin typeface="Arial" panose="020B0604020202020204" pitchFamily="34" charset="0"/>
              <a:cs typeface="Arial" panose="020B0604020202020204" pitchFamily="34" charset="0"/>
            </a:endParaRPr>
          </a:p>
        </p:txBody>
      </p:sp>
      <p:sp>
        <p:nvSpPr>
          <p:cNvPr id="62" name="Rectangle 61">
            <a:extLst>
              <a:ext uri="{FF2B5EF4-FFF2-40B4-BE49-F238E27FC236}">
                <a16:creationId xmlns:a16="http://schemas.microsoft.com/office/drawing/2014/main" id="{38AB116D-2845-42B0-B3A5-5B6A4B20472B}"/>
              </a:ext>
            </a:extLst>
          </p:cNvPr>
          <p:cNvSpPr/>
          <p:nvPr/>
        </p:nvSpPr>
        <p:spPr>
          <a:xfrm>
            <a:off x="684310" y="1722946"/>
            <a:ext cx="7201471" cy="646331"/>
          </a:xfrm>
          <a:prstGeom prst="rect">
            <a:avLst/>
          </a:prstGeom>
        </p:spPr>
        <p:txBody>
          <a:bodyPr wrap="square">
            <a:spAutoFit/>
          </a:bodyPr>
          <a:lstStyle/>
          <a:p>
            <a:pPr algn="r"/>
            <a:r>
              <a:rPr lang="fr-FR" b="1" dirty="0">
                <a:latin typeface="Arial" panose="020B0604020202020204" pitchFamily="34" charset="0"/>
                <a:cs typeface="Arial" panose="020B0604020202020204" pitchFamily="34" charset="0"/>
              </a:rPr>
              <a:t>First </a:t>
            </a:r>
            <a:r>
              <a:rPr lang="fr-FR" b="1" dirty="0" err="1">
                <a:latin typeface="Arial" panose="020B0604020202020204" pitchFamily="34" charset="0"/>
                <a:cs typeface="Arial" panose="020B0604020202020204" pitchFamily="34" charset="0"/>
              </a:rPr>
              <a:t>autochtonous</a:t>
            </a:r>
            <a:r>
              <a:rPr lang="fr-FR" b="1" dirty="0">
                <a:latin typeface="Arial" panose="020B0604020202020204" pitchFamily="34" charset="0"/>
                <a:cs typeface="Arial" panose="020B0604020202020204" pitchFamily="34" charset="0"/>
              </a:rPr>
              <a:t> </a:t>
            </a:r>
            <a:r>
              <a:rPr lang="fr-FR" b="1" dirty="0" err="1">
                <a:latin typeface="Arial" panose="020B0604020202020204" pitchFamily="34" charset="0"/>
                <a:cs typeface="Arial" panose="020B0604020202020204" pitchFamily="34" charset="0"/>
              </a:rPr>
              <a:t>human</a:t>
            </a:r>
            <a:r>
              <a:rPr lang="fr-FR" b="1" dirty="0">
                <a:latin typeface="Arial" panose="020B0604020202020204" pitchFamily="34" charset="0"/>
                <a:cs typeface="Arial" panose="020B0604020202020204" pitchFamily="34" charset="0"/>
              </a:rPr>
              <a:t> case in </a:t>
            </a:r>
            <a:r>
              <a:rPr lang="fr-FR" b="1" i="1" dirty="0">
                <a:latin typeface="Arial" panose="020B0604020202020204" pitchFamily="34" charset="0"/>
                <a:cs typeface="Arial" panose="020B0604020202020204" pitchFamily="34" charset="0"/>
              </a:rPr>
              <a:t>Seine Saint Denis </a:t>
            </a:r>
            <a:r>
              <a:rPr lang="fr-FR" b="1"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July, 19</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a:p>
            <a:pPr algn="r"/>
            <a:r>
              <a:rPr lang="en-US" b="1" dirty="0">
                <a:latin typeface="Arial" panose="020B0604020202020204" pitchFamily="34" charset="0"/>
                <a:cs typeface="Arial" panose="020B0604020202020204" pitchFamily="34" charset="0"/>
              </a:rPr>
              <a:t>Second </a:t>
            </a:r>
            <a:r>
              <a:rPr lang="en-US" b="1" dirty="0" err="1">
                <a:latin typeface="Arial" panose="020B0604020202020204" pitchFamily="34" charset="0"/>
                <a:cs typeface="Arial" panose="020B0604020202020204" pitchFamily="34" charset="0"/>
              </a:rPr>
              <a:t>autochtonous</a:t>
            </a:r>
            <a:r>
              <a:rPr lang="en-US" b="1" dirty="0">
                <a:latin typeface="Arial" panose="020B0604020202020204" pitchFamily="34" charset="0"/>
                <a:cs typeface="Arial" panose="020B0604020202020204" pitchFamily="34" charset="0"/>
              </a:rPr>
              <a:t> human case in </a:t>
            </a:r>
            <a:r>
              <a:rPr lang="en-US" b="1" i="1" dirty="0">
                <a:latin typeface="Arial" panose="020B0604020202020204" pitchFamily="34" charset="0"/>
                <a:cs typeface="Arial" panose="020B0604020202020204" pitchFamily="34" charset="0"/>
              </a:rPr>
              <a:t>Val </a:t>
            </a:r>
            <a:r>
              <a:rPr lang="en-US" b="1" i="1" dirty="0" err="1">
                <a:latin typeface="Arial" panose="020B0604020202020204" pitchFamily="34" charset="0"/>
                <a:cs typeface="Arial" panose="020B0604020202020204" pitchFamily="34" charset="0"/>
              </a:rPr>
              <a:t>d’Oise</a:t>
            </a:r>
            <a:r>
              <a:rPr lang="en-US" b="1" i="1"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 July, 26</a:t>
            </a:r>
            <a:r>
              <a:rPr lang="en-US" b="1" baseline="30000" dirty="0">
                <a:latin typeface="Arial" panose="020B0604020202020204" pitchFamily="34" charset="0"/>
                <a:cs typeface="Arial" panose="020B0604020202020204" pitchFamily="34" charset="0"/>
              </a:rPr>
              <a:t>th</a:t>
            </a:r>
            <a:endParaRPr lang="en-US" b="1" dirty="0">
              <a:latin typeface="Arial" panose="020B0604020202020204" pitchFamily="34" charset="0"/>
              <a:cs typeface="Arial" panose="020B0604020202020204" pitchFamily="34" charset="0"/>
            </a:endParaRPr>
          </a:p>
        </p:txBody>
      </p:sp>
      <p:sp>
        <p:nvSpPr>
          <p:cNvPr id="63" name="Rectangle 62">
            <a:extLst>
              <a:ext uri="{FF2B5EF4-FFF2-40B4-BE49-F238E27FC236}">
                <a16:creationId xmlns:a16="http://schemas.microsoft.com/office/drawing/2014/main" id="{5C111D2A-F377-4FD2-A4C9-AADDB19DAE2D}"/>
              </a:ext>
            </a:extLst>
          </p:cNvPr>
          <p:cNvSpPr/>
          <p:nvPr/>
        </p:nvSpPr>
        <p:spPr>
          <a:xfrm>
            <a:off x="8197923" y="4101478"/>
            <a:ext cx="2772318" cy="584775"/>
          </a:xfrm>
          <a:prstGeom prst="rect">
            <a:avLst/>
          </a:prstGeom>
        </p:spPr>
        <p:txBody>
          <a:bodyPr wrap="square">
            <a:spAutoFit/>
          </a:bodyPr>
          <a:lstStyle/>
          <a:p>
            <a:pPr algn="r"/>
            <a:r>
              <a:rPr lang="en-US" sz="1600" b="1" i="1" dirty="0">
                <a:solidFill>
                  <a:srgbClr val="C00000"/>
                </a:solidFill>
                <a:latin typeface="Arial" panose="020B0604020202020204" pitchFamily="34" charset="0"/>
                <a:cs typeface="Arial" panose="020B0604020202020204" pitchFamily="34" charset="0"/>
              </a:rPr>
              <a:t>One Health Intersectoral Coordination Meeting</a:t>
            </a:r>
            <a:endParaRPr lang="en-US" sz="1600" i="1" dirty="0">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80E26F93-02E5-4570-BE32-E2D86732C185}"/>
              </a:ext>
            </a:extLst>
          </p:cNvPr>
          <p:cNvSpPr/>
          <p:nvPr/>
        </p:nvSpPr>
        <p:spPr>
          <a:xfrm>
            <a:off x="8214239" y="4936526"/>
            <a:ext cx="2772318" cy="830997"/>
          </a:xfrm>
          <a:prstGeom prst="rect">
            <a:avLst/>
          </a:prstGeom>
        </p:spPr>
        <p:txBody>
          <a:bodyPr wrap="square">
            <a:spAutoFit/>
          </a:bodyPr>
          <a:lstStyle/>
          <a:p>
            <a:pPr algn="r"/>
            <a:r>
              <a:rPr lang="en-US" sz="1600" b="1" i="1" dirty="0">
                <a:solidFill>
                  <a:srgbClr val="C00000"/>
                </a:solidFill>
                <a:latin typeface="Arial" panose="020B0604020202020204" pitchFamily="34" charset="0"/>
                <a:cs typeface="Arial" panose="020B0604020202020204" pitchFamily="34" charset="0"/>
              </a:rPr>
              <a:t>Ile-de-France</a:t>
            </a:r>
          </a:p>
          <a:p>
            <a:pPr algn="r"/>
            <a:r>
              <a:rPr lang="en-US" sz="1600" b="1" i="1" dirty="0">
                <a:solidFill>
                  <a:srgbClr val="C00000"/>
                </a:solidFill>
                <a:latin typeface="Arial" panose="020B0604020202020204" pitchFamily="34" charset="0"/>
                <a:cs typeface="Arial" panose="020B0604020202020204" pitchFamily="34" charset="0"/>
              </a:rPr>
              <a:t>Coordination Meeting </a:t>
            </a:r>
          </a:p>
          <a:p>
            <a:pPr algn="r"/>
            <a:r>
              <a:rPr lang="en-US" sz="1600" i="1" dirty="0">
                <a:latin typeface="Arial" panose="020B0604020202020204" pitchFamily="34" charset="0"/>
                <a:cs typeface="Arial" panose="020B0604020202020204" pitchFamily="34" charset="0"/>
              </a:rPr>
              <a:t>DRIAAF/LNR</a:t>
            </a:r>
          </a:p>
        </p:txBody>
      </p:sp>
      <p:sp>
        <p:nvSpPr>
          <p:cNvPr id="65" name="Explosion 1 3">
            <a:extLst>
              <a:ext uri="{FF2B5EF4-FFF2-40B4-BE49-F238E27FC236}">
                <a16:creationId xmlns:a16="http://schemas.microsoft.com/office/drawing/2014/main" id="{0EF385CB-34BB-4B20-83FF-56D1CC20E0C5}"/>
              </a:ext>
            </a:extLst>
          </p:cNvPr>
          <p:cNvSpPr/>
          <p:nvPr/>
        </p:nvSpPr>
        <p:spPr>
          <a:xfrm>
            <a:off x="10900813" y="1904835"/>
            <a:ext cx="275046" cy="278183"/>
          </a:xfrm>
          <a:prstGeom prst="irregularSeal1">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2522989"/>
      </p:ext>
    </p:extLst>
  </p:cSld>
  <p:clrMapOvr>
    <a:masterClrMapping/>
  </p:clrMapOvr>
  <mc:AlternateContent xmlns:mc="http://schemas.openxmlformats.org/markup-compatibility/2006" xmlns:p14="http://schemas.microsoft.com/office/powerpoint/2010/main">
    <mc:Choice Requires="p14">
      <p:transition spd="slow" p14:dur="2000" advTm="28934"/>
    </mc:Choice>
    <mc:Fallback xmlns="">
      <p:transition spd="slow" advTm="28934"/>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3362F586-97C9-416B-B6BC-C75B25ADFB83}"/>
              </a:ext>
            </a:extLst>
          </p:cNvPr>
          <p:cNvSpPr>
            <a:spLocks noGrp="1"/>
          </p:cNvSpPr>
          <p:nvPr>
            <p:ph type="sldNum" sz="quarter" idx="12"/>
          </p:nvPr>
        </p:nvSpPr>
        <p:spPr>
          <a:xfrm>
            <a:off x="9308701" y="6351940"/>
            <a:ext cx="2743200" cy="365125"/>
          </a:xfrm>
        </p:spPr>
        <p:txBody>
          <a:bodyPr/>
          <a:lstStyle/>
          <a:p>
            <a:fld id="{C9AA9FA6-E99B-4327-AEB7-1790CA42E665}" type="slidenum">
              <a:rPr lang="fr-FR" smtClean="0"/>
              <a:t>22</a:t>
            </a:fld>
            <a:endParaRPr lang="fr-FR"/>
          </a:p>
        </p:txBody>
      </p:sp>
      <p:sp>
        <p:nvSpPr>
          <p:cNvPr id="5" name="ZoneTexte 4">
            <a:extLst>
              <a:ext uri="{FF2B5EF4-FFF2-40B4-BE49-F238E27FC236}">
                <a16:creationId xmlns:a16="http://schemas.microsoft.com/office/drawing/2014/main" id="{30A889D6-BCC6-4364-99C1-257A03425C5A}"/>
              </a:ext>
            </a:extLst>
          </p:cNvPr>
          <p:cNvSpPr txBox="1"/>
          <p:nvPr/>
        </p:nvSpPr>
        <p:spPr>
          <a:xfrm>
            <a:off x="520861" y="0"/>
            <a:ext cx="11671139" cy="52322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sz="2800" cap="small" dirty="0">
                <a:solidFill>
                  <a:srgbClr val="0070C0"/>
                </a:solidFill>
                <a:latin typeface="Arial" panose="020B0604020202020204" pitchFamily="34" charset="0"/>
                <a:cs typeface="Arial" panose="020B0604020202020204" pitchFamily="34" charset="0"/>
              </a:rPr>
              <a:t>Integrated WNV surveillance </a:t>
            </a:r>
            <a:r>
              <a:rPr lang="fr-FR" sz="2800" cap="small" dirty="0" err="1">
                <a:solidFill>
                  <a:srgbClr val="0070C0"/>
                </a:solidFill>
                <a:latin typeface="Arial" panose="020B0604020202020204" pitchFamily="34" charset="0"/>
                <a:cs typeface="Arial" panose="020B0604020202020204" pitchFamily="34" charset="0"/>
              </a:rPr>
              <a:t>underway</a:t>
            </a:r>
            <a:r>
              <a:rPr lang="fr-FR" sz="2800" cap="small" dirty="0">
                <a:solidFill>
                  <a:srgbClr val="0070C0"/>
                </a:solidFill>
                <a:latin typeface="Arial" panose="020B0604020202020204" pitchFamily="34" charset="0"/>
                <a:cs typeface="Arial" panose="020B0604020202020204" pitchFamily="34" charset="0"/>
              </a:rPr>
              <a:t> in </a:t>
            </a:r>
            <a:r>
              <a:rPr lang="fr-FR" sz="2800" cap="small" dirty="0" err="1">
                <a:solidFill>
                  <a:srgbClr val="0070C0"/>
                </a:solidFill>
                <a:latin typeface="Arial" panose="020B0604020202020204" pitchFamily="34" charset="0"/>
                <a:cs typeface="Arial" panose="020B0604020202020204" pitchFamily="34" charset="0"/>
              </a:rPr>
              <a:t>mainland</a:t>
            </a:r>
            <a:r>
              <a:rPr lang="fr-FR" sz="2800" cap="small" dirty="0">
                <a:solidFill>
                  <a:srgbClr val="0070C0"/>
                </a:solidFill>
                <a:latin typeface="Arial" panose="020B0604020202020204" pitchFamily="34" charset="0"/>
                <a:cs typeface="Arial" panose="020B0604020202020204" pitchFamily="34" charset="0"/>
              </a:rPr>
              <a:t> France</a:t>
            </a:r>
            <a:endParaRPr lang="fr-FR" sz="2800" i="1" cap="small" dirty="0">
              <a:solidFill>
                <a:srgbClr val="0070C0"/>
              </a:solidFill>
              <a:latin typeface="Arial" panose="020B0604020202020204" pitchFamily="34" charset="0"/>
              <a:cs typeface="Arial" panose="020B0604020202020204" pitchFamily="34" charset="0"/>
            </a:endParaRPr>
          </a:p>
        </p:txBody>
      </p:sp>
      <p:cxnSp>
        <p:nvCxnSpPr>
          <p:cNvPr id="6" name="Connecteur droit 5">
            <a:extLst>
              <a:ext uri="{FF2B5EF4-FFF2-40B4-BE49-F238E27FC236}">
                <a16:creationId xmlns:a16="http://schemas.microsoft.com/office/drawing/2014/main" id="{4AED44D2-E903-4B8B-BD74-A2720EAF9311}"/>
              </a:ext>
            </a:extLst>
          </p:cNvPr>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Image 8">
            <a:extLst>
              <a:ext uri="{FF2B5EF4-FFF2-40B4-BE49-F238E27FC236}">
                <a16:creationId xmlns:a16="http://schemas.microsoft.com/office/drawing/2014/main" id="{4AEE03E4-389B-4B7E-8A1C-59F8670B121B}"/>
              </a:ext>
            </a:extLst>
          </p:cNvPr>
          <p:cNvPicPr>
            <a:picLocks noChangeAspect="1"/>
          </p:cNvPicPr>
          <p:nvPr/>
        </p:nvPicPr>
        <p:blipFill>
          <a:blip r:embed="rId3"/>
          <a:stretch>
            <a:fillRect/>
          </a:stretch>
        </p:blipFill>
        <p:spPr>
          <a:xfrm>
            <a:off x="11041396" y="49211"/>
            <a:ext cx="1150604" cy="1047784"/>
          </a:xfrm>
          <a:prstGeom prst="rect">
            <a:avLst/>
          </a:prstGeom>
        </p:spPr>
      </p:pic>
      <p:pic>
        <p:nvPicPr>
          <p:cNvPr id="11" name="Image 10">
            <a:extLst>
              <a:ext uri="{FF2B5EF4-FFF2-40B4-BE49-F238E27FC236}">
                <a16:creationId xmlns:a16="http://schemas.microsoft.com/office/drawing/2014/main" id="{4CB4BF68-3263-4610-B9CF-915A3FAF66E4}"/>
              </a:ext>
            </a:extLst>
          </p:cNvPr>
          <p:cNvPicPr>
            <a:picLocks noChangeAspect="1"/>
          </p:cNvPicPr>
          <p:nvPr/>
        </p:nvPicPr>
        <p:blipFill rotWithShape="1">
          <a:blip r:embed="rId4"/>
          <a:srcRect l="5800" t="3326" r="2834" b="4810"/>
          <a:stretch/>
        </p:blipFill>
        <p:spPr>
          <a:xfrm>
            <a:off x="213439" y="2509242"/>
            <a:ext cx="2853368" cy="2236415"/>
          </a:xfrm>
          <a:prstGeom prst="rect">
            <a:avLst/>
          </a:prstGeom>
        </p:spPr>
      </p:pic>
      <p:pic>
        <p:nvPicPr>
          <p:cNvPr id="12" name="Image 11">
            <a:extLst>
              <a:ext uri="{FF2B5EF4-FFF2-40B4-BE49-F238E27FC236}">
                <a16:creationId xmlns:a16="http://schemas.microsoft.com/office/drawing/2014/main" id="{46C69989-B8F1-460B-A629-955110F8CA8A}"/>
              </a:ext>
            </a:extLst>
          </p:cNvPr>
          <p:cNvPicPr>
            <a:picLocks noChangeAspect="1"/>
          </p:cNvPicPr>
          <p:nvPr/>
        </p:nvPicPr>
        <p:blipFill>
          <a:blip r:embed="rId5"/>
          <a:stretch>
            <a:fillRect/>
          </a:stretch>
        </p:blipFill>
        <p:spPr>
          <a:xfrm>
            <a:off x="-44352" y="6292832"/>
            <a:ext cx="1350248" cy="523221"/>
          </a:xfrm>
          <a:prstGeom prst="rect">
            <a:avLst/>
          </a:prstGeom>
        </p:spPr>
      </p:pic>
      <p:pic>
        <p:nvPicPr>
          <p:cNvPr id="13" name="Image 12">
            <a:extLst>
              <a:ext uri="{FF2B5EF4-FFF2-40B4-BE49-F238E27FC236}">
                <a16:creationId xmlns:a16="http://schemas.microsoft.com/office/drawing/2014/main" id="{7ADC47B8-61DD-440B-AB30-8F2B6CD6131A}"/>
              </a:ext>
            </a:extLst>
          </p:cNvPr>
          <p:cNvPicPr>
            <a:picLocks noChangeAspect="1"/>
          </p:cNvPicPr>
          <p:nvPr/>
        </p:nvPicPr>
        <p:blipFill>
          <a:blip r:embed="rId6"/>
          <a:stretch>
            <a:fillRect/>
          </a:stretch>
        </p:blipFill>
        <p:spPr>
          <a:xfrm>
            <a:off x="4045834" y="6363662"/>
            <a:ext cx="1065687" cy="353403"/>
          </a:xfrm>
          <a:prstGeom prst="rect">
            <a:avLst/>
          </a:prstGeom>
        </p:spPr>
      </p:pic>
      <p:pic>
        <p:nvPicPr>
          <p:cNvPr id="14" name="Image 13">
            <a:extLst>
              <a:ext uri="{FF2B5EF4-FFF2-40B4-BE49-F238E27FC236}">
                <a16:creationId xmlns:a16="http://schemas.microsoft.com/office/drawing/2014/main" id="{A587E69C-B2D7-4FED-9D55-CD1E917D3CA8}"/>
              </a:ext>
            </a:extLst>
          </p:cNvPr>
          <p:cNvPicPr>
            <a:picLocks noChangeAspect="1"/>
          </p:cNvPicPr>
          <p:nvPr/>
        </p:nvPicPr>
        <p:blipFill>
          <a:blip r:embed="rId7"/>
          <a:stretch>
            <a:fillRect/>
          </a:stretch>
        </p:blipFill>
        <p:spPr>
          <a:xfrm>
            <a:off x="6035179" y="6085133"/>
            <a:ext cx="772867" cy="772867"/>
          </a:xfrm>
          <a:prstGeom prst="rect">
            <a:avLst/>
          </a:prstGeom>
        </p:spPr>
      </p:pic>
      <p:pic>
        <p:nvPicPr>
          <p:cNvPr id="15" name="Image 14">
            <a:extLst>
              <a:ext uri="{FF2B5EF4-FFF2-40B4-BE49-F238E27FC236}">
                <a16:creationId xmlns:a16="http://schemas.microsoft.com/office/drawing/2014/main" id="{6D004BD9-2999-4F45-A1E0-D8C10FA80F54}"/>
              </a:ext>
            </a:extLst>
          </p:cNvPr>
          <p:cNvPicPr>
            <a:picLocks noChangeAspect="1"/>
          </p:cNvPicPr>
          <p:nvPr/>
        </p:nvPicPr>
        <p:blipFill>
          <a:blip r:embed="rId8"/>
          <a:stretch>
            <a:fillRect/>
          </a:stretch>
        </p:blipFill>
        <p:spPr>
          <a:xfrm>
            <a:off x="5009402" y="6159728"/>
            <a:ext cx="1115280" cy="686326"/>
          </a:xfrm>
          <a:prstGeom prst="rect">
            <a:avLst/>
          </a:prstGeom>
        </p:spPr>
      </p:pic>
      <p:pic>
        <p:nvPicPr>
          <p:cNvPr id="16" name="Image 15">
            <a:extLst>
              <a:ext uri="{FF2B5EF4-FFF2-40B4-BE49-F238E27FC236}">
                <a16:creationId xmlns:a16="http://schemas.microsoft.com/office/drawing/2014/main" id="{58920D7D-509F-45C0-A7BB-6520C0A98A5C}"/>
              </a:ext>
            </a:extLst>
          </p:cNvPr>
          <p:cNvPicPr>
            <a:picLocks noChangeAspect="1"/>
          </p:cNvPicPr>
          <p:nvPr/>
        </p:nvPicPr>
        <p:blipFill rotWithShape="1">
          <a:blip r:embed="rId9"/>
          <a:srcRect t="26723" b="24120"/>
          <a:stretch/>
        </p:blipFill>
        <p:spPr>
          <a:xfrm>
            <a:off x="6845107" y="6271830"/>
            <a:ext cx="1003589" cy="493331"/>
          </a:xfrm>
          <a:prstGeom prst="rect">
            <a:avLst/>
          </a:prstGeom>
        </p:spPr>
      </p:pic>
      <p:pic>
        <p:nvPicPr>
          <p:cNvPr id="17" name="Image 16">
            <a:extLst>
              <a:ext uri="{FF2B5EF4-FFF2-40B4-BE49-F238E27FC236}">
                <a16:creationId xmlns:a16="http://schemas.microsoft.com/office/drawing/2014/main" id="{CB4461AD-7A26-4F40-AB92-14921EF196AF}"/>
              </a:ext>
            </a:extLst>
          </p:cNvPr>
          <p:cNvPicPr>
            <a:picLocks noChangeAspect="1"/>
          </p:cNvPicPr>
          <p:nvPr/>
        </p:nvPicPr>
        <p:blipFill>
          <a:blip r:embed="rId10"/>
          <a:stretch>
            <a:fillRect/>
          </a:stretch>
        </p:blipFill>
        <p:spPr>
          <a:xfrm>
            <a:off x="1320373" y="6241941"/>
            <a:ext cx="579241" cy="579241"/>
          </a:xfrm>
          <a:prstGeom prst="rect">
            <a:avLst/>
          </a:prstGeom>
        </p:spPr>
      </p:pic>
      <p:pic>
        <p:nvPicPr>
          <p:cNvPr id="18" name="Image 17">
            <a:extLst>
              <a:ext uri="{FF2B5EF4-FFF2-40B4-BE49-F238E27FC236}">
                <a16:creationId xmlns:a16="http://schemas.microsoft.com/office/drawing/2014/main" id="{8B6FA57D-3363-462A-8280-1CCFD21B6F48}"/>
              </a:ext>
            </a:extLst>
          </p:cNvPr>
          <p:cNvPicPr>
            <a:picLocks noChangeAspect="1"/>
          </p:cNvPicPr>
          <p:nvPr/>
        </p:nvPicPr>
        <p:blipFill>
          <a:blip r:embed="rId11"/>
          <a:stretch>
            <a:fillRect/>
          </a:stretch>
        </p:blipFill>
        <p:spPr>
          <a:xfrm>
            <a:off x="7881165" y="6044921"/>
            <a:ext cx="819177" cy="801133"/>
          </a:xfrm>
          <a:prstGeom prst="rect">
            <a:avLst/>
          </a:prstGeom>
        </p:spPr>
      </p:pic>
      <p:pic>
        <p:nvPicPr>
          <p:cNvPr id="19" name="Image 18">
            <a:extLst>
              <a:ext uri="{FF2B5EF4-FFF2-40B4-BE49-F238E27FC236}">
                <a16:creationId xmlns:a16="http://schemas.microsoft.com/office/drawing/2014/main" id="{245F871F-C8A1-4146-A433-903FFC171F12}"/>
              </a:ext>
            </a:extLst>
          </p:cNvPr>
          <p:cNvPicPr>
            <a:picLocks noChangeAspect="1"/>
          </p:cNvPicPr>
          <p:nvPr/>
        </p:nvPicPr>
        <p:blipFill rotWithShape="1">
          <a:blip r:embed="rId12"/>
          <a:srcRect l="13101" t="18419" r="16410" b="22950"/>
          <a:stretch/>
        </p:blipFill>
        <p:spPr>
          <a:xfrm>
            <a:off x="8678309" y="6122379"/>
            <a:ext cx="794598" cy="615534"/>
          </a:xfrm>
          <a:prstGeom prst="rect">
            <a:avLst/>
          </a:prstGeom>
        </p:spPr>
      </p:pic>
      <p:pic>
        <p:nvPicPr>
          <p:cNvPr id="20" name="Image 19">
            <a:extLst>
              <a:ext uri="{FF2B5EF4-FFF2-40B4-BE49-F238E27FC236}">
                <a16:creationId xmlns:a16="http://schemas.microsoft.com/office/drawing/2014/main" id="{93036672-D07F-436B-A85E-469A258951DC}"/>
              </a:ext>
            </a:extLst>
          </p:cNvPr>
          <p:cNvPicPr>
            <a:picLocks noChangeAspect="1"/>
          </p:cNvPicPr>
          <p:nvPr/>
        </p:nvPicPr>
        <p:blipFill>
          <a:blip r:embed="rId13"/>
          <a:stretch>
            <a:fillRect/>
          </a:stretch>
        </p:blipFill>
        <p:spPr>
          <a:xfrm>
            <a:off x="9497486" y="6099820"/>
            <a:ext cx="645405" cy="645405"/>
          </a:xfrm>
          <a:prstGeom prst="rect">
            <a:avLst/>
          </a:prstGeom>
        </p:spPr>
      </p:pic>
      <p:pic>
        <p:nvPicPr>
          <p:cNvPr id="21" name="Image 20">
            <a:extLst>
              <a:ext uri="{FF2B5EF4-FFF2-40B4-BE49-F238E27FC236}">
                <a16:creationId xmlns:a16="http://schemas.microsoft.com/office/drawing/2014/main" id="{5DABC4A1-4742-40AB-BA61-F33D8516BACE}"/>
              </a:ext>
            </a:extLst>
          </p:cNvPr>
          <p:cNvPicPr>
            <a:picLocks noChangeAspect="1"/>
          </p:cNvPicPr>
          <p:nvPr/>
        </p:nvPicPr>
        <p:blipFill>
          <a:blip r:embed="rId14"/>
          <a:stretch>
            <a:fillRect/>
          </a:stretch>
        </p:blipFill>
        <p:spPr>
          <a:xfrm>
            <a:off x="1957211" y="6296954"/>
            <a:ext cx="1079970" cy="523215"/>
          </a:xfrm>
          <a:prstGeom prst="rect">
            <a:avLst/>
          </a:prstGeom>
        </p:spPr>
      </p:pic>
      <p:pic>
        <p:nvPicPr>
          <p:cNvPr id="22" name="Image 21">
            <a:extLst>
              <a:ext uri="{FF2B5EF4-FFF2-40B4-BE49-F238E27FC236}">
                <a16:creationId xmlns:a16="http://schemas.microsoft.com/office/drawing/2014/main" id="{CA7FAB41-7D62-4B85-A27D-1F2E96BB9071}"/>
              </a:ext>
            </a:extLst>
          </p:cNvPr>
          <p:cNvPicPr>
            <a:picLocks noChangeAspect="1"/>
          </p:cNvPicPr>
          <p:nvPr/>
        </p:nvPicPr>
        <p:blipFill rotWithShape="1">
          <a:blip r:embed="rId15"/>
          <a:srcRect l="31431" t="31919" r="29749" b="29138"/>
          <a:stretch/>
        </p:blipFill>
        <p:spPr>
          <a:xfrm>
            <a:off x="10365590" y="6109504"/>
            <a:ext cx="853437" cy="641284"/>
          </a:xfrm>
          <a:prstGeom prst="rect">
            <a:avLst/>
          </a:prstGeom>
        </p:spPr>
      </p:pic>
      <p:pic>
        <p:nvPicPr>
          <p:cNvPr id="23" name="Image 22">
            <a:extLst>
              <a:ext uri="{FF2B5EF4-FFF2-40B4-BE49-F238E27FC236}">
                <a16:creationId xmlns:a16="http://schemas.microsoft.com/office/drawing/2014/main" id="{B92251BE-EFE9-4FFF-B02D-FCDCE97ED1A3}"/>
              </a:ext>
            </a:extLst>
          </p:cNvPr>
          <p:cNvPicPr>
            <a:picLocks noChangeAspect="1"/>
          </p:cNvPicPr>
          <p:nvPr/>
        </p:nvPicPr>
        <p:blipFill rotWithShape="1">
          <a:blip r:embed="rId16">
            <a:extLst>
              <a:ext uri="{28A0092B-C50C-407E-A947-70E740481C1C}">
                <a14:useLocalDpi xmlns:a14="http://schemas.microsoft.com/office/drawing/2010/main" val="0"/>
              </a:ext>
            </a:extLst>
          </a:blip>
          <a:srcRect l="28885" r="35515"/>
          <a:stretch/>
        </p:blipFill>
        <p:spPr>
          <a:xfrm>
            <a:off x="10999766" y="5965156"/>
            <a:ext cx="1190212" cy="914731"/>
          </a:xfrm>
          <a:prstGeom prst="rect">
            <a:avLst/>
          </a:prstGeom>
        </p:spPr>
      </p:pic>
      <p:sp>
        <p:nvSpPr>
          <p:cNvPr id="25" name="ZoneTexte 24">
            <a:extLst>
              <a:ext uri="{FF2B5EF4-FFF2-40B4-BE49-F238E27FC236}">
                <a16:creationId xmlns:a16="http://schemas.microsoft.com/office/drawing/2014/main" id="{AD6DCF94-D063-4155-88CA-EE363EF4F684}"/>
              </a:ext>
            </a:extLst>
          </p:cNvPr>
          <p:cNvSpPr txBox="1"/>
          <p:nvPr/>
        </p:nvSpPr>
        <p:spPr>
          <a:xfrm>
            <a:off x="533910" y="727663"/>
            <a:ext cx="10108383" cy="369332"/>
          </a:xfrm>
          <a:prstGeom prst="rect">
            <a:avLst/>
          </a:prstGeom>
          <a:solidFill>
            <a:srgbClr val="F3EAF8"/>
          </a:solidFill>
        </p:spPr>
        <p:txBody>
          <a:bodyPr wrap="square">
            <a:spAutoFit/>
          </a:bodyPr>
          <a:lstStyle/>
          <a:p>
            <a:r>
              <a:rPr lang="en-US" dirty="0">
                <a:latin typeface="Arial" panose="020B0604020202020204" pitchFamily="34" charset="0"/>
                <a:cs typeface="Arial" panose="020B0604020202020204" pitchFamily="34" charset="0"/>
              </a:rPr>
              <a:t>To </a:t>
            </a:r>
            <a:r>
              <a:rPr lang="en-US" b="1" cap="small" dirty="0">
                <a:solidFill>
                  <a:srgbClr val="C00000"/>
                </a:solidFill>
                <a:latin typeface="Arial" panose="020B0604020202020204" pitchFamily="34" charset="0"/>
                <a:cs typeface="Arial" panose="020B0604020202020204" pitchFamily="34" charset="0"/>
              </a:rPr>
              <a:t>understand</a:t>
            </a:r>
            <a:r>
              <a:rPr lang="en-US" b="1" dirty="0">
                <a:solidFill>
                  <a:srgbClr val="C00000"/>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t>
            </a:r>
            <a:r>
              <a:rPr lang="en-US" b="1" cap="small" dirty="0">
                <a:solidFill>
                  <a:srgbClr val="C00000"/>
                </a:solidFill>
                <a:latin typeface="Arial" panose="020B0604020202020204" pitchFamily="34" charset="0"/>
                <a:cs typeface="Arial" panose="020B0604020202020204" pitchFamily="34" charset="0"/>
              </a:rPr>
              <a:t>mechanisms of WNV circulation in mainland France</a:t>
            </a:r>
            <a:endParaRPr lang="fr-FR" b="1" cap="small" dirty="0">
              <a:solidFill>
                <a:srgbClr val="C00000"/>
              </a:solidFill>
              <a:latin typeface="Arial" panose="020B0604020202020204" pitchFamily="34" charset="0"/>
              <a:cs typeface="Arial" panose="020B0604020202020204" pitchFamily="34" charset="0"/>
            </a:endParaRPr>
          </a:p>
        </p:txBody>
      </p:sp>
      <p:pic>
        <p:nvPicPr>
          <p:cNvPr id="27" name="Image 26">
            <a:extLst>
              <a:ext uri="{FF2B5EF4-FFF2-40B4-BE49-F238E27FC236}">
                <a16:creationId xmlns:a16="http://schemas.microsoft.com/office/drawing/2014/main" id="{33E76CCA-9486-4A70-9993-5063D38E0025}"/>
              </a:ext>
            </a:extLst>
          </p:cNvPr>
          <p:cNvPicPr>
            <a:picLocks noChangeAspect="1"/>
          </p:cNvPicPr>
          <p:nvPr/>
        </p:nvPicPr>
        <p:blipFill>
          <a:blip r:embed="rId17"/>
          <a:stretch>
            <a:fillRect/>
          </a:stretch>
        </p:blipFill>
        <p:spPr>
          <a:xfrm>
            <a:off x="3314617" y="1393618"/>
            <a:ext cx="3093217" cy="4543162"/>
          </a:xfrm>
          <a:prstGeom prst="rect">
            <a:avLst/>
          </a:prstGeom>
        </p:spPr>
      </p:pic>
      <p:pic>
        <p:nvPicPr>
          <p:cNvPr id="29" name="Image 28">
            <a:extLst>
              <a:ext uri="{FF2B5EF4-FFF2-40B4-BE49-F238E27FC236}">
                <a16:creationId xmlns:a16="http://schemas.microsoft.com/office/drawing/2014/main" id="{71C850A3-5DC9-48AC-A218-381E711F7E10}"/>
              </a:ext>
            </a:extLst>
          </p:cNvPr>
          <p:cNvPicPr>
            <a:picLocks noChangeAspect="1"/>
          </p:cNvPicPr>
          <p:nvPr/>
        </p:nvPicPr>
        <p:blipFill>
          <a:blip r:embed="rId18"/>
          <a:stretch>
            <a:fillRect/>
          </a:stretch>
        </p:blipFill>
        <p:spPr>
          <a:xfrm>
            <a:off x="6819035" y="1358195"/>
            <a:ext cx="2787793" cy="4578585"/>
          </a:xfrm>
          <a:prstGeom prst="rect">
            <a:avLst/>
          </a:prstGeom>
        </p:spPr>
      </p:pic>
      <p:sp>
        <p:nvSpPr>
          <p:cNvPr id="30" name="ZoneTexte 29">
            <a:extLst>
              <a:ext uri="{FF2B5EF4-FFF2-40B4-BE49-F238E27FC236}">
                <a16:creationId xmlns:a16="http://schemas.microsoft.com/office/drawing/2014/main" id="{B3C4D335-E43E-4989-BAC1-BB0E429CDE07}"/>
              </a:ext>
            </a:extLst>
          </p:cNvPr>
          <p:cNvSpPr txBox="1"/>
          <p:nvPr/>
        </p:nvSpPr>
        <p:spPr>
          <a:xfrm>
            <a:off x="213439" y="5325903"/>
            <a:ext cx="2584845" cy="276999"/>
          </a:xfrm>
          <a:prstGeom prst="rect">
            <a:avLst/>
          </a:prstGeom>
          <a:noFill/>
        </p:spPr>
        <p:txBody>
          <a:bodyPr wrap="square" rtlCol="0">
            <a:spAutoFit/>
          </a:bodyPr>
          <a:lstStyle/>
          <a:p>
            <a:r>
              <a:rPr lang="fr-FR" sz="1200" dirty="0">
                <a:solidFill>
                  <a:schemeClr val="bg1">
                    <a:lumMod val="50000"/>
                  </a:schemeClr>
                </a:solidFill>
                <a:latin typeface="Arial" panose="020B0604020202020204" pitchFamily="34" charset="0"/>
                <a:cs typeface="Arial" panose="020B0604020202020204" pitchFamily="34" charset="0"/>
              </a:rPr>
              <a:t>Crédit: </a:t>
            </a:r>
            <a:r>
              <a:rPr lang="fr-FR" sz="1200" dirty="0" err="1">
                <a:solidFill>
                  <a:schemeClr val="bg1">
                    <a:lumMod val="50000"/>
                  </a:schemeClr>
                </a:solidFill>
                <a:latin typeface="Arial" panose="020B0604020202020204" pitchFamily="34" charset="0"/>
                <a:cs typeface="Arial" panose="020B0604020202020204" pitchFamily="34" charset="0"/>
              </a:rPr>
              <a:t>A.Fontaine</a:t>
            </a:r>
            <a:r>
              <a:rPr lang="fr-FR" sz="1200" dirty="0">
                <a:solidFill>
                  <a:schemeClr val="bg1">
                    <a:lumMod val="50000"/>
                  </a:schemeClr>
                </a:solidFill>
                <a:latin typeface="Arial" panose="020B0604020202020204" pitchFamily="34" charset="0"/>
                <a:cs typeface="Arial" panose="020B0604020202020204" pitchFamily="34" charset="0"/>
              </a:rPr>
              <a:t> CNR Arbovirus</a:t>
            </a:r>
          </a:p>
        </p:txBody>
      </p:sp>
      <p:sp>
        <p:nvSpPr>
          <p:cNvPr id="31" name="ZoneTexte 30">
            <a:extLst>
              <a:ext uri="{FF2B5EF4-FFF2-40B4-BE49-F238E27FC236}">
                <a16:creationId xmlns:a16="http://schemas.microsoft.com/office/drawing/2014/main" id="{EEAD00AE-C36D-47E0-A974-4805599AE98E}"/>
              </a:ext>
            </a:extLst>
          </p:cNvPr>
          <p:cNvSpPr txBox="1"/>
          <p:nvPr/>
        </p:nvSpPr>
        <p:spPr>
          <a:xfrm>
            <a:off x="9738911" y="5244780"/>
            <a:ext cx="2453089" cy="738664"/>
          </a:xfrm>
          <a:prstGeom prst="rect">
            <a:avLst/>
          </a:prstGeom>
          <a:noFill/>
        </p:spPr>
        <p:txBody>
          <a:bodyPr wrap="square" rtlCol="0">
            <a:spAutoFit/>
          </a:bodyPr>
          <a:lstStyle/>
          <a:p>
            <a:pPr algn="just"/>
            <a:r>
              <a:rPr lang="fr-FR" sz="1400" i="1" dirty="0">
                <a:latin typeface="Arial" panose="020B0604020202020204" pitchFamily="34" charset="0"/>
                <a:cs typeface="Arial" panose="020B0604020202020204" pitchFamily="34" charset="0"/>
              </a:rPr>
              <a:t>Klitting R, </a:t>
            </a:r>
            <a:r>
              <a:rPr lang="fr-FR" sz="1400" i="1" dirty="0" err="1">
                <a:latin typeface="Arial" panose="020B0604020202020204" pitchFamily="34" charset="0"/>
                <a:cs typeface="Arial" panose="020B0604020202020204" pitchFamily="34" charset="0"/>
              </a:rPr>
              <a:t>Gondard</a:t>
            </a:r>
            <a:r>
              <a:rPr lang="fr-FR" sz="1400" i="1" dirty="0">
                <a:latin typeface="Arial" panose="020B0604020202020204" pitchFamily="34" charset="0"/>
                <a:cs typeface="Arial" panose="020B0604020202020204" pitchFamily="34" charset="0"/>
              </a:rPr>
              <a:t> M et al., 2025, </a:t>
            </a:r>
            <a:r>
              <a:rPr lang="fr-FR" sz="1400" i="1" dirty="0" err="1">
                <a:latin typeface="Arial" panose="020B0604020202020204" pitchFamily="34" charset="0"/>
                <a:cs typeface="Arial" panose="020B0604020202020204" pitchFamily="34" charset="0"/>
              </a:rPr>
              <a:t>submitted</a:t>
            </a:r>
            <a:r>
              <a:rPr lang="fr-FR" sz="1400" i="1" dirty="0">
                <a:latin typeface="Arial" panose="020B0604020202020204" pitchFamily="34" charset="0"/>
                <a:cs typeface="Arial" panose="020B0604020202020204" pitchFamily="34" charset="0"/>
              </a:rPr>
              <a:t> to JAMA Network open</a:t>
            </a:r>
          </a:p>
        </p:txBody>
      </p:sp>
      <p:pic>
        <p:nvPicPr>
          <p:cNvPr id="24" name="Image 23">
            <a:extLst>
              <a:ext uri="{FF2B5EF4-FFF2-40B4-BE49-F238E27FC236}">
                <a16:creationId xmlns:a16="http://schemas.microsoft.com/office/drawing/2014/main" id="{FF0FBE02-E64A-41BC-B0DF-669A41856F72}"/>
              </a:ext>
            </a:extLst>
          </p:cNvPr>
          <p:cNvPicPr>
            <a:picLocks noChangeAspect="1"/>
          </p:cNvPicPr>
          <p:nvPr/>
        </p:nvPicPr>
        <p:blipFill>
          <a:blip r:embed="rId19"/>
          <a:stretch>
            <a:fillRect/>
          </a:stretch>
        </p:blipFill>
        <p:spPr>
          <a:xfrm>
            <a:off x="2880119" y="6122379"/>
            <a:ext cx="1178582" cy="625796"/>
          </a:xfrm>
          <a:prstGeom prst="rect">
            <a:avLst/>
          </a:prstGeom>
        </p:spPr>
      </p:pic>
    </p:spTree>
    <p:extLst>
      <p:ext uri="{BB962C8B-B14F-4D97-AF65-F5344CB8AC3E}">
        <p14:creationId xmlns:p14="http://schemas.microsoft.com/office/powerpoint/2010/main" val="1122881252"/>
      </p:ext>
    </p:extLst>
  </p:cSld>
  <p:clrMapOvr>
    <a:masterClrMapping/>
  </p:clrMapOvr>
  <mc:AlternateContent xmlns:mc="http://schemas.openxmlformats.org/markup-compatibility/2006" xmlns:p14="http://schemas.microsoft.com/office/powerpoint/2010/main">
    <mc:Choice Requires="p14">
      <p:transition spd="slow" p14:dur="2000" advTm="38200"/>
    </mc:Choice>
    <mc:Fallback xmlns="">
      <p:transition spd="slow" advTm="382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520860" y="78058"/>
            <a:ext cx="11671139" cy="430887"/>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en-GB" sz="2200" cap="small" dirty="0">
                <a:solidFill>
                  <a:srgbClr val="0070C0"/>
                </a:solidFill>
                <a:latin typeface="Arial" panose="020B0604020202020204" pitchFamily="34" charset="0"/>
                <a:cs typeface="Arial" panose="020B0604020202020204" pitchFamily="34" charset="0"/>
              </a:rPr>
              <a:t>Expected outcomes</a:t>
            </a:r>
            <a:endParaRPr lang="en-GB" sz="2200" dirty="0">
              <a:solidFill>
                <a:srgbClr val="0070C0"/>
              </a:solidFill>
              <a:latin typeface="Arial" panose="020B0604020202020204" pitchFamily="34" charset="0"/>
              <a:cs typeface="Arial" panose="020B0604020202020204" pitchFamily="34" charset="0"/>
            </a:endParaRPr>
          </a:p>
        </p:txBody>
      </p:sp>
      <p:sp>
        <p:nvSpPr>
          <p:cNvPr id="2" name="Rectangle 1"/>
          <p:cNvSpPr/>
          <p:nvPr/>
        </p:nvSpPr>
        <p:spPr>
          <a:xfrm>
            <a:off x="0" y="1105080"/>
            <a:ext cx="12191999" cy="646331"/>
          </a:xfrm>
          <a:prstGeom prst="rect">
            <a:avLst/>
          </a:prstGeom>
        </p:spPr>
        <p:txBody>
          <a:bodyPr wrap="square">
            <a:spAutoFit/>
          </a:bodyPr>
          <a:lstStyle/>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Improve significantly the </a:t>
            </a:r>
            <a:r>
              <a:rPr lang="en-US" b="1" cap="small" dirty="0">
                <a:solidFill>
                  <a:srgbClr val="0070C0"/>
                </a:solidFill>
                <a:latin typeface="Arial" panose="020B0604020202020204" pitchFamily="34" charset="0"/>
                <a:cs typeface="Arial" panose="020B0604020202020204" pitchFamily="34" charset="0"/>
              </a:rPr>
              <a:t>capacity for the early detection </a:t>
            </a:r>
            <a:r>
              <a:rPr lang="en-US" dirty="0">
                <a:latin typeface="Arial" panose="020B0604020202020204" pitchFamily="34" charset="0"/>
                <a:cs typeface="Arial" panose="020B0604020202020204" pitchFamily="34" charset="0"/>
              </a:rPr>
              <a:t>of WNV /USUV in France through cutting-edge </a:t>
            </a:r>
            <a:r>
              <a:rPr lang="fr-FR" dirty="0">
                <a:latin typeface="Arial" panose="020B0604020202020204" pitchFamily="34" charset="0"/>
                <a:cs typeface="Arial" panose="020B0604020202020204" pitchFamily="34" charset="0"/>
              </a:rPr>
              <a:t>technologies</a:t>
            </a:r>
          </a:p>
        </p:txBody>
      </p:sp>
      <p:sp>
        <p:nvSpPr>
          <p:cNvPr id="6" name="Rectangle 5"/>
          <p:cNvSpPr/>
          <p:nvPr/>
        </p:nvSpPr>
        <p:spPr>
          <a:xfrm>
            <a:off x="1" y="2795211"/>
            <a:ext cx="12191999" cy="369332"/>
          </a:xfrm>
          <a:prstGeom prst="rect">
            <a:avLst/>
          </a:prstGeom>
        </p:spPr>
        <p:txBody>
          <a:bodyPr wrap="square">
            <a:spAutoFit/>
          </a:bodyPr>
          <a:lstStyle/>
          <a:p>
            <a:pPr marL="285750" indent="-285750">
              <a:buFont typeface="Wingdings" panose="05000000000000000000" pitchFamily="2" charset="2"/>
              <a:buChar char="Ø"/>
            </a:pPr>
            <a:r>
              <a:rPr lang="en-US" b="1" cap="small" dirty="0">
                <a:solidFill>
                  <a:srgbClr val="0070C0"/>
                </a:solidFill>
                <a:latin typeface="Arial" panose="020B0604020202020204" pitchFamily="34" charset="0"/>
                <a:cs typeface="Arial" panose="020B0604020202020204" pitchFamily="34" charset="0"/>
              </a:rPr>
              <a:t>Provide an early warning system </a:t>
            </a:r>
            <a:r>
              <a:rPr lang="en-US" dirty="0">
                <a:latin typeface="Arial" panose="020B0604020202020204" pitchFamily="34" charset="0"/>
                <a:cs typeface="Arial" panose="020B0604020202020204" pitchFamily="34" charset="0"/>
              </a:rPr>
              <a:t>of WNV/ USUV infection risk for humans and animals</a:t>
            </a:r>
            <a:endParaRPr lang="fr-FR" dirty="0">
              <a:latin typeface="Arial" panose="020B0604020202020204" pitchFamily="34" charset="0"/>
              <a:cs typeface="Arial" panose="020B0604020202020204" pitchFamily="34" charset="0"/>
            </a:endParaRPr>
          </a:p>
        </p:txBody>
      </p:sp>
      <p:sp>
        <p:nvSpPr>
          <p:cNvPr id="7" name="Rectangle 6"/>
          <p:cNvSpPr/>
          <p:nvPr/>
        </p:nvSpPr>
        <p:spPr>
          <a:xfrm>
            <a:off x="-2" y="3501777"/>
            <a:ext cx="12191999" cy="646331"/>
          </a:xfrm>
          <a:prstGeom prst="rect">
            <a:avLst/>
          </a:prstGeom>
        </p:spPr>
        <p:txBody>
          <a:bodyPr wrap="square">
            <a:spAutoFit/>
          </a:bodyPr>
          <a:lstStyle/>
          <a:p>
            <a:pPr marL="285750" indent="-285750">
              <a:buFont typeface="Wingdings" panose="05000000000000000000" pitchFamily="2" charset="2"/>
              <a:buChar char="Ø"/>
            </a:pPr>
            <a:r>
              <a:rPr lang="en-US" b="1" cap="small" dirty="0">
                <a:solidFill>
                  <a:srgbClr val="0070C0"/>
                </a:solidFill>
                <a:latin typeface="Arial" panose="020B0604020202020204" pitchFamily="34" charset="0"/>
                <a:cs typeface="Arial" panose="020B0604020202020204" pitchFamily="34" charset="0"/>
              </a:rPr>
              <a:t>Define recommendations to reshape methods and strategies for surveillance</a:t>
            </a:r>
            <a:r>
              <a:rPr lang="en-US" dirty="0">
                <a:latin typeface="Arial" panose="020B0604020202020204" pitchFamily="34" charset="0"/>
                <a:cs typeface="Arial" panose="020B0604020202020204" pitchFamily="34" charset="0"/>
              </a:rPr>
              <a:t>, prevention and mitigation of the risks at local and national scales</a:t>
            </a:r>
            <a:endParaRPr lang="fr-FR" dirty="0">
              <a:latin typeface="Arial" panose="020B0604020202020204" pitchFamily="34" charset="0"/>
              <a:cs typeface="Arial" panose="020B0604020202020204" pitchFamily="34" charset="0"/>
            </a:endParaRPr>
          </a:p>
        </p:txBody>
      </p:sp>
      <p:sp>
        <p:nvSpPr>
          <p:cNvPr id="3" name="Rectangle 2"/>
          <p:cNvSpPr/>
          <p:nvPr/>
        </p:nvSpPr>
        <p:spPr>
          <a:xfrm>
            <a:off x="0" y="4485342"/>
            <a:ext cx="12192000" cy="369332"/>
          </a:xfrm>
          <a:prstGeom prst="rect">
            <a:avLst/>
          </a:prstGeom>
        </p:spPr>
        <p:txBody>
          <a:bodyPr wrap="square">
            <a:spAutoFit/>
          </a:bodyPr>
          <a:lstStyle/>
          <a:p>
            <a:pPr marL="285750" indent="-285750">
              <a:buFont typeface="Wingdings" panose="05000000000000000000" pitchFamily="2" charset="2"/>
              <a:buChar char="Ø"/>
            </a:pPr>
            <a:r>
              <a:rPr lang="en-US" dirty="0">
                <a:latin typeface="Arial" panose="020B0604020202020204" pitchFamily="34" charset="0"/>
                <a:cs typeface="Arial" panose="020B0604020202020204" pitchFamily="34" charset="0"/>
              </a:rPr>
              <a:t>Promote </a:t>
            </a:r>
            <a:r>
              <a:rPr lang="en-US" b="1" dirty="0">
                <a:latin typeface="Arial" panose="020B0604020202020204" pitchFamily="34" charset="0"/>
                <a:cs typeface="Arial" panose="020B0604020202020204" pitchFamily="34" charset="0"/>
              </a:rPr>
              <a:t>knowledges and practices </a:t>
            </a:r>
            <a:r>
              <a:rPr lang="en-US" dirty="0">
                <a:latin typeface="Arial" panose="020B0604020202020204" pitchFamily="34" charset="0"/>
                <a:cs typeface="Arial" panose="020B0604020202020204" pitchFamily="34" charset="0"/>
              </a:rPr>
              <a:t>sharing between </a:t>
            </a:r>
            <a:r>
              <a:rPr lang="en-US" b="1" dirty="0">
                <a:latin typeface="Arial" panose="020B0604020202020204" pitchFamily="34" charset="0"/>
                <a:cs typeface="Arial" panose="020B0604020202020204" pitchFamily="34" charset="0"/>
              </a:rPr>
              <a:t>local and </a:t>
            </a:r>
            <a:r>
              <a:rPr lang="fr-FR" b="1" dirty="0">
                <a:latin typeface="Arial" panose="020B0604020202020204" pitchFamily="34" charset="0"/>
                <a:cs typeface="Arial" panose="020B0604020202020204" pitchFamily="34" charset="0"/>
              </a:rPr>
              <a:t>national stakeholders, citizens</a:t>
            </a:r>
          </a:p>
        </p:txBody>
      </p:sp>
      <p:sp>
        <p:nvSpPr>
          <p:cNvPr id="8" name="Rectangle 7"/>
          <p:cNvSpPr/>
          <p:nvPr/>
        </p:nvSpPr>
        <p:spPr>
          <a:xfrm>
            <a:off x="-3" y="2088645"/>
            <a:ext cx="12192000" cy="369332"/>
          </a:xfrm>
          <a:prstGeom prst="rect">
            <a:avLst/>
          </a:prstGeom>
        </p:spPr>
        <p:txBody>
          <a:bodyPr wrap="square">
            <a:spAutoFit/>
          </a:bodyPr>
          <a:lstStyle/>
          <a:p>
            <a:pPr marL="285750" indent="-285750">
              <a:buFont typeface="Wingdings" panose="05000000000000000000" pitchFamily="2" charset="2"/>
              <a:buChar char="Ø"/>
            </a:pPr>
            <a:r>
              <a:rPr lang="fr-FR" dirty="0" err="1">
                <a:latin typeface="Arial" panose="020B0604020202020204" pitchFamily="34" charset="0"/>
                <a:cs typeface="Arial" panose="020B0604020202020204" pitchFamily="34" charset="0"/>
              </a:rPr>
              <a:t>Provide</a:t>
            </a:r>
            <a:r>
              <a:rPr lang="fr-FR" dirty="0">
                <a:latin typeface="Arial" panose="020B0604020202020204" pitchFamily="34" charset="0"/>
                <a:cs typeface="Arial" panose="020B0604020202020204" pitchFamily="34" charset="0"/>
              </a:rPr>
              <a:t> </a:t>
            </a:r>
            <a:r>
              <a:rPr lang="fr-FR" b="1" cap="small" dirty="0" err="1">
                <a:solidFill>
                  <a:srgbClr val="0070C0"/>
                </a:solidFill>
                <a:latin typeface="Arial" panose="020B0604020202020204" pitchFamily="34" charset="0"/>
                <a:cs typeface="Arial" panose="020B0604020202020204" pitchFamily="34" charset="0"/>
              </a:rPr>
              <a:t>updated</a:t>
            </a:r>
            <a:r>
              <a:rPr lang="fr-FR" b="1" cap="small" dirty="0">
                <a:solidFill>
                  <a:srgbClr val="0070C0"/>
                </a:solidFill>
                <a:latin typeface="Arial" panose="020B0604020202020204" pitchFamily="34" charset="0"/>
                <a:cs typeface="Arial" panose="020B0604020202020204" pitchFamily="34" charset="0"/>
              </a:rPr>
              <a:t> </a:t>
            </a:r>
            <a:r>
              <a:rPr lang="fr-FR" b="1" cap="small" dirty="0" err="1">
                <a:solidFill>
                  <a:srgbClr val="0070C0"/>
                </a:solidFill>
                <a:latin typeface="Arial" panose="020B0604020202020204" pitchFamily="34" charset="0"/>
                <a:cs typeface="Arial" panose="020B0604020202020204" pitchFamily="34" charset="0"/>
              </a:rPr>
              <a:t>risk</a:t>
            </a:r>
            <a:r>
              <a:rPr lang="fr-FR" b="1" cap="small" dirty="0">
                <a:solidFill>
                  <a:srgbClr val="0070C0"/>
                </a:solidFill>
                <a:latin typeface="Arial" panose="020B0604020202020204" pitchFamily="34" charset="0"/>
                <a:cs typeface="Arial" panose="020B0604020202020204" pitchFamily="34" charset="0"/>
              </a:rPr>
              <a:t> </a:t>
            </a:r>
            <a:r>
              <a:rPr lang="fr-FR" b="1" cap="small" dirty="0" err="1">
                <a:solidFill>
                  <a:srgbClr val="0070C0"/>
                </a:solidFill>
                <a:latin typeface="Arial" panose="020B0604020202020204" pitchFamily="34" charset="0"/>
                <a:cs typeface="Arial" panose="020B0604020202020204" pitchFamily="34" charset="0"/>
              </a:rPr>
              <a:t>maps</a:t>
            </a:r>
            <a:r>
              <a:rPr lang="fr-FR"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the local scale and </a:t>
            </a:r>
            <a:r>
              <a:rPr lang="en-US" b="1" dirty="0">
                <a:latin typeface="Arial" panose="020B0604020202020204" pitchFamily="34" charset="0"/>
                <a:cs typeface="Arial" panose="020B0604020202020204" pitchFamily="34" charset="0"/>
              </a:rPr>
              <a:t>extend WNV/USUV host-spectrum</a:t>
            </a:r>
            <a:endParaRPr lang="fr-FR" b="1" dirty="0">
              <a:latin typeface="Arial" panose="020B0604020202020204" pitchFamily="34" charset="0"/>
              <a:cs typeface="Arial" panose="020B0604020202020204" pitchFamily="34" charset="0"/>
            </a:endParaRPr>
          </a:p>
        </p:txBody>
      </p:sp>
      <p:sp>
        <p:nvSpPr>
          <p:cNvPr id="9" name="Rectangle 8"/>
          <p:cNvSpPr/>
          <p:nvPr/>
        </p:nvSpPr>
        <p:spPr>
          <a:xfrm>
            <a:off x="0" y="5191907"/>
            <a:ext cx="7359707" cy="369332"/>
          </a:xfrm>
          <a:prstGeom prst="rect">
            <a:avLst/>
          </a:prstGeom>
        </p:spPr>
        <p:txBody>
          <a:bodyPr wrap="none">
            <a:spAutoFit/>
          </a:bodyPr>
          <a:lstStyle/>
          <a:p>
            <a:pPr marL="285750" indent="-285750">
              <a:buFont typeface="Wingdings" panose="05000000000000000000" pitchFamily="2" charset="2"/>
              <a:buChar char="Ø"/>
            </a:pPr>
            <a:r>
              <a:rPr lang="fr-FR" dirty="0" err="1">
                <a:latin typeface="Arial" panose="020B0604020202020204" pitchFamily="34" charset="0"/>
                <a:cs typeface="Arial" panose="020B0604020202020204" pitchFamily="34" charset="0"/>
              </a:rPr>
              <a:t>Promote</a:t>
            </a:r>
            <a:r>
              <a:rPr lang="fr-FR" dirty="0">
                <a:latin typeface="Arial" panose="020B0604020202020204" pitchFamily="34" charset="0"/>
                <a:cs typeface="Arial" panose="020B0604020202020204" pitchFamily="34" charset="0"/>
              </a:rPr>
              <a:t> </a:t>
            </a:r>
            <a:r>
              <a:rPr lang="fr-FR" b="1" dirty="0">
                <a:latin typeface="Arial" panose="020B0604020202020204" pitchFamily="34" charset="0"/>
                <a:cs typeface="Arial" panose="020B0604020202020204" pitchFamily="34" charset="0"/>
              </a:rPr>
              <a:t>communication and collaborations </a:t>
            </a:r>
            <a:r>
              <a:rPr lang="fr-FR" dirty="0" err="1">
                <a:latin typeface="Arial" panose="020B0604020202020204" pitchFamily="34" charset="0"/>
                <a:cs typeface="Arial" panose="020B0604020202020204" pitchFamily="34" charset="0"/>
              </a:rPr>
              <a:t>beyong</a:t>
            </a:r>
            <a:r>
              <a:rPr lang="fr-FR" dirty="0">
                <a:latin typeface="Arial" panose="020B0604020202020204" pitchFamily="34" charset="0"/>
                <a:cs typeface="Arial" panose="020B0604020202020204" pitchFamily="34" charset="0"/>
              </a:rPr>
              <a:t> the </a:t>
            </a:r>
            <a:r>
              <a:rPr lang="fr-FR" dirty="0" err="1">
                <a:latin typeface="Arial" panose="020B0604020202020204" pitchFamily="34" charset="0"/>
                <a:cs typeface="Arial" panose="020B0604020202020204" pitchFamily="34" charset="0"/>
              </a:rPr>
              <a:t>project</a:t>
            </a:r>
            <a:endParaRPr lang="fr-FR" dirty="0">
              <a:latin typeface="Arial" panose="020B0604020202020204" pitchFamily="34" charset="0"/>
              <a:cs typeface="Arial" panose="020B0604020202020204" pitchFamily="34" charset="0"/>
            </a:endParaRPr>
          </a:p>
        </p:txBody>
      </p:sp>
      <p:sp>
        <p:nvSpPr>
          <p:cNvPr id="10" name="Espace réservé du numéro de diapositive 9"/>
          <p:cNvSpPr>
            <a:spLocks noGrp="1"/>
          </p:cNvSpPr>
          <p:nvPr>
            <p:ph type="sldNum" sz="quarter" idx="12"/>
          </p:nvPr>
        </p:nvSpPr>
        <p:spPr/>
        <p:txBody>
          <a:bodyPr/>
          <a:lstStyle/>
          <a:p>
            <a:fld id="{C9AA9FA6-E99B-4327-AEB7-1790CA42E665}" type="slidenum">
              <a:rPr lang="fr-FR" smtClean="0"/>
              <a:t>23</a:t>
            </a:fld>
            <a:endParaRPr lang="fr-FR"/>
          </a:p>
        </p:txBody>
      </p:sp>
    </p:spTree>
    <p:custDataLst>
      <p:tags r:id="rId1"/>
    </p:custDataLst>
    <p:extLst>
      <p:ext uri="{BB962C8B-B14F-4D97-AF65-F5344CB8AC3E}">
        <p14:creationId xmlns:p14="http://schemas.microsoft.com/office/powerpoint/2010/main" val="2066398344"/>
      </p:ext>
    </p:extLst>
  </p:cSld>
  <p:clrMapOvr>
    <a:masterClrMapping/>
  </p:clrMapOvr>
  <mc:AlternateContent xmlns:mc="http://schemas.openxmlformats.org/markup-compatibility/2006" xmlns:p14="http://schemas.microsoft.com/office/powerpoint/2010/main">
    <mc:Choice Requires="p14">
      <p:transition spd="slow" p14:dur="2000" advTm="72562"/>
    </mc:Choice>
    <mc:Fallback xmlns="">
      <p:transition spd="slow" advTm="725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9" name="ZoneTexte 468"/>
          <p:cNvSpPr txBox="1"/>
          <p:nvPr/>
        </p:nvSpPr>
        <p:spPr>
          <a:xfrm>
            <a:off x="435140" y="2621470"/>
            <a:ext cx="2811516" cy="646331"/>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Collaboration cross </a:t>
            </a:r>
            <a:r>
              <a:rPr lang="fr-FR" dirty="0" err="1">
                <a:latin typeface="Arial" panose="020B0604020202020204" pitchFamily="34" charset="0"/>
                <a:cs typeface="Arial" panose="020B0604020202020204" pitchFamily="34" charset="0"/>
              </a:rPr>
              <a:t>European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borders</a:t>
            </a:r>
            <a:endParaRPr lang="fr-FR" dirty="0">
              <a:latin typeface="Arial" panose="020B0604020202020204" pitchFamily="34" charset="0"/>
              <a:cs typeface="Arial" panose="020B0604020202020204" pitchFamily="34" charset="0"/>
            </a:endParaRPr>
          </a:p>
        </p:txBody>
      </p:sp>
      <p:cxnSp>
        <p:nvCxnSpPr>
          <p:cNvPr id="4" name="Connecteur droit 3"/>
          <p:cNvCxnSpPr/>
          <p:nvPr/>
        </p:nvCxnSpPr>
        <p:spPr>
          <a:xfrm>
            <a:off x="912689" y="64909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912689" y="133379"/>
            <a:ext cx="11671139" cy="430887"/>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en-GB" sz="2200" dirty="0">
                <a:solidFill>
                  <a:srgbClr val="0070C0"/>
                </a:solidFill>
                <a:latin typeface="Arial" panose="020B0604020202020204" pitchFamily="34" charset="0"/>
                <a:cs typeface="Arial" panose="020B0604020202020204" pitchFamily="34" charset="0"/>
              </a:rPr>
              <a:t>Promote INSTEAD initiative beyond France</a:t>
            </a:r>
            <a:endParaRPr lang="en-GB" sz="2000" i="1" dirty="0">
              <a:solidFill>
                <a:srgbClr val="0070C0"/>
              </a:solidFill>
              <a:latin typeface="Arial" panose="020B0604020202020204" pitchFamily="34" charset="0"/>
              <a:cs typeface="Arial" panose="020B0604020202020204" pitchFamily="34" charset="0"/>
            </a:endParaRPr>
          </a:p>
        </p:txBody>
      </p:sp>
      <p:sp>
        <p:nvSpPr>
          <p:cNvPr id="23" name="AutoShape 3">
            <a:extLst>
              <a:ext uri="{FF2B5EF4-FFF2-40B4-BE49-F238E27FC236}">
                <a16:creationId xmlns:a16="http://schemas.microsoft.com/office/drawing/2014/main" id="{77294B6E-BF41-4D97-8D5F-87D020F85B30}"/>
              </a:ext>
            </a:extLst>
          </p:cNvPr>
          <p:cNvSpPr>
            <a:spLocks noChangeAspect="1" noChangeArrowheads="1" noTextEdit="1"/>
          </p:cNvSpPr>
          <p:nvPr/>
        </p:nvSpPr>
        <p:spPr bwMode="auto">
          <a:xfrm>
            <a:off x="2524323" y="858641"/>
            <a:ext cx="7323137" cy="595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 name="Freeform 385">
            <a:extLst>
              <a:ext uri="{FF2B5EF4-FFF2-40B4-BE49-F238E27FC236}">
                <a16:creationId xmlns:a16="http://schemas.microsoft.com/office/drawing/2014/main" id="{F11A74CD-891B-45C4-8579-EAF3FC675334}"/>
              </a:ext>
            </a:extLst>
          </p:cNvPr>
          <p:cNvSpPr>
            <a:spLocks/>
          </p:cNvSpPr>
          <p:nvPr/>
        </p:nvSpPr>
        <p:spPr bwMode="auto">
          <a:xfrm>
            <a:off x="4754311" y="5964212"/>
            <a:ext cx="55541" cy="44420"/>
          </a:xfrm>
          <a:custGeom>
            <a:avLst/>
            <a:gdLst>
              <a:gd name="T0" fmla="*/ 107 w 15"/>
              <a:gd name="T1" fmla="*/ 13 h 12"/>
              <a:gd name="T2" fmla="*/ 72 w 15"/>
              <a:gd name="T3" fmla="*/ 21 h 12"/>
              <a:gd name="T4" fmla="*/ 35 w 15"/>
              <a:gd name="T5" fmla="*/ 51 h 12"/>
              <a:gd name="T6" fmla="*/ 13 w 15"/>
              <a:gd name="T7" fmla="*/ 72 h 12"/>
              <a:gd name="T8" fmla="*/ 64 w 15"/>
              <a:gd name="T9" fmla="*/ 77 h 12"/>
              <a:gd name="T10" fmla="*/ 93 w 15"/>
              <a:gd name="T11" fmla="*/ 64 h 12"/>
              <a:gd name="T12" fmla="*/ 99 w 15"/>
              <a:gd name="T13" fmla="*/ 21 h 12"/>
              <a:gd name="T14" fmla="*/ 107 w 15"/>
              <a:gd name="T15" fmla="*/ 13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 h="12">
                <a:moveTo>
                  <a:pt x="15" y="2"/>
                </a:moveTo>
                <a:cubicBezTo>
                  <a:pt x="13" y="0"/>
                  <a:pt x="12" y="2"/>
                  <a:pt x="10" y="3"/>
                </a:cubicBezTo>
                <a:cubicBezTo>
                  <a:pt x="8" y="3"/>
                  <a:pt x="7" y="5"/>
                  <a:pt x="5" y="7"/>
                </a:cubicBezTo>
                <a:cubicBezTo>
                  <a:pt x="3" y="9"/>
                  <a:pt x="0" y="8"/>
                  <a:pt x="2" y="10"/>
                </a:cubicBezTo>
                <a:cubicBezTo>
                  <a:pt x="5" y="12"/>
                  <a:pt x="8" y="11"/>
                  <a:pt x="9" y="11"/>
                </a:cubicBezTo>
                <a:cubicBezTo>
                  <a:pt x="10" y="10"/>
                  <a:pt x="12" y="11"/>
                  <a:pt x="13" y="9"/>
                </a:cubicBezTo>
                <a:cubicBezTo>
                  <a:pt x="13" y="8"/>
                  <a:pt x="14" y="3"/>
                  <a:pt x="14" y="3"/>
                </a:cubicBezTo>
                <a:lnTo>
                  <a:pt x="15" y="2"/>
                </a:lnTo>
                <a:close/>
              </a:path>
            </a:pathLst>
          </a:custGeom>
          <a:solidFill>
            <a:srgbClr val="D9D9D9"/>
          </a:solidFill>
          <a:ln w="4763" cap="rnd">
            <a:solidFill>
              <a:srgbClr val="FFFFFF"/>
            </a:solidFill>
            <a:prstDash val="solid"/>
            <a:round/>
            <a:headEnd/>
            <a:tailEnd/>
          </a:ln>
        </p:spPr>
        <p:txBody>
          <a:bodyPr/>
          <a:lstStyle/>
          <a:p>
            <a:endParaRPr lang="en-US"/>
          </a:p>
        </p:txBody>
      </p:sp>
      <p:sp>
        <p:nvSpPr>
          <p:cNvPr id="236" name="Freeform 387">
            <a:extLst>
              <a:ext uri="{FF2B5EF4-FFF2-40B4-BE49-F238E27FC236}">
                <a16:creationId xmlns:a16="http://schemas.microsoft.com/office/drawing/2014/main" id="{F5C5B36F-A557-4512-B404-3558E0473A8D}"/>
              </a:ext>
            </a:extLst>
          </p:cNvPr>
          <p:cNvSpPr>
            <a:spLocks/>
          </p:cNvSpPr>
          <p:nvPr/>
        </p:nvSpPr>
        <p:spPr bwMode="auto">
          <a:xfrm>
            <a:off x="4820960" y="5901746"/>
            <a:ext cx="33325" cy="40256"/>
          </a:xfrm>
          <a:custGeom>
            <a:avLst/>
            <a:gdLst>
              <a:gd name="T0" fmla="*/ 8 w 9"/>
              <a:gd name="T1" fmla="*/ 0 h 11"/>
              <a:gd name="T2" fmla="*/ 21 w 9"/>
              <a:gd name="T3" fmla="*/ 42 h 11"/>
              <a:gd name="T4" fmla="*/ 51 w 9"/>
              <a:gd name="T5" fmla="*/ 69 h 11"/>
              <a:gd name="T6" fmla="*/ 51 w 9"/>
              <a:gd name="T7" fmla="*/ 42 h 11"/>
              <a:gd name="T8" fmla="*/ 29 w 9"/>
              <a:gd name="T9" fmla="*/ 21 h 11"/>
              <a:gd name="T10" fmla="*/ 8 w 9"/>
              <a:gd name="T11" fmla="*/ 0 h 1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 h="11">
                <a:moveTo>
                  <a:pt x="1" y="0"/>
                </a:moveTo>
                <a:cubicBezTo>
                  <a:pt x="0" y="1"/>
                  <a:pt x="1" y="2"/>
                  <a:pt x="3" y="6"/>
                </a:cubicBezTo>
                <a:cubicBezTo>
                  <a:pt x="5" y="9"/>
                  <a:pt x="5" y="11"/>
                  <a:pt x="7" y="10"/>
                </a:cubicBezTo>
                <a:cubicBezTo>
                  <a:pt x="8" y="10"/>
                  <a:pt x="9" y="7"/>
                  <a:pt x="7" y="6"/>
                </a:cubicBezTo>
                <a:cubicBezTo>
                  <a:pt x="6" y="5"/>
                  <a:pt x="5" y="4"/>
                  <a:pt x="4" y="3"/>
                </a:cubicBezTo>
                <a:cubicBezTo>
                  <a:pt x="4" y="2"/>
                  <a:pt x="1" y="0"/>
                  <a:pt x="1"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37" name="Freeform 388">
            <a:extLst>
              <a:ext uri="{FF2B5EF4-FFF2-40B4-BE49-F238E27FC236}">
                <a16:creationId xmlns:a16="http://schemas.microsoft.com/office/drawing/2014/main" id="{C5DD77D8-5C43-4E3D-81EE-CB225373F7CB}"/>
              </a:ext>
            </a:extLst>
          </p:cNvPr>
          <p:cNvSpPr>
            <a:spLocks/>
          </p:cNvSpPr>
          <p:nvPr/>
        </p:nvSpPr>
        <p:spPr bwMode="auto">
          <a:xfrm>
            <a:off x="4865394" y="5886476"/>
            <a:ext cx="44433" cy="40256"/>
          </a:xfrm>
          <a:custGeom>
            <a:avLst/>
            <a:gdLst>
              <a:gd name="T0" fmla="*/ 72 w 12"/>
              <a:gd name="T1" fmla="*/ 8 h 11"/>
              <a:gd name="T2" fmla="*/ 35 w 12"/>
              <a:gd name="T3" fmla="*/ 13 h 11"/>
              <a:gd name="T4" fmla="*/ 35 w 12"/>
              <a:gd name="T5" fmla="*/ 47 h 11"/>
              <a:gd name="T6" fmla="*/ 29 w 12"/>
              <a:gd name="T7" fmla="*/ 63 h 11"/>
              <a:gd name="T8" fmla="*/ 64 w 12"/>
              <a:gd name="T9" fmla="*/ 42 h 11"/>
              <a:gd name="T10" fmla="*/ 85 w 12"/>
              <a:gd name="T11" fmla="*/ 34 h 11"/>
              <a:gd name="T12" fmla="*/ 72 w 12"/>
              <a:gd name="T13" fmla="*/ 8 h 1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11">
                <a:moveTo>
                  <a:pt x="10" y="1"/>
                </a:moveTo>
                <a:cubicBezTo>
                  <a:pt x="7" y="0"/>
                  <a:pt x="3" y="0"/>
                  <a:pt x="5" y="2"/>
                </a:cubicBezTo>
                <a:cubicBezTo>
                  <a:pt x="7" y="5"/>
                  <a:pt x="7" y="5"/>
                  <a:pt x="5" y="7"/>
                </a:cubicBezTo>
                <a:cubicBezTo>
                  <a:pt x="3" y="8"/>
                  <a:pt x="0" y="11"/>
                  <a:pt x="4" y="9"/>
                </a:cubicBezTo>
                <a:cubicBezTo>
                  <a:pt x="7" y="8"/>
                  <a:pt x="7" y="7"/>
                  <a:pt x="9" y="6"/>
                </a:cubicBezTo>
                <a:cubicBezTo>
                  <a:pt x="10" y="5"/>
                  <a:pt x="12" y="7"/>
                  <a:pt x="12" y="5"/>
                </a:cubicBezTo>
                <a:cubicBezTo>
                  <a:pt x="12" y="3"/>
                  <a:pt x="10" y="1"/>
                  <a:pt x="10" y="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38" name="Freeform 389">
            <a:extLst>
              <a:ext uri="{FF2B5EF4-FFF2-40B4-BE49-F238E27FC236}">
                <a16:creationId xmlns:a16="http://schemas.microsoft.com/office/drawing/2014/main" id="{1C400104-4642-4C34-9189-8CE60F978877}"/>
              </a:ext>
            </a:extLst>
          </p:cNvPr>
          <p:cNvSpPr>
            <a:spLocks/>
          </p:cNvSpPr>
          <p:nvPr/>
        </p:nvSpPr>
        <p:spPr bwMode="auto">
          <a:xfrm>
            <a:off x="4512706" y="5819846"/>
            <a:ext cx="130522" cy="81900"/>
          </a:xfrm>
          <a:custGeom>
            <a:avLst/>
            <a:gdLst>
              <a:gd name="T0" fmla="*/ 244 w 35"/>
              <a:gd name="T1" fmla="*/ 72 h 22"/>
              <a:gd name="T2" fmla="*/ 201 w 35"/>
              <a:gd name="T3" fmla="*/ 35 h 22"/>
              <a:gd name="T4" fmla="*/ 124 w 35"/>
              <a:gd name="T5" fmla="*/ 8 h 22"/>
              <a:gd name="T6" fmla="*/ 73 w 35"/>
              <a:gd name="T7" fmla="*/ 8 h 22"/>
              <a:gd name="T8" fmla="*/ 43 w 35"/>
              <a:gd name="T9" fmla="*/ 0 h 22"/>
              <a:gd name="T10" fmla="*/ 13 w 35"/>
              <a:gd name="T11" fmla="*/ 13 h 22"/>
              <a:gd name="T12" fmla="*/ 21 w 35"/>
              <a:gd name="T13" fmla="*/ 51 h 22"/>
              <a:gd name="T14" fmla="*/ 51 w 35"/>
              <a:gd name="T15" fmla="*/ 56 h 22"/>
              <a:gd name="T16" fmla="*/ 51 w 35"/>
              <a:gd name="T17" fmla="*/ 80 h 22"/>
              <a:gd name="T18" fmla="*/ 81 w 35"/>
              <a:gd name="T19" fmla="*/ 51 h 22"/>
              <a:gd name="T20" fmla="*/ 86 w 35"/>
              <a:gd name="T21" fmla="*/ 72 h 22"/>
              <a:gd name="T22" fmla="*/ 107 w 35"/>
              <a:gd name="T23" fmla="*/ 64 h 22"/>
              <a:gd name="T24" fmla="*/ 124 w 35"/>
              <a:gd name="T25" fmla="*/ 72 h 22"/>
              <a:gd name="T26" fmla="*/ 129 w 35"/>
              <a:gd name="T27" fmla="*/ 64 h 22"/>
              <a:gd name="T28" fmla="*/ 145 w 35"/>
              <a:gd name="T29" fmla="*/ 86 h 22"/>
              <a:gd name="T30" fmla="*/ 150 w 35"/>
              <a:gd name="T31" fmla="*/ 115 h 22"/>
              <a:gd name="T32" fmla="*/ 167 w 35"/>
              <a:gd name="T33" fmla="*/ 137 h 22"/>
              <a:gd name="T34" fmla="*/ 188 w 35"/>
              <a:gd name="T35" fmla="*/ 137 h 22"/>
              <a:gd name="T36" fmla="*/ 180 w 35"/>
              <a:gd name="T37" fmla="*/ 102 h 22"/>
              <a:gd name="T38" fmla="*/ 209 w 35"/>
              <a:gd name="T39" fmla="*/ 94 h 22"/>
              <a:gd name="T40" fmla="*/ 218 w 35"/>
              <a:gd name="T41" fmla="*/ 115 h 22"/>
              <a:gd name="T42" fmla="*/ 239 w 35"/>
              <a:gd name="T43" fmla="*/ 129 h 22"/>
              <a:gd name="T44" fmla="*/ 244 w 35"/>
              <a:gd name="T45" fmla="*/ 102 h 22"/>
              <a:gd name="T46" fmla="*/ 244 w 35"/>
              <a:gd name="T47" fmla="*/ 72 h 2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5" h="22">
                <a:moveTo>
                  <a:pt x="34" y="10"/>
                </a:moveTo>
                <a:cubicBezTo>
                  <a:pt x="32" y="6"/>
                  <a:pt x="32" y="7"/>
                  <a:pt x="28" y="5"/>
                </a:cubicBezTo>
                <a:cubicBezTo>
                  <a:pt x="23" y="4"/>
                  <a:pt x="21" y="1"/>
                  <a:pt x="17" y="1"/>
                </a:cubicBezTo>
                <a:cubicBezTo>
                  <a:pt x="14" y="2"/>
                  <a:pt x="11" y="2"/>
                  <a:pt x="10" y="1"/>
                </a:cubicBezTo>
                <a:cubicBezTo>
                  <a:pt x="9" y="0"/>
                  <a:pt x="8" y="0"/>
                  <a:pt x="6" y="0"/>
                </a:cubicBezTo>
                <a:cubicBezTo>
                  <a:pt x="5" y="1"/>
                  <a:pt x="2" y="2"/>
                  <a:pt x="2" y="2"/>
                </a:cubicBezTo>
                <a:cubicBezTo>
                  <a:pt x="2" y="2"/>
                  <a:pt x="0" y="6"/>
                  <a:pt x="3" y="7"/>
                </a:cubicBezTo>
                <a:cubicBezTo>
                  <a:pt x="5" y="9"/>
                  <a:pt x="7" y="6"/>
                  <a:pt x="7" y="8"/>
                </a:cubicBezTo>
                <a:cubicBezTo>
                  <a:pt x="6" y="10"/>
                  <a:pt x="6" y="12"/>
                  <a:pt x="7" y="11"/>
                </a:cubicBezTo>
                <a:cubicBezTo>
                  <a:pt x="9" y="11"/>
                  <a:pt x="10" y="7"/>
                  <a:pt x="11" y="7"/>
                </a:cubicBezTo>
                <a:cubicBezTo>
                  <a:pt x="12" y="7"/>
                  <a:pt x="12" y="10"/>
                  <a:pt x="12" y="10"/>
                </a:cubicBezTo>
                <a:cubicBezTo>
                  <a:pt x="13" y="10"/>
                  <a:pt x="15" y="6"/>
                  <a:pt x="15" y="9"/>
                </a:cubicBezTo>
                <a:cubicBezTo>
                  <a:pt x="16" y="12"/>
                  <a:pt x="17" y="12"/>
                  <a:pt x="17" y="10"/>
                </a:cubicBezTo>
                <a:cubicBezTo>
                  <a:pt x="18" y="9"/>
                  <a:pt x="16" y="9"/>
                  <a:pt x="18" y="9"/>
                </a:cubicBezTo>
                <a:cubicBezTo>
                  <a:pt x="20" y="8"/>
                  <a:pt x="20" y="12"/>
                  <a:pt x="20" y="12"/>
                </a:cubicBezTo>
                <a:cubicBezTo>
                  <a:pt x="20" y="12"/>
                  <a:pt x="20" y="14"/>
                  <a:pt x="21" y="16"/>
                </a:cubicBezTo>
                <a:cubicBezTo>
                  <a:pt x="21" y="18"/>
                  <a:pt x="21" y="17"/>
                  <a:pt x="23" y="19"/>
                </a:cubicBezTo>
                <a:cubicBezTo>
                  <a:pt x="24" y="22"/>
                  <a:pt x="26" y="20"/>
                  <a:pt x="26" y="19"/>
                </a:cubicBezTo>
                <a:cubicBezTo>
                  <a:pt x="26" y="18"/>
                  <a:pt x="25" y="14"/>
                  <a:pt x="25" y="14"/>
                </a:cubicBezTo>
                <a:cubicBezTo>
                  <a:pt x="25" y="14"/>
                  <a:pt x="28" y="11"/>
                  <a:pt x="29" y="13"/>
                </a:cubicBezTo>
                <a:cubicBezTo>
                  <a:pt x="30" y="14"/>
                  <a:pt x="31" y="13"/>
                  <a:pt x="30" y="16"/>
                </a:cubicBezTo>
                <a:cubicBezTo>
                  <a:pt x="30" y="20"/>
                  <a:pt x="33" y="19"/>
                  <a:pt x="33" y="18"/>
                </a:cubicBezTo>
                <a:cubicBezTo>
                  <a:pt x="34" y="16"/>
                  <a:pt x="33" y="14"/>
                  <a:pt x="34" y="14"/>
                </a:cubicBezTo>
                <a:cubicBezTo>
                  <a:pt x="35" y="14"/>
                  <a:pt x="34" y="10"/>
                  <a:pt x="34" y="1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39" name="Freeform 390">
            <a:extLst>
              <a:ext uri="{FF2B5EF4-FFF2-40B4-BE49-F238E27FC236}">
                <a16:creationId xmlns:a16="http://schemas.microsoft.com/office/drawing/2014/main" id="{C69D3E9D-8C22-49CF-8F2C-454B2B1CE2E3}"/>
              </a:ext>
            </a:extLst>
          </p:cNvPr>
          <p:cNvSpPr>
            <a:spLocks/>
          </p:cNvSpPr>
          <p:nvPr/>
        </p:nvSpPr>
        <p:spPr bwMode="auto">
          <a:xfrm>
            <a:off x="4550196" y="5875371"/>
            <a:ext cx="33325" cy="33315"/>
          </a:xfrm>
          <a:custGeom>
            <a:avLst/>
            <a:gdLst>
              <a:gd name="T0" fmla="*/ 29 w 9"/>
              <a:gd name="T1" fmla="*/ 0 h 9"/>
              <a:gd name="T2" fmla="*/ 21 w 9"/>
              <a:gd name="T3" fmla="*/ 21 h 9"/>
              <a:gd name="T4" fmla="*/ 35 w 9"/>
              <a:gd name="T5" fmla="*/ 56 h 9"/>
              <a:gd name="T6" fmla="*/ 64 w 9"/>
              <a:gd name="T7" fmla="*/ 51 h 9"/>
              <a:gd name="T8" fmla="*/ 29 w 9"/>
              <a:gd name="T9" fmla="*/ 0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9">
                <a:moveTo>
                  <a:pt x="4" y="0"/>
                </a:moveTo>
                <a:cubicBezTo>
                  <a:pt x="2" y="0"/>
                  <a:pt x="0" y="2"/>
                  <a:pt x="3" y="3"/>
                </a:cubicBezTo>
                <a:cubicBezTo>
                  <a:pt x="6" y="4"/>
                  <a:pt x="4" y="8"/>
                  <a:pt x="5" y="8"/>
                </a:cubicBezTo>
                <a:cubicBezTo>
                  <a:pt x="5" y="9"/>
                  <a:pt x="9" y="8"/>
                  <a:pt x="9" y="7"/>
                </a:cubicBezTo>
                <a:cubicBezTo>
                  <a:pt x="9" y="5"/>
                  <a:pt x="4" y="0"/>
                  <a:pt x="4"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40" name="Freeform 391">
            <a:extLst>
              <a:ext uri="{FF2B5EF4-FFF2-40B4-BE49-F238E27FC236}">
                <a16:creationId xmlns:a16="http://schemas.microsoft.com/office/drawing/2014/main" id="{E7D186CC-60C4-4C14-BF4C-5906CD3D5371}"/>
              </a:ext>
            </a:extLst>
          </p:cNvPr>
          <p:cNvSpPr>
            <a:spLocks/>
          </p:cNvSpPr>
          <p:nvPr/>
        </p:nvSpPr>
        <p:spPr bwMode="auto">
          <a:xfrm>
            <a:off x="4698769" y="6305694"/>
            <a:ext cx="40268" cy="44420"/>
          </a:xfrm>
          <a:custGeom>
            <a:avLst/>
            <a:gdLst>
              <a:gd name="T0" fmla="*/ 13 w 11"/>
              <a:gd name="T1" fmla="*/ 0 h 12"/>
              <a:gd name="T2" fmla="*/ 13 w 11"/>
              <a:gd name="T3" fmla="*/ 29 h 12"/>
              <a:gd name="T4" fmla="*/ 29 w 11"/>
              <a:gd name="T5" fmla="*/ 64 h 12"/>
              <a:gd name="T6" fmla="*/ 55 w 11"/>
              <a:gd name="T7" fmla="*/ 72 h 12"/>
              <a:gd name="T8" fmla="*/ 76 w 11"/>
              <a:gd name="T9" fmla="*/ 43 h 12"/>
              <a:gd name="T10" fmla="*/ 63 w 11"/>
              <a:gd name="T11" fmla="*/ 13 h 12"/>
              <a:gd name="T12" fmla="*/ 13 w 11"/>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 h="12">
                <a:moveTo>
                  <a:pt x="2" y="0"/>
                </a:moveTo>
                <a:cubicBezTo>
                  <a:pt x="1" y="1"/>
                  <a:pt x="0" y="2"/>
                  <a:pt x="2" y="4"/>
                </a:cubicBezTo>
                <a:cubicBezTo>
                  <a:pt x="5" y="6"/>
                  <a:pt x="3" y="6"/>
                  <a:pt x="4" y="9"/>
                </a:cubicBezTo>
                <a:cubicBezTo>
                  <a:pt x="5" y="12"/>
                  <a:pt x="7" y="11"/>
                  <a:pt x="8" y="10"/>
                </a:cubicBezTo>
                <a:cubicBezTo>
                  <a:pt x="10" y="9"/>
                  <a:pt x="11" y="6"/>
                  <a:pt x="11" y="6"/>
                </a:cubicBezTo>
                <a:cubicBezTo>
                  <a:pt x="11" y="6"/>
                  <a:pt x="10" y="1"/>
                  <a:pt x="9" y="2"/>
                </a:cubicBezTo>
                <a:cubicBezTo>
                  <a:pt x="8" y="3"/>
                  <a:pt x="2" y="0"/>
                  <a:pt x="2"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41" name="Freeform 392">
            <a:extLst>
              <a:ext uri="{FF2B5EF4-FFF2-40B4-BE49-F238E27FC236}">
                <a16:creationId xmlns:a16="http://schemas.microsoft.com/office/drawing/2014/main" id="{E90AA8FE-873E-4ABA-AF57-0C5C75366A74}"/>
              </a:ext>
            </a:extLst>
          </p:cNvPr>
          <p:cNvSpPr>
            <a:spLocks/>
          </p:cNvSpPr>
          <p:nvPr/>
        </p:nvSpPr>
        <p:spPr bwMode="auto">
          <a:xfrm>
            <a:off x="4723763" y="6352891"/>
            <a:ext cx="22217" cy="44420"/>
          </a:xfrm>
          <a:custGeom>
            <a:avLst/>
            <a:gdLst>
              <a:gd name="T0" fmla="*/ 29 w 6"/>
              <a:gd name="T1" fmla="*/ 8 h 12"/>
              <a:gd name="T2" fmla="*/ 13 w 6"/>
              <a:gd name="T3" fmla="*/ 21 h 12"/>
              <a:gd name="T4" fmla="*/ 13 w 6"/>
              <a:gd name="T5" fmla="*/ 56 h 12"/>
              <a:gd name="T6" fmla="*/ 43 w 6"/>
              <a:gd name="T7" fmla="*/ 64 h 12"/>
              <a:gd name="T8" fmla="*/ 43 w 6"/>
              <a:gd name="T9" fmla="*/ 21 h 12"/>
              <a:gd name="T10" fmla="*/ 29 w 6"/>
              <a:gd name="T11" fmla="*/ 8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12">
                <a:moveTo>
                  <a:pt x="4" y="1"/>
                </a:moveTo>
                <a:cubicBezTo>
                  <a:pt x="3" y="0"/>
                  <a:pt x="2" y="0"/>
                  <a:pt x="2" y="3"/>
                </a:cubicBezTo>
                <a:cubicBezTo>
                  <a:pt x="2" y="6"/>
                  <a:pt x="0" y="7"/>
                  <a:pt x="2" y="8"/>
                </a:cubicBezTo>
                <a:cubicBezTo>
                  <a:pt x="3" y="10"/>
                  <a:pt x="6" y="12"/>
                  <a:pt x="6" y="9"/>
                </a:cubicBezTo>
                <a:cubicBezTo>
                  <a:pt x="6" y="6"/>
                  <a:pt x="6" y="3"/>
                  <a:pt x="6" y="3"/>
                </a:cubicBezTo>
                <a:lnTo>
                  <a:pt x="4" y="1"/>
                </a:lnTo>
                <a:close/>
              </a:path>
            </a:pathLst>
          </a:custGeom>
          <a:solidFill>
            <a:srgbClr val="D9D9D9"/>
          </a:solidFill>
          <a:ln w="4763" cap="rnd">
            <a:solidFill>
              <a:srgbClr val="FFFFFF"/>
            </a:solidFill>
            <a:prstDash val="solid"/>
            <a:round/>
            <a:headEnd/>
            <a:tailEnd/>
          </a:ln>
        </p:spPr>
        <p:txBody>
          <a:bodyPr/>
          <a:lstStyle/>
          <a:p>
            <a:endParaRPr lang="en-US"/>
          </a:p>
        </p:txBody>
      </p:sp>
      <p:sp>
        <p:nvSpPr>
          <p:cNvPr id="243" name="Freeform 394">
            <a:extLst>
              <a:ext uri="{FF2B5EF4-FFF2-40B4-BE49-F238E27FC236}">
                <a16:creationId xmlns:a16="http://schemas.microsoft.com/office/drawing/2014/main" id="{2FBF8EDA-4FFD-4518-8EE5-3D906D57A879}"/>
              </a:ext>
            </a:extLst>
          </p:cNvPr>
          <p:cNvSpPr>
            <a:spLocks/>
          </p:cNvSpPr>
          <p:nvPr/>
        </p:nvSpPr>
        <p:spPr bwMode="auto">
          <a:xfrm>
            <a:off x="5129215" y="6250168"/>
            <a:ext cx="24994" cy="24986"/>
          </a:xfrm>
          <a:custGeom>
            <a:avLst/>
            <a:gdLst>
              <a:gd name="T0" fmla="*/ 21 w 7"/>
              <a:gd name="T1" fmla="*/ 0 h 7"/>
              <a:gd name="T2" fmla="*/ 13 w 7"/>
              <a:gd name="T3" fmla="*/ 33 h 7"/>
              <a:gd name="T4" fmla="*/ 39 w 7"/>
              <a:gd name="T5" fmla="*/ 39 h 7"/>
              <a:gd name="T6" fmla="*/ 21 w 7"/>
              <a:gd name="T7" fmla="*/ 0 h 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7">
                <a:moveTo>
                  <a:pt x="3" y="0"/>
                </a:moveTo>
                <a:cubicBezTo>
                  <a:pt x="0" y="0"/>
                  <a:pt x="1" y="2"/>
                  <a:pt x="2" y="5"/>
                </a:cubicBezTo>
                <a:cubicBezTo>
                  <a:pt x="4" y="7"/>
                  <a:pt x="5" y="6"/>
                  <a:pt x="6" y="6"/>
                </a:cubicBezTo>
                <a:cubicBezTo>
                  <a:pt x="7" y="6"/>
                  <a:pt x="5" y="0"/>
                  <a:pt x="3" y="0"/>
                </a:cubicBezTo>
                <a:close/>
              </a:path>
            </a:pathLst>
          </a:custGeom>
          <a:solidFill>
            <a:srgbClr val="D9D9D9"/>
          </a:solidFill>
          <a:ln w="4763" cap="rnd">
            <a:solidFill>
              <a:srgbClr val="FFFFFF"/>
            </a:solidFill>
            <a:prstDash val="solid"/>
            <a:round/>
            <a:headEnd/>
            <a:tailEnd/>
          </a:ln>
        </p:spPr>
        <p:txBody>
          <a:bodyPr/>
          <a:lstStyle/>
          <a:p>
            <a:endParaRPr lang="en-US"/>
          </a:p>
        </p:txBody>
      </p:sp>
      <p:grpSp>
        <p:nvGrpSpPr>
          <p:cNvPr id="2" name="Groupe 1"/>
          <p:cNvGrpSpPr/>
          <p:nvPr/>
        </p:nvGrpSpPr>
        <p:grpSpPr>
          <a:xfrm>
            <a:off x="4018729" y="1278949"/>
            <a:ext cx="7728021" cy="4700494"/>
            <a:chOff x="2746489" y="1329219"/>
            <a:chExt cx="6863531" cy="4364306"/>
          </a:xfrm>
        </p:grpSpPr>
        <p:grpSp>
          <p:nvGrpSpPr>
            <p:cNvPr id="24" name="Group 205">
              <a:extLst>
                <a:ext uri="{FF2B5EF4-FFF2-40B4-BE49-F238E27FC236}">
                  <a16:creationId xmlns:a16="http://schemas.microsoft.com/office/drawing/2014/main" id="{E1A754F0-37BD-416D-AEB3-648CB35DB25A}"/>
                </a:ext>
              </a:extLst>
            </p:cNvPr>
            <p:cNvGrpSpPr>
              <a:grpSpLocks/>
            </p:cNvGrpSpPr>
            <p:nvPr/>
          </p:nvGrpSpPr>
          <p:grpSpPr bwMode="auto">
            <a:xfrm>
              <a:off x="2746489" y="1833114"/>
              <a:ext cx="6406703" cy="3704940"/>
              <a:chOff x="1363" y="716"/>
              <a:chExt cx="4614" cy="2669"/>
            </a:xfrm>
            <a:solidFill>
              <a:srgbClr val="D9D9D9"/>
            </a:solidFill>
          </p:grpSpPr>
          <p:sp>
            <p:nvSpPr>
              <p:cNvPr id="255" name="Freeform 5">
                <a:extLst>
                  <a:ext uri="{FF2B5EF4-FFF2-40B4-BE49-F238E27FC236}">
                    <a16:creationId xmlns:a16="http://schemas.microsoft.com/office/drawing/2014/main" id="{74D616FB-CE07-4DF5-9FAD-A5F21DF34969}"/>
                  </a:ext>
                </a:extLst>
              </p:cNvPr>
              <p:cNvSpPr>
                <a:spLocks/>
              </p:cNvSpPr>
              <p:nvPr/>
            </p:nvSpPr>
            <p:spPr bwMode="auto">
              <a:xfrm>
                <a:off x="3789" y="2227"/>
                <a:ext cx="206" cy="146"/>
              </a:xfrm>
              <a:custGeom>
                <a:avLst/>
                <a:gdLst>
                  <a:gd name="T0" fmla="*/ 72 w 77"/>
                  <a:gd name="T1" fmla="*/ 93 h 55"/>
                  <a:gd name="T2" fmla="*/ 86 w 77"/>
                  <a:gd name="T3" fmla="*/ 85 h 55"/>
                  <a:gd name="T4" fmla="*/ 115 w 77"/>
                  <a:gd name="T5" fmla="*/ 98 h 55"/>
                  <a:gd name="T6" fmla="*/ 144 w 77"/>
                  <a:gd name="T7" fmla="*/ 127 h 55"/>
                  <a:gd name="T8" fmla="*/ 166 w 77"/>
                  <a:gd name="T9" fmla="*/ 127 h 55"/>
                  <a:gd name="T10" fmla="*/ 193 w 77"/>
                  <a:gd name="T11" fmla="*/ 127 h 55"/>
                  <a:gd name="T12" fmla="*/ 209 w 77"/>
                  <a:gd name="T13" fmla="*/ 133 h 55"/>
                  <a:gd name="T14" fmla="*/ 257 w 77"/>
                  <a:gd name="T15" fmla="*/ 119 h 55"/>
                  <a:gd name="T16" fmla="*/ 278 w 77"/>
                  <a:gd name="T17" fmla="*/ 98 h 55"/>
                  <a:gd name="T18" fmla="*/ 329 w 77"/>
                  <a:gd name="T19" fmla="*/ 111 h 55"/>
                  <a:gd name="T20" fmla="*/ 407 w 77"/>
                  <a:gd name="T21" fmla="*/ 64 h 55"/>
                  <a:gd name="T22" fmla="*/ 401 w 77"/>
                  <a:gd name="T23" fmla="*/ 35 h 55"/>
                  <a:gd name="T24" fmla="*/ 393 w 77"/>
                  <a:gd name="T25" fmla="*/ 13 h 55"/>
                  <a:gd name="T26" fmla="*/ 423 w 77"/>
                  <a:gd name="T27" fmla="*/ 0 h 55"/>
                  <a:gd name="T28" fmla="*/ 444 w 77"/>
                  <a:gd name="T29" fmla="*/ 42 h 55"/>
                  <a:gd name="T30" fmla="*/ 444 w 77"/>
                  <a:gd name="T31" fmla="*/ 64 h 55"/>
                  <a:gd name="T32" fmla="*/ 474 w 77"/>
                  <a:gd name="T33" fmla="*/ 85 h 55"/>
                  <a:gd name="T34" fmla="*/ 466 w 77"/>
                  <a:gd name="T35" fmla="*/ 154 h 55"/>
                  <a:gd name="T36" fmla="*/ 431 w 77"/>
                  <a:gd name="T37" fmla="*/ 170 h 55"/>
                  <a:gd name="T38" fmla="*/ 452 w 77"/>
                  <a:gd name="T39" fmla="*/ 204 h 55"/>
                  <a:gd name="T40" fmla="*/ 495 w 77"/>
                  <a:gd name="T41" fmla="*/ 255 h 55"/>
                  <a:gd name="T42" fmla="*/ 522 w 77"/>
                  <a:gd name="T43" fmla="*/ 295 h 55"/>
                  <a:gd name="T44" fmla="*/ 543 w 77"/>
                  <a:gd name="T45" fmla="*/ 332 h 55"/>
                  <a:gd name="T46" fmla="*/ 452 w 77"/>
                  <a:gd name="T47" fmla="*/ 374 h 55"/>
                  <a:gd name="T48" fmla="*/ 401 w 77"/>
                  <a:gd name="T49" fmla="*/ 374 h 55"/>
                  <a:gd name="T50" fmla="*/ 372 w 77"/>
                  <a:gd name="T51" fmla="*/ 374 h 55"/>
                  <a:gd name="T52" fmla="*/ 342 w 77"/>
                  <a:gd name="T53" fmla="*/ 374 h 55"/>
                  <a:gd name="T54" fmla="*/ 329 w 77"/>
                  <a:gd name="T55" fmla="*/ 388 h 55"/>
                  <a:gd name="T56" fmla="*/ 300 w 77"/>
                  <a:gd name="T57" fmla="*/ 358 h 55"/>
                  <a:gd name="T58" fmla="*/ 278 w 77"/>
                  <a:gd name="T59" fmla="*/ 337 h 55"/>
                  <a:gd name="T60" fmla="*/ 257 w 77"/>
                  <a:gd name="T61" fmla="*/ 345 h 55"/>
                  <a:gd name="T62" fmla="*/ 214 w 77"/>
                  <a:gd name="T63" fmla="*/ 345 h 55"/>
                  <a:gd name="T64" fmla="*/ 179 w 77"/>
                  <a:gd name="T65" fmla="*/ 316 h 55"/>
                  <a:gd name="T66" fmla="*/ 166 w 77"/>
                  <a:gd name="T67" fmla="*/ 295 h 55"/>
                  <a:gd name="T68" fmla="*/ 136 w 77"/>
                  <a:gd name="T69" fmla="*/ 255 h 55"/>
                  <a:gd name="T70" fmla="*/ 94 w 77"/>
                  <a:gd name="T71" fmla="*/ 226 h 55"/>
                  <a:gd name="T72" fmla="*/ 78 w 77"/>
                  <a:gd name="T73" fmla="*/ 196 h 55"/>
                  <a:gd name="T74" fmla="*/ 35 w 77"/>
                  <a:gd name="T75" fmla="*/ 175 h 55"/>
                  <a:gd name="T76" fmla="*/ 8 w 77"/>
                  <a:gd name="T77" fmla="*/ 162 h 55"/>
                  <a:gd name="T78" fmla="*/ 13 w 77"/>
                  <a:gd name="T79" fmla="*/ 119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7" h="55">
                    <a:moveTo>
                      <a:pt x="2" y="17"/>
                    </a:moveTo>
                    <a:cubicBezTo>
                      <a:pt x="9" y="17"/>
                      <a:pt x="10" y="15"/>
                      <a:pt x="10" y="13"/>
                    </a:cubicBezTo>
                    <a:cubicBezTo>
                      <a:pt x="12" y="13"/>
                      <a:pt x="12" y="13"/>
                      <a:pt x="12" y="13"/>
                    </a:cubicBezTo>
                    <a:cubicBezTo>
                      <a:pt x="12" y="12"/>
                      <a:pt x="12" y="12"/>
                      <a:pt x="12" y="12"/>
                    </a:cubicBezTo>
                    <a:cubicBezTo>
                      <a:pt x="16" y="12"/>
                      <a:pt x="16" y="12"/>
                      <a:pt x="16" y="12"/>
                    </a:cubicBezTo>
                    <a:cubicBezTo>
                      <a:pt x="16" y="14"/>
                      <a:pt x="16" y="14"/>
                      <a:pt x="16" y="14"/>
                    </a:cubicBezTo>
                    <a:cubicBezTo>
                      <a:pt x="19" y="18"/>
                      <a:pt x="19" y="18"/>
                      <a:pt x="19" y="18"/>
                    </a:cubicBezTo>
                    <a:cubicBezTo>
                      <a:pt x="20" y="18"/>
                      <a:pt x="20" y="18"/>
                      <a:pt x="20" y="18"/>
                    </a:cubicBezTo>
                    <a:cubicBezTo>
                      <a:pt x="21" y="19"/>
                      <a:pt x="21" y="19"/>
                      <a:pt x="21" y="19"/>
                    </a:cubicBezTo>
                    <a:cubicBezTo>
                      <a:pt x="23" y="18"/>
                      <a:pt x="23" y="18"/>
                      <a:pt x="23" y="18"/>
                    </a:cubicBezTo>
                    <a:cubicBezTo>
                      <a:pt x="25" y="18"/>
                      <a:pt x="25" y="18"/>
                      <a:pt x="25" y="18"/>
                    </a:cubicBezTo>
                    <a:cubicBezTo>
                      <a:pt x="27" y="18"/>
                      <a:pt x="27" y="18"/>
                      <a:pt x="27" y="18"/>
                    </a:cubicBezTo>
                    <a:cubicBezTo>
                      <a:pt x="28" y="17"/>
                      <a:pt x="28" y="17"/>
                      <a:pt x="28" y="17"/>
                    </a:cubicBezTo>
                    <a:cubicBezTo>
                      <a:pt x="29" y="19"/>
                      <a:pt x="29" y="19"/>
                      <a:pt x="29" y="19"/>
                    </a:cubicBezTo>
                    <a:cubicBezTo>
                      <a:pt x="34" y="19"/>
                      <a:pt x="34" y="19"/>
                      <a:pt x="34" y="19"/>
                    </a:cubicBezTo>
                    <a:cubicBezTo>
                      <a:pt x="36" y="17"/>
                      <a:pt x="36" y="17"/>
                      <a:pt x="36" y="17"/>
                    </a:cubicBezTo>
                    <a:cubicBezTo>
                      <a:pt x="39" y="17"/>
                      <a:pt x="39" y="17"/>
                      <a:pt x="39" y="17"/>
                    </a:cubicBezTo>
                    <a:cubicBezTo>
                      <a:pt x="39" y="14"/>
                      <a:pt x="39" y="14"/>
                      <a:pt x="39" y="14"/>
                    </a:cubicBezTo>
                    <a:cubicBezTo>
                      <a:pt x="42" y="13"/>
                      <a:pt x="42" y="13"/>
                      <a:pt x="42" y="13"/>
                    </a:cubicBezTo>
                    <a:cubicBezTo>
                      <a:pt x="46" y="16"/>
                      <a:pt x="46" y="16"/>
                      <a:pt x="46" y="16"/>
                    </a:cubicBezTo>
                    <a:cubicBezTo>
                      <a:pt x="51" y="16"/>
                      <a:pt x="51" y="16"/>
                      <a:pt x="51" y="16"/>
                    </a:cubicBezTo>
                    <a:cubicBezTo>
                      <a:pt x="53" y="11"/>
                      <a:pt x="57" y="9"/>
                      <a:pt x="57" y="9"/>
                    </a:cubicBezTo>
                    <a:cubicBezTo>
                      <a:pt x="57" y="8"/>
                      <a:pt x="57" y="6"/>
                      <a:pt x="57" y="6"/>
                    </a:cubicBezTo>
                    <a:cubicBezTo>
                      <a:pt x="56" y="5"/>
                      <a:pt x="56" y="5"/>
                      <a:pt x="56" y="5"/>
                    </a:cubicBezTo>
                    <a:cubicBezTo>
                      <a:pt x="57" y="4"/>
                      <a:pt x="57" y="4"/>
                      <a:pt x="57" y="4"/>
                    </a:cubicBezTo>
                    <a:cubicBezTo>
                      <a:pt x="55" y="2"/>
                      <a:pt x="55" y="2"/>
                      <a:pt x="55" y="2"/>
                    </a:cubicBezTo>
                    <a:cubicBezTo>
                      <a:pt x="59" y="2"/>
                      <a:pt x="59" y="2"/>
                      <a:pt x="59" y="2"/>
                    </a:cubicBezTo>
                    <a:cubicBezTo>
                      <a:pt x="59" y="0"/>
                      <a:pt x="59" y="0"/>
                      <a:pt x="59" y="0"/>
                    </a:cubicBezTo>
                    <a:cubicBezTo>
                      <a:pt x="63" y="1"/>
                      <a:pt x="63" y="1"/>
                      <a:pt x="63" y="1"/>
                    </a:cubicBezTo>
                    <a:cubicBezTo>
                      <a:pt x="61" y="3"/>
                      <a:pt x="62" y="6"/>
                      <a:pt x="62" y="6"/>
                    </a:cubicBezTo>
                    <a:cubicBezTo>
                      <a:pt x="63" y="8"/>
                      <a:pt x="63" y="8"/>
                      <a:pt x="63" y="8"/>
                    </a:cubicBezTo>
                    <a:cubicBezTo>
                      <a:pt x="62" y="9"/>
                      <a:pt x="62" y="9"/>
                      <a:pt x="62" y="9"/>
                    </a:cubicBezTo>
                    <a:cubicBezTo>
                      <a:pt x="66" y="12"/>
                      <a:pt x="66" y="12"/>
                      <a:pt x="66" y="12"/>
                    </a:cubicBezTo>
                    <a:cubicBezTo>
                      <a:pt x="66" y="12"/>
                      <a:pt x="66" y="12"/>
                      <a:pt x="66" y="12"/>
                    </a:cubicBezTo>
                    <a:cubicBezTo>
                      <a:pt x="66" y="15"/>
                      <a:pt x="66" y="17"/>
                      <a:pt x="65" y="18"/>
                    </a:cubicBezTo>
                    <a:cubicBezTo>
                      <a:pt x="64" y="19"/>
                      <a:pt x="65" y="20"/>
                      <a:pt x="65" y="22"/>
                    </a:cubicBezTo>
                    <a:cubicBezTo>
                      <a:pt x="65" y="24"/>
                      <a:pt x="65" y="24"/>
                      <a:pt x="63" y="24"/>
                    </a:cubicBezTo>
                    <a:cubicBezTo>
                      <a:pt x="62" y="24"/>
                      <a:pt x="61" y="21"/>
                      <a:pt x="60" y="24"/>
                    </a:cubicBezTo>
                    <a:cubicBezTo>
                      <a:pt x="59" y="26"/>
                      <a:pt x="56" y="28"/>
                      <a:pt x="58" y="29"/>
                    </a:cubicBezTo>
                    <a:cubicBezTo>
                      <a:pt x="60" y="29"/>
                      <a:pt x="62" y="28"/>
                      <a:pt x="63" y="29"/>
                    </a:cubicBezTo>
                    <a:cubicBezTo>
                      <a:pt x="65" y="30"/>
                      <a:pt x="65" y="30"/>
                      <a:pt x="66" y="32"/>
                    </a:cubicBezTo>
                    <a:cubicBezTo>
                      <a:pt x="67" y="34"/>
                      <a:pt x="69" y="33"/>
                      <a:pt x="69" y="36"/>
                    </a:cubicBezTo>
                    <a:cubicBezTo>
                      <a:pt x="70" y="38"/>
                      <a:pt x="70" y="40"/>
                      <a:pt x="71" y="40"/>
                    </a:cubicBezTo>
                    <a:cubicBezTo>
                      <a:pt x="73" y="41"/>
                      <a:pt x="72" y="42"/>
                      <a:pt x="73" y="42"/>
                    </a:cubicBezTo>
                    <a:cubicBezTo>
                      <a:pt x="75" y="43"/>
                      <a:pt x="76" y="41"/>
                      <a:pt x="77" y="42"/>
                    </a:cubicBezTo>
                    <a:cubicBezTo>
                      <a:pt x="77" y="43"/>
                      <a:pt x="76" y="47"/>
                      <a:pt x="76" y="47"/>
                    </a:cubicBezTo>
                    <a:cubicBezTo>
                      <a:pt x="68" y="47"/>
                      <a:pt x="68" y="47"/>
                      <a:pt x="68" y="47"/>
                    </a:cubicBezTo>
                    <a:cubicBezTo>
                      <a:pt x="63" y="53"/>
                      <a:pt x="63" y="53"/>
                      <a:pt x="63" y="53"/>
                    </a:cubicBezTo>
                    <a:cubicBezTo>
                      <a:pt x="63" y="53"/>
                      <a:pt x="60" y="53"/>
                      <a:pt x="59" y="53"/>
                    </a:cubicBezTo>
                    <a:cubicBezTo>
                      <a:pt x="58" y="52"/>
                      <a:pt x="58" y="51"/>
                      <a:pt x="56" y="53"/>
                    </a:cubicBezTo>
                    <a:cubicBezTo>
                      <a:pt x="55" y="54"/>
                      <a:pt x="52" y="54"/>
                      <a:pt x="52" y="54"/>
                    </a:cubicBezTo>
                    <a:cubicBezTo>
                      <a:pt x="52" y="54"/>
                      <a:pt x="52" y="52"/>
                      <a:pt x="52" y="53"/>
                    </a:cubicBezTo>
                    <a:cubicBezTo>
                      <a:pt x="51" y="54"/>
                      <a:pt x="50" y="54"/>
                      <a:pt x="50" y="54"/>
                    </a:cubicBezTo>
                    <a:cubicBezTo>
                      <a:pt x="49" y="53"/>
                      <a:pt x="49" y="52"/>
                      <a:pt x="48" y="53"/>
                    </a:cubicBezTo>
                    <a:cubicBezTo>
                      <a:pt x="48" y="54"/>
                      <a:pt x="47" y="54"/>
                      <a:pt x="47" y="54"/>
                    </a:cubicBezTo>
                    <a:cubicBezTo>
                      <a:pt x="46" y="55"/>
                      <a:pt x="46" y="55"/>
                      <a:pt x="46" y="55"/>
                    </a:cubicBezTo>
                    <a:cubicBezTo>
                      <a:pt x="45" y="54"/>
                      <a:pt x="45" y="54"/>
                      <a:pt x="45" y="54"/>
                    </a:cubicBezTo>
                    <a:cubicBezTo>
                      <a:pt x="45" y="54"/>
                      <a:pt x="43" y="50"/>
                      <a:pt x="42" y="51"/>
                    </a:cubicBezTo>
                    <a:cubicBezTo>
                      <a:pt x="41" y="51"/>
                      <a:pt x="40" y="51"/>
                      <a:pt x="40" y="50"/>
                    </a:cubicBezTo>
                    <a:cubicBezTo>
                      <a:pt x="39" y="49"/>
                      <a:pt x="40" y="48"/>
                      <a:pt x="39" y="48"/>
                    </a:cubicBezTo>
                    <a:cubicBezTo>
                      <a:pt x="38" y="48"/>
                      <a:pt x="38" y="46"/>
                      <a:pt x="37" y="47"/>
                    </a:cubicBezTo>
                    <a:cubicBezTo>
                      <a:pt x="37" y="49"/>
                      <a:pt x="37" y="49"/>
                      <a:pt x="36" y="49"/>
                    </a:cubicBezTo>
                    <a:cubicBezTo>
                      <a:pt x="34" y="49"/>
                      <a:pt x="34" y="46"/>
                      <a:pt x="33" y="47"/>
                    </a:cubicBezTo>
                    <a:cubicBezTo>
                      <a:pt x="32" y="49"/>
                      <a:pt x="32" y="49"/>
                      <a:pt x="30" y="49"/>
                    </a:cubicBezTo>
                    <a:cubicBezTo>
                      <a:pt x="28" y="49"/>
                      <a:pt x="28" y="49"/>
                      <a:pt x="27" y="48"/>
                    </a:cubicBezTo>
                    <a:cubicBezTo>
                      <a:pt x="27" y="47"/>
                      <a:pt x="25" y="45"/>
                      <a:pt x="25" y="45"/>
                    </a:cubicBezTo>
                    <a:cubicBezTo>
                      <a:pt x="25" y="45"/>
                      <a:pt x="25" y="44"/>
                      <a:pt x="25" y="43"/>
                    </a:cubicBezTo>
                    <a:cubicBezTo>
                      <a:pt x="25" y="43"/>
                      <a:pt x="24" y="42"/>
                      <a:pt x="23" y="42"/>
                    </a:cubicBezTo>
                    <a:cubicBezTo>
                      <a:pt x="23" y="41"/>
                      <a:pt x="21" y="40"/>
                      <a:pt x="20" y="40"/>
                    </a:cubicBezTo>
                    <a:cubicBezTo>
                      <a:pt x="19" y="39"/>
                      <a:pt x="20" y="36"/>
                      <a:pt x="19" y="36"/>
                    </a:cubicBezTo>
                    <a:cubicBezTo>
                      <a:pt x="18" y="35"/>
                      <a:pt x="18" y="33"/>
                      <a:pt x="16" y="32"/>
                    </a:cubicBezTo>
                    <a:cubicBezTo>
                      <a:pt x="14" y="31"/>
                      <a:pt x="14" y="32"/>
                      <a:pt x="13" y="32"/>
                    </a:cubicBezTo>
                    <a:cubicBezTo>
                      <a:pt x="11" y="31"/>
                      <a:pt x="13" y="30"/>
                      <a:pt x="13" y="29"/>
                    </a:cubicBezTo>
                    <a:cubicBezTo>
                      <a:pt x="14" y="27"/>
                      <a:pt x="12" y="28"/>
                      <a:pt x="11" y="28"/>
                    </a:cubicBezTo>
                    <a:cubicBezTo>
                      <a:pt x="9" y="27"/>
                      <a:pt x="9" y="26"/>
                      <a:pt x="8" y="26"/>
                    </a:cubicBezTo>
                    <a:cubicBezTo>
                      <a:pt x="7" y="25"/>
                      <a:pt x="6" y="26"/>
                      <a:pt x="5" y="25"/>
                    </a:cubicBezTo>
                    <a:cubicBezTo>
                      <a:pt x="4" y="25"/>
                      <a:pt x="6" y="24"/>
                      <a:pt x="5" y="22"/>
                    </a:cubicBezTo>
                    <a:cubicBezTo>
                      <a:pt x="4" y="21"/>
                      <a:pt x="2" y="23"/>
                      <a:pt x="1" y="23"/>
                    </a:cubicBezTo>
                    <a:cubicBezTo>
                      <a:pt x="0" y="22"/>
                      <a:pt x="1" y="20"/>
                      <a:pt x="2" y="18"/>
                    </a:cubicBezTo>
                    <a:cubicBezTo>
                      <a:pt x="2" y="18"/>
                      <a:pt x="2" y="18"/>
                      <a:pt x="2" y="17"/>
                    </a:cubicBezTo>
                    <a:close/>
                  </a:path>
                </a:pathLst>
              </a:custGeom>
              <a:grpFill/>
              <a:ln w="4763" cap="rnd">
                <a:solidFill>
                  <a:srgbClr val="FFFFFF"/>
                </a:solidFill>
                <a:prstDash val="solid"/>
                <a:round/>
                <a:headEnd/>
                <a:tailEnd/>
              </a:ln>
            </p:spPr>
            <p:txBody>
              <a:bodyPr/>
              <a:lstStyle/>
              <a:p>
                <a:endParaRPr lang="en-US"/>
              </a:p>
            </p:txBody>
          </p:sp>
          <p:sp>
            <p:nvSpPr>
              <p:cNvPr id="256" name="Line 6">
                <a:extLst>
                  <a:ext uri="{FF2B5EF4-FFF2-40B4-BE49-F238E27FC236}">
                    <a16:creationId xmlns:a16="http://schemas.microsoft.com/office/drawing/2014/main" id="{1A5F0E77-2AD5-44B8-8060-431E70E286B6}"/>
                  </a:ext>
                </a:extLst>
              </p:cNvPr>
              <p:cNvSpPr>
                <a:spLocks noChangeShapeType="1"/>
              </p:cNvSpPr>
              <p:nvPr/>
            </p:nvSpPr>
            <p:spPr bwMode="auto">
              <a:xfrm>
                <a:off x="3244" y="1957"/>
                <a:ext cx="0" cy="0"/>
              </a:xfrm>
              <a:prstGeom prst="line">
                <a:avLst/>
              </a:prstGeom>
              <a:grpFill/>
              <a:ln w="4763" cap="rnd">
                <a:solidFill>
                  <a:srgbClr val="FFFFFF"/>
                </a:solidFill>
                <a:round/>
                <a:headEnd/>
                <a:tailEnd/>
              </a:ln>
            </p:spPr>
            <p:txBody>
              <a:bodyPr/>
              <a:lstStyle/>
              <a:p>
                <a:endParaRPr lang="en-US"/>
              </a:p>
            </p:txBody>
          </p:sp>
          <p:sp>
            <p:nvSpPr>
              <p:cNvPr id="257" name="Line 7">
                <a:extLst>
                  <a:ext uri="{FF2B5EF4-FFF2-40B4-BE49-F238E27FC236}">
                    <a16:creationId xmlns:a16="http://schemas.microsoft.com/office/drawing/2014/main" id="{897BC88D-D267-4D23-8F4F-D67023BD8240}"/>
                  </a:ext>
                </a:extLst>
              </p:cNvPr>
              <p:cNvSpPr>
                <a:spLocks noChangeShapeType="1"/>
              </p:cNvSpPr>
              <p:nvPr/>
            </p:nvSpPr>
            <p:spPr bwMode="auto">
              <a:xfrm>
                <a:off x="3952" y="1613"/>
                <a:ext cx="3" cy="0"/>
              </a:xfrm>
              <a:prstGeom prst="line">
                <a:avLst/>
              </a:prstGeom>
              <a:grpFill/>
              <a:ln w="4763" cap="rnd">
                <a:solidFill>
                  <a:srgbClr val="FFFFFF"/>
                </a:solidFill>
                <a:round/>
                <a:headEnd/>
                <a:tailEnd/>
              </a:ln>
            </p:spPr>
            <p:txBody>
              <a:bodyPr/>
              <a:lstStyle/>
              <a:p>
                <a:endParaRPr lang="en-US"/>
              </a:p>
            </p:txBody>
          </p:sp>
          <p:sp>
            <p:nvSpPr>
              <p:cNvPr id="258" name="Line 8">
                <a:extLst>
                  <a:ext uri="{FF2B5EF4-FFF2-40B4-BE49-F238E27FC236}">
                    <a16:creationId xmlns:a16="http://schemas.microsoft.com/office/drawing/2014/main" id="{8762291F-DCF7-46A7-9490-94C110655F29}"/>
                  </a:ext>
                </a:extLst>
              </p:cNvPr>
              <p:cNvSpPr>
                <a:spLocks noChangeShapeType="1"/>
              </p:cNvSpPr>
              <p:nvPr/>
            </p:nvSpPr>
            <p:spPr bwMode="auto">
              <a:xfrm>
                <a:off x="3960" y="1613"/>
                <a:ext cx="3" cy="0"/>
              </a:xfrm>
              <a:prstGeom prst="line">
                <a:avLst/>
              </a:prstGeom>
              <a:grpFill/>
              <a:ln w="4763" cap="rnd">
                <a:solidFill>
                  <a:srgbClr val="FFFFFF"/>
                </a:solidFill>
                <a:round/>
                <a:headEnd/>
                <a:tailEnd/>
              </a:ln>
            </p:spPr>
            <p:txBody>
              <a:bodyPr/>
              <a:lstStyle/>
              <a:p>
                <a:endParaRPr lang="en-US"/>
              </a:p>
            </p:txBody>
          </p:sp>
          <p:sp>
            <p:nvSpPr>
              <p:cNvPr id="259" name="Line 9">
                <a:extLst>
                  <a:ext uri="{FF2B5EF4-FFF2-40B4-BE49-F238E27FC236}">
                    <a16:creationId xmlns:a16="http://schemas.microsoft.com/office/drawing/2014/main" id="{B8EA4451-6305-4AF5-906F-E30056939DCE}"/>
                  </a:ext>
                </a:extLst>
              </p:cNvPr>
              <p:cNvSpPr>
                <a:spLocks noChangeShapeType="1"/>
              </p:cNvSpPr>
              <p:nvPr/>
            </p:nvSpPr>
            <p:spPr bwMode="auto">
              <a:xfrm>
                <a:off x="3966" y="1613"/>
                <a:ext cx="2" cy="0"/>
              </a:xfrm>
              <a:prstGeom prst="line">
                <a:avLst/>
              </a:prstGeom>
              <a:grpFill/>
              <a:ln w="4763" cap="rnd">
                <a:solidFill>
                  <a:srgbClr val="FFFFFF"/>
                </a:solidFill>
                <a:round/>
                <a:headEnd/>
                <a:tailEnd/>
              </a:ln>
            </p:spPr>
            <p:txBody>
              <a:bodyPr/>
              <a:lstStyle/>
              <a:p>
                <a:endParaRPr lang="en-US"/>
              </a:p>
            </p:txBody>
          </p:sp>
          <p:sp>
            <p:nvSpPr>
              <p:cNvPr id="260" name="Line 10">
                <a:extLst>
                  <a:ext uri="{FF2B5EF4-FFF2-40B4-BE49-F238E27FC236}">
                    <a16:creationId xmlns:a16="http://schemas.microsoft.com/office/drawing/2014/main" id="{808C2620-7F59-46F6-B92B-F9D4B481F725}"/>
                  </a:ext>
                </a:extLst>
              </p:cNvPr>
              <p:cNvSpPr>
                <a:spLocks noChangeShapeType="1"/>
              </p:cNvSpPr>
              <p:nvPr/>
            </p:nvSpPr>
            <p:spPr bwMode="auto">
              <a:xfrm>
                <a:off x="5016" y="2395"/>
                <a:ext cx="0" cy="0"/>
              </a:xfrm>
              <a:prstGeom prst="line">
                <a:avLst/>
              </a:prstGeom>
              <a:grpFill/>
              <a:ln w="4763" cap="rnd">
                <a:solidFill>
                  <a:srgbClr val="FFFFFF"/>
                </a:solidFill>
                <a:round/>
                <a:headEnd/>
                <a:tailEnd/>
              </a:ln>
            </p:spPr>
            <p:txBody>
              <a:bodyPr/>
              <a:lstStyle/>
              <a:p>
                <a:endParaRPr lang="en-US"/>
              </a:p>
            </p:txBody>
          </p:sp>
          <p:sp>
            <p:nvSpPr>
              <p:cNvPr id="261" name="Line 11">
                <a:extLst>
                  <a:ext uri="{FF2B5EF4-FFF2-40B4-BE49-F238E27FC236}">
                    <a16:creationId xmlns:a16="http://schemas.microsoft.com/office/drawing/2014/main" id="{FA64F22A-06E2-4B6E-813E-9C3630B08268}"/>
                  </a:ext>
                </a:extLst>
              </p:cNvPr>
              <p:cNvSpPr>
                <a:spLocks noChangeShapeType="1"/>
              </p:cNvSpPr>
              <p:nvPr/>
            </p:nvSpPr>
            <p:spPr bwMode="auto">
              <a:xfrm>
                <a:off x="5018" y="2389"/>
                <a:ext cx="0" cy="0"/>
              </a:xfrm>
              <a:prstGeom prst="line">
                <a:avLst/>
              </a:prstGeom>
              <a:grpFill/>
              <a:ln w="4763" cap="rnd">
                <a:solidFill>
                  <a:srgbClr val="FFFFFF"/>
                </a:solidFill>
                <a:round/>
                <a:headEnd/>
                <a:tailEnd/>
              </a:ln>
            </p:spPr>
            <p:txBody>
              <a:bodyPr/>
              <a:lstStyle/>
              <a:p>
                <a:endParaRPr lang="en-US"/>
              </a:p>
            </p:txBody>
          </p:sp>
          <p:sp>
            <p:nvSpPr>
              <p:cNvPr id="262" name="Freeform 12">
                <a:extLst>
                  <a:ext uri="{FF2B5EF4-FFF2-40B4-BE49-F238E27FC236}">
                    <a16:creationId xmlns:a16="http://schemas.microsoft.com/office/drawing/2014/main" id="{039DB691-AD26-45BE-801C-E18390952231}"/>
                  </a:ext>
                </a:extLst>
              </p:cNvPr>
              <p:cNvSpPr>
                <a:spLocks/>
              </p:cNvSpPr>
              <p:nvPr/>
            </p:nvSpPr>
            <p:spPr bwMode="auto">
              <a:xfrm>
                <a:off x="5013" y="2387"/>
                <a:ext cx="13" cy="21"/>
              </a:xfrm>
              <a:custGeom>
                <a:avLst/>
                <a:gdLst>
                  <a:gd name="T0" fmla="*/ 0 w 5"/>
                  <a:gd name="T1" fmla="*/ 29 h 8"/>
                  <a:gd name="T2" fmla="*/ 0 w 5"/>
                  <a:gd name="T3" fmla="*/ 34 h 8"/>
                  <a:gd name="T4" fmla="*/ 26 w 5"/>
                  <a:gd name="T5" fmla="*/ 42 h 8"/>
                  <a:gd name="T6" fmla="*/ 21 w 5"/>
                  <a:gd name="T7" fmla="*/ 8 h 8"/>
                  <a:gd name="T8" fmla="*/ 13 w 5"/>
                  <a:gd name="T9" fmla="*/ 8 h 8"/>
                  <a:gd name="T10" fmla="*/ 8 w 5"/>
                  <a:gd name="T11" fmla="*/ 13 h 8"/>
                  <a:gd name="T12" fmla="*/ 0 w 5"/>
                  <a:gd name="T13" fmla="*/ 29 h 8"/>
                  <a:gd name="T14" fmla="*/ 0 w 5"/>
                  <a:gd name="T15" fmla="*/ 29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8">
                    <a:moveTo>
                      <a:pt x="0" y="4"/>
                    </a:moveTo>
                    <a:cubicBezTo>
                      <a:pt x="0" y="5"/>
                      <a:pt x="0" y="5"/>
                      <a:pt x="0" y="5"/>
                    </a:cubicBezTo>
                    <a:cubicBezTo>
                      <a:pt x="0" y="5"/>
                      <a:pt x="3" y="8"/>
                      <a:pt x="4" y="6"/>
                    </a:cubicBezTo>
                    <a:cubicBezTo>
                      <a:pt x="5" y="4"/>
                      <a:pt x="3" y="1"/>
                      <a:pt x="3" y="1"/>
                    </a:cubicBezTo>
                    <a:cubicBezTo>
                      <a:pt x="2" y="0"/>
                      <a:pt x="2" y="1"/>
                      <a:pt x="2" y="1"/>
                    </a:cubicBezTo>
                    <a:cubicBezTo>
                      <a:pt x="2" y="1"/>
                      <a:pt x="2" y="2"/>
                      <a:pt x="1" y="2"/>
                    </a:cubicBezTo>
                    <a:cubicBezTo>
                      <a:pt x="1" y="3"/>
                      <a:pt x="1" y="3"/>
                      <a:pt x="0" y="4"/>
                    </a:cubicBezTo>
                    <a:cubicBezTo>
                      <a:pt x="0" y="4"/>
                      <a:pt x="0" y="4"/>
                      <a:pt x="0" y="4"/>
                    </a:cubicBezTo>
                    <a:close/>
                  </a:path>
                </a:pathLst>
              </a:custGeom>
              <a:grpFill/>
              <a:ln w="4763" cap="rnd">
                <a:solidFill>
                  <a:srgbClr val="FFFFFF"/>
                </a:solidFill>
                <a:prstDash val="solid"/>
                <a:round/>
                <a:headEnd/>
                <a:tailEnd/>
              </a:ln>
            </p:spPr>
            <p:txBody>
              <a:bodyPr/>
              <a:lstStyle/>
              <a:p>
                <a:endParaRPr lang="en-US"/>
              </a:p>
            </p:txBody>
          </p:sp>
          <p:sp>
            <p:nvSpPr>
              <p:cNvPr id="263" name="Freeform 13">
                <a:extLst>
                  <a:ext uri="{FF2B5EF4-FFF2-40B4-BE49-F238E27FC236}">
                    <a16:creationId xmlns:a16="http://schemas.microsoft.com/office/drawing/2014/main" id="{B7EFC9D5-F96A-4C0B-8D06-43690ACBA24B}"/>
                  </a:ext>
                </a:extLst>
              </p:cNvPr>
              <p:cNvSpPr>
                <a:spLocks/>
              </p:cNvSpPr>
              <p:nvPr/>
            </p:nvSpPr>
            <p:spPr bwMode="auto">
              <a:xfrm>
                <a:off x="2312" y="2042"/>
                <a:ext cx="16" cy="22"/>
              </a:xfrm>
              <a:custGeom>
                <a:avLst/>
                <a:gdLst>
                  <a:gd name="T0" fmla="*/ 29 w 6"/>
                  <a:gd name="T1" fmla="*/ 8 h 8"/>
                  <a:gd name="T2" fmla="*/ 21 w 6"/>
                  <a:gd name="T3" fmla="*/ 0 h 8"/>
                  <a:gd name="T4" fmla="*/ 21 w 6"/>
                  <a:gd name="T5" fmla="*/ 17 h 8"/>
                  <a:gd name="T6" fmla="*/ 8 w 6"/>
                  <a:gd name="T7" fmla="*/ 39 h 8"/>
                  <a:gd name="T8" fmla="*/ 29 w 6"/>
                  <a:gd name="T9" fmla="*/ 52 h 8"/>
                  <a:gd name="T10" fmla="*/ 35 w 6"/>
                  <a:gd name="T11" fmla="*/ 52 h 8"/>
                  <a:gd name="T12" fmla="*/ 29 w 6"/>
                  <a:gd name="T13" fmla="*/ 8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
                    <a:moveTo>
                      <a:pt x="4" y="1"/>
                    </a:moveTo>
                    <a:cubicBezTo>
                      <a:pt x="3" y="0"/>
                      <a:pt x="3" y="0"/>
                      <a:pt x="3" y="0"/>
                    </a:cubicBezTo>
                    <a:cubicBezTo>
                      <a:pt x="3" y="0"/>
                      <a:pt x="3" y="1"/>
                      <a:pt x="3" y="2"/>
                    </a:cubicBezTo>
                    <a:cubicBezTo>
                      <a:pt x="2" y="3"/>
                      <a:pt x="0" y="4"/>
                      <a:pt x="1" y="5"/>
                    </a:cubicBezTo>
                    <a:cubicBezTo>
                      <a:pt x="3" y="7"/>
                      <a:pt x="4" y="7"/>
                      <a:pt x="4" y="7"/>
                    </a:cubicBezTo>
                    <a:cubicBezTo>
                      <a:pt x="4" y="7"/>
                      <a:pt x="4" y="8"/>
                      <a:pt x="5" y="7"/>
                    </a:cubicBezTo>
                    <a:cubicBezTo>
                      <a:pt x="6" y="6"/>
                      <a:pt x="4" y="1"/>
                      <a:pt x="4" y="1"/>
                    </a:cubicBezTo>
                    <a:close/>
                  </a:path>
                </a:pathLst>
              </a:custGeom>
              <a:grpFill/>
              <a:ln w="4763" cap="rnd">
                <a:solidFill>
                  <a:srgbClr val="FFFFFF"/>
                </a:solidFill>
                <a:prstDash val="solid"/>
                <a:round/>
                <a:headEnd/>
                <a:tailEnd/>
              </a:ln>
            </p:spPr>
            <p:txBody>
              <a:bodyPr/>
              <a:lstStyle/>
              <a:p>
                <a:endParaRPr lang="en-US"/>
              </a:p>
            </p:txBody>
          </p:sp>
          <p:sp>
            <p:nvSpPr>
              <p:cNvPr id="264" name="Freeform 14">
                <a:extLst>
                  <a:ext uri="{FF2B5EF4-FFF2-40B4-BE49-F238E27FC236}">
                    <a16:creationId xmlns:a16="http://schemas.microsoft.com/office/drawing/2014/main" id="{E8386E67-8BC0-46EB-A911-F2CE75DE3D8F}"/>
                  </a:ext>
                </a:extLst>
              </p:cNvPr>
              <p:cNvSpPr>
                <a:spLocks/>
              </p:cNvSpPr>
              <p:nvPr/>
            </p:nvSpPr>
            <p:spPr bwMode="auto">
              <a:xfrm>
                <a:off x="2336" y="2008"/>
                <a:ext cx="10" cy="18"/>
              </a:xfrm>
              <a:custGeom>
                <a:avLst/>
                <a:gdLst>
                  <a:gd name="T0" fmla="*/ 8 w 4"/>
                  <a:gd name="T1" fmla="*/ 0 h 7"/>
                  <a:gd name="T2" fmla="*/ 25 w 4"/>
                  <a:gd name="T3" fmla="*/ 13 h 7"/>
                  <a:gd name="T4" fmla="*/ 20 w 4"/>
                  <a:gd name="T5" fmla="*/ 33 h 7"/>
                  <a:gd name="T6" fmla="*/ 8 w 4"/>
                  <a:gd name="T7" fmla="*/ 46 h 7"/>
                  <a:gd name="T8" fmla="*/ 20 w 4"/>
                  <a:gd name="T9" fmla="*/ 13 h 7"/>
                  <a:gd name="T10" fmla="*/ 8 w 4"/>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7">
                    <a:moveTo>
                      <a:pt x="1" y="0"/>
                    </a:moveTo>
                    <a:cubicBezTo>
                      <a:pt x="1" y="0"/>
                      <a:pt x="4" y="1"/>
                      <a:pt x="4" y="2"/>
                    </a:cubicBezTo>
                    <a:cubicBezTo>
                      <a:pt x="4" y="3"/>
                      <a:pt x="3" y="5"/>
                      <a:pt x="3" y="5"/>
                    </a:cubicBezTo>
                    <a:cubicBezTo>
                      <a:pt x="3" y="6"/>
                      <a:pt x="1" y="7"/>
                      <a:pt x="1" y="7"/>
                    </a:cubicBezTo>
                    <a:cubicBezTo>
                      <a:pt x="1" y="7"/>
                      <a:pt x="3" y="4"/>
                      <a:pt x="3" y="2"/>
                    </a:cubicBezTo>
                    <a:cubicBezTo>
                      <a:pt x="2" y="1"/>
                      <a:pt x="0" y="1"/>
                      <a:pt x="1" y="0"/>
                    </a:cubicBezTo>
                    <a:close/>
                  </a:path>
                </a:pathLst>
              </a:custGeom>
              <a:grpFill/>
              <a:ln w="4763" cap="rnd">
                <a:solidFill>
                  <a:srgbClr val="FFFFFF"/>
                </a:solidFill>
                <a:prstDash val="solid"/>
                <a:round/>
                <a:headEnd/>
                <a:tailEnd/>
              </a:ln>
            </p:spPr>
            <p:txBody>
              <a:bodyPr/>
              <a:lstStyle/>
              <a:p>
                <a:endParaRPr lang="en-US"/>
              </a:p>
            </p:txBody>
          </p:sp>
          <p:sp>
            <p:nvSpPr>
              <p:cNvPr id="265" name="Freeform 15">
                <a:extLst>
                  <a:ext uri="{FF2B5EF4-FFF2-40B4-BE49-F238E27FC236}">
                    <a16:creationId xmlns:a16="http://schemas.microsoft.com/office/drawing/2014/main" id="{7A75858F-4C65-4731-B033-A56A58F8F321}"/>
                  </a:ext>
                </a:extLst>
              </p:cNvPr>
              <p:cNvSpPr>
                <a:spLocks/>
              </p:cNvSpPr>
              <p:nvPr/>
            </p:nvSpPr>
            <p:spPr bwMode="auto">
              <a:xfrm>
                <a:off x="2333" y="2048"/>
                <a:ext cx="8" cy="5"/>
              </a:xfrm>
              <a:custGeom>
                <a:avLst/>
                <a:gdLst>
                  <a:gd name="T0" fmla="*/ 21 w 3"/>
                  <a:gd name="T1" fmla="*/ 0 h 2"/>
                  <a:gd name="T2" fmla="*/ 8 w 3"/>
                  <a:gd name="T3" fmla="*/ 8 h 2"/>
                  <a:gd name="T4" fmla="*/ 21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3" y="0"/>
                    </a:moveTo>
                    <a:cubicBezTo>
                      <a:pt x="3" y="0"/>
                      <a:pt x="0" y="1"/>
                      <a:pt x="1" y="1"/>
                    </a:cubicBezTo>
                    <a:cubicBezTo>
                      <a:pt x="3" y="2"/>
                      <a:pt x="3" y="0"/>
                      <a:pt x="3" y="0"/>
                    </a:cubicBezTo>
                    <a:close/>
                  </a:path>
                </a:pathLst>
              </a:custGeom>
              <a:grpFill/>
              <a:ln w="4763" cap="rnd">
                <a:solidFill>
                  <a:srgbClr val="FFFFFF"/>
                </a:solidFill>
                <a:prstDash val="solid"/>
                <a:round/>
                <a:headEnd/>
                <a:tailEnd/>
              </a:ln>
            </p:spPr>
            <p:txBody>
              <a:bodyPr/>
              <a:lstStyle/>
              <a:p>
                <a:endParaRPr lang="en-US"/>
              </a:p>
            </p:txBody>
          </p:sp>
          <p:sp>
            <p:nvSpPr>
              <p:cNvPr id="266" name="Freeform 16">
                <a:extLst>
                  <a:ext uri="{FF2B5EF4-FFF2-40B4-BE49-F238E27FC236}">
                    <a16:creationId xmlns:a16="http://schemas.microsoft.com/office/drawing/2014/main" id="{1079F380-EDF0-4A50-9E65-C8A71C85A218}"/>
                  </a:ext>
                </a:extLst>
              </p:cNvPr>
              <p:cNvSpPr>
                <a:spLocks/>
              </p:cNvSpPr>
              <p:nvPr/>
            </p:nvSpPr>
            <p:spPr bwMode="auto">
              <a:xfrm>
                <a:off x="2325" y="2067"/>
                <a:ext cx="5" cy="8"/>
              </a:xfrm>
              <a:custGeom>
                <a:avLst/>
                <a:gdLst>
                  <a:gd name="T0" fmla="*/ 8 w 2"/>
                  <a:gd name="T1" fmla="*/ 0 h 3"/>
                  <a:gd name="T2" fmla="*/ 0 w 2"/>
                  <a:gd name="T3" fmla="*/ 8 h 3"/>
                  <a:gd name="T4" fmla="*/ 13 w 2"/>
                  <a:gd name="T5" fmla="*/ 13 h 3"/>
                  <a:gd name="T6" fmla="*/ 8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1" y="0"/>
                    </a:moveTo>
                    <a:cubicBezTo>
                      <a:pt x="0" y="1"/>
                      <a:pt x="0" y="1"/>
                      <a:pt x="0" y="1"/>
                    </a:cubicBezTo>
                    <a:cubicBezTo>
                      <a:pt x="0" y="1"/>
                      <a:pt x="1" y="3"/>
                      <a:pt x="2" y="2"/>
                    </a:cubicBezTo>
                    <a:cubicBezTo>
                      <a:pt x="2" y="1"/>
                      <a:pt x="2" y="0"/>
                      <a:pt x="1" y="0"/>
                    </a:cubicBezTo>
                    <a:close/>
                  </a:path>
                </a:pathLst>
              </a:custGeom>
              <a:grpFill/>
              <a:ln w="4763" cap="rnd">
                <a:solidFill>
                  <a:srgbClr val="FFFFFF"/>
                </a:solidFill>
                <a:prstDash val="solid"/>
                <a:round/>
                <a:headEnd/>
                <a:tailEnd/>
              </a:ln>
            </p:spPr>
            <p:txBody>
              <a:bodyPr/>
              <a:lstStyle/>
              <a:p>
                <a:endParaRPr lang="en-US"/>
              </a:p>
            </p:txBody>
          </p:sp>
          <p:sp>
            <p:nvSpPr>
              <p:cNvPr id="267" name="Freeform 17">
                <a:extLst>
                  <a:ext uri="{FF2B5EF4-FFF2-40B4-BE49-F238E27FC236}">
                    <a16:creationId xmlns:a16="http://schemas.microsoft.com/office/drawing/2014/main" id="{6C05A545-FB2A-4CE7-B743-85CD27EBDFF1}"/>
                  </a:ext>
                </a:extLst>
              </p:cNvPr>
              <p:cNvSpPr>
                <a:spLocks/>
              </p:cNvSpPr>
              <p:nvPr/>
            </p:nvSpPr>
            <p:spPr bwMode="auto">
              <a:xfrm>
                <a:off x="2346" y="2061"/>
                <a:ext cx="11" cy="8"/>
              </a:xfrm>
              <a:custGeom>
                <a:avLst/>
                <a:gdLst>
                  <a:gd name="T0" fmla="*/ 0 w 4"/>
                  <a:gd name="T1" fmla="*/ 0 h 3"/>
                  <a:gd name="T2" fmla="*/ 17 w 4"/>
                  <a:gd name="T3" fmla="*/ 21 h 3"/>
                  <a:gd name="T4" fmla="*/ 0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0" y="0"/>
                    </a:moveTo>
                    <a:cubicBezTo>
                      <a:pt x="0" y="0"/>
                      <a:pt x="4" y="3"/>
                      <a:pt x="2" y="3"/>
                    </a:cubicBezTo>
                    <a:cubicBezTo>
                      <a:pt x="1" y="3"/>
                      <a:pt x="0" y="0"/>
                      <a:pt x="0" y="0"/>
                    </a:cubicBezTo>
                    <a:close/>
                  </a:path>
                </a:pathLst>
              </a:custGeom>
              <a:grpFill/>
              <a:ln w="4763" cap="rnd">
                <a:solidFill>
                  <a:srgbClr val="FFFFFF"/>
                </a:solidFill>
                <a:prstDash val="solid"/>
                <a:round/>
                <a:headEnd/>
                <a:tailEnd/>
              </a:ln>
            </p:spPr>
            <p:txBody>
              <a:bodyPr/>
              <a:lstStyle/>
              <a:p>
                <a:endParaRPr lang="en-US"/>
              </a:p>
            </p:txBody>
          </p:sp>
          <p:sp>
            <p:nvSpPr>
              <p:cNvPr id="268" name="Freeform 18">
                <a:extLst>
                  <a:ext uri="{FF2B5EF4-FFF2-40B4-BE49-F238E27FC236}">
                    <a16:creationId xmlns:a16="http://schemas.microsoft.com/office/drawing/2014/main" id="{6B783410-E4B0-4020-BFA8-1C99ECC874E1}"/>
                  </a:ext>
                </a:extLst>
              </p:cNvPr>
              <p:cNvSpPr>
                <a:spLocks/>
              </p:cNvSpPr>
              <p:nvPr/>
            </p:nvSpPr>
            <p:spPr bwMode="auto">
              <a:xfrm>
                <a:off x="2360" y="2075"/>
                <a:ext cx="8" cy="10"/>
              </a:xfrm>
              <a:custGeom>
                <a:avLst/>
                <a:gdLst>
                  <a:gd name="T0" fmla="*/ 0 w 3"/>
                  <a:gd name="T1" fmla="*/ 0 h 4"/>
                  <a:gd name="T2" fmla="*/ 21 w 3"/>
                  <a:gd name="T3" fmla="*/ 13 h 4"/>
                  <a:gd name="T4" fmla="*/ 21 w 3"/>
                  <a:gd name="T5" fmla="*/ 25 h 4"/>
                  <a:gd name="T6" fmla="*/ 0 w 3"/>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cubicBezTo>
                      <a:pt x="0" y="0"/>
                      <a:pt x="2" y="1"/>
                      <a:pt x="3" y="2"/>
                    </a:cubicBezTo>
                    <a:cubicBezTo>
                      <a:pt x="3" y="3"/>
                      <a:pt x="3" y="4"/>
                      <a:pt x="3" y="4"/>
                    </a:cubicBezTo>
                    <a:cubicBezTo>
                      <a:pt x="3" y="4"/>
                      <a:pt x="1" y="0"/>
                      <a:pt x="0" y="0"/>
                    </a:cubicBezTo>
                    <a:close/>
                  </a:path>
                </a:pathLst>
              </a:custGeom>
              <a:grpFill/>
              <a:ln w="4763" cap="rnd">
                <a:solidFill>
                  <a:srgbClr val="FFFFFF"/>
                </a:solidFill>
                <a:prstDash val="solid"/>
                <a:round/>
                <a:headEnd/>
                <a:tailEnd/>
              </a:ln>
            </p:spPr>
            <p:txBody>
              <a:bodyPr/>
              <a:lstStyle/>
              <a:p>
                <a:endParaRPr lang="en-US"/>
              </a:p>
            </p:txBody>
          </p:sp>
          <p:sp>
            <p:nvSpPr>
              <p:cNvPr id="269" name="Freeform 19">
                <a:extLst>
                  <a:ext uri="{FF2B5EF4-FFF2-40B4-BE49-F238E27FC236}">
                    <a16:creationId xmlns:a16="http://schemas.microsoft.com/office/drawing/2014/main" id="{C87A859F-8949-4C67-82BA-3C932887D610}"/>
                  </a:ext>
                </a:extLst>
              </p:cNvPr>
              <p:cNvSpPr>
                <a:spLocks/>
              </p:cNvSpPr>
              <p:nvPr/>
            </p:nvSpPr>
            <p:spPr bwMode="auto">
              <a:xfrm>
                <a:off x="2312" y="2048"/>
                <a:ext cx="8" cy="8"/>
              </a:xfrm>
              <a:custGeom>
                <a:avLst/>
                <a:gdLst>
                  <a:gd name="T0" fmla="*/ 21 w 3"/>
                  <a:gd name="T1" fmla="*/ 0 h 3"/>
                  <a:gd name="T2" fmla="*/ 8 w 3"/>
                  <a:gd name="T3" fmla="*/ 21 h 3"/>
                  <a:gd name="T4" fmla="*/ 0 60000 65536"/>
                  <a:gd name="T5" fmla="*/ 0 60000 65536"/>
                </a:gdLst>
                <a:ahLst/>
                <a:cxnLst>
                  <a:cxn ang="T4">
                    <a:pos x="T0" y="T1"/>
                  </a:cxn>
                  <a:cxn ang="T5">
                    <a:pos x="T2" y="T3"/>
                  </a:cxn>
                </a:cxnLst>
                <a:rect l="0" t="0" r="r" b="b"/>
                <a:pathLst>
                  <a:path w="3" h="3">
                    <a:moveTo>
                      <a:pt x="3" y="0"/>
                    </a:moveTo>
                    <a:cubicBezTo>
                      <a:pt x="2" y="1"/>
                      <a:pt x="0" y="2"/>
                      <a:pt x="1"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0" name="Freeform 20">
                <a:extLst>
                  <a:ext uri="{FF2B5EF4-FFF2-40B4-BE49-F238E27FC236}">
                    <a16:creationId xmlns:a16="http://schemas.microsoft.com/office/drawing/2014/main" id="{FA9DD52F-F75F-47A4-B86B-A5654582C22D}"/>
                  </a:ext>
                </a:extLst>
              </p:cNvPr>
              <p:cNvSpPr>
                <a:spLocks/>
              </p:cNvSpPr>
              <p:nvPr/>
            </p:nvSpPr>
            <p:spPr bwMode="auto">
              <a:xfrm>
                <a:off x="2312" y="2048"/>
                <a:ext cx="8" cy="8"/>
              </a:xfrm>
              <a:custGeom>
                <a:avLst/>
                <a:gdLst>
                  <a:gd name="T0" fmla="*/ 21 w 3"/>
                  <a:gd name="T1" fmla="*/ 0 h 3"/>
                  <a:gd name="T2" fmla="*/ 8 w 3"/>
                  <a:gd name="T3" fmla="*/ 21 h 3"/>
                  <a:gd name="T4" fmla="*/ 0 60000 65536"/>
                  <a:gd name="T5" fmla="*/ 0 60000 65536"/>
                </a:gdLst>
                <a:ahLst/>
                <a:cxnLst>
                  <a:cxn ang="T4">
                    <a:pos x="T0" y="T1"/>
                  </a:cxn>
                  <a:cxn ang="T5">
                    <a:pos x="T2" y="T3"/>
                  </a:cxn>
                </a:cxnLst>
                <a:rect l="0" t="0" r="r" b="b"/>
                <a:pathLst>
                  <a:path w="3" h="3">
                    <a:moveTo>
                      <a:pt x="3" y="0"/>
                    </a:moveTo>
                    <a:cubicBezTo>
                      <a:pt x="2" y="1"/>
                      <a:pt x="0" y="2"/>
                      <a:pt x="1" y="3"/>
                    </a:cubicBezTo>
                  </a:path>
                </a:pathLst>
              </a:custGeom>
              <a:grpFill/>
              <a:ln w="4763" cap="rnd">
                <a:solidFill>
                  <a:srgbClr val="FFFFFF"/>
                </a:solidFill>
                <a:prstDash val="solid"/>
                <a:round/>
                <a:headEnd/>
                <a:tailEnd/>
              </a:ln>
            </p:spPr>
            <p:txBody>
              <a:bodyPr/>
              <a:lstStyle/>
              <a:p>
                <a:endParaRPr lang="en-US"/>
              </a:p>
            </p:txBody>
          </p:sp>
          <p:sp>
            <p:nvSpPr>
              <p:cNvPr id="271" name="Freeform 21">
                <a:extLst>
                  <a:ext uri="{FF2B5EF4-FFF2-40B4-BE49-F238E27FC236}">
                    <a16:creationId xmlns:a16="http://schemas.microsoft.com/office/drawing/2014/main" id="{C20F8BCD-19C9-4AD5-BAAE-7E5AF694C66F}"/>
                  </a:ext>
                </a:extLst>
              </p:cNvPr>
              <p:cNvSpPr>
                <a:spLocks/>
              </p:cNvSpPr>
              <p:nvPr/>
            </p:nvSpPr>
            <p:spPr bwMode="auto">
              <a:xfrm>
                <a:off x="2320" y="2042"/>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2" name="Line 22">
                <a:extLst>
                  <a:ext uri="{FF2B5EF4-FFF2-40B4-BE49-F238E27FC236}">
                    <a16:creationId xmlns:a16="http://schemas.microsoft.com/office/drawing/2014/main" id="{602437A5-0EBC-41F9-A379-1F6543ACAD1B}"/>
                  </a:ext>
                </a:extLst>
              </p:cNvPr>
              <p:cNvSpPr>
                <a:spLocks noChangeShapeType="1"/>
              </p:cNvSpPr>
              <p:nvPr/>
            </p:nvSpPr>
            <p:spPr bwMode="auto">
              <a:xfrm>
                <a:off x="2320" y="2042"/>
                <a:ext cx="0" cy="0"/>
              </a:xfrm>
              <a:prstGeom prst="line">
                <a:avLst/>
              </a:prstGeom>
              <a:grpFill/>
              <a:ln w="4763" cap="rnd">
                <a:solidFill>
                  <a:srgbClr val="FFFFFF"/>
                </a:solidFill>
                <a:round/>
                <a:headEnd/>
                <a:tailEnd/>
              </a:ln>
            </p:spPr>
            <p:txBody>
              <a:bodyPr/>
              <a:lstStyle/>
              <a:p>
                <a:endParaRPr lang="en-US"/>
              </a:p>
            </p:txBody>
          </p:sp>
          <p:sp>
            <p:nvSpPr>
              <p:cNvPr id="273" name="Freeform 23">
                <a:extLst>
                  <a:ext uri="{FF2B5EF4-FFF2-40B4-BE49-F238E27FC236}">
                    <a16:creationId xmlns:a16="http://schemas.microsoft.com/office/drawing/2014/main" id="{88F7198C-BF67-4E70-8E67-8EDEF0B0D9CA}"/>
                  </a:ext>
                </a:extLst>
              </p:cNvPr>
              <p:cNvSpPr>
                <a:spLocks/>
              </p:cNvSpPr>
              <p:nvPr/>
            </p:nvSpPr>
            <p:spPr bwMode="auto">
              <a:xfrm>
                <a:off x="2314" y="2010"/>
                <a:ext cx="14" cy="8"/>
              </a:xfrm>
              <a:custGeom>
                <a:avLst/>
                <a:gdLst>
                  <a:gd name="T0" fmla="*/ 39 w 5"/>
                  <a:gd name="T1" fmla="*/ 13 h 3"/>
                  <a:gd name="T2" fmla="*/ 8 w 5"/>
                  <a:gd name="T3" fmla="*/ 21 h 3"/>
                  <a:gd name="T4" fmla="*/ 0 w 5"/>
                  <a:gd name="T5" fmla="*/ 13 h 3"/>
                  <a:gd name="T6" fmla="*/ 22 w 5"/>
                  <a:gd name="T7" fmla="*/ 13 h 3"/>
                  <a:gd name="T8" fmla="*/ 39 w 5"/>
                  <a:gd name="T9" fmla="*/ 13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3">
                    <a:moveTo>
                      <a:pt x="5" y="2"/>
                    </a:moveTo>
                    <a:cubicBezTo>
                      <a:pt x="5" y="3"/>
                      <a:pt x="1" y="3"/>
                      <a:pt x="1" y="3"/>
                    </a:cubicBezTo>
                    <a:cubicBezTo>
                      <a:pt x="0" y="2"/>
                      <a:pt x="0" y="2"/>
                      <a:pt x="0" y="2"/>
                    </a:cubicBezTo>
                    <a:cubicBezTo>
                      <a:pt x="3" y="2"/>
                      <a:pt x="3" y="2"/>
                      <a:pt x="3" y="2"/>
                    </a:cubicBezTo>
                    <a:cubicBezTo>
                      <a:pt x="3" y="0"/>
                      <a:pt x="4" y="1"/>
                      <a:pt x="5" y="2"/>
                    </a:cubicBezTo>
                    <a:close/>
                  </a:path>
                </a:pathLst>
              </a:custGeom>
              <a:grpFill/>
              <a:ln w="4763" cap="rnd">
                <a:solidFill>
                  <a:srgbClr val="FFFFFF"/>
                </a:solidFill>
                <a:prstDash val="solid"/>
                <a:round/>
                <a:headEnd/>
                <a:tailEnd/>
              </a:ln>
            </p:spPr>
            <p:txBody>
              <a:bodyPr/>
              <a:lstStyle/>
              <a:p>
                <a:endParaRPr lang="en-US"/>
              </a:p>
            </p:txBody>
          </p:sp>
          <p:sp>
            <p:nvSpPr>
              <p:cNvPr id="274" name="Freeform 24">
                <a:extLst>
                  <a:ext uri="{FF2B5EF4-FFF2-40B4-BE49-F238E27FC236}">
                    <a16:creationId xmlns:a16="http://schemas.microsoft.com/office/drawing/2014/main" id="{6F91FC14-3B5A-443E-83C2-AD691FB2E1CE}"/>
                  </a:ext>
                </a:extLst>
              </p:cNvPr>
              <p:cNvSpPr>
                <a:spLocks/>
              </p:cNvSpPr>
              <p:nvPr/>
            </p:nvSpPr>
            <p:spPr bwMode="auto">
              <a:xfrm>
                <a:off x="2344" y="2013"/>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5" name="Line 25">
                <a:extLst>
                  <a:ext uri="{FF2B5EF4-FFF2-40B4-BE49-F238E27FC236}">
                    <a16:creationId xmlns:a16="http://schemas.microsoft.com/office/drawing/2014/main" id="{A3DA91BD-21B9-4AD8-84D3-31777E5959AC}"/>
                  </a:ext>
                </a:extLst>
              </p:cNvPr>
              <p:cNvSpPr>
                <a:spLocks noChangeShapeType="1"/>
              </p:cNvSpPr>
              <p:nvPr/>
            </p:nvSpPr>
            <p:spPr bwMode="auto">
              <a:xfrm>
                <a:off x="2344" y="2013"/>
                <a:ext cx="0" cy="0"/>
              </a:xfrm>
              <a:prstGeom prst="line">
                <a:avLst/>
              </a:prstGeom>
              <a:grpFill/>
              <a:ln w="4763" cap="rnd">
                <a:solidFill>
                  <a:srgbClr val="FFFFFF"/>
                </a:solidFill>
                <a:round/>
                <a:headEnd/>
                <a:tailEnd/>
              </a:ln>
            </p:spPr>
            <p:txBody>
              <a:bodyPr/>
              <a:lstStyle/>
              <a:p>
                <a:endParaRPr lang="en-US"/>
              </a:p>
            </p:txBody>
          </p:sp>
          <p:sp>
            <p:nvSpPr>
              <p:cNvPr id="276" name="Freeform 26">
                <a:extLst>
                  <a:ext uri="{FF2B5EF4-FFF2-40B4-BE49-F238E27FC236}">
                    <a16:creationId xmlns:a16="http://schemas.microsoft.com/office/drawing/2014/main" id="{AA52A5DE-CF4F-4886-839C-1AB64A6F5689}"/>
                  </a:ext>
                </a:extLst>
              </p:cNvPr>
              <p:cNvSpPr>
                <a:spLocks/>
              </p:cNvSpPr>
              <p:nvPr/>
            </p:nvSpPr>
            <p:spPr bwMode="auto">
              <a:xfrm>
                <a:off x="2338" y="2026"/>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77" name="Line 27">
                <a:extLst>
                  <a:ext uri="{FF2B5EF4-FFF2-40B4-BE49-F238E27FC236}">
                    <a16:creationId xmlns:a16="http://schemas.microsoft.com/office/drawing/2014/main" id="{8D7FBB71-993E-408C-BAC5-D467CEFAE92A}"/>
                  </a:ext>
                </a:extLst>
              </p:cNvPr>
              <p:cNvSpPr>
                <a:spLocks noChangeShapeType="1"/>
              </p:cNvSpPr>
              <p:nvPr/>
            </p:nvSpPr>
            <p:spPr bwMode="auto">
              <a:xfrm>
                <a:off x="2338" y="2026"/>
                <a:ext cx="0" cy="0"/>
              </a:xfrm>
              <a:prstGeom prst="line">
                <a:avLst/>
              </a:prstGeom>
              <a:grpFill/>
              <a:ln w="4763" cap="rnd">
                <a:solidFill>
                  <a:srgbClr val="FFFFFF"/>
                </a:solidFill>
                <a:round/>
                <a:headEnd/>
                <a:tailEnd/>
              </a:ln>
            </p:spPr>
            <p:txBody>
              <a:bodyPr/>
              <a:lstStyle/>
              <a:p>
                <a:endParaRPr lang="en-US"/>
              </a:p>
            </p:txBody>
          </p:sp>
          <p:sp>
            <p:nvSpPr>
              <p:cNvPr id="278" name="Freeform 28">
                <a:extLst>
                  <a:ext uri="{FF2B5EF4-FFF2-40B4-BE49-F238E27FC236}">
                    <a16:creationId xmlns:a16="http://schemas.microsoft.com/office/drawing/2014/main" id="{A934792D-281C-4D31-A9A1-C55F2CA8EF47}"/>
                  </a:ext>
                </a:extLst>
              </p:cNvPr>
              <p:cNvSpPr>
                <a:spLocks/>
              </p:cNvSpPr>
              <p:nvPr/>
            </p:nvSpPr>
            <p:spPr bwMode="auto">
              <a:xfrm>
                <a:off x="2352" y="2034"/>
                <a:ext cx="13" cy="27"/>
              </a:xfrm>
              <a:custGeom>
                <a:avLst/>
                <a:gdLst>
                  <a:gd name="T0" fmla="*/ 13 w 5"/>
                  <a:gd name="T1" fmla="*/ 43 h 10"/>
                  <a:gd name="T2" fmla="*/ 8 w 5"/>
                  <a:gd name="T3" fmla="*/ 14 h 10"/>
                  <a:gd name="T4" fmla="*/ 21 w 5"/>
                  <a:gd name="T5" fmla="*/ 14 h 10"/>
                  <a:gd name="T6" fmla="*/ 26 w 5"/>
                  <a:gd name="T7" fmla="*/ 51 h 10"/>
                  <a:gd name="T8" fmla="*/ 21 w 5"/>
                  <a:gd name="T9" fmla="*/ 59 h 10"/>
                  <a:gd name="T10" fmla="*/ 13 w 5"/>
                  <a:gd name="T11" fmla="*/ 43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10">
                    <a:moveTo>
                      <a:pt x="2" y="6"/>
                    </a:moveTo>
                    <a:cubicBezTo>
                      <a:pt x="2" y="6"/>
                      <a:pt x="2" y="4"/>
                      <a:pt x="1" y="2"/>
                    </a:cubicBezTo>
                    <a:cubicBezTo>
                      <a:pt x="0" y="1"/>
                      <a:pt x="3" y="0"/>
                      <a:pt x="3" y="2"/>
                    </a:cubicBezTo>
                    <a:cubicBezTo>
                      <a:pt x="3" y="5"/>
                      <a:pt x="3" y="6"/>
                      <a:pt x="4" y="7"/>
                    </a:cubicBezTo>
                    <a:cubicBezTo>
                      <a:pt x="5" y="8"/>
                      <a:pt x="3" y="10"/>
                      <a:pt x="3" y="8"/>
                    </a:cubicBezTo>
                    <a:cubicBezTo>
                      <a:pt x="2" y="7"/>
                      <a:pt x="2" y="6"/>
                      <a:pt x="2" y="6"/>
                    </a:cubicBezTo>
                    <a:close/>
                  </a:path>
                </a:pathLst>
              </a:custGeom>
              <a:grpFill/>
              <a:ln w="4763" cap="rnd">
                <a:solidFill>
                  <a:srgbClr val="FFFFFF"/>
                </a:solidFill>
                <a:prstDash val="solid"/>
                <a:round/>
                <a:headEnd/>
                <a:tailEnd/>
              </a:ln>
            </p:spPr>
            <p:txBody>
              <a:bodyPr/>
              <a:lstStyle/>
              <a:p>
                <a:endParaRPr lang="en-US"/>
              </a:p>
            </p:txBody>
          </p:sp>
          <p:sp>
            <p:nvSpPr>
              <p:cNvPr id="279" name="Line 29">
                <a:extLst>
                  <a:ext uri="{FF2B5EF4-FFF2-40B4-BE49-F238E27FC236}">
                    <a16:creationId xmlns:a16="http://schemas.microsoft.com/office/drawing/2014/main" id="{16F96C7B-0F48-4627-893D-07A081DDE5F9}"/>
                  </a:ext>
                </a:extLst>
              </p:cNvPr>
              <p:cNvSpPr>
                <a:spLocks noChangeShapeType="1"/>
              </p:cNvSpPr>
              <p:nvPr/>
            </p:nvSpPr>
            <p:spPr bwMode="auto">
              <a:xfrm>
                <a:off x="3960" y="1613"/>
                <a:ext cx="0" cy="0"/>
              </a:xfrm>
              <a:prstGeom prst="line">
                <a:avLst/>
              </a:prstGeom>
              <a:grpFill/>
              <a:ln w="4763" cap="rnd">
                <a:solidFill>
                  <a:srgbClr val="FFFFFF"/>
                </a:solidFill>
                <a:round/>
                <a:headEnd/>
                <a:tailEnd/>
              </a:ln>
            </p:spPr>
            <p:txBody>
              <a:bodyPr/>
              <a:lstStyle/>
              <a:p>
                <a:endParaRPr lang="en-US"/>
              </a:p>
            </p:txBody>
          </p:sp>
          <p:sp>
            <p:nvSpPr>
              <p:cNvPr id="280" name="Line 30">
                <a:extLst>
                  <a:ext uri="{FF2B5EF4-FFF2-40B4-BE49-F238E27FC236}">
                    <a16:creationId xmlns:a16="http://schemas.microsoft.com/office/drawing/2014/main" id="{365BC2B6-05AE-4DD9-B496-7422C7029554}"/>
                  </a:ext>
                </a:extLst>
              </p:cNvPr>
              <p:cNvSpPr>
                <a:spLocks noChangeShapeType="1"/>
              </p:cNvSpPr>
              <p:nvPr/>
            </p:nvSpPr>
            <p:spPr bwMode="auto">
              <a:xfrm>
                <a:off x="3968" y="1610"/>
                <a:ext cx="0" cy="0"/>
              </a:xfrm>
              <a:prstGeom prst="line">
                <a:avLst/>
              </a:prstGeom>
              <a:grpFill/>
              <a:ln w="4763" cap="rnd">
                <a:solidFill>
                  <a:srgbClr val="FFFFFF"/>
                </a:solidFill>
                <a:round/>
                <a:headEnd/>
                <a:tailEnd/>
              </a:ln>
            </p:spPr>
            <p:txBody>
              <a:bodyPr/>
              <a:lstStyle/>
              <a:p>
                <a:endParaRPr lang="en-US"/>
              </a:p>
            </p:txBody>
          </p:sp>
          <p:sp>
            <p:nvSpPr>
              <p:cNvPr id="281" name="Line 31">
                <a:extLst>
                  <a:ext uri="{FF2B5EF4-FFF2-40B4-BE49-F238E27FC236}">
                    <a16:creationId xmlns:a16="http://schemas.microsoft.com/office/drawing/2014/main" id="{5ADE99C7-9422-48FA-BAE3-E4BBAD37EB92}"/>
                  </a:ext>
                </a:extLst>
              </p:cNvPr>
              <p:cNvSpPr>
                <a:spLocks noChangeShapeType="1"/>
              </p:cNvSpPr>
              <p:nvPr/>
            </p:nvSpPr>
            <p:spPr bwMode="auto">
              <a:xfrm>
                <a:off x="3966" y="1610"/>
                <a:ext cx="2" cy="0"/>
              </a:xfrm>
              <a:prstGeom prst="line">
                <a:avLst/>
              </a:prstGeom>
              <a:grpFill/>
              <a:ln w="4763" cap="rnd">
                <a:solidFill>
                  <a:srgbClr val="FFFFFF"/>
                </a:solidFill>
                <a:round/>
                <a:headEnd/>
                <a:tailEnd/>
              </a:ln>
            </p:spPr>
            <p:txBody>
              <a:bodyPr/>
              <a:lstStyle/>
              <a:p>
                <a:endParaRPr lang="en-US"/>
              </a:p>
            </p:txBody>
          </p:sp>
          <p:sp>
            <p:nvSpPr>
              <p:cNvPr id="282" name="Line 32">
                <a:extLst>
                  <a:ext uri="{FF2B5EF4-FFF2-40B4-BE49-F238E27FC236}">
                    <a16:creationId xmlns:a16="http://schemas.microsoft.com/office/drawing/2014/main" id="{546F3BDD-79F4-43C3-A775-4C0053D743CE}"/>
                  </a:ext>
                </a:extLst>
              </p:cNvPr>
              <p:cNvSpPr>
                <a:spLocks noChangeShapeType="1"/>
              </p:cNvSpPr>
              <p:nvPr/>
            </p:nvSpPr>
            <p:spPr bwMode="auto">
              <a:xfrm>
                <a:off x="3958" y="1610"/>
                <a:ext cx="5" cy="0"/>
              </a:xfrm>
              <a:prstGeom prst="line">
                <a:avLst/>
              </a:prstGeom>
              <a:grpFill/>
              <a:ln w="4763" cap="rnd">
                <a:solidFill>
                  <a:srgbClr val="FFFFFF"/>
                </a:solidFill>
                <a:round/>
                <a:headEnd/>
                <a:tailEnd/>
              </a:ln>
            </p:spPr>
            <p:txBody>
              <a:bodyPr/>
              <a:lstStyle/>
              <a:p>
                <a:endParaRPr lang="en-US"/>
              </a:p>
            </p:txBody>
          </p:sp>
          <p:sp>
            <p:nvSpPr>
              <p:cNvPr id="283" name="Line 33">
                <a:extLst>
                  <a:ext uri="{FF2B5EF4-FFF2-40B4-BE49-F238E27FC236}">
                    <a16:creationId xmlns:a16="http://schemas.microsoft.com/office/drawing/2014/main" id="{B1090C59-1E4F-450A-A22E-F5ED8BB5AF19}"/>
                  </a:ext>
                </a:extLst>
              </p:cNvPr>
              <p:cNvSpPr>
                <a:spLocks noChangeShapeType="1"/>
              </p:cNvSpPr>
              <p:nvPr/>
            </p:nvSpPr>
            <p:spPr bwMode="auto">
              <a:xfrm>
                <a:off x="3952" y="1613"/>
                <a:ext cx="3" cy="0"/>
              </a:xfrm>
              <a:prstGeom prst="line">
                <a:avLst/>
              </a:prstGeom>
              <a:grpFill/>
              <a:ln w="4763" cap="rnd">
                <a:solidFill>
                  <a:srgbClr val="FFFFFF"/>
                </a:solidFill>
                <a:round/>
                <a:headEnd/>
                <a:tailEnd/>
              </a:ln>
            </p:spPr>
            <p:txBody>
              <a:bodyPr/>
              <a:lstStyle/>
              <a:p>
                <a:endParaRPr lang="en-US"/>
              </a:p>
            </p:txBody>
          </p:sp>
          <p:sp>
            <p:nvSpPr>
              <p:cNvPr id="284" name="Freeform 35">
                <a:extLst>
                  <a:ext uri="{FF2B5EF4-FFF2-40B4-BE49-F238E27FC236}">
                    <a16:creationId xmlns:a16="http://schemas.microsoft.com/office/drawing/2014/main" id="{799177C1-D7F5-424C-B8CD-8F4B29342619}"/>
                  </a:ext>
                </a:extLst>
              </p:cNvPr>
              <p:cNvSpPr>
                <a:spLocks/>
              </p:cNvSpPr>
              <p:nvPr/>
            </p:nvSpPr>
            <p:spPr bwMode="auto">
              <a:xfrm>
                <a:off x="2007" y="2104"/>
                <a:ext cx="75" cy="80"/>
              </a:xfrm>
              <a:custGeom>
                <a:avLst/>
                <a:gdLst>
                  <a:gd name="T0" fmla="*/ 158 w 28"/>
                  <a:gd name="T1" fmla="*/ 13 h 30"/>
                  <a:gd name="T2" fmla="*/ 150 w 28"/>
                  <a:gd name="T3" fmla="*/ 35 h 30"/>
                  <a:gd name="T4" fmla="*/ 145 w 28"/>
                  <a:gd name="T5" fmla="*/ 56 h 30"/>
                  <a:gd name="T6" fmla="*/ 145 w 28"/>
                  <a:gd name="T7" fmla="*/ 85 h 30"/>
                  <a:gd name="T8" fmla="*/ 145 w 28"/>
                  <a:gd name="T9" fmla="*/ 120 h 30"/>
                  <a:gd name="T10" fmla="*/ 158 w 28"/>
                  <a:gd name="T11" fmla="*/ 115 h 30"/>
                  <a:gd name="T12" fmla="*/ 158 w 28"/>
                  <a:gd name="T13" fmla="*/ 115 h 30"/>
                  <a:gd name="T14" fmla="*/ 171 w 28"/>
                  <a:gd name="T15" fmla="*/ 115 h 30"/>
                  <a:gd name="T16" fmla="*/ 201 w 28"/>
                  <a:gd name="T17" fmla="*/ 115 h 30"/>
                  <a:gd name="T18" fmla="*/ 201 w 28"/>
                  <a:gd name="T19" fmla="*/ 115 h 30"/>
                  <a:gd name="T20" fmla="*/ 201 w 28"/>
                  <a:gd name="T21" fmla="*/ 115 h 30"/>
                  <a:gd name="T22" fmla="*/ 179 w 28"/>
                  <a:gd name="T23" fmla="*/ 128 h 30"/>
                  <a:gd name="T24" fmla="*/ 158 w 28"/>
                  <a:gd name="T25" fmla="*/ 141 h 30"/>
                  <a:gd name="T26" fmla="*/ 137 w 28"/>
                  <a:gd name="T27" fmla="*/ 157 h 30"/>
                  <a:gd name="T28" fmla="*/ 137 w 28"/>
                  <a:gd name="T29" fmla="*/ 179 h 30"/>
                  <a:gd name="T30" fmla="*/ 107 w 28"/>
                  <a:gd name="T31" fmla="*/ 200 h 30"/>
                  <a:gd name="T32" fmla="*/ 94 w 28"/>
                  <a:gd name="T33" fmla="*/ 213 h 30"/>
                  <a:gd name="T34" fmla="*/ 94 w 28"/>
                  <a:gd name="T35" fmla="*/ 213 h 30"/>
                  <a:gd name="T36" fmla="*/ 78 w 28"/>
                  <a:gd name="T37" fmla="*/ 205 h 30"/>
                  <a:gd name="T38" fmla="*/ 51 w 28"/>
                  <a:gd name="T39" fmla="*/ 205 h 30"/>
                  <a:gd name="T40" fmla="*/ 8 w 28"/>
                  <a:gd name="T41" fmla="*/ 179 h 30"/>
                  <a:gd name="T42" fmla="*/ 0 w 28"/>
                  <a:gd name="T43" fmla="*/ 179 h 30"/>
                  <a:gd name="T44" fmla="*/ 0 w 28"/>
                  <a:gd name="T45" fmla="*/ 171 h 30"/>
                  <a:gd name="T46" fmla="*/ 0 w 28"/>
                  <a:gd name="T47" fmla="*/ 136 h 30"/>
                  <a:gd name="T48" fmla="*/ 13 w 28"/>
                  <a:gd name="T49" fmla="*/ 115 h 30"/>
                  <a:gd name="T50" fmla="*/ 35 w 28"/>
                  <a:gd name="T51" fmla="*/ 99 h 30"/>
                  <a:gd name="T52" fmla="*/ 86 w 28"/>
                  <a:gd name="T53" fmla="*/ 99 h 30"/>
                  <a:gd name="T54" fmla="*/ 78 w 28"/>
                  <a:gd name="T55" fmla="*/ 64 h 30"/>
                  <a:gd name="T56" fmla="*/ 56 w 28"/>
                  <a:gd name="T57" fmla="*/ 51 h 30"/>
                  <a:gd name="T58" fmla="*/ 72 w 28"/>
                  <a:gd name="T59" fmla="*/ 21 h 30"/>
                  <a:gd name="T60" fmla="*/ 94 w 28"/>
                  <a:gd name="T61" fmla="*/ 8 h 30"/>
                  <a:gd name="T62" fmla="*/ 123 w 28"/>
                  <a:gd name="T63" fmla="*/ 13 h 30"/>
                  <a:gd name="T64" fmla="*/ 137 w 28"/>
                  <a:gd name="T65" fmla="*/ 8 h 30"/>
                  <a:gd name="T66" fmla="*/ 158 w 28"/>
                  <a:gd name="T67" fmla="*/ 13 h 3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8" h="30">
                    <a:moveTo>
                      <a:pt x="22" y="2"/>
                    </a:moveTo>
                    <a:cubicBezTo>
                      <a:pt x="22" y="3"/>
                      <a:pt x="21" y="4"/>
                      <a:pt x="21" y="5"/>
                    </a:cubicBezTo>
                    <a:cubicBezTo>
                      <a:pt x="20" y="6"/>
                      <a:pt x="20" y="6"/>
                      <a:pt x="20" y="8"/>
                    </a:cubicBezTo>
                    <a:cubicBezTo>
                      <a:pt x="20" y="10"/>
                      <a:pt x="21" y="8"/>
                      <a:pt x="20" y="12"/>
                    </a:cubicBezTo>
                    <a:cubicBezTo>
                      <a:pt x="19" y="15"/>
                      <a:pt x="19" y="16"/>
                      <a:pt x="20" y="17"/>
                    </a:cubicBezTo>
                    <a:cubicBezTo>
                      <a:pt x="22" y="16"/>
                      <a:pt x="22" y="16"/>
                      <a:pt x="22" y="16"/>
                    </a:cubicBezTo>
                    <a:cubicBezTo>
                      <a:pt x="22" y="16"/>
                      <a:pt x="22" y="16"/>
                      <a:pt x="22" y="16"/>
                    </a:cubicBezTo>
                    <a:cubicBezTo>
                      <a:pt x="22" y="17"/>
                      <a:pt x="24" y="16"/>
                      <a:pt x="24" y="16"/>
                    </a:cubicBezTo>
                    <a:cubicBezTo>
                      <a:pt x="28" y="16"/>
                      <a:pt x="28" y="16"/>
                      <a:pt x="28" y="16"/>
                    </a:cubicBezTo>
                    <a:cubicBezTo>
                      <a:pt x="28" y="16"/>
                      <a:pt x="28" y="16"/>
                      <a:pt x="28" y="16"/>
                    </a:cubicBezTo>
                    <a:cubicBezTo>
                      <a:pt x="28" y="16"/>
                      <a:pt x="28" y="16"/>
                      <a:pt x="28" y="16"/>
                    </a:cubicBezTo>
                    <a:cubicBezTo>
                      <a:pt x="28" y="17"/>
                      <a:pt x="26" y="17"/>
                      <a:pt x="25" y="18"/>
                    </a:cubicBezTo>
                    <a:cubicBezTo>
                      <a:pt x="24" y="19"/>
                      <a:pt x="23" y="19"/>
                      <a:pt x="22" y="20"/>
                    </a:cubicBezTo>
                    <a:cubicBezTo>
                      <a:pt x="21" y="21"/>
                      <a:pt x="20" y="22"/>
                      <a:pt x="19" y="22"/>
                    </a:cubicBezTo>
                    <a:cubicBezTo>
                      <a:pt x="19" y="23"/>
                      <a:pt x="19" y="24"/>
                      <a:pt x="19" y="25"/>
                    </a:cubicBezTo>
                    <a:cubicBezTo>
                      <a:pt x="18" y="26"/>
                      <a:pt x="16" y="27"/>
                      <a:pt x="15" y="28"/>
                    </a:cubicBezTo>
                    <a:cubicBezTo>
                      <a:pt x="14" y="29"/>
                      <a:pt x="13" y="29"/>
                      <a:pt x="13" y="30"/>
                    </a:cubicBezTo>
                    <a:cubicBezTo>
                      <a:pt x="13" y="30"/>
                      <a:pt x="13" y="30"/>
                      <a:pt x="13" y="30"/>
                    </a:cubicBezTo>
                    <a:cubicBezTo>
                      <a:pt x="12" y="30"/>
                      <a:pt x="12" y="30"/>
                      <a:pt x="11" y="29"/>
                    </a:cubicBezTo>
                    <a:cubicBezTo>
                      <a:pt x="10" y="28"/>
                      <a:pt x="8" y="29"/>
                      <a:pt x="7" y="29"/>
                    </a:cubicBezTo>
                    <a:cubicBezTo>
                      <a:pt x="6" y="29"/>
                      <a:pt x="3" y="28"/>
                      <a:pt x="1" y="25"/>
                    </a:cubicBezTo>
                    <a:cubicBezTo>
                      <a:pt x="0" y="25"/>
                      <a:pt x="0" y="25"/>
                      <a:pt x="0" y="25"/>
                    </a:cubicBezTo>
                    <a:cubicBezTo>
                      <a:pt x="0" y="24"/>
                      <a:pt x="0" y="24"/>
                      <a:pt x="0" y="24"/>
                    </a:cubicBezTo>
                    <a:cubicBezTo>
                      <a:pt x="0" y="23"/>
                      <a:pt x="0" y="21"/>
                      <a:pt x="0" y="19"/>
                    </a:cubicBezTo>
                    <a:cubicBezTo>
                      <a:pt x="0" y="18"/>
                      <a:pt x="1" y="17"/>
                      <a:pt x="2" y="16"/>
                    </a:cubicBezTo>
                    <a:cubicBezTo>
                      <a:pt x="4" y="15"/>
                      <a:pt x="3" y="13"/>
                      <a:pt x="5" y="14"/>
                    </a:cubicBezTo>
                    <a:cubicBezTo>
                      <a:pt x="8" y="14"/>
                      <a:pt x="11" y="14"/>
                      <a:pt x="12" y="14"/>
                    </a:cubicBezTo>
                    <a:cubicBezTo>
                      <a:pt x="12" y="13"/>
                      <a:pt x="12" y="10"/>
                      <a:pt x="11" y="9"/>
                    </a:cubicBezTo>
                    <a:cubicBezTo>
                      <a:pt x="9" y="8"/>
                      <a:pt x="7" y="7"/>
                      <a:pt x="8" y="7"/>
                    </a:cubicBezTo>
                    <a:cubicBezTo>
                      <a:pt x="9" y="6"/>
                      <a:pt x="10" y="4"/>
                      <a:pt x="10" y="3"/>
                    </a:cubicBezTo>
                    <a:cubicBezTo>
                      <a:pt x="11" y="3"/>
                      <a:pt x="10" y="0"/>
                      <a:pt x="13" y="1"/>
                    </a:cubicBezTo>
                    <a:cubicBezTo>
                      <a:pt x="15" y="3"/>
                      <a:pt x="14" y="2"/>
                      <a:pt x="17" y="2"/>
                    </a:cubicBezTo>
                    <a:cubicBezTo>
                      <a:pt x="19" y="1"/>
                      <a:pt x="18" y="1"/>
                      <a:pt x="19" y="1"/>
                    </a:cubicBezTo>
                    <a:cubicBezTo>
                      <a:pt x="20" y="1"/>
                      <a:pt x="21" y="2"/>
                      <a:pt x="22" y="2"/>
                    </a:cubicBezTo>
                    <a:close/>
                  </a:path>
                </a:pathLst>
              </a:custGeom>
              <a:grpFill/>
              <a:ln w="4763" cap="rnd">
                <a:solidFill>
                  <a:srgbClr val="FFFFFF"/>
                </a:solidFill>
                <a:prstDash val="solid"/>
                <a:round/>
                <a:headEnd/>
                <a:tailEnd/>
              </a:ln>
            </p:spPr>
            <p:txBody>
              <a:bodyPr/>
              <a:lstStyle/>
              <a:p>
                <a:endParaRPr lang="en-US"/>
              </a:p>
            </p:txBody>
          </p:sp>
          <p:sp>
            <p:nvSpPr>
              <p:cNvPr id="285" name="Freeform 36">
                <a:extLst>
                  <a:ext uri="{FF2B5EF4-FFF2-40B4-BE49-F238E27FC236}">
                    <a16:creationId xmlns:a16="http://schemas.microsoft.com/office/drawing/2014/main" id="{D2D54791-EA4C-4601-8F76-F55B09EFC9BF}"/>
                  </a:ext>
                </a:extLst>
              </p:cNvPr>
              <p:cNvSpPr>
                <a:spLocks/>
              </p:cNvSpPr>
              <p:nvPr/>
            </p:nvSpPr>
            <p:spPr bwMode="auto">
              <a:xfrm>
                <a:off x="2058" y="2144"/>
                <a:ext cx="104" cy="59"/>
              </a:xfrm>
              <a:custGeom>
                <a:avLst/>
                <a:gdLst>
                  <a:gd name="T0" fmla="*/ 0 w 39"/>
                  <a:gd name="T1" fmla="*/ 64 h 22"/>
                  <a:gd name="T2" fmla="*/ 13 w 39"/>
                  <a:gd name="T3" fmla="*/ 94 h 22"/>
                  <a:gd name="T4" fmla="*/ 51 w 39"/>
                  <a:gd name="T5" fmla="*/ 107 h 22"/>
                  <a:gd name="T6" fmla="*/ 72 w 39"/>
                  <a:gd name="T7" fmla="*/ 123 h 22"/>
                  <a:gd name="T8" fmla="*/ 64 w 39"/>
                  <a:gd name="T9" fmla="*/ 145 h 22"/>
                  <a:gd name="T10" fmla="*/ 77 w 39"/>
                  <a:gd name="T11" fmla="*/ 145 h 22"/>
                  <a:gd name="T12" fmla="*/ 85 w 39"/>
                  <a:gd name="T13" fmla="*/ 158 h 22"/>
                  <a:gd name="T14" fmla="*/ 93 w 39"/>
                  <a:gd name="T15" fmla="*/ 158 h 22"/>
                  <a:gd name="T16" fmla="*/ 115 w 39"/>
                  <a:gd name="T17" fmla="*/ 150 h 22"/>
                  <a:gd name="T18" fmla="*/ 120 w 39"/>
                  <a:gd name="T19" fmla="*/ 123 h 22"/>
                  <a:gd name="T20" fmla="*/ 141 w 39"/>
                  <a:gd name="T21" fmla="*/ 115 h 22"/>
                  <a:gd name="T22" fmla="*/ 149 w 39"/>
                  <a:gd name="T23" fmla="*/ 115 h 22"/>
                  <a:gd name="T24" fmla="*/ 163 w 39"/>
                  <a:gd name="T25" fmla="*/ 107 h 22"/>
                  <a:gd name="T26" fmla="*/ 171 w 39"/>
                  <a:gd name="T27" fmla="*/ 115 h 22"/>
                  <a:gd name="T28" fmla="*/ 184 w 39"/>
                  <a:gd name="T29" fmla="*/ 94 h 22"/>
                  <a:gd name="T30" fmla="*/ 213 w 39"/>
                  <a:gd name="T31" fmla="*/ 80 h 22"/>
                  <a:gd name="T32" fmla="*/ 243 w 39"/>
                  <a:gd name="T33" fmla="*/ 80 h 22"/>
                  <a:gd name="T34" fmla="*/ 256 w 39"/>
                  <a:gd name="T35" fmla="*/ 72 h 22"/>
                  <a:gd name="T36" fmla="*/ 264 w 39"/>
                  <a:gd name="T37" fmla="*/ 64 h 22"/>
                  <a:gd name="T38" fmla="*/ 277 w 39"/>
                  <a:gd name="T39" fmla="*/ 64 h 22"/>
                  <a:gd name="T40" fmla="*/ 277 w 39"/>
                  <a:gd name="T41" fmla="*/ 64 h 22"/>
                  <a:gd name="T42" fmla="*/ 269 w 39"/>
                  <a:gd name="T43" fmla="*/ 51 h 22"/>
                  <a:gd name="T44" fmla="*/ 256 w 39"/>
                  <a:gd name="T45" fmla="*/ 35 h 22"/>
                  <a:gd name="T46" fmla="*/ 221 w 39"/>
                  <a:gd name="T47" fmla="*/ 21 h 22"/>
                  <a:gd name="T48" fmla="*/ 200 w 39"/>
                  <a:gd name="T49" fmla="*/ 0 h 22"/>
                  <a:gd name="T50" fmla="*/ 163 w 39"/>
                  <a:gd name="T51" fmla="*/ 13 h 22"/>
                  <a:gd name="T52" fmla="*/ 136 w 39"/>
                  <a:gd name="T53" fmla="*/ 8 h 22"/>
                  <a:gd name="T54" fmla="*/ 85 w 39"/>
                  <a:gd name="T55" fmla="*/ 13 h 22"/>
                  <a:gd name="T56" fmla="*/ 72 w 39"/>
                  <a:gd name="T57" fmla="*/ 8 h 22"/>
                  <a:gd name="T58" fmla="*/ 64 w 39"/>
                  <a:gd name="T59" fmla="*/ 8 h 22"/>
                  <a:gd name="T60" fmla="*/ 43 w 39"/>
                  <a:gd name="T61" fmla="*/ 21 h 22"/>
                  <a:gd name="T62" fmla="*/ 21 w 39"/>
                  <a:gd name="T63" fmla="*/ 35 h 22"/>
                  <a:gd name="T64" fmla="*/ 0 w 39"/>
                  <a:gd name="T65" fmla="*/ 51 h 22"/>
                  <a:gd name="T66" fmla="*/ 0 w 39"/>
                  <a:gd name="T67" fmla="*/ 64 h 2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9" h="22">
                    <a:moveTo>
                      <a:pt x="0" y="9"/>
                    </a:moveTo>
                    <a:cubicBezTo>
                      <a:pt x="0" y="10"/>
                      <a:pt x="1" y="12"/>
                      <a:pt x="2" y="13"/>
                    </a:cubicBezTo>
                    <a:cubicBezTo>
                      <a:pt x="3" y="14"/>
                      <a:pt x="5" y="16"/>
                      <a:pt x="7" y="15"/>
                    </a:cubicBezTo>
                    <a:cubicBezTo>
                      <a:pt x="8" y="16"/>
                      <a:pt x="9" y="16"/>
                      <a:pt x="10" y="17"/>
                    </a:cubicBezTo>
                    <a:cubicBezTo>
                      <a:pt x="10" y="17"/>
                      <a:pt x="9" y="19"/>
                      <a:pt x="9" y="20"/>
                    </a:cubicBezTo>
                    <a:cubicBezTo>
                      <a:pt x="11" y="20"/>
                      <a:pt x="11" y="20"/>
                      <a:pt x="11" y="20"/>
                    </a:cubicBezTo>
                    <a:cubicBezTo>
                      <a:pt x="12" y="20"/>
                      <a:pt x="13" y="21"/>
                      <a:pt x="12" y="22"/>
                    </a:cubicBezTo>
                    <a:cubicBezTo>
                      <a:pt x="13" y="22"/>
                      <a:pt x="13" y="22"/>
                      <a:pt x="13" y="22"/>
                    </a:cubicBezTo>
                    <a:cubicBezTo>
                      <a:pt x="14" y="22"/>
                      <a:pt x="15" y="21"/>
                      <a:pt x="16" y="21"/>
                    </a:cubicBezTo>
                    <a:cubicBezTo>
                      <a:pt x="17" y="20"/>
                      <a:pt x="17" y="19"/>
                      <a:pt x="17" y="17"/>
                    </a:cubicBezTo>
                    <a:cubicBezTo>
                      <a:pt x="18" y="16"/>
                      <a:pt x="18" y="16"/>
                      <a:pt x="20" y="16"/>
                    </a:cubicBezTo>
                    <a:cubicBezTo>
                      <a:pt x="21" y="16"/>
                      <a:pt x="21" y="16"/>
                      <a:pt x="21" y="16"/>
                    </a:cubicBezTo>
                    <a:cubicBezTo>
                      <a:pt x="22" y="16"/>
                      <a:pt x="22" y="15"/>
                      <a:pt x="23" y="15"/>
                    </a:cubicBezTo>
                    <a:cubicBezTo>
                      <a:pt x="23" y="15"/>
                      <a:pt x="23" y="16"/>
                      <a:pt x="24" y="16"/>
                    </a:cubicBezTo>
                    <a:cubicBezTo>
                      <a:pt x="25" y="16"/>
                      <a:pt x="26" y="14"/>
                      <a:pt x="26" y="13"/>
                    </a:cubicBezTo>
                    <a:cubicBezTo>
                      <a:pt x="27" y="11"/>
                      <a:pt x="28" y="11"/>
                      <a:pt x="30" y="11"/>
                    </a:cubicBezTo>
                    <a:cubicBezTo>
                      <a:pt x="31" y="11"/>
                      <a:pt x="33" y="11"/>
                      <a:pt x="34" y="11"/>
                    </a:cubicBezTo>
                    <a:cubicBezTo>
                      <a:pt x="34" y="10"/>
                      <a:pt x="35" y="10"/>
                      <a:pt x="36" y="10"/>
                    </a:cubicBezTo>
                    <a:cubicBezTo>
                      <a:pt x="37" y="9"/>
                      <a:pt x="37" y="9"/>
                      <a:pt x="37" y="9"/>
                    </a:cubicBezTo>
                    <a:cubicBezTo>
                      <a:pt x="38" y="9"/>
                      <a:pt x="38" y="9"/>
                      <a:pt x="39" y="9"/>
                    </a:cubicBezTo>
                    <a:cubicBezTo>
                      <a:pt x="39" y="9"/>
                      <a:pt x="39" y="9"/>
                      <a:pt x="39" y="9"/>
                    </a:cubicBezTo>
                    <a:cubicBezTo>
                      <a:pt x="38" y="8"/>
                      <a:pt x="38" y="7"/>
                      <a:pt x="38" y="7"/>
                    </a:cubicBezTo>
                    <a:cubicBezTo>
                      <a:pt x="36" y="5"/>
                      <a:pt x="36" y="5"/>
                      <a:pt x="36" y="5"/>
                    </a:cubicBezTo>
                    <a:cubicBezTo>
                      <a:pt x="36" y="5"/>
                      <a:pt x="32" y="5"/>
                      <a:pt x="31" y="3"/>
                    </a:cubicBezTo>
                    <a:cubicBezTo>
                      <a:pt x="30" y="1"/>
                      <a:pt x="31" y="0"/>
                      <a:pt x="28" y="0"/>
                    </a:cubicBezTo>
                    <a:cubicBezTo>
                      <a:pt x="26" y="1"/>
                      <a:pt x="25" y="1"/>
                      <a:pt x="23" y="2"/>
                    </a:cubicBezTo>
                    <a:cubicBezTo>
                      <a:pt x="21" y="2"/>
                      <a:pt x="21" y="1"/>
                      <a:pt x="19" y="1"/>
                    </a:cubicBezTo>
                    <a:cubicBezTo>
                      <a:pt x="17" y="1"/>
                      <a:pt x="14" y="2"/>
                      <a:pt x="12" y="2"/>
                    </a:cubicBezTo>
                    <a:cubicBezTo>
                      <a:pt x="11" y="2"/>
                      <a:pt x="10" y="1"/>
                      <a:pt x="10" y="1"/>
                    </a:cubicBezTo>
                    <a:cubicBezTo>
                      <a:pt x="9" y="1"/>
                      <a:pt x="9" y="1"/>
                      <a:pt x="9" y="1"/>
                    </a:cubicBezTo>
                    <a:cubicBezTo>
                      <a:pt x="8" y="2"/>
                      <a:pt x="7" y="2"/>
                      <a:pt x="6" y="3"/>
                    </a:cubicBezTo>
                    <a:cubicBezTo>
                      <a:pt x="5" y="4"/>
                      <a:pt x="4" y="4"/>
                      <a:pt x="3" y="5"/>
                    </a:cubicBezTo>
                    <a:cubicBezTo>
                      <a:pt x="2" y="6"/>
                      <a:pt x="1" y="7"/>
                      <a:pt x="0" y="7"/>
                    </a:cubicBezTo>
                    <a:cubicBezTo>
                      <a:pt x="0" y="8"/>
                      <a:pt x="0" y="8"/>
                      <a:pt x="0" y="9"/>
                    </a:cubicBezTo>
                    <a:close/>
                  </a:path>
                </a:pathLst>
              </a:custGeom>
              <a:grpFill/>
              <a:ln w="4763" cap="rnd">
                <a:solidFill>
                  <a:srgbClr val="FFFFFF"/>
                </a:solidFill>
                <a:prstDash val="solid"/>
                <a:round/>
                <a:headEnd/>
                <a:tailEnd/>
              </a:ln>
            </p:spPr>
            <p:txBody>
              <a:bodyPr/>
              <a:lstStyle/>
              <a:p>
                <a:endParaRPr lang="en-US"/>
              </a:p>
            </p:txBody>
          </p:sp>
          <p:sp>
            <p:nvSpPr>
              <p:cNvPr id="286" name="Freeform 37">
                <a:extLst>
                  <a:ext uri="{FF2B5EF4-FFF2-40B4-BE49-F238E27FC236}">
                    <a16:creationId xmlns:a16="http://schemas.microsoft.com/office/drawing/2014/main" id="{2FF691F3-023F-4A7A-8901-9C4F05D415E7}"/>
                  </a:ext>
                </a:extLst>
              </p:cNvPr>
              <p:cNvSpPr>
                <a:spLocks/>
              </p:cNvSpPr>
              <p:nvPr/>
            </p:nvSpPr>
            <p:spPr bwMode="auto">
              <a:xfrm>
                <a:off x="5609" y="3014"/>
                <a:ext cx="50" cy="51"/>
              </a:xfrm>
              <a:custGeom>
                <a:avLst/>
                <a:gdLst>
                  <a:gd name="T0" fmla="*/ 89 w 19"/>
                  <a:gd name="T1" fmla="*/ 13 h 19"/>
                  <a:gd name="T2" fmla="*/ 76 w 19"/>
                  <a:gd name="T3" fmla="*/ 21 h 19"/>
                  <a:gd name="T4" fmla="*/ 47 w 19"/>
                  <a:gd name="T5" fmla="*/ 13 h 19"/>
                  <a:gd name="T6" fmla="*/ 13 w 19"/>
                  <a:gd name="T7" fmla="*/ 0 h 19"/>
                  <a:gd name="T8" fmla="*/ 13 w 19"/>
                  <a:gd name="T9" fmla="*/ 13 h 19"/>
                  <a:gd name="T10" fmla="*/ 13 w 19"/>
                  <a:gd name="T11" fmla="*/ 35 h 19"/>
                  <a:gd name="T12" fmla="*/ 29 w 19"/>
                  <a:gd name="T13" fmla="*/ 56 h 19"/>
                  <a:gd name="T14" fmla="*/ 29 w 19"/>
                  <a:gd name="T15" fmla="*/ 81 h 19"/>
                  <a:gd name="T16" fmla="*/ 29 w 19"/>
                  <a:gd name="T17" fmla="*/ 94 h 19"/>
                  <a:gd name="T18" fmla="*/ 47 w 19"/>
                  <a:gd name="T19" fmla="*/ 102 h 19"/>
                  <a:gd name="T20" fmla="*/ 47 w 19"/>
                  <a:gd name="T21" fmla="*/ 137 h 19"/>
                  <a:gd name="T22" fmla="*/ 84 w 19"/>
                  <a:gd name="T23" fmla="*/ 129 h 19"/>
                  <a:gd name="T24" fmla="*/ 89 w 19"/>
                  <a:gd name="T25" fmla="*/ 107 h 19"/>
                  <a:gd name="T26" fmla="*/ 97 w 19"/>
                  <a:gd name="T27" fmla="*/ 107 h 19"/>
                  <a:gd name="T28" fmla="*/ 103 w 19"/>
                  <a:gd name="T29" fmla="*/ 102 h 19"/>
                  <a:gd name="T30" fmla="*/ 118 w 19"/>
                  <a:gd name="T31" fmla="*/ 107 h 19"/>
                  <a:gd name="T32" fmla="*/ 111 w 19"/>
                  <a:gd name="T33" fmla="*/ 81 h 19"/>
                  <a:gd name="T34" fmla="*/ 118 w 19"/>
                  <a:gd name="T35" fmla="*/ 64 h 19"/>
                  <a:gd name="T36" fmla="*/ 132 w 19"/>
                  <a:gd name="T37" fmla="*/ 35 h 19"/>
                  <a:gd name="T38" fmla="*/ 132 w 19"/>
                  <a:gd name="T39" fmla="*/ 13 h 19"/>
                  <a:gd name="T40" fmla="*/ 124 w 19"/>
                  <a:gd name="T41" fmla="*/ 8 h 19"/>
                  <a:gd name="T42" fmla="*/ 89 w 19"/>
                  <a:gd name="T43" fmla="*/ 13 h 1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19">
                    <a:moveTo>
                      <a:pt x="13" y="2"/>
                    </a:moveTo>
                    <a:cubicBezTo>
                      <a:pt x="13" y="1"/>
                      <a:pt x="12" y="2"/>
                      <a:pt x="11" y="3"/>
                    </a:cubicBezTo>
                    <a:cubicBezTo>
                      <a:pt x="10" y="3"/>
                      <a:pt x="8" y="3"/>
                      <a:pt x="7" y="2"/>
                    </a:cubicBezTo>
                    <a:cubicBezTo>
                      <a:pt x="6" y="1"/>
                      <a:pt x="4" y="0"/>
                      <a:pt x="2" y="0"/>
                    </a:cubicBezTo>
                    <a:cubicBezTo>
                      <a:pt x="1" y="0"/>
                      <a:pt x="1" y="1"/>
                      <a:pt x="2" y="2"/>
                    </a:cubicBezTo>
                    <a:cubicBezTo>
                      <a:pt x="2" y="3"/>
                      <a:pt x="0" y="4"/>
                      <a:pt x="2" y="5"/>
                    </a:cubicBezTo>
                    <a:cubicBezTo>
                      <a:pt x="3" y="6"/>
                      <a:pt x="4" y="6"/>
                      <a:pt x="4" y="8"/>
                    </a:cubicBezTo>
                    <a:cubicBezTo>
                      <a:pt x="5" y="9"/>
                      <a:pt x="4" y="10"/>
                      <a:pt x="4" y="11"/>
                    </a:cubicBezTo>
                    <a:cubicBezTo>
                      <a:pt x="4" y="12"/>
                      <a:pt x="3" y="12"/>
                      <a:pt x="4" y="13"/>
                    </a:cubicBezTo>
                    <a:cubicBezTo>
                      <a:pt x="5" y="13"/>
                      <a:pt x="7" y="13"/>
                      <a:pt x="7" y="14"/>
                    </a:cubicBezTo>
                    <a:cubicBezTo>
                      <a:pt x="7" y="16"/>
                      <a:pt x="6" y="19"/>
                      <a:pt x="7" y="19"/>
                    </a:cubicBezTo>
                    <a:cubicBezTo>
                      <a:pt x="9" y="19"/>
                      <a:pt x="11" y="19"/>
                      <a:pt x="12" y="18"/>
                    </a:cubicBezTo>
                    <a:cubicBezTo>
                      <a:pt x="12" y="16"/>
                      <a:pt x="11" y="15"/>
                      <a:pt x="13" y="15"/>
                    </a:cubicBezTo>
                    <a:cubicBezTo>
                      <a:pt x="14" y="15"/>
                      <a:pt x="14" y="16"/>
                      <a:pt x="14" y="15"/>
                    </a:cubicBezTo>
                    <a:cubicBezTo>
                      <a:pt x="15" y="15"/>
                      <a:pt x="15" y="12"/>
                      <a:pt x="15" y="14"/>
                    </a:cubicBezTo>
                    <a:cubicBezTo>
                      <a:pt x="16" y="17"/>
                      <a:pt x="17" y="16"/>
                      <a:pt x="17" y="15"/>
                    </a:cubicBezTo>
                    <a:cubicBezTo>
                      <a:pt x="16" y="13"/>
                      <a:pt x="16" y="12"/>
                      <a:pt x="16" y="11"/>
                    </a:cubicBezTo>
                    <a:cubicBezTo>
                      <a:pt x="17" y="11"/>
                      <a:pt x="17" y="10"/>
                      <a:pt x="17" y="9"/>
                    </a:cubicBezTo>
                    <a:cubicBezTo>
                      <a:pt x="18" y="8"/>
                      <a:pt x="18" y="6"/>
                      <a:pt x="19" y="5"/>
                    </a:cubicBezTo>
                    <a:cubicBezTo>
                      <a:pt x="19" y="4"/>
                      <a:pt x="19" y="3"/>
                      <a:pt x="19" y="2"/>
                    </a:cubicBezTo>
                    <a:cubicBezTo>
                      <a:pt x="19" y="1"/>
                      <a:pt x="18" y="1"/>
                      <a:pt x="18" y="1"/>
                    </a:cubicBezTo>
                    <a:cubicBezTo>
                      <a:pt x="17" y="0"/>
                      <a:pt x="14" y="3"/>
                      <a:pt x="13" y="2"/>
                    </a:cubicBezTo>
                    <a:close/>
                  </a:path>
                </a:pathLst>
              </a:custGeom>
              <a:grpFill/>
              <a:ln w="4763" cap="rnd">
                <a:solidFill>
                  <a:srgbClr val="FFFFFF"/>
                </a:solidFill>
                <a:prstDash val="solid"/>
                <a:round/>
                <a:headEnd/>
                <a:tailEnd/>
              </a:ln>
            </p:spPr>
            <p:txBody>
              <a:bodyPr/>
              <a:lstStyle/>
              <a:p>
                <a:endParaRPr lang="en-US"/>
              </a:p>
            </p:txBody>
          </p:sp>
          <p:sp>
            <p:nvSpPr>
              <p:cNvPr id="287" name="Freeform 38">
                <a:extLst>
                  <a:ext uri="{FF2B5EF4-FFF2-40B4-BE49-F238E27FC236}">
                    <a16:creationId xmlns:a16="http://schemas.microsoft.com/office/drawing/2014/main" id="{F5378B03-508A-44DE-89F2-F84AA61CDB59}"/>
                  </a:ext>
                </a:extLst>
              </p:cNvPr>
              <p:cNvSpPr>
                <a:spLocks/>
              </p:cNvSpPr>
              <p:nvPr/>
            </p:nvSpPr>
            <p:spPr bwMode="auto">
              <a:xfrm>
                <a:off x="5598" y="2995"/>
                <a:ext cx="5" cy="14"/>
              </a:xfrm>
              <a:custGeom>
                <a:avLst/>
                <a:gdLst>
                  <a:gd name="T0" fmla="*/ 13 w 2"/>
                  <a:gd name="T1" fmla="*/ 8 h 5"/>
                  <a:gd name="T2" fmla="*/ 0 w 2"/>
                  <a:gd name="T3" fmla="*/ 17 h 5"/>
                  <a:gd name="T4" fmla="*/ 8 w 2"/>
                  <a:gd name="T5" fmla="*/ 31 h 5"/>
                  <a:gd name="T6" fmla="*/ 13 w 2"/>
                  <a:gd name="T7" fmla="*/ 8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5">
                    <a:moveTo>
                      <a:pt x="2" y="1"/>
                    </a:moveTo>
                    <a:cubicBezTo>
                      <a:pt x="1" y="0"/>
                      <a:pt x="1" y="1"/>
                      <a:pt x="0" y="2"/>
                    </a:cubicBezTo>
                    <a:cubicBezTo>
                      <a:pt x="0" y="3"/>
                      <a:pt x="1" y="5"/>
                      <a:pt x="1" y="4"/>
                    </a:cubicBezTo>
                    <a:cubicBezTo>
                      <a:pt x="2" y="4"/>
                      <a:pt x="2" y="2"/>
                      <a:pt x="2" y="1"/>
                    </a:cubicBezTo>
                    <a:close/>
                  </a:path>
                </a:pathLst>
              </a:custGeom>
              <a:grpFill/>
              <a:ln w="4763" cap="rnd">
                <a:solidFill>
                  <a:srgbClr val="FFFFFF"/>
                </a:solidFill>
                <a:prstDash val="solid"/>
                <a:round/>
                <a:headEnd/>
                <a:tailEnd/>
              </a:ln>
            </p:spPr>
            <p:txBody>
              <a:bodyPr/>
              <a:lstStyle/>
              <a:p>
                <a:endParaRPr lang="en-US"/>
              </a:p>
            </p:txBody>
          </p:sp>
          <p:sp>
            <p:nvSpPr>
              <p:cNvPr id="288" name="Freeform 39">
                <a:extLst>
                  <a:ext uri="{FF2B5EF4-FFF2-40B4-BE49-F238E27FC236}">
                    <a16:creationId xmlns:a16="http://schemas.microsoft.com/office/drawing/2014/main" id="{F4845914-6C6D-40E0-A7C0-2533DA4E11B1}"/>
                  </a:ext>
                </a:extLst>
              </p:cNvPr>
              <p:cNvSpPr>
                <a:spLocks/>
              </p:cNvSpPr>
              <p:nvPr/>
            </p:nvSpPr>
            <p:spPr bwMode="auto">
              <a:xfrm>
                <a:off x="5651" y="2998"/>
                <a:ext cx="8" cy="11"/>
              </a:xfrm>
              <a:custGeom>
                <a:avLst/>
                <a:gdLst>
                  <a:gd name="T0" fmla="*/ 8 w 3"/>
                  <a:gd name="T1" fmla="*/ 0 h 4"/>
                  <a:gd name="T2" fmla="*/ 8 w 3"/>
                  <a:gd name="T3" fmla="*/ 17 h 4"/>
                  <a:gd name="T4" fmla="*/ 13 w 3"/>
                  <a:gd name="T5" fmla="*/ 30 h 4"/>
                  <a:gd name="T6" fmla="*/ 21 w 3"/>
                  <a:gd name="T7" fmla="*/ 22 h 4"/>
                  <a:gd name="T8" fmla="*/ 8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0"/>
                    </a:moveTo>
                    <a:cubicBezTo>
                      <a:pt x="0" y="1"/>
                      <a:pt x="1" y="2"/>
                      <a:pt x="1" y="2"/>
                    </a:cubicBezTo>
                    <a:cubicBezTo>
                      <a:pt x="1" y="3"/>
                      <a:pt x="2" y="4"/>
                      <a:pt x="2" y="4"/>
                    </a:cubicBezTo>
                    <a:cubicBezTo>
                      <a:pt x="3" y="3"/>
                      <a:pt x="3" y="3"/>
                      <a:pt x="3" y="3"/>
                    </a:cubicBezTo>
                    <a:cubicBezTo>
                      <a:pt x="3" y="3"/>
                      <a:pt x="2" y="0"/>
                      <a:pt x="1" y="0"/>
                    </a:cubicBezTo>
                    <a:close/>
                  </a:path>
                </a:pathLst>
              </a:custGeom>
              <a:grpFill/>
              <a:ln w="4763" cap="rnd">
                <a:solidFill>
                  <a:srgbClr val="FFFFFF"/>
                </a:solidFill>
                <a:prstDash val="solid"/>
                <a:round/>
                <a:headEnd/>
                <a:tailEnd/>
              </a:ln>
            </p:spPr>
            <p:txBody>
              <a:bodyPr/>
              <a:lstStyle/>
              <a:p>
                <a:endParaRPr lang="en-US"/>
              </a:p>
            </p:txBody>
          </p:sp>
          <p:sp>
            <p:nvSpPr>
              <p:cNvPr id="289" name="Freeform 40">
                <a:extLst>
                  <a:ext uri="{FF2B5EF4-FFF2-40B4-BE49-F238E27FC236}">
                    <a16:creationId xmlns:a16="http://schemas.microsoft.com/office/drawing/2014/main" id="{92BFA20D-4C15-4867-BD2A-7C9E6D83D3BF}"/>
                  </a:ext>
                </a:extLst>
              </p:cNvPr>
              <p:cNvSpPr>
                <a:spLocks/>
              </p:cNvSpPr>
              <p:nvPr/>
            </p:nvSpPr>
            <p:spPr bwMode="auto">
              <a:xfrm>
                <a:off x="5908" y="2691"/>
                <a:ext cx="56" cy="45"/>
              </a:xfrm>
              <a:custGeom>
                <a:avLst/>
                <a:gdLst>
                  <a:gd name="T0" fmla="*/ 0 w 21"/>
                  <a:gd name="T1" fmla="*/ 0 h 17"/>
                  <a:gd name="T2" fmla="*/ 0 w 21"/>
                  <a:gd name="T3" fmla="*/ 8 h 17"/>
                  <a:gd name="T4" fmla="*/ 8 w 21"/>
                  <a:gd name="T5" fmla="*/ 13 h 17"/>
                  <a:gd name="T6" fmla="*/ 8 w 21"/>
                  <a:gd name="T7" fmla="*/ 13 h 17"/>
                  <a:gd name="T8" fmla="*/ 13 w 21"/>
                  <a:gd name="T9" fmla="*/ 29 h 17"/>
                  <a:gd name="T10" fmla="*/ 21 w 21"/>
                  <a:gd name="T11" fmla="*/ 34 h 17"/>
                  <a:gd name="T12" fmla="*/ 35 w 21"/>
                  <a:gd name="T13" fmla="*/ 42 h 17"/>
                  <a:gd name="T14" fmla="*/ 35 w 21"/>
                  <a:gd name="T15" fmla="*/ 56 h 17"/>
                  <a:gd name="T16" fmla="*/ 43 w 21"/>
                  <a:gd name="T17" fmla="*/ 56 h 17"/>
                  <a:gd name="T18" fmla="*/ 43 w 21"/>
                  <a:gd name="T19" fmla="*/ 64 h 17"/>
                  <a:gd name="T20" fmla="*/ 56 w 21"/>
                  <a:gd name="T21" fmla="*/ 69 h 17"/>
                  <a:gd name="T22" fmla="*/ 64 w 21"/>
                  <a:gd name="T23" fmla="*/ 77 h 17"/>
                  <a:gd name="T24" fmla="*/ 77 w 21"/>
                  <a:gd name="T25" fmla="*/ 85 h 17"/>
                  <a:gd name="T26" fmla="*/ 85 w 21"/>
                  <a:gd name="T27" fmla="*/ 90 h 17"/>
                  <a:gd name="T28" fmla="*/ 93 w 21"/>
                  <a:gd name="T29" fmla="*/ 98 h 17"/>
                  <a:gd name="T30" fmla="*/ 107 w 21"/>
                  <a:gd name="T31" fmla="*/ 106 h 17"/>
                  <a:gd name="T32" fmla="*/ 107 w 21"/>
                  <a:gd name="T33" fmla="*/ 106 h 17"/>
                  <a:gd name="T34" fmla="*/ 120 w 21"/>
                  <a:gd name="T35" fmla="*/ 106 h 17"/>
                  <a:gd name="T36" fmla="*/ 136 w 21"/>
                  <a:gd name="T37" fmla="*/ 119 h 17"/>
                  <a:gd name="T38" fmla="*/ 136 w 21"/>
                  <a:gd name="T39" fmla="*/ 119 h 17"/>
                  <a:gd name="T40" fmla="*/ 141 w 21"/>
                  <a:gd name="T41" fmla="*/ 111 h 17"/>
                  <a:gd name="T42" fmla="*/ 136 w 21"/>
                  <a:gd name="T43" fmla="*/ 106 h 17"/>
                  <a:gd name="T44" fmla="*/ 128 w 21"/>
                  <a:gd name="T45" fmla="*/ 90 h 17"/>
                  <a:gd name="T46" fmla="*/ 115 w 21"/>
                  <a:gd name="T47" fmla="*/ 85 h 17"/>
                  <a:gd name="T48" fmla="*/ 115 w 21"/>
                  <a:gd name="T49" fmla="*/ 85 h 17"/>
                  <a:gd name="T50" fmla="*/ 99 w 21"/>
                  <a:gd name="T51" fmla="*/ 77 h 17"/>
                  <a:gd name="T52" fmla="*/ 99 w 21"/>
                  <a:gd name="T53" fmla="*/ 69 h 17"/>
                  <a:gd name="T54" fmla="*/ 93 w 21"/>
                  <a:gd name="T55" fmla="*/ 69 h 17"/>
                  <a:gd name="T56" fmla="*/ 93 w 21"/>
                  <a:gd name="T57" fmla="*/ 69 h 17"/>
                  <a:gd name="T58" fmla="*/ 85 w 21"/>
                  <a:gd name="T59" fmla="*/ 64 h 17"/>
                  <a:gd name="T60" fmla="*/ 77 w 21"/>
                  <a:gd name="T61" fmla="*/ 56 h 17"/>
                  <a:gd name="T62" fmla="*/ 72 w 21"/>
                  <a:gd name="T63" fmla="*/ 42 h 17"/>
                  <a:gd name="T64" fmla="*/ 56 w 21"/>
                  <a:gd name="T65" fmla="*/ 34 h 17"/>
                  <a:gd name="T66" fmla="*/ 43 w 21"/>
                  <a:gd name="T67" fmla="*/ 29 h 17"/>
                  <a:gd name="T68" fmla="*/ 35 w 21"/>
                  <a:gd name="T69" fmla="*/ 13 h 17"/>
                  <a:gd name="T70" fmla="*/ 21 w 21"/>
                  <a:gd name="T71" fmla="*/ 8 h 17"/>
                  <a:gd name="T72" fmla="*/ 8 w 21"/>
                  <a:gd name="T73" fmla="*/ 0 h 17"/>
                  <a:gd name="T74" fmla="*/ 0 w 21"/>
                  <a:gd name="T75" fmla="*/ 0 h 1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 h="17">
                    <a:moveTo>
                      <a:pt x="0" y="0"/>
                    </a:moveTo>
                    <a:cubicBezTo>
                      <a:pt x="0" y="0"/>
                      <a:pt x="0" y="1"/>
                      <a:pt x="0" y="0"/>
                    </a:cubicBezTo>
                    <a:cubicBezTo>
                      <a:pt x="1" y="1"/>
                      <a:pt x="1" y="1"/>
                      <a:pt x="1" y="1"/>
                    </a:cubicBezTo>
                    <a:cubicBezTo>
                      <a:pt x="0" y="1"/>
                      <a:pt x="0" y="1"/>
                      <a:pt x="0" y="1"/>
                    </a:cubicBezTo>
                    <a:cubicBezTo>
                      <a:pt x="0" y="2"/>
                      <a:pt x="0" y="2"/>
                      <a:pt x="0" y="2"/>
                    </a:cubicBezTo>
                    <a:cubicBezTo>
                      <a:pt x="0" y="2"/>
                      <a:pt x="0" y="1"/>
                      <a:pt x="1" y="2"/>
                    </a:cubicBezTo>
                    <a:cubicBezTo>
                      <a:pt x="1" y="1"/>
                      <a:pt x="1" y="1"/>
                      <a:pt x="1" y="1"/>
                    </a:cubicBezTo>
                    <a:cubicBezTo>
                      <a:pt x="1" y="2"/>
                      <a:pt x="1" y="2"/>
                      <a:pt x="1" y="2"/>
                    </a:cubicBezTo>
                    <a:cubicBezTo>
                      <a:pt x="1" y="3"/>
                      <a:pt x="2" y="3"/>
                      <a:pt x="2" y="3"/>
                    </a:cubicBezTo>
                    <a:cubicBezTo>
                      <a:pt x="2" y="4"/>
                      <a:pt x="2" y="4"/>
                      <a:pt x="2" y="4"/>
                    </a:cubicBezTo>
                    <a:cubicBezTo>
                      <a:pt x="2" y="4"/>
                      <a:pt x="2" y="4"/>
                      <a:pt x="3" y="4"/>
                    </a:cubicBezTo>
                    <a:cubicBezTo>
                      <a:pt x="3" y="5"/>
                      <a:pt x="3" y="5"/>
                      <a:pt x="3" y="5"/>
                    </a:cubicBezTo>
                    <a:cubicBezTo>
                      <a:pt x="4" y="6"/>
                      <a:pt x="4" y="6"/>
                      <a:pt x="4" y="6"/>
                    </a:cubicBezTo>
                    <a:cubicBezTo>
                      <a:pt x="5" y="6"/>
                      <a:pt x="5" y="6"/>
                      <a:pt x="5" y="6"/>
                    </a:cubicBezTo>
                    <a:cubicBezTo>
                      <a:pt x="5" y="7"/>
                      <a:pt x="4" y="7"/>
                      <a:pt x="5" y="7"/>
                    </a:cubicBezTo>
                    <a:cubicBezTo>
                      <a:pt x="5" y="8"/>
                      <a:pt x="5" y="8"/>
                      <a:pt x="5" y="8"/>
                    </a:cubicBezTo>
                    <a:cubicBezTo>
                      <a:pt x="6" y="7"/>
                      <a:pt x="5" y="7"/>
                      <a:pt x="6" y="7"/>
                    </a:cubicBezTo>
                    <a:cubicBezTo>
                      <a:pt x="6" y="8"/>
                      <a:pt x="6" y="8"/>
                      <a:pt x="6" y="8"/>
                    </a:cubicBezTo>
                    <a:cubicBezTo>
                      <a:pt x="6" y="9"/>
                      <a:pt x="7" y="9"/>
                      <a:pt x="7" y="9"/>
                    </a:cubicBezTo>
                    <a:cubicBezTo>
                      <a:pt x="6" y="9"/>
                      <a:pt x="6" y="9"/>
                      <a:pt x="6" y="9"/>
                    </a:cubicBezTo>
                    <a:cubicBezTo>
                      <a:pt x="7" y="10"/>
                      <a:pt x="7" y="9"/>
                      <a:pt x="7" y="9"/>
                    </a:cubicBezTo>
                    <a:cubicBezTo>
                      <a:pt x="7" y="10"/>
                      <a:pt x="8" y="10"/>
                      <a:pt x="8" y="10"/>
                    </a:cubicBezTo>
                    <a:cubicBezTo>
                      <a:pt x="8" y="10"/>
                      <a:pt x="8" y="10"/>
                      <a:pt x="8" y="10"/>
                    </a:cubicBezTo>
                    <a:cubicBezTo>
                      <a:pt x="8" y="10"/>
                      <a:pt x="8" y="10"/>
                      <a:pt x="9" y="11"/>
                    </a:cubicBezTo>
                    <a:cubicBezTo>
                      <a:pt x="9" y="11"/>
                      <a:pt x="9" y="11"/>
                      <a:pt x="10" y="11"/>
                    </a:cubicBezTo>
                    <a:cubicBezTo>
                      <a:pt x="10" y="12"/>
                      <a:pt x="11" y="12"/>
                      <a:pt x="11" y="12"/>
                    </a:cubicBezTo>
                    <a:cubicBezTo>
                      <a:pt x="11" y="12"/>
                      <a:pt x="11" y="13"/>
                      <a:pt x="12" y="13"/>
                    </a:cubicBezTo>
                    <a:cubicBezTo>
                      <a:pt x="12" y="13"/>
                      <a:pt x="12" y="12"/>
                      <a:pt x="12" y="13"/>
                    </a:cubicBezTo>
                    <a:cubicBezTo>
                      <a:pt x="13" y="13"/>
                      <a:pt x="13" y="13"/>
                      <a:pt x="13" y="13"/>
                    </a:cubicBezTo>
                    <a:cubicBezTo>
                      <a:pt x="13" y="14"/>
                      <a:pt x="13" y="13"/>
                      <a:pt x="13" y="14"/>
                    </a:cubicBezTo>
                    <a:cubicBezTo>
                      <a:pt x="14" y="14"/>
                      <a:pt x="13" y="13"/>
                      <a:pt x="14" y="14"/>
                    </a:cubicBezTo>
                    <a:cubicBezTo>
                      <a:pt x="15" y="15"/>
                      <a:pt x="15" y="15"/>
                      <a:pt x="15" y="15"/>
                    </a:cubicBezTo>
                    <a:cubicBezTo>
                      <a:pt x="14" y="15"/>
                      <a:pt x="14" y="15"/>
                      <a:pt x="14" y="15"/>
                    </a:cubicBezTo>
                    <a:cubicBezTo>
                      <a:pt x="15" y="15"/>
                      <a:pt x="15" y="15"/>
                      <a:pt x="15" y="15"/>
                    </a:cubicBezTo>
                    <a:cubicBezTo>
                      <a:pt x="16" y="16"/>
                      <a:pt x="16" y="16"/>
                      <a:pt x="16" y="16"/>
                    </a:cubicBezTo>
                    <a:cubicBezTo>
                      <a:pt x="17" y="16"/>
                      <a:pt x="17" y="15"/>
                      <a:pt x="17" y="15"/>
                    </a:cubicBezTo>
                    <a:cubicBezTo>
                      <a:pt x="18" y="16"/>
                      <a:pt x="17" y="16"/>
                      <a:pt x="18" y="16"/>
                    </a:cubicBezTo>
                    <a:cubicBezTo>
                      <a:pt x="18" y="17"/>
                      <a:pt x="19" y="16"/>
                      <a:pt x="19" y="17"/>
                    </a:cubicBezTo>
                    <a:cubicBezTo>
                      <a:pt x="19" y="17"/>
                      <a:pt x="19" y="17"/>
                      <a:pt x="19" y="17"/>
                    </a:cubicBezTo>
                    <a:cubicBezTo>
                      <a:pt x="19" y="17"/>
                      <a:pt x="19" y="17"/>
                      <a:pt x="19" y="17"/>
                    </a:cubicBezTo>
                    <a:cubicBezTo>
                      <a:pt x="20" y="17"/>
                      <a:pt x="20" y="17"/>
                      <a:pt x="21" y="17"/>
                    </a:cubicBezTo>
                    <a:cubicBezTo>
                      <a:pt x="21" y="16"/>
                      <a:pt x="20" y="16"/>
                      <a:pt x="20" y="16"/>
                    </a:cubicBezTo>
                    <a:cubicBezTo>
                      <a:pt x="20" y="16"/>
                      <a:pt x="20" y="16"/>
                      <a:pt x="20" y="15"/>
                    </a:cubicBezTo>
                    <a:cubicBezTo>
                      <a:pt x="20" y="15"/>
                      <a:pt x="20" y="14"/>
                      <a:pt x="19" y="15"/>
                    </a:cubicBezTo>
                    <a:cubicBezTo>
                      <a:pt x="19" y="14"/>
                      <a:pt x="19" y="14"/>
                      <a:pt x="19" y="14"/>
                    </a:cubicBezTo>
                    <a:cubicBezTo>
                      <a:pt x="18" y="14"/>
                      <a:pt x="18" y="13"/>
                      <a:pt x="18" y="13"/>
                    </a:cubicBezTo>
                    <a:cubicBezTo>
                      <a:pt x="18" y="13"/>
                      <a:pt x="18" y="13"/>
                      <a:pt x="17" y="13"/>
                    </a:cubicBezTo>
                    <a:cubicBezTo>
                      <a:pt x="17" y="13"/>
                      <a:pt x="17" y="13"/>
                      <a:pt x="16" y="12"/>
                    </a:cubicBezTo>
                    <a:cubicBezTo>
                      <a:pt x="16" y="12"/>
                      <a:pt x="16" y="11"/>
                      <a:pt x="16" y="12"/>
                    </a:cubicBezTo>
                    <a:cubicBezTo>
                      <a:pt x="16" y="12"/>
                      <a:pt x="16" y="11"/>
                      <a:pt x="16" y="12"/>
                    </a:cubicBezTo>
                    <a:cubicBezTo>
                      <a:pt x="15" y="12"/>
                      <a:pt x="15" y="11"/>
                      <a:pt x="15" y="11"/>
                    </a:cubicBezTo>
                    <a:cubicBezTo>
                      <a:pt x="15" y="11"/>
                      <a:pt x="15" y="11"/>
                      <a:pt x="14" y="11"/>
                    </a:cubicBezTo>
                    <a:cubicBezTo>
                      <a:pt x="14" y="10"/>
                      <a:pt x="14" y="10"/>
                      <a:pt x="14" y="10"/>
                    </a:cubicBezTo>
                    <a:cubicBezTo>
                      <a:pt x="14" y="11"/>
                      <a:pt x="14" y="11"/>
                      <a:pt x="14" y="10"/>
                    </a:cubicBezTo>
                    <a:cubicBezTo>
                      <a:pt x="14" y="10"/>
                      <a:pt x="13" y="9"/>
                      <a:pt x="13" y="10"/>
                    </a:cubicBezTo>
                    <a:cubicBezTo>
                      <a:pt x="13" y="10"/>
                      <a:pt x="13" y="10"/>
                      <a:pt x="13" y="10"/>
                    </a:cubicBezTo>
                    <a:cubicBezTo>
                      <a:pt x="13" y="9"/>
                      <a:pt x="13" y="9"/>
                      <a:pt x="13" y="9"/>
                    </a:cubicBezTo>
                    <a:cubicBezTo>
                      <a:pt x="13" y="10"/>
                      <a:pt x="13" y="9"/>
                      <a:pt x="13" y="10"/>
                    </a:cubicBezTo>
                    <a:cubicBezTo>
                      <a:pt x="12" y="10"/>
                      <a:pt x="12" y="10"/>
                      <a:pt x="12" y="10"/>
                    </a:cubicBezTo>
                    <a:cubicBezTo>
                      <a:pt x="12" y="9"/>
                      <a:pt x="12" y="9"/>
                      <a:pt x="12" y="9"/>
                    </a:cubicBezTo>
                    <a:cubicBezTo>
                      <a:pt x="11" y="9"/>
                      <a:pt x="11" y="9"/>
                      <a:pt x="11" y="9"/>
                    </a:cubicBezTo>
                    <a:cubicBezTo>
                      <a:pt x="11" y="9"/>
                      <a:pt x="10" y="8"/>
                      <a:pt x="11" y="8"/>
                    </a:cubicBezTo>
                    <a:cubicBezTo>
                      <a:pt x="11" y="8"/>
                      <a:pt x="11" y="8"/>
                      <a:pt x="11" y="8"/>
                    </a:cubicBezTo>
                    <a:cubicBezTo>
                      <a:pt x="10" y="6"/>
                      <a:pt x="10" y="6"/>
                      <a:pt x="10" y="6"/>
                    </a:cubicBezTo>
                    <a:cubicBezTo>
                      <a:pt x="9" y="6"/>
                      <a:pt x="9" y="6"/>
                      <a:pt x="9" y="6"/>
                    </a:cubicBezTo>
                    <a:cubicBezTo>
                      <a:pt x="9" y="6"/>
                      <a:pt x="8" y="6"/>
                      <a:pt x="8" y="5"/>
                    </a:cubicBezTo>
                    <a:cubicBezTo>
                      <a:pt x="8" y="5"/>
                      <a:pt x="8" y="5"/>
                      <a:pt x="8" y="5"/>
                    </a:cubicBezTo>
                    <a:cubicBezTo>
                      <a:pt x="8" y="5"/>
                      <a:pt x="7" y="4"/>
                      <a:pt x="6" y="4"/>
                    </a:cubicBezTo>
                    <a:cubicBezTo>
                      <a:pt x="6" y="4"/>
                      <a:pt x="5" y="4"/>
                      <a:pt x="5" y="3"/>
                    </a:cubicBezTo>
                    <a:cubicBezTo>
                      <a:pt x="5" y="2"/>
                      <a:pt x="5" y="2"/>
                      <a:pt x="5" y="2"/>
                    </a:cubicBezTo>
                    <a:cubicBezTo>
                      <a:pt x="4" y="2"/>
                      <a:pt x="4" y="2"/>
                      <a:pt x="4" y="2"/>
                    </a:cubicBezTo>
                    <a:cubicBezTo>
                      <a:pt x="3" y="1"/>
                      <a:pt x="3" y="1"/>
                      <a:pt x="3" y="1"/>
                    </a:cubicBezTo>
                    <a:cubicBezTo>
                      <a:pt x="2" y="1"/>
                      <a:pt x="2" y="1"/>
                      <a:pt x="2" y="1"/>
                    </a:cubicBezTo>
                    <a:cubicBezTo>
                      <a:pt x="1" y="0"/>
                      <a:pt x="1" y="0"/>
                      <a:pt x="1" y="0"/>
                    </a:cubicBezTo>
                    <a:cubicBezTo>
                      <a:pt x="0" y="0"/>
                      <a:pt x="0" y="0"/>
                      <a:pt x="0" y="0"/>
                    </a:cubicBezTo>
                    <a:cubicBezTo>
                      <a:pt x="0" y="0"/>
                      <a:pt x="0" y="0"/>
                      <a:pt x="0" y="0"/>
                    </a:cubicBezTo>
                    <a:close/>
                  </a:path>
                </a:pathLst>
              </a:custGeom>
              <a:grpFill/>
              <a:ln w="4763" cap="rnd">
                <a:solidFill>
                  <a:srgbClr val="FFFFFF"/>
                </a:solidFill>
                <a:prstDash val="solid"/>
                <a:round/>
                <a:headEnd/>
                <a:tailEnd/>
              </a:ln>
            </p:spPr>
            <p:txBody>
              <a:bodyPr/>
              <a:lstStyle/>
              <a:p>
                <a:endParaRPr lang="en-US"/>
              </a:p>
            </p:txBody>
          </p:sp>
          <p:sp>
            <p:nvSpPr>
              <p:cNvPr id="290" name="Freeform 41">
                <a:extLst>
                  <a:ext uri="{FF2B5EF4-FFF2-40B4-BE49-F238E27FC236}">
                    <a16:creationId xmlns:a16="http://schemas.microsoft.com/office/drawing/2014/main" id="{CDED012B-F7C7-44E3-A3AD-187889BE133C}"/>
                  </a:ext>
                </a:extLst>
              </p:cNvPr>
              <p:cNvSpPr>
                <a:spLocks/>
              </p:cNvSpPr>
              <p:nvPr/>
            </p:nvSpPr>
            <p:spPr bwMode="auto">
              <a:xfrm>
                <a:off x="5959" y="2702"/>
                <a:ext cx="8" cy="10"/>
              </a:xfrm>
              <a:custGeom>
                <a:avLst/>
                <a:gdLst>
                  <a:gd name="T0" fmla="*/ 13 w 3"/>
                  <a:gd name="T1" fmla="*/ 0 h 4"/>
                  <a:gd name="T2" fmla="*/ 8 w 3"/>
                  <a:gd name="T3" fmla="*/ 0 h 4"/>
                  <a:gd name="T4" fmla="*/ 0 w 3"/>
                  <a:gd name="T5" fmla="*/ 8 h 4"/>
                  <a:gd name="T6" fmla="*/ 8 w 3"/>
                  <a:gd name="T7" fmla="*/ 8 h 4"/>
                  <a:gd name="T8" fmla="*/ 8 w 3"/>
                  <a:gd name="T9" fmla="*/ 13 h 4"/>
                  <a:gd name="T10" fmla="*/ 0 w 3"/>
                  <a:gd name="T11" fmla="*/ 13 h 4"/>
                  <a:gd name="T12" fmla="*/ 13 w 3"/>
                  <a:gd name="T13" fmla="*/ 20 h 4"/>
                  <a:gd name="T14" fmla="*/ 13 w 3"/>
                  <a:gd name="T15" fmla="*/ 25 h 4"/>
                  <a:gd name="T16" fmla="*/ 21 w 3"/>
                  <a:gd name="T17" fmla="*/ 25 h 4"/>
                  <a:gd name="T18" fmla="*/ 21 w 3"/>
                  <a:gd name="T19" fmla="*/ 13 h 4"/>
                  <a:gd name="T20" fmla="*/ 13 w 3"/>
                  <a:gd name="T21" fmla="*/ 13 h 4"/>
                  <a:gd name="T22" fmla="*/ 13 w 3"/>
                  <a:gd name="T23" fmla="*/ 0 h 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 h="4">
                    <a:moveTo>
                      <a:pt x="2" y="0"/>
                    </a:moveTo>
                    <a:cubicBezTo>
                      <a:pt x="1" y="0"/>
                      <a:pt x="1" y="0"/>
                      <a:pt x="1" y="0"/>
                    </a:cubicBezTo>
                    <a:cubicBezTo>
                      <a:pt x="0" y="0"/>
                      <a:pt x="0" y="1"/>
                      <a:pt x="0" y="1"/>
                    </a:cubicBezTo>
                    <a:cubicBezTo>
                      <a:pt x="1" y="1"/>
                      <a:pt x="1" y="1"/>
                      <a:pt x="1" y="1"/>
                    </a:cubicBezTo>
                    <a:cubicBezTo>
                      <a:pt x="1" y="2"/>
                      <a:pt x="1" y="2"/>
                      <a:pt x="1" y="2"/>
                    </a:cubicBezTo>
                    <a:cubicBezTo>
                      <a:pt x="0" y="2"/>
                      <a:pt x="0" y="2"/>
                      <a:pt x="0" y="2"/>
                    </a:cubicBezTo>
                    <a:cubicBezTo>
                      <a:pt x="0" y="2"/>
                      <a:pt x="1" y="3"/>
                      <a:pt x="2" y="3"/>
                    </a:cubicBezTo>
                    <a:cubicBezTo>
                      <a:pt x="2" y="4"/>
                      <a:pt x="2" y="4"/>
                      <a:pt x="2" y="4"/>
                    </a:cubicBezTo>
                    <a:cubicBezTo>
                      <a:pt x="2" y="4"/>
                      <a:pt x="2" y="4"/>
                      <a:pt x="3" y="4"/>
                    </a:cubicBezTo>
                    <a:cubicBezTo>
                      <a:pt x="3" y="4"/>
                      <a:pt x="3" y="3"/>
                      <a:pt x="3" y="2"/>
                    </a:cubicBezTo>
                    <a:cubicBezTo>
                      <a:pt x="2" y="2"/>
                      <a:pt x="2" y="2"/>
                      <a:pt x="2" y="2"/>
                    </a:cubicBezTo>
                    <a:cubicBezTo>
                      <a:pt x="2" y="1"/>
                      <a:pt x="3" y="1"/>
                      <a:pt x="2" y="0"/>
                    </a:cubicBezTo>
                    <a:close/>
                  </a:path>
                </a:pathLst>
              </a:custGeom>
              <a:grpFill/>
              <a:ln w="4763" cap="rnd">
                <a:solidFill>
                  <a:srgbClr val="FFFFFF"/>
                </a:solidFill>
                <a:prstDash val="solid"/>
                <a:round/>
                <a:headEnd/>
                <a:tailEnd/>
              </a:ln>
            </p:spPr>
            <p:txBody>
              <a:bodyPr/>
              <a:lstStyle/>
              <a:p>
                <a:endParaRPr lang="en-US"/>
              </a:p>
            </p:txBody>
          </p:sp>
          <p:sp>
            <p:nvSpPr>
              <p:cNvPr id="291" name="Freeform 42">
                <a:extLst>
                  <a:ext uri="{FF2B5EF4-FFF2-40B4-BE49-F238E27FC236}">
                    <a16:creationId xmlns:a16="http://schemas.microsoft.com/office/drawing/2014/main" id="{CB2E8878-C494-4003-BA93-552D5F0D549A}"/>
                  </a:ext>
                </a:extLst>
              </p:cNvPr>
              <p:cNvSpPr>
                <a:spLocks/>
              </p:cNvSpPr>
              <p:nvPr/>
            </p:nvSpPr>
            <p:spPr bwMode="auto">
              <a:xfrm>
                <a:off x="5948" y="2696"/>
                <a:ext cx="5" cy="8"/>
              </a:xfrm>
              <a:custGeom>
                <a:avLst/>
                <a:gdLst>
                  <a:gd name="T0" fmla="*/ 8 w 2"/>
                  <a:gd name="T1" fmla="*/ 0 h 3"/>
                  <a:gd name="T2" fmla="*/ 8 w 2"/>
                  <a:gd name="T3" fmla="*/ 0 h 3"/>
                  <a:gd name="T4" fmla="*/ 8 w 2"/>
                  <a:gd name="T5" fmla="*/ 8 h 3"/>
                  <a:gd name="T6" fmla="*/ 8 w 2"/>
                  <a:gd name="T7" fmla="*/ 13 h 3"/>
                  <a:gd name="T8" fmla="*/ 8 w 2"/>
                  <a:gd name="T9" fmla="*/ 13 h 3"/>
                  <a:gd name="T10" fmla="*/ 0 w 2"/>
                  <a:gd name="T11" fmla="*/ 21 h 3"/>
                  <a:gd name="T12" fmla="*/ 8 w 2"/>
                  <a:gd name="T13" fmla="*/ 21 h 3"/>
                  <a:gd name="T14" fmla="*/ 13 w 2"/>
                  <a:gd name="T15" fmla="*/ 13 h 3"/>
                  <a:gd name="T16" fmla="*/ 8 w 2"/>
                  <a:gd name="T17" fmla="*/ 8 h 3"/>
                  <a:gd name="T18" fmla="*/ 13 w 2"/>
                  <a:gd name="T19" fmla="*/ 8 h 3"/>
                  <a:gd name="T20" fmla="*/ 13 w 2"/>
                  <a:gd name="T21" fmla="*/ 8 h 3"/>
                  <a:gd name="T22" fmla="*/ 13 w 2"/>
                  <a:gd name="T23" fmla="*/ 0 h 3"/>
                  <a:gd name="T24" fmla="*/ 8 w 2"/>
                  <a:gd name="T25" fmla="*/ 0 h 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 h="3">
                    <a:moveTo>
                      <a:pt x="1" y="0"/>
                    </a:moveTo>
                    <a:cubicBezTo>
                      <a:pt x="1" y="0"/>
                      <a:pt x="1" y="0"/>
                      <a:pt x="1" y="0"/>
                    </a:cubicBezTo>
                    <a:cubicBezTo>
                      <a:pt x="2" y="1"/>
                      <a:pt x="2" y="1"/>
                      <a:pt x="1" y="1"/>
                    </a:cubicBezTo>
                    <a:cubicBezTo>
                      <a:pt x="1" y="2"/>
                      <a:pt x="1" y="2"/>
                      <a:pt x="1" y="2"/>
                    </a:cubicBezTo>
                    <a:cubicBezTo>
                      <a:pt x="1" y="2"/>
                      <a:pt x="1" y="2"/>
                      <a:pt x="1" y="2"/>
                    </a:cubicBezTo>
                    <a:cubicBezTo>
                      <a:pt x="1" y="3"/>
                      <a:pt x="0" y="3"/>
                      <a:pt x="0" y="3"/>
                    </a:cubicBezTo>
                    <a:cubicBezTo>
                      <a:pt x="1" y="3"/>
                      <a:pt x="1" y="3"/>
                      <a:pt x="1" y="3"/>
                    </a:cubicBezTo>
                    <a:cubicBezTo>
                      <a:pt x="2" y="2"/>
                      <a:pt x="2" y="2"/>
                      <a:pt x="2" y="2"/>
                    </a:cubicBezTo>
                    <a:cubicBezTo>
                      <a:pt x="2" y="2"/>
                      <a:pt x="1" y="2"/>
                      <a:pt x="1" y="1"/>
                    </a:cubicBezTo>
                    <a:cubicBezTo>
                      <a:pt x="2" y="1"/>
                      <a:pt x="2" y="1"/>
                      <a:pt x="2" y="1"/>
                    </a:cubicBezTo>
                    <a:cubicBezTo>
                      <a:pt x="2" y="1"/>
                      <a:pt x="2" y="1"/>
                      <a:pt x="2" y="1"/>
                    </a:cubicBezTo>
                    <a:cubicBezTo>
                      <a:pt x="2" y="0"/>
                      <a:pt x="2" y="0"/>
                      <a:pt x="2" y="0"/>
                    </a:cubicBezTo>
                    <a:cubicBezTo>
                      <a:pt x="1" y="0"/>
                      <a:pt x="1" y="0"/>
                      <a:pt x="1" y="0"/>
                    </a:cubicBezTo>
                    <a:close/>
                  </a:path>
                </a:pathLst>
              </a:custGeom>
              <a:grpFill/>
              <a:ln w="4763" cap="rnd">
                <a:solidFill>
                  <a:srgbClr val="FFFFFF"/>
                </a:solidFill>
                <a:prstDash val="solid"/>
                <a:round/>
                <a:headEnd/>
                <a:tailEnd/>
              </a:ln>
            </p:spPr>
            <p:txBody>
              <a:bodyPr/>
              <a:lstStyle/>
              <a:p>
                <a:endParaRPr lang="en-US"/>
              </a:p>
            </p:txBody>
          </p:sp>
          <p:sp>
            <p:nvSpPr>
              <p:cNvPr id="292" name="Freeform 43">
                <a:extLst>
                  <a:ext uri="{FF2B5EF4-FFF2-40B4-BE49-F238E27FC236}">
                    <a16:creationId xmlns:a16="http://schemas.microsoft.com/office/drawing/2014/main" id="{B449149C-A54C-4A6B-A54A-8CCAB9068A2E}"/>
                  </a:ext>
                </a:extLst>
              </p:cNvPr>
              <p:cNvSpPr>
                <a:spLocks/>
              </p:cNvSpPr>
              <p:nvPr/>
            </p:nvSpPr>
            <p:spPr bwMode="auto">
              <a:xfrm>
                <a:off x="5972" y="2712"/>
                <a:ext cx="5" cy="8"/>
              </a:xfrm>
              <a:custGeom>
                <a:avLst/>
                <a:gdLst>
                  <a:gd name="T0" fmla="*/ 8 w 2"/>
                  <a:gd name="T1" fmla="*/ 8 h 3"/>
                  <a:gd name="T2" fmla="*/ 0 w 2"/>
                  <a:gd name="T3" fmla="*/ 8 h 3"/>
                  <a:gd name="T4" fmla="*/ 0 w 2"/>
                  <a:gd name="T5" fmla="*/ 8 h 3"/>
                  <a:gd name="T6" fmla="*/ 8 w 2"/>
                  <a:gd name="T7" fmla="*/ 21 h 3"/>
                  <a:gd name="T8" fmla="*/ 8 w 2"/>
                  <a:gd name="T9" fmla="*/ 21 h 3"/>
                  <a:gd name="T10" fmla="*/ 13 w 2"/>
                  <a:gd name="T11" fmla="*/ 21 h 3"/>
                  <a:gd name="T12" fmla="*/ 13 w 2"/>
                  <a:gd name="T13" fmla="*/ 13 h 3"/>
                  <a:gd name="T14" fmla="*/ 13 w 2"/>
                  <a:gd name="T15" fmla="*/ 13 h 3"/>
                  <a:gd name="T16" fmla="*/ 8 w 2"/>
                  <a:gd name="T17" fmla="*/ 8 h 3"/>
                  <a:gd name="T18" fmla="*/ 8 w 2"/>
                  <a:gd name="T19" fmla="*/ 8 h 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 h="3">
                    <a:moveTo>
                      <a:pt x="1" y="1"/>
                    </a:moveTo>
                    <a:cubicBezTo>
                      <a:pt x="1" y="1"/>
                      <a:pt x="1" y="1"/>
                      <a:pt x="0" y="1"/>
                    </a:cubicBezTo>
                    <a:cubicBezTo>
                      <a:pt x="0" y="1"/>
                      <a:pt x="0" y="1"/>
                      <a:pt x="0" y="1"/>
                    </a:cubicBezTo>
                    <a:cubicBezTo>
                      <a:pt x="0" y="2"/>
                      <a:pt x="0" y="3"/>
                      <a:pt x="1" y="3"/>
                    </a:cubicBezTo>
                    <a:cubicBezTo>
                      <a:pt x="1" y="3"/>
                      <a:pt x="1" y="2"/>
                      <a:pt x="1" y="3"/>
                    </a:cubicBezTo>
                    <a:cubicBezTo>
                      <a:pt x="2" y="3"/>
                      <a:pt x="2" y="3"/>
                      <a:pt x="2" y="3"/>
                    </a:cubicBezTo>
                    <a:cubicBezTo>
                      <a:pt x="2" y="2"/>
                      <a:pt x="2" y="2"/>
                      <a:pt x="2" y="2"/>
                    </a:cubicBezTo>
                    <a:cubicBezTo>
                      <a:pt x="2" y="2"/>
                      <a:pt x="2" y="2"/>
                      <a:pt x="2" y="2"/>
                    </a:cubicBezTo>
                    <a:cubicBezTo>
                      <a:pt x="2" y="2"/>
                      <a:pt x="2" y="2"/>
                      <a:pt x="1" y="1"/>
                    </a:cubicBezTo>
                    <a:cubicBezTo>
                      <a:pt x="1" y="1"/>
                      <a:pt x="2" y="0"/>
                      <a:pt x="1" y="1"/>
                    </a:cubicBezTo>
                    <a:close/>
                  </a:path>
                </a:pathLst>
              </a:custGeom>
              <a:grpFill/>
              <a:ln w="4763" cap="rnd">
                <a:solidFill>
                  <a:srgbClr val="FFFFFF"/>
                </a:solidFill>
                <a:prstDash val="solid"/>
                <a:round/>
                <a:headEnd/>
                <a:tailEnd/>
              </a:ln>
            </p:spPr>
            <p:txBody>
              <a:bodyPr/>
              <a:lstStyle/>
              <a:p>
                <a:endParaRPr lang="en-US"/>
              </a:p>
            </p:txBody>
          </p:sp>
          <p:sp>
            <p:nvSpPr>
              <p:cNvPr id="293" name="Freeform 44">
                <a:extLst>
                  <a:ext uri="{FF2B5EF4-FFF2-40B4-BE49-F238E27FC236}">
                    <a16:creationId xmlns:a16="http://schemas.microsoft.com/office/drawing/2014/main" id="{5BA41114-6001-4FA6-A03B-E2078127FB76}"/>
                  </a:ext>
                </a:extLst>
              </p:cNvPr>
              <p:cNvSpPr>
                <a:spLocks/>
              </p:cNvSpPr>
              <p:nvPr/>
            </p:nvSpPr>
            <p:spPr bwMode="auto">
              <a:xfrm>
                <a:off x="5136" y="2502"/>
                <a:ext cx="612" cy="485"/>
              </a:xfrm>
              <a:custGeom>
                <a:avLst/>
                <a:gdLst>
                  <a:gd name="T0" fmla="*/ 1256 w 229"/>
                  <a:gd name="T1" fmla="*/ 1258 h 182"/>
                  <a:gd name="T2" fmla="*/ 1315 w 229"/>
                  <a:gd name="T3" fmla="*/ 1279 h 182"/>
                  <a:gd name="T4" fmla="*/ 1358 w 229"/>
                  <a:gd name="T5" fmla="*/ 1263 h 182"/>
                  <a:gd name="T6" fmla="*/ 1427 w 229"/>
                  <a:gd name="T7" fmla="*/ 1236 h 182"/>
                  <a:gd name="T8" fmla="*/ 1478 w 229"/>
                  <a:gd name="T9" fmla="*/ 1130 h 182"/>
                  <a:gd name="T10" fmla="*/ 1579 w 229"/>
                  <a:gd name="T11" fmla="*/ 981 h 182"/>
                  <a:gd name="T12" fmla="*/ 1601 w 229"/>
                  <a:gd name="T13" fmla="*/ 909 h 182"/>
                  <a:gd name="T14" fmla="*/ 1636 w 229"/>
                  <a:gd name="T15" fmla="*/ 794 h 182"/>
                  <a:gd name="T16" fmla="*/ 1614 w 229"/>
                  <a:gd name="T17" fmla="*/ 688 h 182"/>
                  <a:gd name="T18" fmla="*/ 1579 w 229"/>
                  <a:gd name="T19" fmla="*/ 626 h 182"/>
                  <a:gd name="T20" fmla="*/ 1507 w 229"/>
                  <a:gd name="T21" fmla="*/ 541 h 182"/>
                  <a:gd name="T22" fmla="*/ 1478 w 229"/>
                  <a:gd name="T23" fmla="*/ 498 h 182"/>
                  <a:gd name="T24" fmla="*/ 1451 w 229"/>
                  <a:gd name="T25" fmla="*/ 434 h 182"/>
                  <a:gd name="T26" fmla="*/ 1384 w 229"/>
                  <a:gd name="T27" fmla="*/ 392 h 182"/>
                  <a:gd name="T28" fmla="*/ 1342 w 229"/>
                  <a:gd name="T29" fmla="*/ 341 h 182"/>
                  <a:gd name="T30" fmla="*/ 1315 w 229"/>
                  <a:gd name="T31" fmla="*/ 235 h 182"/>
                  <a:gd name="T32" fmla="*/ 1264 w 229"/>
                  <a:gd name="T33" fmla="*/ 163 h 182"/>
                  <a:gd name="T34" fmla="*/ 1229 w 229"/>
                  <a:gd name="T35" fmla="*/ 85 h 182"/>
                  <a:gd name="T36" fmla="*/ 1200 w 229"/>
                  <a:gd name="T37" fmla="*/ 21 h 182"/>
                  <a:gd name="T38" fmla="*/ 1157 w 229"/>
                  <a:gd name="T39" fmla="*/ 93 h 182"/>
                  <a:gd name="T40" fmla="*/ 1165 w 229"/>
                  <a:gd name="T41" fmla="*/ 213 h 182"/>
                  <a:gd name="T42" fmla="*/ 1064 w 229"/>
                  <a:gd name="T43" fmla="*/ 320 h 182"/>
                  <a:gd name="T44" fmla="*/ 1000 w 229"/>
                  <a:gd name="T45" fmla="*/ 277 h 182"/>
                  <a:gd name="T46" fmla="*/ 949 w 229"/>
                  <a:gd name="T47" fmla="*/ 248 h 182"/>
                  <a:gd name="T48" fmla="*/ 906 w 229"/>
                  <a:gd name="T49" fmla="*/ 163 h 182"/>
                  <a:gd name="T50" fmla="*/ 943 w 229"/>
                  <a:gd name="T51" fmla="*/ 85 h 182"/>
                  <a:gd name="T52" fmla="*/ 901 w 229"/>
                  <a:gd name="T53" fmla="*/ 85 h 182"/>
                  <a:gd name="T54" fmla="*/ 871 w 229"/>
                  <a:gd name="T55" fmla="*/ 85 h 182"/>
                  <a:gd name="T56" fmla="*/ 820 w 229"/>
                  <a:gd name="T57" fmla="*/ 72 h 182"/>
                  <a:gd name="T58" fmla="*/ 751 w 229"/>
                  <a:gd name="T59" fmla="*/ 35 h 182"/>
                  <a:gd name="T60" fmla="*/ 764 w 229"/>
                  <a:gd name="T61" fmla="*/ 85 h 182"/>
                  <a:gd name="T62" fmla="*/ 700 w 229"/>
                  <a:gd name="T63" fmla="*/ 85 h 182"/>
                  <a:gd name="T64" fmla="*/ 657 w 229"/>
                  <a:gd name="T65" fmla="*/ 128 h 182"/>
                  <a:gd name="T66" fmla="*/ 623 w 229"/>
                  <a:gd name="T67" fmla="*/ 184 h 182"/>
                  <a:gd name="T68" fmla="*/ 615 w 229"/>
                  <a:gd name="T69" fmla="*/ 221 h 182"/>
                  <a:gd name="T70" fmla="*/ 564 w 229"/>
                  <a:gd name="T71" fmla="*/ 221 h 182"/>
                  <a:gd name="T72" fmla="*/ 492 w 229"/>
                  <a:gd name="T73" fmla="*/ 192 h 182"/>
                  <a:gd name="T74" fmla="*/ 465 w 229"/>
                  <a:gd name="T75" fmla="*/ 213 h 182"/>
                  <a:gd name="T76" fmla="*/ 436 w 229"/>
                  <a:gd name="T77" fmla="*/ 264 h 182"/>
                  <a:gd name="T78" fmla="*/ 414 w 229"/>
                  <a:gd name="T79" fmla="*/ 290 h 182"/>
                  <a:gd name="T80" fmla="*/ 379 w 229"/>
                  <a:gd name="T81" fmla="*/ 341 h 182"/>
                  <a:gd name="T82" fmla="*/ 315 w 229"/>
                  <a:gd name="T83" fmla="*/ 362 h 182"/>
                  <a:gd name="T84" fmla="*/ 299 w 229"/>
                  <a:gd name="T85" fmla="*/ 461 h 182"/>
                  <a:gd name="T86" fmla="*/ 171 w 229"/>
                  <a:gd name="T87" fmla="*/ 541 h 182"/>
                  <a:gd name="T88" fmla="*/ 35 w 229"/>
                  <a:gd name="T89" fmla="*/ 653 h 182"/>
                  <a:gd name="T90" fmla="*/ 29 w 229"/>
                  <a:gd name="T91" fmla="*/ 709 h 182"/>
                  <a:gd name="T92" fmla="*/ 29 w 229"/>
                  <a:gd name="T93" fmla="*/ 810 h 182"/>
                  <a:gd name="T94" fmla="*/ 72 w 229"/>
                  <a:gd name="T95" fmla="*/ 879 h 182"/>
                  <a:gd name="T96" fmla="*/ 171 w 229"/>
                  <a:gd name="T97" fmla="*/ 1058 h 182"/>
                  <a:gd name="T98" fmla="*/ 184 w 229"/>
                  <a:gd name="T99" fmla="*/ 1157 h 182"/>
                  <a:gd name="T100" fmla="*/ 243 w 229"/>
                  <a:gd name="T101" fmla="*/ 1207 h 182"/>
                  <a:gd name="T102" fmla="*/ 337 w 229"/>
                  <a:gd name="T103" fmla="*/ 1178 h 182"/>
                  <a:gd name="T104" fmla="*/ 465 w 229"/>
                  <a:gd name="T105" fmla="*/ 1114 h 182"/>
                  <a:gd name="T106" fmla="*/ 657 w 229"/>
                  <a:gd name="T107" fmla="*/ 1002 h 182"/>
                  <a:gd name="T108" fmla="*/ 815 w 229"/>
                  <a:gd name="T109" fmla="*/ 986 h 182"/>
                  <a:gd name="T110" fmla="*/ 914 w 229"/>
                  <a:gd name="T111" fmla="*/ 1050 h 182"/>
                  <a:gd name="T112" fmla="*/ 965 w 229"/>
                  <a:gd name="T113" fmla="*/ 1079 h 182"/>
                  <a:gd name="T114" fmla="*/ 1013 w 229"/>
                  <a:gd name="T115" fmla="*/ 1058 h 182"/>
                  <a:gd name="T116" fmla="*/ 1050 w 229"/>
                  <a:gd name="T117" fmla="*/ 1093 h 182"/>
                  <a:gd name="T118" fmla="*/ 1080 w 229"/>
                  <a:gd name="T119" fmla="*/ 1143 h 182"/>
                  <a:gd name="T120" fmla="*/ 1122 w 229"/>
                  <a:gd name="T121" fmla="*/ 1220 h 18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29" h="182">
                    <a:moveTo>
                      <a:pt x="161" y="174"/>
                    </a:moveTo>
                    <a:cubicBezTo>
                      <a:pt x="163" y="176"/>
                      <a:pt x="162" y="177"/>
                      <a:pt x="164" y="177"/>
                    </a:cubicBezTo>
                    <a:cubicBezTo>
                      <a:pt x="166" y="177"/>
                      <a:pt x="165" y="174"/>
                      <a:pt x="168" y="176"/>
                    </a:cubicBezTo>
                    <a:cubicBezTo>
                      <a:pt x="170" y="178"/>
                      <a:pt x="168" y="177"/>
                      <a:pt x="172" y="178"/>
                    </a:cubicBezTo>
                    <a:cubicBezTo>
                      <a:pt x="175" y="179"/>
                      <a:pt x="175" y="178"/>
                      <a:pt x="176" y="177"/>
                    </a:cubicBezTo>
                    <a:cubicBezTo>
                      <a:pt x="178" y="176"/>
                      <a:pt x="176" y="173"/>
                      <a:pt x="178" y="175"/>
                    </a:cubicBezTo>
                    <a:cubicBezTo>
                      <a:pt x="180" y="176"/>
                      <a:pt x="180" y="175"/>
                      <a:pt x="180" y="177"/>
                    </a:cubicBezTo>
                    <a:cubicBezTo>
                      <a:pt x="180" y="178"/>
                      <a:pt x="180" y="177"/>
                      <a:pt x="182" y="177"/>
                    </a:cubicBezTo>
                    <a:cubicBezTo>
                      <a:pt x="184" y="176"/>
                      <a:pt x="183" y="177"/>
                      <a:pt x="183" y="178"/>
                    </a:cubicBezTo>
                    <a:cubicBezTo>
                      <a:pt x="182" y="179"/>
                      <a:pt x="184" y="180"/>
                      <a:pt x="184" y="180"/>
                    </a:cubicBezTo>
                    <a:cubicBezTo>
                      <a:pt x="184" y="180"/>
                      <a:pt x="185" y="179"/>
                      <a:pt x="186" y="180"/>
                    </a:cubicBezTo>
                    <a:cubicBezTo>
                      <a:pt x="186" y="181"/>
                      <a:pt x="187" y="181"/>
                      <a:pt x="187" y="180"/>
                    </a:cubicBezTo>
                    <a:cubicBezTo>
                      <a:pt x="188" y="180"/>
                      <a:pt x="188" y="178"/>
                      <a:pt x="189" y="180"/>
                    </a:cubicBezTo>
                    <a:cubicBezTo>
                      <a:pt x="189" y="182"/>
                      <a:pt x="189" y="182"/>
                      <a:pt x="189" y="182"/>
                    </a:cubicBezTo>
                    <a:cubicBezTo>
                      <a:pt x="190" y="181"/>
                      <a:pt x="190" y="178"/>
                      <a:pt x="190" y="178"/>
                    </a:cubicBezTo>
                    <a:cubicBezTo>
                      <a:pt x="190" y="177"/>
                      <a:pt x="190" y="177"/>
                      <a:pt x="190" y="177"/>
                    </a:cubicBezTo>
                    <a:cubicBezTo>
                      <a:pt x="190" y="177"/>
                      <a:pt x="192" y="176"/>
                      <a:pt x="192" y="175"/>
                    </a:cubicBezTo>
                    <a:cubicBezTo>
                      <a:pt x="193" y="174"/>
                      <a:pt x="193" y="174"/>
                      <a:pt x="194" y="174"/>
                    </a:cubicBezTo>
                    <a:cubicBezTo>
                      <a:pt x="194" y="174"/>
                      <a:pt x="196" y="173"/>
                      <a:pt x="197" y="174"/>
                    </a:cubicBezTo>
                    <a:cubicBezTo>
                      <a:pt x="197" y="174"/>
                      <a:pt x="198" y="174"/>
                      <a:pt x="200" y="174"/>
                    </a:cubicBezTo>
                    <a:cubicBezTo>
                      <a:pt x="201" y="173"/>
                      <a:pt x="203" y="174"/>
                      <a:pt x="203" y="173"/>
                    </a:cubicBezTo>
                    <a:cubicBezTo>
                      <a:pt x="203" y="171"/>
                      <a:pt x="204" y="171"/>
                      <a:pt x="205" y="171"/>
                    </a:cubicBezTo>
                    <a:cubicBezTo>
                      <a:pt x="205" y="171"/>
                      <a:pt x="205" y="169"/>
                      <a:pt x="205" y="167"/>
                    </a:cubicBezTo>
                    <a:cubicBezTo>
                      <a:pt x="204" y="165"/>
                      <a:pt x="205" y="164"/>
                      <a:pt x="206" y="163"/>
                    </a:cubicBezTo>
                    <a:cubicBezTo>
                      <a:pt x="207" y="162"/>
                      <a:pt x="206" y="161"/>
                      <a:pt x="207" y="159"/>
                    </a:cubicBezTo>
                    <a:cubicBezTo>
                      <a:pt x="209" y="157"/>
                      <a:pt x="209" y="156"/>
                      <a:pt x="210" y="155"/>
                    </a:cubicBezTo>
                    <a:cubicBezTo>
                      <a:pt x="211" y="154"/>
                      <a:pt x="211" y="156"/>
                      <a:pt x="211" y="152"/>
                    </a:cubicBezTo>
                    <a:cubicBezTo>
                      <a:pt x="212" y="149"/>
                      <a:pt x="216" y="145"/>
                      <a:pt x="217" y="144"/>
                    </a:cubicBezTo>
                    <a:cubicBezTo>
                      <a:pt x="218" y="143"/>
                      <a:pt x="219" y="141"/>
                      <a:pt x="220" y="141"/>
                    </a:cubicBezTo>
                    <a:cubicBezTo>
                      <a:pt x="221" y="140"/>
                      <a:pt x="222" y="139"/>
                      <a:pt x="221" y="138"/>
                    </a:cubicBezTo>
                    <a:cubicBezTo>
                      <a:pt x="220" y="138"/>
                      <a:pt x="221" y="137"/>
                      <a:pt x="221" y="137"/>
                    </a:cubicBezTo>
                    <a:cubicBezTo>
                      <a:pt x="221" y="137"/>
                      <a:pt x="223" y="136"/>
                      <a:pt x="223" y="135"/>
                    </a:cubicBezTo>
                    <a:cubicBezTo>
                      <a:pt x="223" y="134"/>
                      <a:pt x="223" y="134"/>
                      <a:pt x="224" y="133"/>
                    </a:cubicBezTo>
                    <a:cubicBezTo>
                      <a:pt x="224" y="132"/>
                      <a:pt x="224" y="130"/>
                      <a:pt x="224" y="130"/>
                    </a:cubicBezTo>
                    <a:cubicBezTo>
                      <a:pt x="224" y="130"/>
                      <a:pt x="223" y="128"/>
                      <a:pt x="224" y="128"/>
                    </a:cubicBezTo>
                    <a:cubicBezTo>
                      <a:pt x="225" y="128"/>
                      <a:pt x="224" y="124"/>
                      <a:pt x="225" y="124"/>
                    </a:cubicBezTo>
                    <a:cubicBezTo>
                      <a:pt x="226" y="124"/>
                      <a:pt x="226" y="123"/>
                      <a:pt x="227" y="122"/>
                    </a:cubicBezTo>
                    <a:cubicBezTo>
                      <a:pt x="227" y="121"/>
                      <a:pt x="226" y="121"/>
                      <a:pt x="228" y="120"/>
                    </a:cubicBezTo>
                    <a:cubicBezTo>
                      <a:pt x="229" y="119"/>
                      <a:pt x="228" y="121"/>
                      <a:pt x="229" y="118"/>
                    </a:cubicBezTo>
                    <a:cubicBezTo>
                      <a:pt x="229" y="115"/>
                      <a:pt x="229" y="114"/>
                      <a:pt x="229" y="112"/>
                    </a:cubicBezTo>
                    <a:cubicBezTo>
                      <a:pt x="229" y="112"/>
                      <a:pt x="229" y="112"/>
                      <a:pt x="229" y="112"/>
                    </a:cubicBezTo>
                    <a:cubicBezTo>
                      <a:pt x="228" y="111"/>
                      <a:pt x="229" y="110"/>
                      <a:pt x="228" y="110"/>
                    </a:cubicBezTo>
                    <a:cubicBezTo>
                      <a:pt x="227" y="110"/>
                      <a:pt x="226" y="110"/>
                      <a:pt x="226" y="109"/>
                    </a:cubicBezTo>
                    <a:cubicBezTo>
                      <a:pt x="225" y="108"/>
                      <a:pt x="225" y="106"/>
                      <a:pt x="226" y="106"/>
                    </a:cubicBezTo>
                    <a:cubicBezTo>
                      <a:pt x="226" y="105"/>
                      <a:pt x="226" y="98"/>
                      <a:pt x="226" y="97"/>
                    </a:cubicBezTo>
                    <a:cubicBezTo>
                      <a:pt x="226" y="96"/>
                      <a:pt x="225" y="96"/>
                      <a:pt x="225" y="96"/>
                    </a:cubicBezTo>
                    <a:cubicBezTo>
                      <a:pt x="225" y="95"/>
                      <a:pt x="225" y="94"/>
                      <a:pt x="224" y="93"/>
                    </a:cubicBezTo>
                    <a:cubicBezTo>
                      <a:pt x="223" y="93"/>
                      <a:pt x="222" y="92"/>
                      <a:pt x="222" y="92"/>
                    </a:cubicBezTo>
                    <a:cubicBezTo>
                      <a:pt x="220" y="90"/>
                      <a:pt x="220" y="90"/>
                      <a:pt x="220" y="90"/>
                    </a:cubicBezTo>
                    <a:cubicBezTo>
                      <a:pt x="221" y="90"/>
                      <a:pt x="221" y="88"/>
                      <a:pt x="221" y="88"/>
                    </a:cubicBezTo>
                    <a:cubicBezTo>
                      <a:pt x="221" y="87"/>
                      <a:pt x="220" y="87"/>
                      <a:pt x="220" y="87"/>
                    </a:cubicBezTo>
                    <a:cubicBezTo>
                      <a:pt x="220" y="87"/>
                      <a:pt x="215" y="83"/>
                      <a:pt x="215" y="82"/>
                    </a:cubicBezTo>
                    <a:cubicBezTo>
                      <a:pt x="216" y="81"/>
                      <a:pt x="215" y="80"/>
                      <a:pt x="215" y="79"/>
                    </a:cubicBezTo>
                    <a:cubicBezTo>
                      <a:pt x="215" y="78"/>
                      <a:pt x="215" y="75"/>
                      <a:pt x="213" y="76"/>
                    </a:cubicBezTo>
                    <a:cubicBezTo>
                      <a:pt x="211" y="76"/>
                      <a:pt x="211" y="77"/>
                      <a:pt x="211" y="76"/>
                    </a:cubicBezTo>
                    <a:cubicBezTo>
                      <a:pt x="211" y="75"/>
                      <a:pt x="210" y="73"/>
                      <a:pt x="210" y="74"/>
                    </a:cubicBezTo>
                    <a:cubicBezTo>
                      <a:pt x="209" y="76"/>
                      <a:pt x="209" y="78"/>
                      <a:pt x="208" y="77"/>
                    </a:cubicBezTo>
                    <a:cubicBezTo>
                      <a:pt x="207" y="77"/>
                      <a:pt x="207" y="75"/>
                      <a:pt x="207" y="75"/>
                    </a:cubicBezTo>
                    <a:cubicBezTo>
                      <a:pt x="207" y="73"/>
                      <a:pt x="207" y="73"/>
                      <a:pt x="207" y="73"/>
                    </a:cubicBezTo>
                    <a:cubicBezTo>
                      <a:pt x="207" y="73"/>
                      <a:pt x="208" y="71"/>
                      <a:pt x="207" y="70"/>
                    </a:cubicBezTo>
                    <a:cubicBezTo>
                      <a:pt x="205" y="69"/>
                      <a:pt x="205" y="68"/>
                      <a:pt x="205" y="68"/>
                    </a:cubicBezTo>
                    <a:cubicBezTo>
                      <a:pt x="205" y="68"/>
                      <a:pt x="207" y="66"/>
                      <a:pt x="205" y="66"/>
                    </a:cubicBezTo>
                    <a:cubicBezTo>
                      <a:pt x="204" y="66"/>
                      <a:pt x="204" y="66"/>
                      <a:pt x="203" y="65"/>
                    </a:cubicBezTo>
                    <a:cubicBezTo>
                      <a:pt x="203" y="64"/>
                      <a:pt x="203" y="63"/>
                      <a:pt x="203" y="63"/>
                    </a:cubicBezTo>
                    <a:cubicBezTo>
                      <a:pt x="204" y="63"/>
                      <a:pt x="204" y="62"/>
                      <a:pt x="203" y="61"/>
                    </a:cubicBezTo>
                    <a:cubicBezTo>
                      <a:pt x="202" y="61"/>
                      <a:pt x="201" y="59"/>
                      <a:pt x="201" y="60"/>
                    </a:cubicBezTo>
                    <a:cubicBezTo>
                      <a:pt x="200" y="60"/>
                      <a:pt x="199" y="58"/>
                      <a:pt x="199" y="58"/>
                    </a:cubicBezTo>
                    <a:cubicBezTo>
                      <a:pt x="198" y="59"/>
                      <a:pt x="198" y="58"/>
                      <a:pt x="197" y="58"/>
                    </a:cubicBezTo>
                    <a:cubicBezTo>
                      <a:pt x="196" y="57"/>
                      <a:pt x="195" y="56"/>
                      <a:pt x="195" y="56"/>
                    </a:cubicBezTo>
                    <a:cubicBezTo>
                      <a:pt x="195" y="56"/>
                      <a:pt x="194" y="54"/>
                      <a:pt x="194" y="55"/>
                    </a:cubicBezTo>
                    <a:cubicBezTo>
                      <a:pt x="193" y="56"/>
                      <a:pt x="192" y="55"/>
                      <a:pt x="192" y="55"/>
                    </a:cubicBezTo>
                    <a:cubicBezTo>
                      <a:pt x="190" y="54"/>
                      <a:pt x="190" y="54"/>
                      <a:pt x="190" y="54"/>
                    </a:cubicBezTo>
                    <a:cubicBezTo>
                      <a:pt x="189" y="52"/>
                      <a:pt x="189" y="52"/>
                      <a:pt x="189" y="52"/>
                    </a:cubicBezTo>
                    <a:cubicBezTo>
                      <a:pt x="189" y="50"/>
                      <a:pt x="189" y="50"/>
                      <a:pt x="189" y="50"/>
                    </a:cubicBezTo>
                    <a:cubicBezTo>
                      <a:pt x="188" y="48"/>
                      <a:pt x="188" y="48"/>
                      <a:pt x="188" y="48"/>
                    </a:cubicBezTo>
                    <a:cubicBezTo>
                      <a:pt x="188" y="48"/>
                      <a:pt x="189" y="46"/>
                      <a:pt x="189" y="44"/>
                    </a:cubicBezTo>
                    <a:cubicBezTo>
                      <a:pt x="188" y="43"/>
                      <a:pt x="188" y="43"/>
                      <a:pt x="187" y="42"/>
                    </a:cubicBezTo>
                    <a:cubicBezTo>
                      <a:pt x="186" y="41"/>
                      <a:pt x="185" y="39"/>
                      <a:pt x="185" y="38"/>
                    </a:cubicBezTo>
                    <a:cubicBezTo>
                      <a:pt x="185" y="38"/>
                      <a:pt x="183" y="39"/>
                      <a:pt x="183" y="37"/>
                    </a:cubicBezTo>
                    <a:cubicBezTo>
                      <a:pt x="184" y="36"/>
                      <a:pt x="185" y="34"/>
                      <a:pt x="184" y="33"/>
                    </a:cubicBezTo>
                    <a:cubicBezTo>
                      <a:pt x="183" y="33"/>
                      <a:pt x="183" y="31"/>
                      <a:pt x="183" y="30"/>
                    </a:cubicBezTo>
                    <a:cubicBezTo>
                      <a:pt x="184" y="29"/>
                      <a:pt x="184" y="28"/>
                      <a:pt x="184" y="27"/>
                    </a:cubicBezTo>
                    <a:cubicBezTo>
                      <a:pt x="183" y="27"/>
                      <a:pt x="183" y="25"/>
                      <a:pt x="182" y="26"/>
                    </a:cubicBezTo>
                    <a:cubicBezTo>
                      <a:pt x="182" y="26"/>
                      <a:pt x="183" y="25"/>
                      <a:pt x="180" y="24"/>
                    </a:cubicBezTo>
                    <a:cubicBezTo>
                      <a:pt x="177" y="23"/>
                      <a:pt x="178" y="22"/>
                      <a:pt x="177" y="23"/>
                    </a:cubicBezTo>
                    <a:cubicBezTo>
                      <a:pt x="176" y="24"/>
                      <a:pt x="176" y="25"/>
                      <a:pt x="175" y="23"/>
                    </a:cubicBezTo>
                    <a:cubicBezTo>
                      <a:pt x="174" y="22"/>
                      <a:pt x="173" y="20"/>
                      <a:pt x="174" y="19"/>
                    </a:cubicBezTo>
                    <a:cubicBezTo>
                      <a:pt x="174" y="18"/>
                      <a:pt x="174" y="17"/>
                      <a:pt x="174" y="16"/>
                    </a:cubicBezTo>
                    <a:cubicBezTo>
                      <a:pt x="173" y="15"/>
                      <a:pt x="173" y="15"/>
                      <a:pt x="173" y="14"/>
                    </a:cubicBezTo>
                    <a:cubicBezTo>
                      <a:pt x="172" y="14"/>
                      <a:pt x="171" y="14"/>
                      <a:pt x="172" y="12"/>
                    </a:cubicBezTo>
                    <a:cubicBezTo>
                      <a:pt x="172" y="11"/>
                      <a:pt x="173" y="10"/>
                      <a:pt x="172" y="11"/>
                    </a:cubicBezTo>
                    <a:cubicBezTo>
                      <a:pt x="170" y="11"/>
                      <a:pt x="170" y="10"/>
                      <a:pt x="170" y="9"/>
                    </a:cubicBezTo>
                    <a:cubicBezTo>
                      <a:pt x="171" y="8"/>
                      <a:pt x="171" y="7"/>
                      <a:pt x="170" y="7"/>
                    </a:cubicBezTo>
                    <a:cubicBezTo>
                      <a:pt x="169" y="7"/>
                      <a:pt x="169" y="7"/>
                      <a:pt x="169" y="6"/>
                    </a:cubicBezTo>
                    <a:cubicBezTo>
                      <a:pt x="168" y="5"/>
                      <a:pt x="168" y="4"/>
                      <a:pt x="168" y="3"/>
                    </a:cubicBezTo>
                    <a:cubicBezTo>
                      <a:pt x="167" y="2"/>
                      <a:pt x="167" y="0"/>
                      <a:pt x="166" y="1"/>
                    </a:cubicBezTo>
                    <a:cubicBezTo>
                      <a:pt x="165" y="2"/>
                      <a:pt x="164" y="2"/>
                      <a:pt x="164" y="4"/>
                    </a:cubicBezTo>
                    <a:cubicBezTo>
                      <a:pt x="164" y="6"/>
                      <a:pt x="163" y="5"/>
                      <a:pt x="163" y="7"/>
                    </a:cubicBezTo>
                    <a:cubicBezTo>
                      <a:pt x="162" y="9"/>
                      <a:pt x="162" y="7"/>
                      <a:pt x="162" y="9"/>
                    </a:cubicBezTo>
                    <a:cubicBezTo>
                      <a:pt x="162" y="10"/>
                      <a:pt x="162" y="11"/>
                      <a:pt x="162" y="13"/>
                    </a:cubicBezTo>
                    <a:cubicBezTo>
                      <a:pt x="162" y="15"/>
                      <a:pt x="163" y="14"/>
                      <a:pt x="162" y="16"/>
                    </a:cubicBezTo>
                    <a:cubicBezTo>
                      <a:pt x="162" y="18"/>
                      <a:pt x="162" y="18"/>
                      <a:pt x="162" y="20"/>
                    </a:cubicBezTo>
                    <a:cubicBezTo>
                      <a:pt x="161" y="21"/>
                      <a:pt x="161" y="25"/>
                      <a:pt x="161" y="26"/>
                    </a:cubicBezTo>
                    <a:cubicBezTo>
                      <a:pt x="162" y="27"/>
                      <a:pt x="161" y="28"/>
                      <a:pt x="162" y="28"/>
                    </a:cubicBezTo>
                    <a:cubicBezTo>
                      <a:pt x="162" y="29"/>
                      <a:pt x="164" y="29"/>
                      <a:pt x="163" y="30"/>
                    </a:cubicBezTo>
                    <a:cubicBezTo>
                      <a:pt x="162" y="30"/>
                      <a:pt x="161" y="31"/>
                      <a:pt x="161" y="32"/>
                    </a:cubicBezTo>
                    <a:cubicBezTo>
                      <a:pt x="160" y="34"/>
                      <a:pt x="160" y="37"/>
                      <a:pt x="159" y="38"/>
                    </a:cubicBezTo>
                    <a:cubicBezTo>
                      <a:pt x="158" y="39"/>
                      <a:pt x="158" y="40"/>
                      <a:pt x="158" y="41"/>
                    </a:cubicBezTo>
                    <a:cubicBezTo>
                      <a:pt x="158" y="42"/>
                      <a:pt x="159" y="41"/>
                      <a:pt x="158" y="42"/>
                    </a:cubicBezTo>
                    <a:cubicBezTo>
                      <a:pt x="157" y="44"/>
                      <a:pt x="151" y="47"/>
                      <a:pt x="149" y="45"/>
                    </a:cubicBezTo>
                    <a:cubicBezTo>
                      <a:pt x="147" y="43"/>
                      <a:pt x="149" y="43"/>
                      <a:pt x="147" y="43"/>
                    </a:cubicBezTo>
                    <a:cubicBezTo>
                      <a:pt x="146" y="42"/>
                      <a:pt x="146" y="41"/>
                      <a:pt x="145" y="40"/>
                    </a:cubicBezTo>
                    <a:cubicBezTo>
                      <a:pt x="145" y="39"/>
                      <a:pt x="142" y="39"/>
                      <a:pt x="141" y="39"/>
                    </a:cubicBezTo>
                    <a:cubicBezTo>
                      <a:pt x="141" y="39"/>
                      <a:pt x="141" y="39"/>
                      <a:pt x="140" y="39"/>
                    </a:cubicBezTo>
                    <a:cubicBezTo>
                      <a:pt x="140" y="39"/>
                      <a:pt x="140" y="39"/>
                      <a:pt x="140" y="39"/>
                    </a:cubicBezTo>
                    <a:cubicBezTo>
                      <a:pt x="140" y="39"/>
                      <a:pt x="140" y="39"/>
                      <a:pt x="140" y="39"/>
                    </a:cubicBezTo>
                    <a:cubicBezTo>
                      <a:pt x="140" y="39"/>
                      <a:pt x="140" y="39"/>
                      <a:pt x="139" y="38"/>
                    </a:cubicBezTo>
                    <a:cubicBezTo>
                      <a:pt x="139" y="37"/>
                      <a:pt x="138" y="36"/>
                      <a:pt x="138" y="36"/>
                    </a:cubicBezTo>
                    <a:cubicBezTo>
                      <a:pt x="138" y="36"/>
                      <a:pt x="138" y="36"/>
                      <a:pt x="136" y="36"/>
                    </a:cubicBezTo>
                    <a:cubicBezTo>
                      <a:pt x="134" y="35"/>
                      <a:pt x="136" y="36"/>
                      <a:pt x="133" y="35"/>
                    </a:cubicBezTo>
                    <a:cubicBezTo>
                      <a:pt x="131" y="33"/>
                      <a:pt x="131" y="32"/>
                      <a:pt x="129" y="32"/>
                    </a:cubicBezTo>
                    <a:cubicBezTo>
                      <a:pt x="127" y="32"/>
                      <a:pt x="126" y="32"/>
                      <a:pt x="126" y="31"/>
                    </a:cubicBezTo>
                    <a:cubicBezTo>
                      <a:pt x="127" y="30"/>
                      <a:pt x="128" y="31"/>
                      <a:pt x="126" y="29"/>
                    </a:cubicBezTo>
                    <a:cubicBezTo>
                      <a:pt x="124" y="27"/>
                      <a:pt x="124" y="27"/>
                      <a:pt x="124" y="26"/>
                    </a:cubicBezTo>
                    <a:cubicBezTo>
                      <a:pt x="124" y="26"/>
                      <a:pt x="126" y="24"/>
                      <a:pt x="127" y="23"/>
                    </a:cubicBezTo>
                    <a:cubicBezTo>
                      <a:pt x="127" y="21"/>
                      <a:pt x="126" y="21"/>
                      <a:pt x="126" y="20"/>
                    </a:cubicBezTo>
                    <a:cubicBezTo>
                      <a:pt x="126" y="19"/>
                      <a:pt x="127" y="16"/>
                      <a:pt x="128" y="18"/>
                    </a:cubicBezTo>
                    <a:cubicBezTo>
                      <a:pt x="129" y="19"/>
                      <a:pt x="129" y="19"/>
                      <a:pt x="130" y="18"/>
                    </a:cubicBezTo>
                    <a:cubicBezTo>
                      <a:pt x="130" y="16"/>
                      <a:pt x="130" y="15"/>
                      <a:pt x="131" y="14"/>
                    </a:cubicBezTo>
                    <a:cubicBezTo>
                      <a:pt x="131" y="13"/>
                      <a:pt x="131" y="14"/>
                      <a:pt x="132" y="12"/>
                    </a:cubicBezTo>
                    <a:cubicBezTo>
                      <a:pt x="132" y="11"/>
                      <a:pt x="134" y="10"/>
                      <a:pt x="132" y="11"/>
                    </a:cubicBezTo>
                    <a:cubicBezTo>
                      <a:pt x="131" y="11"/>
                      <a:pt x="130" y="12"/>
                      <a:pt x="130" y="11"/>
                    </a:cubicBezTo>
                    <a:cubicBezTo>
                      <a:pt x="130" y="10"/>
                      <a:pt x="129" y="10"/>
                      <a:pt x="128" y="10"/>
                    </a:cubicBezTo>
                    <a:cubicBezTo>
                      <a:pt x="128" y="11"/>
                      <a:pt x="128" y="13"/>
                      <a:pt x="127" y="13"/>
                    </a:cubicBezTo>
                    <a:cubicBezTo>
                      <a:pt x="127" y="13"/>
                      <a:pt x="126" y="13"/>
                      <a:pt x="126" y="12"/>
                    </a:cubicBezTo>
                    <a:cubicBezTo>
                      <a:pt x="126" y="11"/>
                      <a:pt x="126" y="10"/>
                      <a:pt x="126" y="10"/>
                    </a:cubicBezTo>
                    <a:cubicBezTo>
                      <a:pt x="126" y="10"/>
                      <a:pt x="126" y="8"/>
                      <a:pt x="125" y="9"/>
                    </a:cubicBezTo>
                    <a:cubicBezTo>
                      <a:pt x="124" y="11"/>
                      <a:pt x="122" y="11"/>
                      <a:pt x="122" y="11"/>
                    </a:cubicBezTo>
                    <a:cubicBezTo>
                      <a:pt x="122" y="11"/>
                      <a:pt x="122" y="9"/>
                      <a:pt x="122" y="10"/>
                    </a:cubicBezTo>
                    <a:cubicBezTo>
                      <a:pt x="122" y="11"/>
                      <a:pt x="122" y="12"/>
                      <a:pt x="122" y="12"/>
                    </a:cubicBezTo>
                    <a:cubicBezTo>
                      <a:pt x="121" y="12"/>
                      <a:pt x="121" y="12"/>
                      <a:pt x="120" y="12"/>
                    </a:cubicBezTo>
                    <a:cubicBezTo>
                      <a:pt x="120" y="11"/>
                      <a:pt x="120" y="11"/>
                      <a:pt x="120" y="11"/>
                    </a:cubicBezTo>
                    <a:cubicBezTo>
                      <a:pt x="120" y="11"/>
                      <a:pt x="118" y="13"/>
                      <a:pt x="118" y="12"/>
                    </a:cubicBezTo>
                    <a:cubicBezTo>
                      <a:pt x="118" y="11"/>
                      <a:pt x="118" y="9"/>
                      <a:pt x="117" y="10"/>
                    </a:cubicBezTo>
                    <a:cubicBezTo>
                      <a:pt x="117" y="11"/>
                      <a:pt x="115" y="10"/>
                      <a:pt x="115" y="10"/>
                    </a:cubicBezTo>
                    <a:cubicBezTo>
                      <a:pt x="114" y="10"/>
                      <a:pt x="114" y="10"/>
                      <a:pt x="113" y="10"/>
                    </a:cubicBezTo>
                    <a:cubicBezTo>
                      <a:pt x="112" y="10"/>
                      <a:pt x="111" y="9"/>
                      <a:pt x="111" y="9"/>
                    </a:cubicBezTo>
                    <a:cubicBezTo>
                      <a:pt x="109" y="8"/>
                      <a:pt x="109" y="8"/>
                      <a:pt x="109" y="8"/>
                    </a:cubicBezTo>
                    <a:cubicBezTo>
                      <a:pt x="108" y="7"/>
                      <a:pt x="108" y="7"/>
                      <a:pt x="108" y="7"/>
                    </a:cubicBezTo>
                    <a:cubicBezTo>
                      <a:pt x="108" y="7"/>
                      <a:pt x="106" y="4"/>
                      <a:pt x="105" y="5"/>
                    </a:cubicBezTo>
                    <a:cubicBezTo>
                      <a:pt x="104" y="6"/>
                      <a:pt x="104" y="6"/>
                      <a:pt x="103" y="6"/>
                    </a:cubicBezTo>
                    <a:cubicBezTo>
                      <a:pt x="102" y="6"/>
                      <a:pt x="99" y="6"/>
                      <a:pt x="100" y="7"/>
                    </a:cubicBezTo>
                    <a:cubicBezTo>
                      <a:pt x="102" y="8"/>
                      <a:pt x="103" y="8"/>
                      <a:pt x="104" y="8"/>
                    </a:cubicBezTo>
                    <a:cubicBezTo>
                      <a:pt x="105" y="9"/>
                      <a:pt x="105" y="10"/>
                      <a:pt x="105" y="10"/>
                    </a:cubicBezTo>
                    <a:cubicBezTo>
                      <a:pt x="105" y="10"/>
                      <a:pt x="105" y="10"/>
                      <a:pt x="107" y="12"/>
                    </a:cubicBezTo>
                    <a:cubicBezTo>
                      <a:pt x="108" y="13"/>
                      <a:pt x="109" y="14"/>
                      <a:pt x="107" y="14"/>
                    </a:cubicBezTo>
                    <a:cubicBezTo>
                      <a:pt x="106" y="14"/>
                      <a:pt x="104" y="12"/>
                      <a:pt x="104" y="12"/>
                    </a:cubicBezTo>
                    <a:cubicBezTo>
                      <a:pt x="104" y="12"/>
                      <a:pt x="104" y="10"/>
                      <a:pt x="102" y="12"/>
                    </a:cubicBezTo>
                    <a:cubicBezTo>
                      <a:pt x="100" y="14"/>
                      <a:pt x="102" y="13"/>
                      <a:pt x="99" y="14"/>
                    </a:cubicBezTo>
                    <a:cubicBezTo>
                      <a:pt x="96" y="14"/>
                      <a:pt x="98" y="12"/>
                      <a:pt x="98" y="12"/>
                    </a:cubicBezTo>
                    <a:cubicBezTo>
                      <a:pt x="97" y="12"/>
                      <a:pt x="95" y="12"/>
                      <a:pt x="95" y="13"/>
                    </a:cubicBezTo>
                    <a:cubicBezTo>
                      <a:pt x="95" y="14"/>
                      <a:pt x="95" y="15"/>
                      <a:pt x="95" y="15"/>
                    </a:cubicBezTo>
                    <a:cubicBezTo>
                      <a:pt x="94" y="16"/>
                      <a:pt x="94" y="16"/>
                      <a:pt x="94" y="16"/>
                    </a:cubicBezTo>
                    <a:cubicBezTo>
                      <a:pt x="93" y="16"/>
                      <a:pt x="93" y="16"/>
                      <a:pt x="93" y="16"/>
                    </a:cubicBezTo>
                    <a:cubicBezTo>
                      <a:pt x="93" y="16"/>
                      <a:pt x="92" y="16"/>
                      <a:pt x="92" y="18"/>
                    </a:cubicBezTo>
                    <a:cubicBezTo>
                      <a:pt x="91" y="19"/>
                      <a:pt x="92" y="19"/>
                      <a:pt x="92" y="20"/>
                    </a:cubicBezTo>
                    <a:cubicBezTo>
                      <a:pt x="91" y="21"/>
                      <a:pt x="90" y="21"/>
                      <a:pt x="90" y="21"/>
                    </a:cubicBezTo>
                    <a:cubicBezTo>
                      <a:pt x="90" y="21"/>
                      <a:pt x="89" y="21"/>
                      <a:pt x="89" y="22"/>
                    </a:cubicBezTo>
                    <a:cubicBezTo>
                      <a:pt x="89" y="23"/>
                      <a:pt x="89" y="25"/>
                      <a:pt x="89" y="25"/>
                    </a:cubicBezTo>
                    <a:cubicBezTo>
                      <a:pt x="89" y="25"/>
                      <a:pt x="87" y="25"/>
                      <a:pt x="87" y="26"/>
                    </a:cubicBezTo>
                    <a:cubicBezTo>
                      <a:pt x="87" y="27"/>
                      <a:pt x="87" y="27"/>
                      <a:pt x="87" y="27"/>
                    </a:cubicBezTo>
                    <a:cubicBezTo>
                      <a:pt x="87" y="27"/>
                      <a:pt x="88" y="28"/>
                      <a:pt x="88" y="29"/>
                    </a:cubicBezTo>
                    <a:cubicBezTo>
                      <a:pt x="88" y="30"/>
                      <a:pt x="88" y="31"/>
                      <a:pt x="88" y="31"/>
                    </a:cubicBezTo>
                    <a:cubicBezTo>
                      <a:pt x="87" y="32"/>
                      <a:pt x="87" y="31"/>
                      <a:pt x="87" y="31"/>
                    </a:cubicBezTo>
                    <a:cubicBezTo>
                      <a:pt x="87" y="31"/>
                      <a:pt x="86" y="30"/>
                      <a:pt x="86" y="31"/>
                    </a:cubicBezTo>
                    <a:cubicBezTo>
                      <a:pt x="85" y="31"/>
                      <a:pt x="85" y="31"/>
                      <a:pt x="85" y="31"/>
                    </a:cubicBezTo>
                    <a:cubicBezTo>
                      <a:pt x="85" y="31"/>
                      <a:pt x="85" y="31"/>
                      <a:pt x="85" y="31"/>
                    </a:cubicBezTo>
                    <a:cubicBezTo>
                      <a:pt x="82" y="30"/>
                      <a:pt x="82" y="30"/>
                      <a:pt x="82" y="30"/>
                    </a:cubicBezTo>
                    <a:cubicBezTo>
                      <a:pt x="80" y="33"/>
                      <a:pt x="80" y="33"/>
                      <a:pt x="80" y="33"/>
                    </a:cubicBezTo>
                    <a:cubicBezTo>
                      <a:pt x="79" y="33"/>
                      <a:pt x="79" y="31"/>
                      <a:pt x="79" y="31"/>
                    </a:cubicBezTo>
                    <a:cubicBezTo>
                      <a:pt x="79" y="30"/>
                      <a:pt x="78" y="30"/>
                      <a:pt x="78" y="30"/>
                    </a:cubicBezTo>
                    <a:cubicBezTo>
                      <a:pt x="78" y="30"/>
                      <a:pt x="77" y="30"/>
                      <a:pt x="76" y="29"/>
                    </a:cubicBezTo>
                    <a:cubicBezTo>
                      <a:pt x="76" y="28"/>
                      <a:pt x="76" y="27"/>
                      <a:pt x="75" y="26"/>
                    </a:cubicBezTo>
                    <a:cubicBezTo>
                      <a:pt x="74" y="25"/>
                      <a:pt x="72" y="25"/>
                      <a:pt x="71" y="25"/>
                    </a:cubicBezTo>
                    <a:cubicBezTo>
                      <a:pt x="71" y="25"/>
                      <a:pt x="70" y="26"/>
                      <a:pt x="69" y="27"/>
                    </a:cubicBezTo>
                    <a:cubicBezTo>
                      <a:pt x="68" y="28"/>
                      <a:pt x="68" y="28"/>
                      <a:pt x="68" y="28"/>
                    </a:cubicBezTo>
                    <a:cubicBezTo>
                      <a:pt x="67" y="28"/>
                      <a:pt x="67" y="26"/>
                      <a:pt x="67" y="26"/>
                    </a:cubicBezTo>
                    <a:cubicBezTo>
                      <a:pt x="66" y="26"/>
                      <a:pt x="66" y="26"/>
                      <a:pt x="66" y="27"/>
                    </a:cubicBezTo>
                    <a:cubicBezTo>
                      <a:pt x="66" y="28"/>
                      <a:pt x="66" y="31"/>
                      <a:pt x="66" y="31"/>
                    </a:cubicBezTo>
                    <a:cubicBezTo>
                      <a:pt x="66" y="31"/>
                      <a:pt x="65" y="31"/>
                      <a:pt x="65" y="30"/>
                    </a:cubicBezTo>
                    <a:cubicBezTo>
                      <a:pt x="64" y="30"/>
                      <a:pt x="64" y="29"/>
                      <a:pt x="63" y="30"/>
                    </a:cubicBezTo>
                    <a:cubicBezTo>
                      <a:pt x="63" y="31"/>
                      <a:pt x="61" y="31"/>
                      <a:pt x="61" y="32"/>
                    </a:cubicBezTo>
                    <a:cubicBezTo>
                      <a:pt x="61" y="33"/>
                      <a:pt x="62" y="34"/>
                      <a:pt x="61" y="35"/>
                    </a:cubicBezTo>
                    <a:cubicBezTo>
                      <a:pt x="61" y="35"/>
                      <a:pt x="60" y="35"/>
                      <a:pt x="60" y="36"/>
                    </a:cubicBezTo>
                    <a:cubicBezTo>
                      <a:pt x="61" y="36"/>
                      <a:pt x="61" y="37"/>
                      <a:pt x="61" y="37"/>
                    </a:cubicBezTo>
                    <a:cubicBezTo>
                      <a:pt x="61" y="38"/>
                      <a:pt x="60" y="37"/>
                      <a:pt x="60" y="37"/>
                    </a:cubicBezTo>
                    <a:cubicBezTo>
                      <a:pt x="59" y="37"/>
                      <a:pt x="59" y="36"/>
                      <a:pt x="58" y="37"/>
                    </a:cubicBezTo>
                    <a:cubicBezTo>
                      <a:pt x="58" y="38"/>
                      <a:pt x="57" y="38"/>
                      <a:pt x="57" y="39"/>
                    </a:cubicBezTo>
                    <a:cubicBezTo>
                      <a:pt x="58" y="39"/>
                      <a:pt x="59" y="39"/>
                      <a:pt x="59" y="39"/>
                    </a:cubicBezTo>
                    <a:cubicBezTo>
                      <a:pt x="58" y="41"/>
                      <a:pt x="59" y="39"/>
                      <a:pt x="58" y="41"/>
                    </a:cubicBezTo>
                    <a:cubicBezTo>
                      <a:pt x="58" y="43"/>
                      <a:pt x="55" y="43"/>
                      <a:pt x="55" y="43"/>
                    </a:cubicBezTo>
                    <a:cubicBezTo>
                      <a:pt x="54" y="42"/>
                      <a:pt x="53" y="42"/>
                      <a:pt x="53" y="43"/>
                    </a:cubicBezTo>
                    <a:cubicBezTo>
                      <a:pt x="52" y="44"/>
                      <a:pt x="52" y="46"/>
                      <a:pt x="53" y="46"/>
                    </a:cubicBezTo>
                    <a:cubicBezTo>
                      <a:pt x="53" y="47"/>
                      <a:pt x="54" y="47"/>
                      <a:pt x="53" y="47"/>
                    </a:cubicBezTo>
                    <a:cubicBezTo>
                      <a:pt x="53" y="48"/>
                      <a:pt x="53" y="48"/>
                      <a:pt x="53" y="48"/>
                    </a:cubicBezTo>
                    <a:cubicBezTo>
                      <a:pt x="52" y="49"/>
                      <a:pt x="51" y="49"/>
                      <a:pt x="51" y="48"/>
                    </a:cubicBezTo>
                    <a:cubicBezTo>
                      <a:pt x="50" y="47"/>
                      <a:pt x="50" y="47"/>
                      <a:pt x="49" y="46"/>
                    </a:cubicBezTo>
                    <a:cubicBezTo>
                      <a:pt x="48" y="45"/>
                      <a:pt x="49" y="44"/>
                      <a:pt x="48" y="45"/>
                    </a:cubicBezTo>
                    <a:cubicBezTo>
                      <a:pt x="47" y="46"/>
                      <a:pt x="48" y="46"/>
                      <a:pt x="47" y="47"/>
                    </a:cubicBezTo>
                    <a:cubicBezTo>
                      <a:pt x="46" y="49"/>
                      <a:pt x="45" y="50"/>
                      <a:pt x="44" y="51"/>
                    </a:cubicBezTo>
                    <a:cubicBezTo>
                      <a:pt x="44" y="52"/>
                      <a:pt x="44" y="54"/>
                      <a:pt x="45" y="54"/>
                    </a:cubicBezTo>
                    <a:cubicBezTo>
                      <a:pt x="46" y="55"/>
                      <a:pt x="48" y="56"/>
                      <a:pt x="47" y="57"/>
                    </a:cubicBezTo>
                    <a:cubicBezTo>
                      <a:pt x="46" y="58"/>
                      <a:pt x="45" y="58"/>
                      <a:pt x="44" y="59"/>
                    </a:cubicBezTo>
                    <a:cubicBezTo>
                      <a:pt x="44" y="60"/>
                      <a:pt x="43" y="60"/>
                      <a:pt x="43" y="60"/>
                    </a:cubicBezTo>
                    <a:cubicBezTo>
                      <a:pt x="43" y="61"/>
                      <a:pt x="42" y="64"/>
                      <a:pt x="42" y="65"/>
                    </a:cubicBezTo>
                    <a:cubicBezTo>
                      <a:pt x="42" y="65"/>
                      <a:pt x="40" y="65"/>
                      <a:pt x="39" y="67"/>
                    </a:cubicBezTo>
                    <a:cubicBezTo>
                      <a:pt x="39" y="68"/>
                      <a:pt x="35" y="70"/>
                      <a:pt x="34" y="70"/>
                    </a:cubicBezTo>
                    <a:cubicBezTo>
                      <a:pt x="32" y="70"/>
                      <a:pt x="32" y="70"/>
                      <a:pt x="30" y="71"/>
                    </a:cubicBezTo>
                    <a:cubicBezTo>
                      <a:pt x="29" y="73"/>
                      <a:pt x="28" y="71"/>
                      <a:pt x="27" y="73"/>
                    </a:cubicBezTo>
                    <a:cubicBezTo>
                      <a:pt x="27" y="75"/>
                      <a:pt x="25" y="75"/>
                      <a:pt x="24" y="76"/>
                    </a:cubicBezTo>
                    <a:cubicBezTo>
                      <a:pt x="24" y="76"/>
                      <a:pt x="23" y="75"/>
                      <a:pt x="23" y="77"/>
                    </a:cubicBezTo>
                    <a:cubicBezTo>
                      <a:pt x="22" y="78"/>
                      <a:pt x="22" y="78"/>
                      <a:pt x="20" y="78"/>
                    </a:cubicBezTo>
                    <a:cubicBezTo>
                      <a:pt x="19" y="79"/>
                      <a:pt x="17" y="77"/>
                      <a:pt x="16" y="78"/>
                    </a:cubicBezTo>
                    <a:cubicBezTo>
                      <a:pt x="15" y="79"/>
                      <a:pt x="14" y="82"/>
                      <a:pt x="10" y="85"/>
                    </a:cubicBezTo>
                    <a:cubicBezTo>
                      <a:pt x="5" y="89"/>
                      <a:pt x="6" y="90"/>
                      <a:pt x="5" y="92"/>
                    </a:cubicBezTo>
                    <a:cubicBezTo>
                      <a:pt x="5" y="93"/>
                      <a:pt x="4" y="94"/>
                      <a:pt x="4" y="92"/>
                    </a:cubicBezTo>
                    <a:cubicBezTo>
                      <a:pt x="4" y="91"/>
                      <a:pt x="4" y="89"/>
                      <a:pt x="3" y="90"/>
                    </a:cubicBezTo>
                    <a:cubicBezTo>
                      <a:pt x="2" y="91"/>
                      <a:pt x="0" y="95"/>
                      <a:pt x="1" y="95"/>
                    </a:cubicBezTo>
                    <a:cubicBezTo>
                      <a:pt x="2" y="95"/>
                      <a:pt x="3" y="95"/>
                      <a:pt x="4" y="96"/>
                    </a:cubicBezTo>
                    <a:cubicBezTo>
                      <a:pt x="4" y="97"/>
                      <a:pt x="4" y="100"/>
                      <a:pt x="4" y="100"/>
                    </a:cubicBezTo>
                    <a:cubicBezTo>
                      <a:pt x="4" y="101"/>
                      <a:pt x="3" y="101"/>
                      <a:pt x="3" y="103"/>
                    </a:cubicBezTo>
                    <a:cubicBezTo>
                      <a:pt x="3" y="104"/>
                      <a:pt x="2" y="107"/>
                      <a:pt x="4" y="109"/>
                    </a:cubicBezTo>
                    <a:cubicBezTo>
                      <a:pt x="6" y="110"/>
                      <a:pt x="10" y="114"/>
                      <a:pt x="10" y="116"/>
                    </a:cubicBezTo>
                    <a:cubicBezTo>
                      <a:pt x="10" y="118"/>
                      <a:pt x="11" y="119"/>
                      <a:pt x="9" y="118"/>
                    </a:cubicBezTo>
                    <a:cubicBezTo>
                      <a:pt x="8" y="117"/>
                      <a:pt x="5" y="113"/>
                      <a:pt x="4" y="114"/>
                    </a:cubicBezTo>
                    <a:cubicBezTo>
                      <a:pt x="4" y="114"/>
                      <a:pt x="5" y="115"/>
                      <a:pt x="6" y="116"/>
                    </a:cubicBezTo>
                    <a:cubicBezTo>
                      <a:pt x="7" y="117"/>
                      <a:pt x="9" y="119"/>
                      <a:pt x="8" y="120"/>
                    </a:cubicBezTo>
                    <a:cubicBezTo>
                      <a:pt x="8" y="121"/>
                      <a:pt x="5" y="117"/>
                      <a:pt x="5" y="118"/>
                    </a:cubicBezTo>
                    <a:cubicBezTo>
                      <a:pt x="4" y="119"/>
                      <a:pt x="5" y="120"/>
                      <a:pt x="6" y="121"/>
                    </a:cubicBezTo>
                    <a:cubicBezTo>
                      <a:pt x="8" y="122"/>
                      <a:pt x="9" y="122"/>
                      <a:pt x="10" y="124"/>
                    </a:cubicBezTo>
                    <a:cubicBezTo>
                      <a:pt x="11" y="126"/>
                      <a:pt x="11" y="127"/>
                      <a:pt x="12" y="128"/>
                    </a:cubicBezTo>
                    <a:cubicBezTo>
                      <a:pt x="13" y="130"/>
                      <a:pt x="11" y="129"/>
                      <a:pt x="13" y="131"/>
                    </a:cubicBezTo>
                    <a:cubicBezTo>
                      <a:pt x="16" y="133"/>
                      <a:pt x="18" y="134"/>
                      <a:pt x="19" y="137"/>
                    </a:cubicBezTo>
                    <a:cubicBezTo>
                      <a:pt x="19" y="139"/>
                      <a:pt x="19" y="140"/>
                      <a:pt x="20" y="142"/>
                    </a:cubicBezTo>
                    <a:cubicBezTo>
                      <a:pt x="21" y="144"/>
                      <a:pt x="22" y="147"/>
                      <a:pt x="24" y="149"/>
                    </a:cubicBezTo>
                    <a:cubicBezTo>
                      <a:pt x="26" y="151"/>
                      <a:pt x="27" y="152"/>
                      <a:pt x="27" y="153"/>
                    </a:cubicBezTo>
                    <a:cubicBezTo>
                      <a:pt x="27" y="154"/>
                      <a:pt x="27" y="156"/>
                      <a:pt x="28" y="156"/>
                    </a:cubicBezTo>
                    <a:cubicBezTo>
                      <a:pt x="28" y="157"/>
                      <a:pt x="27" y="157"/>
                      <a:pt x="27" y="158"/>
                    </a:cubicBezTo>
                    <a:cubicBezTo>
                      <a:pt x="27" y="159"/>
                      <a:pt x="26" y="160"/>
                      <a:pt x="27" y="162"/>
                    </a:cubicBezTo>
                    <a:cubicBezTo>
                      <a:pt x="27" y="163"/>
                      <a:pt x="27" y="164"/>
                      <a:pt x="26" y="163"/>
                    </a:cubicBezTo>
                    <a:cubicBezTo>
                      <a:pt x="25" y="163"/>
                      <a:pt x="23" y="162"/>
                      <a:pt x="24" y="164"/>
                    </a:cubicBezTo>
                    <a:cubicBezTo>
                      <a:pt x="25" y="165"/>
                      <a:pt x="26" y="166"/>
                      <a:pt x="26" y="167"/>
                    </a:cubicBezTo>
                    <a:cubicBezTo>
                      <a:pt x="27" y="168"/>
                      <a:pt x="26" y="169"/>
                      <a:pt x="27" y="168"/>
                    </a:cubicBezTo>
                    <a:cubicBezTo>
                      <a:pt x="29" y="168"/>
                      <a:pt x="30" y="168"/>
                      <a:pt x="31" y="169"/>
                    </a:cubicBezTo>
                    <a:cubicBezTo>
                      <a:pt x="32" y="170"/>
                      <a:pt x="33" y="171"/>
                      <a:pt x="34" y="170"/>
                    </a:cubicBezTo>
                    <a:cubicBezTo>
                      <a:pt x="35" y="170"/>
                      <a:pt x="35" y="168"/>
                      <a:pt x="36" y="170"/>
                    </a:cubicBezTo>
                    <a:cubicBezTo>
                      <a:pt x="38" y="171"/>
                      <a:pt x="38" y="169"/>
                      <a:pt x="39" y="169"/>
                    </a:cubicBezTo>
                    <a:cubicBezTo>
                      <a:pt x="40" y="169"/>
                      <a:pt x="41" y="169"/>
                      <a:pt x="42" y="169"/>
                    </a:cubicBezTo>
                    <a:cubicBezTo>
                      <a:pt x="43" y="169"/>
                      <a:pt x="43" y="168"/>
                      <a:pt x="44" y="168"/>
                    </a:cubicBezTo>
                    <a:cubicBezTo>
                      <a:pt x="45" y="167"/>
                      <a:pt x="45" y="166"/>
                      <a:pt x="47" y="166"/>
                    </a:cubicBezTo>
                    <a:cubicBezTo>
                      <a:pt x="48" y="165"/>
                      <a:pt x="49" y="166"/>
                      <a:pt x="49" y="164"/>
                    </a:cubicBezTo>
                    <a:cubicBezTo>
                      <a:pt x="49" y="161"/>
                      <a:pt x="49" y="161"/>
                      <a:pt x="52" y="160"/>
                    </a:cubicBezTo>
                    <a:cubicBezTo>
                      <a:pt x="54" y="159"/>
                      <a:pt x="59" y="158"/>
                      <a:pt x="60" y="158"/>
                    </a:cubicBezTo>
                    <a:cubicBezTo>
                      <a:pt x="61" y="158"/>
                      <a:pt x="60" y="157"/>
                      <a:pt x="62" y="158"/>
                    </a:cubicBezTo>
                    <a:cubicBezTo>
                      <a:pt x="63" y="159"/>
                      <a:pt x="63" y="157"/>
                      <a:pt x="65" y="157"/>
                    </a:cubicBezTo>
                    <a:cubicBezTo>
                      <a:pt x="66" y="157"/>
                      <a:pt x="64" y="158"/>
                      <a:pt x="67" y="157"/>
                    </a:cubicBezTo>
                    <a:cubicBezTo>
                      <a:pt x="70" y="156"/>
                      <a:pt x="70" y="155"/>
                      <a:pt x="71" y="153"/>
                    </a:cubicBezTo>
                    <a:cubicBezTo>
                      <a:pt x="72" y="151"/>
                      <a:pt x="70" y="151"/>
                      <a:pt x="73" y="149"/>
                    </a:cubicBezTo>
                    <a:cubicBezTo>
                      <a:pt x="77" y="148"/>
                      <a:pt x="79" y="143"/>
                      <a:pt x="84" y="144"/>
                    </a:cubicBezTo>
                    <a:cubicBezTo>
                      <a:pt x="88" y="144"/>
                      <a:pt x="90" y="143"/>
                      <a:pt x="92" y="141"/>
                    </a:cubicBezTo>
                    <a:cubicBezTo>
                      <a:pt x="94" y="139"/>
                      <a:pt x="94" y="139"/>
                      <a:pt x="95" y="138"/>
                    </a:cubicBezTo>
                    <a:cubicBezTo>
                      <a:pt x="95" y="138"/>
                      <a:pt x="95" y="138"/>
                      <a:pt x="95" y="138"/>
                    </a:cubicBezTo>
                    <a:cubicBezTo>
                      <a:pt x="96" y="138"/>
                      <a:pt x="96" y="138"/>
                      <a:pt x="97" y="138"/>
                    </a:cubicBezTo>
                    <a:cubicBezTo>
                      <a:pt x="100" y="138"/>
                      <a:pt x="105" y="135"/>
                      <a:pt x="108" y="137"/>
                    </a:cubicBezTo>
                    <a:cubicBezTo>
                      <a:pt x="112" y="140"/>
                      <a:pt x="113" y="140"/>
                      <a:pt x="114" y="139"/>
                    </a:cubicBezTo>
                    <a:cubicBezTo>
                      <a:pt x="115" y="138"/>
                      <a:pt x="115" y="136"/>
                      <a:pt x="117" y="138"/>
                    </a:cubicBezTo>
                    <a:cubicBezTo>
                      <a:pt x="118" y="140"/>
                      <a:pt x="119" y="136"/>
                      <a:pt x="121" y="139"/>
                    </a:cubicBezTo>
                    <a:cubicBezTo>
                      <a:pt x="122" y="142"/>
                      <a:pt x="123" y="141"/>
                      <a:pt x="124" y="143"/>
                    </a:cubicBezTo>
                    <a:cubicBezTo>
                      <a:pt x="125" y="145"/>
                      <a:pt x="125" y="143"/>
                      <a:pt x="126" y="146"/>
                    </a:cubicBezTo>
                    <a:cubicBezTo>
                      <a:pt x="127" y="148"/>
                      <a:pt x="128" y="146"/>
                      <a:pt x="128" y="148"/>
                    </a:cubicBezTo>
                    <a:cubicBezTo>
                      <a:pt x="128" y="150"/>
                      <a:pt x="129" y="152"/>
                      <a:pt x="129" y="152"/>
                    </a:cubicBezTo>
                    <a:cubicBezTo>
                      <a:pt x="131" y="154"/>
                      <a:pt x="131" y="154"/>
                      <a:pt x="131" y="154"/>
                    </a:cubicBezTo>
                    <a:cubicBezTo>
                      <a:pt x="132" y="155"/>
                      <a:pt x="132" y="155"/>
                      <a:pt x="132" y="155"/>
                    </a:cubicBezTo>
                    <a:cubicBezTo>
                      <a:pt x="132" y="155"/>
                      <a:pt x="132" y="158"/>
                      <a:pt x="133" y="156"/>
                    </a:cubicBezTo>
                    <a:cubicBezTo>
                      <a:pt x="134" y="154"/>
                      <a:pt x="133" y="154"/>
                      <a:pt x="135" y="152"/>
                    </a:cubicBezTo>
                    <a:cubicBezTo>
                      <a:pt x="137" y="150"/>
                      <a:pt x="139" y="148"/>
                      <a:pt x="140" y="147"/>
                    </a:cubicBezTo>
                    <a:cubicBezTo>
                      <a:pt x="141" y="147"/>
                      <a:pt x="141" y="147"/>
                      <a:pt x="142" y="144"/>
                    </a:cubicBezTo>
                    <a:cubicBezTo>
                      <a:pt x="142" y="140"/>
                      <a:pt x="141" y="137"/>
                      <a:pt x="143" y="140"/>
                    </a:cubicBezTo>
                    <a:cubicBezTo>
                      <a:pt x="144" y="142"/>
                      <a:pt x="143" y="142"/>
                      <a:pt x="144" y="144"/>
                    </a:cubicBezTo>
                    <a:cubicBezTo>
                      <a:pt x="144" y="146"/>
                      <a:pt x="142" y="147"/>
                      <a:pt x="142" y="149"/>
                    </a:cubicBezTo>
                    <a:cubicBezTo>
                      <a:pt x="142" y="152"/>
                      <a:pt x="143" y="152"/>
                      <a:pt x="142" y="154"/>
                    </a:cubicBezTo>
                    <a:cubicBezTo>
                      <a:pt x="142" y="155"/>
                      <a:pt x="139" y="154"/>
                      <a:pt x="140" y="155"/>
                    </a:cubicBezTo>
                    <a:cubicBezTo>
                      <a:pt x="141" y="157"/>
                      <a:pt x="143" y="157"/>
                      <a:pt x="143" y="155"/>
                    </a:cubicBezTo>
                    <a:cubicBezTo>
                      <a:pt x="144" y="153"/>
                      <a:pt x="143" y="149"/>
                      <a:pt x="145" y="150"/>
                    </a:cubicBezTo>
                    <a:cubicBezTo>
                      <a:pt x="146" y="152"/>
                      <a:pt x="146" y="152"/>
                      <a:pt x="147" y="154"/>
                    </a:cubicBezTo>
                    <a:cubicBezTo>
                      <a:pt x="148" y="155"/>
                      <a:pt x="149" y="156"/>
                      <a:pt x="147" y="157"/>
                    </a:cubicBezTo>
                    <a:cubicBezTo>
                      <a:pt x="146" y="159"/>
                      <a:pt x="148" y="159"/>
                      <a:pt x="148" y="159"/>
                    </a:cubicBezTo>
                    <a:cubicBezTo>
                      <a:pt x="149" y="159"/>
                      <a:pt x="149" y="159"/>
                      <a:pt x="150" y="158"/>
                    </a:cubicBezTo>
                    <a:cubicBezTo>
                      <a:pt x="151" y="157"/>
                      <a:pt x="151" y="157"/>
                      <a:pt x="151" y="157"/>
                    </a:cubicBezTo>
                    <a:cubicBezTo>
                      <a:pt x="151" y="161"/>
                      <a:pt x="151" y="161"/>
                      <a:pt x="151" y="161"/>
                    </a:cubicBezTo>
                    <a:cubicBezTo>
                      <a:pt x="151" y="161"/>
                      <a:pt x="151" y="161"/>
                      <a:pt x="153" y="162"/>
                    </a:cubicBezTo>
                    <a:cubicBezTo>
                      <a:pt x="154" y="163"/>
                      <a:pt x="155" y="165"/>
                      <a:pt x="155" y="166"/>
                    </a:cubicBezTo>
                    <a:cubicBezTo>
                      <a:pt x="155" y="167"/>
                      <a:pt x="154" y="166"/>
                      <a:pt x="154" y="168"/>
                    </a:cubicBezTo>
                    <a:cubicBezTo>
                      <a:pt x="154" y="169"/>
                      <a:pt x="154" y="169"/>
                      <a:pt x="155" y="170"/>
                    </a:cubicBezTo>
                    <a:cubicBezTo>
                      <a:pt x="157" y="172"/>
                      <a:pt x="157" y="170"/>
                      <a:pt x="157" y="172"/>
                    </a:cubicBezTo>
                    <a:cubicBezTo>
                      <a:pt x="158" y="174"/>
                      <a:pt x="157" y="174"/>
                      <a:pt x="158" y="175"/>
                    </a:cubicBezTo>
                    <a:cubicBezTo>
                      <a:pt x="160" y="175"/>
                      <a:pt x="158" y="172"/>
                      <a:pt x="161" y="174"/>
                    </a:cubicBezTo>
                    <a:cubicBezTo>
                      <a:pt x="161" y="174"/>
                      <a:pt x="161" y="174"/>
                      <a:pt x="161" y="174"/>
                    </a:cubicBezTo>
                    <a:close/>
                  </a:path>
                </a:pathLst>
              </a:custGeom>
              <a:solidFill>
                <a:srgbClr val="00CC99"/>
              </a:solidFill>
              <a:ln w="4763" cap="rnd">
                <a:solidFill>
                  <a:srgbClr val="FFFFFF"/>
                </a:solidFill>
                <a:prstDash val="solid"/>
                <a:round/>
                <a:headEnd/>
                <a:tailEnd/>
              </a:ln>
            </p:spPr>
            <p:txBody>
              <a:bodyPr/>
              <a:lstStyle/>
              <a:p>
                <a:endParaRPr lang="en-US"/>
              </a:p>
            </p:txBody>
          </p:sp>
          <p:sp>
            <p:nvSpPr>
              <p:cNvPr id="294" name="Freeform 45">
                <a:extLst>
                  <a:ext uri="{FF2B5EF4-FFF2-40B4-BE49-F238E27FC236}">
                    <a16:creationId xmlns:a16="http://schemas.microsoft.com/office/drawing/2014/main" id="{EE2B8994-8EF4-4228-B2F9-FE43DA7E5012}"/>
                  </a:ext>
                </a:extLst>
              </p:cNvPr>
              <p:cNvSpPr>
                <a:spLocks/>
              </p:cNvSpPr>
              <p:nvPr/>
            </p:nvSpPr>
            <p:spPr bwMode="auto">
              <a:xfrm>
                <a:off x="2042" y="2168"/>
                <a:ext cx="43" cy="32"/>
              </a:xfrm>
              <a:custGeom>
                <a:avLst/>
                <a:gdLst>
                  <a:gd name="T0" fmla="*/ 43 w 16"/>
                  <a:gd name="T1" fmla="*/ 0 h 12"/>
                  <a:gd name="T2" fmla="*/ 59 w 16"/>
                  <a:gd name="T3" fmla="*/ 29 h 12"/>
                  <a:gd name="T4" fmla="*/ 94 w 16"/>
                  <a:gd name="T5" fmla="*/ 43 h 12"/>
                  <a:gd name="T6" fmla="*/ 116 w 16"/>
                  <a:gd name="T7" fmla="*/ 56 h 12"/>
                  <a:gd name="T8" fmla="*/ 108 w 16"/>
                  <a:gd name="T9" fmla="*/ 77 h 12"/>
                  <a:gd name="T10" fmla="*/ 108 w 16"/>
                  <a:gd name="T11" fmla="*/ 77 h 12"/>
                  <a:gd name="T12" fmla="*/ 108 w 16"/>
                  <a:gd name="T13" fmla="*/ 77 h 12"/>
                  <a:gd name="T14" fmla="*/ 86 w 16"/>
                  <a:gd name="T15" fmla="*/ 85 h 12"/>
                  <a:gd name="T16" fmla="*/ 51 w 16"/>
                  <a:gd name="T17" fmla="*/ 77 h 12"/>
                  <a:gd name="T18" fmla="*/ 30 w 16"/>
                  <a:gd name="T19" fmla="*/ 64 h 12"/>
                  <a:gd name="T20" fmla="*/ 8 w 16"/>
                  <a:gd name="T21" fmla="*/ 51 h 12"/>
                  <a:gd name="T22" fmla="*/ 0 w 16"/>
                  <a:gd name="T23" fmla="*/ 43 h 12"/>
                  <a:gd name="T24" fmla="*/ 0 w 16"/>
                  <a:gd name="T25" fmla="*/ 43 h 12"/>
                  <a:gd name="T26" fmla="*/ 13 w 16"/>
                  <a:gd name="T27" fmla="*/ 29 h 12"/>
                  <a:gd name="T28" fmla="*/ 43 w 16"/>
                  <a:gd name="T29" fmla="*/ 8 h 12"/>
                  <a:gd name="T30" fmla="*/ 43 w 16"/>
                  <a:gd name="T31" fmla="*/ 0 h 1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6" h="12">
                    <a:moveTo>
                      <a:pt x="6" y="0"/>
                    </a:moveTo>
                    <a:cubicBezTo>
                      <a:pt x="6" y="1"/>
                      <a:pt x="7" y="3"/>
                      <a:pt x="8" y="4"/>
                    </a:cubicBezTo>
                    <a:cubicBezTo>
                      <a:pt x="9" y="5"/>
                      <a:pt x="11" y="7"/>
                      <a:pt x="13" y="6"/>
                    </a:cubicBezTo>
                    <a:cubicBezTo>
                      <a:pt x="14" y="7"/>
                      <a:pt x="15" y="7"/>
                      <a:pt x="16" y="8"/>
                    </a:cubicBezTo>
                    <a:cubicBezTo>
                      <a:pt x="16" y="8"/>
                      <a:pt x="15" y="10"/>
                      <a:pt x="15" y="11"/>
                    </a:cubicBezTo>
                    <a:cubicBezTo>
                      <a:pt x="15" y="11"/>
                      <a:pt x="15" y="11"/>
                      <a:pt x="15" y="11"/>
                    </a:cubicBezTo>
                    <a:cubicBezTo>
                      <a:pt x="15" y="11"/>
                      <a:pt x="15" y="11"/>
                      <a:pt x="15" y="11"/>
                    </a:cubicBezTo>
                    <a:cubicBezTo>
                      <a:pt x="14" y="11"/>
                      <a:pt x="12" y="12"/>
                      <a:pt x="12" y="12"/>
                    </a:cubicBezTo>
                    <a:cubicBezTo>
                      <a:pt x="11" y="12"/>
                      <a:pt x="10" y="11"/>
                      <a:pt x="7" y="11"/>
                    </a:cubicBezTo>
                    <a:cubicBezTo>
                      <a:pt x="5" y="11"/>
                      <a:pt x="6" y="11"/>
                      <a:pt x="4" y="9"/>
                    </a:cubicBezTo>
                    <a:cubicBezTo>
                      <a:pt x="3" y="7"/>
                      <a:pt x="3" y="8"/>
                      <a:pt x="1" y="7"/>
                    </a:cubicBezTo>
                    <a:cubicBezTo>
                      <a:pt x="1" y="6"/>
                      <a:pt x="0" y="6"/>
                      <a:pt x="0" y="6"/>
                    </a:cubicBezTo>
                    <a:cubicBezTo>
                      <a:pt x="0" y="6"/>
                      <a:pt x="0" y="6"/>
                      <a:pt x="0" y="6"/>
                    </a:cubicBezTo>
                    <a:cubicBezTo>
                      <a:pt x="1" y="5"/>
                      <a:pt x="1" y="5"/>
                      <a:pt x="2" y="4"/>
                    </a:cubicBezTo>
                    <a:cubicBezTo>
                      <a:pt x="3" y="3"/>
                      <a:pt x="5" y="2"/>
                      <a:pt x="6" y="1"/>
                    </a:cubicBezTo>
                    <a:cubicBezTo>
                      <a:pt x="6" y="0"/>
                      <a:pt x="6" y="0"/>
                      <a:pt x="6" y="0"/>
                    </a:cubicBezTo>
                    <a:close/>
                  </a:path>
                </a:pathLst>
              </a:custGeom>
              <a:grpFill/>
              <a:ln w="4763" cap="rnd">
                <a:solidFill>
                  <a:srgbClr val="FFFFFF"/>
                </a:solidFill>
                <a:prstDash val="solid"/>
                <a:round/>
                <a:headEnd/>
                <a:tailEnd/>
              </a:ln>
            </p:spPr>
            <p:txBody>
              <a:bodyPr/>
              <a:lstStyle/>
              <a:p>
                <a:endParaRPr lang="en-US"/>
              </a:p>
            </p:txBody>
          </p:sp>
          <p:sp>
            <p:nvSpPr>
              <p:cNvPr id="295" name="Freeform 46">
                <a:extLst>
                  <a:ext uri="{FF2B5EF4-FFF2-40B4-BE49-F238E27FC236}">
                    <a16:creationId xmlns:a16="http://schemas.microsoft.com/office/drawing/2014/main" id="{92796C01-8261-4EF2-BB74-13D512ED0ACE}"/>
                  </a:ext>
                </a:extLst>
              </p:cNvPr>
              <p:cNvSpPr>
                <a:spLocks/>
              </p:cNvSpPr>
              <p:nvPr/>
            </p:nvSpPr>
            <p:spPr bwMode="auto">
              <a:xfrm>
                <a:off x="2087" y="2168"/>
                <a:ext cx="78" cy="77"/>
              </a:xfrm>
              <a:custGeom>
                <a:avLst/>
                <a:gdLst>
                  <a:gd name="T0" fmla="*/ 202 w 29"/>
                  <a:gd name="T1" fmla="*/ 0 h 29"/>
                  <a:gd name="T2" fmla="*/ 210 w 29"/>
                  <a:gd name="T3" fmla="*/ 13 h 29"/>
                  <a:gd name="T4" fmla="*/ 196 w 29"/>
                  <a:gd name="T5" fmla="*/ 56 h 29"/>
                  <a:gd name="T6" fmla="*/ 180 w 29"/>
                  <a:gd name="T7" fmla="*/ 119 h 29"/>
                  <a:gd name="T8" fmla="*/ 180 w 29"/>
                  <a:gd name="T9" fmla="*/ 162 h 29"/>
                  <a:gd name="T10" fmla="*/ 188 w 29"/>
                  <a:gd name="T11" fmla="*/ 196 h 29"/>
                  <a:gd name="T12" fmla="*/ 180 w 29"/>
                  <a:gd name="T13" fmla="*/ 196 h 29"/>
                  <a:gd name="T14" fmla="*/ 159 w 29"/>
                  <a:gd name="T15" fmla="*/ 196 h 29"/>
                  <a:gd name="T16" fmla="*/ 129 w 29"/>
                  <a:gd name="T17" fmla="*/ 183 h 29"/>
                  <a:gd name="T18" fmla="*/ 129 w 29"/>
                  <a:gd name="T19" fmla="*/ 183 h 29"/>
                  <a:gd name="T20" fmla="*/ 102 w 29"/>
                  <a:gd name="T21" fmla="*/ 154 h 29"/>
                  <a:gd name="T22" fmla="*/ 94 w 29"/>
                  <a:gd name="T23" fmla="*/ 141 h 29"/>
                  <a:gd name="T24" fmla="*/ 81 w 29"/>
                  <a:gd name="T25" fmla="*/ 133 h 29"/>
                  <a:gd name="T26" fmla="*/ 81 w 29"/>
                  <a:gd name="T27" fmla="*/ 154 h 29"/>
                  <a:gd name="T28" fmla="*/ 86 w 29"/>
                  <a:gd name="T29" fmla="*/ 175 h 29"/>
                  <a:gd name="T30" fmla="*/ 86 w 29"/>
                  <a:gd name="T31" fmla="*/ 183 h 29"/>
                  <a:gd name="T32" fmla="*/ 65 w 29"/>
                  <a:gd name="T33" fmla="*/ 162 h 29"/>
                  <a:gd name="T34" fmla="*/ 35 w 29"/>
                  <a:gd name="T35" fmla="*/ 141 h 29"/>
                  <a:gd name="T36" fmla="*/ 13 w 29"/>
                  <a:gd name="T37" fmla="*/ 106 h 29"/>
                  <a:gd name="T38" fmla="*/ 8 w 29"/>
                  <a:gd name="T39" fmla="*/ 93 h 29"/>
                  <a:gd name="T40" fmla="*/ 8 w 29"/>
                  <a:gd name="T41" fmla="*/ 93 h 29"/>
                  <a:gd name="T42" fmla="*/ 13 w 29"/>
                  <a:gd name="T43" fmla="*/ 93 h 29"/>
                  <a:gd name="T44" fmla="*/ 35 w 29"/>
                  <a:gd name="T45" fmla="*/ 85 h 29"/>
                  <a:gd name="T46" fmla="*/ 43 w 29"/>
                  <a:gd name="T47" fmla="*/ 56 h 29"/>
                  <a:gd name="T48" fmla="*/ 65 w 29"/>
                  <a:gd name="T49" fmla="*/ 50 h 29"/>
                  <a:gd name="T50" fmla="*/ 73 w 29"/>
                  <a:gd name="T51" fmla="*/ 50 h 29"/>
                  <a:gd name="T52" fmla="*/ 81 w 29"/>
                  <a:gd name="T53" fmla="*/ 42 h 29"/>
                  <a:gd name="T54" fmla="*/ 94 w 29"/>
                  <a:gd name="T55" fmla="*/ 50 h 29"/>
                  <a:gd name="T56" fmla="*/ 108 w 29"/>
                  <a:gd name="T57" fmla="*/ 29 h 29"/>
                  <a:gd name="T58" fmla="*/ 137 w 29"/>
                  <a:gd name="T59" fmla="*/ 13 h 29"/>
                  <a:gd name="T60" fmla="*/ 167 w 29"/>
                  <a:gd name="T61" fmla="*/ 13 h 29"/>
                  <a:gd name="T62" fmla="*/ 180 w 29"/>
                  <a:gd name="T63" fmla="*/ 8 h 29"/>
                  <a:gd name="T64" fmla="*/ 188 w 29"/>
                  <a:gd name="T65" fmla="*/ 0 h 29"/>
                  <a:gd name="T66" fmla="*/ 196 w 29"/>
                  <a:gd name="T67" fmla="*/ 0 h 29"/>
                  <a:gd name="T68" fmla="*/ 202 w 29"/>
                  <a:gd name="T69" fmla="*/ 0 h 2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9" h="29">
                    <a:moveTo>
                      <a:pt x="28" y="0"/>
                    </a:moveTo>
                    <a:cubicBezTo>
                      <a:pt x="28" y="0"/>
                      <a:pt x="28" y="1"/>
                      <a:pt x="29" y="2"/>
                    </a:cubicBezTo>
                    <a:cubicBezTo>
                      <a:pt x="29" y="4"/>
                      <a:pt x="28" y="6"/>
                      <a:pt x="27" y="8"/>
                    </a:cubicBezTo>
                    <a:cubicBezTo>
                      <a:pt x="26" y="10"/>
                      <a:pt x="26" y="14"/>
                      <a:pt x="25" y="17"/>
                    </a:cubicBezTo>
                    <a:cubicBezTo>
                      <a:pt x="24" y="21"/>
                      <a:pt x="24" y="21"/>
                      <a:pt x="25" y="23"/>
                    </a:cubicBezTo>
                    <a:cubicBezTo>
                      <a:pt x="26" y="25"/>
                      <a:pt x="25" y="25"/>
                      <a:pt x="26" y="28"/>
                    </a:cubicBezTo>
                    <a:cubicBezTo>
                      <a:pt x="25" y="28"/>
                      <a:pt x="25" y="28"/>
                      <a:pt x="25" y="28"/>
                    </a:cubicBezTo>
                    <a:cubicBezTo>
                      <a:pt x="24" y="28"/>
                      <a:pt x="23" y="29"/>
                      <a:pt x="22" y="28"/>
                    </a:cubicBezTo>
                    <a:cubicBezTo>
                      <a:pt x="20" y="27"/>
                      <a:pt x="19" y="26"/>
                      <a:pt x="18" y="26"/>
                    </a:cubicBezTo>
                    <a:cubicBezTo>
                      <a:pt x="18" y="26"/>
                      <a:pt x="18" y="26"/>
                      <a:pt x="18" y="26"/>
                    </a:cubicBezTo>
                    <a:cubicBezTo>
                      <a:pt x="17" y="25"/>
                      <a:pt x="15" y="23"/>
                      <a:pt x="14" y="22"/>
                    </a:cubicBezTo>
                    <a:cubicBezTo>
                      <a:pt x="13" y="22"/>
                      <a:pt x="13" y="21"/>
                      <a:pt x="13" y="20"/>
                    </a:cubicBezTo>
                    <a:cubicBezTo>
                      <a:pt x="12" y="20"/>
                      <a:pt x="12" y="20"/>
                      <a:pt x="11" y="19"/>
                    </a:cubicBezTo>
                    <a:cubicBezTo>
                      <a:pt x="11" y="19"/>
                      <a:pt x="10" y="21"/>
                      <a:pt x="11" y="22"/>
                    </a:cubicBezTo>
                    <a:cubicBezTo>
                      <a:pt x="11" y="23"/>
                      <a:pt x="12" y="24"/>
                      <a:pt x="12" y="25"/>
                    </a:cubicBezTo>
                    <a:cubicBezTo>
                      <a:pt x="13" y="25"/>
                      <a:pt x="12" y="25"/>
                      <a:pt x="12" y="26"/>
                    </a:cubicBezTo>
                    <a:cubicBezTo>
                      <a:pt x="12" y="26"/>
                      <a:pt x="10" y="25"/>
                      <a:pt x="9" y="23"/>
                    </a:cubicBezTo>
                    <a:cubicBezTo>
                      <a:pt x="7" y="21"/>
                      <a:pt x="7" y="21"/>
                      <a:pt x="5" y="20"/>
                    </a:cubicBezTo>
                    <a:cubicBezTo>
                      <a:pt x="4" y="18"/>
                      <a:pt x="3" y="17"/>
                      <a:pt x="2" y="15"/>
                    </a:cubicBezTo>
                    <a:cubicBezTo>
                      <a:pt x="0" y="14"/>
                      <a:pt x="0" y="14"/>
                      <a:pt x="1" y="13"/>
                    </a:cubicBezTo>
                    <a:cubicBezTo>
                      <a:pt x="1" y="13"/>
                      <a:pt x="1" y="13"/>
                      <a:pt x="1" y="13"/>
                    </a:cubicBezTo>
                    <a:cubicBezTo>
                      <a:pt x="2" y="13"/>
                      <a:pt x="2" y="13"/>
                      <a:pt x="2" y="13"/>
                    </a:cubicBezTo>
                    <a:cubicBezTo>
                      <a:pt x="3" y="13"/>
                      <a:pt x="4" y="12"/>
                      <a:pt x="5" y="12"/>
                    </a:cubicBezTo>
                    <a:cubicBezTo>
                      <a:pt x="6" y="11"/>
                      <a:pt x="6" y="10"/>
                      <a:pt x="6" y="8"/>
                    </a:cubicBezTo>
                    <a:cubicBezTo>
                      <a:pt x="7" y="7"/>
                      <a:pt x="7" y="7"/>
                      <a:pt x="9" y="7"/>
                    </a:cubicBezTo>
                    <a:cubicBezTo>
                      <a:pt x="10" y="7"/>
                      <a:pt x="10" y="7"/>
                      <a:pt x="10" y="7"/>
                    </a:cubicBezTo>
                    <a:cubicBezTo>
                      <a:pt x="11" y="7"/>
                      <a:pt x="11" y="6"/>
                      <a:pt x="11" y="6"/>
                    </a:cubicBezTo>
                    <a:cubicBezTo>
                      <a:pt x="12" y="6"/>
                      <a:pt x="12" y="7"/>
                      <a:pt x="13" y="7"/>
                    </a:cubicBezTo>
                    <a:cubicBezTo>
                      <a:pt x="14" y="7"/>
                      <a:pt x="14" y="5"/>
                      <a:pt x="15" y="4"/>
                    </a:cubicBezTo>
                    <a:cubicBezTo>
                      <a:pt x="16" y="2"/>
                      <a:pt x="17" y="2"/>
                      <a:pt x="19" y="2"/>
                    </a:cubicBezTo>
                    <a:cubicBezTo>
                      <a:pt x="20" y="2"/>
                      <a:pt x="22" y="2"/>
                      <a:pt x="23" y="2"/>
                    </a:cubicBezTo>
                    <a:cubicBezTo>
                      <a:pt x="23" y="1"/>
                      <a:pt x="24" y="1"/>
                      <a:pt x="25" y="1"/>
                    </a:cubicBezTo>
                    <a:cubicBezTo>
                      <a:pt x="26" y="0"/>
                      <a:pt x="26" y="0"/>
                      <a:pt x="26" y="0"/>
                    </a:cubicBezTo>
                    <a:cubicBezTo>
                      <a:pt x="27" y="0"/>
                      <a:pt x="27" y="0"/>
                      <a:pt x="27" y="0"/>
                    </a:cubicBezTo>
                    <a:lnTo>
                      <a:pt x="28" y="0"/>
                    </a:lnTo>
                    <a:close/>
                  </a:path>
                </a:pathLst>
              </a:custGeom>
              <a:grpFill/>
              <a:ln w="4763" cap="rnd">
                <a:solidFill>
                  <a:srgbClr val="FFFFFF"/>
                </a:solidFill>
                <a:prstDash val="solid"/>
                <a:round/>
                <a:headEnd/>
                <a:tailEnd/>
              </a:ln>
            </p:spPr>
            <p:txBody>
              <a:bodyPr/>
              <a:lstStyle/>
              <a:p>
                <a:endParaRPr lang="en-US"/>
              </a:p>
            </p:txBody>
          </p:sp>
          <p:sp>
            <p:nvSpPr>
              <p:cNvPr id="296" name="Freeform 47">
                <a:extLst>
                  <a:ext uri="{FF2B5EF4-FFF2-40B4-BE49-F238E27FC236}">
                    <a16:creationId xmlns:a16="http://schemas.microsoft.com/office/drawing/2014/main" id="{8EAA9373-184C-496D-AAFD-996BFB5983E2}"/>
                  </a:ext>
                </a:extLst>
              </p:cNvPr>
              <p:cNvSpPr>
                <a:spLocks/>
              </p:cNvSpPr>
              <p:nvPr/>
            </p:nvSpPr>
            <p:spPr bwMode="auto">
              <a:xfrm>
                <a:off x="2117" y="2235"/>
                <a:ext cx="53" cy="56"/>
              </a:xfrm>
              <a:custGeom>
                <a:avLst/>
                <a:gdLst>
                  <a:gd name="T0" fmla="*/ 127 w 20"/>
                  <a:gd name="T1" fmla="*/ 149 h 21"/>
                  <a:gd name="T2" fmla="*/ 133 w 20"/>
                  <a:gd name="T3" fmla="*/ 136 h 21"/>
                  <a:gd name="T4" fmla="*/ 140 w 20"/>
                  <a:gd name="T5" fmla="*/ 120 h 21"/>
                  <a:gd name="T6" fmla="*/ 140 w 20"/>
                  <a:gd name="T7" fmla="*/ 85 h 21"/>
                  <a:gd name="T8" fmla="*/ 140 w 20"/>
                  <a:gd name="T9" fmla="*/ 85 h 21"/>
                  <a:gd name="T10" fmla="*/ 111 w 20"/>
                  <a:gd name="T11" fmla="*/ 43 h 21"/>
                  <a:gd name="T12" fmla="*/ 106 w 20"/>
                  <a:gd name="T13" fmla="*/ 21 h 21"/>
                  <a:gd name="T14" fmla="*/ 98 w 20"/>
                  <a:gd name="T15" fmla="*/ 21 h 21"/>
                  <a:gd name="T16" fmla="*/ 77 w 20"/>
                  <a:gd name="T17" fmla="*/ 21 h 21"/>
                  <a:gd name="T18" fmla="*/ 50 w 20"/>
                  <a:gd name="T19" fmla="*/ 8 h 21"/>
                  <a:gd name="T20" fmla="*/ 50 w 20"/>
                  <a:gd name="T21" fmla="*/ 8 h 21"/>
                  <a:gd name="T22" fmla="*/ 34 w 20"/>
                  <a:gd name="T23" fmla="*/ 13 h 21"/>
                  <a:gd name="T24" fmla="*/ 13 w 20"/>
                  <a:gd name="T25" fmla="*/ 0 h 21"/>
                  <a:gd name="T26" fmla="*/ 8 w 20"/>
                  <a:gd name="T27" fmla="*/ 8 h 21"/>
                  <a:gd name="T28" fmla="*/ 0 w 20"/>
                  <a:gd name="T29" fmla="*/ 43 h 21"/>
                  <a:gd name="T30" fmla="*/ 8 w 20"/>
                  <a:gd name="T31" fmla="*/ 64 h 21"/>
                  <a:gd name="T32" fmla="*/ 34 w 20"/>
                  <a:gd name="T33" fmla="*/ 77 h 21"/>
                  <a:gd name="T34" fmla="*/ 42 w 20"/>
                  <a:gd name="T35" fmla="*/ 64 h 21"/>
                  <a:gd name="T36" fmla="*/ 56 w 20"/>
                  <a:gd name="T37" fmla="*/ 77 h 21"/>
                  <a:gd name="T38" fmla="*/ 72 w 20"/>
                  <a:gd name="T39" fmla="*/ 85 h 21"/>
                  <a:gd name="T40" fmla="*/ 98 w 20"/>
                  <a:gd name="T41" fmla="*/ 120 h 21"/>
                  <a:gd name="T42" fmla="*/ 90 w 20"/>
                  <a:gd name="T43" fmla="*/ 141 h 21"/>
                  <a:gd name="T44" fmla="*/ 119 w 20"/>
                  <a:gd name="T45" fmla="*/ 149 h 21"/>
                  <a:gd name="T46" fmla="*/ 127 w 20"/>
                  <a:gd name="T47" fmla="*/ 141 h 21"/>
                  <a:gd name="T48" fmla="*/ 127 w 20"/>
                  <a:gd name="T49" fmla="*/ 149 h 2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0" h="21">
                    <a:moveTo>
                      <a:pt x="18" y="21"/>
                    </a:moveTo>
                    <a:cubicBezTo>
                      <a:pt x="18" y="20"/>
                      <a:pt x="19" y="19"/>
                      <a:pt x="19" y="19"/>
                    </a:cubicBezTo>
                    <a:cubicBezTo>
                      <a:pt x="20" y="18"/>
                      <a:pt x="20" y="18"/>
                      <a:pt x="20" y="17"/>
                    </a:cubicBezTo>
                    <a:cubicBezTo>
                      <a:pt x="19" y="15"/>
                      <a:pt x="18" y="13"/>
                      <a:pt x="20" y="12"/>
                    </a:cubicBezTo>
                    <a:cubicBezTo>
                      <a:pt x="20" y="12"/>
                      <a:pt x="20" y="12"/>
                      <a:pt x="20" y="12"/>
                    </a:cubicBezTo>
                    <a:cubicBezTo>
                      <a:pt x="18" y="10"/>
                      <a:pt x="16" y="8"/>
                      <a:pt x="16" y="6"/>
                    </a:cubicBezTo>
                    <a:cubicBezTo>
                      <a:pt x="15" y="5"/>
                      <a:pt x="15" y="4"/>
                      <a:pt x="15" y="3"/>
                    </a:cubicBezTo>
                    <a:cubicBezTo>
                      <a:pt x="14" y="3"/>
                      <a:pt x="14" y="3"/>
                      <a:pt x="14" y="3"/>
                    </a:cubicBezTo>
                    <a:cubicBezTo>
                      <a:pt x="13" y="3"/>
                      <a:pt x="12" y="4"/>
                      <a:pt x="11" y="3"/>
                    </a:cubicBezTo>
                    <a:cubicBezTo>
                      <a:pt x="9" y="2"/>
                      <a:pt x="8" y="1"/>
                      <a:pt x="7" y="1"/>
                    </a:cubicBezTo>
                    <a:cubicBezTo>
                      <a:pt x="7" y="1"/>
                      <a:pt x="7" y="1"/>
                      <a:pt x="7" y="1"/>
                    </a:cubicBezTo>
                    <a:cubicBezTo>
                      <a:pt x="6" y="2"/>
                      <a:pt x="6" y="2"/>
                      <a:pt x="5" y="2"/>
                    </a:cubicBezTo>
                    <a:cubicBezTo>
                      <a:pt x="2" y="0"/>
                      <a:pt x="2" y="0"/>
                      <a:pt x="2" y="0"/>
                    </a:cubicBezTo>
                    <a:cubicBezTo>
                      <a:pt x="1" y="1"/>
                      <a:pt x="1" y="1"/>
                      <a:pt x="1" y="1"/>
                    </a:cubicBezTo>
                    <a:cubicBezTo>
                      <a:pt x="1" y="2"/>
                      <a:pt x="0" y="5"/>
                      <a:pt x="0" y="6"/>
                    </a:cubicBezTo>
                    <a:cubicBezTo>
                      <a:pt x="0" y="7"/>
                      <a:pt x="0" y="9"/>
                      <a:pt x="1" y="9"/>
                    </a:cubicBezTo>
                    <a:cubicBezTo>
                      <a:pt x="3" y="9"/>
                      <a:pt x="4" y="11"/>
                      <a:pt x="5" y="11"/>
                    </a:cubicBezTo>
                    <a:cubicBezTo>
                      <a:pt x="6" y="11"/>
                      <a:pt x="4" y="9"/>
                      <a:pt x="6" y="9"/>
                    </a:cubicBezTo>
                    <a:cubicBezTo>
                      <a:pt x="7" y="9"/>
                      <a:pt x="7" y="10"/>
                      <a:pt x="8" y="11"/>
                    </a:cubicBezTo>
                    <a:cubicBezTo>
                      <a:pt x="9" y="12"/>
                      <a:pt x="10" y="12"/>
                      <a:pt x="10" y="12"/>
                    </a:cubicBezTo>
                    <a:cubicBezTo>
                      <a:pt x="11" y="13"/>
                      <a:pt x="14" y="16"/>
                      <a:pt x="14" y="17"/>
                    </a:cubicBezTo>
                    <a:cubicBezTo>
                      <a:pt x="14" y="17"/>
                      <a:pt x="13" y="19"/>
                      <a:pt x="13" y="20"/>
                    </a:cubicBezTo>
                    <a:cubicBezTo>
                      <a:pt x="13" y="20"/>
                      <a:pt x="16" y="21"/>
                      <a:pt x="17" y="21"/>
                    </a:cubicBezTo>
                    <a:cubicBezTo>
                      <a:pt x="17" y="21"/>
                      <a:pt x="18" y="19"/>
                      <a:pt x="18" y="20"/>
                    </a:cubicBezTo>
                    <a:cubicBezTo>
                      <a:pt x="18" y="21"/>
                      <a:pt x="18" y="21"/>
                      <a:pt x="18" y="21"/>
                    </a:cubicBezTo>
                    <a:close/>
                  </a:path>
                </a:pathLst>
              </a:custGeom>
              <a:grpFill/>
              <a:ln w="4763" cap="rnd">
                <a:solidFill>
                  <a:srgbClr val="FFFFFF"/>
                </a:solidFill>
                <a:prstDash val="solid"/>
                <a:round/>
                <a:headEnd/>
                <a:tailEnd/>
              </a:ln>
            </p:spPr>
            <p:txBody>
              <a:bodyPr/>
              <a:lstStyle/>
              <a:p>
                <a:endParaRPr lang="en-US"/>
              </a:p>
            </p:txBody>
          </p:sp>
          <p:sp>
            <p:nvSpPr>
              <p:cNvPr id="297" name="Freeform 48">
                <a:extLst>
                  <a:ext uri="{FF2B5EF4-FFF2-40B4-BE49-F238E27FC236}">
                    <a16:creationId xmlns:a16="http://schemas.microsoft.com/office/drawing/2014/main" id="{4F8CE3BC-80F0-40A9-9023-FC53EB30B8A5}"/>
                  </a:ext>
                </a:extLst>
              </p:cNvPr>
              <p:cNvSpPr>
                <a:spLocks/>
              </p:cNvSpPr>
              <p:nvPr/>
            </p:nvSpPr>
            <p:spPr bwMode="auto">
              <a:xfrm>
                <a:off x="2165" y="2267"/>
                <a:ext cx="109" cy="45"/>
              </a:xfrm>
              <a:custGeom>
                <a:avLst/>
                <a:gdLst>
                  <a:gd name="T0" fmla="*/ 247 w 41"/>
                  <a:gd name="T1" fmla="*/ 111 h 17"/>
                  <a:gd name="T2" fmla="*/ 276 w 41"/>
                  <a:gd name="T3" fmla="*/ 98 h 17"/>
                  <a:gd name="T4" fmla="*/ 282 w 41"/>
                  <a:gd name="T5" fmla="*/ 85 h 17"/>
                  <a:gd name="T6" fmla="*/ 290 w 41"/>
                  <a:gd name="T7" fmla="*/ 64 h 17"/>
                  <a:gd name="T8" fmla="*/ 290 w 41"/>
                  <a:gd name="T9" fmla="*/ 64 h 17"/>
                  <a:gd name="T10" fmla="*/ 282 w 41"/>
                  <a:gd name="T11" fmla="*/ 50 h 17"/>
                  <a:gd name="T12" fmla="*/ 261 w 41"/>
                  <a:gd name="T13" fmla="*/ 34 h 17"/>
                  <a:gd name="T14" fmla="*/ 239 w 41"/>
                  <a:gd name="T15" fmla="*/ 13 h 17"/>
                  <a:gd name="T16" fmla="*/ 218 w 41"/>
                  <a:gd name="T17" fmla="*/ 13 h 17"/>
                  <a:gd name="T18" fmla="*/ 191 w 41"/>
                  <a:gd name="T19" fmla="*/ 8 h 17"/>
                  <a:gd name="T20" fmla="*/ 154 w 41"/>
                  <a:gd name="T21" fmla="*/ 8 h 17"/>
                  <a:gd name="T22" fmla="*/ 120 w 41"/>
                  <a:gd name="T23" fmla="*/ 21 h 17"/>
                  <a:gd name="T24" fmla="*/ 77 w 41"/>
                  <a:gd name="T25" fmla="*/ 29 h 17"/>
                  <a:gd name="T26" fmla="*/ 51 w 41"/>
                  <a:gd name="T27" fmla="*/ 21 h 17"/>
                  <a:gd name="T28" fmla="*/ 13 w 41"/>
                  <a:gd name="T29" fmla="*/ 0 h 17"/>
                  <a:gd name="T30" fmla="*/ 13 w 41"/>
                  <a:gd name="T31" fmla="*/ 0 h 17"/>
                  <a:gd name="T32" fmla="*/ 13 w 41"/>
                  <a:gd name="T33" fmla="*/ 34 h 17"/>
                  <a:gd name="T34" fmla="*/ 8 w 41"/>
                  <a:gd name="T35" fmla="*/ 50 h 17"/>
                  <a:gd name="T36" fmla="*/ 0 w 41"/>
                  <a:gd name="T37" fmla="*/ 69 h 17"/>
                  <a:gd name="T38" fmla="*/ 8 w 41"/>
                  <a:gd name="T39" fmla="*/ 69 h 17"/>
                  <a:gd name="T40" fmla="*/ 29 w 41"/>
                  <a:gd name="T41" fmla="*/ 69 h 17"/>
                  <a:gd name="T42" fmla="*/ 56 w 41"/>
                  <a:gd name="T43" fmla="*/ 69 h 17"/>
                  <a:gd name="T44" fmla="*/ 72 w 41"/>
                  <a:gd name="T45" fmla="*/ 85 h 17"/>
                  <a:gd name="T46" fmla="*/ 85 w 41"/>
                  <a:gd name="T47" fmla="*/ 98 h 17"/>
                  <a:gd name="T48" fmla="*/ 93 w 41"/>
                  <a:gd name="T49" fmla="*/ 90 h 17"/>
                  <a:gd name="T50" fmla="*/ 114 w 41"/>
                  <a:gd name="T51" fmla="*/ 106 h 17"/>
                  <a:gd name="T52" fmla="*/ 136 w 41"/>
                  <a:gd name="T53" fmla="*/ 106 h 17"/>
                  <a:gd name="T54" fmla="*/ 149 w 41"/>
                  <a:gd name="T55" fmla="*/ 98 h 17"/>
                  <a:gd name="T56" fmla="*/ 136 w 41"/>
                  <a:gd name="T57" fmla="*/ 69 h 17"/>
                  <a:gd name="T58" fmla="*/ 149 w 41"/>
                  <a:gd name="T59" fmla="*/ 56 h 17"/>
                  <a:gd name="T60" fmla="*/ 170 w 41"/>
                  <a:gd name="T61" fmla="*/ 42 h 17"/>
                  <a:gd name="T62" fmla="*/ 175 w 41"/>
                  <a:gd name="T63" fmla="*/ 29 h 17"/>
                  <a:gd name="T64" fmla="*/ 183 w 41"/>
                  <a:gd name="T65" fmla="*/ 29 h 17"/>
                  <a:gd name="T66" fmla="*/ 205 w 41"/>
                  <a:gd name="T67" fmla="*/ 42 h 17"/>
                  <a:gd name="T68" fmla="*/ 213 w 41"/>
                  <a:gd name="T69" fmla="*/ 50 h 17"/>
                  <a:gd name="T70" fmla="*/ 226 w 41"/>
                  <a:gd name="T71" fmla="*/ 56 h 17"/>
                  <a:gd name="T72" fmla="*/ 218 w 41"/>
                  <a:gd name="T73" fmla="*/ 69 h 17"/>
                  <a:gd name="T74" fmla="*/ 226 w 41"/>
                  <a:gd name="T75" fmla="*/ 85 h 17"/>
                  <a:gd name="T76" fmla="*/ 239 w 41"/>
                  <a:gd name="T77" fmla="*/ 106 h 17"/>
                  <a:gd name="T78" fmla="*/ 247 w 41"/>
                  <a:gd name="T79" fmla="*/ 111 h 1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41" h="17">
                    <a:moveTo>
                      <a:pt x="35" y="16"/>
                    </a:moveTo>
                    <a:cubicBezTo>
                      <a:pt x="36" y="16"/>
                      <a:pt x="38" y="15"/>
                      <a:pt x="39" y="14"/>
                    </a:cubicBezTo>
                    <a:cubicBezTo>
                      <a:pt x="39" y="13"/>
                      <a:pt x="40" y="12"/>
                      <a:pt x="40" y="12"/>
                    </a:cubicBezTo>
                    <a:cubicBezTo>
                      <a:pt x="41" y="11"/>
                      <a:pt x="40" y="10"/>
                      <a:pt x="41" y="9"/>
                    </a:cubicBezTo>
                    <a:cubicBezTo>
                      <a:pt x="41" y="9"/>
                      <a:pt x="41" y="9"/>
                      <a:pt x="41" y="9"/>
                    </a:cubicBezTo>
                    <a:cubicBezTo>
                      <a:pt x="40" y="8"/>
                      <a:pt x="40" y="7"/>
                      <a:pt x="40" y="7"/>
                    </a:cubicBezTo>
                    <a:cubicBezTo>
                      <a:pt x="37" y="5"/>
                      <a:pt x="37" y="5"/>
                      <a:pt x="37" y="5"/>
                    </a:cubicBezTo>
                    <a:cubicBezTo>
                      <a:pt x="37" y="5"/>
                      <a:pt x="36" y="2"/>
                      <a:pt x="34" y="2"/>
                    </a:cubicBezTo>
                    <a:cubicBezTo>
                      <a:pt x="33" y="3"/>
                      <a:pt x="31" y="2"/>
                      <a:pt x="31" y="2"/>
                    </a:cubicBezTo>
                    <a:cubicBezTo>
                      <a:pt x="31" y="2"/>
                      <a:pt x="29" y="0"/>
                      <a:pt x="27" y="1"/>
                    </a:cubicBezTo>
                    <a:cubicBezTo>
                      <a:pt x="25" y="1"/>
                      <a:pt x="22" y="0"/>
                      <a:pt x="22" y="1"/>
                    </a:cubicBezTo>
                    <a:cubicBezTo>
                      <a:pt x="21" y="2"/>
                      <a:pt x="20" y="2"/>
                      <a:pt x="17" y="3"/>
                    </a:cubicBezTo>
                    <a:cubicBezTo>
                      <a:pt x="15" y="5"/>
                      <a:pt x="11" y="4"/>
                      <a:pt x="11" y="4"/>
                    </a:cubicBezTo>
                    <a:cubicBezTo>
                      <a:pt x="7" y="3"/>
                      <a:pt x="7" y="3"/>
                      <a:pt x="7" y="3"/>
                    </a:cubicBezTo>
                    <a:cubicBezTo>
                      <a:pt x="7" y="3"/>
                      <a:pt x="5" y="2"/>
                      <a:pt x="2" y="0"/>
                    </a:cubicBezTo>
                    <a:cubicBezTo>
                      <a:pt x="2" y="0"/>
                      <a:pt x="2" y="0"/>
                      <a:pt x="2" y="0"/>
                    </a:cubicBezTo>
                    <a:cubicBezTo>
                      <a:pt x="0" y="1"/>
                      <a:pt x="1" y="3"/>
                      <a:pt x="2" y="5"/>
                    </a:cubicBezTo>
                    <a:cubicBezTo>
                      <a:pt x="2" y="6"/>
                      <a:pt x="2" y="6"/>
                      <a:pt x="1" y="7"/>
                    </a:cubicBezTo>
                    <a:cubicBezTo>
                      <a:pt x="1" y="8"/>
                      <a:pt x="0" y="9"/>
                      <a:pt x="0" y="10"/>
                    </a:cubicBezTo>
                    <a:cubicBezTo>
                      <a:pt x="1" y="10"/>
                      <a:pt x="1" y="10"/>
                      <a:pt x="1" y="10"/>
                    </a:cubicBezTo>
                    <a:cubicBezTo>
                      <a:pt x="2" y="11"/>
                      <a:pt x="3" y="9"/>
                      <a:pt x="4" y="10"/>
                    </a:cubicBezTo>
                    <a:cubicBezTo>
                      <a:pt x="6" y="10"/>
                      <a:pt x="6" y="9"/>
                      <a:pt x="8" y="10"/>
                    </a:cubicBezTo>
                    <a:cubicBezTo>
                      <a:pt x="9" y="11"/>
                      <a:pt x="10" y="10"/>
                      <a:pt x="10" y="12"/>
                    </a:cubicBezTo>
                    <a:cubicBezTo>
                      <a:pt x="11" y="13"/>
                      <a:pt x="11" y="14"/>
                      <a:pt x="12" y="14"/>
                    </a:cubicBezTo>
                    <a:cubicBezTo>
                      <a:pt x="13" y="14"/>
                      <a:pt x="12" y="13"/>
                      <a:pt x="13" y="13"/>
                    </a:cubicBezTo>
                    <a:cubicBezTo>
                      <a:pt x="14" y="14"/>
                      <a:pt x="15" y="14"/>
                      <a:pt x="16" y="15"/>
                    </a:cubicBezTo>
                    <a:cubicBezTo>
                      <a:pt x="17" y="17"/>
                      <a:pt x="18" y="15"/>
                      <a:pt x="19" y="15"/>
                    </a:cubicBezTo>
                    <a:cubicBezTo>
                      <a:pt x="20" y="15"/>
                      <a:pt x="21" y="14"/>
                      <a:pt x="21" y="14"/>
                    </a:cubicBezTo>
                    <a:cubicBezTo>
                      <a:pt x="21" y="14"/>
                      <a:pt x="20" y="10"/>
                      <a:pt x="19" y="10"/>
                    </a:cubicBezTo>
                    <a:cubicBezTo>
                      <a:pt x="19" y="10"/>
                      <a:pt x="20" y="8"/>
                      <a:pt x="21" y="8"/>
                    </a:cubicBezTo>
                    <a:cubicBezTo>
                      <a:pt x="22" y="8"/>
                      <a:pt x="24" y="6"/>
                      <a:pt x="24" y="6"/>
                    </a:cubicBezTo>
                    <a:cubicBezTo>
                      <a:pt x="24" y="5"/>
                      <a:pt x="24" y="4"/>
                      <a:pt x="25" y="4"/>
                    </a:cubicBezTo>
                    <a:cubicBezTo>
                      <a:pt x="25" y="4"/>
                      <a:pt x="25" y="3"/>
                      <a:pt x="26" y="4"/>
                    </a:cubicBezTo>
                    <a:cubicBezTo>
                      <a:pt x="27" y="5"/>
                      <a:pt x="28" y="4"/>
                      <a:pt x="29" y="6"/>
                    </a:cubicBezTo>
                    <a:cubicBezTo>
                      <a:pt x="30" y="7"/>
                      <a:pt x="29" y="7"/>
                      <a:pt x="30" y="7"/>
                    </a:cubicBezTo>
                    <a:cubicBezTo>
                      <a:pt x="31" y="8"/>
                      <a:pt x="32" y="7"/>
                      <a:pt x="32" y="8"/>
                    </a:cubicBezTo>
                    <a:cubicBezTo>
                      <a:pt x="33" y="9"/>
                      <a:pt x="31" y="9"/>
                      <a:pt x="31" y="10"/>
                    </a:cubicBezTo>
                    <a:cubicBezTo>
                      <a:pt x="31" y="11"/>
                      <a:pt x="31" y="11"/>
                      <a:pt x="32" y="12"/>
                    </a:cubicBezTo>
                    <a:cubicBezTo>
                      <a:pt x="33" y="13"/>
                      <a:pt x="33" y="14"/>
                      <a:pt x="34" y="15"/>
                    </a:cubicBezTo>
                    <a:cubicBezTo>
                      <a:pt x="34" y="16"/>
                      <a:pt x="35" y="16"/>
                      <a:pt x="35" y="16"/>
                    </a:cubicBezTo>
                    <a:close/>
                  </a:path>
                </a:pathLst>
              </a:custGeom>
              <a:grpFill/>
              <a:ln w="4763" cap="rnd">
                <a:solidFill>
                  <a:srgbClr val="FFFFFF"/>
                </a:solidFill>
                <a:prstDash val="solid"/>
                <a:round/>
                <a:headEnd/>
                <a:tailEnd/>
              </a:ln>
            </p:spPr>
            <p:txBody>
              <a:bodyPr/>
              <a:lstStyle/>
              <a:p>
                <a:endParaRPr lang="en-US"/>
              </a:p>
            </p:txBody>
          </p:sp>
          <p:sp>
            <p:nvSpPr>
              <p:cNvPr id="298" name="Freeform 49">
                <a:extLst>
                  <a:ext uri="{FF2B5EF4-FFF2-40B4-BE49-F238E27FC236}">
                    <a16:creationId xmlns:a16="http://schemas.microsoft.com/office/drawing/2014/main" id="{4D47C191-D372-432E-AC43-FB3CA40CBF26}"/>
                  </a:ext>
                </a:extLst>
              </p:cNvPr>
              <p:cNvSpPr>
                <a:spLocks/>
              </p:cNvSpPr>
              <p:nvPr/>
            </p:nvSpPr>
            <p:spPr bwMode="auto">
              <a:xfrm>
                <a:off x="2555" y="2277"/>
                <a:ext cx="91" cy="131"/>
              </a:xfrm>
              <a:custGeom>
                <a:avLst/>
                <a:gdLst>
                  <a:gd name="T0" fmla="*/ 214 w 34"/>
                  <a:gd name="T1" fmla="*/ 99 h 49"/>
                  <a:gd name="T2" fmla="*/ 187 w 34"/>
                  <a:gd name="T3" fmla="*/ 86 h 49"/>
                  <a:gd name="T4" fmla="*/ 150 w 34"/>
                  <a:gd name="T5" fmla="*/ 72 h 49"/>
                  <a:gd name="T6" fmla="*/ 128 w 34"/>
                  <a:gd name="T7" fmla="*/ 29 h 49"/>
                  <a:gd name="T8" fmla="*/ 78 w 34"/>
                  <a:gd name="T9" fmla="*/ 0 h 49"/>
                  <a:gd name="T10" fmla="*/ 78 w 34"/>
                  <a:gd name="T11" fmla="*/ 0 h 49"/>
                  <a:gd name="T12" fmla="*/ 51 w 34"/>
                  <a:gd name="T13" fmla="*/ 29 h 49"/>
                  <a:gd name="T14" fmla="*/ 35 w 34"/>
                  <a:gd name="T15" fmla="*/ 51 h 49"/>
                  <a:gd name="T16" fmla="*/ 51 w 34"/>
                  <a:gd name="T17" fmla="*/ 72 h 49"/>
                  <a:gd name="T18" fmla="*/ 13 w 34"/>
                  <a:gd name="T19" fmla="*/ 94 h 49"/>
                  <a:gd name="T20" fmla="*/ 8 w 34"/>
                  <a:gd name="T21" fmla="*/ 107 h 49"/>
                  <a:gd name="T22" fmla="*/ 13 w 34"/>
                  <a:gd name="T23" fmla="*/ 120 h 49"/>
                  <a:gd name="T24" fmla="*/ 13 w 34"/>
                  <a:gd name="T25" fmla="*/ 136 h 49"/>
                  <a:gd name="T26" fmla="*/ 29 w 34"/>
                  <a:gd name="T27" fmla="*/ 142 h 49"/>
                  <a:gd name="T28" fmla="*/ 51 w 34"/>
                  <a:gd name="T29" fmla="*/ 163 h 49"/>
                  <a:gd name="T30" fmla="*/ 78 w 34"/>
                  <a:gd name="T31" fmla="*/ 171 h 49"/>
                  <a:gd name="T32" fmla="*/ 78 w 34"/>
                  <a:gd name="T33" fmla="*/ 187 h 49"/>
                  <a:gd name="T34" fmla="*/ 86 w 34"/>
                  <a:gd name="T35" fmla="*/ 209 h 49"/>
                  <a:gd name="T36" fmla="*/ 99 w 34"/>
                  <a:gd name="T37" fmla="*/ 230 h 49"/>
                  <a:gd name="T38" fmla="*/ 94 w 34"/>
                  <a:gd name="T39" fmla="*/ 243 h 49"/>
                  <a:gd name="T40" fmla="*/ 86 w 34"/>
                  <a:gd name="T41" fmla="*/ 257 h 49"/>
                  <a:gd name="T42" fmla="*/ 94 w 34"/>
                  <a:gd name="T43" fmla="*/ 294 h 49"/>
                  <a:gd name="T44" fmla="*/ 107 w 34"/>
                  <a:gd name="T45" fmla="*/ 321 h 49"/>
                  <a:gd name="T46" fmla="*/ 128 w 34"/>
                  <a:gd name="T47" fmla="*/ 342 h 49"/>
                  <a:gd name="T48" fmla="*/ 166 w 34"/>
                  <a:gd name="T49" fmla="*/ 337 h 49"/>
                  <a:gd name="T50" fmla="*/ 201 w 34"/>
                  <a:gd name="T51" fmla="*/ 315 h 49"/>
                  <a:gd name="T52" fmla="*/ 214 w 34"/>
                  <a:gd name="T53" fmla="*/ 315 h 49"/>
                  <a:gd name="T54" fmla="*/ 230 w 34"/>
                  <a:gd name="T55" fmla="*/ 307 h 49"/>
                  <a:gd name="T56" fmla="*/ 244 w 34"/>
                  <a:gd name="T57" fmla="*/ 299 h 49"/>
                  <a:gd name="T58" fmla="*/ 214 w 34"/>
                  <a:gd name="T59" fmla="*/ 265 h 49"/>
                  <a:gd name="T60" fmla="*/ 201 w 34"/>
                  <a:gd name="T61" fmla="*/ 235 h 49"/>
                  <a:gd name="T62" fmla="*/ 193 w 34"/>
                  <a:gd name="T63" fmla="*/ 230 h 49"/>
                  <a:gd name="T64" fmla="*/ 171 w 34"/>
                  <a:gd name="T65" fmla="*/ 222 h 49"/>
                  <a:gd name="T66" fmla="*/ 171 w 34"/>
                  <a:gd name="T67" fmla="*/ 192 h 49"/>
                  <a:gd name="T68" fmla="*/ 179 w 34"/>
                  <a:gd name="T69" fmla="*/ 171 h 49"/>
                  <a:gd name="T70" fmla="*/ 193 w 34"/>
                  <a:gd name="T71" fmla="*/ 158 h 49"/>
                  <a:gd name="T72" fmla="*/ 201 w 34"/>
                  <a:gd name="T73" fmla="*/ 158 h 49"/>
                  <a:gd name="T74" fmla="*/ 209 w 34"/>
                  <a:gd name="T75" fmla="*/ 158 h 49"/>
                  <a:gd name="T76" fmla="*/ 214 w 34"/>
                  <a:gd name="T77" fmla="*/ 136 h 49"/>
                  <a:gd name="T78" fmla="*/ 214 w 34"/>
                  <a:gd name="T79" fmla="*/ 99 h 4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34" h="49">
                    <a:moveTo>
                      <a:pt x="30" y="14"/>
                    </a:moveTo>
                    <a:cubicBezTo>
                      <a:pt x="28" y="15"/>
                      <a:pt x="27" y="12"/>
                      <a:pt x="26" y="12"/>
                    </a:cubicBezTo>
                    <a:cubicBezTo>
                      <a:pt x="26" y="11"/>
                      <a:pt x="23" y="10"/>
                      <a:pt x="21" y="10"/>
                    </a:cubicBezTo>
                    <a:cubicBezTo>
                      <a:pt x="20" y="9"/>
                      <a:pt x="23" y="5"/>
                      <a:pt x="18" y="4"/>
                    </a:cubicBezTo>
                    <a:cubicBezTo>
                      <a:pt x="14" y="3"/>
                      <a:pt x="14" y="1"/>
                      <a:pt x="11" y="0"/>
                    </a:cubicBezTo>
                    <a:cubicBezTo>
                      <a:pt x="11" y="0"/>
                      <a:pt x="11" y="0"/>
                      <a:pt x="11" y="0"/>
                    </a:cubicBezTo>
                    <a:cubicBezTo>
                      <a:pt x="11" y="2"/>
                      <a:pt x="8" y="3"/>
                      <a:pt x="7" y="4"/>
                    </a:cubicBezTo>
                    <a:cubicBezTo>
                      <a:pt x="6" y="5"/>
                      <a:pt x="5" y="6"/>
                      <a:pt x="5" y="7"/>
                    </a:cubicBezTo>
                    <a:cubicBezTo>
                      <a:pt x="5" y="9"/>
                      <a:pt x="7" y="8"/>
                      <a:pt x="7" y="10"/>
                    </a:cubicBezTo>
                    <a:cubicBezTo>
                      <a:pt x="8" y="12"/>
                      <a:pt x="3" y="12"/>
                      <a:pt x="2" y="13"/>
                    </a:cubicBezTo>
                    <a:cubicBezTo>
                      <a:pt x="1" y="14"/>
                      <a:pt x="0" y="14"/>
                      <a:pt x="1" y="15"/>
                    </a:cubicBezTo>
                    <a:cubicBezTo>
                      <a:pt x="1" y="16"/>
                      <a:pt x="1" y="17"/>
                      <a:pt x="2" y="17"/>
                    </a:cubicBezTo>
                    <a:cubicBezTo>
                      <a:pt x="2" y="18"/>
                      <a:pt x="2" y="19"/>
                      <a:pt x="2" y="19"/>
                    </a:cubicBezTo>
                    <a:cubicBezTo>
                      <a:pt x="2" y="20"/>
                      <a:pt x="3" y="20"/>
                      <a:pt x="4" y="20"/>
                    </a:cubicBezTo>
                    <a:cubicBezTo>
                      <a:pt x="5" y="21"/>
                      <a:pt x="7" y="23"/>
                      <a:pt x="7" y="23"/>
                    </a:cubicBezTo>
                    <a:cubicBezTo>
                      <a:pt x="9" y="23"/>
                      <a:pt x="10" y="22"/>
                      <a:pt x="11" y="24"/>
                    </a:cubicBezTo>
                    <a:cubicBezTo>
                      <a:pt x="12" y="25"/>
                      <a:pt x="11" y="26"/>
                      <a:pt x="11" y="26"/>
                    </a:cubicBezTo>
                    <a:cubicBezTo>
                      <a:pt x="11" y="27"/>
                      <a:pt x="12" y="28"/>
                      <a:pt x="12" y="29"/>
                    </a:cubicBezTo>
                    <a:cubicBezTo>
                      <a:pt x="14" y="29"/>
                      <a:pt x="15" y="30"/>
                      <a:pt x="14" y="32"/>
                    </a:cubicBezTo>
                    <a:cubicBezTo>
                      <a:pt x="14" y="33"/>
                      <a:pt x="14" y="33"/>
                      <a:pt x="13" y="34"/>
                    </a:cubicBezTo>
                    <a:cubicBezTo>
                      <a:pt x="12" y="34"/>
                      <a:pt x="12" y="35"/>
                      <a:pt x="12" y="36"/>
                    </a:cubicBezTo>
                    <a:cubicBezTo>
                      <a:pt x="11" y="38"/>
                      <a:pt x="13" y="39"/>
                      <a:pt x="13" y="41"/>
                    </a:cubicBezTo>
                    <a:cubicBezTo>
                      <a:pt x="14" y="42"/>
                      <a:pt x="14" y="44"/>
                      <a:pt x="15" y="45"/>
                    </a:cubicBezTo>
                    <a:cubicBezTo>
                      <a:pt x="16" y="46"/>
                      <a:pt x="17" y="48"/>
                      <a:pt x="18" y="48"/>
                    </a:cubicBezTo>
                    <a:cubicBezTo>
                      <a:pt x="20" y="49"/>
                      <a:pt x="22" y="47"/>
                      <a:pt x="23" y="47"/>
                    </a:cubicBezTo>
                    <a:cubicBezTo>
                      <a:pt x="25" y="46"/>
                      <a:pt x="26" y="45"/>
                      <a:pt x="28" y="44"/>
                    </a:cubicBezTo>
                    <a:cubicBezTo>
                      <a:pt x="28" y="44"/>
                      <a:pt x="29" y="44"/>
                      <a:pt x="30" y="44"/>
                    </a:cubicBezTo>
                    <a:cubicBezTo>
                      <a:pt x="31" y="44"/>
                      <a:pt x="31" y="43"/>
                      <a:pt x="32" y="43"/>
                    </a:cubicBezTo>
                    <a:cubicBezTo>
                      <a:pt x="33" y="42"/>
                      <a:pt x="34" y="42"/>
                      <a:pt x="34" y="42"/>
                    </a:cubicBezTo>
                    <a:cubicBezTo>
                      <a:pt x="33" y="40"/>
                      <a:pt x="31" y="39"/>
                      <a:pt x="30" y="37"/>
                    </a:cubicBezTo>
                    <a:cubicBezTo>
                      <a:pt x="29" y="36"/>
                      <a:pt x="29" y="35"/>
                      <a:pt x="28" y="33"/>
                    </a:cubicBezTo>
                    <a:cubicBezTo>
                      <a:pt x="27" y="32"/>
                      <a:pt x="27" y="32"/>
                      <a:pt x="27" y="32"/>
                    </a:cubicBezTo>
                    <a:cubicBezTo>
                      <a:pt x="26" y="31"/>
                      <a:pt x="25" y="32"/>
                      <a:pt x="24" y="31"/>
                    </a:cubicBezTo>
                    <a:cubicBezTo>
                      <a:pt x="23" y="30"/>
                      <a:pt x="23" y="28"/>
                      <a:pt x="24" y="27"/>
                    </a:cubicBezTo>
                    <a:cubicBezTo>
                      <a:pt x="24" y="26"/>
                      <a:pt x="25" y="25"/>
                      <a:pt x="25" y="24"/>
                    </a:cubicBezTo>
                    <a:cubicBezTo>
                      <a:pt x="25" y="23"/>
                      <a:pt x="26" y="23"/>
                      <a:pt x="27" y="22"/>
                    </a:cubicBezTo>
                    <a:cubicBezTo>
                      <a:pt x="27" y="22"/>
                      <a:pt x="27" y="22"/>
                      <a:pt x="28" y="22"/>
                    </a:cubicBezTo>
                    <a:cubicBezTo>
                      <a:pt x="29" y="22"/>
                      <a:pt x="29" y="22"/>
                      <a:pt x="29" y="22"/>
                    </a:cubicBezTo>
                    <a:cubicBezTo>
                      <a:pt x="30" y="21"/>
                      <a:pt x="30" y="20"/>
                      <a:pt x="30" y="19"/>
                    </a:cubicBezTo>
                    <a:cubicBezTo>
                      <a:pt x="30" y="17"/>
                      <a:pt x="30" y="16"/>
                      <a:pt x="30" y="14"/>
                    </a:cubicBezTo>
                    <a:close/>
                  </a:path>
                </a:pathLst>
              </a:custGeom>
              <a:grpFill/>
              <a:ln w="4763" cap="rnd">
                <a:solidFill>
                  <a:srgbClr val="FFFFFF"/>
                </a:solidFill>
                <a:prstDash val="solid"/>
                <a:round/>
                <a:headEnd/>
                <a:tailEnd/>
              </a:ln>
            </p:spPr>
            <p:txBody>
              <a:bodyPr/>
              <a:lstStyle/>
              <a:p>
                <a:endParaRPr lang="en-US"/>
              </a:p>
            </p:txBody>
          </p:sp>
          <p:sp>
            <p:nvSpPr>
              <p:cNvPr id="299" name="Freeform 50">
                <a:extLst>
                  <a:ext uri="{FF2B5EF4-FFF2-40B4-BE49-F238E27FC236}">
                    <a16:creationId xmlns:a16="http://schemas.microsoft.com/office/drawing/2014/main" id="{0AD8D76C-38A4-46D9-BF3F-71D410CE542A}"/>
                  </a:ext>
                </a:extLst>
              </p:cNvPr>
              <p:cNvSpPr>
                <a:spLocks/>
              </p:cNvSpPr>
              <p:nvPr/>
            </p:nvSpPr>
            <p:spPr bwMode="auto">
              <a:xfrm>
                <a:off x="2341" y="2216"/>
                <a:ext cx="243" cy="208"/>
              </a:xfrm>
              <a:custGeom>
                <a:avLst/>
                <a:gdLst>
                  <a:gd name="T0" fmla="*/ 35 w 91"/>
                  <a:gd name="T1" fmla="*/ 72 h 78"/>
                  <a:gd name="T2" fmla="*/ 21 w 91"/>
                  <a:gd name="T3" fmla="*/ 93 h 78"/>
                  <a:gd name="T4" fmla="*/ 0 w 91"/>
                  <a:gd name="T5" fmla="*/ 157 h 78"/>
                  <a:gd name="T6" fmla="*/ 29 w 91"/>
                  <a:gd name="T7" fmla="*/ 192 h 78"/>
                  <a:gd name="T8" fmla="*/ 43 w 91"/>
                  <a:gd name="T9" fmla="*/ 235 h 78"/>
                  <a:gd name="T10" fmla="*/ 142 w 91"/>
                  <a:gd name="T11" fmla="*/ 256 h 78"/>
                  <a:gd name="T12" fmla="*/ 184 w 91"/>
                  <a:gd name="T13" fmla="*/ 307 h 78"/>
                  <a:gd name="T14" fmla="*/ 278 w 91"/>
                  <a:gd name="T15" fmla="*/ 291 h 78"/>
                  <a:gd name="T16" fmla="*/ 270 w 91"/>
                  <a:gd name="T17" fmla="*/ 320 h 78"/>
                  <a:gd name="T18" fmla="*/ 278 w 91"/>
                  <a:gd name="T19" fmla="*/ 384 h 78"/>
                  <a:gd name="T20" fmla="*/ 286 w 91"/>
                  <a:gd name="T21" fmla="*/ 419 h 78"/>
                  <a:gd name="T22" fmla="*/ 299 w 91"/>
                  <a:gd name="T23" fmla="*/ 469 h 78"/>
                  <a:gd name="T24" fmla="*/ 312 w 91"/>
                  <a:gd name="T25" fmla="*/ 520 h 78"/>
                  <a:gd name="T26" fmla="*/ 342 w 91"/>
                  <a:gd name="T27" fmla="*/ 533 h 78"/>
                  <a:gd name="T28" fmla="*/ 385 w 91"/>
                  <a:gd name="T29" fmla="*/ 541 h 78"/>
                  <a:gd name="T30" fmla="*/ 414 w 91"/>
                  <a:gd name="T31" fmla="*/ 525 h 78"/>
                  <a:gd name="T32" fmla="*/ 486 w 91"/>
                  <a:gd name="T33" fmla="*/ 477 h 78"/>
                  <a:gd name="T34" fmla="*/ 443 w 91"/>
                  <a:gd name="T35" fmla="*/ 435 h 78"/>
                  <a:gd name="T36" fmla="*/ 470 w 91"/>
                  <a:gd name="T37" fmla="*/ 384 h 78"/>
                  <a:gd name="T38" fmla="*/ 499 w 91"/>
                  <a:gd name="T39" fmla="*/ 392 h 78"/>
                  <a:gd name="T40" fmla="*/ 534 w 91"/>
                  <a:gd name="T41" fmla="*/ 376 h 78"/>
                  <a:gd name="T42" fmla="*/ 585 w 91"/>
                  <a:gd name="T43" fmla="*/ 363 h 78"/>
                  <a:gd name="T44" fmla="*/ 620 w 91"/>
                  <a:gd name="T45" fmla="*/ 328 h 78"/>
                  <a:gd name="T46" fmla="*/ 598 w 91"/>
                  <a:gd name="T47" fmla="*/ 307 h 78"/>
                  <a:gd name="T48" fmla="*/ 585 w 91"/>
                  <a:gd name="T49" fmla="*/ 291 h 78"/>
                  <a:gd name="T50" fmla="*/ 585 w 91"/>
                  <a:gd name="T51" fmla="*/ 256 h 78"/>
                  <a:gd name="T52" fmla="*/ 606 w 91"/>
                  <a:gd name="T53" fmla="*/ 213 h 78"/>
                  <a:gd name="T54" fmla="*/ 649 w 91"/>
                  <a:gd name="T55" fmla="*/ 163 h 78"/>
                  <a:gd name="T56" fmla="*/ 571 w 91"/>
                  <a:gd name="T57" fmla="*/ 157 h 78"/>
                  <a:gd name="T58" fmla="*/ 529 w 91"/>
                  <a:gd name="T59" fmla="*/ 93 h 78"/>
                  <a:gd name="T60" fmla="*/ 486 w 91"/>
                  <a:gd name="T61" fmla="*/ 64 h 78"/>
                  <a:gd name="T62" fmla="*/ 393 w 91"/>
                  <a:gd name="T63" fmla="*/ 93 h 78"/>
                  <a:gd name="T64" fmla="*/ 291 w 91"/>
                  <a:gd name="T65" fmla="*/ 77 h 78"/>
                  <a:gd name="T66" fmla="*/ 214 w 91"/>
                  <a:gd name="T67" fmla="*/ 43 h 78"/>
                  <a:gd name="T68" fmla="*/ 142 w 91"/>
                  <a:gd name="T69" fmla="*/ 13 h 78"/>
                  <a:gd name="T70" fmla="*/ 93 w 91"/>
                  <a:gd name="T71" fmla="*/ 72 h 78"/>
                  <a:gd name="T72" fmla="*/ 107 w 91"/>
                  <a:gd name="T73" fmla="*/ 149 h 78"/>
                  <a:gd name="T74" fmla="*/ 72 w 91"/>
                  <a:gd name="T75" fmla="*/ 128 h 78"/>
                  <a:gd name="T76" fmla="*/ 72 w 91"/>
                  <a:gd name="T77" fmla="*/ 93 h 78"/>
                  <a:gd name="T78" fmla="*/ 64 w 91"/>
                  <a:gd name="T79" fmla="*/ 35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1" h="78">
                    <a:moveTo>
                      <a:pt x="8" y="6"/>
                    </a:moveTo>
                    <a:cubicBezTo>
                      <a:pt x="7" y="7"/>
                      <a:pt x="5" y="8"/>
                      <a:pt x="5" y="10"/>
                    </a:cubicBezTo>
                    <a:cubicBezTo>
                      <a:pt x="4" y="10"/>
                      <a:pt x="5" y="11"/>
                      <a:pt x="5" y="11"/>
                    </a:cubicBezTo>
                    <a:cubicBezTo>
                      <a:pt x="4" y="12"/>
                      <a:pt x="4" y="12"/>
                      <a:pt x="3" y="13"/>
                    </a:cubicBezTo>
                    <a:cubicBezTo>
                      <a:pt x="2" y="15"/>
                      <a:pt x="2" y="16"/>
                      <a:pt x="2" y="18"/>
                    </a:cubicBezTo>
                    <a:cubicBezTo>
                      <a:pt x="2" y="20"/>
                      <a:pt x="0" y="20"/>
                      <a:pt x="0" y="22"/>
                    </a:cubicBezTo>
                    <a:cubicBezTo>
                      <a:pt x="1" y="22"/>
                      <a:pt x="3" y="21"/>
                      <a:pt x="4" y="22"/>
                    </a:cubicBezTo>
                    <a:cubicBezTo>
                      <a:pt x="5" y="23"/>
                      <a:pt x="4" y="25"/>
                      <a:pt x="4" y="27"/>
                    </a:cubicBezTo>
                    <a:cubicBezTo>
                      <a:pt x="4" y="28"/>
                      <a:pt x="6" y="28"/>
                      <a:pt x="7" y="30"/>
                    </a:cubicBezTo>
                    <a:cubicBezTo>
                      <a:pt x="7" y="31"/>
                      <a:pt x="7" y="32"/>
                      <a:pt x="6" y="33"/>
                    </a:cubicBezTo>
                    <a:cubicBezTo>
                      <a:pt x="5" y="37"/>
                      <a:pt x="9" y="37"/>
                      <a:pt x="12" y="37"/>
                    </a:cubicBezTo>
                    <a:cubicBezTo>
                      <a:pt x="14" y="36"/>
                      <a:pt x="17" y="35"/>
                      <a:pt x="20" y="36"/>
                    </a:cubicBezTo>
                    <a:cubicBezTo>
                      <a:pt x="21" y="37"/>
                      <a:pt x="24" y="37"/>
                      <a:pt x="24" y="39"/>
                    </a:cubicBezTo>
                    <a:cubicBezTo>
                      <a:pt x="25" y="40"/>
                      <a:pt x="25" y="42"/>
                      <a:pt x="26" y="43"/>
                    </a:cubicBezTo>
                    <a:cubicBezTo>
                      <a:pt x="27" y="44"/>
                      <a:pt x="29" y="42"/>
                      <a:pt x="30" y="42"/>
                    </a:cubicBezTo>
                    <a:cubicBezTo>
                      <a:pt x="33" y="41"/>
                      <a:pt x="37" y="40"/>
                      <a:pt x="39" y="41"/>
                    </a:cubicBezTo>
                    <a:cubicBezTo>
                      <a:pt x="40" y="42"/>
                      <a:pt x="40" y="42"/>
                      <a:pt x="39" y="43"/>
                    </a:cubicBezTo>
                    <a:cubicBezTo>
                      <a:pt x="39" y="44"/>
                      <a:pt x="38" y="45"/>
                      <a:pt x="38" y="45"/>
                    </a:cubicBezTo>
                    <a:cubicBezTo>
                      <a:pt x="37" y="46"/>
                      <a:pt x="37" y="48"/>
                      <a:pt x="37" y="49"/>
                    </a:cubicBezTo>
                    <a:cubicBezTo>
                      <a:pt x="37" y="51"/>
                      <a:pt x="38" y="52"/>
                      <a:pt x="39" y="54"/>
                    </a:cubicBezTo>
                    <a:cubicBezTo>
                      <a:pt x="39" y="55"/>
                      <a:pt x="39" y="56"/>
                      <a:pt x="39" y="57"/>
                    </a:cubicBezTo>
                    <a:cubicBezTo>
                      <a:pt x="39" y="58"/>
                      <a:pt x="40" y="58"/>
                      <a:pt x="40" y="59"/>
                    </a:cubicBezTo>
                    <a:cubicBezTo>
                      <a:pt x="42" y="61"/>
                      <a:pt x="41" y="62"/>
                      <a:pt x="39" y="63"/>
                    </a:cubicBezTo>
                    <a:cubicBezTo>
                      <a:pt x="38" y="65"/>
                      <a:pt x="41" y="65"/>
                      <a:pt x="42" y="66"/>
                    </a:cubicBezTo>
                    <a:cubicBezTo>
                      <a:pt x="42" y="67"/>
                      <a:pt x="42" y="69"/>
                      <a:pt x="43" y="70"/>
                    </a:cubicBezTo>
                    <a:cubicBezTo>
                      <a:pt x="43" y="71"/>
                      <a:pt x="44" y="72"/>
                      <a:pt x="44" y="73"/>
                    </a:cubicBezTo>
                    <a:cubicBezTo>
                      <a:pt x="44" y="74"/>
                      <a:pt x="45" y="75"/>
                      <a:pt x="45" y="76"/>
                    </a:cubicBezTo>
                    <a:cubicBezTo>
                      <a:pt x="46" y="76"/>
                      <a:pt x="47" y="75"/>
                      <a:pt x="48" y="75"/>
                    </a:cubicBezTo>
                    <a:cubicBezTo>
                      <a:pt x="50" y="75"/>
                      <a:pt x="50" y="78"/>
                      <a:pt x="52" y="77"/>
                    </a:cubicBezTo>
                    <a:cubicBezTo>
                      <a:pt x="53" y="76"/>
                      <a:pt x="53" y="76"/>
                      <a:pt x="54" y="76"/>
                    </a:cubicBezTo>
                    <a:cubicBezTo>
                      <a:pt x="55" y="76"/>
                      <a:pt x="55" y="77"/>
                      <a:pt x="55" y="78"/>
                    </a:cubicBezTo>
                    <a:cubicBezTo>
                      <a:pt x="56" y="77"/>
                      <a:pt x="57" y="75"/>
                      <a:pt x="58" y="74"/>
                    </a:cubicBezTo>
                    <a:cubicBezTo>
                      <a:pt x="60" y="73"/>
                      <a:pt x="61" y="73"/>
                      <a:pt x="62" y="72"/>
                    </a:cubicBezTo>
                    <a:cubicBezTo>
                      <a:pt x="65" y="71"/>
                      <a:pt x="66" y="68"/>
                      <a:pt x="68" y="67"/>
                    </a:cubicBezTo>
                    <a:cubicBezTo>
                      <a:pt x="68" y="66"/>
                      <a:pt x="64" y="65"/>
                      <a:pt x="63" y="65"/>
                    </a:cubicBezTo>
                    <a:cubicBezTo>
                      <a:pt x="66" y="64"/>
                      <a:pt x="62" y="62"/>
                      <a:pt x="62" y="61"/>
                    </a:cubicBezTo>
                    <a:cubicBezTo>
                      <a:pt x="61" y="59"/>
                      <a:pt x="59" y="56"/>
                      <a:pt x="59" y="54"/>
                    </a:cubicBezTo>
                    <a:cubicBezTo>
                      <a:pt x="60" y="49"/>
                      <a:pt x="66" y="57"/>
                      <a:pt x="66" y="54"/>
                    </a:cubicBezTo>
                    <a:cubicBezTo>
                      <a:pt x="67" y="54"/>
                      <a:pt x="68" y="56"/>
                      <a:pt x="68" y="56"/>
                    </a:cubicBezTo>
                    <a:cubicBezTo>
                      <a:pt x="69" y="56"/>
                      <a:pt x="69" y="55"/>
                      <a:pt x="70" y="55"/>
                    </a:cubicBezTo>
                    <a:cubicBezTo>
                      <a:pt x="71" y="55"/>
                      <a:pt x="72" y="57"/>
                      <a:pt x="72" y="58"/>
                    </a:cubicBezTo>
                    <a:cubicBezTo>
                      <a:pt x="73" y="56"/>
                      <a:pt x="73" y="53"/>
                      <a:pt x="75" y="53"/>
                    </a:cubicBezTo>
                    <a:cubicBezTo>
                      <a:pt x="76" y="52"/>
                      <a:pt x="76" y="53"/>
                      <a:pt x="77" y="53"/>
                    </a:cubicBezTo>
                    <a:cubicBezTo>
                      <a:pt x="79" y="54"/>
                      <a:pt x="81" y="52"/>
                      <a:pt x="82" y="51"/>
                    </a:cubicBezTo>
                    <a:cubicBezTo>
                      <a:pt x="83" y="50"/>
                      <a:pt x="85" y="49"/>
                      <a:pt x="86" y="48"/>
                    </a:cubicBezTo>
                    <a:cubicBezTo>
                      <a:pt x="86" y="48"/>
                      <a:pt x="86" y="47"/>
                      <a:pt x="87" y="46"/>
                    </a:cubicBezTo>
                    <a:cubicBezTo>
                      <a:pt x="87" y="46"/>
                      <a:pt x="87" y="46"/>
                      <a:pt x="87" y="46"/>
                    </a:cubicBezTo>
                    <a:cubicBezTo>
                      <a:pt x="86" y="45"/>
                      <a:pt x="85" y="44"/>
                      <a:pt x="84" y="43"/>
                    </a:cubicBezTo>
                    <a:cubicBezTo>
                      <a:pt x="83" y="43"/>
                      <a:pt x="82" y="43"/>
                      <a:pt x="82" y="42"/>
                    </a:cubicBezTo>
                    <a:cubicBezTo>
                      <a:pt x="82" y="41"/>
                      <a:pt x="82" y="41"/>
                      <a:pt x="82" y="41"/>
                    </a:cubicBezTo>
                    <a:cubicBezTo>
                      <a:pt x="81" y="40"/>
                      <a:pt x="81" y="39"/>
                      <a:pt x="81" y="39"/>
                    </a:cubicBezTo>
                    <a:cubicBezTo>
                      <a:pt x="81" y="37"/>
                      <a:pt x="81" y="37"/>
                      <a:pt x="82" y="36"/>
                    </a:cubicBezTo>
                    <a:cubicBezTo>
                      <a:pt x="84" y="35"/>
                      <a:pt x="88" y="35"/>
                      <a:pt x="87" y="33"/>
                    </a:cubicBezTo>
                    <a:cubicBezTo>
                      <a:pt x="87" y="31"/>
                      <a:pt x="85" y="32"/>
                      <a:pt x="85" y="30"/>
                    </a:cubicBezTo>
                    <a:cubicBezTo>
                      <a:pt x="85" y="29"/>
                      <a:pt x="86" y="28"/>
                      <a:pt x="87" y="27"/>
                    </a:cubicBezTo>
                    <a:cubicBezTo>
                      <a:pt x="88" y="26"/>
                      <a:pt x="91" y="25"/>
                      <a:pt x="91" y="23"/>
                    </a:cubicBezTo>
                    <a:cubicBezTo>
                      <a:pt x="91" y="22"/>
                      <a:pt x="91" y="22"/>
                      <a:pt x="91" y="22"/>
                    </a:cubicBezTo>
                    <a:cubicBezTo>
                      <a:pt x="87" y="21"/>
                      <a:pt x="77" y="25"/>
                      <a:pt x="80" y="22"/>
                    </a:cubicBezTo>
                    <a:cubicBezTo>
                      <a:pt x="82" y="20"/>
                      <a:pt x="85" y="16"/>
                      <a:pt x="82" y="15"/>
                    </a:cubicBezTo>
                    <a:cubicBezTo>
                      <a:pt x="79" y="14"/>
                      <a:pt x="76" y="13"/>
                      <a:pt x="74" y="13"/>
                    </a:cubicBezTo>
                    <a:cubicBezTo>
                      <a:pt x="72" y="12"/>
                      <a:pt x="71" y="12"/>
                      <a:pt x="71" y="11"/>
                    </a:cubicBezTo>
                    <a:cubicBezTo>
                      <a:pt x="71" y="9"/>
                      <a:pt x="68" y="9"/>
                      <a:pt x="68" y="9"/>
                    </a:cubicBezTo>
                    <a:cubicBezTo>
                      <a:pt x="67" y="9"/>
                      <a:pt x="64" y="10"/>
                      <a:pt x="62" y="11"/>
                    </a:cubicBezTo>
                    <a:cubicBezTo>
                      <a:pt x="59" y="12"/>
                      <a:pt x="58" y="14"/>
                      <a:pt x="55" y="13"/>
                    </a:cubicBezTo>
                    <a:cubicBezTo>
                      <a:pt x="53" y="13"/>
                      <a:pt x="50" y="12"/>
                      <a:pt x="48" y="11"/>
                    </a:cubicBezTo>
                    <a:cubicBezTo>
                      <a:pt x="46" y="10"/>
                      <a:pt x="45" y="10"/>
                      <a:pt x="41" y="11"/>
                    </a:cubicBezTo>
                    <a:cubicBezTo>
                      <a:pt x="37" y="12"/>
                      <a:pt x="35" y="14"/>
                      <a:pt x="34" y="11"/>
                    </a:cubicBezTo>
                    <a:cubicBezTo>
                      <a:pt x="33" y="7"/>
                      <a:pt x="33" y="6"/>
                      <a:pt x="30" y="6"/>
                    </a:cubicBezTo>
                    <a:cubicBezTo>
                      <a:pt x="27" y="5"/>
                      <a:pt x="23" y="8"/>
                      <a:pt x="23" y="4"/>
                    </a:cubicBezTo>
                    <a:cubicBezTo>
                      <a:pt x="22" y="1"/>
                      <a:pt x="20" y="0"/>
                      <a:pt x="20" y="2"/>
                    </a:cubicBezTo>
                    <a:cubicBezTo>
                      <a:pt x="20" y="4"/>
                      <a:pt x="22" y="7"/>
                      <a:pt x="19" y="7"/>
                    </a:cubicBezTo>
                    <a:cubicBezTo>
                      <a:pt x="16" y="7"/>
                      <a:pt x="13" y="7"/>
                      <a:pt x="13" y="10"/>
                    </a:cubicBezTo>
                    <a:cubicBezTo>
                      <a:pt x="12" y="13"/>
                      <a:pt x="14" y="14"/>
                      <a:pt x="15" y="15"/>
                    </a:cubicBezTo>
                    <a:cubicBezTo>
                      <a:pt x="15" y="17"/>
                      <a:pt x="17" y="20"/>
                      <a:pt x="15" y="21"/>
                    </a:cubicBezTo>
                    <a:cubicBezTo>
                      <a:pt x="13" y="21"/>
                      <a:pt x="12" y="23"/>
                      <a:pt x="11" y="22"/>
                    </a:cubicBezTo>
                    <a:cubicBezTo>
                      <a:pt x="10" y="20"/>
                      <a:pt x="11" y="19"/>
                      <a:pt x="10" y="18"/>
                    </a:cubicBezTo>
                    <a:cubicBezTo>
                      <a:pt x="8" y="17"/>
                      <a:pt x="8" y="16"/>
                      <a:pt x="8" y="16"/>
                    </a:cubicBezTo>
                    <a:cubicBezTo>
                      <a:pt x="10" y="13"/>
                      <a:pt x="10" y="13"/>
                      <a:pt x="10" y="13"/>
                    </a:cubicBezTo>
                    <a:cubicBezTo>
                      <a:pt x="10" y="13"/>
                      <a:pt x="12" y="11"/>
                      <a:pt x="10" y="9"/>
                    </a:cubicBezTo>
                    <a:cubicBezTo>
                      <a:pt x="9" y="8"/>
                      <a:pt x="8" y="6"/>
                      <a:pt x="9" y="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0" name="Freeform 51">
                <a:extLst>
                  <a:ext uri="{FF2B5EF4-FFF2-40B4-BE49-F238E27FC236}">
                    <a16:creationId xmlns:a16="http://schemas.microsoft.com/office/drawing/2014/main" id="{321EF6DA-027A-4343-A1F5-BCD86F97DF8C}"/>
                  </a:ext>
                </a:extLst>
              </p:cNvPr>
              <p:cNvSpPr>
                <a:spLocks/>
              </p:cNvSpPr>
              <p:nvPr/>
            </p:nvSpPr>
            <p:spPr bwMode="auto">
              <a:xfrm>
                <a:off x="2341" y="2216"/>
                <a:ext cx="243" cy="208"/>
              </a:xfrm>
              <a:custGeom>
                <a:avLst/>
                <a:gdLst>
                  <a:gd name="T0" fmla="*/ 35 w 91"/>
                  <a:gd name="T1" fmla="*/ 72 h 78"/>
                  <a:gd name="T2" fmla="*/ 21 w 91"/>
                  <a:gd name="T3" fmla="*/ 93 h 78"/>
                  <a:gd name="T4" fmla="*/ 0 w 91"/>
                  <a:gd name="T5" fmla="*/ 157 h 78"/>
                  <a:gd name="T6" fmla="*/ 29 w 91"/>
                  <a:gd name="T7" fmla="*/ 192 h 78"/>
                  <a:gd name="T8" fmla="*/ 43 w 91"/>
                  <a:gd name="T9" fmla="*/ 235 h 78"/>
                  <a:gd name="T10" fmla="*/ 142 w 91"/>
                  <a:gd name="T11" fmla="*/ 256 h 78"/>
                  <a:gd name="T12" fmla="*/ 184 w 91"/>
                  <a:gd name="T13" fmla="*/ 307 h 78"/>
                  <a:gd name="T14" fmla="*/ 278 w 91"/>
                  <a:gd name="T15" fmla="*/ 291 h 78"/>
                  <a:gd name="T16" fmla="*/ 270 w 91"/>
                  <a:gd name="T17" fmla="*/ 320 h 78"/>
                  <a:gd name="T18" fmla="*/ 278 w 91"/>
                  <a:gd name="T19" fmla="*/ 384 h 78"/>
                  <a:gd name="T20" fmla="*/ 286 w 91"/>
                  <a:gd name="T21" fmla="*/ 419 h 78"/>
                  <a:gd name="T22" fmla="*/ 299 w 91"/>
                  <a:gd name="T23" fmla="*/ 469 h 78"/>
                  <a:gd name="T24" fmla="*/ 312 w 91"/>
                  <a:gd name="T25" fmla="*/ 520 h 78"/>
                  <a:gd name="T26" fmla="*/ 342 w 91"/>
                  <a:gd name="T27" fmla="*/ 533 h 78"/>
                  <a:gd name="T28" fmla="*/ 385 w 91"/>
                  <a:gd name="T29" fmla="*/ 541 h 78"/>
                  <a:gd name="T30" fmla="*/ 414 w 91"/>
                  <a:gd name="T31" fmla="*/ 525 h 78"/>
                  <a:gd name="T32" fmla="*/ 486 w 91"/>
                  <a:gd name="T33" fmla="*/ 477 h 78"/>
                  <a:gd name="T34" fmla="*/ 443 w 91"/>
                  <a:gd name="T35" fmla="*/ 435 h 78"/>
                  <a:gd name="T36" fmla="*/ 470 w 91"/>
                  <a:gd name="T37" fmla="*/ 384 h 78"/>
                  <a:gd name="T38" fmla="*/ 499 w 91"/>
                  <a:gd name="T39" fmla="*/ 392 h 78"/>
                  <a:gd name="T40" fmla="*/ 534 w 91"/>
                  <a:gd name="T41" fmla="*/ 376 h 78"/>
                  <a:gd name="T42" fmla="*/ 585 w 91"/>
                  <a:gd name="T43" fmla="*/ 363 h 78"/>
                  <a:gd name="T44" fmla="*/ 620 w 91"/>
                  <a:gd name="T45" fmla="*/ 328 h 78"/>
                  <a:gd name="T46" fmla="*/ 598 w 91"/>
                  <a:gd name="T47" fmla="*/ 307 h 78"/>
                  <a:gd name="T48" fmla="*/ 585 w 91"/>
                  <a:gd name="T49" fmla="*/ 291 h 78"/>
                  <a:gd name="T50" fmla="*/ 585 w 91"/>
                  <a:gd name="T51" fmla="*/ 256 h 78"/>
                  <a:gd name="T52" fmla="*/ 606 w 91"/>
                  <a:gd name="T53" fmla="*/ 213 h 78"/>
                  <a:gd name="T54" fmla="*/ 649 w 91"/>
                  <a:gd name="T55" fmla="*/ 163 h 78"/>
                  <a:gd name="T56" fmla="*/ 571 w 91"/>
                  <a:gd name="T57" fmla="*/ 157 h 78"/>
                  <a:gd name="T58" fmla="*/ 529 w 91"/>
                  <a:gd name="T59" fmla="*/ 93 h 78"/>
                  <a:gd name="T60" fmla="*/ 486 w 91"/>
                  <a:gd name="T61" fmla="*/ 64 h 78"/>
                  <a:gd name="T62" fmla="*/ 393 w 91"/>
                  <a:gd name="T63" fmla="*/ 93 h 78"/>
                  <a:gd name="T64" fmla="*/ 291 w 91"/>
                  <a:gd name="T65" fmla="*/ 77 h 78"/>
                  <a:gd name="T66" fmla="*/ 214 w 91"/>
                  <a:gd name="T67" fmla="*/ 43 h 78"/>
                  <a:gd name="T68" fmla="*/ 142 w 91"/>
                  <a:gd name="T69" fmla="*/ 13 h 78"/>
                  <a:gd name="T70" fmla="*/ 93 w 91"/>
                  <a:gd name="T71" fmla="*/ 72 h 78"/>
                  <a:gd name="T72" fmla="*/ 107 w 91"/>
                  <a:gd name="T73" fmla="*/ 149 h 78"/>
                  <a:gd name="T74" fmla="*/ 72 w 91"/>
                  <a:gd name="T75" fmla="*/ 128 h 78"/>
                  <a:gd name="T76" fmla="*/ 72 w 91"/>
                  <a:gd name="T77" fmla="*/ 93 h 78"/>
                  <a:gd name="T78" fmla="*/ 64 w 91"/>
                  <a:gd name="T79" fmla="*/ 35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1" h="78">
                    <a:moveTo>
                      <a:pt x="8" y="6"/>
                    </a:moveTo>
                    <a:cubicBezTo>
                      <a:pt x="7" y="7"/>
                      <a:pt x="5" y="8"/>
                      <a:pt x="5" y="10"/>
                    </a:cubicBezTo>
                    <a:cubicBezTo>
                      <a:pt x="4" y="10"/>
                      <a:pt x="5" y="11"/>
                      <a:pt x="5" y="11"/>
                    </a:cubicBezTo>
                    <a:cubicBezTo>
                      <a:pt x="4" y="12"/>
                      <a:pt x="4" y="12"/>
                      <a:pt x="3" y="13"/>
                    </a:cubicBezTo>
                    <a:cubicBezTo>
                      <a:pt x="2" y="15"/>
                      <a:pt x="2" y="16"/>
                      <a:pt x="2" y="18"/>
                    </a:cubicBezTo>
                    <a:cubicBezTo>
                      <a:pt x="2" y="20"/>
                      <a:pt x="0" y="20"/>
                      <a:pt x="0" y="22"/>
                    </a:cubicBezTo>
                    <a:cubicBezTo>
                      <a:pt x="1" y="22"/>
                      <a:pt x="3" y="21"/>
                      <a:pt x="4" y="22"/>
                    </a:cubicBezTo>
                    <a:cubicBezTo>
                      <a:pt x="5" y="23"/>
                      <a:pt x="4" y="25"/>
                      <a:pt x="4" y="27"/>
                    </a:cubicBezTo>
                    <a:cubicBezTo>
                      <a:pt x="4" y="28"/>
                      <a:pt x="6" y="28"/>
                      <a:pt x="7" y="30"/>
                    </a:cubicBezTo>
                    <a:cubicBezTo>
                      <a:pt x="7" y="31"/>
                      <a:pt x="7" y="32"/>
                      <a:pt x="6" y="33"/>
                    </a:cubicBezTo>
                    <a:cubicBezTo>
                      <a:pt x="5" y="37"/>
                      <a:pt x="9" y="37"/>
                      <a:pt x="12" y="37"/>
                    </a:cubicBezTo>
                    <a:cubicBezTo>
                      <a:pt x="14" y="36"/>
                      <a:pt x="17" y="35"/>
                      <a:pt x="20" y="36"/>
                    </a:cubicBezTo>
                    <a:cubicBezTo>
                      <a:pt x="21" y="37"/>
                      <a:pt x="24" y="37"/>
                      <a:pt x="24" y="39"/>
                    </a:cubicBezTo>
                    <a:cubicBezTo>
                      <a:pt x="25" y="40"/>
                      <a:pt x="25" y="42"/>
                      <a:pt x="26" y="43"/>
                    </a:cubicBezTo>
                    <a:cubicBezTo>
                      <a:pt x="27" y="44"/>
                      <a:pt x="29" y="42"/>
                      <a:pt x="30" y="42"/>
                    </a:cubicBezTo>
                    <a:cubicBezTo>
                      <a:pt x="33" y="41"/>
                      <a:pt x="37" y="40"/>
                      <a:pt x="39" y="41"/>
                    </a:cubicBezTo>
                    <a:cubicBezTo>
                      <a:pt x="40" y="42"/>
                      <a:pt x="40" y="42"/>
                      <a:pt x="39" y="43"/>
                    </a:cubicBezTo>
                    <a:cubicBezTo>
                      <a:pt x="39" y="44"/>
                      <a:pt x="38" y="45"/>
                      <a:pt x="38" y="45"/>
                    </a:cubicBezTo>
                    <a:cubicBezTo>
                      <a:pt x="37" y="46"/>
                      <a:pt x="37" y="48"/>
                      <a:pt x="37" y="49"/>
                    </a:cubicBezTo>
                    <a:cubicBezTo>
                      <a:pt x="37" y="51"/>
                      <a:pt x="38" y="52"/>
                      <a:pt x="39" y="54"/>
                    </a:cubicBezTo>
                    <a:cubicBezTo>
                      <a:pt x="39" y="55"/>
                      <a:pt x="39" y="56"/>
                      <a:pt x="39" y="57"/>
                    </a:cubicBezTo>
                    <a:cubicBezTo>
                      <a:pt x="39" y="58"/>
                      <a:pt x="40" y="58"/>
                      <a:pt x="40" y="59"/>
                    </a:cubicBezTo>
                    <a:cubicBezTo>
                      <a:pt x="42" y="61"/>
                      <a:pt x="41" y="62"/>
                      <a:pt x="39" y="63"/>
                    </a:cubicBezTo>
                    <a:cubicBezTo>
                      <a:pt x="38" y="65"/>
                      <a:pt x="41" y="65"/>
                      <a:pt x="42" y="66"/>
                    </a:cubicBezTo>
                    <a:cubicBezTo>
                      <a:pt x="42" y="67"/>
                      <a:pt x="42" y="69"/>
                      <a:pt x="43" y="70"/>
                    </a:cubicBezTo>
                    <a:cubicBezTo>
                      <a:pt x="43" y="71"/>
                      <a:pt x="44" y="72"/>
                      <a:pt x="44" y="73"/>
                    </a:cubicBezTo>
                    <a:cubicBezTo>
                      <a:pt x="44" y="74"/>
                      <a:pt x="45" y="75"/>
                      <a:pt x="45" y="76"/>
                    </a:cubicBezTo>
                    <a:cubicBezTo>
                      <a:pt x="46" y="76"/>
                      <a:pt x="47" y="75"/>
                      <a:pt x="48" y="75"/>
                    </a:cubicBezTo>
                    <a:cubicBezTo>
                      <a:pt x="50" y="75"/>
                      <a:pt x="50" y="78"/>
                      <a:pt x="52" y="77"/>
                    </a:cubicBezTo>
                    <a:cubicBezTo>
                      <a:pt x="53" y="76"/>
                      <a:pt x="53" y="76"/>
                      <a:pt x="54" y="76"/>
                    </a:cubicBezTo>
                    <a:cubicBezTo>
                      <a:pt x="55" y="76"/>
                      <a:pt x="55" y="77"/>
                      <a:pt x="55" y="78"/>
                    </a:cubicBezTo>
                    <a:cubicBezTo>
                      <a:pt x="56" y="77"/>
                      <a:pt x="57" y="75"/>
                      <a:pt x="58" y="74"/>
                    </a:cubicBezTo>
                    <a:cubicBezTo>
                      <a:pt x="60" y="73"/>
                      <a:pt x="61" y="73"/>
                      <a:pt x="62" y="72"/>
                    </a:cubicBezTo>
                    <a:cubicBezTo>
                      <a:pt x="65" y="71"/>
                      <a:pt x="66" y="68"/>
                      <a:pt x="68" y="67"/>
                    </a:cubicBezTo>
                    <a:cubicBezTo>
                      <a:pt x="68" y="66"/>
                      <a:pt x="64" y="65"/>
                      <a:pt x="63" y="65"/>
                    </a:cubicBezTo>
                    <a:cubicBezTo>
                      <a:pt x="66" y="64"/>
                      <a:pt x="62" y="62"/>
                      <a:pt x="62" y="61"/>
                    </a:cubicBezTo>
                    <a:cubicBezTo>
                      <a:pt x="61" y="59"/>
                      <a:pt x="59" y="56"/>
                      <a:pt x="59" y="54"/>
                    </a:cubicBezTo>
                    <a:cubicBezTo>
                      <a:pt x="60" y="49"/>
                      <a:pt x="66" y="57"/>
                      <a:pt x="66" y="54"/>
                    </a:cubicBezTo>
                    <a:cubicBezTo>
                      <a:pt x="67" y="54"/>
                      <a:pt x="68" y="56"/>
                      <a:pt x="68" y="56"/>
                    </a:cubicBezTo>
                    <a:cubicBezTo>
                      <a:pt x="69" y="56"/>
                      <a:pt x="69" y="55"/>
                      <a:pt x="70" y="55"/>
                    </a:cubicBezTo>
                    <a:cubicBezTo>
                      <a:pt x="71" y="55"/>
                      <a:pt x="72" y="57"/>
                      <a:pt x="72" y="58"/>
                    </a:cubicBezTo>
                    <a:cubicBezTo>
                      <a:pt x="73" y="56"/>
                      <a:pt x="73" y="53"/>
                      <a:pt x="75" y="53"/>
                    </a:cubicBezTo>
                    <a:cubicBezTo>
                      <a:pt x="76" y="52"/>
                      <a:pt x="76" y="53"/>
                      <a:pt x="77" y="53"/>
                    </a:cubicBezTo>
                    <a:cubicBezTo>
                      <a:pt x="79" y="54"/>
                      <a:pt x="81" y="52"/>
                      <a:pt x="82" y="51"/>
                    </a:cubicBezTo>
                    <a:cubicBezTo>
                      <a:pt x="83" y="50"/>
                      <a:pt x="85" y="49"/>
                      <a:pt x="86" y="48"/>
                    </a:cubicBezTo>
                    <a:cubicBezTo>
                      <a:pt x="86" y="48"/>
                      <a:pt x="86" y="47"/>
                      <a:pt x="87" y="46"/>
                    </a:cubicBezTo>
                    <a:cubicBezTo>
                      <a:pt x="87" y="46"/>
                      <a:pt x="87" y="46"/>
                      <a:pt x="87" y="46"/>
                    </a:cubicBezTo>
                    <a:cubicBezTo>
                      <a:pt x="86" y="45"/>
                      <a:pt x="85" y="44"/>
                      <a:pt x="84" y="43"/>
                    </a:cubicBezTo>
                    <a:cubicBezTo>
                      <a:pt x="83" y="43"/>
                      <a:pt x="82" y="43"/>
                      <a:pt x="82" y="42"/>
                    </a:cubicBezTo>
                    <a:cubicBezTo>
                      <a:pt x="82" y="41"/>
                      <a:pt x="82" y="41"/>
                      <a:pt x="82" y="41"/>
                    </a:cubicBezTo>
                    <a:cubicBezTo>
                      <a:pt x="81" y="40"/>
                      <a:pt x="81" y="39"/>
                      <a:pt x="81" y="39"/>
                    </a:cubicBezTo>
                    <a:cubicBezTo>
                      <a:pt x="81" y="37"/>
                      <a:pt x="81" y="37"/>
                      <a:pt x="82" y="36"/>
                    </a:cubicBezTo>
                    <a:cubicBezTo>
                      <a:pt x="84" y="35"/>
                      <a:pt x="88" y="35"/>
                      <a:pt x="87" y="33"/>
                    </a:cubicBezTo>
                    <a:cubicBezTo>
                      <a:pt x="87" y="31"/>
                      <a:pt x="85" y="32"/>
                      <a:pt x="85" y="30"/>
                    </a:cubicBezTo>
                    <a:cubicBezTo>
                      <a:pt x="85" y="29"/>
                      <a:pt x="86" y="28"/>
                      <a:pt x="87" y="27"/>
                    </a:cubicBezTo>
                    <a:cubicBezTo>
                      <a:pt x="88" y="26"/>
                      <a:pt x="91" y="25"/>
                      <a:pt x="91" y="23"/>
                    </a:cubicBezTo>
                    <a:cubicBezTo>
                      <a:pt x="91" y="22"/>
                      <a:pt x="91" y="22"/>
                      <a:pt x="91" y="22"/>
                    </a:cubicBezTo>
                    <a:cubicBezTo>
                      <a:pt x="87" y="21"/>
                      <a:pt x="77" y="25"/>
                      <a:pt x="80" y="22"/>
                    </a:cubicBezTo>
                    <a:cubicBezTo>
                      <a:pt x="82" y="20"/>
                      <a:pt x="85" y="16"/>
                      <a:pt x="82" y="15"/>
                    </a:cubicBezTo>
                    <a:cubicBezTo>
                      <a:pt x="79" y="14"/>
                      <a:pt x="76" y="13"/>
                      <a:pt x="74" y="13"/>
                    </a:cubicBezTo>
                    <a:cubicBezTo>
                      <a:pt x="72" y="12"/>
                      <a:pt x="71" y="12"/>
                      <a:pt x="71" y="11"/>
                    </a:cubicBezTo>
                    <a:cubicBezTo>
                      <a:pt x="71" y="9"/>
                      <a:pt x="68" y="9"/>
                      <a:pt x="68" y="9"/>
                    </a:cubicBezTo>
                    <a:cubicBezTo>
                      <a:pt x="67" y="9"/>
                      <a:pt x="64" y="10"/>
                      <a:pt x="62" y="11"/>
                    </a:cubicBezTo>
                    <a:cubicBezTo>
                      <a:pt x="59" y="12"/>
                      <a:pt x="58" y="14"/>
                      <a:pt x="55" y="13"/>
                    </a:cubicBezTo>
                    <a:cubicBezTo>
                      <a:pt x="53" y="13"/>
                      <a:pt x="50" y="12"/>
                      <a:pt x="48" y="11"/>
                    </a:cubicBezTo>
                    <a:cubicBezTo>
                      <a:pt x="46" y="10"/>
                      <a:pt x="45" y="10"/>
                      <a:pt x="41" y="11"/>
                    </a:cubicBezTo>
                    <a:cubicBezTo>
                      <a:pt x="37" y="12"/>
                      <a:pt x="35" y="14"/>
                      <a:pt x="34" y="11"/>
                    </a:cubicBezTo>
                    <a:cubicBezTo>
                      <a:pt x="33" y="7"/>
                      <a:pt x="33" y="6"/>
                      <a:pt x="30" y="6"/>
                    </a:cubicBezTo>
                    <a:cubicBezTo>
                      <a:pt x="27" y="5"/>
                      <a:pt x="23" y="8"/>
                      <a:pt x="23" y="4"/>
                    </a:cubicBezTo>
                    <a:cubicBezTo>
                      <a:pt x="22" y="1"/>
                      <a:pt x="20" y="0"/>
                      <a:pt x="20" y="2"/>
                    </a:cubicBezTo>
                    <a:cubicBezTo>
                      <a:pt x="20" y="4"/>
                      <a:pt x="22" y="7"/>
                      <a:pt x="19" y="7"/>
                    </a:cubicBezTo>
                    <a:cubicBezTo>
                      <a:pt x="16" y="7"/>
                      <a:pt x="13" y="7"/>
                      <a:pt x="13" y="10"/>
                    </a:cubicBezTo>
                    <a:cubicBezTo>
                      <a:pt x="12" y="13"/>
                      <a:pt x="14" y="14"/>
                      <a:pt x="15" y="15"/>
                    </a:cubicBezTo>
                    <a:cubicBezTo>
                      <a:pt x="15" y="17"/>
                      <a:pt x="17" y="20"/>
                      <a:pt x="15" y="21"/>
                    </a:cubicBezTo>
                    <a:cubicBezTo>
                      <a:pt x="13" y="21"/>
                      <a:pt x="12" y="23"/>
                      <a:pt x="11" y="22"/>
                    </a:cubicBezTo>
                    <a:cubicBezTo>
                      <a:pt x="10" y="20"/>
                      <a:pt x="11" y="19"/>
                      <a:pt x="10" y="18"/>
                    </a:cubicBezTo>
                    <a:cubicBezTo>
                      <a:pt x="8" y="17"/>
                      <a:pt x="8" y="16"/>
                      <a:pt x="8" y="16"/>
                    </a:cubicBezTo>
                    <a:cubicBezTo>
                      <a:pt x="10" y="13"/>
                      <a:pt x="10" y="13"/>
                      <a:pt x="10" y="13"/>
                    </a:cubicBezTo>
                    <a:cubicBezTo>
                      <a:pt x="10" y="13"/>
                      <a:pt x="12" y="11"/>
                      <a:pt x="10" y="9"/>
                    </a:cubicBezTo>
                    <a:cubicBezTo>
                      <a:pt x="9" y="8"/>
                      <a:pt x="8" y="6"/>
                      <a:pt x="9" y="5"/>
                    </a:cubicBezTo>
                  </a:path>
                </a:pathLst>
              </a:custGeom>
              <a:grpFill/>
              <a:ln w="4763" cap="rnd">
                <a:solidFill>
                  <a:srgbClr val="FFFFFF"/>
                </a:solidFill>
                <a:prstDash val="solid"/>
                <a:round/>
                <a:headEnd/>
                <a:tailEnd/>
              </a:ln>
            </p:spPr>
            <p:txBody>
              <a:bodyPr/>
              <a:lstStyle/>
              <a:p>
                <a:endParaRPr lang="en-US"/>
              </a:p>
            </p:txBody>
          </p:sp>
          <p:sp>
            <p:nvSpPr>
              <p:cNvPr id="301" name="Freeform 52">
                <a:extLst>
                  <a:ext uri="{FF2B5EF4-FFF2-40B4-BE49-F238E27FC236}">
                    <a16:creationId xmlns:a16="http://schemas.microsoft.com/office/drawing/2014/main" id="{377CC0A0-CBE2-4009-82A8-548ABF97B84B}"/>
                  </a:ext>
                </a:extLst>
              </p:cNvPr>
              <p:cNvSpPr>
                <a:spLocks/>
              </p:cNvSpPr>
              <p:nvPr/>
            </p:nvSpPr>
            <p:spPr bwMode="auto">
              <a:xfrm>
                <a:off x="2616" y="2312"/>
                <a:ext cx="75" cy="85"/>
              </a:xfrm>
              <a:custGeom>
                <a:avLst/>
                <a:gdLst>
                  <a:gd name="T0" fmla="*/ 78 w 28"/>
                  <a:gd name="T1" fmla="*/ 205 h 32"/>
                  <a:gd name="T2" fmla="*/ 107 w 28"/>
                  <a:gd name="T3" fmla="*/ 213 h 32"/>
                  <a:gd name="T4" fmla="*/ 115 w 28"/>
                  <a:gd name="T5" fmla="*/ 183 h 32"/>
                  <a:gd name="T6" fmla="*/ 137 w 28"/>
                  <a:gd name="T7" fmla="*/ 183 h 32"/>
                  <a:gd name="T8" fmla="*/ 150 w 28"/>
                  <a:gd name="T9" fmla="*/ 183 h 32"/>
                  <a:gd name="T10" fmla="*/ 166 w 28"/>
                  <a:gd name="T11" fmla="*/ 175 h 32"/>
                  <a:gd name="T12" fmla="*/ 171 w 28"/>
                  <a:gd name="T13" fmla="*/ 183 h 32"/>
                  <a:gd name="T14" fmla="*/ 188 w 28"/>
                  <a:gd name="T15" fmla="*/ 183 h 32"/>
                  <a:gd name="T16" fmla="*/ 193 w 28"/>
                  <a:gd name="T17" fmla="*/ 154 h 32"/>
                  <a:gd name="T18" fmla="*/ 193 w 28"/>
                  <a:gd name="T19" fmla="*/ 133 h 32"/>
                  <a:gd name="T20" fmla="*/ 193 w 28"/>
                  <a:gd name="T21" fmla="*/ 106 h 32"/>
                  <a:gd name="T22" fmla="*/ 179 w 28"/>
                  <a:gd name="T23" fmla="*/ 85 h 32"/>
                  <a:gd name="T24" fmla="*/ 193 w 28"/>
                  <a:gd name="T25" fmla="*/ 43 h 32"/>
                  <a:gd name="T26" fmla="*/ 193 w 28"/>
                  <a:gd name="T27" fmla="*/ 13 h 32"/>
                  <a:gd name="T28" fmla="*/ 193 w 28"/>
                  <a:gd name="T29" fmla="*/ 13 h 32"/>
                  <a:gd name="T30" fmla="*/ 129 w 28"/>
                  <a:gd name="T31" fmla="*/ 13 h 32"/>
                  <a:gd name="T32" fmla="*/ 78 w 28"/>
                  <a:gd name="T33" fmla="*/ 21 h 32"/>
                  <a:gd name="T34" fmla="*/ 51 w 28"/>
                  <a:gd name="T35" fmla="*/ 13 h 32"/>
                  <a:gd name="T36" fmla="*/ 51 w 28"/>
                  <a:gd name="T37" fmla="*/ 13 h 32"/>
                  <a:gd name="T38" fmla="*/ 51 w 28"/>
                  <a:gd name="T39" fmla="*/ 43 h 32"/>
                  <a:gd name="T40" fmla="*/ 43 w 28"/>
                  <a:gd name="T41" fmla="*/ 64 h 32"/>
                  <a:gd name="T42" fmla="*/ 35 w 28"/>
                  <a:gd name="T43" fmla="*/ 64 h 32"/>
                  <a:gd name="T44" fmla="*/ 29 w 28"/>
                  <a:gd name="T45" fmla="*/ 64 h 32"/>
                  <a:gd name="T46" fmla="*/ 13 w 28"/>
                  <a:gd name="T47" fmla="*/ 77 h 32"/>
                  <a:gd name="T48" fmla="*/ 8 w 28"/>
                  <a:gd name="T49" fmla="*/ 98 h 32"/>
                  <a:gd name="T50" fmla="*/ 8 w 28"/>
                  <a:gd name="T51" fmla="*/ 128 h 32"/>
                  <a:gd name="T52" fmla="*/ 29 w 28"/>
                  <a:gd name="T53" fmla="*/ 133 h 32"/>
                  <a:gd name="T54" fmla="*/ 35 w 28"/>
                  <a:gd name="T55" fmla="*/ 149 h 32"/>
                  <a:gd name="T56" fmla="*/ 51 w 28"/>
                  <a:gd name="T57" fmla="*/ 170 h 32"/>
                  <a:gd name="T58" fmla="*/ 78 w 28"/>
                  <a:gd name="T59" fmla="*/ 205 h 3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8" h="32">
                    <a:moveTo>
                      <a:pt x="11" y="29"/>
                    </a:moveTo>
                    <a:cubicBezTo>
                      <a:pt x="12" y="30"/>
                      <a:pt x="14" y="32"/>
                      <a:pt x="15" y="30"/>
                    </a:cubicBezTo>
                    <a:cubicBezTo>
                      <a:pt x="16" y="29"/>
                      <a:pt x="16" y="27"/>
                      <a:pt x="16" y="26"/>
                    </a:cubicBezTo>
                    <a:cubicBezTo>
                      <a:pt x="17" y="26"/>
                      <a:pt x="18" y="26"/>
                      <a:pt x="19" y="26"/>
                    </a:cubicBezTo>
                    <a:cubicBezTo>
                      <a:pt x="20" y="26"/>
                      <a:pt x="20" y="26"/>
                      <a:pt x="21" y="26"/>
                    </a:cubicBezTo>
                    <a:cubicBezTo>
                      <a:pt x="22" y="26"/>
                      <a:pt x="22" y="25"/>
                      <a:pt x="23" y="25"/>
                    </a:cubicBezTo>
                    <a:cubicBezTo>
                      <a:pt x="23" y="25"/>
                      <a:pt x="23" y="25"/>
                      <a:pt x="24" y="26"/>
                    </a:cubicBezTo>
                    <a:cubicBezTo>
                      <a:pt x="25" y="26"/>
                      <a:pt x="25" y="26"/>
                      <a:pt x="26" y="26"/>
                    </a:cubicBezTo>
                    <a:cubicBezTo>
                      <a:pt x="27" y="25"/>
                      <a:pt x="27" y="24"/>
                      <a:pt x="27" y="22"/>
                    </a:cubicBezTo>
                    <a:cubicBezTo>
                      <a:pt x="27" y="21"/>
                      <a:pt x="27" y="20"/>
                      <a:pt x="27" y="19"/>
                    </a:cubicBezTo>
                    <a:cubicBezTo>
                      <a:pt x="27" y="18"/>
                      <a:pt x="28" y="16"/>
                      <a:pt x="27" y="15"/>
                    </a:cubicBezTo>
                    <a:cubicBezTo>
                      <a:pt x="26" y="14"/>
                      <a:pt x="25" y="14"/>
                      <a:pt x="25" y="12"/>
                    </a:cubicBezTo>
                    <a:cubicBezTo>
                      <a:pt x="24" y="10"/>
                      <a:pt x="25" y="8"/>
                      <a:pt x="27" y="6"/>
                    </a:cubicBezTo>
                    <a:cubicBezTo>
                      <a:pt x="28" y="5"/>
                      <a:pt x="28" y="3"/>
                      <a:pt x="27" y="2"/>
                    </a:cubicBezTo>
                    <a:cubicBezTo>
                      <a:pt x="27" y="2"/>
                      <a:pt x="27" y="2"/>
                      <a:pt x="27" y="2"/>
                    </a:cubicBezTo>
                    <a:cubicBezTo>
                      <a:pt x="25" y="1"/>
                      <a:pt x="21" y="0"/>
                      <a:pt x="18" y="2"/>
                    </a:cubicBezTo>
                    <a:cubicBezTo>
                      <a:pt x="15" y="3"/>
                      <a:pt x="13" y="4"/>
                      <a:pt x="11" y="3"/>
                    </a:cubicBezTo>
                    <a:cubicBezTo>
                      <a:pt x="9" y="2"/>
                      <a:pt x="8" y="1"/>
                      <a:pt x="7" y="2"/>
                    </a:cubicBezTo>
                    <a:cubicBezTo>
                      <a:pt x="7" y="2"/>
                      <a:pt x="7" y="2"/>
                      <a:pt x="7" y="2"/>
                    </a:cubicBezTo>
                    <a:cubicBezTo>
                      <a:pt x="7" y="3"/>
                      <a:pt x="7" y="5"/>
                      <a:pt x="7" y="6"/>
                    </a:cubicBezTo>
                    <a:cubicBezTo>
                      <a:pt x="7" y="7"/>
                      <a:pt x="7" y="9"/>
                      <a:pt x="6" y="9"/>
                    </a:cubicBezTo>
                    <a:cubicBezTo>
                      <a:pt x="5" y="9"/>
                      <a:pt x="5" y="9"/>
                      <a:pt x="5" y="9"/>
                    </a:cubicBezTo>
                    <a:cubicBezTo>
                      <a:pt x="4" y="9"/>
                      <a:pt x="4" y="9"/>
                      <a:pt x="4" y="9"/>
                    </a:cubicBezTo>
                    <a:cubicBezTo>
                      <a:pt x="3" y="10"/>
                      <a:pt x="2" y="10"/>
                      <a:pt x="2" y="11"/>
                    </a:cubicBezTo>
                    <a:cubicBezTo>
                      <a:pt x="2" y="12"/>
                      <a:pt x="1" y="13"/>
                      <a:pt x="1" y="14"/>
                    </a:cubicBezTo>
                    <a:cubicBezTo>
                      <a:pt x="0" y="16"/>
                      <a:pt x="0" y="17"/>
                      <a:pt x="1" y="18"/>
                    </a:cubicBezTo>
                    <a:cubicBezTo>
                      <a:pt x="2" y="19"/>
                      <a:pt x="3" y="19"/>
                      <a:pt x="4" y="19"/>
                    </a:cubicBezTo>
                    <a:cubicBezTo>
                      <a:pt x="4" y="19"/>
                      <a:pt x="5" y="20"/>
                      <a:pt x="5" y="21"/>
                    </a:cubicBezTo>
                    <a:cubicBezTo>
                      <a:pt x="6" y="22"/>
                      <a:pt x="6" y="23"/>
                      <a:pt x="7" y="24"/>
                    </a:cubicBezTo>
                    <a:cubicBezTo>
                      <a:pt x="8" y="26"/>
                      <a:pt x="10" y="27"/>
                      <a:pt x="11" y="29"/>
                    </a:cubicBezTo>
                    <a:close/>
                  </a:path>
                </a:pathLst>
              </a:custGeom>
              <a:grpFill/>
              <a:ln w="4763" cap="rnd">
                <a:solidFill>
                  <a:srgbClr val="FFFFFF"/>
                </a:solidFill>
                <a:prstDash val="solid"/>
                <a:round/>
                <a:headEnd/>
                <a:tailEnd/>
              </a:ln>
            </p:spPr>
            <p:txBody>
              <a:bodyPr/>
              <a:lstStyle/>
              <a:p>
                <a:endParaRPr lang="en-US"/>
              </a:p>
            </p:txBody>
          </p:sp>
          <p:sp>
            <p:nvSpPr>
              <p:cNvPr id="302" name="Freeform 53">
                <a:extLst>
                  <a:ext uri="{FF2B5EF4-FFF2-40B4-BE49-F238E27FC236}">
                    <a16:creationId xmlns:a16="http://schemas.microsoft.com/office/drawing/2014/main" id="{2771EF74-637E-446F-B5C0-59F7EF3D4822}"/>
                  </a:ext>
                </a:extLst>
              </p:cNvPr>
              <p:cNvSpPr>
                <a:spLocks/>
              </p:cNvSpPr>
              <p:nvPr/>
            </p:nvSpPr>
            <p:spPr bwMode="auto">
              <a:xfrm>
                <a:off x="2680" y="2317"/>
                <a:ext cx="57" cy="70"/>
              </a:xfrm>
              <a:custGeom>
                <a:avLst/>
                <a:gdLst>
                  <a:gd name="T0" fmla="*/ 14 w 21"/>
                  <a:gd name="T1" fmla="*/ 180 h 26"/>
                  <a:gd name="T2" fmla="*/ 22 w 21"/>
                  <a:gd name="T3" fmla="*/ 188 h 26"/>
                  <a:gd name="T4" fmla="*/ 38 w 21"/>
                  <a:gd name="T5" fmla="*/ 180 h 26"/>
                  <a:gd name="T6" fmla="*/ 60 w 21"/>
                  <a:gd name="T7" fmla="*/ 167 h 26"/>
                  <a:gd name="T8" fmla="*/ 81 w 21"/>
                  <a:gd name="T9" fmla="*/ 175 h 26"/>
                  <a:gd name="T10" fmla="*/ 90 w 21"/>
                  <a:gd name="T11" fmla="*/ 167 h 26"/>
                  <a:gd name="T12" fmla="*/ 95 w 21"/>
                  <a:gd name="T13" fmla="*/ 167 h 26"/>
                  <a:gd name="T14" fmla="*/ 111 w 21"/>
                  <a:gd name="T15" fmla="*/ 145 h 26"/>
                  <a:gd name="T16" fmla="*/ 133 w 21"/>
                  <a:gd name="T17" fmla="*/ 108 h 26"/>
                  <a:gd name="T18" fmla="*/ 155 w 21"/>
                  <a:gd name="T19" fmla="*/ 65 h 26"/>
                  <a:gd name="T20" fmla="*/ 155 w 21"/>
                  <a:gd name="T21" fmla="*/ 65 h 26"/>
                  <a:gd name="T22" fmla="*/ 103 w 21"/>
                  <a:gd name="T23" fmla="*/ 35 h 26"/>
                  <a:gd name="T24" fmla="*/ 52 w 21"/>
                  <a:gd name="T25" fmla="*/ 8 h 26"/>
                  <a:gd name="T26" fmla="*/ 22 w 21"/>
                  <a:gd name="T27" fmla="*/ 0 h 26"/>
                  <a:gd name="T28" fmla="*/ 22 w 21"/>
                  <a:gd name="T29" fmla="*/ 0 h 26"/>
                  <a:gd name="T30" fmla="*/ 22 w 21"/>
                  <a:gd name="T31" fmla="*/ 30 h 26"/>
                  <a:gd name="T32" fmla="*/ 8 w 21"/>
                  <a:gd name="T33" fmla="*/ 73 h 26"/>
                  <a:gd name="T34" fmla="*/ 22 w 21"/>
                  <a:gd name="T35" fmla="*/ 94 h 26"/>
                  <a:gd name="T36" fmla="*/ 22 w 21"/>
                  <a:gd name="T37" fmla="*/ 124 h 26"/>
                  <a:gd name="T38" fmla="*/ 22 w 21"/>
                  <a:gd name="T39" fmla="*/ 145 h 26"/>
                  <a:gd name="T40" fmla="*/ 14 w 21"/>
                  <a:gd name="T41" fmla="*/ 180 h 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 h="26">
                    <a:moveTo>
                      <a:pt x="2" y="25"/>
                    </a:moveTo>
                    <a:cubicBezTo>
                      <a:pt x="3" y="26"/>
                      <a:pt x="3" y="26"/>
                      <a:pt x="3" y="26"/>
                    </a:cubicBezTo>
                    <a:cubicBezTo>
                      <a:pt x="4" y="26"/>
                      <a:pt x="4" y="26"/>
                      <a:pt x="5" y="25"/>
                    </a:cubicBezTo>
                    <a:cubicBezTo>
                      <a:pt x="6" y="25"/>
                      <a:pt x="7" y="23"/>
                      <a:pt x="8" y="23"/>
                    </a:cubicBezTo>
                    <a:cubicBezTo>
                      <a:pt x="9" y="23"/>
                      <a:pt x="10" y="24"/>
                      <a:pt x="11" y="24"/>
                    </a:cubicBezTo>
                    <a:cubicBezTo>
                      <a:pt x="11" y="24"/>
                      <a:pt x="11" y="23"/>
                      <a:pt x="12" y="23"/>
                    </a:cubicBezTo>
                    <a:cubicBezTo>
                      <a:pt x="13" y="23"/>
                      <a:pt x="13" y="23"/>
                      <a:pt x="13" y="23"/>
                    </a:cubicBezTo>
                    <a:cubicBezTo>
                      <a:pt x="14" y="23"/>
                      <a:pt x="15" y="21"/>
                      <a:pt x="15" y="20"/>
                    </a:cubicBezTo>
                    <a:cubicBezTo>
                      <a:pt x="16" y="18"/>
                      <a:pt x="17" y="17"/>
                      <a:pt x="18" y="15"/>
                    </a:cubicBezTo>
                    <a:cubicBezTo>
                      <a:pt x="19" y="13"/>
                      <a:pt x="20" y="11"/>
                      <a:pt x="21" y="9"/>
                    </a:cubicBezTo>
                    <a:cubicBezTo>
                      <a:pt x="21" y="9"/>
                      <a:pt x="21" y="9"/>
                      <a:pt x="21" y="9"/>
                    </a:cubicBezTo>
                    <a:cubicBezTo>
                      <a:pt x="20" y="9"/>
                      <a:pt x="17" y="8"/>
                      <a:pt x="14" y="5"/>
                    </a:cubicBezTo>
                    <a:cubicBezTo>
                      <a:pt x="11" y="1"/>
                      <a:pt x="9" y="2"/>
                      <a:pt x="7" y="1"/>
                    </a:cubicBezTo>
                    <a:cubicBezTo>
                      <a:pt x="5" y="1"/>
                      <a:pt x="5" y="0"/>
                      <a:pt x="3" y="0"/>
                    </a:cubicBezTo>
                    <a:cubicBezTo>
                      <a:pt x="3" y="0"/>
                      <a:pt x="3" y="0"/>
                      <a:pt x="3" y="0"/>
                    </a:cubicBezTo>
                    <a:cubicBezTo>
                      <a:pt x="4" y="1"/>
                      <a:pt x="3" y="3"/>
                      <a:pt x="3" y="4"/>
                    </a:cubicBezTo>
                    <a:cubicBezTo>
                      <a:pt x="1" y="6"/>
                      <a:pt x="0" y="8"/>
                      <a:pt x="1" y="10"/>
                    </a:cubicBezTo>
                    <a:cubicBezTo>
                      <a:pt x="1" y="12"/>
                      <a:pt x="2" y="12"/>
                      <a:pt x="3" y="13"/>
                    </a:cubicBezTo>
                    <a:cubicBezTo>
                      <a:pt x="3" y="14"/>
                      <a:pt x="3" y="16"/>
                      <a:pt x="3" y="17"/>
                    </a:cubicBezTo>
                    <a:cubicBezTo>
                      <a:pt x="3" y="18"/>
                      <a:pt x="3" y="19"/>
                      <a:pt x="3" y="20"/>
                    </a:cubicBezTo>
                    <a:cubicBezTo>
                      <a:pt x="2" y="22"/>
                      <a:pt x="2" y="23"/>
                      <a:pt x="2" y="25"/>
                    </a:cubicBezTo>
                    <a:close/>
                  </a:path>
                </a:pathLst>
              </a:custGeom>
              <a:solidFill>
                <a:srgbClr val="002060"/>
              </a:solidFill>
              <a:ln w="4763" cap="rnd">
                <a:solidFill>
                  <a:srgbClr val="FFFFFF"/>
                </a:solidFill>
                <a:prstDash val="solid"/>
                <a:round/>
                <a:headEnd/>
                <a:tailEnd/>
              </a:ln>
            </p:spPr>
            <p:txBody>
              <a:bodyPr/>
              <a:lstStyle/>
              <a:p>
                <a:endParaRPr lang="en-US"/>
              </a:p>
            </p:txBody>
          </p:sp>
          <p:sp>
            <p:nvSpPr>
              <p:cNvPr id="303" name="Freeform 54">
                <a:extLst>
                  <a:ext uri="{FF2B5EF4-FFF2-40B4-BE49-F238E27FC236}">
                    <a16:creationId xmlns:a16="http://schemas.microsoft.com/office/drawing/2014/main" id="{1C29A596-671F-4F2F-8E40-A3A7EC892677}"/>
                  </a:ext>
                </a:extLst>
              </p:cNvPr>
              <p:cNvSpPr>
                <a:spLocks/>
              </p:cNvSpPr>
              <p:nvPr/>
            </p:nvSpPr>
            <p:spPr bwMode="auto">
              <a:xfrm>
                <a:off x="2240" y="2213"/>
                <a:ext cx="216" cy="305"/>
              </a:xfrm>
              <a:custGeom>
                <a:avLst/>
                <a:gdLst>
                  <a:gd name="T0" fmla="*/ 568 w 81"/>
                  <a:gd name="T1" fmla="*/ 479 h 114"/>
                  <a:gd name="T2" fmla="*/ 555 w 81"/>
                  <a:gd name="T3" fmla="*/ 431 h 114"/>
                  <a:gd name="T4" fmla="*/ 547 w 81"/>
                  <a:gd name="T5" fmla="*/ 393 h 114"/>
                  <a:gd name="T6" fmla="*/ 541 w 81"/>
                  <a:gd name="T7" fmla="*/ 329 h 114"/>
                  <a:gd name="T8" fmla="*/ 547 w 81"/>
                  <a:gd name="T9" fmla="*/ 300 h 114"/>
                  <a:gd name="T10" fmla="*/ 456 w 81"/>
                  <a:gd name="T11" fmla="*/ 316 h 114"/>
                  <a:gd name="T12" fmla="*/ 413 w 81"/>
                  <a:gd name="T13" fmla="*/ 265 h 114"/>
                  <a:gd name="T14" fmla="*/ 312 w 81"/>
                  <a:gd name="T15" fmla="*/ 243 h 114"/>
                  <a:gd name="T16" fmla="*/ 299 w 81"/>
                  <a:gd name="T17" fmla="*/ 201 h 114"/>
                  <a:gd name="T18" fmla="*/ 269 w 81"/>
                  <a:gd name="T19" fmla="*/ 166 h 114"/>
                  <a:gd name="T20" fmla="*/ 291 w 81"/>
                  <a:gd name="T21" fmla="*/ 99 h 114"/>
                  <a:gd name="T22" fmla="*/ 307 w 81"/>
                  <a:gd name="T23" fmla="*/ 78 h 114"/>
                  <a:gd name="T24" fmla="*/ 333 w 81"/>
                  <a:gd name="T25" fmla="*/ 43 h 114"/>
                  <a:gd name="T26" fmla="*/ 371 w 81"/>
                  <a:gd name="T27" fmla="*/ 13 h 114"/>
                  <a:gd name="T28" fmla="*/ 320 w 81"/>
                  <a:gd name="T29" fmla="*/ 13 h 114"/>
                  <a:gd name="T30" fmla="*/ 264 w 81"/>
                  <a:gd name="T31" fmla="*/ 51 h 114"/>
                  <a:gd name="T32" fmla="*/ 221 w 81"/>
                  <a:gd name="T33" fmla="*/ 56 h 114"/>
                  <a:gd name="T34" fmla="*/ 200 w 81"/>
                  <a:gd name="T35" fmla="*/ 78 h 114"/>
                  <a:gd name="T36" fmla="*/ 149 w 81"/>
                  <a:gd name="T37" fmla="*/ 115 h 114"/>
                  <a:gd name="T38" fmla="*/ 149 w 81"/>
                  <a:gd name="T39" fmla="*/ 158 h 114"/>
                  <a:gd name="T40" fmla="*/ 107 w 81"/>
                  <a:gd name="T41" fmla="*/ 179 h 114"/>
                  <a:gd name="T42" fmla="*/ 99 w 81"/>
                  <a:gd name="T43" fmla="*/ 214 h 114"/>
                  <a:gd name="T44" fmla="*/ 93 w 81"/>
                  <a:gd name="T45" fmla="*/ 209 h 114"/>
                  <a:gd name="T46" fmla="*/ 77 w 81"/>
                  <a:gd name="T47" fmla="*/ 243 h 114"/>
                  <a:gd name="T48" fmla="*/ 51 w 81"/>
                  <a:gd name="T49" fmla="*/ 257 h 114"/>
                  <a:gd name="T50" fmla="*/ 56 w 81"/>
                  <a:gd name="T51" fmla="*/ 265 h 114"/>
                  <a:gd name="T52" fmla="*/ 77 w 81"/>
                  <a:gd name="T53" fmla="*/ 308 h 114"/>
                  <a:gd name="T54" fmla="*/ 77 w 81"/>
                  <a:gd name="T55" fmla="*/ 372 h 114"/>
                  <a:gd name="T56" fmla="*/ 85 w 81"/>
                  <a:gd name="T57" fmla="*/ 431 h 114"/>
                  <a:gd name="T58" fmla="*/ 64 w 81"/>
                  <a:gd name="T59" fmla="*/ 479 h 114"/>
                  <a:gd name="T60" fmla="*/ 29 w 81"/>
                  <a:gd name="T61" fmla="*/ 487 h 114"/>
                  <a:gd name="T62" fmla="*/ 8 w 81"/>
                  <a:gd name="T63" fmla="*/ 522 h 114"/>
                  <a:gd name="T64" fmla="*/ 8 w 81"/>
                  <a:gd name="T65" fmla="*/ 543 h 114"/>
                  <a:gd name="T66" fmla="*/ 72 w 81"/>
                  <a:gd name="T67" fmla="*/ 586 h 114"/>
                  <a:gd name="T68" fmla="*/ 115 w 81"/>
                  <a:gd name="T69" fmla="*/ 602 h 114"/>
                  <a:gd name="T70" fmla="*/ 200 w 81"/>
                  <a:gd name="T71" fmla="*/ 623 h 114"/>
                  <a:gd name="T72" fmla="*/ 277 w 81"/>
                  <a:gd name="T73" fmla="*/ 717 h 114"/>
                  <a:gd name="T74" fmla="*/ 349 w 81"/>
                  <a:gd name="T75" fmla="*/ 717 h 114"/>
                  <a:gd name="T76" fmla="*/ 392 w 81"/>
                  <a:gd name="T77" fmla="*/ 722 h 114"/>
                  <a:gd name="T78" fmla="*/ 405 w 81"/>
                  <a:gd name="T79" fmla="*/ 787 h 114"/>
                  <a:gd name="T80" fmla="*/ 440 w 81"/>
                  <a:gd name="T81" fmla="*/ 781 h 114"/>
                  <a:gd name="T82" fmla="*/ 461 w 81"/>
                  <a:gd name="T83" fmla="*/ 672 h 114"/>
                  <a:gd name="T84" fmla="*/ 435 w 81"/>
                  <a:gd name="T85" fmla="*/ 594 h 114"/>
                  <a:gd name="T86" fmla="*/ 469 w 81"/>
                  <a:gd name="T87" fmla="*/ 565 h 114"/>
                  <a:gd name="T88" fmla="*/ 469 w 81"/>
                  <a:gd name="T89" fmla="*/ 522 h 114"/>
                  <a:gd name="T90" fmla="*/ 520 w 81"/>
                  <a:gd name="T91" fmla="*/ 522 h 114"/>
                  <a:gd name="T92" fmla="*/ 533 w 81"/>
                  <a:gd name="T93" fmla="*/ 522 h 114"/>
                  <a:gd name="T94" fmla="*/ 576 w 81"/>
                  <a:gd name="T95" fmla="*/ 500 h 11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1" h="114">
                    <a:moveTo>
                      <a:pt x="81" y="70"/>
                    </a:moveTo>
                    <a:cubicBezTo>
                      <a:pt x="80" y="69"/>
                      <a:pt x="80" y="68"/>
                      <a:pt x="80" y="67"/>
                    </a:cubicBezTo>
                    <a:cubicBezTo>
                      <a:pt x="79" y="66"/>
                      <a:pt x="76" y="66"/>
                      <a:pt x="77" y="64"/>
                    </a:cubicBezTo>
                    <a:cubicBezTo>
                      <a:pt x="79" y="63"/>
                      <a:pt x="80" y="62"/>
                      <a:pt x="78" y="60"/>
                    </a:cubicBezTo>
                    <a:cubicBezTo>
                      <a:pt x="78" y="59"/>
                      <a:pt x="77" y="59"/>
                      <a:pt x="77" y="58"/>
                    </a:cubicBezTo>
                    <a:cubicBezTo>
                      <a:pt x="77" y="57"/>
                      <a:pt x="77" y="56"/>
                      <a:pt x="77" y="55"/>
                    </a:cubicBezTo>
                    <a:cubicBezTo>
                      <a:pt x="76" y="53"/>
                      <a:pt x="75" y="52"/>
                      <a:pt x="75" y="50"/>
                    </a:cubicBezTo>
                    <a:cubicBezTo>
                      <a:pt x="75" y="49"/>
                      <a:pt x="75" y="47"/>
                      <a:pt x="76" y="46"/>
                    </a:cubicBezTo>
                    <a:cubicBezTo>
                      <a:pt x="76" y="46"/>
                      <a:pt x="77" y="45"/>
                      <a:pt x="77" y="44"/>
                    </a:cubicBezTo>
                    <a:cubicBezTo>
                      <a:pt x="78" y="43"/>
                      <a:pt x="78" y="43"/>
                      <a:pt x="77" y="42"/>
                    </a:cubicBezTo>
                    <a:cubicBezTo>
                      <a:pt x="75" y="41"/>
                      <a:pt x="71" y="42"/>
                      <a:pt x="68" y="43"/>
                    </a:cubicBezTo>
                    <a:cubicBezTo>
                      <a:pt x="67" y="43"/>
                      <a:pt x="65" y="45"/>
                      <a:pt x="64" y="44"/>
                    </a:cubicBezTo>
                    <a:cubicBezTo>
                      <a:pt x="63" y="43"/>
                      <a:pt x="63" y="41"/>
                      <a:pt x="62" y="40"/>
                    </a:cubicBezTo>
                    <a:cubicBezTo>
                      <a:pt x="62" y="38"/>
                      <a:pt x="59" y="38"/>
                      <a:pt x="58" y="37"/>
                    </a:cubicBezTo>
                    <a:cubicBezTo>
                      <a:pt x="55" y="36"/>
                      <a:pt x="52" y="37"/>
                      <a:pt x="50" y="38"/>
                    </a:cubicBezTo>
                    <a:cubicBezTo>
                      <a:pt x="47" y="38"/>
                      <a:pt x="43" y="38"/>
                      <a:pt x="44" y="34"/>
                    </a:cubicBezTo>
                    <a:cubicBezTo>
                      <a:pt x="45" y="33"/>
                      <a:pt x="45" y="32"/>
                      <a:pt x="45" y="31"/>
                    </a:cubicBezTo>
                    <a:cubicBezTo>
                      <a:pt x="44" y="29"/>
                      <a:pt x="42" y="29"/>
                      <a:pt x="42" y="28"/>
                    </a:cubicBezTo>
                    <a:cubicBezTo>
                      <a:pt x="42" y="26"/>
                      <a:pt x="43" y="24"/>
                      <a:pt x="42" y="23"/>
                    </a:cubicBezTo>
                    <a:cubicBezTo>
                      <a:pt x="41" y="22"/>
                      <a:pt x="39" y="23"/>
                      <a:pt x="38" y="23"/>
                    </a:cubicBezTo>
                    <a:cubicBezTo>
                      <a:pt x="38" y="21"/>
                      <a:pt x="40" y="21"/>
                      <a:pt x="40" y="19"/>
                    </a:cubicBezTo>
                    <a:cubicBezTo>
                      <a:pt x="40" y="17"/>
                      <a:pt x="40" y="16"/>
                      <a:pt x="41" y="14"/>
                    </a:cubicBezTo>
                    <a:cubicBezTo>
                      <a:pt x="42" y="13"/>
                      <a:pt x="42" y="13"/>
                      <a:pt x="43" y="12"/>
                    </a:cubicBezTo>
                    <a:cubicBezTo>
                      <a:pt x="43" y="12"/>
                      <a:pt x="42" y="11"/>
                      <a:pt x="43" y="11"/>
                    </a:cubicBezTo>
                    <a:cubicBezTo>
                      <a:pt x="43" y="9"/>
                      <a:pt x="45" y="8"/>
                      <a:pt x="46" y="7"/>
                    </a:cubicBezTo>
                    <a:cubicBezTo>
                      <a:pt x="47" y="6"/>
                      <a:pt x="47" y="6"/>
                      <a:pt x="47" y="6"/>
                    </a:cubicBezTo>
                    <a:cubicBezTo>
                      <a:pt x="48" y="5"/>
                      <a:pt x="49" y="4"/>
                      <a:pt x="50" y="4"/>
                    </a:cubicBezTo>
                    <a:cubicBezTo>
                      <a:pt x="51" y="4"/>
                      <a:pt x="52" y="2"/>
                      <a:pt x="52" y="2"/>
                    </a:cubicBezTo>
                    <a:cubicBezTo>
                      <a:pt x="52" y="2"/>
                      <a:pt x="52" y="0"/>
                      <a:pt x="50" y="0"/>
                    </a:cubicBezTo>
                    <a:cubicBezTo>
                      <a:pt x="48" y="0"/>
                      <a:pt x="45" y="2"/>
                      <a:pt x="45" y="2"/>
                    </a:cubicBezTo>
                    <a:cubicBezTo>
                      <a:pt x="45" y="2"/>
                      <a:pt x="45" y="4"/>
                      <a:pt x="43" y="5"/>
                    </a:cubicBezTo>
                    <a:cubicBezTo>
                      <a:pt x="41" y="6"/>
                      <a:pt x="38" y="7"/>
                      <a:pt x="37" y="7"/>
                    </a:cubicBezTo>
                    <a:cubicBezTo>
                      <a:pt x="36" y="8"/>
                      <a:pt x="36" y="9"/>
                      <a:pt x="34" y="8"/>
                    </a:cubicBezTo>
                    <a:cubicBezTo>
                      <a:pt x="32" y="7"/>
                      <a:pt x="31" y="8"/>
                      <a:pt x="31" y="8"/>
                    </a:cubicBezTo>
                    <a:cubicBezTo>
                      <a:pt x="31" y="8"/>
                      <a:pt x="32" y="11"/>
                      <a:pt x="31" y="12"/>
                    </a:cubicBezTo>
                    <a:cubicBezTo>
                      <a:pt x="29" y="12"/>
                      <a:pt x="28" y="11"/>
                      <a:pt x="28" y="11"/>
                    </a:cubicBezTo>
                    <a:cubicBezTo>
                      <a:pt x="28" y="11"/>
                      <a:pt x="28" y="7"/>
                      <a:pt x="27" y="9"/>
                    </a:cubicBezTo>
                    <a:cubicBezTo>
                      <a:pt x="25" y="12"/>
                      <a:pt x="21" y="15"/>
                      <a:pt x="21" y="16"/>
                    </a:cubicBezTo>
                    <a:cubicBezTo>
                      <a:pt x="22" y="17"/>
                      <a:pt x="23" y="19"/>
                      <a:pt x="23" y="19"/>
                    </a:cubicBezTo>
                    <a:cubicBezTo>
                      <a:pt x="21" y="22"/>
                      <a:pt x="21" y="22"/>
                      <a:pt x="21" y="22"/>
                    </a:cubicBezTo>
                    <a:cubicBezTo>
                      <a:pt x="21" y="22"/>
                      <a:pt x="19" y="22"/>
                      <a:pt x="18" y="23"/>
                    </a:cubicBezTo>
                    <a:cubicBezTo>
                      <a:pt x="16" y="23"/>
                      <a:pt x="15" y="24"/>
                      <a:pt x="15" y="25"/>
                    </a:cubicBezTo>
                    <a:cubicBezTo>
                      <a:pt x="16" y="26"/>
                      <a:pt x="15" y="27"/>
                      <a:pt x="15" y="27"/>
                    </a:cubicBezTo>
                    <a:cubicBezTo>
                      <a:pt x="15" y="27"/>
                      <a:pt x="15" y="30"/>
                      <a:pt x="14" y="30"/>
                    </a:cubicBezTo>
                    <a:cubicBezTo>
                      <a:pt x="14" y="30"/>
                      <a:pt x="13" y="30"/>
                      <a:pt x="13" y="29"/>
                    </a:cubicBezTo>
                    <a:cubicBezTo>
                      <a:pt x="13" y="29"/>
                      <a:pt x="13" y="29"/>
                      <a:pt x="13" y="29"/>
                    </a:cubicBezTo>
                    <a:cubicBezTo>
                      <a:pt x="12" y="30"/>
                      <a:pt x="13" y="31"/>
                      <a:pt x="12" y="31"/>
                    </a:cubicBezTo>
                    <a:cubicBezTo>
                      <a:pt x="12" y="32"/>
                      <a:pt x="11" y="33"/>
                      <a:pt x="11" y="34"/>
                    </a:cubicBezTo>
                    <a:cubicBezTo>
                      <a:pt x="10" y="35"/>
                      <a:pt x="8" y="36"/>
                      <a:pt x="7" y="36"/>
                    </a:cubicBezTo>
                    <a:cubicBezTo>
                      <a:pt x="7" y="36"/>
                      <a:pt x="7" y="36"/>
                      <a:pt x="7" y="36"/>
                    </a:cubicBezTo>
                    <a:cubicBezTo>
                      <a:pt x="7" y="36"/>
                      <a:pt x="7" y="36"/>
                      <a:pt x="7" y="36"/>
                    </a:cubicBezTo>
                    <a:cubicBezTo>
                      <a:pt x="7" y="36"/>
                      <a:pt x="8" y="36"/>
                      <a:pt x="8" y="37"/>
                    </a:cubicBezTo>
                    <a:cubicBezTo>
                      <a:pt x="9" y="38"/>
                      <a:pt x="8" y="38"/>
                      <a:pt x="9" y="40"/>
                    </a:cubicBezTo>
                    <a:cubicBezTo>
                      <a:pt x="10" y="41"/>
                      <a:pt x="11" y="42"/>
                      <a:pt x="11" y="43"/>
                    </a:cubicBezTo>
                    <a:cubicBezTo>
                      <a:pt x="10" y="44"/>
                      <a:pt x="9" y="44"/>
                      <a:pt x="10" y="46"/>
                    </a:cubicBezTo>
                    <a:cubicBezTo>
                      <a:pt x="11" y="48"/>
                      <a:pt x="11" y="51"/>
                      <a:pt x="11" y="52"/>
                    </a:cubicBezTo>
                    <a:cubicBezTo>
                      <a:pt x="12" y="53"/>
                      <a:pt x="11" y="54"/>
                      <a:pt x="11" y="56"/>
                    </a:cubicBezTo>
                    <a:cubicBezTo>
                      <a:pt x="11" y="57"/>
                      <a:pt x="13" y="59"/>
                      <a:pt x="12" y="60"/>
                    </a:cubicBezTo>
                    <a:cubicBezTo>
                      <a:pt x="12" y="61"/>
                      <a:pt x="10" y="62"/>
                      <a:pt x="10" y="63"/>
                    </a:cubicBezTo>
                    <a:cubicBezTo>
                      <a:pt x="9" y="65"/>
                      <a:pt x="9" y="65"/>
                      <a:pt x="9" y="67"/>
                    </a:cubicBezTo>
                    <a:cubicBezTo>
                      <a:pt x="8" y="68"/>
                      <a:pt x="7" y="68"/>
                      <a:pt x="6" y="69"/>
                    </a:cubicBezTo>
                    <a:cubicBezTo>
                      <a:pt x="5" y="69"/>
                      <a:pt x="5" y="66"/>
                      <a:pt x="4" y="68"/>
                    </a:cubicBezTo>
                    <a:cubicBezTo>
                      <a:pt x="2" y="71"/>
                      <a:pt x="3" y="71"/>
                      <a:pt x="3" y="72"/>
                    </a:cubicBezTo>
                    <a:cubicBezTo>
                      <a:pt x="2" y="73"/>
                      <a:pt x="2" y="73"/>
                      <a:pt x="1" y="73"/>
                    </a:cubicBezTo>
                    <a:cubicBezTo>
                      <a:pt x="0" y="74"/>
                      <a:pt x="1" y="75"/>
                      <a:pt x="1" y="76"/>
                    </a:cubicBezTo>
                    <a:cubicBezTo>
                      <a:pt x="1" y="76"/>
                      <a:pt x="1" y="76"/>
                      <a:pt x="1" y="76"/>
                    </a:cubicBezTo>
                    <a:cubicBezTo>
                      <a:pt x="3" y="77"/>
                      <a:pt x="5" y="79"/>
                      <a:pt x="7" y="81"/>
                    </a:cubicBezTo>
                    <a:cubicBezTo>
                      <a:pt x="8" y="81"/>
                      <a:pt x="9" y="82"/>
                      <a:pt x="10" y="82"/>
                    </a:cubicBezTo>
                    <a:cubicBezTo>
                      <a:pt x="11" y="82"/>
                      <a:pt x="11" y="82"/>
                      <a:pt x="13" y="83"/>
                    </a:cubicBezTo>
                    <a:cubicBezTo>
                      <a:pt x="14" y="83"/>
                      <a:pt x="15" y="84"/>
                      <a:pt x="16" y="84"/>
                    </a:cubicBezTo>
                    <a:cubicBezTo>
                      <a:pt x="17" y="84"/>
                      <a:pt x="19" y="83"/>
                      <a:pt x="20" y="83"/>
                    </a:cubicBezTo>
                    <a:cubicBezTo>
                      <a:pt x="23" y="83"/>
                      <a:pt x="26" y="86"/>
                      <a:pt x="28" y="87"/>
                    </a:cubicBezTo>
                    <a:cubicBezTo>
                      <a:pt x="31" y="88"/>
                      <a:pt x="34" y="90"/>
                      <a:pt x="35" y="92"/>
                    </a:cubicBezTo>
                    <a:cubicBezTo>
                      <a:pt x="37" y="95"/>
                      <a:pt x="37" y="98"/>
                      <a:pt x="39" y="100"/>
                    </a:cubicBezTo>
                    <a:cubicBezTo>
                      <a:pt x="41" y="103"/>
                      <a:pt x="43" y="102"/>
                      <a:pt x="46" y="101"/>
                    </a:cubicBezTo>
                    <a:cubicBezTo>
                      <a:pt x="47" y="101"/>
                      <a:pt x="48" y="100"/>
                      <a:pt x="49" y="100"/>
                    </a:cubicBezTo>
                    <a:cubicBezTo>
                      <a:pt x="50" y="100"/>
                      <a:pt x="51" y="101"/>
                      <a:pt x="52" y="102"/>
                    </a:cubicBezTo>
                    <a:cubicBezTo>
                      <a:pt x="53" y="102"/>
                      <a:pt x="54" y="101"/>
                      <a:pt x="55" y="101"/>
                    </a:cubicBezTo>
                    <a:cubicBezTo>
                      <a:pt x="57" y="101"/>
                      <a:pt x="58" y="101"/>
                      <a:pt x="59" y="103"/>
                    </a:cubicBezTo>
                    <a:cubicBezTo>
                      <a:pt x="60" y="104"/>
                      <a:pt x="58" y="108"/>
                      <a:pt x="57" y="110"/>
                    </a:cubicBezTo>
                    <a:cubicBezTo>
                      <a:pt x="59" y="111"/>
                      <a:pt x="61" y="112"/>
                      <a:pt x="61" y="114"/>
                    </a:cubicBezTo>
                    <a:cubicBezTo>
                      <a:pt x="62" y="113"/>
                      <a:pt x="62" y="110"/>
                      <a:pt x="62" y="109"/>
                    </a:cubicBezTo>
                    <a:cubicBezTo>
                      <a:pt x="63" y="106"/>
                      <a:pt x="63" y="103"/>
                      <a:pt x="64" y="101"/>
                    </a:cubicBezTo>
                    <a:cubicBezTo>
                      <a:pt x="64" y="99"/>
                      <a:pt x="65" y="97"/>
                      <a:pt x="65" y="94"/>
                    </a:cubicBezTo>
                    <a:cubicBezTo>
                      <a:pt x="66" y="93"/>
                      <a:pt x="66" y="91"/>
                      <a:pt x="65" y="90"/>
                    </a:cubicBezTo>
                    <a:cubicBezTo>
                      <a:pt x="64" y="87"/>
                      <a:pt x="60" y="87"/>
                      <a:pt x="61" y="83"/>
                    </a:cubicBezTo>
                    <a:cubicBezTo>
                      <a:pt x="61" y="80"/>
                      <a:pt x="64" y="80"/>
                      <a:pt x="66" y="81"/>
                    </a:cubicBezTo>
                    <a:cubicBezTo>
                      <a:pt x="66" y="81"/>
                      <a:pt x="66" y="80"/>
                      <a:pt x="66" y="79"/>
                    </a:cubicBezTo>
                    <a:cubicBezTo>
                      <a:pt x="65" y="78"/>
                      <a:pt x="64" y="78"/>
                      <a:pt x="63" y="78"/>
                    </a:cubicBezTo>
                    <a:cubicBezTo>
                      <a:pt x="60" y="76"/>
                      <a:pt x="64" y="72"/>
                      <a:pt x="66" y="73"/>
                    </a:cubicBezTo>
                    <a:cubicBezTo>
                      <a:pt x="68" y="73"/>
                      <a:pt x="70" y="74"/>
                      <a:pt x="71" y="74"/>
                    </a:cubicBezTo>
                    <a:cubicBezTo>
                      <a:pt x="72" y="74"/>
                      <a:pt x="72" y="74"/>
                      <a:pt x="73" y="73"/>
                    </a:cubicBezTo>
                    <a:cubicBezTo>
                      <a:pt x="74" y="73"/>
                      <a:pt x="74" y="73"/>
                      <a:pt x="74" y="73"/>
                    </a:cubicBezTo>
                    <a:cubicBezTo>
                      <a:pt x="75" y="73"/>
                      <a:pt x="75" y="73"/>
                      <a:pt x="75" y="73"/>
                    </a:cubicBezTo>
                    <a:cubicBezTo>
                      <a:pt x="77" y="73"/>
                      <a:pt x="78" y="72"/>
                      <a:pt x="80" y="71"/>
                    </a:cubicBezTo>
                    <a:lnTo>
                      <a:pt x="81" y="70"/>
                    </a:lnTo>
                    <a:close/>
                  </a:path>
                </a:pathLst>
              </a:custGeom>
              <a:grpFill/>
              <a:ln w="4763" cap="rnd">
                <a:solidFill>
                  <a:srgbClr val="FFFFFF"/>
                </a:solidFill>
                <a:prstDash val="solid"/>
                <a:round/>
                <a:headEnd/>
                <a:tailEnd/>
              </a:ln>
            </p:spPr>
            <p:txBody>
              <a:bodyPr/>
              <a:lstStyle/>
              <a:p>
                <a:endParaRPr lang="en-US"/>
              </a:p>
            </p:txBody>
          </p:sp>
          <p:sp>
            <p:nvSpPr>
              <p:cNvPr id="304" name="Freeform 55">
                <a:extLst>
                  <a:ext uri="{FF2B5EF4-FFF2-40B4-BE49-F238E27FC236}">
                    <a16:creationId xmlns:a16="http://schemas.microsoft.com/office/drawing/2014/main" id="{51141BD9-9D70-4BC7-8B04-31E320D32AAA}"/>
                  </a:ext>
                </a:extLst>
              </p:cNvPr>
              <p:cNvSpPr>
                <a:spLocks/>
              </p:cNvSpPr>
              <p:nvPr/>
            </p:nvSpPr>
            <p:spPr bwMode="auto">
              <a:xfrm>
                <a:off x="2202" y="2416"/>
                <a:ext cx="107" cy="120"/>
              </a:xfrm>
              <a:custGeom>
                <a:avLst/>
                <a:gdLst>
                  <a:gd name="T0" fmla="*/ 21 w 40"/>
                  <a:gd name="T1" fmla="*/ 243 h 45"/>
                  <a:gd name="T2" fmla="*/ 21 w 40"/>
                  <a:gd name="T3" fmla="*/ 256 h 45"/>
                  <a:gd name="T4" fmla="*/ 13 w 40"/>
                  <a:gd name="T5" fmla="*/ 285 h 45"/>
                  <a:gd name="T6" fmla="*/ 35 w 40"/>
                  <a:gd name="T7" fmla="*/ 291 h 45"/>
                  <a:gd name="T8" fmla="*/ 56 w 40"/>
                  <a:gd name="T9" fmla="*/ 285 h 45"/>
                  <a:gd name="T10" fmla="*/ 64 w 40"/>
                  <a:gd name="T11" fmla="*/ 299 h 45"/>
                  <a:gd name="T12" fmla="*/ 99 w 40"/>
                  <a:gd name="T13" fmla="*/ 307 h 45"/>
                  <a:gd name="T14" fmla="*/ 136 w 40"/>
                  <a:gd name="T15" fmla="*/ 248 h 45"/>
                  <a:gd name="T16" fmla="*/ 171 w 40"/>
                  <a:gd name="T17" fmla="*/ 227 h 45"/>
                  <a:gd name="T18" fmla="*/ 230 w 40"/>
                  <a:gd name="T19" fmla="*/ 184 h 45"/>
                  <a:gd name="T20" fmla="*/ 278 w 40"/>
                  <a:gd name="T21" fmla="*/ 128 h 45"/>
                  <a:gd name="T22" fmla="*/ 286 w 40"/>
                  <a:gd name="T23" fmla="*/ 99 h 45"/>
                  <a:gd name="T24" fmla="*/ 265 w 40"/>
                  <a:gd name="T25" fmla="*/ 64 h 45"/>
                  <a:gd name="T26" fmla="*/ 257 w 40"/>
                  <a:gd name="T27" fmla="*/ 56 h 45"/>
                  <a:gd name="T28" fmla="*/ 243 w 40"/>
                  <a:gd name="T29" fmla="*/ 51 h 45"/>
                  <a:gd name="T30" fmla="*/ 214 w 40"/>
                  <a:gd name="T31" fmla="*/ 56 h 45"/>
                  <a:gd name="T32" fmla="*/ 193 w 40"/>
                  <a:gd name="T33" fmla="*/ 51 h 45"/>
                  <a:gd name="T34" fmla="*/ 171 w 40"/>
                  <a:gd name="T35" fmla="*/ 43 h 45"/>
                  <a:gd name="T36" fmla="*/ 150 w 40"/>
                  <a:gd name="T37" fmla="*/ 35 h 45"/>
                  <a:gd name="T38" fmla="*/ 107 w 40"/>
                  <a:gd name="T39" fmla="*/ 0 h 45"/>
                  <a:gd name="T40" fmla="*/ 107 w 40"/>
                  <a:gd name="T41" fmla="*/ 0 h 45"/>
                  <a:gd name="T42" fmla="*/ 99 w 40"/>
                  <a:gd name="T43" fmla="*/ 8 h 45"/>
                  <a:gd name="T44" fmla="*/ 78 w 40"/>
                  <a:gd name="T45" fmla="*/ 13 h 45"/>
                  <a:gd name="T46" fmla="*/ 64 w 40"/>
                  <a:gd name="T47" fmla="*/ 13 h 45"/>
                  <a:gd name="T48" fmla="*/ 43 w 40"/>
                  <a:gd name="T49" fmla="*/ 51 h 45"/>
                  <a:gd name="T50" fmla="*/ 35 w 40"/>
                  <a:gd name="T51" fmla="*/ 77 h 45"/>
                  <a:gd name="T52" fmla="*/ 21 w 40"/>
                  <a:gd name="T53" fmla="*/ 93 h 45"/>
                  <a:gd name="T54" fmla="*/ 13 w 40"/>
                  <a:gd name="T55" fmla="*/ 120 h 45"/>
                  <a:gd name="T56" fmla="*/ 8 w 40"/>
                  <a:gd name="T57" fmla="*/ 141 h 45"/>
                  <a:gd name="T58" fmla="*/ 8 w 40"/>
                  <a:gd name="T59" fmla="*/ 163 h 45"/>
                  <a:gd name="T60" fmla="*/ 8 w 40"/>
                  <a:gd name="T61" fmla="*/ 179 h 45"/>
                  <a:gd name="T62" fmla="*/ 29 w 40"/>
                  <a:gd name="T63" fmla="*/ 179 h 45"/>
                  <a:gd name="T64" fmla="*/ 56 w 40"/>
                  <a:gd name="T65" fmla="*/ 171 h 45"/>
                  <a:gd name="T66" fmla="*/ 56 w 40"/>
                  <a:gd name="T67" fmla="*/ 200 h 45"/>
                  <a:gd name="T68" fmla="*/ 43 w 40"/>
                  <a:gd name="T69" fmla="*/ 227 h 45"/>
                  <a:gd name="T70" fmla="*/ 21 w 40"/>
                  <a:gd name="T71" fmla="*/ 235 h 45"/>
                  <a:gd name="T72" fmla="*/ 21 w 40"/>
                  <a:gd name="T73" fmla="*/ 243 h 4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0" h="45">
                    <a:moveTo>
                      <a:pt x="3" y="34"/>
                    </a:moveTo>
                    <a:cubicBezTo>
                      <a:pt x="3" y="34"/>
                      <a:pt x="3" y="35"/>
                      <a:pt x="3" y="36"/>
                    </a:cubicBezTo>
                    <a:cubicBezTo>
                      <a:pt x="3" y="37"/>
                      <a:pt x="1" y="39"/>
                      <a:pt x="2" y="40"/>
                    </a:cubicBezTo>
                    <a:cubicBezTo>
                      <a:pt x="3" y="40"/>
                      <a:pt x="4" y="41"/>
                      <a:pt x="5" y="41"/>
                    </a:cubicBezTo>
                    <a:cubicBezTo>
                      <a:pt x="6" y="41"/>
                      <a:pt x="7" y="40"/>
                      <a:pt x="8" y="40"/>
                    </a:cubicBezTo>
                    <a:cubicBezTo>
                      <a:pt x="9" y="41"/>
                      <a:pt x="9" y="41"/>
                      <a:pt x="9" y="42"/>
                    </a:cubicBezTo>
                    <a:cubicBezTo>
                      <a:pt x="11" y="44"/>
                      <a:pt x="12" y="45"/>
                      <a:pt x="14" y="43"/>
                    </a:cubicBezTo>
                    <a:cubicBezTo>
                      <a:pt x="16" y="41"/>
                      <a:pt x="17" y="37"/>
                      <a:pt x="19" y="35"/>
                    </a:cubicBezTo>
                    <a:cubicBezTo>
                      <a:pt x="20" y="32"/>
                      <a:pt x="21" y="32"/>
                      <a:pt x="24" y="32"/>
                    </a:cubicBezTo>
                    <a:cubicBezTo>
                      <a:pt x="27" y="31"/>
                      <a:pt x="30" y="29"/>
                      <a:pt x="32" y="26"/>
                    </a:cubicBezTo>
                    <a:cubicBezTo>
                      <a:pt x="35" y="24"/>
                      <a:pt x="37" y="21"/>
                      <a:pt x="39" y="18"/>
                    </a:cubicBezTo>
                    <a:cubicBezTo>
                      <a:pt x="39" y="16"/>
                      <a:pt x="40" y="16"/>
                      <a:pt x="40" y="14"/>
                    </a:cubicBezTo>
                    <a:cubicBezTo>
                      <a:pt x="40" y="12"/>
                      <a:pt x="38" y="10"/>
                      <a:pt x="37" y="9"/>
                    </a:cubicBezTo>
                    <a:cubicBezTo>
                      <a:pt x="36" y="8"/>
                      <a:pt x="36" y="8"/>
                      <a:pt x="36" y="8"/>
                    </a:cubicBezTo>
                    <a:cubicBezTo>
                      <a:pt x="36" y="7"/>
                      <a:pt x="35" y="7"/>
                      <a:pt x="34" y="7"/>
                    </a:cubicBezTo>
                    <a:cubicBezTo>
                      <a:pt x="33" y="7"/>
                      <a:pt x="31" y="8"/>
                      <a:pt x="30" y="8"/>
                    </a:cubicBezTo>
                    <a:cubicBezTo>
                      <a:pt x="29" y="8"/>
                      <a:pt x="28" y="7"/>
                      <a:pt x="27" y="7"/>
                    </a:cubicBezTo>
                    <a:cubicBezTo>
                      <a:pt x="25" y="6"/>
                      <a:pt x="25" y="6"/>
                      <a:pt x="24" y="6"/>
                    </a:cubicBezTo>
                    <a:cubicBezTo>
                      <a:pt x="23" y="6"/>
                      <a:pt x="22" y="5"/>
                      <a:pt x="21" y="5"/>
                    </a:cubicBezTo>
                    <a:cubicBezTo>
                      <a:pt x="19" y="3"/>
                      <a:pt x="17" y="2"/>
                      <a:pt x="15" y="0"/>
                    </a:cubicBezTo>
                    <a:cubicBezTo>
                      <a:pt x="15" y="0"/>
                      <a:pt x="15" y="0"/>
                      <a:pt x="15" y="0"/>
                    </a:cubicBezTo>
                    <a:cubicBezTo>
                      <a:pt x="15" y="0"/>
                      <a:pt x="15" y="0"/>
                      <a:pt x="14" y="1"/>
                    </a:cubicBezTo>
                    <a:cubicBezTo>
                      <a:pt x="11" y="2"/>
                      <a:pt x="11" y="2"/>
                      <a:pt x="11" y="2"/>
                    </a:cubicBezTo>
                    <a:cubicBezTo>
                      <a:pt x="11" y="2"/>
                      <a:pt x="10" y="2"/>
                      <a:pt x="9" y="2"/>
                    </a:cubicBezTo>
                    <a:cubicBezTo>
                      <a:pt x="7" y="3"/>
                      <a:pt x="6" y="6"/>
                      <a:pt x="6" y="7"/>
                    </a:cubicBezTo>
                    <a:cubicBezTo>
                      <a:pt x="7" y="8"/>
                      <a:pt x="6" y="11"/>
                      <a:pt x="5" y="11"/>
                    </a:cubicBezTo>
                    <a:cubicBezTo>
                      <a:pt x="5" y="12"/>
                      <a:pt x="3" y="11"/>
                      <a:pt x="3" y="13"/>
                    </a:cubicBezTo>
                    <a:cubicBezTo>
                      <a:pt x="2" y="14"/>
                      <a:pt x="2" y="17"/>
                      <a:pt x="2" y="17"/>
                    </a:cubicBezTo>
                    <a:cubicBezTo>
                      <a:pt x="3" y="18"/>
                      <a:pt x="1" y="20"/>
                      <a:pt x="1" y="20"/>
                    </a:cubicBezTo>
                    <a:cubicBezTo>
                      <a:pt x="1" y="21"/>
                      <a:pt x="1" y="23"/>
                      <a:pt x="1" y="23"/>
                    </a:cubicBezTo>
                    <a:cubicBezTo>
                      <a:pt x="1" y="24"/>
                      <a:pt x="0" y="25"/>
                      <a:pt x="1" y="25"/>
                    </a:cubicBezTo>
                    <a:cubicBezTo>
                      <a:pt x="2" y="25"/>
                      <a:pt x="3" y="25"/>
                      <a:pt x="4" y="25"/>
                    </a:cubicBezTo>
                    <a:cubicBezTo>
                      <a:pt x="5" y="26"/>
                      <a:pt x="8" y="22"/>
                      <a:pt x="8" y="24"/>
                    </a:cubicBezTo>
                    <a:cubicBezTo>
                      <a:pt x="8" y="26"/>
                      <a:pt x="8" y="26"/>
                      <a:pt x="8" y="28"/>
                    </a:cubicBezTo>
                    <a:cubicBezTo>
                      <a:pt x="8" y="29"/>
                      <a:pt x="7" y="31"/>
                      <a:pt x="6" y="32"/>
                    </a:cubicBezTo>
                    <a:cubicBezTo>
                      <a:pt x="5" y="32"/>
                      <a:pt x="3" y="32"/>
                      <a:pt x="3" y="33"/>
                    </a:cubicBezTo>
                    <a:lnTo>
                      <a:pt x="3" y="34"/>
                    </a:lnTo>
                    <a:close/>
                  </a:path>
                </a:pathLst>
              </a:custGeom>
              <a:solidFill>
                <a:srgbClr val="FFC000"/>
              </a:solidFill>
              <a:ln w="4763" cap="rnd">
                <a:solidFill>
                  <a:srgbClr val="FFFFFF"/>
                </a:solidFill>
                <a:prstDash val="solid"/>
                <a:round/>
                <a:headEnd/>
                <a:tailEnd/>
              </a:ln>
            </p:spPr>
            <p:txBody>
              <a:bodyPr/>
              <a:lstStyle/>
              <a:p>
                <a:endParaRPr lang="en-US"/>
              </a:p>
            </p:txBody>
          </p:sp>
          <p:sp>
            <p:nvSpPr>
              <p:cNvPr id="305" name="Freeform 56">
                <a:extLst>
                  <a:ext uri="{FF2B5EF4-FFF2-40B4-BE49-F238E27FC236}">
                    <a16:creationId xmlns:a16="http://schemas.microsoft.com/office/drawing/2014/main" id="{639DEC84-C3C4-4CFE-9C40-50A783D3B6DE}"/>
                  </a:ext>
                </a:extLst>
              </p:cNvPr>
              <p:cNvSpPr>
                <a:spLocks/>
              </p:cNvSpPr>
              <p:nvPr/>
            </p:nvSpPr>
            <p:spPr bwMode="auto">
              <a:xfrm>
                <a:off x="2191" y="2438"/>
                <a:ext cx="236" cy="333"/>
              </a:xfrm>
              <a:custGeom>
                <a:avLst/>
                <a:gdLst>
                  <a:gd name="T0" fmla="*/ 531 w 88"/>
                  <a:gd name="T1" fmla="*/ 879 h 125"/>
                  <a:gd name="T2" fmla="*/ 440 w 88"/>
                  <a:gd name="T3" fmla="*/ 810 h 125"/>
                  <a:gd name="T4" fmla="*/ 303 w 88"/>
                  <a:gd name="T5" fmla="*/ 746 h 125"/>
                  <a:gd name="T6" fmla="*/ 215 w 88"/>
                  <a:gd name="T7" fmla="*/ 581 h 125"/>
                  <a:gd name="T8" fmla="*/ 102 w 88"/>
                  <a:gd name="T9" fmla="*/ 392 h 125"/>
                  <a:gd name="T10" fmla="*/ 13 w 88"/>
                  <a:gd name="T11" fmla="*/ 312 h 125"/>
                  <a:gd name="T12" fmla="*/ 8 w 88"/>
                  <a:gd name="T13" fmla="*/ 242 h 125"/>
                  <a:gd name="T14" fmla="*/ 51 w 88"/>
                  <a:gd name="T15" fmla="*/ 184 h 125"/>
                  <a:gd name="T16" fmla="*/ 51 w 88"/>
                  <a:gd name="T17" fmla="*/ 184 h 125"/>
                  <a:gd name="T18" fmla="*/ 43 w 88"/>
                  <a:gd name="T19" fmla="*/ 226 h 125"/>
                  <a:gd name="T20" fmla="*/ 86 w 88"/>
                  <a:gd name="T21" fmla="*/ 226 h 125"/>
                  <a:gd name="T22" fmla="*/ 129 w 88"/>
                  <a:gd name="T23" fmla="*/ 248 h 125"/>
                  <a:gd name="T24" fmla="*/ 201 w 88"/>
                  <a:gd name="T25" fmla="*/ 170 h 125"/>
                  <a:gd name="T26" fmla="*/ 308 w 88"/>
                  <a:gd name="T27" fmla="*/ 72 h 125"/>
                  <a:gd name="T28" fmla="*/ 295 w 88"/>
                  <a:gd name="T29" fmla="*/ 8 h 125"/>
                  <a:gd name="T30" fmla="*/ 330 w 88"/>
                  <a:gd name="T31" fmla="*/ 21 h 125"/>
                  <a:gd name="T32" fmla="*/ 410 w 88"/>
                  <a:gd name="T33" fmla="*/ 120 h 125"/>
                  <a:gd name="T34" fmla="*/ 483 w 88"/>
                  <a:gd name="T35" fmla="*/ 115 h 125"/>
                  <a:gd name="T36" fmla="*/ 526 w 88"/>
                  <a:gd name="T37" fmla="*/ 120 h 125"/>
                  <a:gd name="T38" fmla="*/ 539 w 88"/>
                  <a:gd name="T39" fmla="*/ 184 h 125"/>
                  <a:gd name="T40" fmla="*/ 569 w 88"/>
                  <a:gd name="T41" fmla="*/ 213 h 125"/>
                  <a:gd name="T42" fmla="*/ 504 w 88"/>
                  <a:gd name="T43" fmla="*/ 221 h 125"/>
                  <a:gd name="T44" fmla="*/ 440 w 88"/>
                  <a:gd name="T45" fmla="*/ 264 h 125"/>
                  <a:gd name="T46" fmla="*/ 410 w 88"/>
                  <a:gd name="T47" fmla="*/ 312 h 125"/>
                  <a:gd name="T48" fmla="*/ 381 w 88"/>
                  <a:gd name="T49" fmla="*/ 354 h 125"/>
                  <a:gd name="T50" fmla="*/ 418 w 88"/>
                  <a:gd name="T51" fmla="*/ 448 h 125"/>
                  <a:gd name="T52" fmla="*/ 445 w 88"/>
                  <a:gd name="T53" fmla="*/ 461 h 125"/>
                  <a:gd name="T54" fmla="*/ 475 w 88"/>
                  <a:gd name="T55" fmla="*/ 490 h 125"/>
                  <a:gd name="T56" fmla="*/ 547 w 88"/>
                  <a:gd name="T57" fmla="*/ 538 h 125"/>
                  <a:gd name="T58" fmla="*/ 598 w 88"/>
                  <a:gd name="T59" fmla="*/ 546 h 125"/>
                  <a:gd name="T60" fmla="*/ 625 w 88"/>
                  <a:gd name="T61" fmla="*/ 602 h 125"/>
                  <a:gd name="T62" fmla="*/ 611 w 88"/>
                  <a:gd name="T63" fmla="*/ 725 h 125"/>
                  <a:gd name="T64" fmla="*/ 611 w 88"/>
                  <a:gd name="T65" fmla="*/ 794 h 125"/>
                  <a:gd name="T66" fmla="*/ 555 w 88"/>
                  <a:gd name="T67" fmla="*/ 879 h 12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8" h="125">
                    <a:moveTo>
                      <a:pt x="77" y="124"/>
                    </a:moveTo>
                    <a:cubicBezTo>
                      <a:pt x="77" y="125"/>
                      <a:pt x="76" y="125"/>
                      <a:pt x="74" y="124"/>
                    </a:cubicBezTo>
                    <a:cubicBezTo>
                      <a:pt x="70" y="122"/>
                      <a:pt x="71" y="122"/>
                      <a:pt x="69" y="118"/>
                    </a:cubicBezTo>
                    <a:cubicBezTo>
                      <a:pt x="68" y="115"/>
                      <a:pt x="65" y="116"/>
                      <a:pt x="61" y="114"/>
                    </a:cubicBezTo>
                    <a:cubicBezTo>
                      <a:pt x="58" y="112"/>
                      <a:pt x="50" y="110"/>
                      <a:pt x="48" y="108"/>
                    </a:cubicBezTo>
                    <a:cubicBezTo>
                      <a:pt x="46" y="107"/>
                      <a:pt x="44" y="106"/>
                      <a:pt x="42" y="105"/>
                    </a:cubicBezTo>
                    <a:cubicBezTo>
                      <a:pt x="41" y="104"/>
                      <a:pt x="36" y="93"/>
                      <a:pt x="36" y="89"/>
                    </a:cubicBezTo>
                    <a:cubicBezTo>
                      <a:pt x="36" y="86"/>
                      <a:pt x="32" y="84"/>
                      <a:pt x="30" y="82"/>
                    </a:cubicBezTo>
                    <a:cubicBezTo>
                      <a:pt x="29" y="80"/>
                      <a:pt x="25" y="74"/>
                      <a:pt x="25" y="74"/>
                    </a:cubicBezTo>
                    <a:cubicBezTo>
                      <a:pt x="25" y="74"/>
                      <a:pt x="16" y="57"/>
                      <a:pt x="14" y="55"/>
                    </a:cubicBezTo>
                    <a:cubicBezTo>
                      <a:pt x="13" y="54"/>
                      <a:pt x="12" y="50"/>
                      <a:pt x="10" y="48"/>
                    </a:cubicBezTo>
                    <a:cubicBezTo>
                      <a:pt x="9" y="46"/>
                      <a:pt x="4" y="45"/>
                      <a:pt x="2" y="44"/>
                    </a:cubicBezTo>
                    <a:cubicBezTo>
                      <a:pt x="0" y="43"/>
                      <a:pt x="3" y="42"/>
                      <a:pt x="5" y="41"/>
                    </a:cubicBezTo>
                    <a:cubicBezTo>
                      <a:pt x="6" y="40"/>
                      <a:pt x="2" y="36"/>
                      <a:pt x="1" y="34"/>
                    </a:cubicBezTo>
                    <a:cubicBezTo>
                      <a:pt x="0" y="33"/>
                      <a:pt x="0" y="29"/>
                      <a:pt x="3" y="29"/>
                    </a:cubicBezTo>
                    <a:cubicBezTo>
                      <a:pt x="5" y="28"/>
                      <a:pt x="7" y="27"/>
                      <a:pt x="7" y="26"/>
                    </a:cubicBezTo>
                    <a:cubicBezTo>
                      <a:pt x="7" y="26"/>
                      <a:pt x="7" y="26"/>
                      <a:pt x="7" y="26"/>
                    </a:cubicBezTo>
                    <a:cubicBezTo>
                      <a:pt x="7" y="26"/>
                      <a:pt x="7" y="26"/>
                      <a:pt x="7" y="26"/>
                    </a:cubicBezTo>
                    <a:cubicBezTo>
                      <a:pt x="7" y="27"/>
                      <a:pt x="7" y="27"/>
                      <a:pt x="7" y="28"/>
                    </a:cubicBezTo>
                    <a:cubicBezTo>
                      <a:pt x="7" y="29"/>
                      <a:pt x="5" y="31"/>
                      <a:pt x="6" y="32"/>
                    </a:cubicBezTo>
                    <a:cubicBezTo>
                      <a:pt x="7" y="32"/>
                      <a:pt x="8" y="33"/>
                      <a:pt x="9" y="33"/>
                    </a:cubicBezTo>
                    <a:cubicBezTo>
                      <a:pt x="10" y="33"/>
                      <a:pt x="11" y="32"/>
                      <a:pt x="12" y="32"/>
                    </a:cubicBezTo>
                    <a:cubicBezTo>
                      <a:pt x="13" y="33"/>
                      <a:pt x="13" y="33"/>
                      <a:pt x="14" y="34"/>
                    </a:cubicBezTo>
                    <a:cubicBezTo>
                      <a:pt x="15" y="36"/>
                      <a:pt x="16" y="37"/>
                      <a:pt x="18" y="35"/>
                    </a:cubicBezTo>
                    <a:cubicBezTo>
                      <a:pt x="20" y="33"/>
                      <a:pt x="22" y="29"/>
                      <a:pt x="23" y="27"/>
                    </a:cubicBezTo>
                    <a:cubicBezTo>
                      <a:pt x="24" y="24"/>
                      <a:pt x="25" y="24"/>
                      <a:pt x="28" y="24"/>
                    </a:cubicBezTo>
                    <a:cubicBezTo>
                      <a:pt x="31" y="23"/>
                      <a:pt x="34" y="21"/>
                      <a:pt x="36" y="18"/>
                    </a:cubicBezTo>
                    <a:cubicBezTo>
                      <a:pt x="39" y="16"/>
                      <a:pt x="41" y="13"/>
                      <a:pt x="43" y="10"/>
                    </a:cubicBezTo>
                    <a:cubicBezTo>
                      <a:pt x="43" y="8"/>
                      <a:pt x="44" y="8"/>
                      <a:pt x="44" y="6"/>
                    </a:cubicBezTo>
                    <a:cubicBezTo>
                      <a:pt x="44" y="4"/>
                      <a:pt x="43" y="2"/>
                      <a:pt x="41" y="1"/>
                    </a:cubicBezTo>
                    <a:cubicBezTo>
                      <a:pt x="41" y="0"/>
                      <a:pt x="41" y="0"/>
                      <a:pt x="41" y="0"/>
                    </a:cubicBezTo>
                    <a:cubicBezTo>
                      <a:pt x="43" y="1"/>
                      <a:pt x="44" y="3"/>
                      <a:pt x="46" y="3"/>
                    </a:cubicBezTo>
                    <a:cubicBezTo>
                      <a:pt x="49" y="4"/>
                      <a:pt x="52" y="6"/>
                      <a:pt x="53" y="8"/>
                    </a:cubicBezTo>
                    <a:cubicBezTo>
                      <a:pt x="55" y="11"/>
                      <a:pt x="55" y="14"/>
                      <a:pt x="57" y="17"/>
                    </a:cubicBezTo>
                    <a:cubicBezTo>
                      <a:pt x="59" y="19"/>
                      <a:pt x="61" y="18"/>
                      <a:pt x="64" y="17"/>
                    </a:cubicBezTo>
                    <a:cubicBezTo>
                      <a:pt x="65" y="17"/>
                      <a:pt x="66" y="16"/>
                      <a:pt x="67" y="16"/>
                    </a:cubicBezTo>
                    <a:cubicBezTo>
                      <a:pt x="68" y="16"/>
                      <a:pt x="69" y="17"/>
                      <a:pt x="70" y="18"/>
                    </a:cubicBezTo>
                    <a:cubicBezTo>
                      <a:pt x="71" y="18"/>
                      <a:pt x="72" y="17"/>
                      <a:pt x="73" y="17"/>
                    </a:cubicBezTo>
                    <a:cubicBezTo>
                      <a:pt x="75" y="17"/>
                      <a:pt x="76" y="17"/>
                      <a:pt x="77" y="19"/>
                    </a:cubicBezTo>
                    <a:cubicBezTo>
                      <a:pt x="78" y="20"/>
                      <a:pt x="76" y="24"/>
                      <a:pt x="75" y="26"/>
                    </a:cubicBezTo>
                    <a:cubicBezTo>
                      <a:pt x="77" y="27"/>
                      <a:pt x="78" y="28"/>
                      <a:pt x="79" y="29"/>
                    </a:cubicBezTo>
                    <a:cubicBezTo>
                      <a:pt x="79" y="30"/>
                      <a:pt x="79" y="30"/>
                      <a:pt x="79" y="30"/>
                    </a:cubicBezTo>
                    <a:cubicBezTo>
                      <a:pt x="78" y="30"/>
                      <a:pt x="77" y="30"/>
                      <a:pt x="75" y="30"/>
                    </a:cubicBezTo>
                    <a:cubicBezTo>
                      <a:pt x="74" y="30"/>
                      <a:pt x="72" y="31"/>
                      <a:pt x="70" y="31"/>
                    </a:cubicBezTo>
                    <a:cubicBezTo>
                      <a:pt x="69" y="32"/>
                      <a:pt x="68" y="33"/>
                      <a:pt x="67" y="33"/>
                    </a:cubicBezTo>
                    <a:cubicBezTo>
                      <a:pt x="65" y="35"/>
                      <a:pt x="63" y="35"/>
                      <a:pt x="61" y="37"/>
                    </a:cubicBezTo>
                    <a:cubicBezTo>
                      <a:pt x="60" y="38"/>
                      <a:pt x="58" y="39"/>
                      <a:pt x="57" y="41"/>
                    </a:cubicBezTo>
                    <a:cubicBezTo>
                      <a:pt x="56" y="42"/>
                      <a:pt x="57" y="43"/>
                      <a:pt x="57" y="44"/>
                    </a:cubicBezTo>
                    <a:cubicBezTo>
                      <a:pt x="57" y="45"/>
                      <a:pt x="57" y="46"/>
                      <a:pt x="57" y="47"/>
                    </a:cubicBezTo>
                    <a:cubicBezTo>
                      <a:pt x="56" y="48"/>
                      <a:pt x="54" y="49"/>
                      <a:pt x="53" y="50"/>
                    </a:cubicBezTo>
                    <a:cubicBezTo>
                      <a:pt x="51" y="53"/>
                      <a:pt x="54" y="56"/>
                      <a:pt x="55" y="59"/>
                    </a:cubicBezTo>
                    <a:cubicBezTo>
                      <a:pt x="56" y="60"/>
                      <a:pt x="58" y="62"/>
                      <a:pt x="58" y="63"/>
                    </a:cubicBezTo>
                    <a:cubicBezTo>
                      <a:pt x="59" y="64"/>
                      <a:pt x="58" y="66"/>
                      <a:pt x="60" y="66"/>
                    </a:cubicBezTo>
                    <a:cubicBezTo>
                      <a:pt x="61" y="66"/>
                      <a:pt x="61" y="65"/>
                      <a:pt x="62" y="65"/>
                    </a:cubicBezTo>
                    <a:cubicBezTo>
                      <a:pt x="62" y="65"/>
                      <a:pt x="63" y="66"/>
                      <a:pt x="64" y="67"/>
                    </a:cubicBezTo>
                    <a:cubicBezTo>
                      <a:pt x="65" y="68"/>
                      <a:pt x="64" y="69"/>
                      <a:pt x="66" y="69"/>
                    </a:cubicBezTo>
                    <a:cubicBezTo>
                      <a:pt x="70" y="69"/>
                      <a:pt x="72" y="65"/>
                      <a:pt x="75" y="64"/>
                    </a:cubicBezTo>
                    <a:cubicBezTo>
                      <a:pt x="76" y="67"/>
                      <a:pt x="74" y="73"/>
                      <a:pt x="76" y="76"/>
                    </a:cubicBezTo>
                    <a:cubicBezTo>
                      <a:pt x="76" y="76"/>
                      <a:pt x="78" y="77"/>
                      <a:pt x="79" y="77"/>
                    </a:cubicBezTo>
                    <a:cubicBezTo>
                      <a:pt x="80" y="78"/>
                      <a:pt x="81" y="76"/>
                      <a:pt x="83" y="77"/>
                    </a:cubicBezTo>
                    <a:cubicBezTo>
                      <a:pt x="84" y="78"/>
                      <a:pt x="84" y="79"/>
                      <a:pt x="85" y="80"/>
                    </a:cubicBezTo>
                    <a:cubicBezTo>
                      <a:pt x="85" y="82"/>
                      <a:pt x="87" y="83"/>
                      <a:pt x="87" y="85"/>
                    </a:cubicBezTo>
                    <a:cubicBezTo>
                      <a:pt x="88" y="87"/>
                      <a:pt x="86" y="91"/>
                      <a:pt x="85" y="94"/>
                    </a:cubicBezTo>
                    <a:cubicBezTo>
                      <a:pt x="85" y="96"/>
                      <a:pt x="86" y="99"/>
                      <a:pt x="85" y="102"/>
                    </a:cubicBezTo>
                    <a:cubicBezTo>
                      <a:pt x="84" y="104"/>
                      <a:pt x="83" y="106"/>
                      <a:pt x="84" y="108"/>
                    </a:cubicBezTo>
                    <a:cubicBezTo>
                      <a:pt x="86" y="109"/>
                      <a:pt x="87" y="110"/>
                      <a:pt x="85" y="112"/>
                    </a:cubicBezTo>
                    <a:cubicBezTo>
                      <a:pt x="84" y="114"/>
                      <a:pt x="83" y="116"/>
                      <a:pt x="82" y="119"/>
                    </a:cubicBezTo>
                    <a:cubicBezTo>
                      <a:pt x="81" y="120"/>
                      <a:pt x="79" y="124"/>
                      <a:pt x="77" y="124"/>
                    </a:cubicBezTo>
                    <a:close/>
                  </a:path>
                </a:pathLst>
              </a:custGeom>
              <a:grpFill/>
              <a:ln w="4763" cap="rnd">
                <a:solidFill>
                  <a:srgbClr val="FFFFFF"/>
                </a:solidFill>
                <a:prstDash val="solid"/>
                <a:round/>
                <a:headEnd/>
                <a:tailEnd/>
              </a:ln>
            </p:spPr>
            <p:txBody>
              <a:bodyPr/>
              <a:lstStyle/>
              <a:p>
                <a:endParaRPr lang="en-US"/>
              </a:p>
            </p:txBody>
          </p:sp>
          <p:sp>
            <p:nvSpPr>
              <p:cNvPr id="306" name="Freeform 57">
                <a:extLst>
                  <a:ext uri="{FF2B5EF4-FFF2-40B4-BE49-F238E27FC236}">
                    <a16:creationId xmlns:a16="http://schemas.microsoft.com/office/drawing/2014/main" id="{C34A8C90-C2E5-44D4-A32C-FF96FD41FDF5}"/>
                  </a:ext>
                </a:extLst>
              </p:cNvPr>
              <p:cNvSpPr>
                <a:spLocks/>
              </p:cNvSpPr>
              <p:nvPr/>
            </p:nvSpPr>
            <p:spPr bwMode="auto">
              <a:xfrm>
                <a:off x="2395" y="2611"/>
                <a:ext cx="227" cy="238"/>
              </a:xfrm>
              <a:custGeom>
                <a:avLst/>
                <a:gdLst>
                  <a:gd name="T0" fmla="*/ 43 w 85"/>
                  <a:gd name="T1" fmla="*/ 385 h 89"/>
                  <a:gd name="T2" fmla="*/ 64 w 85"/>
                  <a:gd name="T3" fmla="*/ 436 h 89"/>
                  <a:gd name="T4" fmla="*/ 77 w 85"/>
                  <a:gd name="T5" fmla="*/ 457 h 89"/>
                  <a:gd name="T6" fmla="*/ 72 w 85"/>
                  <a:gd name="T7" fmla="*/ 487 h 89"/>
                  <a:gd name="T8" fmla="*/ 77 w 85"/>
                  <a:gd name="T9" fmla="*/ 516 h 89"/>
                  <a:gd name="T10" fmla="*/ 93 w 85"/>
                  <a:gd name="T11" fmla="*/ 564 h 89"/>
                  <a:gd name="T12" fmla="*/ 115 w 85"/>
                  <a:gd name="T13" fmla="*/ 636 h 89"/>
                  <a:gd name="T14" fmla="*/ 142 w 85"/>
                  <a:gd name="T15" fmla="*/ 623 h 89"/>
                  <a:gd name="T16" fmla="*/ 179 w 85"/>
                  <a:gd name="T17" fmla="*/ 594 h 89"/>
                  <a:gd name="T18" fmla="*/ 200 w 85"/>
                  <a:gd name="T19" fmla="*/ 594 h 89"/>
                  <a:gd name="T20" fmla="*/ 222 w 85"/>
                  <a:gd name="T21" fmla="*/ 602 h 89"/>
                  <a:gd name="T22" fmla="*/ 248 w 85"/>
                  <a:gd name="T23" fmla="*/ 602 h 89"/>
                  <a:gd name="T24" fmla="*/ 264 w 85"/>
                  <a:gd name="T25" fmla="*/ 615 h 89"/>
                  <a:gd name="T26" fmla="*/ 291 w 85"/>
                  <a:gd name="T27" fmla="*/ 602 h 89"/>
                  <a:gd name="T28" fmla="*/ 307 w 85"/>
                  <a:gd name="T29" fmla="*/ 586 h 89"/>
                  <a:gd name="T30" fmla="*/ 336 w 85"/>
                  <a:gd name="T31" fmla="*/ 594 h 89"/>
                  <a:gd name="T32" fmla="*/ 358 w 85"/>
                  <a:gd name="T33" fmla="*/ 594 h 89"/>
                  <a:gd name="T34" fmla="*/ 363 w 85"/>
                  <a:gd name="T35" fmla="*/ 564 h 89"/>
                  <a:gd name="T36" fmla="*/ 393 w 85"/>
                  <a:gd name="T37" fmla="*/ 500 h 89"/>
                  <a:gd name="T38" fmla="*/ 491 w 85"/>
                  <a:gd name="T39" fmla="*/ 457 h 89"/>
                  <a:gd name="T40" fmla="*/ 534 w 85"/>
                  <a:gd name="T41" fmla="*/ 457 h 89"/>
                  <a:gd name="T42" fmla="*/ 563 w 85"/>
                  <a:gd name="T43" fmla="*/ 471 h 89"/>
                  <a:gd name="T44" fmla="*/ 577 w 85"/>
                  <a:gd name="T45" fmla="*/ 479 h 89"/>
                  <a:gd name="T46" fmla="*/ 598 w 85"/>
                  <a:gd name="T47" fmla="*/ 444 h 89"/>
                  <a:gd name="T48" fmla="*/ 598 w 85"/>
                  <a:gd name="T49" fmla="*/ 414 h 89"/>
                  <a:gd name="T50" fmla="*/ 606 w 85"/>
                  <a:gd name="T51" fmla="*/ 385 h 89"/>
                  <a:gd name="T52" fmla="*/ 585 w 85"/>
                  <a:gd name="T53" fmla="*/ 358 h 89"/>
                  <a:gd name="T54" fmla="*/ 577 w 85"/>
                  <a:gd name="T55" fmla="*/ 316 h 89"/>
                  <a:gd name="T56" fmla="*/ 534 w 85"/>
                  <a:gd name="T57" fmla="*/ 316 h 89"/>
                  <a:gd name="T58" fmla="*/ 491 w 85"/>
                  <a:gd name="T59" fmla="*/ 300 h 89"/>
                  <a:gd name="T60" fmla="*/ 491 w 85"/>
                  <a:gd name="T61" fmla="*/ 265 h 89"/>
                  <a:gd name="T62" fmla="*/ 486 w 85"/>
                  <a:gd name="T63" fmla="*/ 222 h 89"/>
                  <a:gd name="T64" fmla="*/ 470 w 85"/>
                  <a:gd name="T65" fmla="*/ 201 h 89"/>
                  <a:gd name="T66" fmla="*/ 443 w 85"/>
                  <a:gd name="T67" fmla="*/ 193 h 89"/>
                  <a:gd name="T68" fmla="*/ 422 w 85"/>
                  <a:gd name="T69" fmla="*/ 179 h 89"/>
                  <a:gd name="T70" fmla="*/ 385 w 85"/>
                  <a:gd name="T71" fmla="*/ 166 h 89"/>
                  <a:gd name="T72" fmla="*/ 342 w 85"/>
                  <a:gd name="T73" fmla="*/ 158 h 89"/>
                  <a:gd name="T74" fmla="*/ 315 w 85"/>
                  <a:gd name="T75" fmla="*/ 158 h 89"/>
                  <a:gd name="T76" fmla="*/ 286 w 85"/>
                  <a:gd name="T77" fmla="*/ 136 h 89"/>
                  <a:gd name="T78" fmla="*/ 270 w 85"/>
                  <a:gd name="T79" fmla="*/ 128 h 89"/>
                  <a:gd name="T80" fmla="*/ 256 w 85"/>
                  <a:gd name="T81" fmla="*/ 120 h 89"/>
                  <a:gd name="T82" fmla="*/ 248 w 85"/>
                  <a:gd name="T83" fmla="*/ 78 h 89"/>
                  <a:gd name="T84" fmla="*/ 248 w 85"/>
                  <a:gd name="T85" fmla="*/ 29 h 89"/>
                  <a:gd name="T86" fmla="*/ 214 w 85"/>
                  <a:gd name="T87" fmla="*/ 8 h 89"/>
                  <a:gd name="T88" fmla="*/ 136 w 85"/>
                  <a:gd name="T89" fmla="*/ 51 h 89"/>
                  <a:gd name="T90" fmla="*/ 77 w 85"/>
                  <a:gd name="T91" fmla="*/ 78 h 89"/>
                  <a:gd name="T92" fmla="*/ 0 w 85"/>
                  <a:gd name="T93" fmla="*/ 72 h 89"/>
                  <a:gd name="T94" fmla="*/ 0 w 85"/>
                  <a:gd name="T95" fmla="*/ 78 h 89"/>
                  <a:gd name="T96" fmla="*/ 21 w 85"/>
                  <a:gd name="T97" fmla="*/ 86 h 89"/>
                  <a:gd name="T98" fmla="*/ 51 w 85"/>
                  <a:gd name="T99" fmla="*/ 86 h 89"/>
                  <a:gd name="T100" fmla="*/ 64 w 85"/>
                  <a:gd name="T101" fmla="*/ 107 h 89"/>
                  <a:gd name="T102" fmla="*/ 77 w 85"/>
                  <a:gd name="T103" fmla="*/ 142 h 89"/>
                  <a:gd name="T104" fmla="*/ 72 w 85"/>
                  <a:gd name="T105" fmla="*/ 209 h 89"/>
                  <a:gd name="T106" fmla="*/ 64 w 85"/>
                  <a:gd name="T107" fmla="*/ 265 h 89"/>
                  <a:gd name="T108" fmla="*/ 56 w 85"/>
                  <a:gd name="T109" fmla="*/ 308 h 89"/>
                  <a:gd name="T110" fmla="*/ 72 w 85"/>
                  <a:gd name="T111" fmla="*/ 337 h 89"/>
                  <a:gd name="T112" fmla="*/ 43 w 85"/>
                  <a:gd name="T113" fmla="*/ 385 h 8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5" h="89">
                    <a:moveTo>
                      <a:pt x="6" y="54"/>
                    </a:moveTo>
                    <a:cubicBezTo>
                      <a:pt x="8" y="55"/>
                      <a:pt x="8" y="59"/>
                      <a:pt x="9" y="61"/>
                    </a:cubicBezTo>
                    <a:cubicBezTo>
                      <a:pt x="9" y="62"/>
                      <a:pt x="11" y="63"/>
                      <a:pt x="11" y="64"/>
                    </a:cubicBezTo>
                    <a:cubicBezTo>
                      <a:pt x="12" y="66"/>
                      <a:pt x="11" y="66"/>
                      <a:pt x="10" y="68"/>
                    </a:cubicBezTo>
                    <a:cubicBezTo>
                      <a:pt x="9" y="70"/>
                      <a:pt x="10" y="70"/>
                      <a:pt x="11" y="72"/>
                    </a:cubicBezTo>
                    <a:cubicBezTo>
                      <a:pt x="12" y="74"/>
                      <a:pt x="13" y="77"/>
                      <a:pt x="13" y="79"/>
                    </a:cubicBezTo>
                    <a:cubicBezTo>
                      <a:pt x="15" y="82"/>
                      <a:pt x="15" y="86"/>
                      <a:pt x="16" y="89"/>
                    </a:cubicBezTo>
                    <a:cubicBezTo>
                      <a:pt x="17" y="87"/>
                      <a:pt x="19" y="87"/>
                      <a:pt x="20" y="87"/>
                    </a:cubicBezTo>
                    <a:cubicBezTo>
                      <a:pt x="22" y="86"/>
                      <a:pt x="23" y="84"/>
                      <a:pt x="25" y="83"/>
                    </a:cubicBezTo>
                    <a:cubicBezTo>
                      <a:pt x="27" y="82"/>
                      <a:pt x="26" y="83"/>
                      <a:pt x="28" y="83"/>
                    </a:cubicBezTo>
                    <a:cubicBezTo>
                      <a:pt x="29" y="84"/>
                      <a:pt x="30" y="84"/>
                      <a:pt x="31" y="84"/>
                    </a:cubicBezTo>
                    <a:cubicBezTo>
                      <a:pt x="32" y="84"/>
                      <a:pt x="34" y="84"/>
                      <a:pt x="35" y="84"/>
                    </a:cubicBezTo>
                    <a:cubicBezTo>
                      <a:pt x="36" y="84"/>
                      <a:pt x="36" y="85"/>
                      <a:pt x="37" y="86"/>
                    </a:cubicBezTo>
                    <a:cubicBezTo>
                      <a:pt x="39" y="87"/>
                      <a:pt x="39" y="85"/>
                      <a:pt x="41" y="84"/>
                    </a:cubicBezTo>
                    <a:cubicBezTo>
                      <a:pt x="42" y="83"/>
                      <a:pt x="42" y="82"/>
                      <a:pt x="43" y="82"/>
                    </a:cubicBezTo>
                    <a:cubicBezTo>
                      <a:pt x="44" y="82"/>
                      <a:pt x="46" y="83"/>
                      <a:pt x="47" y="83"/>
                    </a:cubicBezTo>
                    <a:cubicBezTo>
                      <a:pt x="48" y="83"/>
                      <a:pt x="49" y="83"/>
                      <a:pt x="50" y="83"/>
                    </a:cubicBezTo>
                    <a:cubicBezTo>
                      <a:pt x="50" y="83"/>
                      <a:pt x="51" y="80"/>
                      <a:pt x="51" y="79"/>
                    </a:cubicBezTo>
                    <a:cubicBezTo>
                      <a:pt x="52" y="76"/>
                      <a:pt x="53" y="72"/>
                      <a:pt x="55" y="70"/>
                    </a:cubicBezTo>
                    <a:cubicBezTo>
                      <a:pt x="58" y="67"/>
                      <a:pt x="64" y="66"/>
                      <a:pt x="69" y="64"/>
                    </a:cubicBezTo>
                    <a:cubicBezTo>
                      <a:pt x="71" y="64"/>
                      <a:pt x="73" y="64"/>
                      <a:pt x="75" y="64"/>
                    </a:cubicBezTo>
                    <a:cubicBezTo>
                      <a:pt x="76" y="65"/>
                      <a:pt x="78" y="66"/>
                      <a:pt x="79" y="66"/>
                    </a:cubicBezTo>
                    <a:cubicBezTo>
                      <a:pt x="80" y="67"/>
                      <a:pt x="81" y="67"/>
                      <a:pt x="81" y="67"/>
                    </a:cubicBezTo>
                    <a:cubicBezTo>
                      <a:pt x="83" y="66"/>
                      <a:pt x="83" y="64"/>
                      <a:pt x="84" y="62"/>
                    </a:cubicBezTo>
                    <a:cubicBezTo>
                      <a:pt x="84" y="60"/>
                      <a:pt x="84" y="59"/>
                      <a:pt x="84" y="58"/>
                    </a:cubicBezTo>
                    <a:cubicBezTo>
                      <a:pt x="84" y="56"/>
                      <a:pt x="85" y="55"/>
                      <a:pt x="85" y="54"/>
                    </a:cubicBezTo>
                    <a:cubicBezTo>
                      <a:pt x="85" y="51"/>
                      <a:pt x="83" y="52"/>
                      <a:pt x="82" y="50"/>
                    </a:cubicBezTo>
                    <a:cubicBezTo>
                      <a:pt x="80" y="49"/>
                      <a:pt x="82" y="46"/>
                      <a:pt x="81" y="44"/>
                    </a:cubicBezTo>
                    <a:cubicBezTo>
                      <a:pt x="79" y="44"/>
                      <a:pt x="77" y="44"/>
                      <a:pt x="75" y="44"/>
                    </a:cubicBezTo>
                    <a:cubicBezTo>
                      <a:pt x="73" y="43"/>
                      <a:pt x="70" y="44"/>
                      <a:pt x="69" y="42"/>
                    </a:cubicBezTo>
                    <a:cubicBezTo>
                      <a:pt x="68" y="41"/>
                      <a:pt x="69" y="38"/>
                      <a:pt x="69" y="37"/>
                    </a:cubicBezTo>
                    <a:cubicBezTo>
                      <a:pt x="69" y="35"/>
                      <a:pt x="69" y="33"/>
                      <a:pt x="68" y="31"/>
                    </a:cubicBezTo>
                    <a:cubicBezTo>
                      <a:pt x="68" y="30"/>
                      <a:pt x="67" y="28"/>
                      <a:pt x="66" y="28"/>
                    </a:cubicBezTo>
                    <a:cubicBezTo>
                      <a:pt x="65" y="27"/>
                      <a:pt x="63" y="28"/>
                      <a:pt x="62" y="27"/>
                    </a:cubicBezTo>
                    <a:cubicBezTo>
                      <a:pt x="61" y="27"/>
                      <a:pt x="60" y="26"/>
                      <a:pt x="59" y="25"/>
                    </a:cubicBezTo>
                    <a:cubicBezTo>
                      <a:pt x="57" y="24"/>
                      <a:pt x="56" y="24"/>
                      <a:pt x="54" y="23"/>
                    </a:cubicBezTo>
                    <a:cubicBezTo>
                      <a:pt x="52" y="22"/>
                      <a:pt x="50" y="21"/>
                      <a:pt x="48" y="22"/>
                    </a:cubicBezTo>
                    <a:cubicBezTo>
                      <a:pt x="47" y="22"/>
                      <a:pt x="46" y="22"/>
                      <a:pt x="44" y="22"/>
                    </a:cubicBezTo>
                    <a:cubicBezTo>
                      <a:pt x="43" y="22"/>
                      <a:pt x="41" y="20"/>
                      <a:pt x="40" y="19"/>
                    </a:cubicBezTo>
                    <a:cubicBezTo>
                      <a:pt x="39" y="19"/>
                      <a:pt x="39" y="18"/>
                      <a:pt x="38" y="18"/>
                    </a:cubicBezTo>
                    <a:cubicBezTo>
                      <a:pt x="37" y="18"/>
                      <a:pt x="36" y="17"/>
                      <a:pt x="36" y="17"/>
                    </a:cubicBezTo>
                    <a:cubicBezTo>
                      <a:pt x="35" y="16"/>
                      <a:pt x="35" y="13"/>
                      <a:pt x="35" y="11"/>
                    </a:cubicBezTo>
                    <a:cubicBezTo>
                      <a:pt x="35" y="9"/>
                      <a:pt x="35" y="6"/>
                      <a:pt x="35" y="4"/>
                    </a:cubicBezTo>
                    <a:cubicBezTo>
                      <a:pt x="36" y="0"/>
                      <a:pt x="33" y="0"/>
                      <a:pt x="30" y="1"/>
                    </a:cubicBezTo>
                    <a:cubicBezTo>
                      <a:pt x="25" y="2"/>
                      <a:pt x="23" y="5"/>
                      <a:pt x="19" y="7"/>
                    </a:cubicBezTo>
                    <a:cubicBezTo>
                      <a:pt x="16" y="9"/>
                      <a:pt x="15" y="12"/>
                      <a:pt x="11" y="11"/>
                    </a:cubicBezTo>
                    <a:cubicBezTo>
                      <a:pt x="9" y="11"/>
                      <a:pt x="1" y="10"/>
                      <a:pt x="0" y="10"/>
                    </a:cubicBezTo>
                    <a:cubicBezTo>
                      <a:pt x="0" y="11"/>
                      <a:pt x="0" y="11"/>
                      <a:pt x="0" y="11"/>
                    </a:cubicBezTo>
                    <a:cubicBezTo>
                      <a:pt x="1" y="11"/>
                      <a:pt x="2" y="12"/>
                      <a:pt x="3" y="12"/>
                    </a:cubicBezTo>
                    <a:cubicBezTo>
                      <a:pt x="4" y="13"/>
                      <a:pt x="5" y="11"/>
                      <a:pt x="7" y="12"/>
                    </a:cubicBezTo>
                    <a:cubicBezTo>
                      <a:pt x="8" y="13"/>
                      <a:pt x="8" y="14"/>
                      <a:pt x="9" y="15"/>
                    </a:cubicBezTo>
                    <a:cubicBezTo>
                      <a:pt x="10" y="17"/>
                      <a:pt x="11" y="18"/>
                      <a:pt x="11" y="20"/>
                    </a:cubicBezTo>
                    <a:cubicBezTo>
                      <a:pt x="12" y="22"/>
                      <a:pt x="10" y="26"/>
                      <a:pt x="10" y="29"/>
                    </a:cubicBezTo>
                    <a:cubicBezTo>
                      <a:pt x="9" y="31"/>
                      <a:pt x="10" y="34"/>
                      <a:pt x="9" y="37"/>
                    </a:cubicBezTo>
                    <a:cubicBezTo>
                      <a:pt x="9" y="39"/>
                      <a:pt x="7" y="41"/>
                      <a:pt x="8" y="43"/>
                    </a:cubicBezTo>
                    <a:cubicBezTo>
                      <a:pt x="10" y="44"/>
                      <a:pt x="11" y="45"/>
                      <a:pt x="10" y="47"/>
                    </a:cubicBezTo>
                    <a:cubicBezTo>
                      <a:pt x="8" y="49"/>
                      <a:pt x="7" y="51"/>
                      <a:pt x="6" y="54"/>
                    </a:cubicBezTo>
                    <a:close/>
                  </a:path>
                </a:pathLst>
              </a:custGeom>
              <a:grpFill/>
              <a:ln w="4763" cap="rnd">
                <a:solidFill>
                  <a:srgbClr val="FFFFFF"/>
                </a:solidFill>
                <a:prstDash val="solid"/>
                <a:round/>
                <a:headEnd/>
                <a:tailEnd/>
              </a:ln>
            </p:spPr>
            <p:txBody>
              <a:bodyPr/>
              <a:lstStyle/>
              <a:p>
                <a:endParaRPr lang="en-US"/>
              </a:p>
            </p:txBody>
          </p:sp>
          <p:sp>
            <p:nvSpPr>
              <p:cNvPr id="307" name="Freeform 58">
                <a:extLst>
                  <a:ext uri="{FF2B5EF4-FFF2-40B4-BE49-F238E27FC236}">
                    <a16:creationId xmlns:a16="http://schemas.microsoft.com/office/drawing/2014/main" id="{86B18B55-EC1C-45A2-A883-3924DA68CD59}"/>
                  </a:ext>
                </a:extLst>
              </p:cNvPr>
              <p:cNvSpPr>
                <a:spLocks/>
              </p:cNvSpPr>
              <p:nvPr/>
            </p:nvSpPr>
            <p:spPr bwMode="auto">
              <a:xfrm>
                <a:off x="2528" y="2782"/>
                <a:ext cx="144" cy="144"/>
              </a:xfrm>
              <a:custGeom>
                <a:avLst/>
                <a:gdLst>
                  <a:gd name="T0" fmla="*/ 213 w 54"/>
                  <a:gd name="T1" fmla="*/ 21 h 54"/>
                  <a:gd name="T2" fmla="*/ 205 w 54"/>
                  <a:gd name="T3" fmla="*/ 13 h 54"/>
                  <a:gd name="T4" fmla="*/ 179 w 54"/>
                  <a:gd name="T5" fmla="*/ 0 h 54"/>
                  <a:gd name="T6" fmla="*/ 136 w 54"/>
                  <a:gd name="T7" fmla="*/ 0 h 54"/>
                  <a:gd name="T8" fmla="*/ 35 w 54"/>
                  <a:gd name="T9" fmla="*/ 43 h 54"/>
                  <a:gd name="T10" fmla="*/ 8 w 54"/>
                  <a:gd name="T11" fmla="*/ 107 h 54"/>
                  <a:gd name="T12" fmla="*/ 0 w 54"/>
                  <a:gd name="T13" fmla="*/ 136 h 54"/>
                  <a:gd name="T14" fmla="*/ 0 w 54"/>
                  <a:gd name="T15" fmla="*/ 136 h 54"/>
                  <a:gd name="T16" fmla="*/ 43 w 54"/>
                  <a:gd name="T17" fmla="*/ 200 h 54"/>
                  <a:gd name="T18" fmla="*/ 77 w 54"/>
                  <a:gd name="T19" fmla="*/ 213 h 54"/>
                  <a:gd name="T20" fmla="*/ 120 w 54"/>
                  <a:gd name="T21" fmla="*/ 227 h 54"/>
                  <a:gd name="T22" fmla="*/ 141 w 54"/>
                  <a:gd name="T23" fmla="*/ 227 h 54"/>
                  <a:gd name="T24" fmla="*/ 179 w 54"/>
                  <a:gd name="T25" fmla="*/ 235 h 54"/>
                  <a:gd name="T26" fmla="*/ 227 w 54"/>
                  <a:gd name="T27" fmla="*/ 285 h 54"/>
                  <a:gd name="T28" fmla="*/ 192 w 54"/>
                  <a:gd name="T29" fmla="*/ 328 h 54"/>
                  <a:gd name="T30" fmla="*/ 163 w 54"/>
                  <a:gd name="T31" fmla="*/ 371 h 54"/>
                  <a:gd name="T32" fmla="*/ 235 w 54"/>
                  <a:gd name="T33" fmla="*/ 371 h 54"/>
                  <a:gd name="T34" fmla="*/ 291 w 54"/>
                  <a:gd name="T35" fmla="*/ 384 h 54"/>
                  <a:gd name="T36" fmla="*/ 320 w 54"/>
                  <a:gd name="T37" fmla="*/ 355 h 54"/>
                  <a:gd name="T38" fmla="*/ 355 w 54"/>
                  <a:gd name="T39" fmla="*/ 312 h 54"/>
                  <a:gd name="T40" fmla="*/ 371 w 54"/>
                  <a:gd name="T41" fmla="*/ 264 h 54"/>
                  <a:gd name="T42" fmla="*/ 384 w 54"/>
                  <a:gd name="T43" fmla="*/ 227 h 54"/>
                  <a:gd name="T44" fmla="*/ 341 w 54"/>
                  <a:gd name="T45" fmla="*/ 221 h 54"/>
                  <a:gd name="T46" fmla="*/ 333 w 54"/>
                  <a:gd name="T47" fmla="*/ 192 h 54"/>
                  <a:gd name="T48" fmla="*/ 333 w 54"/>
                  <a:gd name="T49" fmla="*/ 149 h 54"/>
                  <a:gd name="T50" fmla="*/ 269 w 54"/>
                  <a:gd name="T51" fmla="*/ 136 h 54"/>
                  <a:gd name="T52" fmla="*/ 227 w 54"/>
                  <a:gd name="T53" fmla="*/ 128 h 54"/>
                  <a:gd name="T54" fmla="*/ 227 w 54"/>
                  <a:gd name="T55" fmla="*/ 77 h 54"/>
                  <a:gd name="T56" fmla="*/ 221 w 54"/>
                  <a:gd name="T57" fmla="*/ 21 h 54"/>
                  <a:gd name="T58" fmla="*/ 213 w 54"/>
                  <a:gd name="T59" fmla="*/ 21 h 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4" h="54">
                    <a:moveTo>
                      <a:pt x="30" y="3"/>
                    </a:moveTo>
                    <a:cubicBezTo>
                      <a:pt x="30" y="3"/>
                      <a:pt x="30" y="2"/>
                      <a:pt x="29" y="2"/>
                    </a:cubicBezTo>
                    <a:cubicBezTo>
                      <a:pt x="28" y="2"/>
                      <a:pt x="26" y="1"/>
                      <a:pt x="25" y="0"/>
                    </a:cubicBezTo>
                    <a:cubicBezTo>
                      <a:pt x="23" y="0"/>
                      <a:pt x="21" y="0"/>
                      <a:pt x="19" y="0"/>
                    </a:cubicBezTo>
                    <a:cubicBezTo>
                      <a:pt x="14" y="2"/>
                      <a:pt x="8" y="3"/>
                      <a:pt x="5" y="6"/>
                    </a:cubicBezTo>
                    <a:cubicBezTo>
                      <a:pt x="3" y="8"/>
                      <a:pt x="2" y="12"/>
                      <a:pt x="1" y="15"/>
                    </a:cubicBezTo>
                    <a:cubicBezTo>
                      <a:pt x="1" y="16"/>
                      <a:pt x="0" y="18"/>
                      <a:pt x="0" y="19"/>
                    </a:cubicBezTo>
                    <a:cubicBezTo>
                      <a:pt x="0" y="19"/>
                      <a:pt x="0" y="19"/>
                      <a:pt x="0" y="19"/>
                    </a:cubicBezTo>
                    <a:cubicBezTo>
                      <a:pt x="2" y="22"/>
                      <a:pt x="4" y="25"/>
                      <a:pt x="6" y="28"/>
                    </a:cubicBezTo>
                    <a:cubicBezTo>
                      <a:pt x="8" y="29"/>
                      <a:pt x="9" y="29"/>
                      <a:pt x="11" y="30"/>
                    </a:cubicBezTo>
                    <a:cubicBezTo>
                      <a:pt x="13" y="31"/>
                      <a:pt x="15" y="32"/>
                      <a:pt x="17" y="32"/>
                    </a:cubicBezTo>
                    <a:cubicBezTo>
                      <a:pt x="18" y="32"/>
                      <a:pt x="19" y="32"/>
                      <a:pt x="20" y="32"/>
                    </a:cubicBezTo>
                    <a:cubicBezTo>
                      <a:pt x="21" y="32"/>
                      <a:pt x="23" y="33"/>
                      <a:pt x="25" y="33"/>
                    </a:cubicBezTo>
                    <a:cubicBezTo>
                      <a:pt x="28" y="34"/>
                      <a:pt x="33" y="36"/>
                      <a:pt x="32" y="40"/>
                    </a:cubicBezTo>
                    <a:cubicBezTo>
                      <a:pt x="31" y="42"/>
                      <a:pt x="28" y="44"/>
                      <a:pt x="27" y="46"/>
                    </a:cubicBezTo>
                    <a:cubicBezTo>
                      <a:pt x="26" y="48"/>
                      <a:pt x="25" y="50"/>
                      <a:pt x="23" y="52"/>
                    </a:cubicBezTo>
                    <a:cubicBezTo>
                      <a:pt x="26" y="52"/>
                      <a:pt x="30" y="52"/>
                      <a:pt x="33" y="52"/>
                    </a:cubicBezTo>
                    <a:cubicBezTo>
                      <a:pt x="35" y="53"/>
                      <a:pt x="38" y="54"/>
                      <a:pt x="41" y="54"/>
                    </a:cubicBezTo>
                    <a:cubicBezTo>
                      <a:pt x="42" y="53"/>
                      <a:pt x="44" y="51"/>
                      <a:pt x="45" y="50"/>
                    </a:cubicBezTo>
                    <a:cubicBezTo>
                      <a:pt x="47" y="49"/>
                      <a:pt x="49" y="46"/>
                      <a:pt x="50" y="44"/>
                    </a:cubicBezTo>
                    <a:cubicBezTo>
                      <a:pt x="51" y="42"/>
                      <a:pt x="51" y="39"/>
                      <a:pt x="52" y="37"/>
                    </a:cubicBezTo>
                    <a:cubicBezTo>
                      <a:pt x="52" y="36"/>
                      <a:pt x="54" y="34"/>
                      <a:pt x="54" y="32"/>
                    </a:cubicBezTo>
                    <a:cubicBezTo>
                      <a:pt x="54" y="27"/>
                      <a:pt x="50" y="30"/>
                      <a:pt x="48" y="31"/>
                    </a:cubicBezTo>
                    <a:cubicBezTo>
                      <a:pt x="47" y="30"/>
                      <a:pt x="47" y="29"/>
                      <a:pt x="47" y="27"/>
                    </a:cubicBezTo>
                    <a:cubicBezTo>
                      <a:pt x="47" y="25"/>
                      <a:pt x="48" y="22"/>
                      <a:pt x="47" y="21"/>
                    </a:cubicBezTo>
                    <a:cubicBezTo>
                      <a:pt x="44" y="18"/>
                      <a:pt x="41" y="19"/>
                      <a:pt x="38" y="19"/>
                    </a:cubicBezTo>
                    <a:cubicBezTo>
                      <a:pt x="36" y="20"/>
                      <a:pt x="33" y="19"/>
                      <a:pt x="32" y="18"/>
                    </a:cubicBezTo>
                    <a:cubicBezTo>
                      <a:pt x="31" y="16"/>
                      <a:pt x="32" y="13"/>
                      <a:pt x="32" y="11"/>
                    </a:cubicBezTo>
                    <a:cubicBezTo>
                      <a:pt x="32" y="8"/>
                      <a:pt x="33" y="5"/>
                      <a:pt x="31" y="3"/>
                    </a:cubicBezTo>
                    <a:lnTo>
                      <a:pt x="30" y="3"/>
                    </a:lnTo>
                    <a:close/>
                  </a:path>
                </a:pathLst>
              </a:custGeom>
              <a:grpFill/>
              <a:ln w="4763" cap="rnd">
                <a:solidFill>
                  <a:srgbClr val="FFFFFF"/>
                </a:solidFill>
                <a:prstDash val="solid"/>
                <a:round/>
                <a:headEnd/>
                <a:tailEnd/>
              </a:ln>
            </p:spPr>
            <p:txBody>
              <a:bodyPr/>
              <a:lstStyle/>
              <a:p>
                <a:endParaRPr lang="en-US"/>
              </a:p>
            </p:txBody>
          </p:sp>
          <p:sp>
            <p:nvSpPr>
              <p:cNvPr id="308" name="Freeform 59">
                <a:extLst>
                  <a:ext uri="{FF2B5EF4-FFF2-40B4-BE49-F238E27FC236}">
                    <a16:creationId xmlns:a16="http://schemas.microsoft.com/office/drawing/2014/main" id="{6F34C99D-08DA-4DB2-BC96-D6E4E62E2E31}"/>
                  </a:ext>
                </a:extLst>
              </p:cNvPr>
              <p:cNvSpPr>
                <a:spLocks/>
              </p:cNvSpPr>
              <p:nvPr/>
            </p:nvSpPr>
            <p:spPr bwMode="auto">
              <a:xfrm>
                <a:off x="2582" y="2966"/>
                <a:ext cx="88" cy="88"/>
              </a:xfrm>
              <a:custGeom>
                <a:avLst/>
                <a:gdLst>
                  <a:gd name="T0" fmla="*/ 77 w 33"/>
                  <a:gd name="T1" fmla="*/ 0 h 33"/>
                  <a:gd name="T2" fmla="*/ 107 w 33"/>
                  <a:gd name="T3" fmla="*/ 8 h 33"/>
                  <a:gd name="T4" fmla="*/ 128 w 33"/>
                  <a:gd name="T5" fmla="*/ 51 h 33"/>
                  <a:gd name="T6" fmla="*/ 149 w 33"/>
                  <a:gd name="T7" fmla="*/ 56 h 33"/>
                  <a:gd name="T8" fmla="*/ 163 w 33"/>
                  <a:gd name="T9" fmla="*/ 64 h 33"/>
                  <a:gd name="T10" fmla="*/ 205 w 33"/>
                  <a:gd name="T11" fmla="*/ 93 h 33"/>
                  <a:gd name="T12" fmla="*/ 235 w 33"/>
                  <a:gd name="T13" fmla="*/ 128 h 33"/>
                  <a:gd name="T14" fmla="*/ 221 w 33"/>
                  <a:gd name="T15" fmla="*/ 149 h 33"/>
                  <a:gd name="T16" fmla="*/ 221 w 33"/>
                  <a:gd name="T17" fmla="*/ 179 h 33"/>
                  <a:gd name="T18" fmla="*/ 213 w 33"/>
                  <a:gd name="T19" fmla="*/ 179 h 33"/>
                  <a:gd name="T20" fmla="*/ 200 w 33"/>
                  <a:gd name="T21" fmla="*/ 192 h 33"/>
                  <a:gd name="T22" fmla="*/ 163 w 33"/>
                  <a:gd name="T23" fmla="*/ 221 h 33"/>
                  <a:gd name="T24" fmla="*/ 93 w 33"/>
                  <a:gd name="T25" fmla="*/ 227 h 33"/>
                  <a:gd name="T26" fmla="*/ 64 w 33"/>
                  <a:gd name="T27" fmla="*/ 221 h 33"/>
                  <a:gd name="T28" fmla="*/ 29 w 33"/>
                  <a:gd name="T29" fmla="*/ 200 h 33"/>
                  <a:gd name="T30" fmla="*/ 0 w 33"/>
                  <a:gd name="T31" fmla="*/ 192 h 33"/>
                  <a:gd name="T32" fmla="*/ 0 w 33"/>
                  <a:gd name="T33" fmla="*/ 184 h 33"/>
                  <a:gd name="T34" fmla="*/ 0 w 33"/>
                  <a:gd name="T35" fmla="*/ 184 h 33"/>
                  <a:gd name="T36" fmla="*/ 13 w 33"/>
                  <a:gd name="T37" fmla="*/ 157 h 33"/>
                  <a:gd name="T38" fmla="*/ 29 w 33"/>
                  <a:gd name="T39" fmla="*/ 85 h 33"/>
                  <a:gd name="T40" fmla="*/ 51 w 33"/>
                  <a:gd name="T41" fmla="*/ 29 h 33"/>
                  <a:gd name="T42" fmla="*/ 77 w 33"/>
                  <a:gd name="T43" fmla="*/ 0 h 3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3" h="33">
                    <a:moveTo>
                      <a:pt x="11" y="0"/>
                    </a:moveTo>
                    <a:cubicBezTo>
                      <a:pt x="13" y="0"/>
                      <a:pt x="14" y="0"/>
                      <a:pt x="15" y="1"/>
                    </a:cubicBezTo>
                    <a:cubicBezTo>
                      <a:pt x="16" y="3"/>
                      <a:pt x="16" y="7"/>
                      <a:pt x="18" y="7"/>
                    </a:cubicBezTo>
                    <a:cubicBezTo>
                      <a:pt x="19" y="8"/>
                      <a:pt x="20" y="7"/>
                      <a:pt x="21" y="8"/>
                    </a:cubicBezTo>
                    <a:cubicBezTo>
                      <a:pt x="22" y="8"/>
                      <a:pt x="22" y="8"/>
                      <a:pt x="23" y="9"/>
                    </a:cubicBezTo>
                    <a:cubicBezTo>
                      <a:pt x="25" y="10"/>
                      <a:pt x="27" y="11"/>
                      <a:pt x="29" y="13"/>
                    </a:cubicBezTo>
                    <a:cubicBezTo>
                      <a:pt x="30" y="14"/>
                      <a:pt x="33" y="16"/>
                      <a:pt x="33" y="18"/>
                    </a:cubicBezTo>
                    <a:cubicBezTo>
                      <a:pt x="32" y="19"/>
                      <a:pt x="31" y="20"/>
                      <a:pt x="31" y="21"/>
                    </a:cubicBezTo>
                    <a:cubicBezTo>
                      <a:pt x="31" y="22"/>
                      <a:pt x="30" y="23"/>
                      <a:pt x="31" y="25"/>
                    </a:cubicBezTo>
                    <a:cubicBezTo>
                      <a:pt x="30" y="25"/>
                      <a:pt x="30" y="25"/>
                      <a:pt x="30" y="25"/>
                    </a:cubicBezTo>
                    <a:cubicBezTo>
                      <a:pt x="30" y="26"/>
                      <a:pt x="29" y="27"/>
                      <a:pt x="28" y="27"/>
                    </a:cubicBezTo>
                    <a:cubicBezTo>
                      <a:pt x="27" y="27"/>
                      <a:pt x="25" y="30"/>
                      <a:pt x="23" y="31"/>
                    </a:cubicBezTo>
                    <a:cubicBezTo>
                      <a:pt x="21" y="32"/>
                      <a:pt x="16" y="33"/>
                      <a:pt x="13" y="32"/>
                    </a:cubicBezTo>
                    <a:cubicBezTo>
                      <a:pt x="10" y="32"/>
                      <a:pt x="11" y="32"/>
                      <a:pt x="9" y="31"/>
                    </a:cubicBezTo>
                    <a:cubicBezTo>
                      <a:pt x="8" y="29"/>
                      <a:pt x="6" y="30"/>
                      <a:pt x="4" y="28"/>
                    </a:cubicBezTo>
                    <a:cubicBezTo>
                      <a:pt x="2" y="26"/>
                      <a:pt x="1" y="26"/>
                      <a:pt x="0" y="27"/>
                    </a:cubicBezTo>
                    <a:cubicBezTo>
                      <a:pt x="0" y="26"/>
                      <a:pt x="0" y="26"/>
                      <a:pt x="0" y="26"/>
                    </a:cubicBezTo>
                    <a:cubicBezTo>
                      <a:pt x="0" y="26"/>
                      <a:pt x="0" y="26"/>
                      <a:pt x="0" y="26"/>
                    </a:cubicBezTo>
                    <a:cubicBezTo>
                      <a:pt x="0" y="24"/>
                      <a:pt x="1" y="23"/>
                      <a:pt x="2" y="22"/>
                    </a:cubicBezTo>
                    <a:cubicBezTo>
                      <a:pt x="3" y="18"/>
                      <a:pt x="3" y="15"/>
                      <a:pt x="4" y="12"/>
                    </a:cubicBezTo>
                    <a:cubicBezTo>
                      <a:pt x="4" y="9"/>
                      <a:pt x="5" y="6"/>
                      <a:pt x="7" y="4"/>
                    </a:cubicBezTo>
                    <a:cubicBezTo>
                      <a:pt x="8" y="2"/>
                      <a:pt x="10" y="1"/>
                      <a:pt x="11" y="0"/>
                    </a:cubicBezTo>
                    <a:close/>
                  </a:path>
                </a:pathLst>
              </a:custGeom>
              <a:grpFill/>
              <a:ln w="4763" cap="rnd">
                <a:solidFill>
                  <a:srgbClr val="FFFFFF"/>
                </a:solidFill>
                <a:prstDash val="solid"/>
                <a:round/>
                <a:headEnd/>
                <a:tailEnd/>
              </a:ln>
            </p:spPr>
            <p:txBody>
              <a:bodyPr/>
              <a:lstStyle/>
              <a:p>
                <a:endParaRPr lang="en-US"/>
              </a:p>
            </p:txBody>
          </p:sp>
          <p:sp>
            <p:nvSpPr>
              <p:cNvPr id="309" name="Freeform 60">
                <a:extLst>
                  <a:ext uri="{FF2B5EF4-FFF2-40B4-BE49-F238E27FC236}">
                    <a16:creationId xmlns:a16="http://schemas.microsoft.com/office/drawing/2014/main" id="{04C0B502-DE02-40B0-9ADD-03727094C758}"/>
                  </a:ext>
                </a:extLst>
              </p:cNvPr>
              <p:cNvSpPr>
                <a:spLocks/>
              </p:cNvSpPr>
              <p:nvPr/>
            </p:nvSpPr>
            <p:spPr bwMode="auto">
              <a:xfrm>
                <a:off x="2328" y="2336"/>
                <a:ext cx="721" cy="694"/>
              </a:xfrm>
              <a:custGeom>
                <a:avLst/>
                <a:gdLst>
                  <a:gd name="T0" fmla="*/ 884 w 270"/>
                  <a:gd name="T1" fmla="*/ 1775 h 260"/>
                  <a:gd name="T2" fmla="*/ 777 w 270"/>
                  <a:gd name="T3" fmla="*/ 1690 h 260"/>
                  <a:gd name="T4" fmla="*/ 833 w 270"/>
                  <a:gd name="T5" fmla="*/ 1618 h 260"/>
                  <a:gd name="T6" fmla="*/ 905 w 270"/>
                  <a:gd name="T7" fmla="*/ 1476 h 260"/>
                  <a:gd name="T8" fmla="*/ 919 w 270"/>
                  <a:gd name="T9" fmla="*/ 1417 h 260"/>
                  <a:gd name="T10" fmla="*/ 806 w 270"/>
                  <a:gd name="T11" fmla="*/ 1324 h 260"/>
                  <a:gd name="T12" fmla="*/ 756 w 270"/>
                  <a:gd name="T13" fmla="*/ 1212 h 260"/>
                  <a:gd name="T14" fmla="*/ 764 w 270"/>
                  <a:gd name="T15" fmla="*/ 1089 h 260"/>
                  <a:gd name="T16" fmla="*/ 670 w 270"/>
                  <a:gd name="T17" fmla="*/ 998 h 260"/>
                  <a:gd name="T18" fmla="*/ 598 w 270"/>
                  <a:gd name="T19" fmla="*/ 913 h 260"/>
                  <a:gd name="T20" fmla="*/ 465 w 270"/>
                  <a:gd name="T21" fmla="*/ 870 h 260"/>
                  <a:gd name="T22" fmla="*/ 427 w 270"/>
                  <a:gd name="T23" fmla="*/ 763 h 260"/>
                  <a:gd name="T24" fmla="*/ 179 w 270"/>
                  <a:gd name="T25" fmla="*/ 806 h 260"/>
                  <a:gd name="T26" fmla="*/ 93 w 270"/>
                  <a:gd name="T27" fmla="*/ 747 h 260"/>
                  <a:gd name="T28" fmla="*/ 29 w 270"/>
                  <a:gd name="T29" fmla="*/ 691 h 260"/>
                  <a:gd name="T30" fmla="*/ 43 w 270"/>
                  <a:gd name="T31" fmla="*/ 563 h 260"/>
                  <a:gd name="T32" fmla="*/ 171 w 270"/>
                  <a:gd name="T33" fmla="*/ 486 h 260"/>
                  <a:gd name="T34" fmla="*/ 206 w 270"/>
                  <a:gd name="T35" fmla="*/ 448 h 260"/>
                  <a:gd name="T36" fmla="*/ 200 w 270"/>
                  <a:gd name="T37" fmla="*/ 264 h 260"/>
                  <a:gd name="T38" fmla="*/ 235 w 270"/>
                  <a:gd name="T39" fmla="*/ 192 h 260"/>
                  <a:gd name="T40" fmla="*/ 299 w 270"/>
                  <a:gd name="T41" fmla="*/ 192 h 260"/>
                  <a:gd name="T42" fmla="*/ 350 w 270"/>
                  <a:gd name="T43" fmla="*/ 200 h 260"/>
                  <a:gd name="T44" fmla="*/ 422 w 270"/>
                  <a:gd name="T45" fmla="*/ 222 h 260"/>
                  <a:gd name="T46" fmla="*/ 521 w 270"/>
                  <a:gd name="T47" fmla="*/ 163 h 260"/>
                  <a:gd name="T48" fmla="*/ 507 w 270"/>
                  <a:gd name="T49" fmla="*/ 64 h 260"/>
                  <a:gd name="T50" fmla="*/ 571 w 270"/>
                  <a:gd name="T51" fmla="*/ 56 h 260"/>
                  <a:gd name="T52" fmla="*/ 657 w 270"/>
                  <a:gd name="T53" fmla="*/ 8 h 260"/>
                  <a:gd name="T54" fmla="*/ 684 w 270"/>
                  <a:gd name="T55" fmla="*/ 35 h 260"/>
                  <a:gd name="T56" fmla="*/ 692 w 270"/>
                  <a:gd name="T57" fmla="*/ 107 h 260"/>
                  <a:gd name="T58" fmla="*/ 769 w 270"/>
                  <a:gd name="T59" fmla="*/ 179 h 260"/>
                  <a:gd name="T60" fmla="*/ 849 w 270"/>
                  <a:gd name="T61" fmla="*/ 141 h 260"/>
                  <a:gd name="T62" fmla="*/ 905 w 270"/>
                  <a:gd name="T63" fmla="*/ 120 h 260"/>
                  <a:gd name="T64" fmla="*/ 956 w 270"/>
                  <a:gd name="T65" fmla="*/ 120 h 260"/>
                  <a:gd name="T66" fmla="*/ 999 w 270"/>
                  <a:gd name="T67" fmla="*/ 115 h 260"/>
                  <a:gd name="T68" fmla="*/ 1049 w 270"/>
                  <a:gd name="T69" fmla="*/ 93 h 260"/>
                  <a:gd name="T70" fmla="*/ 1127 w 270"/>
                  <a:gd name="T71" fmla="*/ 85 h 260"/>
                  <a:gd name="T72" fmla="*/ 1114 w 270"/>
                  <a:gd name="T73" fmla="*/ 235 h 260"/>
                  <a:gd name="T74" fmla="*/ 1140 w 270"/>
                  <a:gd name="T75" fmla="*/ 278 h 260"/>
                  <a:gd name="T76" fmla="*/ 1234 w 270"/>
                  <a:gd name="T77" fmla="*/ 227 h 260"/>
                  <a:gd name="T78" fmla="*/ 1255 w 270"/>
                  <a:gd name="T79" fmla="*/ 256 h 260"/>
                  <a:gd name="T80" fmla="*/ 1434 w 270"/>
                  <a:gd name="T81" fmla="*/ 286 h 260"/>
                  <a:gd name="T82" fmla="*/ 1469 w 270"/>
                  <a:gd name="T83" fmla="*/ 312 h 260"/>
                  <a:gd name="T84" fmla="*/ 1634 w 270"/>
                  <a:gd name="T85" fmla="*/ 312 h 260"/>
                  <a:gd name="T86" fmla="*/ 1827 w 270"/>
                  <a:gd name="T87" fmla="*/ 657 h 260"/>
                  <a:gd name="T88" fmla="*/ 1698 w 270"/>
                  <a:gd name="T89" fmla="*/ 811 h 260"/>
                  <a:gd name="T90" fmla="*/ 1661 w 270"/>
                  <a:gd name="T91" fmla="*/ 1041 h 260"/>
                  <a:gd name="T92" fmla="*/ 1554 w 270"/>
                  <a:gd name="T93" fmla="*/ 1247 h 260"/>
                  <a:gd name="T94" fmla="*/ 1413 w 270"/>
                  <a:gd name="T95" fmla="*/ 1324 h 260"/>
                  <a:gd name="T96" fmla="*/ 1306 w 270"/>
                  <a:gd name="T97" fmla="*/ 1383 h 260"/>
                  <a:gd name="T98" fmla="*/ 1162 w 270"/>
                  <a:gd name="T99" fmla="*/ 1532 h 260"/>
                  <a:gd name="T100" fmla="*/ 1084 w 270"/>
                  <a:gd name="T101" fmla="*/ 1652 h 260"/>
                  <a:gd name="T102" fmla="*/ 1041 w 270"/>
                  <a:gd name="T103" fmla="*/ 1695 h 260"/>
                  <a:gd name="T104" fmla="*/ 1007 w 270"/>
                  <a:gd name="T105" fmla="*/ 1716 h 260"/>
                  <a:gd name="T106" fmla="*/ 935 w 270"/>
                  <a:gd name="T107" fmla="*/ 1823 h 26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70" h="260">
                    <a:moveTo>
                      <a:pt x="125" y="260"/>
                    </a:moveTo>
                    <a:cubicBezTo>
                      <a:pt x="125" y="259"/>
                      <a:pt x="125" y="258"/>
                      <a:pt x="126" y="257"/>
                    </a:cubicBezTo>
                    <a:cubicBezTo>
                      <a:pt x="126" y="256"/>
                      <a:pt x="127" y="255"/>
                      <a:pt x="128" y="254"/>
                    </a:cubicBezTo>
                    <a:cubicBezTo>
                      <a:pt x="128" y="252"/>
                      <a:pt x="125" y="250"/>
                      <a:pt x="124" y="249"/>
                    </a:cubicBezTo>
                    <a:cubicBezTo>
                      <a:pt x="122" y="247"/>
                      <a:pt x="120" y="246"/>
                      <a:pt x="118" y="245"/>
                    </a:cubicBezTo>
                    <a:cubicBezTo>
                      <a:pt x="117" y="244"/>
                      <a:pt x="117" y="244"/>
                      <a:pt x="116" y="244"/>
                    </a:cubicBezTo>
                    <a:cubicBezTo>
                      <a:pt x="115" y="243"/>
                      <a:pt x="114" y="244"/>
                      <a:pt x="113" y="243"/>
                    </a:cubicBezTo>
                    <a:cubicBezTo>
                      <a:pt x="111" y="243"/>
                      <a:pt x="111" y="239"/>
                      <a:pt x="109" y="237"/>
                    </a:cubicBezTo>
                    <a:cubicBezTo>
                      <a:pt x="109" y="236"/>
                      <a:pt x="108" y="236"/>
                      <a:pt x="106" y="236"/>
                    </a:cubicBezTo>
                    <a:cubicBezTo>
                      <a:pt x="106" y="236"/>
                      <a:pt x="106" y="236"/>
                      <a:pt x="106" y="236"/>
                    </a:cubicBezTo>
                    <a:cubicBezTo>
                      <a:pt x="107" y="235"/>
                      <a:pt x="108" y="234"/>
                      <a:pt x="109" y="233"/>
                    </a:cubicBezTo>
                    <a:cubicBezTo>
                      <a:pt x="112" y="231"/>
                      <a:pt x="114" y="229"/>
                      <a:pt x="117" y="227"/>
                    </a:cubicBezTo>
                    <a:cubicBezTo>
                      <a:pt x="120" y="225"/>
                      <a:pt x="123" y="223"/>
                      <a:pt x="125" y="220"/>
                    </a:cubicBezTo>
                    <a:cubicBezTo>
                      <a:pt x="127" y="219"/>
                      <a:pt x="130" y="218"/>
                      <a:pt x="131" y="215"/>
                    </a:cubicBezTo>
                    <a:cubicBezTo>
                      <a:pt x="132" y="213"/>
                      <a:pt x="131" y="210"/>
                      <a:pt x="131" y="208"/>
                    </a:cubicBezTo>
                    <a:cubicBezTo>
                      <a:pt x="130" y="208"/>
                      <a:pt x="129" y="207"/>
                      <a:pt x="127" y="207"/>
                    </a:cubicBezTo>
                    <a:cubicBezTo>
                      <a:pt x="127" y="207"/>
                      <a:pt x="127" y="207"/>
                      <a:pt x="126" y="207"/>
                    </a:cubicBezTo>
                    <a:cubicBezTo>
                      <a:pt x="126" y="207"/>
                      <a:pt x="126" y="207"/>
                      <a:pt x="126" y="207"/>
                    </a:cubicBezTo>
                    <a:cubicBezTo>
                      <a:pt x="126" y="206"/>
                      <a:pt x="126" y="205"/>
                      <a:pt x="127" y="204"/>
                    </a:cubicBezTo>
                    <a:cubicBezTo>
                      <a:pt x="127" y="203"/>
                      <a:pt x="129" y="201"/>
                      <a:pt x="129" y="199"/>
                    </a:cubicBezTo>
                    <a:cubicBezTo>
                      <a:pt x="129" y="194"/>
                      <a:pt x="125" y="197"/>
                      <a:pt x="123" y="198"/>
                    </a:cubicBezTo>
                    <a:cubicBezTo>
                      <a:pt x="122" y="197"/>
                      <a:pt x="121" y="196"/>
                      <a:pt x="122" y="194"/>
                    </a:cubicBezTo>
                    <a:cubicBezTo>
                      <a:pt x="122" y="192"/>
                      <a:pt x="123" y="189"/>
                      <a:pt x="121" y="188"/>
                    </a:cubicBezTo>
                    <a:cubicBezTo>
                      <a:pt x="119" y="185"/>
                      <a:pt x="116" y="186"/>
                      <a:pt x="113" y="186"/>
                    </a:cubicBezTo>
                    <a:cubicBezTo>
                      <a:pt x="111" y="187"/>
                      <a:pt x="108" y="187"/>
                      <a:pt x="107" y="185"/>
                    </a:cubicBezTo>
                    <a:cubicBezTo>
                      <a:pt x="106" y="184"/>
                      <a:pt x="107" y="180"/>
                      <a:pt x="107" y="178"/>
                    </a:cubicBezTo>
                    <a:cubicBezTo>
                      <a:pt x="107" y="175"/>
                      <a:pt x="108" y="172"/>
                      <a:pt x="106" y="170"/>
                    </a:cubicBezTo>
                    <a:cubicBezTo>
                      <a:pt x="106" y="170"/>
                      <a:pt x="106" y="170"/>
                      <a:pt x="106" y="170"/>
                    </a:cubicBezTo>
                    <a:cubicBezTo>
                      <a:pt x="107" y="169"/>
                      <a:pt x="108" y="167"/>
                      <a:pt x="108" y="165"/>
                    </a:cubicBezTo>
                    <a:cubicBezTo>
                      <a:pt x="109" y="163"/>
                      <a:pt x="109" y="162"/>
                      <a:pt x="109" y="161"/>
                    </a:cubicBezTo>
                    <a:cubicBezTo>
                      <a:pt x="109" y="159"/>
                      <a:pt x="110" y="158"/>
                      <a:pt x="110" y="157"/>
                    </a:cubicBezTo>
                    <a:cubicBezTo>
                      <a:pt x="110" y="154"/>
                      <a:pt x="108" y="155"/>
                      <a:pt x="107" y="153"/>
                    </a:cubicBezTo>
                    <a:cubicBezTo>
                      <a:pt x="105" y="152"/>
                      <a:pt x="106" y="149"/>
                      <a:pt x="106" y="147"/>
                    </a:cubicBezTo>
                    <a:cubicBezTo>
                      <a:pt x="104" y="147"/>
                      <a:pt x="102" y="147"/>
                      <a:pt x="100" y="147"/>
                    </a:cubicBezTo>
                    <a:cubicBezTo>
                      <a:pt x="98" y="146"/>
                      <a:pt x="95" y="147"/>
                      <a:pt x="94" y="145"/>
                    </a:cubicBezTo>
                    <a:cubicBezTo>
                      <a:pt x="93" y="144"/>
                      <a:pt x="94" y="141"/>
                      <a:pt x="94" y="140"/>
                    </a:cubicBezTo>
                    <a:cubicBezTo>
                      <a:pt x="94" y="138"/>
                      <a:pt x="94" y="136"/>
                      <a:pt x="93" y="134"/>
                    </a:cubicBezTo>
                    <a:cubicBezTo>
                      <a:pt x="93" y="133"/>
                      <a:pt x="92" y="131"/>
                      <a:pt x="91" y="131"/>
                    </a:cubicBezTo>
                    <a:cubicBezTo>
                      <a:pt x="90" y="130"/>
                      <a:pt x="88" y="131"/>
                      <a:pt x="87" y="130"/>
                    </a:cubicBezTo>
                    <a:cubicBezTo>
                      <a:pt x="86" y="130"/>
                      <a:pt x="85" y="129"/>
                      <a:pt x="84" y="128"/>
                    </a:cubicBezTo>
                    <a:cubicBezTo>
                      <a:pt x="82" y="127"/>
                      <a:pt x="81" y="127"/>
                      <a:pt x="79" y="126"/>
                    </a:cubicBezTo>
                    <a:cubicBezTo>
                      <a:pt x="77" y="125"/>
                      <a:pt x="75" y="124"/>
                      <a:pt x="73" y="125"/>
                    </a:cubicBezTo>
                    <a:cubicBezTo>
                      <a:pt x="72" y="125"/>
                      <a:pt x="71" y="125"/>
                      <a:pt x="69" y="125"/>
                    </a:cubicBezTo>
                    <a:cubicBezTo>
                      <a:pt x="68" y="125"/>
                      <a:pt x="66" y="123"/>
                      <a:pt x="65" y="122"/>
                    </a:cubicBezTo>
                    <a:cubicBezTo>
                      <a:pt x="64" y="122"/>
                      <a:pt x="63" y="121"/>
                      <a:pt x="63" y="121"/>
                    </a:cubicBezTo>
                    <a:cubicBezTo>
                      <a:pt x="62" y="121"/>
                      <a:pt x="61" y="120"/>
                      <a:pt x="61" y="120"/>
                    </a:cubicBezTo>
                    <a:cubicBezTo>
                      <a:pt x="60" y="119"/>
                      <a:pt x="60" y="116"/>
                      <a:pt x="60" y="114"/>
                    </a:cubicBezTo>
                    <a:cubicBezTo>
                      <a:pt x="60" y="112"/>
                      <a:pt x="60" y="109"/>
                      <a:pt x="60" y="107"/>
                    </a:cubicBezTo>
                    <a:cubicBezTo>
                      <a:pt x="61" y="103"/>
                      <a:pt x="58" y="103"/>
                      <a:pt x="55" y="104"/>
                    </a:cubicBezTo>
                    <a:cubicBezTo>
                      <a:pt x="50" y="105"/>
                      <a:pt x="47" y="108"/>
                      <a:pt x="44" y="110"/>
                    </a:cubicBezTo>
                    <a:cubicBezTo>
                      <a:pt x="41" y="112"/>
                      <a:pt x="39" y="115"/>
                      <a:pt x="36" y="114"/>
                    </a:cubicBezTo>
                    <a:cubicBezTo>
                      <a:pt x="34" y="114"/>
                      <a:pt x="27" y="113"/>
                      <a:pt x="25" y="113"/>
                    </a:cubicBezTo>
                    <a:cubicBezTo>
                      <a:pt x="25" y="113"/>
                      <a:pt x="25" y="113"/>
                      <a:pt x="25" y="113"/>
                    </a:cubicBezTo>
                    <a:cubicBezTo>
                      <a:pt x="23" y="110"/>
                      <a:pt x="25" y="105"/>
                      <a:pt x="24" y="102"/>
                    </a:cubicBezTo>
                    <a:cubicBezTo>
                      <a:pt x="21" y="103"/>
                      <a:pt x="19" y="107"/>
                      <a:pt x="15" y="107"/>
                    </a:cubicBezTo>
                    <a:cubicBezTo>
                      <a:pt x="13" y="107"/>
                      <a:pt x="14" y="106"/>
                      <a:pt x="13" y="105"/>
                    </a:cubicBezTo>
                    <a:cubicBezTo>
                      <a:pt x="12" y="104"/>
                      <a:pt x="11" y="103"/>
                      <a:pt x="11" y="103"/>
                    </a:cubicBezTo>
                    <a:cubicBezTo>
                      <a:pt x="10" y="103"/>
                      <a:pt x="10" y="104"/>
                      <a:pt x="9" y="104"/>
                    </a:cubicBezTo>
                    <a:cubicBezTo>
                      <a:pt x="7" y="104"/>
                      <a:pt x="8" y="102"/>
                      <a:pt x="7" y="101"/>
                    </a:cubicBezTo>
                    <a:cubicBezTo>
                      <a:pt x="7" y="99"/>
                      <a:pt x="5" y="98"/>
                      <a:pt x="4" y="97"/>
                    </a:cubicBezTo>
                    <a:cubicBezTo>
                      <a:pt x="3" y="94"/>
                      <a:pt x="0" y="91"/>
                      <a:pt x="2" y="88"/>
                    </a:cubicBezTo>
                    <a:cubicBezTo>
                      <a:pt x="3" y="87"/>
                      <a:pt x="5" y="86"/>
                      <a:pt x="6" y="85"/>
                    </a:cubicBezTo>
                    <a:cubicBezTo>
                      <a:pt x="6" y="84"/>
                      <a:pt x="6" y="83"/>
                      <a:pt x="6" y="82"/>
                    </a:cubicBezTo>
                    <a:cubicBezTo>
                      <a:pt x="6" y="81"/>
                      <a:pt x="5" y="80"/>
                      <a:pt x="6" y="79"/>
                    </a:cubicBezTo>
                    <a:cubicBezTo>
                      <a:pt x="7" y="77"/>
                      <a:pt x="9" y="76"/>
                      <a:pt x="10" y="75"/>
                    </a:cubicBezTo>
                    <a:cubicBezTo>
                      <a:pt x="12" y="73"/>
                      <a:pt x="14" y="73"/>
                      <a:pt x="16" y="71"/>
                    </a:cubicBezTo>
                    <a:cubicBezTo>
                      <a:pt x="17" y="71"/>
                      <a:pt x="18" y="70"/>
                      <a:pt x="19" y="69"/>
                    </a:cubicBezTo>
                    <a:cubicBezTo>
                      <a:pt x="21" y="69"/>
                      <a:pt x="23" y="68"/>
                      <a:pt x="24" y="68"/>
                    </a:cubicBezTo>
                    <a:cubicBezTo>
                      <a:pt x="26" y="68"/>
                      <a:pt x="27" y="68"/>
                      <a:pt x="28" y="67"/>
                    </a:cubicBezTo>
                    <a:cubicBezTo>
                      <a:pt x="28" y="67"/>
                      <a:pt x="28" y="67"/>
                      <a:pt x="28" y="67"/>
                    </a:cubicBezTo>
                    <a:cubicBezTo>
                      <a:pt x="28" y="68"/>
                      <a:pt x="28" y="68"/>
                      <a:pt x="28" y="68"/>
                    </a:cubicBezTo>
                    <a:cubicBezTo>
                      <a:pt x="29" y="67"/>
                      <a:pt x="29" y="64"/>
                      <a:pt x="29" y="63"/>
                    </a:cubicBezTo>
                    <a:cubicBezTo>
                      <a:pt x="30" y="60"/>
                      <a:pt x="30" y="57"/>
                      <a:pt x="31" y="55"/>
                    </a:cubicBezTo>
                    <a:cubicBezTo>
                      <a:pt x="31" y="53"/>
                      <a:pt x="32" y="51"/>
                      <a:pt x="32" y="49"/>
                    </a:cubicBezTo>
                    <a:cubicBezTo>
                      <a:pt x="33" y="47"/>
                      <a:pt x="33" y="45"/>
                      <a:pt x="32" y="44"/>
                    </a:cubicBezTo>
                    <a:cubicBezTo>
                      <a:pt x="31" y="41"/>
                      <a:pt x="27" y="41"/>
                      <a:pt x="28" y="37"/>
                    </a:cubicBezTo>
                    <a:cubicBezTo>
                      <a:pt x="28" y="34"/>
                      <a:pt x="31" y="34"/>
                      <a:pt x="33" y="35"/>
                    </a:cubicBezTo>
                    <a:cubicBezTo>
                      <a:pt x="33" y="35"/>
                      <a:pt x="33" y="34"/>
                      <a:pt x="33" y="33"/>
                    </a:cubicBezTo>
                    <a:cubicBezTo>
                      <a:pt x="32" y="32"/>
                      <a:pt x="31" y="32"/>
                      <a:pt x="30" y="32"/>
                    </a:cubicBezTo>
                    <a:cubicBezTo>
                      <a:pt x="27" y="30"/>
                      <a:pt x="30" y="26"/>
                      <a:pt x="33" y="27"/>
                    </a:cubicBezTo>
                    <a:cubicBezTo>
                      <a:pt x="35" y="27"/>
                      <a:pt x="37" y="28"/>
                      <a:pt x="38" y="28"/>
                    </a:cubicBezTo>
                    <a:cubicBezTo>
                      <a:pt x="39" y="28"/>
                      <a:pt x="39" y="28"/>
                      <a:pt x="40" y="28"/>
                    </a:cubicBezTo>
                    <a:cubicBezTo>
                      <a:pt x="40" y="27"/>
                      <a:pt x="41" y="27"/>
                      <a:pt x="41" y="27"/>
                    </a:cubicBezTo>
                    <a:cubicBezTo>
                      <a:pt x="42" y="27"/>
                      <a:pt x="42" y="27"/>
                      <a:pt x="42" y="27"/>
                    </a:cubicBezTo>
                    <a:cubicBezTo>
                      <a:pt x="44" y="27"/>
                      <a:pt x="45" y="26"/>
                      <a:pt x="47" y="25"/>
                    </a:cubicBezTo>
                    <a:cubicBezTo>
                      <a:pt x="48" y="24"/>
                      <a:pt x="48" y="24"/>
                      <a:pt x="48" y="24"/>
                    </a:cubicBezTo>
                    <a:cubicBezTo>
                      <a:pt x="48" y="25"/>
                      <a:pt x="48" y="25"/>
                      <a:pt x="48" y="25"/>
                    </a:cubicBezTo>
                    <a:cubicBezTo>
                      <a:pt x="48" y="26"/>
                      <a:pt x="49" y="27"/>
                      <a:pt x="49" y="28"/>
                    </a:cubicBezTo>
                    <a:cubicBezTo>
                      <a:pt x="49" y="29"/>
                      <a:pt x="50" y="30"/>
                      <a:pt x="50" y="31"/>
                    </a:cubicBezTo>
                    <a:cubicBezTo>
                      <a:pt x="51" y="31"/>
                      <a:pt x="52" y="31"/>
                      <a:pt x="53" y="30"/>
                    </a:cubicBezTo>
                    <a:cubicBezTo>
                      <a:pt x="55" y="30"/>
                      <a:pt x="55" y="33"/>
                      <a:pt x="57" y="32"/>
                    </a:cubicBezTo>
                    <a:cubicBezTo>
                      <a:pt x="58" y="31"/>
                      <a:pt x="58" y="31"/>
                      <a:pt x="59" y="31"/>
                    </a:cubicBezTo>
                    <a:cubicBezTo>
                      <a:pt x="60" y="32"/>
                      <a:pt x="60" y="33"/>
                      <a:pt x="60" y="33"/>
                    </a:cubicBezTo>
                    <a:cubicBezTo>
                      <a:pt x="61" y="32"/>
                      <a:pt x="62" y="30"/>
                      <a:pt x="63" y="29"/>
                    </a:cubicBezTo>
                    <a:cubicBezTo>
                      <a:pt x="65" y="28"/>
                      <a:pt x="66" y="28"/>
                      <a:pt x="67" y="27"/>
                    </a:cubicBezTo>
                    <a:cubicBezTo>
                      <a:pt x="70" y="26"/>
                      <a:pt x="71" y="23"/>
                      <a:pt x="73" y="23"/>
                    </a:cubicBezTo>
                    <a:cubicBezTo>
                      <a:pt x="73" y="21"/>
                      <a:pt x="69" y="20"/>
                      <a:pt x="68" y="20"/>
                    </a:cubicBezTo>
                    <a:cubicBezTo>
                      <a:pt x="71" y="19"/>
                      <a:pt x="67" y="17"/>
                      <a:pt x="67" y="16"/>
                    </a:cubicBezTo>
                    <a:cubicBezTo>
                      <a:pt x="66" y="14"/>
                      <a:pt x="64" y="11"/>
                      <a:pt x="64" y="9"/>
                    </a:cubicBezTo>
                    <a:cubicBezTo>
                      <a:pt x="65" y="5"/>
                      <a:pt x="71" y="12"/>
                      <a:pt x="71" y="9"/>
                    </a:cubicBezTo>
                    <a:cubicBezTo>
                      <a:pt x="72" y="9"/>
                      <a:pt x="73" y="11"/>
                      <a:pt x="73" y="11"/>
                    </a:cubicBezTo>
                    <a:cubicBezTo>
                      <a:pt x="74" y="11"/>
                      <a:pt x="74" y="10"/>
                      <a:pt x="75" y="10"/>
                    </a:cubicBezTo>
                    <a:cubicBezTo>
                      <a:pt x="76" y="10"/>
                      <a:pt x="77" y="12"/>
                      <a:pt x="77" y="13"/>
                    </a:cubicBezTo>
                    <a:cubicBezTo>
                      <a:pt x="78" y="12"/>
                      <a:pt x="78" y="8"/>
                      <a:pt x="80" y="8"/>
                    </a:cubicBezTo>
                    <a:cubicBezTo>
                      <a:pt x="81" y="7"/>
                      <a:pt x="81" y="8"/>
                      <a:pt x="82" y="8"/>
                    </a:cubicBezTo>
                    <a:cubicBezTo>
                      <a:pt x="84" y="9"/>
                      <a:pt x="86" y="7"/>
                      <a:pt x="87" y="6"/>
                    </a:cubicBezTo>
                    <a:cubicBezTo>
                      <a:pt x="88" y="5"/>
                      <a:pt x="90" y="4"/>
                      <a:pt x="91" y="3"/>
                    </a:cubicBezTo>
                    <a:cubicBezTo>
                      <a:pt x="91" y="3"/>
                      <a:pt x="91" y="2"/>
                      <a:pt x="92" y="1"/>
                    </a:cubicBezTo>
                    <a:cubicBezTo>
                      <a:pt x="92" y="1"/>
                      <a:pt x="92" y="1"/>
                      <a:pt x="92" y="1"/>
                    </a:cubicBezTo>
                    <a:cubicBezTo>
                      <a:pt x="92" y="1"/>
                      <a:pt x="92" y="1"/>
                      <a:pt x="92" y="2"/>
                    </a:cubicBezTo>
                    <a:cubicBezTo>
                      <a:pt x="94" y="1"/>
                      <a:pt x="95" y="0"/>
                      <a:pt x="96" y="2"/>
                    </a:cubicBezTo>
                    <a:cubicBezTo>
                      <a:pt x="97" y="3"/>
                      <a:pt x="96" y="4"/>
                      <a:pt x="96" y="5"/>
                    </a:cubicBezTo>
                    <a:cubicBezTo>
                      <a:pt x="96" y="6"/>
                      <a:pt x="97" y="6"/>
                      <a:pt x="97" y="7"/>
                    </a:cubicBezTo>
                    <a:cubicBezTo>
                      <a:pt x="99" y="7"/>
                      <a:pt x="100" y="8"/>
                      <a:pt x="99" y="10"/>
                    </a:cubicBezTo>
                    <a:cubicBezTo>
                      <a:pt x="99" y="11"/>
                      <a:pt x="99" y="11"/>
                      <a:pt x="98" y="12"/>
                    </a:cubicBezTo>
                    <a:cubicBezTo>
                      <a:pt x="97" y="13"/>
                      <a:pt x="97" y="13"/>
                      <a:pt x="97" y="15"/>
                    </a:cubicBezTo>
                    <a:cubicBezTo>
                      <a:pt x="96" y="17"/>
                      <a:pt x="98" y="17"/>
                      <a:pt x="98" y="19"/>
                    </a:cubicBezTo>
                    <a:cubicBezTo>
                      <a:pt x="99" y="20"/>
                      <a:pt x="99" y="22"/>
                      <a:pt x="100" y="24"/>
                    </a:cubicBezTo>
                    <a:cubicBezTo>
                      <a:pt x="101" y="24"/>
                      <a:pt x="102" y="26"/>
                      <a:pt x="103" y="26"/>
                    </a:cubicBezTo>
                    <a:cubicBezTo>
                      <a:pt x="105" y="27"/>
                      <a:pt x="107" y="26"/>
                      <a:pt x="108" y="25"/>
                    </a:cubicBezTo>
                    <a:cubicBezTo>
                      <a:pt x="110" y="24"/>
                      <a:pt x="111" y="23"/>
                      <a:pt x="113" y="22"/>
                    </a:cubicBezTo>
                    <a:cubicBezTo>
                      <a:pt x="113" y="22"/>
                      <a:pt x="114" y="22"/>
                      <a:pt x="115" y="22"/>
                    </a:cubicBezTo>
                    <a:cubicBezTo>
                      <a:pt x="116" y="22"/>
                      <a:pt x="116" y="21"/>
                      <a:pt x="117" y="21"/>
                    </a:cubicBezTo>
                    <a:cubicBezTo>
                      <a:pt x="118" y="20"/>
                      <a:pt x="119" y="21"/>
                      <a:pt x="119" y="20"/>
                    </a:cubicBezTo>
                    <a:cubicBezTo>
                      <a:pt x="119" y="20"/>
                      <a:pt x="119" y="20"/>
                      <a:pt x="119" y="20"/>
                    </a:cubicBezTo>
                    <a:cubicBezTo>
                      <a:pt x="120" y="21"/>
                      <a:pt x="122" y="23"/>
                      <a:pt x="124" y="21"/>
                    </a:cubicBezTo>
                    <a:cubicBezTo>
                      <a:pt x="124" y="20"/>
                      <a:pt x="124" y="19"/>
                      <a:pt x="124" y="17"/>
                    </a:cubicBezTo>
                    <a:cubicBezTo>
                      <a:pt x="125" y="17"/>
                      <a:pt x="126" y="17"/>
                      <a:pt x="127" y="17"/>
                    </a:cubicBezTo>
                    <a:cubicBezTo>
                      <a:pt x="128" y="17"/>
                      <a:pt x="128" y="17"/>
                      <a:pt x="129" y="17"/>
                    </a:cubicBezTo>
                    <a:cubicBezTo>
                      <a:pt x="130" y="17"/>
                      <a:pt x="130" y="16"/>
                      <a:pt x="131" y="16"/>
                    </a:cubicBezTo>
                    <a:cubicBezTo>
                      <a:pt x="131" y="16"/>
                      <a:pt x="131" y="16"/>
                      <a:pt x="132" y="17"/>
                    </a:cubicBezTo>
                    <a:cubicBezTo>
                      <a:pt x="133" y="17"/>
                      <a:pt x="133" y="17"/>
                      <a:pt x="134" y="17"/>
                    </a:cubicBezTo>
                    <a:cubicBezTo>
                      <a:pt x="134" y="18"/>
                      <a:pt x="134" y="18"/>
                      <a:pt x="134" y="18"/>
                    </a:cubicBezTo>
                    <a:cubicBezTo>
                      <a:pt x="135" y="18"/>
                      <a:pt x="135" y="18"/>
                      <a:pt x="135" y="18"/>
                    </a:cubicBezTo>
                    <a:cubicBezTo>
                      <a:pt x="136" y="19"/>
                      <a:pt x="136" y="18"/>
                      <a:pt x="137" y="18"/>
                    </a:cubicBezTo>
                    <a:cubicBezTo>
                      <a:pt x="138" y="18"/>
                      <a:pt x="139" y="16"/>
                      <a:pt x="140" y="16"/>
                    </a:cubicBezTo>
                    <a:cubicBezTo>
                      <a:pt x="141" y="16"/>
                      <a:pt x="142" y="17"/>
                      <a:pt x="143" y="17"/>
                    </a:cubicBezTo>
                    <a:cubicBezTo>
                      <a:pt x="143" y="17"/>
                      <a:pt x="143" y="16"/>
                      <a:pt x="144" y="16"/>
                    </a:cubicBezTo>
                    <a:cubicBezTo>
                      <a:pt x="145" y="16"/>
                      <a:pt x="145" y="16"/>
                      <a:pt x="145" y="16"/>
                    </a:cubicBezTo>
                    <a:cubicBezTo>
                      <a:pt x="146" y="16"/>
                      <a:pt x="147" y="13"/>
                      <a:pt x="147" y="13"/>
                    </a:cubicBezTo>
                    <a:cubicBezTo>
                      <a:pt x="148" y="11"/>
                      <a:pt x="149" y="9"/>
                      <a:pt x="150" y="8"/>
                    </a:cubicBezTo>
                    <a:cubicBezTo>
                      <a:pt x="151" y="6"/>
                      <a:pt x="153" y="4"/>
                      <a:pt x="153" y="2"/>
                    </a:cubicBezTo>
                    <a:cubicBezTo>
                      <a:pt x="153" y="2"/>
                      <a:pt x="153" y="2"/>
                      <a:pt x="153" y="2"/>
                    </a:cubicBezTo>
                    <a:cubicBezTo>
                      <a:pt x="155" y="1"/>
                      <a:pt x="157" y="10"/>
                      <a:pt x="158" y="12"/>
                    </a:cubicBezTo>
                    <a:cubicBezTo>
                      <a:pt x="158" y="13"/>
                      <a:pt x="159" y="16"/>
                      <a:pt x="161" y="18"/>
                    </a:cubicBezTo>
                    <a:cubicBezTo>
                      <a:pt x="164" y="20"/>
                      <a:pt x="165" y="22"/>
                      <a:pt x="165" y="23"/>
                    </a:cubicBezTo>
                    <a:cubicBezTo>
                      <a:pt x="164" y="24"/>
                      <a:pt x="162" y="28"/>
                      <a:pt x="160" y="29"/>
                    </a:cubicBezTo>
                    <a:cubicBezTo>
                      <a:pt x="159" y="31"/>
                      <a:pt x="157" y="32"/>
                      <a:pt x="156" y="33"/>
                    </a:cubicBezTo>
                    <a:cubicBezTo>
                      <a:pt x="156" y="34"/>
                      <a:pt x="154" y="35"/>
                      <a:pt x="152" y="39"/>
                    </a:cubicBezTo>
                    <a:cubicBezTo>
                      <a:pt x="151" y="43"/>
                      <a:pt x="147" y="44"/>
                      <a:pt x="147" y="44"/>
                    </a:cubicBezTo>
                    <a:cubicBezTo>
                      <a:pt x="150" y="44"/>
                      <a:pt x="156" y="40"/>
                      <a:pt x="157" y="40"/>
                    </a:cubicBezTo>
                    <a:cubicBezTo>
                      <a:pt x="158" y="39"/>
                      <a:pt x="159" y="40"/>
                      <a:pt x="160" y="39"/>
                    </a:cubicBezTo>
                    <a:cubicBezTo>
                      <a:pt x="160" y="38"/>
                      <a:pt x="160" y="36"/>
                      <a:pt x="160" y="36"/>
                    </a:cubicBezTo>
                    <a:cubicBezTo>
                      <a:pt x="160" y="36"/>
                      <a:pt x="160" y="34"/>
                      <a:pt x="162" y="32"/>
                    </a:cubicBezTo>
                    <a:cubicBezTo>
                      <a:pt x="163" y="31"/>
                      <a:pt x="164" y="33"/>
                      <a:pt x="166" y="32"/>
                    </a:cubicBezTo>
                    <a:cubicBezTo>
                      <a:pt x="168" y="32"/>
                      <a:pt x="169" y="31"/>
                      <a:pt x="173" y="32"/>
                    </a:cubicBezTo>
                    <a:cubicBezTo>
                      <a:pt x="178" y="32"/>
                      <a:pt x="173" y="35"/>
                      <a:pt x="173" y="37"/>
                    </a:cubicBezTo>
                    <a:cubicBezTo>
                      <a:pt x="173" y="39"/>
                      <a:pt x="169" y="42"/>
                      <a:pt x="169" y="42"/>
                    </a:cubicBezTo>
                    <a:cubicBezTo>
                      <a:pt x="169" y="43"/>
                      <a:pt x="171" y="43"/>
                      <a:pt x="173" y="41"/>
                    </a:cubicBezTo>
                    <a:cubicBezTo>
                      <a:pt x="176" y="40"/>
                      <a:pt x="175" y="39"/>
                      <a:pt x="176" y="36"/>
                    </a:cubicBezTo>
                    <a:cubicBezTo>
                      <a:pt x="176" y="33"/>
                      <a:pt x="180" y="33"/>
                      <a:pt x="183" y="33"/>
                    </a:cubicBezTo>
                    <a:cubicBezTo>
                      <a:pt x="185" y="32"/>
                      <a:pt x="189" y="34"/>
                      <a:pt x="193" y="37"/>
                    </a:cubicBezTo>
                    <a:cubicBezTo>
                      <a:pt x="197" y="39"/>
                      <a:pt x="197" y="40"/>
                      <a:pt x="199" y="39"/>
                    </a:cubicBezTo>
                    <a:cubicBezTo>
                      <a:pt x="200" y="39"/>
                      <a:pt x="200" y="40"/>
                      <a:pt x="201" y="40"/>
                    </a:cubicBezTo>
                    <a:cubicBezTo>
                      <a:pt x="202" y="41"/>
                      <a:pt x="201" y="43"/>
                      <a:pt x="200" y="44"/>
                    </a:cubicBezTo>
                    <a:cubicBezTo>
                      <a:pt x="200" y="45"/>
                      <a:pt x="201" y="48"/>
                      <a:pt x="201" y="47"/>
                    </a:cubicBezTo>
                    <a:cubicBezTo>
                      <a:pt x="202" y="46"/>
                      <a:pt x="202" y="47"/>
                      <a:pt x="202" y="47"/>
                    </a:cubicBezTo>
                    <a:cubicBezTo>
                      <a:pt x="202" y="47"/>
                      <a:pt x="204" y="46"/>
                      <a:pt x="206" y="44"/>
                    </a:cubicBezTo>
                    <a:cubicBezTo>
                      <a:pt x="209" y="42"/>
                      <a:pt x="211" y="43"/>
                      <a:pt x="212" y="43"/>
                    </a:cubicBezTo>
                    <a:cubicBezTo>
                      <a:pt x="213" y="43"/>
                      <a:pt x="214" y="44"/>
                      <a:pt x="216" y="45"/>
                    </a:cubicBezTo>
                    <a:cubicBezTo>
                      <a:pt x="218" y="46"/>
                      <a:pt x="220" y="46"/>
                      <a:pt x="222" y="46"/>
                    </a:cubicBezTo>
                    <a:cubicBezTo>
                      <a:pt x="225" y="45"/>
                      <a:pt x="225" y="44"/>
                      <a:pt x="229" y="44"/>
                    </a:cubicBezTo>
                    <a:cubicBezTo>
                      <a:pt x="233" y="44"/>
                      <a:pt x="241" y="50"/>
                      <a:pt x="244" y="53"/>
                    </a:cubicBezTo>
                    <a:cubicBezTo>
                      <a:pt x="248" y="56"/>
                      <a:pt x="253" y="57"/>
                      <a:pt x="256" y="56"/>
                    </a:cubicBezTo>
                    <a:cubicBezTo>
                      <a:pt x="260" y="56"/>
                      <a:pt x="261" y="56"/>
                      <a:pt x="263" y="64"/>
                    </a:cubicBezTo>
                    <a:cubicBezTo>
                      <a:pt x="270" y="83"/>
                      <a:pt x="257" y="90"/>
                      <a:pt x="256" y="92"/>
                    </a:cubicBezTo>
                    <a:cubicBezTo>
                      <a:pt x="255" y="93"/>
                      <a:pt x="254" y="95"/>
                      <a:pt x="252" y="96"/>
                    </a:cubicBezTo>
                    <a:cubicBezTo>
                      <a:pt x="250" y="98"/>
                      <a:pt x="249" y="99"/>
                      <a:pt x="247" y="103"/>
                    </a:cubicBezTo>
                    <a:cubicBezTo>
                      <a:pt x="246" y="106"/>
                      <a:pt x="243" y="111"/>
                      <a:pt x="242" y="114"/>
                    </a:cubicBezTo>
                    <a:cubicBezTo>
                      <a:pt x="240" y="116"/>
                      <a:pt x="240" y="115"/>
                      <a:pt x="238" y="114"/>
                    </a:cubicBezTo>
                    <a:cubicBezTo>
                      <a:pt x="236" y="113"/>
                      <a:pt x="237" y="116"/>
                      <a:pt x="235" y="118"/>
                    </a:cubicBezTo>
                    <a:cubicBezTo>
                      <a:pt x="233" y="119"/>
                      <a:pt x="234" y="125"/>
                      <a:pt x="234" y="129"/>
                    </a:cubicBezTo>
                    <a:cubicBezTo>
                      <a:pt x="235" y="133"/>
                      <a:pt x="235" y="136"/>
                      <a:pt x="234" y="137"/>
                    </a:cubicBezTo>
                    <a:cubicBezTo>
                      <a:pt x="234" y="139"/>
                      <a:pt x="233" y="140"/>
                      <a:pt x="233" y="146"/>
                    </a:cubicBezTo>
                    <a:cubicBezTo>
                      <a:pt x="232" y="152"/>
                      <a:pt x="231" y="150"/>
                      <a:pt x="229" y="152"/>
                    </a:cubicBezTo>
                    <a:cubicBezTo>
                      <a:pt x="226" y="154"/>
                      <a:pt x="228" y="155"/>
                      <a:pt x="227" y="161"/>
                    </a:cubicBezTo>
                    <a:cubicBezTo>
                      <a:pt x="226" y="167"/>
                      <a:pt x="222" y="169"/>
                      <a:pt x="219" y="172"/>
                    </a:cubicBezTo>
                    <a:cubicBezTo>
                      <a:pt x="216" y="176"/>
                      <a:pt x="218" y="174"/>
                      <a:pt x="218" y="175"/>
                    </a:cubicBezTo>
                    <a:cubicBezTo>
                      <a:pt x="217" y="176"/>
                      <a:pt x="217" y="178"/>
                      <a:pt x="217" y="178"/>
                    </a:cubicBezTo>
                    <a:cubicBezTo>
                      <a:pt x="217" y="179"/>
                      <a:pt x="215" y="180"/>
                      <a:pt x="212" y="180"/>
                    </a:cubicBezTo>
                    <a:cubicBezTo>
                      <a:pt x="210" y="181"/>
                      <a:pt x="210" y="182"/>
                      <a:pt x="209" y="185"/>
                    </a:cubicBezTo>
                    <a:cubicBezTo>
                      <a:pt x="208" y="188"/>
                      <a:pt x="199" y="187"/>
                      <a:pt x="198" y="186"/>
                    </a:cubicBezTo>
                    <a:cubicBezTo>
                      <a:pt x="197" y="186"/>
                      <a:pt x="195" y="187"/>
                      <a:pt x="194" y="188"/>
                    </a:cubicBezTo>
                    <a:cubicBezTo>
                      <a:pt x="193" y="188"/>
                      <a:pt x="192" y="190"/>
                      <a:pt x="191" y="190"/>
                    </a:cubicBezTo>
                    <a:cubicBezTo>
                      <a:pt x="190" y="189"/>
                      <a:pt x="189" y="190"/>
                      <a:pt x="188" y="191"/>
                    </a:cubicBezTo>
                    <a:cubicBezTo>
                      <a:pt x="187" y="193"/>
                      <a:pt x="185" y="193"/>
                      <a:pt x="183" y="194"/>
                    </a:cubicBezTo>
                    <a:cubicBezTo>
                      <a:pt x="180" y="194"/>
                      <a:pt x="173" y="200"/>
                      <a:pt x="171" y="202"/>
                    </a:cubicBezTo>
                    <a:cubicBezTo>
                      <a:pt x="168" y="203"/>
                      <a:pt x="168" y="202"/>
                      <a:pt x="167" y="204"/>
                    </a:cubicBezTo>
                    <a:cubicBezTo>
                      <a:pt x="165" y="205"/>
                      <a:pt x="167" y="205"/>
                      <a:pt x="164" y="207"/>
                    </a:cubicBezTo>
                    <a:cubicBezTo>
                      <a:pt x="161" y="209"/>
                      <a:pt x="163" y="211"/>
                      <a:pt x="163" y="215"/>
                    </a:cubicBezTo>
                    <a:cubicBezTo>
                      <a:pt x="162" y="220"/>
                      <a:pt x="162" y="223"/>
                      <a:pt x="162" y="224"/>
                    </a:cubicBezTo>
                    <a:cubicBezTo>
                      <a:pt x="162" y="224"/>
                      <a:pt x="161" y="225"/>
                      <a:pt x="160" y="226"/>
                    </a:cubicBezTo>
                    <a:cubicBezTo>
                      <a:pt x="159" y="227"/>
                      <a:pt x="157" y="228"/>
                      <a:pt x="155" y="229"/>
                    </a:cubicBezTo>
                    <a:cubicBezTo>
                      <a:pt x="154" y="230"/>
                      <a:pt x="153" y="232"/>
                      <a:pt x="152" y="232"/>
                    </a:cubicBezTo>
                    <a:cubicBezTo>
                      <a:pt x="151" y="232"/>
                      <a:pt x="150" y="235"/>
                      <a:pt x="150" y="236"/>
                    </a:cubicBezTo>
                    <a:cubicBezTo>
                      <a:pt x="149" y="236"/>
                      <a:pt x="151" y="234"/>
                      <a:pt x="148" y="240"/>
                    </a:cubicBezTo>
                    <a:cubicBezTo>
                      <a:pt x="144" y="245"/>
                      <a:pt x="140" y="246"/>
                      <a:pt x="140" y="246"/>
                    </a:cubicBezTo>
                    <a:cubicBezTo>
                      <a:pt x="143" y="244"/>
                      <a:pt x="146" y="238"/>
                      <a:pt x="146" y="238"/>
                    </a:cubicBezTo>
                    <a:cubicBezTo>
                      <a:pt x="146" y="237"/>
                      <a:pt x="146" y="238"/>
                      <a:pt x="145" y="238"/>
                    </a:cubicBezTo>
                    <a:cubicBezTo>
                      <a:pt x="143" y="238"/>
                      <a:pt x="144" y="236"/>
                      <a:pt x="143" y="237"/>
                    </a:cubicBezTo>
                    <a:cubicBezTo>
                      <a:pt x="142" y="237"/>
                      <a:pt x="144" y="238"/>
                      <a:pt x="143" y="239"/>
                    </a:cubicBezTo>
                    <a:cubicBezTo>
                      <a:pt x="143" y="239"/>
                      <a:pt x="142" y="241"/>
                      <a:pt x="141" y="241"/>
                    </a:cubicBezTo>
                    <a:cubicBezTo>
                      <a:pt x="140" y="242"/>
                      <a:pt x="139" y="243"/>
                      <a:pt x="137" y="245"/>
                    </a:cubicBezTo>
                    <a:cubicBezTo>
                      <a:pt x="136" y="247"/>
                      <a:pt x="137" y="248"/>
                      <a:pt x="137" y="248"/>
                    </a:cubicBezTo>
                    <a:cubicBezTo>
                      <a:pt x="137" y="248"/>
                      <a:pt x="135" y="249"/>
                      <a:pt x="134" y="252"/>
                    </a:cubicBezTo>
                    <a:cubicBezTo>
                      <a:pt x="132" y="256"/>
                      <a:pt x="133" y="255"/>
                      <a:pt x="131" y="256"/>
                    </a:cubicBezTo>
                    <a:cubicBezTo>
                      <a:pt x="129" y="258"/>
                      <a:pt x="128" y="259"/>
                      <a:pt x="126" y="259"/>
                    </a:cubicBezTo>
                    <a:cubicBezTo>
                      <a:pt x="126" y="260"/>
                      <a:pt x="126" y="260"/>
                      <a:pt x="125" y="260"/>
                    </a:cubicBezTo>
                    <a:close/>
                  </a:path>
                </a:pathLst>
              </a:custGeom>
              <a:grpFill/>
              <a:ln w="4763" cap="rnd">
                <a:solidFill>
                  <a:srgbClr val="FFFFFF"/>
                </a:solidFill>
                <a:prstDash val="solid"/>
                <a:round/>
                <a:headEnd/>
                <a:tailEnd/>
              </a:ln>
            </p:spPr>
            <p:txBody>
              <a:bodyPr/>
              <a:lstStyle/>
              <a:p>
                <a:endParaRPr lang="en-US"/>
              </a:p>
            </p:txBody>
          </p:sp>
          <p:sp>
            <p:nvSpPr>
              <p:cNvPr id="310" name="Freeform 61">
                <a:extLst>
                  <a:ext uri="{FF2B5EF4-FFF2-40B4-BE49-F238E27FC236}">
                    <a16:creationId xmlns:a16="http://schemas.microsoft.com/office/drawing/2014/main" id="{3ACC8799-14DA-4DBB-BB8B-FB511425DE01}"/>
                  </a:ext>
                </a:extLst>
              </p:cNvPr>
              <p:cNvSpPr>
                <a:spLocks/>
              </p:cNvSpPr>
              <p:nvPr/>
            </p:nvSpPr>
            <p:spPr bwMode="auto">
              <a:xfrm>
                <a:off x="2320" y="2830"/>
                <a:ext cx="360" cy="504"/>
              </a:xfrm>
              <a:custGeom>
                <a:avLst/>
                <a:gdLst>
                  <a:gd name="T0" fmla="*/ 341 w 135"/>
                  <a:gd name="T1" fmla="*/ 64 h 189"/>
                  <a:gd name="T2" fmla="*/ 277 w 135"/>
                  <a:gd name="T3" fmla="*/ 136 h 189"/>
                  <a:gd name="T4" fmla="*/ 269 w 135"/>
                  <a:gd name="T5" fmla="*/ 221 h 189"/>
                  <a:gd name="T6" fmla="*/ 243 w 135"/>
                  <a:gd name="T7" fmla="*/ 264 h 189"/>
                  <a:gd name="T8" fmla="*/ 200 w 135"/>
                  <a:gd name="T9" fmla="*/ 363 h 189"/>
                  <a:gd name="T10" fmla="*/ 171 w 135"/>
                  <a:gd name="T11" fmla="*/ 435 h 189"/>
                  <a:gd name="T12" fmla="*/ 192 w 135"/>
                  <a:gd name="T13" fmla="*/ 563 h 189"/>
                  <a:gd name="T14" fmla="*/ 163 w 135"/>
                  <a:gd name="T15" fmla="*/ 640 h 189"/>
                  <a:gd name="T16" fmla="*/ 128 w 135"/>
                  <a:gd name="T17" fmla="*/ 725 h 189"/>
                  <a:gd name="T18" fmla="*/ 136 w 135"/>
                  <a:gd name="T19" fmla="*/ 760 h 189"/>
                  <a:gd name="T20" fmla="*/ 99 w 135"/>
                  <a:gd name="T21" fmla="*/ 811 h 189"/>
                  <a:gd name="T22" fmla="*/ 85 w 135"/>
                  <a:gd name="T23" fmla="*/ 904 h 189"/>
                  <a:gd name="T24" fmla="*/ 77 w 135"/>
                  <a:gd name="T25" fmla="*/ 968 h 189"/>
                  <a:gd name="T26" fmla="*/ 107 w 135"/>
                  <a:gd name="T27" fmla="*/ 1011 h 189"/>
                  <a:gd name="T28" fmla="*/ 72 w 135"/>
                  <a:gd name="T29" fmla="*/ 1037 h 189"/>
                  <a:gd name="T30" fmla="*/ 72 w 135"/>
                  <a:gd name="T31" fmla="*/ 1080 h 189"/>
                  <a:gd name="T32" fmla="*/ 72 w 135"/>
                  <a:gd name="T33" fmla="*/ 1117 h 189"/>
                  <a:gd name="T34" fmla="*/ 43 w 135"/>
                  <a:gd name="T35" fmla="*/ 1165 h 189"/>
                  <a:gd name="T36" fmla="*/ 13 w 135"/>
                  <a:gd name="T37" fmla="*/ 1259 h 189"/>
                  <a:gd name="T38" fmla="*/ 43 w 135"/>
                  <a:gd name="T39" fmla="*/ 1288 h 189"/>
                  <a:gd name="T40" fmla="*/ 136 w 135"/>
                  <a:gd name="T41" fmla="*/ 1323 h 189"/>
                  <a:gd name="T42" fmla="*/ 149 w 135"/>
                  <a:gd name="T43" fmla="*/ 1331 h 189"/>
                  <a:gd name="T44" fmla="*/ 157 w 135"/>
                  <a:gd name="T45" fmla="*/ 1315 h 189"/>
                  <a:gd name="T46" fmla="*/ 149 w 135"/>
                  <a:gd name="T47" fmla="*/ 1272 h 189"/>
                  <a:gd name="T48" fmla="*/ 184 w 135"/>
                  <a:gd name="T49" fmla="*/ 1245 h 189"/>
                  <a:gd name="T50" fmla="*/ 213 w 135"/>
                  <a:gd name="T51" fmla="*/ 1224 h 189"/>
                  <a:gd name="T52" fmla="*/ 256 w 135"/>
                  <a:gd name="T53" fmla="*/ 1181 h 189"/>
                  <a:gd name="T54" fmla="*/ 299 w 135"/>
                  <a:gd name="T55" fmla="*/ 1117 h 189"/>
                  <a:gd name="T56" fmla="*/ 248 w 135"/>
                  <a:gd name="T57" fmla="*/ 1059 h 189"/>
                  <a:gd name="T58" fmla="*/ 320 w 135"/>
                  <a:gd name="T59" fmla="*/ 1032 h 189"/>
                  <a:gd name="T60" fmla="*/ 341 w 135"/>
                  <a:gd name="T61" fmla="*/ 973 h 189"/>
                  <a:gd name="T62" fmla="*/ 371 w 135"/>
                  <a:gd name="T63" fmla="*/ 952 h 189"/>
                  <a:gd name="T64" fmla="*/ 376 w 135"/>
                  <a:gd name="T65" fmla="*/ 931 h 189"/>
                  <a:gd name="T66" fmla="*/ 376 w 135"/>
                  <a:gd name="T67" fmla="*/ 904 h 189"/>
                  <a:gd name="T68" fmla="*/ 371 w 135"/>
                  <a:gd name="T69" fmla="*/ 853 h 189"/>
                  <a:gd name="T70" fmla="*/ 419 w 135"/>
                  <a:gd name="T71" fmla="*/ 867 h 189"/>
                  <a:gd name="T72" fmla="*/ 483 w 135"/>
                  <a:gd name="T73" fmla="*/ 840 h 189"/>
                  <a:gd name="T74" fmla="*/ 504 w 135"/>
                  <a:gd name="T75" fmla="*/ 803 h 189"/>
                  <a:gd name="T76" fmla="*/ 499 w 135"/>
                  <a:gd name="T77" fmla="*/ 760 h 189"/>
                  <a:gd name="T78" fmla="*/ 547 w 135"/>
                  <a:gd name="T79" fmla="*/ 768 h 189"/>
                  <a:gd name="T80" fmla="*/ 611 w 135"/>
                  <a:gd name="T81" fmla="*/ 755 h 189"/>
                  <a:gd name="T82" fmla="*/ 747 w 135"/>
                  <a:gd name="T83" fmla="*/ 661 h 189"/>
                  <a:gd name="T84" fmla="*/ 733 w 135"/>
                  <a:gd name="T85" fmla="*/ 627 h 189"/>
                  <a:gd name="T86" fmla="*/ 725 w 135"/>
                  <a:gd name="T87" fmla="*/ 597 h 189"/>
                  <a:gd name="T88" fmla="*/ 696 w 135"/>
                  <a:gd name="T89" fmla="*/ 555 h 189"/>
                  <a:gd name="T90" fmla="*/ 696 w 135"/>
                  <a:gd name="T91" fmla="*/ 547 h 189"/>
                  <a:gd name="T92" fmla="*/ 725 w 135"/>
                  <a:gd name="T93" fmla="*/ 448 h 189"/>
                  <a:gd name="T94" fmla="*/ 797 w 135"/>
                  <a:gd name="T95" fmla="*/ 341 h 189"/>
                  <a:gd name="T96" fmla="*/ 917 w 135"/>
                  <a:gd name="T97" fmla="*/ 248 h 189"/>
                  <a:gd name="T98" fmla="*/ 952 w 135"/>
                  <a:gd name="T99" fmla="*/ 157 h 189"/>
                  <a:gd name="T100" fmla="*/ 925 w 135"/>
                  <a:gd name="T101" fmla="*/ 157 h 189"/>
                  <a:gd name="T102" fmla="*/ 909 w 135"/>
                  <a:gd name="T103" fmla="*/ 184 h 189"/>
                  <a:gd name="T104" fmla="*/ 845 w 135"/>
                  <a:gd name="T105" fmla="*/ 256 h 189"/>
                  <a:gd name="T106" fmla="*/ 717 w 135"/>
                  <a:gd name="T107" fmla="*/ 243 h 189"/>
                  <a:gd name="T108" fmla="*/ 781 w 135"/>
                  <a:gd name="T109" fmla="*/ 157 h 189"/>
                  <a:gd name="T110" fmla="*/ 696 w 135"/>
                  <a:gd name="T111" fmla="*/ 99 h 189"/>
                  <a:gd name="T112" fmla="*/ 632 w 135"/>
                  <a:gd name="T113" fmla="*/ 85 h 189"/>
                  <a:gd name="T114" fmla="*/ 555 w 135"/>
                  <a:gd name="T115" fmla="*/ 8 h 189"/>
                  <a:gd name="T116" fmla="*/ 533 w 135"/>
                  <a:gd name="T117" fmla="*/ 8 h 189"/>
                  <a:gd name="T118" fmla="*/ 491 w 135"/>
                  <a:gd name="T119" fmla="*/ 13 h 189"/>
                  <a:gd name="T120" fmla="*/ 448 w 135"/>
                  <a:gd name="T121" fmla="*/ 13 h 189"/>
                  <a:gd name="T122" fmla="*/ 397 w 135"/>
                  <a:gd name="T123" fmla="*/ 8 h 189"/>
                  <a:gd name="T124" fmla="*/ 349 w 135"/>
                  <a:gd name="T125" fmla="*/ 35 h 18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35" h="189">
                    <a:moveTo>
                      <a:pt x="49" y="5"/>
                    </a:moveTo>
                    <a:cubicBezTo>
                      <a:pt x="49" y="5"/>
                      <a:pt x="49" y="7"/>
                      <a:pt x="48" y="9"/>
                    </a:cubicBezTo>
                    <a:cubicBezTo>
                      <a:pt x="48" y="13"/>
                      <a:pt x="48" y="14"/>
                      <a:pt x="44" y="16"/>
                    </a:cubicBezTo>
                    <a:cubicBezTo>
                      <a:pt x="40" y="18"/>
                      <a:pt x="38" y="15"/>
                      <a:pt x="39" y="19"/>
                    </a:cubicBezTo>
                    <a:cubicBezTo>
                      <a:pt x="40" y="23"/>
                      <a:pt x="41" y="26"/>
                      <a:pt x="40" y="28"/>
                    </a:cubicBezTo>
                    <a:cubicBezTo>
                      <a:pt x="40" y="29"/>
                      <a:pt x="38" y="31"/>
                      <a:pt x="38" y="31"/>
                    </a:cubicBezTo>
                    <a:cubicBezTo>
                      <a:pt x="39" y="32"/>
                      <a:pt x="41" y="32"/>
                      <a:pt x="40" y="33"/>
                    </a:cubicBezTo>
                    <a:cubicBezTo>
                      <a:pt x="39" y="34"/>
                      <a:pt x="35" y="36"/>
                      <a:pt x="34" y="37"/>
                    </a:cubicBezTo>
                    <a:cubicBezTo>
                      <a:pt x="32" y="38"/>
                      <a:pt x="33" y="40"/>
                      <a:pt x="32" y="41"/>
                    </a:cubicBezTo>
                    <a:cubicBezTo>
                      <a:pt x="32" y="43"/>
                      <a:pt x="28" y="50"/>
                      <a:pt x="28" y="51"/>
                    </a:cubicBezTo>
                    <a:cubicBezTo>
                      <a:pt x="28" y="52"/>
                      <a:pt x="29" y="55"/>
                      <a:pt x="27" y="56"/>
                    </a:cubicBezTo>
                    <a:cubicBezTo>
                      <a:pt x="26" y="57"/>
                      <a:pt x="24" y="58"/>
                      <a:pt x="24" y="61"/>
                    </a:cubicBezTo>
                    <a:cubicBezTo>
                      <a:pt x="25" y="63"/>
                      <a:pt x="28" y="71"/>
                      <a:pt x="28" y="73"/>
                    </a:cubicBezTo>
                    <a:cubicBezTo>
                      <a:pt x="28" y="75"/>
                      <a:pt x="28" y="77"/>
                      <a:pt x="27" y="79"/>
                    </a:cubicBezTo>
                    <a:cubicBezTo>
                      <a:pt x="26" y="81"/>
                      <a:pt x="23" y="81"/>
                      <a:pt x="23" y="84"/>
                    </a:cubicBezTo>
                    <a:cubicBezTo>
                      <a:pt x="23" y="87"/>
                      <a:pt x="23" y="87"/>
                      <a:pt x="23" y="90"/>
                    </a:cubicBezTo>
                    <a:cubicBezTo>
                      <a:pt x="23" y="92"/>
                      <a:pt x="23" y="89"/>
                      <a:pt x="20" y="94"/>
                    </a:cubicBezTo>
                    <a:cubicBezTo>
                      <a:pt x="18" y="98"/>
                      <a:pt x="18" y="100"/>
                      <a:pt x="18" y="102"/>
                    </a:cubicBezTo>
                    <a:cubicBezTo>
                      <a:pt x="18" y="103"/>
                      <a:pt x="19" y="104"/>
                      <a:pt x="19" y="105"/>
                    </a:cubicBezTo>
                    <a:cubicBezTo>
                      <a:pt x="19" y="106"/>
                      <a:pt x="22" y="105"/>
                      <a:pt x="19" y="107"/>
                    </a:cubicBezTo>
                    <a:cubicBezTo>
                      <a:pt x="16" y="110"/>
                      <a:pt x="15" y="109"/>
                      <a:pt x="14" y="111"/>
                    </a:cubicBezTo>
                    <a:cubicBezTo>
                      <a:pt x="13" y="113"/>
                      <a:pt x="14" y="111"/>
                      <a:pt x="14" y="114"/>
                    </a:cubicBezTo>
                    <a:cubicBezTo>
                      <a:pt x="14" y="118"/>
                      <a:pt x="13" y="117"/>
                      <a:pt x="13" y="121"/>
                    </a:cubicBezTo>
                    <a:cubicBezTo>
                      <a:pt x="13" y="125"/>
                      <a:pt x="13" y="125"/>
                      <a:pt x="12" y="127"/>
                    </a:cubicBezTo>
                    <a:cubicBezTo>
                      <a:pt x="11" y="129"/>
                      <a:pt x="8" y="131"/>
                      <a:pt x="9" y="132"/>
                    </a:cubicBezTo>
                    <a:cubicBezTo>
                      <a:pt x="9" y="134"/>
                      <a:pt x="12" y="133"/>
                      <a:pt x="11" y="136"/>
                    </a:cubicBezTo>
                    <a:cubicBezTo>
                      <a:pt x="11" y="139"/>
                      <a:pt x="10" y="139"/>
                      <a:pt x="12" y="140"/>
                    </a:cubicBezTo>
                    <a:cubicBezTo>
                      <a:pt x="13" y="141"/>
                      <a:pt x="15" y="141"/>
                      <a:pt x="15" y="142"/>
                    </a:cubicBezTo>
                    <a:cubicBezTo>
                      <a:pt x="15" y="143"/>
                      <a:pt x="13" y="145"/>
                      <a:pt x="12" y="145"/>
                    </a:cubicBezTo>
                    <a:cubicBezTo>
                      <a:pt x="11" y="145"/>
                      <a:pt x="9" y="146"/>
                      <a:pt x="10" y="146"/>
                    </a:cubicBezTo>
                    <a:cubicBezTo>
                      <a:pt x="11" y="147"/>
                      <a:pt x="13" y="146"/>
                      <a:pt x="13" y="148"/>
                    </a:cubicBezTo>
                    <a:cubicBezTo>
                      <a:pt x="13" y="149"/>
                      <a:pt x="10" y="150"/>
                      <a:pt x="10" y="152"/>
                    </a:cubicBezTo>
                    <a:cubicBezTo>
                      <a:pt x="11" y="153"/>
                      <a:pt x="11" y="153"/>
                      <a:pt x="11" y="154"/>
                    </a:cubicBezTo>
                    <a:cubicBezTo>
                      <a:pt x="11" y="155"/>
                      <a:pt x="10" y="156"/>
                      <a:pt x="10" y="157"/>
                    </a:cubicBezTo>
                    <a:cubicBezTo>
                      <a:pt x="10" y="158"/>
                      <a:pt x="10" y="158"/>
                      <a:pt x="9" y="160"/>
                    </a:cubicBezTo>
                    <a:cubicBezTo>
                      <a:pt x="7" y="162"/>
                      <a:pt x="6" y="163"/>
                      <a:pt x="6" y="164"/>
                    </a:cubicBezTo>
                    <a:cubicBezTo>
                      <a:pt x="6" y="165"/>
                      <a:pt x="0" y="170"/>
                      <a:pt x="0" y="172"/>
                    </a:cubicBezTo>
                    <a:cubicBezTo>
                      <a:pt x="0" y="174"/>
                      <a:pt x="1" y="176"/>
                      <a:pt x="2" y="177"/>
                    </a:cubicBezTo>
                    <a:cubicBezTo>
                      <a:pt x="3" y="178"/>
                      <a:pt x="5" y="175"/>
                      <a:pt x="6" y="177"/>
                    </a:cubicBezTo>
                    <a:cubicBezTo>
                      <a:pt x="7" y="179"/>
                      <a:pt x="4" y="178"/>
                      <a:pt x="6" y="181"/>
                    </a:cubicBezTo>
                    <a:cubicBezTo>
                      <a:pt x="7" y="184"/>
                      <a:pt x="6" y="184"/>
                      <a:pt x="9" y="185"/>
                    </a:cubicBezTo>
                    <a:cubicBezTo>
                      <a:pt x="11" y="186"/>
                      <a:pt x="18" y="184"/>
                      <a:pt x="19" y="186"/>
                    </a:cubicBezTo>
                    <a:cubicBezTo>
                      <a:pt x="19" y="186"/>
                      <a:pt x="19" y="186"/>
                      <a:pt x="19" y="186"/>
                    </a:cubicBezTo>
                    <a:cubicBezTo>
                      <a:pt x="20" y="186"/>
                      <a:pt x="20" y="186"/>
                      <a:pt x="21" y="187"/>
                    </a:cubicBezTo>
                    <a:cubicBezTo>
                      <a:pt x="22" y="188"/>
                      <a:pt x="24" y="189"/>
                      <a:pt x="25" y="189"/>
                    </a:cubicBezTo>
                    <a:cubicBezTo>
                      <a:pt x="25" y="188"/>
                      <a:pt x="22" y="185"/>
                      <a:pt x="22" y="185"/>
                    </a:cubicBezTo>
                    <a:cubicBezTo>
                      <a:pt x="22" y="184"/>
                      <a:pt x="22" y="184"/>
                      <a:pt x="21" y="184"/>
                    </a:cubicBezTo>
                    <a:cubicBezTo>
                      <a:pt x="21" y="184"/>
                      <a:pt x="21" y="180"/>
                      <a:pt x="21" y="179"/>
                    </a:cubicBezTo>
                    <a:cubicBezTo>
                      <a:pt x="21" y="179"/>
                      <a:pt x="22" y="176"/>
                      <a:pt x="23" y="177"/>
                    </a:cubicBezTo>
                    <a:cubicBezTo>
                      <a:pt x="24" y="177"/>
                      <a:pt x="25" y="175"/>
                      <a:pt x="26" y="175"/>
                    </a:cubicBezTo>
                    <a:cubicBezTo>
                      <a:pt x="26" y="175"/>
                      <a:pt x="28" y="176"/>
                      <a:pt x="29" y="174"/>
                    </a:cubicBezTo>
                    <a:cubicBezTo>
                      <a:pt x="29" y="173"/>
                      <a:pt x="29" y="172"/>
                      <a:pt x="30" y="172"/>
                    </a:cubicBezTo>
                    <a:cubicBezTo>
                      <a:pt x="30" y="171"/>
                      <a:pt x="32" y="169"/>
                      <a:pt x="32" y="168"/>
                    </a:cubicBezTo>
                    <a:cubicBezTo>
                      <a:pt x="33" y="168"/>
                      <a:pt x="35" y="167"/>
                      <a:pt x="36" y="166"/>
                    </a:cubicBezTo>
                    <a:cubicBezTo>
                      <a:pt x="37" y="165"/>
                      <a:pt x="41" y="163"/>
                      <a:pt x="40" y="162"/>
                    </a:cubicBezTo>
                    <a:cubicBezTo>
                      <a:pt x="39" y="161"/>
                      <a:pt x="44" y="158"/>
                      <a:pt x="42" y="157"/>
                    </a:cubicBezTo>
                    <a:cubicBezTo>
                      <a:pt x="40" y="157"/>
                      <a:pt x="35" y="155"/>
                      <a:pt x="35" y="154"/>
                    </a:cubicBezTo>
                    <a:cubicBezTo>
                      <a:pt x="34" y="153"/>
                      <a:pt x="34" y="150"/>
                      <a:pt x="35" y="149"/>
                    </a:cubicBezTo>
                    <a:cubicBezTo>
                      <a:pt x="35" y="148"/>
                      <a:pt x="39" y="146"/>
                      <a:pt x="39" y="146"/>
                    </a:cubicBezTo>
                    <a:cubicBezTo>
                      <a:pt x="40" y="146"/>
                      <a:pt x="44" y="145"/>
                      <a:pt x="45" y="145"/>
                    </a:cubicBezTo>
                    <a:cubicBezTo>
                      <a:pt x="46" y="144"/>
                      <a:pt x="48" y="141"/>
                      <a:pt x="48" y="141"/>
                    </a:cubicBezTo>
                    <a:cubicBezTo>
                      <a:pt x="48" y="140"/>
                      <a:pt x="48" y="139"/>
                      <a:pt x="48" y="137"/>
                    </a:cubicBezTo>
                    <a:cubicBezTo>
                      <a:pt x="49" y="136"/>
                      <a:pt x="48" y="135"/>
                      <a:pt x="49" y="134"/>
                    </a:cubicBezTo>
                    <a:cubicBezTo>
                      <a:pt x="51" y="134"/>
                      <a:pt x="51" y="134"/>
                      <a:pt x="52" y="134"/>
                    </a:cubicBezTo>
                    <a:cubicBezTo>
                      <a:pt x="53" y="134"/>
                      <a:pt x="54" y="133"/>
                      <a:pt x="54" y="133"/>
                    </a:cubicBezTo>
                    <a:cubicBezTo>
                      <a:pt x="54" y="132"/>
                      <a:pt x="53" y="131"/>
                      <a:pt x="53" y="131"/>
                    </a:cubicBezTo>
                    <a:cubicBezTo>
                      <a:pt x="54" y="130"/>
                      <a:pt x="54" y="130"/>
                      <a:pt x="54" y="130"/>
                    </a:cubicBezTo>
                    <a:cubicBezTo>
                      <a:pt x="54" y="130"/>
                      <a:pt x="53" y="128"/>
                      <a:pt x="53" y="127"/>
                    </a:cubicBezTo>
                    <a:cubicBezTo>
                      <a:pt x="52" y="127"/>
                      <a:pt x="52" y="125"/>
                      <a:pt x="52" y="124"/>
                    </a:cubicBezTo>
                    <a:cubicBezTo>
                      <a:pt x="52" y="123"/>
                      <a:pt x="51" y="121"/>
                      <a:pt x="52" y="120"/>
                    </a:cubicBezTo>
                    <a:cubicBezTo>
                      <a:pt x="53" y="118"/>
                      <a:pt x="55" y="117"/>
                      <a:pt x="56" y="119"/>
                    </a:cubicBezTo>
                    <a:cubicBezTo>
                      <a:pt x="57" y="121"/>
                      <a:pt x="57" y="121"/>
                      <a:pt x="59" y="122"/>
                    </a:cubicBezTo>
                    <a:cubicBezTo>
                      <a:pt x="61" y="122"/>
                      <a:pt x="63" y="121"/>
                      <a:pt x="63" y="121"/>
                    </a:cubicBezTo>
                    <a:cubicBezTo>
                      <a:pt x="63" y="121"/>
                      <a:pt x="69" y="119"/>
                      <a:pt x="68" y="118"/>
                    </a:cubicBezTo>
                    <a:cubicBezTo>
                      <a:pt x="67" y="117"/>
                      <a:pt x="67" y="116"/>
                      <a:pt x="68" y="116"/>
                    </a:cubicBezTo>
                    <a:cubicBezTo>
                      <a:pt x="69" y="115"/>
                      <a:pt x="71" y="114"/>
                      <a:pt x="71" y="113"/>
                    </a:cubicBezTo>
                    <a:cubicBezTo>
                      <a:pt x="71" y="113"/>
                      <a:pt x="70" y="112"/>
                      <a:pt x="70" y="110"/>
                    </a:cubicBezTo>
                    <a:cubicBezTo>
                      <a:pt x="69" y="109"/>
                      <a:pt x="70" y="107"/>
                      <a:pt x="70" y="107"/>
                    </a:cubicBezTo>
                    <a:cubicBezTo>
                      <a:pt x="71" y="107"/>
                      <a:pt x="71" y="107"/>
                      <a:pt x="73" y="108"/>
                    </a:cubicBezTo>
                    <a:cubicBezTo>
                      <a:pt x="74" y="110"/>
                      <a:pt x="74" y="108"/>
                      <a:pt x="77" y="108"/>
                    </a:cubicBezTo>
                    <a:cubicBezTo>
                      <a:pt x="79" y="109"/>
                      <a:pt x="81" y="108"/>
                      <a:pt x="82" y="108"/>
                    </a:cubicBezTo>
                    <a:cubicBezTo>
                      <a:pt x="84" y="107"/>
                      <a:pt x="84" y="106"/>
                      <a:pt x="86" y="106"/>
                    </a:cubicBezTo>
                    <a:cubicBezTo>
                      <a:pt x="89" y="106"/>
                      <a:pt x="102" y="101"/>
                      <a:pt x="103" y="98"/>
                    </a:cubicBezTo>
                    <a:cubicBezTo>
                      <a:pt x="105" y="95"/>
                      <a:pt x="106" y="94"/>
                      <a:pt x="105" y="93"/>
                    </a:cubicBezTo>
                    <a:cubicBezTo>
                      <a:pt x="104" y="92"/>
                      <a:pt x="102" y="93"/>
                      <a:pt x="102" y="91"/>
                    </a:cubicBezTo>
                    <a:cubicBezTo>
                      <a:pt x="101" y="90"/>
                      <a:pt x="101" y="89"/>
                      <a:pt x="103" y="88"/>
                    </a:cubicBezTo>
                    <a:cubicBezTo>
                      <a:pt x="104" y="88"/>
                      <a:pt x="106" y="86"/>
                      <a:pt x="104" y="85"/>
                    </a:cubicBezTo>
                    <a:cubicBezTo>
                      <a:pt x="102" y="84"/>
                      <a:pt x="102" y="84"/>
                      <a:pt x="102" y="84"/>
                    </a:cubicBezTo>
                    <a:cubicBezTo>
                      <a:pt x="102" y="84"/>
                      <a:pt x="98" y="83"/>
                      <a:pt x="97" y="82"/>
                    </a:cubicBezTo>
                    <a:cubicBezTo>
                      <a:pt x="97" y="80"/>
                      <a:pt x="97" y="79"/>
                      <a:pt x="98" y="78"/>
                    </a:cubicBezTo>
                    <a:cubicBezTo>
                      <a:pt x="98" y="78"/>
                      <a:pt x="98" y="78"/>
                      <a:pt x="98" y="78"/>
                    </a:cubicBezTo>
                    <a:cubicBezTo>
                      <a:pt x="98" y="77"/>
                      <a:pt x="98" y="77"/>
                      <a:pt x="98" y="77"/>
                    </a:cubicBezTo>
                    <a:cubicBezTo>
                      <a:pt x="98" y="75"/>
                      <a:pt x="99" y="74"/>
                      <a:pt x="100" y="72"/>
                    </a:cubicBezTo>
                    <a:cubicBezTo>
                      <a:pt x="101" y="69"/>
                      <a:pt x="101" y="66"/>
                      <a:pt x="102" y="63"/>
                    </a:cubicBezTo>
                    <a:cubicBezTo>
                      <a:pt x="102" y="60"/>
                      <a:pt x="103" y="57"/>
                      <a:pt x="105" y="55"/>
                    </a:cubicBezTo>
                    <a:cubicBezTo>
                      <a:pt x="107" y="52"/>
                      <a:pt x="110" y="50"/>
                      <a:pt x="112" y="48"/>
                    </a:cubicBezTo>
                    <a:cubicBezTo>
                      <a:pt x="115" y="46"/>
                      <a:pt x="117" y="44"/>
                      <a:pt x="120" y="42"/>
                    </a:cubicBezTo>
                    <a:cubicBezTo>
                      <a:pt x="123" y="40"/>
                      <a:pt x="126" y="37"/>
                      <a:pt x="129" y="35"/>
                    </a:cubicBezTo>
                    <a:cubicBezTo>
                      <a:pt x="130" y="33"/>
                      <a:pt x="133" y="33"/>
                      <a:pt x="134" y="30"/>
                    </a:cubicBezTo>
                    <a:cubicBezTo>
                      <a:pt x="135" y="28"/>
                      <a:pt x="134" y="25"/>
                      <a:pt x="134" y="22"/>
                    </a:cubicBezTo>
                    <a:cubicBezTo>
                      <a:pt x="133" y="22"/>
                      <a:pt x="132" y="22"/>
                      <a:pt x="131" y="22"/>
                    </a:cubicBezTo>
                    <a:cubicBezTo>
                      <a:pt x="130" y="22"/>
                      <a:pt x="130" y="22"/>
                      <a:pt x="130" y="22"/>
                    </a:cubicBezTo>
                    <a:cubicBezTo>
                      <a:pt x="129" y="22"/>
                      <a:pt x="129" y="22"/>
                      <a:pt x="129" y="22"/>
                    </a:cubicBezTo>
                    <a:cubicBezTo>
                      <a:pt x="129" y="23"/>
                      <a:pt x="129" y="25"/>
                      <a:pt x="128" y="26"/>
                    </a:cubicBezTo>
                    <a:cubicBezTo>
                      <a:pt x="127" y="28"/>
                      <a:pt x="125" y="31"/>
                      <a:pt x="123" y="32"/>
                    </a:cubicBezTo>
                    <a:cubicBezTo>
                      <a:pt x="122" y="33"/>
                      <a:pt x="120" y="35"/>
                      <a:pt x="119" y="36"/>
                    </a:cubicBezTo>
                    <a:cubicBezTo>
                      <a:pt x="116" y="36"/>
                      <a:pt x="113" y="35"/>
                      <a:pt x="111" y="34"/>
                    </a:cubicBezTo>
                    <a:cubicBezTo>
                      <a:pt x="108" y="34"/>
                      <a:pt x="104" y="34"/>
                      <a:pt x="101" y="34"/>
                    </a:cubicBezTo>
                    <a:cubicBezTo>
                      <a:pt x="103" y="32"/>
                      <a:pt x="104" y="30"/>
                      <a:pt x="105" y="28"/>
                    </a:cubicBezTo>
                    <a:cubicBezTo>
                      <a:pt x="107" y="26"/>
                      <a:pt x="109" y="24"/>
                      <a:pt x="110" y="22"/>
                    </a:cubicBezTo>
                    <a:cubicBezTo>
                      <a:pt x="111" y="17"/>
                      <a:pt x="106" y="16"/>
                      <a:pt x="103" y="15"/>
                    </a:cubicBezTo>
                    <a:cubicBezTo>
                      <a:pt x="101" y="15"/>
                      <a:pt x="99" y="14"/>
                      <a:pt x="98" y="14"/>
                    </a:cubicBezTo>
                    <a:cubicBezTo>
                      <a:pt x="97" y="14"/>
                      <a:pt x="96" y="14"/>
                      <a:pt x="95" y="14"/>
                    </a:cubicBezTo>
                    <a:cubicBezTo>
                      <a:pt x="93" y="14"/>
                      <a:pt x="91" y="13"/>
                      <a:pt x="89" y="12"/>
                    </a:cubicBezTo>
                    <a:cubicBezTo>
                      <a:pt x="87" y="11"/>
                      <a:pt x="86" y="11"/>
                      <a:pt x="84" y="10"/>
                    </a:cubicBezTo>
                    <a:cubicBezTo>
                      <a:pt x="81" y="7"/>
                      <a:pt x="80" y="4"/>
                      <a:pt x="78" y="1"/>
                    </a:cubicBezTo>
                    <a:cubicBezTo>
                      <a:pt x="78" y="1"/>
                      <a:pt x="78" y="1"/>
                      <a:pt x="78" y="1"/>
                    </a:cubicBezTo>
                    <a:cubicBezTo>
                      <a:pt x="77" y="1"/>
                      <a:pt x="76" y="1"/>
                      <a:pt x="75" y="1"/>
                    </a:cubicBezTo>
                    <a:cubicBezTo>
                      <a:pt x="74" y="0"/>
                      <a:pt x="72" y="0"/>
                      <a:pt x="71" y="0"/>
                    </a:cubicBezTo>
                    <a:cubicBezTo>
                      <a:pt x="70" y="0"/>
                      <a:pt x="70" y="1"/>
                      <a:pt x="69" y="2"/>
                    </a:cubicBezTo>
                    <a:cubicBezTo>
                      <a:pt x="67" y="3"/>
                      <a:pt x="67" y="5"/>
                      <a:pt x="65" y="4"/>
                    </a:cubicBezTo>
                    <a:cubicBezTo>
                      <a:pt x="64" y="3"/>
                      <a:pt x="64" y="2"/>
                      <a:pt x="63" y="2"/>
                    </a:cubicBezTo>
                    <a:cubicBezTo>
                      <a:pt x="62" y="2"/>
                      <a:pt x="60" y="2"/>
                      <a:pt x="59" y="2"/>
                    </a:cubicBezTo>
                    <a:cubicBezTo>
                      <a:pt x="58" y="2"/>
                      <a:pt x="57" y="2"/>
                      <a:pt x="56" y="1"/>
                    </a:cubicBezTo>
                    <a:cubicBezTo>
                      <a:pt x="54" y="1"/>
                      <a:pt x="55" y="0"/>
                      <a:pt x="53" y="1"/>
                    </a:cubicBezTo>
                    <a:cubicBezTo>
                      <a:pt x="51" y="2"/>
                      <a:pt x="51" y="4"/>
                      <a:pt x="49" y="5"/>
                    </a:cubicBezTo>
                    <a:close/>
                  </a:path>
                </a:pathLst>
              </a:custGeom>
              <a:solidFill>
                <a:srgbClr val="FFC000"/>
              </a:solidFill>
              <a:ln w="4763" cap="rnd">
                <a:solidFill>
                  <a:srgbClr val="FFFFFF"/>
                </a:solidFill>
                <a:prstDash val="solid"/>
                <a:round/>
                <a:headEnd/>
                <a:tailEnd/>
              </a:ln>
            </p:spPr>
            <p:txBody>
              <a:bodyPr/>
              <a:lstStyle/>
              <a:p>
                <a:endParaRPr lang="en-US"/>
              </a:p>
            </p:txBody>
          </p:sp>
          <p:sp>
            <p:nvSpPr>
              <p:cNvPr id="311" name="Freeform 62">
                <a:extLst>
                  <a:ext uri="{FF2B5EF4-FFF2-40B4-BE49-F238E27FC236}">
                    <a16:creationId xmlns:a16="http://schemas.microsoft.com/office/drawing/2014/main" id="{20F7278A-B485-4A64-ADB5-4845BBADC518}"/>
                  </a:ext>
                </a:extLst>
              </p:cNvPr>
              <p:cNvSpPr>
                <a:spLocks/>
              </p:cNvSpPr>
              <p:nvPr/>
            </p:nvSpPr>
            <p:spPr bwMode="auto">
              <a:xfrm>
                <a:off x="2373" y="3337"/>
                <a:ext cx="51" cy="37"/>
              </a:xfrm>
              <a:custGeom>
                <a:avLst/>
                <a:gdLst>
                  <a:gd name="T0" fmla="*/ 94 w 19"/>
                  <a:gd name="T1" fmla="*/ 98 h 14"/>
                  <a:gd name="T2" fmla="*/ 115 w 19"/>
                  <a:gd name="T3" fmla="*/ 98 h 14"/>
                  <a:gd name="T4" fmla="*/ 123 w 19"/>
                  <a:gd name="T5" fmla="*/ 77 h 14"/>
                  <a:gd name="T6" fmla="*/ 86 w 19"/>
                  <a:gd name="T7" fmla="*/ 69 h 14"/>
                  <a:gd name="T8" fmla="*/ 51 w 19"/>
                  <a:gd name="T9" fmla="*/ 42 h 14"/>
                  <a:gd name="T10" fmla="*/ 30 w 19"/>
                  <a:gd name="T11" fmla="*/ 13 h 14"/>
                  <a:gd name="T12" fmla="*/ 13 w 19"/>
                  <a:gd name="T13" fmla="*/ 0 h 14"/>
                  <a:gd name="T14" fmla="*/ 21 w 19"/>
                  <a:gd name="T15" fmla="*/ 0 h 14"/>
                  <a:gd name="T16" fmla="*/ 13 w 19"/>
                  <a:gd name="T17" fmla="*/ 50 h 14"/>
                  <a:gd name="T18" fmla="*/ 13 w 19"/>
                  <a:gd name="T19" fmla="*/ 85 h 14"/>
                  <a:gd name="T20" fmla="*/ 86 w 19"/>
                  <a:gd name="T21" fmla="*/ 98 h 14"/>
                  <a:gd name="T22" fmla="*/ 94 w 19"/>
                  <a:gd name="T23" fmla="*/ 98 h 1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 h="14">
                    <a:moveTo>
                      <a:pt x="13" y="14"/>
                    </a:moveTo>
                    <a:cubicBezTo>
                      <a:pt x="14" y="14"/>
                      <a:pt x="15" y="13"/>
                      <a:pt x="16" y="14"/>
                    </a:cubicBezTo>
                    <a:cubicBezTo>
                      <a:pt x="17" y="14"/>
                      <a:pt x="19" y="12"/>
                      <a:pt x="17" y="11"/>
                    </a:cubicBezTo>
                    <a:cubicBezTo>
                      <a:pt x="15" y="10"/>
                      <a:pt x="13" y="10"/>
                      <a:pt x="12" y="10"/>
                    </a:cubicBezTo>
                    <a:cubicBezTo>
                      <a:pt x="11" y="9"/>
                      <a:pt x="9" y="8"/>
                      <a:pt x="7" y="6"/>
                    </a:cubicBezTo>
                    <a:cubicBezTo>
                      <a:pt x="5" y="4"/>
                      <a:pt x="4" y="3"/>
                      <a:pt x="4" y="2"/>
                    </a:cubicBezTo>
                    <a:cubicBezTo>
                      <a:pt x="4" y="1"/>
                      <a:pt x="3" y="0"/>
                      <a:pt x="2" y="0"/>
                    </a:cubicBezTo>
                    <a:cubicBezTo>
                      <a:pt x="3" y="0"/>
                      <a:pt x="3" y="0"/>
                      <a:pt x="3" y="0"/>
                    </a:cubicBezTo>
                    <a:cubicBezTo>
                      <a:pt x="3" y="0"/>
                      <a:pt x="3" y="5"/>
                      <a:pt x="2" y="7"/>
                    </a:cubicBezTo>
                    <a:cubicBezTo>
                      <a:pt x="2" y="9"/>
                      <a:pt x="0" y="12"/>
                      <a:pt x="2" y="12"/>
                    </a:cubicBezTo>
                    <a:cubicBezTo>
                      <a:pt x="4" y="13"/>
                      <a:pt x="10" y="12"/>
                      <a:pt x="12" y="14"/>
                    </a:cubicBezTo>
                    <a:lnTo>
                      <a:pt x="13" y="14"/>
                    </a:lnTo>
                    <a:close/>
                  </a:path>
                </a:pathLst>
              </a:custGeom>
              <a:grpFill/>
              <a:ln w="4763" cap="rnd">
                <a:solidFill>
                  <a:srgbClr val="FFFFFF"/>
                </a:solidFill>
                <a:prstDash val="solid"/>
                <a:round/>
                <a:headEnd/>
                <a:tailEnd/>
              </a:ln>
            </p:spPr>
            <p:txBody>
              <a:bodyPr/>
              <a:lstStyle/>
              <a:p>
                <a:endParaRPr lang="en-US"/>
              </a:p>
            </p:txBody>
          </p:sp>
          <p:sp>
            <p:nvSpPr>
              <p:cNvPr id="312" name="Freeform 63">
                <a:extLst>
                  <a:ext uri="{FF2B5EF4-FFF2-40B4-BE49-F238E27FC236}">
                    <a16:creationId xmlns:a16="http://schemas.microsoft.com/office/drawing/2014/main" id="{EC562E03-0591-4137-81F3-21C579E4951F}"/>
                  </a:ext>
                </a:extLst>
              </p:cNvPr>
              <p:cNvSpPr>
                <a:spLocks/>
              </p:cNvSpPr>
              <p:nvPr/>
            </p:nvSpPr>
            <p:spPr bwMode="auto">
              <a:xfrm>
                <a:off x="2290" y="2755"/>
                <a:ext cx="161" cy="630"/>
              </a:xfrm>
              <a:custGeom>
                <a:avLst/>
                <a:gdLst>
                  <a:gd name="T0" fmla="*/ 239 w 60"/>
                  <a:gd name="T1" fmla="*/ 1604 h 236"/>
                  <a:gd name="T2" fmla="*/ 223 w 60"/>
                  <a:gd name="T3" fmla="*/ 1540 h 236"/>
                  <a:gd name="T4" fmla="*/ 145 w 60"/>
                  <a:gd name="T5" fmla="*/ 1519 h 236"/>
                  <a:gd name="T6" fmla="*/ 94 w 60"/>
                  <a:gd name="T7" fmla="*/ 1460 h 236"/>
                  <a:gd name="T8" fmla="*/ 145 w 60"/>
                  <a:gd name="T9" fmla="*/ 1340 h 236"/>
                  <a:gd name="T10" fmla="*/ 150 w 60"/>
                  <a:gd name="T11" fmla="*/ 1284 h 236"/>
                  <a:gd name="T12" fmla="*/ 166 w 60"/>
                  <a:gd name="T13" fmla="*/ 1233 h 236"/>
                  <a:gd name="T14" fmla="*/ 158 w 60"/>
                  <a:gd name="T15" fmla="*/ 1169 h 236"/>
                  <a:gd name="T16" fmla="*/ 172 w 60"/>
                  <a:gd name="T17" fmla="*/ 1062 h 236"/>
                  <a:gd name="T18" fmla="*/ 217 w 60"/>
                  <a:gd name="T19" fmla="*/ 961 h 236"/>
                  <a:gd name="T20" fmla="*/ 223 w 60"/>
                  <a:gd name="T21" fmla="*/ 870 h 236"/>
                  <a:gd name="T22" fmla="*/ 274 w 60"/>
                  <a:gd name="T23" fmla="*/ 763 h 236"/>
                  <a:gd name="T24" fmla="*/ 274 w 60"/>
                  <a:gd name="T25" fmla="*/ 598 h 236"/>
                  <a:gd name="T26" fmla="*/ 325 w 60"/>
                  <a:gd name="T27" fmla="*/ 464 h 236"/>
                  <a:gd name="T28" fmla="*/ 368 w 60"/>
                  <a:gd name="T29" fmla="*/ 398 h 236"/>
                  <a:gd name="T30" fmla="*/ 424 w 60"/>
                  <a:gd name="T31" fmla="*/ 264 h 236"/>
                  <a:gd name="T32" fmla="*/ 432 w 60"/>
                  <a:gd name="T33" fmla="*/ 235 h 236"/>
                  <a:gd name="T34" fmla="*/ 360 w 60"/>
                  <a:gd name="T35" fmla="*/ 128 h 236"/>
                  <a:gd name="T36" fmla="*/ 346 w 60"/>
                  <a:gd name="T37" fmla="*/ 51 h 236"/>
                  <a:gd name="T38" fmla="*/ 287 w 60"/>
                  <a:gd name="T39" fmla="*/ 35 h 236"/>
                  <a:gd name="T40" fmla="*/ 266 w 60"/>
                  <a:gd name="T41" fmla="*/ 278 h 236"/>
                  <a:gd name="T42" fmla="*/ 231 w 60"/>
                  <a:gd name="T43" fmla="*/ 491 h 236"/>
                  <a:gd name="T44" fmla="*/ 193 w 60"/>
                  <a:gd name="T45" fmla="*/ 606 h 236"/>
                  <a:gd name="T46" fmla="*/ 166 w 60"/>
                  <a:gd name="T47" fmla="*/ 806 h 236"/>
                  <a:gd name="T48" fmla="*/ 102 w 60"/>
                  <a:gd name="T49" fmla="*/ 897 h 236"/>
                  <a:gd name="T50" fmla="*/ 81 w 60"/>
                  <a:gd name="T51" fmla="*/ 1062 h 236"/>
                  <a:gd name="T52" fmla="*/ 123 w 60"/>
                  <a:gd name="T53" fmla="*/ 1084 h 236"/>
                  <a:gd name="T54" fmla="*/ 107 w 60"/>
                  <a:gd name="T55" fmla="*/ 1161 h 236"/>
                  <a:gd name="T56" fmla="*/ 115 w 60"/>
                  <a:gd name="T57" fmla="*/ 1212 h 236"/>
                  <a:gd name="T58" fmla="*/ 86 w 60"/>
                  <a:gd name="T59" fmla="*/ 1263 h 236"/>
                  <a:gd name="T60" fmla="*/ 64 w 60"/>
                  <a:gd name="T61" fmla="*/ 1276 h 236"/>
                  <a:gd name="T62" fmla="*/ 30 w 60"/>
                  <a:gd name="T63" fmla="*/ 1284 h 236"/>
                  <a:gd name="T64" fmla="*/ 21 w 60"/>
                  <a:gd name="T65" fmla="*/ 1305 h 236"/>
                  <a:gd name="T66" fmla="*/ 56 w 60"/>
                  <a:gd name="T67" fmla="*/ 1327 h 236"/>
                  <a:gd name="T68" fmla="*/ 56 w 60"/>
                  <a:gd name="T69" fmla="*/ 1375 h 236"/>
                  <a:gd name="T70" fmla="*/ 30 w 60"/>
                  <a:gd name="T71" fmla="*/ 1418 h 236"/>
                  <a:gd name="T72" fmla="*/ 30 w 60"/>
                  <a:gd name="T73" fmla="*/ 1434 h 236"/>
                  <a:gd name="T74" fmla="*/ 56 w 60"/>
                  <a:gd name="T75" fmla="*/ 1434 h 236"/>
                  <a:gd name="T76" fmla="*/ 30 w 60"/>
                  <a:gd name="T77" fmla="*/ 1482 h 236"/>
                  <a:gd name="T78" fmla="*/ 51 w 60"/>
                  <a:gd name="T79" fmla="*/ 1498 h 236"/>
                  <a:gd name="T80" fmla="*/ 72 w 60"/>
                  <a:gd name="T81" fmla="*/ 1519 h 236"/>
                  <a:gd name="T82" fmla="*/ 81 w 60"/>
                  <a:gd name="T83" fmla="*/ 1554 h 236"/>
                  <a:gd name="T84" fmla="*/ 72 w 60"/>
                  <a:gd name="T85" fmla="*/ 1596 h 236"/>
                  <a:gd name="T86" fmla="*/ 115 w 60"/>
                  <a:gd name="T87" fmla="*/ 1567 h 236"/>
                  <a:gd name="T88" fmla="*/ 115 w 60"/>
                  <a:gd name="T89" fmla="*/ 1596 h 236"/>
                  <a:gd name="T90" fmla="*/ 166 w 60"/>
                  <a:gd name="T91" fmla="*/ 1588 h 236"/>
                  <a:gd name="T92" fmla="*/ 180 w 60"/>
                  <a:gd name="T93" fmla="*/ 1575 h 236"/>
                  <a:gd name="T94" fmla="*/ 201 w 60"/>
                  <a:gd name="T95" fmla="*/ 1596 h 236"/>
                  <a:gd name="T96" fmla="*/ 201 w 60"/>
                  <a:gd name="T97" fmla="*/ 1626 h 236"/>
                  <a:gd name="T98" fmla="*/ 193 w 60"/>
                  <a:gd name="T99" fmla="*/ 1647 h 236"/>
                  <a:gd name="T100" fmla="*/ 252 w 60"/>
                  <a:gd name="T101" fmla="*/ 1652 h 236"/>
                  <a:gd name="T102" fmla="*/ 317 w 60"/>
                  <a:gd name="T103" fmla="*/ 1652 h 2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60" h="236">
                    <a:moveTo>
                      <a:pt x="43" y="232"/>
                    </a:moveTo>
                    <a:cubicBezTo>
                      <a:pt x="41" y="230"/>
                      <a:pt x="35" y="231"/>
                      <a:pt x="33" y="230"/>
                    </a:cubicBezTo>
                    <a:cubicBezTo>
                      <a:pt x="30" y="230"/>
                      <a:pt x="33" y="227"/>
                      <a:pt x="33" y="225"/>
                    </a:cubicBezTo>
                    <a:cubicBezTo>
                      <a:pt x="34" y="223"/>
                      <a:pt x="34" y="218"/>
                      <a:pt x="34" y="218"/>
                    </a:cubicBezTo>
                    <a:cubicBezTo>
                      <a:pt x="33" y="218"/>
                      <a:pt x="33" y="218"/>
                      <a:pt x="33" y="218"/>
                    </a:cubicBezTo>
                    <a:cubicBezTo>
                      <a:pt x="33" y="217"/>
                      <a:pt x="31" y="217"/>
                      <a:pt x="31" y="216"/>
                    </a:cubicBezTo>
                    <a:cubicBezTo>
                      <a:pt x="30" y="216"/>
                      <a:pt x="30" y="215"/>
                      <a:pt x="30" y="215"/>
                    </a:cubicBezTo>
                    <a:cubicBezTo>
                      <a:pt x="30" y="214"/>
                      <a:pt x="30" y="214"/>
                      <a:pt x="30" y="214"/>
                    </a:cubicBezTo>
                    <a:cubicBezTo>
                      <a:pt x="29" y="212"/>
                      <a:pt x="22" y="214"/>
                      <a:pt x="20" y="213"/>
                    </a:cubicBezTo>
                    <a:cubicBezTo>
                      <a:pt x="17" y="213"/>
                      <a:pt x="18" y="213"/>
                      <a:pt x="17" y="209"/>
                    </a:cubicBezTo>
                    <a:cubicBezTo>
                      <a:pt x="15" y="206"/>
                      <a:pt x="18" y="207"/>
                      <a:pt x="17" y="205"/>
                    </a:cubicBezTo>
                    <a:cubicBezTo>
                      <a:pt x="16" y="203"/>
                      <a:pt x="14" y="206"/>
                      <a:pt x="13" y="205"/>
                    </a:cubicBezTo>
                    <a:cubicBezTo>
                      <a:pt x="12" y="204"/>
                      <a:pt x="11" y="202"/>
                      <a:pt x="11" y="200"/>
                    </a:cubicBezTo>
                    <a:cubicBezTo>
                      <a:pt x="11" y="198"/>
                      <a:pt x="17" y="193"/>
                      <a:pt x="17" y="192"/>
                    </a:cubicBezTo>
                    <a:cubicBezTo>
                      <a:pt x="17" y="191"/>
                      <a:pt x="18" y="190"/>
                      <a:pt x="20" y="188"/>
                    </a:cubicBezTo>
                    <a:cubicBezTo>
                      <a:pt x="21" y="186"/>
                      <a:pt x="21" y="186"/>
                      <a:pt x="21" y="185"/>
                    </a:cubicBezTo>
                    <a:cubicBezTo>
                      <a:pt x="21" y="184"/>
                      <a:pt x="22" y="183"/>
                      <a:pt x="22" y="182"/>
                    </a:cubicBezTo>
                    <a:cubicBezTo>
                      <a:pt x="22" y="181"/>
                      <a:pt x="22" y="181"/>
                      <a:pt x="21" y="180"/>
                    </a:cubicBezTo>
                    <a:cubicBezTo>
                      <a:pt x="21" y="178"/>
                      <a:pt x="24" y="177"/>
                      <a:pt x="24" y="176"/>
                    </a:cubicBezTo>
                    <a:cubicBezTo>
                      <a:pt x="24" y="174"/>
                      <a:pt x="22" y="175"/>
                      <a:pt x="21" y="174"/>
                    </a:cubicBezTo>
                    <a:cubicBezTo>
                      <a:pt x="20" y="174"/>
                      <a:pt x="22" y="173"/>
                      <a:pt x="23" y="173"/>
                    </a:cubicBezTo>
                    <a:cubicBezTo>
                      <a:pt x="24" y="173"/>
                      <a:pt x="26" y="171"/>
                      <a:pt x="26" y="170"/>
                    </a:cubicBezTo>
                    <a:cubicBezTo>
                      <a:pt x="26" y="169"/>
                      <a:pt x="24" y="169"/>
                      <a:pt x="23" y="168"/>
                    </a:cubicBezTo>
                    <a:cubicBezTo>
                      <a:pt x="21" y="167"/>
                      <a:pt x="22" y="167"/>
                      <a:pt x="22" y="164"/>
                    </a:cubicBezTo>
                    <a:cubicBezTo>
                      <a:pt x="23" y="161"/>
                      <a:pt x="20" y="162"/>
                      <a:pt x="20" y="160"/>
                    </a:cubicBezTo>
                    <a:cubicBezTo>
                      <a:pt x="19" y="159"/>
                      <a:pt x="22" y="157"/>
                      <a:pt x="23" y="155"/>
                    </a:cubicBezTo>
                    <a:cubicBezTo>
                      <a:pt x="24" y="154"/>
                      <a:pt x="24" y="153"/>
                      <a:pt x="24" y="149"/>
                    </a:cubicBezTo>
                    <a:cubicBezTo>
                      <a:pt x="24" y="145"/>
                      <a:pt x="25" y="146"/>
                      <a:pt x="25" y="142"/>
                    </a:cubicBezTo>
                    <a:cubicBezTo>
                      <a:pt x="25" y="139"/>
                      <a:pt x="24" y="141"/>
                      <a:pt x="25" y="139"/>
                    </a:cubicBezTo>
                    <a:cubicBezTo>
                      <a:pt x="26" y="137"/>
                      <a:pt x="27" y="138"/>
                      <a:pt x="30" y="135"/>
                    </a:cubicBezTo>
                    <a:cubicBezTo>
                      <a:pt x="33" y="133"/>
                      <a:pt x="30" y="134"/>
                      <a:pt x="30" y="133"/>
                    </a:cubicBezTo>
                    <a:cubicBezTo>
                      <a:pt x="30" y="132"/>
                      <a:pt x="29" y="131"/>
                      <a:pt x="29" y="130"/>
                    </a:cubicBezTo>
                    <a:cubicBezTo>
                      <a:pt x="29" y="128"/>
                      <a:pt x="29" y="126"/>
                      <a:pt x="31" y="122"/>
                    </a:cubicBezTo>
                    <a:cubicBezTo>
                      <a:pt x="34" y="118"/>
                      <a:pt x="34" y="120"/>
                      <a:pt x="34" y="118"/>
                    </a:cubicBezTo>
                    <a:cubicBezTo>
                      <a:pt x="34" y="116"/>
                      <a:pt x="34" y="115"/>
                      <a:pt x="34" y="112"/>
                    </a:cubicBezTo>
                    <a:cubicBezTo>
                      <a:pt x="34" y="110"/>
                      <a:pt x="37" y="109"/>
                      <a:pt x="38" y="107"/>
                    </a:cubicBezTo>
                    <a:cubicBezTo>
                      <a:pt x="39" y="105"/>
                      <a:pt x="39" y="103"/>
                      <a:pt x="39" y="101"/>
                    </a:cubicBezTo>
                    <a:cubicBezTo>
                      <a:pt x="39" y="99"/>
                      <a:pt x="36" y="91"/>
                      <a:pt x="35" y="89"/>
                    </a:cubicBezTo>
                    <a:cubicBezTo>
                      <a:pt x="35" y="87"/>
                      <a:pt x="37" y="85"/>
                      <a:pt x="38" y="84"/>
                    </a:cubicBezTo>
                    <a:cubicBezTo>
                      <a:pt x="40" y="83"/>
                      <a:pt x="39" y="80"/>
                      <a:pt x="39" y="79"/>
                    </a:cubicBezTo>
                    <a:cubicBezTo>
                      <a:pt x="39" y="78"/>
                      <a:pt x="43" y="71"/>
                      <a:pt x="43" y="70"/>
                    </a:cubicBezTo>
                    <a:cubicBezTo>
                      <a:pt x="44" y="68"/>
                      <a:pt x="43" y="66"/>
                      <a:pt x="45" y="65"/>
                    </a:cubicBezTo>
                    <a:cubicBezTo>
                      <a:pt x="46" y="64"/>
                      <a:pt x="50" y="62"/>
                      <a:pt x="51" y="61"/>
                    </a:cubicBezTo>
                    <a:cubicBezTo>
                      <a:pt x="52" y="60"/>
                      <a:pt x="50" y="60"/>
                      <a:pt x="49" y="59"/>
                    </a:cubicBezTo>
                    <a:cubicBezTo>
                      <a:pt x="49" y="59"/>
                      <a:pt x="51" y="57"/>
                      <a:pt x="51" y="56"/>
                    </a:cubicBezTo>
                    <a:cubicBezTo>
                      <a:pt x="52" y="54"/>
                      <a:pt x="51" y="51"/>
                      <a:pt x="50" y="47"/>
                    </a:cubicBezTo>
                    <a:cubicBezTo>
                      <a:pt x="49" y="43"/>
                      <a:pt x="51" y="46"/>
                      <a:pt x="55" y="44"/>
                    </a:cubicBezTo>
                    <a:cubicBezTo>
                      <a:pt x="59" y="42"/>
                      <a:pt x="59" y="41"/>
                      <a:pt x="59" y="37"/>
                    </a:cubicBezTo>
                    <a:cubicBezTo>
                      <a:pt x="60" y="34"/>
                      <a:pt x="60" y="33"/>
                      <a:pt x="60" y="33"/>
                    </a:cubicBezTo>
                    <a:cubicBezTo>
                      <a:pt x="60" y="33"/>
                      <a:pt x="60" y="33"/>
                      <a:pt x="60" y="33"/>
                    </a:cubicBezTo>
                    <a:cubicBezTo>
                      <a:pt x="60" y="33"/>
                      <a:pt x="60" y="33"/>
                      <a:pt x="60" y="33"/>
                    </a:cubicBezTo>
                    <a:cubicBezTo>
                      <a:pt x="58" y="33"/>
                      <a:pt x="56" y="33"/>
                      <a:pt x="55" y="35"/>
                    </a:cubicBezTo>
                    <a:cubicBezTo>
                      <a:pt x="54" y="32"/>
                      <a:pt x="54" y="28"/>
                      <a:pt x="52" y="25"/>
                    </a:cubicBezTo>
                    <a:cubicBezTo>
                      <a:pt x="52" y="22"/>
                      <a:pt x="51" y="20"/>
                      <a:pt x="50" y="18"/>
                    </a:cubicBezTo>
                    <a:cubicBezTo>
                      <a:pt x="49" y="16"/>
                      <a:pt x="48" y="16"/>
                      <a:pt x="49" y="14"/>
                    </a:cubicBezTo>
                    <a:cubicBezTo>
                      <a:pt x="50" y="12"/>
                      <a:pt x="51" y="12"/>
                      <a:pt x="50" y="10"/>
                    </a:cubicBezTo>
                    <a:cubicBezTo>
                      <a:pt x="50" y="9"/>
                      <a:pt x="48" y="8"/>
                      <a:pt x="48" y="7"/>
                    </a:cubicBezTo>
                    <a:cubicBezTo>
                      <a:pt x="47" y="5"/>
                      <a:pt x="47" y="1"/>
                      <a:pt x="45" y="0"/>
                    </a:cubicBezTo>
                    <a:cubicBezTo>
                      <a:pt x="45" y="0"/>
                      <a:pt x="45" y="0"/>
                      <a:pt x="45" y="0"/>
                    </a:cubicBezTo>
                    <a:cubicBezTo>
                      <a:pt x="44" y="2"/>
                      <a:pt x="42" y="5"/>
                      <a:pt x="40" y="5"/>
                    </a:cubicBezTo>
                    <a:cubicBezTo>
                      <a:pt x="40" y="6"/>
                      <a:pt x="40" y="6"/>
                      <a:pt x="40" y="6"/>
                    </a:cubicBezTo>
                    <a:cubicBezTo>
                      <a:pt x="40" y="9"/>
                      <a:pt x="40" y="16"/>
                      <a:pt x="40" y="19"/>
                    </a:cubicBezTo>
                    <a:cubicBezTo>
                      <a:pt x="41" y="21"/>
                      <a:pt x="37" y="34"/>
                      <a:pt x="37" y="39"/>
                    </a:cubicBezTo>
                    <a:cubicBezTo>
                      <a:pt x="37" y="44"/>
                      <a:pt x="37" y="48"/>
                      <a:pt x="37" y="50"/>
                    </a:cubicBezTo>
                    <a:cubicBezTo>
                      <a:pt x="37" y="53"/>
                      <a:pt x="36" y="55"/>
                      <a:pt x="35" y="58"/>
                    </a:cubicBezTo>
                    <a:cubicBezTo>
                      <a:pt x="35" y="61"/>
                      <a:pt x="33" y="66"/>
                      <a:pt x="32" y="69"/>
                    </a:cubicBezTo>
                    <a:cubicBezTo>
                      <a:pt x="31" y="73"/>
                      <a:pt x="30" y="75"/>
                      <a:pt x="30" y="78"/>
                    </a:cubicBezTo>
                    <a:cubicBezTo>
                      <a:pt x="31" y="81"/>
                      <a:pt x="31" y="85"/>
                      <a:pt x="29" y="85"/>
                    </a:cubicBezTo>
                    <a:cubicBezTo>
                      <a:pt x="27" y="85"/>
                      <a:pt x="27" y="81"/>
                      <a:pt x="27" y="85"/>
                    </a:cubicBezTo>
                    <a:cubicBezTo>
                      <a:pt x="27" y="88"/>
                      <a:pt x="28" y="95"/>
                      <a:pt x="28" y="98"/>
                    </a:cubicBezTo>
                    <a:cubicBezTo>
                      <a:pt x="27" y="101"/>
                      <a:pt x="25" y="105"/>
                      <a:pt x="25" y="106"/>
                    </a:cubicBezTo>
                    <a:cubicBezTo>
                      <a:pt x="24" y="108"/>
                      <a:pt x="23" y="112"/>
                      <a:pt x="23" y="113"/>
                    </a:cubicBezTo>
                    <a:cubicBezTo>
                      <a:pt x="23" y="114"/>
                      <a:pt x="19" y="118"/>
                      <a:pt x="19" y="120"/>
                    </a:cubicBezTo>
                    <a:cubicBezTo>
                      <a:pt x="18" y="122"/>
                      <a:pt x="16" y="124"/>
                      <a:pt x="16" y="124"/>
                    </a:cubicBezTo>
                    <a:cubicBezTo>
                      <a:pt x="16" y="124"/>
                      <a:pt x="14" y="124"/>
                      <a:pt x="14" y="126"/>
                    </a:cubicBezTo>
                    <a:cubicBezTo>
                      <a:pt x="13" y="127"/>
                      <a:pt x="14" y="134"/>
                      <a:pt x="15" y="136"/>
                    </a:cubicBezTo>
                    <a:cubicBezTo>
                      <a:pt x="15" y="138"/>
                      <a:pt x="16" y="139"/>
                      <a:pt x="14" y="142"/>
                    </a:cubicBezTo>
                    <a:cubicBezTo>
                      <a:pt x="12" y="144"/>
                      <a:pt x="11" y="149"/>
                      <a:pt x="11" y="149"/>
                    </a:cubicBezTo>
                    <a:cubicBezTo>
                      <a:pt x="11" y="149"/>
                      <a:pt x="11" y="152"/>
                      <a:pt x="12" y="153"/>
                    </a:cubicBezTo>
                    <a:cubicBezTo>
                      <a:pt x="12" y="154"/>
                      <a:pt x="14" y="155"/>
                      <a:pt x="15" y="154"/>
                    </a:cubicBezTo>
                    <a:cubicBezTo>
                      <a:pt x="15" y="154"/>
                      <a:pt x="16" y="152"/>
                      <a:pt x="17" y="152"/>
                    </a:cubicBezTo>
                    <a:cubicBezTo>
                      <a:pt x="18" y="153"/>
                      <a:pt x="18" y="156"/>
                      <a:pt x="17" y="157"/>
                    </a:cubicBezTo>
                    <a:cubicBezTo>
                      <a:pt x="17" y="158"/>
                      <a:pt x="17" y="159"/>
                      <a:pt x="17" y="159"/>
                    </a:cubicBezTo>
                    <a:cubicBezTo>
                      <a:pt x="16" y="160"/>
                      <a:pt x="15" y="162"/>
                      <a:pt x="15" y="163"/>
                    </a:cubicBezTo>
                    <a:cubicBezTo>
                      <a:pt x="15" y="163"/>
                      <a:pt x="16" y="165"/>
                      <a:pt x="16" y="166"/>
                    </a:cubicBezTo>
                    <a:cubicBezTo>
                      <a:pt x="15" y="167"/>
                      <a:pt x="14" y="168"/>
                      <a:pt x="15" y="168"/>
                    </a:cubicBezTo>
                    <a:cubicBezTo>
                      <a:pt x="15" y="169"/>
                      <a:pt x="16" y="169"/>
                      <a:pt x="16" y="170"/>
                    </a:cubicBezTo>
                    <a:cubicBezTo>
                      <a:pt x="16" y="170"/>
                      <a:pt x="14" y="171"/>
                      <a:pt x="13" y="172"/>
                    </a:cubicBezTo>
                    <a:cubicBezTo>
                      <a:pt x="13" y="174"/>
                      <a:pt x="13" y="174"/>
                      <a:pt x="13" y="175"/>
                    </a:cubicBezTo>
                    <a:cubicBezTo>
                      <a:pt x="13" y="176"/>
                      <a:pt x="13" y="176"/>
                      <a:pt x="12" y="177"/>
                    </a:cubicBezTo>
                    <a:cubicBezTo>
                      <a:pt x="12" y="178"/>
                      <a:pt x="12" y="178"/>
                      <a:pt x="12" y="179"/>
                    </a:cubicBezTo>
                    <a:cubicBezTo>
                      <a:pt x="12" y="179"/>
                      <a:pt x="11" y="181"/>
                      <a:pt x="10" y="181"/>
                    </a:cubicBezTo>
                    <a:cubicBezTo>
                      <a:pt x="9" y="180"/>
                      <a:pt x="9" y="179"/>
                      <a:pt x="9" y="179"/>
                    </a:cubicBezTo>
                    <a:cubicBezTo>
                      <a:pt x="9" y="179"/>
                      <a:pt x="8" y="178"/>
                      <a:pt x="8" y="177"/>
                    </a:cubicBezTo>
                    <a:cubicBezTo>
                      <a:pt x="7" y="176"/>
                      <a:pt x="7" y="175"/>
                      <a:pt x="6" y="177"/>
                    </a:cubicBezTo>
                    <a:cubicBezTo>
                      <a:pt x="5" y="180"/>
                      <a:pt x="5" y="180"/>
                      <a:pt x="4" y="180"/>
                    </a:cubicBezTo>
                    <a:cubicBezTo>
                      <a:pt x="2" y="181"/>
                      <a:pt x="2" y="181"/>
                      <a:pt x="2" y="182"/>
                    </a:cubicBezTo>
                    <a:cubicBezTo>
                      <a:pt x="2" y="183"/>
                      <a:pt x="0" y="182"/>
                      <a:pt x="1" y="183"/>
                    </a:cubicBezTo>
                    <a:cubicBezTo>
                      <a:pt x="1" y="184"/>
                      <a:pt x="2" y="183"/>
                      <a:pt x="3" y="183"/>
                    </a:cubicBezTo>
                    <a:cubicBezTo>
                      <a:pt x="4" y="183"/>
                      <a:pt x="6" y="183"/>
                      <a:pt x="6" y="183"/>
                    </a:cubicBezTo>
                    <a:cubicBezTo>
                      <a:pt x="6" y="184"/>
                      <a:pt x="7" y="184"/>
                      <a:pt x="7" y="184"/>
                    </a:cubicBezTo>
                    <a:cubicBezTo>
                      <a:pt x="8" y="185"/>
                      <a:pt x="9" y="185"/>
                      <a:pt x="8" y="186"/>
                    </a:cubicBezTo>
                    <a:cubicBezTo>
                      <a:pt x="7" y="187"/>
                      <a:pt x="7" y="189"/>
                      <a:pt x="8" y="189"/>
                    </a:cubicBezTo>
                    <a:cubicBezTo>
                      <a:pt x="9" y="189"/>
                      <a:pt x="11" y="189"/>
                      <a:pt x="10" y="190"/>
                    </a:cubicBezTo>
                    <a:cubicBezTo>
                      <a:pt x="10" y="191"/>
                      <a:pt x="8" y="193"/>
                      <a:pt x="8" y="193"/>
                    </a:cubicBezTo>
                    <a:cubicBezTo>
                      <a:pt x="7" y="193"/>
                      <a:pt x="9" y="194"/>
                      <a:pt x="7" y="195"/>
                    </a:cubicBezTo>
                    <a:cubicBezTo>
                      <a:pt x="5" y="196"/>
                      <a:pt x="4" y="194"/>
                      <a:pt x="4" y="196"/>
                    </a:cubicBezTo>
                    <a:cubicBezTo>
                      <a:pt x="4" y="198"/>
                      <a:pt x="6" y="198"/>
                      <a:pt x="4" y="199"/>
                    </a:cubicBezTo>
                    <a:cubicBezTo>
                      <a:pt x="2" y="199"/>
                      <a:pt x="1" y="198"/>
                      <a:pt x="1" y="200"/>
                    </a:cubicBezTo>
                    <a:cubicBezTo>
                      <a:pt x="0" y="202"/>
                      <a:pt x="0" y="203"/>
                      <a:pt x="1" y="203"/>
                    </a:cubicBezTo>
                    <a:cubicBezTo>
                      <a:pt x="3" y="203"/>
                      <a:pt x="3" y="201"/>
                      <a:pt x="4" y="201"/>
                    </a:cubicBezTo>
                    <a:cubicBezTo>
                      <a:pt x="5" y="202"/>
                      <a:pt x="6" y="201"/>
                      <a:pt x="6" y="200"/>
                    </a:cubicBezTo>
                    <a:cubicBezTo>
                      <a:pt x="6" y="199"/>
                      <a:pt x="7" y="197"/>
                      <a:pt x="8" y="198"/>
                    </a:cubicBezTo>
                    <a:cubicBezTo>
                      <a:pt x="8" y="199"/>
                      <a:pt x="9" y="199"/>
                      <a:pt x="8" y="201"/>
                    </a:cubicBezTo>
                    <a:cubicBezTo>
                      <a:pt x="7" y="203"/>
                      <a:pt x="5" y="201"/>
                      <a:pt x="6" y="203"/>
                    </a:cubicBezTo>
                    <a:cubicBezTo>
                      <a:pt x="7" y="205"/>
                      <a:pt x="7" y="206"/>
                      <a:pt x="6" y="206"/>
                    </a:cubicBezTo>
                    <a:cubicBezTo>
                      <a:pt x="5" y="207"/>
                      <a:pt x="3" y="207"/>
                      <a:pt x="4" y="208"/>
                    </a:cubicBezTo>
                    <a:cubicBezTo>
                      <a:pt x="4" y="209"/>
                      <a:pt x="6" y="208"/>
                      <a:pt x="6" y="208"/>
                    </a:cubicBezTo>
                    <a:cubicBezTo>
                      <a:pt x="7" y="207"/>
                      <a:pt x="7" y="205"/>
                      <a:pt x="7" y="207"/>
                    </a:cubicBezTo>
                    <a:cubicBezTo>
                      <a:pt x="7" y="209"/>
                      <a:pt x="6" y="210"/>
                      <a:pt x="7" y="210"/>
                    </a:cubicBezTo>
                    <a:cubicBezTo>
                      <a:pt x="8" y="211"/>
                      <a:pt x="9" y="211"/>
                      <a:pt x="10" y="210"/>
                    </a:cubicBezTo>
                    <a:cubicBezTo>
                      <a:pt x="11" y="209"/>
                      <a:pt x="11" y="211"/>
                      <a:pt x="11" y="212"/>
                    </a:cubicBezTo>
                    <a:cubicBezTo>
                      <a:pt x="10" y="213"/>
                      <a:pt x="9" y="212"/>
                      <a:pt x="10" y="213"/>
                    </a:cubicBezTo>
                    <a:cubicBezTo>
                      <a:pt x="11" y="215"/>
                      <a:pt x="12" y="214"/>
                      <a:pt x="12" y="214"/>
                    </a:cubicBezTo>
                    <a:cubicBezTo>
                      <a:pt x="13" y="213"/>
                      <a:pt x="15" y="212"/>
                      <a:pt x="15" y="213"/>
                    </a:cubicBezTo>
                    <a:cubicBezTo>
                      <a:pt x="15" y="213"/>
                      <a:pt x="11" y="216"/>
                      <a:pt x="11" y="218"/>
                    </a:cubicBezTo>
                    <a:cubicBezTo>
                      <a:pt x="11" y="219"/>
                      <a:pt x="12" y="220"/>
                      <a:pt x="12" y="220"/>
                    </a:cubicBezTo>
                    <a:cubicBezTo>
                      <a:pt x="12" y="220"/>
                      <a:pt x="10" y="221"/>
                      <a:pt x="10" y="222"/>
                    </a:cubicBezTo>
                    <a:cubicBezTo>
                      <a:pt x="10" y="223"/>
                      <a:pt x="9" y="223"/>
                      <a:pt x="10" y="224"/>
                    </a:cubicBezTo>
                    <a:cubicBezTo>
                      <a:pt x="11" y="225"/>
                      <a:pt x="13" y="224"/>
                      <a:pt x="13" y="224"/>
                    </a:cubicBezTo>
                    <a:cubicBezTo>
                      <a:pt x="15" y="222"/>
                      <a:pt x="15" y="222"/>
                      <a:pt x="15" y="222"/>
                    </a:cubicBezTo>
                    <a:cubicBezTo>
                      <a:pt x="15" y="222"/>
                      <a:pt x="15" y="220"/>
                      <a:pt x="16" y="220"/>
                    </a:cubicBezTo>
                    <a:cubicBezTo>
                      <a:pt x="17" y="221"/>
                      <a:pt x="15" y="219"/>
                      <a:pt x="18" y="220"/>
                    </a:cubicBezTo>
                    <a:cubicBezTo>
                      <a:pt x="20" y="220"/>
                      <a:pt x="20" y="221"/>
                      <a:pt x="19" y="222"/>
                    </a:cubicBezTo>
                    <a:cubicBezTo>
                      <a:pt x="17" y="223"/>
                      <a:pt x="16" y="223"/>
                      <a:pt x="16" y="224"/>
                    </a:cubicBezTo>
                    <a:cubicBezTo>
                      <a:pt x="17" y="225"/>
                      <a:pt x="16" y="226"/>
                      <a:pt x="17" y="226"/>
                    </a:cubicBezTo>
                    <a:cubicBezTo>
                      <a:pt x="18" y="226"/>
                      <a:pt x="20" y="226"/>
                      <a:pt x="21" y="225"/>
                    </a:cubicBezTo>
                    <a:cubicBezTo>
                      <a:pt x="22" y="225"/>
                      <a:pt x="23" y="224"/>
                      <a:pt x="23" y="223"/>
                    </a:cubicBezTo>
                    <a:cubicBezTo>
                      <a:pt x="22" y="222"/>
                      <a:pt x="22" y="220"/>
                      <a:pt x="23" y="220"/>
                    </a:cubicBezTo>
                    <a:cubicBezTo>
                      <a:pt x="25" y="220"/>
                      <a:pt x="23" y="219"/>
                      <a:pt x="25" y="219"/>
                    </a:cubicBezTo>
                    <a:cubicBezTo>
                      <a:pt x="26" y="220"/>
                      <a:pt x="25" y="220"/>
                      <a:pt x="25" y="221"/>
                    </a:cubicBezTo>
                    <a:cubicBezTo>
                      <a:pt x="25" y="222"/>
                      <a:pt x="25" y="222"/>
                      <a:pt x="27" y="222"/>
                    </a:cubicBezTo>
                    <a:cubicBezTo>
                      <a:pt x="28" y="222"/>
                      <a:pt x="29" y="221"/>
                      <a:pt x="29" y="222"/>
                    </a:cubicBezTo>
                    <a:cubicBezTo>
                      <a:pt x="29" y="223"/>
                      <a:pt x="29" y="223"/>
                      <a:pt x="28" y="224"/>
                    </a:cubicBezTo>
                    <a:cubicBezTo>
                      <a:pt x="27" y="225"/>
                      <a:pt x="26" y="224"/>
                      <a:pt x="26" y="225"/>
                    </a:cubicBezTo>
                    <a:cubicBezTo>
                      <a:pt x="25" y="226"/>
                      <a:pt x="27" y="227"/>
                      <a:pt x="27" y="227"/>
                    </a:cubicBezTo>
                    <a:cubicBezTo>
                      <a:pt x="27" y="227"/>
                      <a:pt x="29" y="226"/>
                      <a:pt x="28" y="228"/>
                    </a:cubicBezTo>
                    <a:cubicBezTo>
                      <a:pt x="27" y="229"/>
                      <a:pt x="24" y="229"/>
                      <a:pt x="24" y="229"/>
                    </a:cubicBezTo>
                    <a:cubicBezTo>
                      <a:pt x="23" y="229"/>
                      <a:pt x="22" y="227"/>
                      <a:pt x="22" y="229"/>
                    </a:cubicBezTo>
                    <a:cubicBezTo>
                      <a:pt x="22" y="231"/>
                      <a:pt x="27" y="228"/>
                      <a:pt x="27" y="231"/>
                    </a:cubicBezTo>
                    <a:cubicBezTo>
                      <a:pt x="27" y="234"/>
                      <a:pt x="27" y="233"/>
                      <a:pt x="28" y="234"/>
                    </a:cubicBezTo>
                    <a:cubicBezTo>
                      <a:pt x="30" y="235"/>
                      <a:pt x="29" y="235"/>
                      <a:pt x="31" y="234"/>
                    </a:cubicBezTo>
                    <a:cubicBezTo>
                      <a:pt x="33" y="233"/>
                      <a:pt x="35" y="230"/>
                      <a:pt x="35" y="232"/>
                    </a:cubicBezTo>
                    <a:cubicBezTo>
                      <a:pt x="36" y="235"/>
                      <a:pt x="34" y="236"/>
                      <a:pt x="38" y="235"/>
                    </a:cubicBezTo>
                    <a:cubicBezTo>
                      <a:pt x="42" y="233"/>
                      <a:pt x="43" y="232"/>
                      <a:pt x="43" y="232"/>
                    </a:cubicBezTo>
                    <a:cubicBezTo>
                      <a:pt x="43" y="232"/>
                      <a:pt x="43" y="232"/>
                      <a:pt x="44" y="232"/>
                    </a:cubicBezTo>
                    <a:lnTo>
                      <a:pt x="43" y="232"/>
                    </a:lnTo>
                    <a:close/>
                  </a:path>
                </a:pathLst>
              </a:custGeom>
              <a:grpFill/>
              <a:ln w="4763" cap="rnd">
                <a:solidFill>
                  <a:srgbClr val="FFFFFF"/>
                </a:solidFill>
                <a:prstDash val="solid"/>
                <a:round/>
                <a:headEnd/>
                <a:tailEnd/>
              </a:ln>
            </p:spPr>
            <p:txBody>
              <a:bodyPr/>
              <a:lstStyle/>
              <a:p>
                <a:endParaRPr lang="en-US"/>
              </a:p>
            </p:txBody>
          </p:sp>
          <p:sp>
            <p:nvSpPr>
              <p:cNvPr id="313" name="Freeform 64">
                <a:extLst>
                  <a:ext uri="{FF2B5EF4-FFF2-40B4-BE49-F238E27FC236}">
                    <a16:creationId xmlns:a16="http://schemas.microsoft.com/office/drawing/2014/main" id="{D0E4CF68-09D8-4D1F-83E8-0D87F27F7717}"/>
                  </a:ext>
                </a:extLst>
              </p:cNvPr>
              <p:cNvSpPr>
                <a:spLocks/>
              </p:cNvSpPr>
              <p:nvPr/>
            </p:nvSpPr>
            <p:spPr bwMode="auto">
              <a:xfrm>
                <a:off x="2368" y="2072"/>
                <a:ext cx="59" cy="45"/>
              </a:xfrm>
              <a:custGeom>
                <a:avLst/>
                <a:gdLst>
                  <a:gd name="T0" fmla="*/ 0 w 22"/>
                  <a:gd name="T1" fmla="*/ 21 h 17"/>
                  <a:gd name="T2" fmla="*/ 0 w 22"/>
                  <a:gd name="T3" fmla="*/ 21 h 17"/>
                  <a:gd name="T4" fmla="*/ 21 w 22"/>
                  <a:gd name="T5" fmla="*/ 13 h 17"/>
                  <a:gd name="T6" fmla="*/ 56 w 22"/>
                  <a:gd name="T7" fmla="*/ 13 h 17"/>
                  <a:gd name="T8" fmla="*/ 86 w 22"/>
                  <a:gd name="T9" fmla="*/ 42 h 17"/>
                  <a:gd name="T10" fmla="*/ 137 w 22"/>
                  <a:gd name="T11" fmla="*/ 50 h 17"/>
                  <a:gd name="T12" fmla="*/ 145 w 22"/>
                  <a:gd name="T13" fmla="*/ 85 h 17"/>
                  <a:gd name="T14" fmla="*/ 72 w 22"/>
                  <a:gd name="T15" fmla="*/ 98 h 17"/>
                  <a:gd name="T16" fmla="*/ 35 w 22"/>
                  <a:gd name="T17" fmla="*/ 98 h 17"/>
                  <a:gd name="T18" fmla="*/ 21 w 22"/>
                  <a:gd name="T19" fmla="*/ 119 h 17"/>
                  <a:gd name="T20" fmla="*/ 8 w 22"/>
                  <a:gd name="T21" fmla="*/ 98 h 17"/>
                  <a:gd name="T22" fmla="*/ 0 w 22"/>
                  <a:gd name="T23" fmla="*/ 90 h 17"/>
                  <a:gd name="T24" fmla="*/ 0 w 22"/>
                  <a:gd name="T25" fmla="*/ 21 h 1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2" h="17">
                    <a:moveTo>
                      <a:pt x="0" y="3"/>
                    </a:moveTo>
                    <a:cubicBezTo>
                      <a:pt x="0" y="3"/>
                      <a:pt x="0" y="3"/>
                      <a:pt x="0" y="3"/>
                    </a:cubicBezTo>
                    <a:cubicBezTo>
                      <a:pt x="1" y="3"/>
                      <a:pt x="2" y="2"/>
                      <a:pt x="3" y="2"/>
                    </a:cubicBezTo>
                    <a:cubicBezTo>
                      <a:pt x="5" y="0"/>
                      <a:pt x="7" y="3"/>
                      <a:pt x="8" y="2"/>
                    </a:cubicBezTo>
                    <a:cubicBezTo>
                      <a:pt x="9" y="2"/>
                      <a:pt x="10" y="6"/>
                      <a:pt x="12" y="6"/>
                    </a:cubicBezTo>
                    <a:cubicBezTo>
                      <a:pt x="15" y="7"/>
                      <a:pt x="16" y="7"/>
                      <a:pt x="19" y="7"/>
                    </a:cubicBezTo>
                    <a:cubicBezTo>
                      <a:pt x="22" y="6"/>
                      <a:pt x="21" y="10"/>
                      <a:pt x="20" y="12"/>
                    </a:cubicBezTo>
                    <a:cubicBezTo>
                      <a:pt x="18" y="13"/>
                      <a:pt x="18" y="13"/>
                      <a:pt x="10" y="14"/>
                    </a:cubicBezTo>
                    <a:cubicBezTo>
                      <a:pt x="7" y="14"/>
                      <a:pt x="7" y="14"/>
                      <a:pt x="5" y="14"/>
                    </a:cubicBezTo>
                    <a:cubicBezTo>
                      <a:pt x="3" y="13"/>
                      <a:pt x="4" y="17"/>
                      <a:pt x="3" y="17"/>
                    </a:cubicBezTo>
                    <a:cubicBezTo>
                      <a:pt x="3" y="17"/>
                      <a:pt x="3" y="15"/>
                      <a:pt x="1" y="14"/>
                    </a:cubicBezTo>
                    <a:cubicBezTo>
                      <a:pt x="1" y="14"/>
                      <a:pt x="1" y="14"/>
                      <a:pt x="0" y="13"/>
                    </a:cubicBezTo>
                    <a:lnTo>
                      <a:pt x="0" y="3"/>
                    </a:lnTo>
                    <a:close/>
                  </a:path>
                </a:pathLst>
              </a:custGeom>
              <a:solidFill>
                <a:srgbClr val="002060"/>
              </a:solidFill>
              <a:ln w="4763" cap="rnd">
                <a:solidFill>
                  <a:srgbClr val="FFFFFF"/>
                </a:solidFill>
                <a:prstDash val="solid"/>
                <a:round/>
                <a:headEnd/>
                <a:tailEnd/>
              </a:ln>
            </p:spPr>
            <p:txBody>
              <a:bodyPr/>
              <a:lstStyle/>
              <a:p>
                <a:endParaRPr lang="en-US"/>
              </a:p>
            </p:txBody>
          </p:sp>
          <p:sp>
            <p:nvSpPr>
              <p:cNvPr id="314" name="Freeform 65">
                <a:extLst>
                  <a:ext uri="{FF2B5EF4-FFF2-40B4-BE49-F238E27FC236}">
                    <a16:creationId xmlns:a16="http://schemas.microsoft.com/office/drawing/2014/main" id="{B7D1759E-0996-4DBB-9A84-169F8DBA5CB2}"/>
                  </a:ext>
                </a:extLst>
              </p:cNvPr>
              <p:cNvSpPr>
                <a:spLocks/>
              </p:cNvSpPr>
              <p:nvPr/>
            </p:nvSpPr>
            <p:spPr bwMode="auto">
              <a:xfrm>
                <a:off x="2317" y="2075"/>
                <a:ext cx="51" cy="40"/>
              </a:xfrm>
              <a:custGeom>
                <a:avLst/>
                <a:gdLst>
                  <a:gd name="T0" fmla="*/ 137 w 19"/>
                  <a:gd name="T1" fmla="*/ 85 h 15"/>
                  <a:gd name="T2" fmla="*/ 35 w 19"/>
                  <a:gd name="T3" fmla="*/ 99 h 15"/>
                  <a:gd name="T4" fmla="*/ 8 w 19"/>
                  <a:gd name="T5" fmla="*/ 64 h 15"/>
                  <a:gd name="T6" fmla="*/ 35 w 19"/>
                  <a:gd name="T7" fmla="*/ 72 h 15"/>
                  <a:gd name="T8" fmla="*/ 102 w 19"/>
                  <a:gd name="T9" fmla="*/ 72 h 15"/>
                  <a:gd name="T10" fmla="*/ 94 w 19"/>
                  <a:gd name="T11" fmla="*/ 51 h 15"/>
                  <a:gd name="T12" fmla="*/ 56 w 19"/>
                  <a:gd name="T13" fmla="*/ 21 h 15"/>
                  <a:gd name="T14" fmla="*/ 81 w 19"/>
                  <a:gd name="T15" fmla="*/ 0 h 15"/>
                  <a:gd name="T16" fmla="*/ 115 w 19"/>
                  <a:gd name="T17" fmla="*/ 8 h 15"/>
                  <a:gd name="T18" fmla="*/ 137 w 19"/>
                  <a:gd name="T19" fmla="*/ 13 h 15"/>
                  <a:gd name="T20" fmla="*/ 137 w 19"/>
                  <a:gd name="T21" fmla="*/ 85 h 1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9" h="15">
                    <a:moveTo>
                      <a:pt x="19" y="12"/>
                    </a:moveTo>
                    <a:cubicBezTo>
                      <a:pt x="16" y="12"/>
                      <a:pt x="9" y="14"/>
                      <a:pt x="5" y="14"/>
                    </a:cubicBezTo>
                    <a:cubicBezTo>
                      <a:pt x="0" y="15"/>
                      <a:pt x="1" y="12"/>
                      <a:pt x="1" y="9"/>
                    </a:cubicBezTo>
                    <a:cubicBezTo>
                      <a:pt x="1" y="6"/>
                      <a:pt x="3" y="10"/>
                      <a:pt x="5" y="10"/>
                    </a:cubicBezTo>
                    <a:cubicBezTo>
                      <a:pt x="6" y="10"/>
                      <a:pt x="15" y="11"/>
                      <a:pt x="14" y="10"/>
                    </a:cubicBezTo>
                    <a:cubicBezTo>
                      <a:pt x="12" y="9"/>
                      <a:pt x="12" y="8"/>
                      <a:pt x="13" y="7"/>
                    </a:cubicBezTo>
                    <a:cubicBezTo>
                      <a:pt x="14" y="5"/>
                      <a:pt x="11" y="5"/>
                      <a:pt x="8" y="3"/>
                    </a:cubicBezTo>
                    <a:cubicBezTo>
                      <a:pt x="5" y="2"/>
                      <a:pt x="10" y="0"/>
                      <a:pt x="11" y="0"/>
                    </a:cubicBezTo>
                    <a:cubicBezTo>
                      <a:pt x="11" y="0"/>
                      <a:pt x="15" y="0"/>
                      <a:pt x="16" y="1"/>
                    </a:cubicBezTo>
                    <a:cubicBezTo>
                      <a:pt x="17" y="1"/>
                      <a:pt x="18" y="1"/>
                      <a:pt x="19" y="2"/>
                    </a:cubicBezTo>
                    <a:lnTo>
                      <a:pt x="19" y="12"/>
                    </a:lnTo>
                    <a:close/>
                  </a:path>
                </a:pathLst>
              </a:custGeom>
              <a:grpFill/>
              <a:ln w="4763" cap="rnd">
                <a:solidFill>
                  <a:srgbClr val="FFFFFF"/>
                </a:solidFill>
                <a:prstDash val="solid"/>
                <a:round/>
                <a:headEnd/>
                <a:tailEnd/>
              </a:ln>
            </p:spPr>
            <p:txBody>
              <a:bodyPr/>
              <a:lstStyle/>
              <a:p>
                <a:endParaRPr lang="en-US"/>
              </a:p>
            </p:txBody>
          </p:sp>
          <p:sp>
            <p:nvSpPr>
              <p:cNvPr id="315" name="Freeform 66">
                <a:extLst>
                  <a:ext uri="{FF2B5EF4-FFF2-40B4-BE49-F238E27FC236}">
                    <a16:creationId xmlns:a16="http://schemas.microsoft.com/office/drawing/2014/main" id="{AEA80EE8-F8DB-4EE6-B244-A7A0E02FC490}"/>
                  </a:ext>
                </a:extLst>
              </p:cNvPr>
              <p:cNvSpPr>
                <a:spLocks/>
              </p:cNvSpPr>
              <p:nvPr/>
            </p:nvSpPr>
            <p:spPr bwMode="auto">
              <a:xfrm>
                <a:off x="2058" y="2099"/>
                <a:ext cx="29" cy="50"/>
              </a:xfrm>
              <a:custGeom>
                <a:avLst/>
                <a:gdLst>
                  <a:gd name="T0" fmla="*/ 21 w 11"/>
                  <a:gd name="T1" fmla="*/ 118 h 19"/>
                  <a:gd name="T2" fmla="*/ 47 w 11"/>
                  <a:gd name="T3" fmla="*/ 89 h 19"/>
                  <a:gd name="T4" fmla="*/ 55 w 11"/>
                  <a:gd name="T5" fmla="*/ 63 h 19"/>
                  <a:gd name="T6" fmla="*/ 55 w 11"/>
                  <a:gd name="T7" fmla="*/ 34 h 19"/>
                  <a:gd name="T8" fmla="*/ 69 w 11"/>
                  <a:gd name="T9" fmla="*/ 21 h 19"/>
                  <a:gd name="T10" fmla="*/ 76 w 11"/>
                  <a:gd name="T11" fmla="*/ 21 h 19"/>
                  <a:gd name="T12" fmla="*/ 63 w 11"/>
                  <a:gd name="T13" fmla="*/ 8 h 19"/>
                  <a:gd name="T14" fmla="*/ 42 w 11"/>
                  <a:gd name="T15" fmla="*/ 8 h 19"/>
                  <a:gd name="T16" fmla="*/ 29 w 11"/>
                  <a:gd name="T17" fmla="*/ 29 h 19"/>
                  <a:gd name="T18" fmla="*/ 13 w 11"/>
                  <a:gd name="T19" fmla="*/ 47 h 19"/>
                  <a:gd name="T20" fmla="*/ 8 w 11"/>
                  <a:gd name="T21" fmla="*/ 68 h 19"/>
                  <a:gd name="T22" fmla="*/ 8 w 11"/>
                  <a:gd name="T23" fmla="*/ 97 h 19"/>
                  <a:gd name="T24" fmla="*/ 8 w 11"/>
                  <a:gd name="T25" fmla="*/ 132 h 19"/>
                  <a:gd name="T26" fmla="*/ 21 w 11"/>
                  <a:gd name="T27" fmla="*/ 124 h 19"/>
                  <a:gd name="T28" fmla="*/ 21 w 11"/>
                  <a:gd name="T29" fmla="*/ 118 h 1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1" h="19">
                    <a:moveTo>
                      <a:pt x="3" y="17"/>
                    </a:moveTo>
                    <a:cubicBezTo>
                      <a:pt x="5" y="16"/>
                      <a:pt x="7" y="13"/>
                      <a:pt x="7" y="13"/>
                    </a:cubicBezTo>
                    <a:cubicBezTo>
                      <a:pt x="7" y="13"/>
                      <a:pt x="8" y="11"/>
                      <a:pt x="8" y="9"/>
                    </a:cubicBezTo>
                    <a:cubicBezTo>
                      <a:pt x="8" y="6"/>
                      <a:pt x="8" y="5"/>
                      <a:pt x="8" y="5"/>
                    </a:cubicBezTo>
                    <a:cubicBezTo>
                      <a:pt x="8" y="5"/>
                      <a:pt x="10" y="4"/>
                      <a:pt x="10" y="3"/>
                    </a:cubicBezTo>
                    <a:cubicBezTo>
                      <a:pt x="11" y="3"/>
                      <a:pt x="11" y="3"/>
                      <a:pt x="11" y="3"/>
                    </a:cubicBezTo>
                    <a:cubicBezTo>
                      <a:pt x="9" y="1"/>
                      <a:pt x="9" y="1"/>
                      <a:pt x="9" y="1"/>
                    </a:cubicBezTo>
                    <a:cubicBezTo>
                      <a:pt x="8" y="0"/>
                      <a:pt x="7" y="0"/>
                      <a:pt x="6" y="1"/>
                    </a:cubicBezTo>
                    <a:cubicBezTo>
                      <a:pt x="5" y="1"/>
                      <a:pt x="4" y="3"/>
                      <a:pt x="4" y="4"/>
                    </a:cubicBezTo>
                    <a:cubicBezTo>
                      <a:pt x="3" y="4"/>
                      <a:pt x="2" y="5"/>
                      <a:pt x="2" y="7"/>
                    </a:cubicBezTo>
                    <a:cubicBezTo>
                      <a:pt x="1" y="8"/>
                      <a:pt x="1" y="8"/>
                      <a:pt x="1" y="10"/>
                    </a:cubicBezTo>
                    <a:cubicBezTo>
                      <a:pt x="1" y="12"/>
                      <a:pt x="2" y="10"/>
                      <a:pt x="1" y="14"/>
                    </a:cubicBezTo>
                    <a:cubicBezTo>
                      <a:pt x="0" y="17"/>
                      <a:pt x="0" y="18"/>
                      <a:pt x="1" y="19"/>
                    </a:cubicBezTo>
                    <a:cubicBezTo>
                      <a:pt x="3" y="18"/>
                      <a:pt x="3" y="18"/>
                      <a:pt x="3" y="18"/>
                    </a:cubicBezTo>
                    <a:lnTo>
                      <a:pt x="3" y="17"/>
                    </a:lnTo>
                    <a:close/>
                  </a:path>
                </a:pathLst>
              </a:custGeom>
              <a:grpFill/>
              <a:ln w="4763" cap="rnd">
                <a:solidFill>
                  <a:srgbClr val="FFFFFF"/>
                </a:solidFill>
                <a:prstDash val="solid"/>
                <a:round/>
                <a:headEnd/>
                <a:tailEnd/>
              </a:ln>
            </p:spPr>
            <p:txBody>
              <a:bodyPr/>
              <a:lstStyle/>
              <a:p>
                <a:endParaRPr lang="en-US"/>
              </a:p>
            </p:txBody>
          </p:sp>
          <p:sp>
            <p:nvSpPr>
              <p:cNvPr id="316" name="Freeform 67">
                <a:extLst>
                  <a:ext uri="{FF2B5EF4-FFF2-40B4-BE49-F238E27FC236}">
                    <a16:creationId xmlns:a16="http://schemas.microsoft.com/office/drawing/2014/main" id="{7D6ADE7D-2377-4D1C-AAE7-38E0A98DA84A}"/>
                  </a:ext>
                </a:extLst>
              </p:cNvPr>
              <p:cNvSpPr>
                <a:spLocks/>
              </p:cNvSpPr>
              <p:nvPr/>
            </p:nvSpPr>
            <p:spPr bwMode="auto">
              <a:xfrm>
                <a:off x="2111" y="2243"/>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7" name="Line 68">
                <a:extLst>
                  <a:ext uri="{FF2B5EF4-FFF2-40B4-BE49-F238E27FC236}">
                    <a16:creationId xmlns:a16="http://schemas.microsoft.com/office/drawing/2014/main" id="{3C480A38-7739-45D3-B03F-DB429607BD29}"/>
                  </a:ext>
                </a:extLst>
              </p:cNvPr>
              <p:cNvSpPr>
                <a:spLocks noChangeShapeType="1"/>
              </p:cNvSpPr>
              <p:nvPr/>
            </p:nvSpPr>
            <p:spPr bwMode="auto">
              <a:xfrm>
                <a:off x="2111" y="2243"/>
                <a:ext cx="0" cy="0"/>
              </a:xfrm>
              <a:prstGeom prst="line">
                <a:avLst/>
              </a:prstGeom>
              <a:grpFill/>
              <a:ln w="4763" cap="rnd">
                <a:solidFill>
                  <a:srgbClr val="FFFFFF"/>
                </a:solidFill>
                <a:round/>
                <a:headEnd/>
                <a:tailEnd/>
              </a:ln>
            </p:spPr>
            <p:txBody>
              <a:bodyPr/>
              <a:lstStyle/>
              <a:p>
                <a:endParaRPr lang="en-US"/>
              </a:p>
            </p:txBody>
          </p:sp>
          <p:sp>
            <p:nvSpPr>
              <p:cNvPr id="318" name="Freeform 69">
                <a:extLst>
                  <a:ext uri="{FF2B5EF4-FFF2-40B4-BE49-F238E27FC236}">
                    <a16:creationId xmlns:a16="http://schemas.microsoft.com/office/drawing/2014/main" id="{34A4F18A-9753-441B-BDD2-37A8A1515D5D}"/>
                  </a:ext>
                </a:extLst>
              </p:cNvPr>
              <p:cNvSpPr>
                <a:spLocks/>
              </p:cNvSpPr>
              <p:nvPr/>
            </p:nvSpPr>
            <p:spPr bwMode="auto">
              <a:xfrm>
                <a:off x="2135" y="2304"/>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19" name="Line 70">
                <a:extLst>
                  <a:ext uri="{FF2B5EF4-FFF2-40B4-BE49-F238E27FC236}">
                    <a16:creationId xmlns:a16="http://schemas.microsoft.com/office/drawing/2014/main" id="{D6E43422-EAC6-4346-A777-A7BC8BD1C9EB}"/>
                  </a:ext>
                </a:extLst>
              </p:cNvPr>
              <p:cNvSpPr>
                <a:spLocks noChangeShapeType="1"/>
              </p:cNvSpPr>
              <p:nvPr/>
            </p:nvSpPr>
            <p:spPr bwMode="auto">
              <a:xfrm>
                <a:off x="2135" y="2304"/>
                <a:ext cx="0" cy="0"/>
              </a:xfrm>
              <a:prstGeom prst="line">
                <a:avLst/>
              </a:prstGeom>
              <a:grpFill/>
              <a:ln w="4763" cap="rnd">
                <a:solidFill>
                  <a:srgbClr val="FFFFFF"/>
                </a:solidFill>
                <a:round/>
                <a:headEnd/>
                <a:tailEnd/>
              </a:ln>
            </p:spPr>
            <p:txBody>
              <a:bodyPr/>
              <a:lstStyle/>
              <a:p>
                <a:endParaRPr lang="en-US"/>
              </a:p>
            </p:txBody>
          </p:sp>
          <p:sp>
            <p:nvSpPr>
              <p:cNvPr id="320" name="Freeform 71">
                <a:extLst>
                  <a:ext uri="{FF2B5EF4-FFF2-40B4-BE49-F238E27FC236}">
                    <a16:creationId xmlns:a16="http://schemas.microsoft.com/office/drawing/2014/main" id="{C06E7B0D-D6C4-4A2D-9BC7-07F4AE57D2E7}"/>
                  </a:ext>
                </a:extLst>
              </p:cNvPr>
              <p:cNvSpPr>
                <a:spLocks/>
              </p:cNvSpPr>
              <p:nvPr/>
            </p:nvSpPr>
            <p:spPr bwMode="auto">
              <a:xfrm>
                <a:off x="2133" y="2016"/>
                <a:ext cx="187" cy="64"/>
              </a:xfrm>
              <a:custGeom>
                <a:avLst/>
                <a:gdLst>
                  <a:gd name="T0" fmla="*/ 171 w 70"/>
                  <a:gd name="T1" fmla="*/ 13 h 24"/>
                  <a:gd name="T2" fmla="*/ 107 w 70"/>
                  <a:gd name="T3" fmla="*/ 8 h 24"/>
                  <a:gd name="T4" fmla="*/ 64 w 70"/>
                  <a:gd name="T5" fmla="*/ 29 h 24"/>
                  <a:gd name="T6" fmla="*/ 51 w 70"/>
                  <a:gd name="T7" fmla="*/ 51 h 24"/>
                  <a:gd name="T8" fmla="*/ 29 w 70"/>
                  <a:gd name="T9" fmla="*/ 72 h 24"/>
                  <a:gd name="T10" fmla="*/ 94 w 70"/>
                  <a:gd name="T11" fmla="*/ 51 h 24"/>
                  <a:gd name="T12" fmla="*/ 115 w 70"/>
                  <a:gd name="T13" fmla="*/ 29 h 24"/>
                  <a:gd name="T14" fmla="*/ 142 w 70"/>
                  <a:gd name="T15" fmla="*/ 29 h 24"/>
                  <a:gd name="T16" fmla="*/ 171 w 70"/>
                  <a:gd name="T17" fmla="*/ 29 h 24"/>
                  <a:gd name="T18" fmla="*/ 150 w 70"/>
                  <a:gd name="T19" fmla="*/ 43 h 24"/>
                  <a:gd name="T20" fmla="*/ 184 w 70"/>
                  <a:gd name="T21" fmla="*/ 56 h 24"/>
                  <a:gd name="T22" fmla="*/ 243 w 70"/>
                  <a:gd name="T23" fmla="*/ 56 h 24"/>
                  <a:gd name="T24" fmla="*/ 256 w 70"/>
                  <a:gd name="T25" fmla="*/ 85 h 24"/>
                  <a:gd name="T26" fmla="*/ 294 w 70"/>
                  <a:gd name="T27" fmla="*/ 85 h 24"/>
                  <a:gd name="T28" fmla="*/ 321 w 70"/>
                  <a:gd name="T29" fmla="*/ 99 h 24"/>
                  <a:gd name="T30" fmla="*/ 350 w 70"/>
                  <a:gd name="T31" fmla="*/ 128 h 24"/>
                  <a:gd name="T32" fmla="*/ 350 w 70"/>
                  <a:gd name="T33" fmla="*/ 149 h 24"/>
                  <a:gd name="T34" fmla="*/ 371 w 70"/>
                  <a:gd name="T35" fmla="*/ 163 h 24"/>
                  <a:gd name="T36" fmla="*/ 486 w 70"/>
                  <a:gd name="T37" fmla="*/ 163 h 24"/>
                  <a:gd name="T38" fmla="*/ 500 w 70"/>
                  <a:gd name="T39" fmla="*/ 157 h 24"/>
                  <a:gd name="T40" fmla="*/ 486 w 70"/>
                  <a:gd name="T41" fmla="*/ 128 h 24"/>
                  <a:gd name="T42" fmla="*/ 457 w 70"/>
                  <a:gd name="T43" fmla="*/ 120 h 24"/>
                  <a:gd name="T44" fmla="*/ 427 w 70"/>
                  <a:gd name="T45" fmla="*/ 93 h 24"/>
                  <a:gd name="T46" fmla="*/ 379 w 70"/>
                  <a:gd name="T47" fmla="*/ 85 h 24"/>
                  <a:gd name="T48" fmla="*/ 337 w 70"/>
                  <a:gd name="T49" fmla="*/ 72 h 24"/>
                  <a:gd name="T50" fmla="*/ 307 w 70"/>
                  <a:gd name="T51" fmla="*/ 51 h 24"/>
                  <a:gd name="T52" fmla="*/ 264 w 70"/>
                  <a:gd name="T53" fmla="*/ 35 h 24"/>
                  <a:gd name="T54" fmla="*/ 214 w 70"/>
                  <a:gd name="T55" fmla="*/ 13 h 24"/>
                  <a:gd name="T56" fmla="*/ 171 w 70"/>
                  <a:gd name="T57" fmla="*/ 13 h 2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0" h="24">
                    <a:moveTo>
                      <a:pt x="24" y="2"/>
                    </a:moveTo>
                    <a:cubicBezTo>
                      <a:pt x="19" y="1"/>
                      <a:pt x="17" y="0"/>
                      <a:pt x="15" y="1"/>
                    </a:cubicBezTo>
                    <a:cubicBezTo>
                      <a:pt x="12" y="2"/>
                      <a:pt x="10" y="1"/>
                      <a:pt x="9" y="4"/>
                    </a:cubicBezTo>
                    <a:cubicBezTo>
                      <a:pt x="8" y="6"/>
                      <a:pt x="9" y="6"/>
                      <a:pt x="7" y="7"/>
                    </a:cubicBezTo>
                    <a:cubicBezTo>
                      <a:pt x="5" y="9"/>
                      <a:pt x="0" y="10"/>
                      <a:pt x="4" y="10"/>
                    </a:cubicBezTo>
                    <a:cubicBezTo>
                      <a:pt x="9" y="9"/>
                      <a:pt x="11" y="8"/>
                      <a:pt x="13" y="7"/>
                    </a:cubicBezTo>
                    <a:cubicBezTo>
                      <a:pt x="15" y="6"/>
                      <a:pt x="14" y="4"/>
                      <a:pt x="16" y="4"/>
                    </a:cubicBezTo>
                    <a:cubicBezTo>
                      <a:pt x="17" y="5"/>
                      <a:pt x="19" y="2"/>
                      <a:pt x="20" y="4"/>
                    </a:cubicBezTo>
                    <a:cubicBezTo>
                      <a:pt x="21" y="6"/>
                      <a:pt x="24" y="2"/>
                      <a:pt x="24" y="4"/>
                    </a:cubicBezTo>
                    <a:cubicBezTo>
                      <a:pt x="24" y="7"/>
                      <a:pt x="21" y="5"/>
                      <a:pt x="21" y="6"/>
                    </a:cubicBezTo>
                    <a:cubicBezTo>
                      <a:pt x="22" y="8"/>
                      <a:pt x="24" y="7"/>
                      <a:pt x="26" y="8"/>
                    </a:cubicBezTo>
                    <a:cubicBezTo>
                      <a:pt x="29" y="10"/>
                      <a:pt x="32" y="5"/>
                      <a:pt x="34" y="8"/>
                    </a:cubicBezTo>
                    <a:cubicBezTo>
                      <a:pt x="35" y="11"/>
                      <a:pt x="34" y="11"/>
                      <a:pt x="36" y="12"/>
                    </a:cubicBezTo>
                    <a:cubicBezTo>
                      <a:pt x="38" y="12"/>
                      <a:pt x="39" y="10"/>
                      <a:pt x="41" y="12"/>
                    </a:cubicBezTo>
                    <a:cubicBezTo>
                      <a:pt x="44" y="14"/>
                      <a:pt x="46" y="10"/>
                      <a:pt x="45" y="14"/>
                    </a:cubicBezTo>
                    <a:cubicBezTo>
                      <a:pt x="44" y="17"/>
                      <a:pt x="47" y="16"/>
                      <a:pt x="49" y="18"/>
                    </a:cubicBezTo>
                    <a:cubicBezTo>
                      <a:pt x="51" y="20"/>
                      <a:pt x="48" y="19"/>
                      <a:pt x="49" y="21"/>
                    </a:cubicBezTo>
                    <a:cubicBezTo>
                      <a:pt x="49" y="24"/>
                      <a:pt x="46" y="23"/>
                      <a:pt x="52" y="23"/>
                    </a:cubicBezTo>
                    <a:cubicBezTo>
                      <a:pt x="58" y="23"/>
                      <a:pt x="66" y="23"/>
                      <a:pt x="68" y="23"/>
                    </a:cubicBezTo>
                    <a:cubicBezTo>
                      <a:pt x="69" y="23"/>
                      <a:pt x="70" y="22"/>
                      <a:pt x="70" y="22"/>
                    </a:cubicBezTo>
                    <a:cubicBezTo>
                      <a:pt x="70" y="22"/>
                      <a:pt x="70" y="17"/>
                      <a:pt x="68" y="18"/>
                    </a:cubicBezTo>
                    <a:cubicBezTo>
                      <a:pt x="66" y="19"/>
                      <a:pt x="66" y="16"/>
                      <a:pt x="64" y="17"/>
                    </a:cubicBezTo>
                    <a:cubicBezTo>
                      <a:pt x="61" y="18"/>
                      <a:pt x="62" y="13"/>
                      <a:pt x="60" y="13"/>
                    </a:cubicBezTo>
                    <a:cubicBezTo>
                      <a:pt x="58" y="14"/>
                      <a:pt x="55" y="13"/>
                      <a:pt x="53" y="12"/>
                    </a:cubicBezTo>
                    <a:cubicBezTo>
                      <a:pt x="51" y="11"/>
                      <a:pt x="49" y="10"/>
                      <a:pt x="47" y="10"/>
                    </a:cubicBezTo>
                    <a:cubicBezTo>
                      <a:pt x="46" y="9"/>
                      <a:pt x="45" y="8"/>
                      <a:pt x="43" y="7"/>
                    </a:cubicBezTo>
                    <a:cubicBezTo>
                      <a:pt x="41" y="6"/>
                      <a:pt x="39" y="6"/>
                      <a:pt x="37" y="5"/>
                    </a:cubicBezTo>
                    <a:cubicBezTo>
                      <a:pt x="36" y="5"/>
                      <a:pt x="31" y="2"/>
                      <a:pt x="30" y="2"/>
                    </a:cubicBezTo>
                    <a:cubicBezTo>
                      <a:pt x="29" y="2"/>
                      <a:pt x="24" y="2"/>
                      <a:pt x="24" y="2"/>
                    </a:cubicBezTo>
                    <a:close/>
                  </a:path>
                </a:pathLst>
              </a:custGeom>
              <a:grpFill/>
              <a:ln w="4763" cap="rnd">
                <a:solidFill>
                  <a:srgbClr val="FFFFFF"/>
                </a:solidFill>
                <a:prstDash val="solid"/>
                <a:round/>
                <a:headEnd/>
                <a:tailEnd/>
              </a:ln>
            </p:spPr>
            <p:txBody>
              <a:bodyPr/>
              <a:lstStyle/>
              <a:p>
                <a:endParaRPr lang="en-US"/>
              </a:p>
            </p:txBody>
          </p:sp>
          <p:sp>
            <p:nvSpPr>
              <p:cNvPr id="321" name="Freeform 72">
                <a:extLst>
                  <a:ext uri="{FF2B5EF4-FFF2-40B4-BE49-F238E27FC236}">
                    <a16:creationId xmlns:a16="http://schemas.microsoft.com/office/drawing/2014/main" id="{C8FA4241-C7BE-410C-8C2E-E9E2D9C0C0E1}"/>
                  </a:ext>
                </a:extLst>
              </p:cNvPr>
              <p:cNvSpPr>
                <a:spLocks/>
              </p:cNvSpPr>
              <p:nvPr/>
            </p:nvSpPr>
            <p:spPr bwMode="auto">
              <a:xfrm>
                <a:off x="2440" y="2091"/>
                <a:ext cx="37" cy="18"/>
              </a:xfrm>
              <a:custGeom>
                <a:avLst/>
                <a:gdLst>
                  <a:gd name="T0" fmla="*/ 50 w 14"/>
                  <a:gd name="T1" fmla="*/ 21 h 7"/>
                  <a:gd name="T2" fmla="*/ 8 w 14"/>
                  <a:gd name="T3" fmla="*/ 13 h 7"/>
                  <a:gd name="T4" fmla="*/ 13 w 14"/>
                  <a:gd name="T5" fmla="*/ 46 h 7"/>
                  <a:gd name="T6" fmla="*/ 69 w 14"/>
                  <a:gd name="T7" fmla="*/ 39 h 7"/>
                  <a:gd name="T8" fmla="*/ 98 w 14"/>
                  <a:gd name="T9" fmla="*/ 21 h 7"/>
                  <a:gd name="T10" fmla="*/ 63 w 14"/>
                  <a:gd name="T11" fmla="*/ 13 h 7"/>
                  <a:gd name="T12" fmla="*/ 50 w 14"/>
                  <a:gd name="T13" fmla="*/ 21 h 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4" h="7">
                    <a:moveTo>
                      <a:pt x="7" y="3"/>
                    </a:moveTo>
                    <a:cubicBezTo>
                      <a:pt x="5" y="3"/>
                      <a:pt x="1" y="0"/>
                      <a:pt x="1" y="2"/>
                    </a:cubicBezTo>
                    <a:cubicBezTo>
                      <a:pt x="1" y="5"/>
                      <a:pt x="0" y="7"/>
                      <a:pt x="2" y="7"/>
                    </a:cubicBezTo>
                    <a:cubicBezTo>
                      <a:pt x="4" y="7"/>
                      <a:pt x="8" y="6"/>
                      <a:pt x="10" y="6"/>
                    </a:cubicBezTo>
                    <a:cubicBezTo>
                      <a:pt x="11" y="6"/>
                      <a:pt x="14" y="3"/>
                      <a:pt x="14" y="3"/>
                    </a:cubicBezTo>
                    <a:cubicBezTo>
                      <a:pt x="13" y="3"/>
                      <a:pt x="10" y="2"/>
                      <a:pt x="9" y="2"/>
                    </a:cubicBezTo>
                    <a:cubicBezTo>
                      <a:pt x="8" y="3"/>
                      <a:pt x="7" y="3"/>
                      <a:pt x="7" y="3"/>
                    </a:cubicBezTo>
                    <a:close/>
                  </a:path>
                </a:pathLst>
              </a:custGeom>
              <a:grpFill/>
              <a:ln w="4763" cap="rnd">
                <a:solidFill>
                  <a:srgbClr val="FFFFFF"/>
                </a:solidFill>
                <a:prstDash val="solid"/>
                <a:round/>
                <a:headEnd/>
                <a:tailEnd/>
              </a:ln>
            </p:spPr>
            <p:txBody>
              <a:bodyPr/>
              <a:lstStyle/>
              <a:p>
                <a:endParaRPr lang="en-US"/>
              </a:p>
            </p:txBody>
          </p:sp>
          <p:sp>
            <p:nvSpPr>
              <p:cNvPr id="322" name="Freeform 73">
                <a:extLst>
                  <a:ext uri="{FF2B5EF4-FFF2-40B4-BE49-F238E27FC236}">
                    <a16:creationId xmlns:a16="http://schemas.microsoft.com/office/drawing/2014/main" id="{D7637DD7-BFB2-4F46-8D26-A1DDBFB08F73}"/>
                  </a:ext>
                </a:extLst>
              </p:cNvPr>
              <p:cNvSpPr>
                <a:spLocks/>
              </p:cNvSpPr>
              <p:nvPr/>
            </p:nvSpPr>
            <p:spPr bwMode="auto">
              <a:xfrm>
                <a:off x="2250" y="2101"/>
                <a:ext cx="38" cy="22"/>
              </a:xfrm>
              <a:custGeom>
                <a:avLst/>
                <a:gdLst>
                  <a:gd name="T0" fmla="*/ 43 w 14"/>
                  <a:gd name="T1" fmla="*/ 0 h 8"/>
                  <a:gd name="T2" fmla="*/ 0 w 14"/>
                  <a:gd name="T3" fmla="*/ 17 h 8"/>
                  <a:gd name="T4" fmla="*/ 38 w 14"/>
                  <a:gd name="T5" fmla="*/ 52 h 8"/>
                  <a:gd name="T6" fmla="*/ 81 w 14"/>
                  <a:gd name="T7" fmla="*/ 47 h 8"/>
                  <a:gd name="T8" fmla="*/ 103 w 14"/>
                  <a:gd name="T9" fmla="*/ 30 h 8"/>
                  <a:gd name="T10" fmla="*/ 43 w 14"/>
                  <a:gd name="T11" fmla="*/ 0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4" h="8">
                    <a:moveTo>
                      <a:pt x="6" y="0"/>
                    </a:moveTo>
                    <a:cubicBezTo>
                      <a:pt x="4" y="1"/>
                      <a:pt x="0" y="0"/>
                      <a:pt x="0" y="2"/>
                    </a:cubicBezTo>
                    <a:cubicBezTo>
                      <a:pt x="0" y="4"/>
                      <a:pt x="2" y="6"/>
                      <a:pt x="5" y="7"/>
                    </a:cubicBezTo>
                    <a:cubicBezTo>
                      <a:pt x="7" y="8"/>
                      <a:pt x="10" y="6"/>
                      <a:pt x="11" y="6"/>
                    </a:cubicBezTo>
                    <a:cubicBezTo>
                      <a:pt x="13" y="6"/>
                      <a:pt x="14" y="4"/>
                      <a:pt x="14" y="4"/>
                    </a:cubicBezTo>
                    <a:lnTo>
                      <a:pt x="6" y="0"/>
                    </a:lnTo>
                    <a:close/>
                  </a:path>
                </a:pathLst>
              </a:custGeom>
              <a:grpFill/>
              <a:ln w="4763" cap="rnd">
                <a:solidFill>
                  <a:srgbClr val="FFFFFF"/>
                </a:solidFill>
                <a:prstDash val="solid"/>
                <a:round/>
                <a:headEnd/>
                <a:tailEnd/>
              </a:ln>
            </p:spPr>
            <p:txBody>
              <a:bodyPr/>
              <a:lstStyle/>
              <a:p>
                <a:endParaRPr lang="en-US"/>
              </a:p>
            </p:txBody>
          </p:sp>
          <p:sp>
            <p:nvSpPr>
              <p:cNvPr id="323" name="Freeform 74">
                <a:extLst>
                  <a:ext uri="{FF2B5EF4-FFF2-40B4-BE49-F238E27FC236}">
                    <a16:creationId xmlns:a16="http://schemas.microsoft.com/office/drawing/2014/main" id="{18FC1999-886A-4DBB-9200-2334B0659265}"/>
                  </a:ext>
                </a:extLst>
              </p:cNvPr>
              <p:cNvSpPr>
                <a:spLocks/>
              </p:cNvSpPr>
              <p:nvPr/>
            </p:nvSpPr>
            <p:spPr bwMode="auto">
              <a:xfrm>
                <a:off x="2552" y="2232"/>
                <a:ext cx="14" cy="19"/>
              </a:xfrm>
              <a:custGeom>
                <a:avLst/>
                <a:gdLst>
                  <a:gd name="T0" fmla="*/ 17 w 5"/>
                  <a:gd name="T1" fmla="*/ 8 h 7"/>
                  <a:gd name="T2" fmla="*/ 0 w 5"/>
                  <a:gd name="T3" fmla="*/ 38 h 7"/>
                  <a:gd name="T4" fmla="*/ 31 w 5"/>
                  <a:gd name="T5" fmla="*/ 43 h 7"/>
                  <a:gd name="T6" fmla="*/ 39 w 5"/>
                  <a:gd name="T7" fmla="*/ 22 h 7"/>
                  <a:gd name="T8" fmla="*/ 31 w 5"/>
                  <a:gd name="T9" fmla="*/ 8 h 7"/>
                  <a:gd name="T10" fmla="*/ 17 w 5"/>
                  <a:gd name="T11" fmla="*/ 8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7">
                    <a:moveTo>
                      <a:pt x="2" y="1"/>
                    </a:moveTo>
                    <a:cubicBezTo>
                      <a:pt x="2" y="2"/>
                      <a:pt x="0" y="4"/>
                      <a:pt x="0" y="5"/>
                    </a:cubicBezTo>
                    <a:cubicBezTo>
                      <a:pt x="1" y="6"/>
                      <a:pt x="3" y="7"/>
                      <a:pt x="4" y="6"/>
                    </a:cubicBezTo>
                    <a:cubicBezTo>
                      <a:pt x="4" y="5"/>
                      <a:pt x="5" y="3"/>
                      <a:pt x="5" y="3"/>
                    </a:cubicBezTo>
                    <a:cubicBezTo>
                      <a:pt x="5" y="3"/>
                      <a:pt x="5" y="0"/>
                      <a:pt x="4" y="1"/>
                    </a:cubicBezTo>
                    <a:cubicBezTo>
                      <a:pt x="2" y="1"/>
                      <a:pt x="2" y="1"/>
                      <a:pt x="2" y="1"/>
                    </a:cubicBezTo>
                    <a:close/>
                  </a:path>
                </a:pathLst>
              </a:custGeom>
              <a:grpFill/>
              <a:ln w="4763" cap="rnd">
                <a:solidFill>
                  <a:srgbClr val="FFFFFF"/>
                </a:solidFill>
                <a:prstDash val="solid"/>
                <a:round/>
                <a:headEnd/>
                <a:tailEnd/>
              </a:ln>
            </p:spPr>
            <p:txBody>
              <a:bodyPr/>
              <a:lstStyle/>
              <a:p>
                <a:endParaRPr lang="en-US"/>
              </a:p>
            </p:txBody>
          </p:sp>
          <p:sp>
            <p:nvSpPr>
              <p:cNvPr id="324" name="Freeform 75">
                <a:extLst>
                  <a:ext uri="{FF2B5EF4-FFF2-40B4-BE49-F238E27FC236}">
                    <a16:creationId xmlns:a16="http://schemas.microsoft.com/office/drawing/2014/main" id="{265D0D02-5132-4754-B291-80AE37D1A82F}"/>
                  </a:ext>
                </a:extLst>
              </p:cNvPr>
              <p:cNvSpPr>
                <a:spLocks/>
              </p:cNvSpPr>
              <p:nvPr/>
            </p:nvSpPr>
            <p:spPr bwMode="auto">
              <a:xfrm>
                <a:off x="2002" y="2435"/>
                <a:ext cx="21" cy="21"/>
              </a:xfrm>
              <a:custGeom>
                <a:avLst/>
                <a:gdLst>
                  <a:gd name="T0" fmla="*/ 29 w 8"/>
                  <a:gd name="T1" fmla="*/ 0 h 8"/>
                  <a:gd name="T2" fmla="*/ 21 w 8"/>
                  <a:gd name="T3" fmla="*/ 21 h 8"/>
                  <a:gd name="T4" fmla="*/ 8 w 8"/>
                  <a:gd name="T5" fmla="*/ 21 h 8"/>
                  <a:gd name="T6" fmla="*/ 29 w 8"/>
                  <a:gd name="T7" fmla="*/ 29 h 8"/>
                  <a:gd name="T8" fmla="*/ 21 w 8"/>
                  <a:gd name="T9" fmla="*/ 42 h 8"/>
                  <a:gd name="T10" fmla="*/ 29 w 8"/>
                  <a:gd name="T11" fmla="*/ 55 h 8"/>
                  <a:gd name="T12" fmla="*/ 47 w 8"/>
                  <a:gd name="T13" fmla="*/ 55 h 8"/>
                  <a:gd name="T14" fmla="*/ 55 w 8"/>
                  <a:gd name="T15" fmla="*/ 42 h 8"/>
                  <a:gd name="T16" fmla="*/ 55 w 8"/>
                  <a:gd name="T17" fmla="*/ 21 h 8"/>
                  <a:gd name="T18" fmla="*/ 29 w 8"/>
                  <a:gd name="T19" fmla="*/ 0 h 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 h="8">
                    <a:moveTo>
                      <a:pt x="4" y="0"/>
                    </a:moveTo>
                    <a:cubicBezTo>
                      <a:pt x="3" y="0"/>
                      <a:pt x="3" y="3"/>
                      <a:pt x="3" y="3"/>
                    </a:cubicBezTo>
                    <a:cubicBezTo>
                      <a:pt x="3" y="3"/>
                      <a:pt x="0" y="2"/>
                      <a:pt x="1" y="3"/>
                    </a:cubicBezTo>
                    <a:cubicBezTo>
                      <a:pt x="1" y="4"/>
                      <a:pt x="4" y="4"/>
                      <a:pt x="4" y="4"/>
                    </a:cubicBezTo>
                    <a:cubicBezTo>
                      <a:pt x="5" y="4"/>
                      <a:pt x="3" y="6"/>
                      <a:pt x="3" y="6"/>
                    </a:cubicBezTo>
                    <a:cubicBezTo>
                      <a:pt x="3" y="6"/>
                      <a:pt x="3" y="7"/>
                      <a:pt x="4" y="8"/>
                    </a:cubicBezTo>
                    <a:cubicBezTo>
                      <a:pt x="5" y="8"/>
                      <a:pt x="6" y="8"/>
                      <a:pt x="7" y="8"/>
                    </a:cubicBezTo>
                    <a:cubicBezTo>
                      <a:pt x="8" y="8"/>
                      <a:pt x="8" y="6"/>
                      <a:pt x="8" y="6"/>
                    </a:cubicBezTo>
                    <a:cubicBezTo>
                      <a:pt x="8" y="3"/>
                      <a:pt x="8" y="3"/>
                      <a:pt x="8" y="3"/>
                    </a:cubicBezTo>
                    <a:lnTo>
                      <a:pt x="4" y="0"/>
                    </a:lnTo>
                    <a:close/>
                  </a:path>
                </a:pathLst>
              </a:custGeom>
              <a:grpFill/>
              <a:ln w="4763" cap="rnd">
                <a:solidFill>
                  <a:srgbClr val="FFFFFF"/>
                </a:solidFill>
                <a:prstDash val="solid"/>
                <a:round/>
                <a:headEnd/>
                <a:tailEnd/>
              </a:ln>
            </p:spPr>
            <p:txBody>
              <a:bodyPr/>
              <a:lstStyle/>
              <a:p>
                <a:endParaRPr lang="en-US"/>
              </a:p>
            </p:txBody>
          </p:sp>
          <p:sp>
            <p:nvSpPr>
              <p:cNvPr id="325" name="Freeform 76">
                <a:extLst>
                  <a:ext uri="{FF2B5EF4-FFF2-40B4-BE49-F238E27FC236}">
                    <a16:creationId xmlns:a16="http://schemas.microsoft.com/office/drawing/2014/main" id="{88EBF775-8924-4C83-8251-7CAF49D52856}"/>
                  </a:ext>
                </a:extLst>
              </p:cNvPr>
              <p:cNvSpPr>
                <a:spLocks/>
              </p:cNvSpPr>
              <p:nvPr/>
            </p:nvSpPr>
            <p:spPr bwMode="auto">
              <a:xfrm>
                <a:off x="2485" y="3316"/>
                <a:ext cx="46" cy="21"/>
              </a:xfrm>
              <a:custGeom>
                <a:avLst/>
                <a:gdLst>
                  <a:gd name="T0" fmla="*/ 60 w 17"/>
                  <a:gd name="T1" fmla="*/ 13 h 8"/>
                  <a:gd name="T2" fmla="*/ 43 w 17"/>
                  <a:gd name="T3" fmla="*/ 8 h 8"/>
                  <a:gd name="T4" fmla="*/ 22 w 17"/>
                  <a:gd name="T5" fmla="*/ 21 h 8"/>
                  <a:gd name="T6" fmla="*/ 0 w 17"/>
                  <a:gd name="T7" fmla="*/ 29 h 8"/>
                  <a:gd name="T8" fmla="*/ 38 w 17"/>
                  <a:gd name="T9" fmla="*/ 42 h 8"/>
                  <a:gd name="T10" fmla="*/ 51 w 17"/>
                  <a:gd name="T11" fmla="*/ 47 h 8"/>
                  <a:gd name="T12" fmla="*/ 81 w 17"/>
                  <a:gd name="T13" fmla="*/ 42 h 8"/>
                  <a:gd name="T14" fmla="*/ 103 w 17"/>
                  <a:gd name="T15" fmla="*/ 21 h 8"/>
                  <a:gd name="T16" fmla="*/ 116 w 17"/>
                  <a:gd name="T17" fmla="*/ 13 h 8"/>
                  <a:gd name="T18" fmla="*/ 111 w 17"/>
                  <a:gd name="T19" fmla="*/ 0 h 8"/>
                  <a:gd name="T20" fmla="*/ 60 w 17"/>
                  <a:gd name="T21" fmla="*/ 13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 h="8">
                    <a:moveTo>
                      <a:pt x="8" y="2"/>
                    </a:moveTo>
                    <a:cubicBezTo>
                      <a:pt x="8" y="2"/>
                      <a:pt x="7" y="0"/>
                      <a:pt x="6" y="1"/>
                    </a:cubicBezTo>
                    <a:cubicBezTo>
                      <a:pt x="4" y="2"/>
                      <a:pt x="4" y="3"/>
                      <a:pt x="3" y="3"/>
                    </a:cubicBezTo>
                    <a:cubicBezTo>
                      <a:pt x="2" y="4"/>
                      <a:pt x="0" y="3"/>
                      <a:pt x="0" y="4"/>
                    </a:cubicBezTo>
                    <a:cubicBezTo>
                      <a:pt x="1" y="6"/>
                      <a:pt x="5" y="6"/>
                      <a:pt x="5" y="6"/>
                    </a:cubicBezTo>
                    <a:cubicBezTo>
                      <a:pt x="6" y="7"/>
                      <a:pt x="7" y="5"/>
                      <a:pt x="7" y="7"/>
                    </a:cubicBezTo>
                    <a:cubicBezTo>
                      <a:pt x="8" y="8"/>
                      <a:pt x="9" y="7"/>
                      <a:pt x="11" y="6"/>
                    </a:cubicBezTo>
                    <a:cubicBezTo>
                      <a:pt x="12" y="4"/>
                      <a:pt x="13" y="3"/>
                      <a:pt x="14" y="3"/>
                    </a:cubicBezTo>
                    <a:cubicBezTo>
                      <a:pt x="15" y="3"/>
                      <a:pt x="17" y="2"/>
                      <a:pt x="16" y="2"/>
                    </a:cubicBezTo>
                    <a:cubicBezTo>
                      <a:pt x="16" y="1"/>
                      <a:pt x="15" y="0"/>
                      <a:pt x="15" y="0"/>
                    </a:cubicBezTo>
                    <a:cubicBezTo>
                      <a:pt x="14" y="0"/>
                      <a:pt x="8" y="2"/>
                      <a:pt x="8" y="2"/>
                    </a:cubicBezTo>
                    <a:close/>
                  </a:path>
                </a:pathLst>
              </a:custGeom>
              <a:grpFill/>
              <a:ln w="4763" cap="rnd">
                <a:solidFill>
                  <a:srgbClr val="FFFFFF"/>
                </a:solidFill>
                <a:prstDash val="solid"/>
                <a:round/>
                <a:headEnd/>
                <a:tailEnd/>
              </a:ln>
            </p:spPr>
            <p:txBody>
              <a:bodyPr/>
              <a:lstStyle/>
              <a:p>
                <a:endParaRPr lang="en-US"/>
              </a:p>
            </p:txBody>
          </p:sp>
          <p:sp>
            <p:nvSpPr>
              <p:cNvPr id="326" name="Freeform 77">
                <a:extLst>
                  <a:ext uri="{FF2B5EF4-FFF2-40B4-BE49-F238E27FC236}">
                    <a16:creationId xmlns:a16="http://schemas.microsoft.com/office/drawing/2014/main" id="{2C2EED28-FDFF-49AD-AEBB-8843D3932CF5}"/>
                  </a:ext>
                </a:extLst>
              </p:cNvPr>
              <p:cNvSpPr>
                <a:spLocks/>
              </p:cNvSpPr>
              <p:nvPr/>
            </p:nvSpPr>
            <p:spPr bwMode="auto">
              <a:xfrm>
                <a:off x="2309" y="3169"/>
                <a:ext cx="19" cy="27"/>
              </a:xfrm>
              <a:custGeom>
                <a:avLst/>
                <a:gdLst>
                  <a:gd name="T0" fmla="*/ 30 w 7"/>
                  <a:gd name="T1" fmla="*/ 0 h 10"/>
                  <a:gd name="T2" fmla="*/ 14 w 7"/>
                  <a:gd name="T3" fmla="*/ 14 h 10"/>
                  <a:gd name="T4" fmla="*/ 22 w 7"/>
                  <a:gd name="T5" fmla="*/ 30 h 10"/>
                  <a:gd name="T6" fmla="*/ 8 w 7"/>
                  <a:gd name="T7" fmla="*/ 51 h 10"/>
                  <a:gd name="T8" fmla="*/ 14 w 7"/>
                  <a:gd name="T9" fmla="*/ 65 h 10"/>
                  <a:gd name="T10" fmla="*/ 43 w 7"/>
                  <a:gd name="T11" fmla="*/ 59 h 10"/>
                  <a:gd name="T12" fmla="*/ 52 w 7"/>
                  <a:gd name="T13" fmla="*/ 30 h 10"/>
                  <a:gd name="T14" fmla="*/ 30 w 7"/>
                  <a:gd name="T15" fmla="*/ 0 h 1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 h="10">
                    <a:moveTo>
                      <a:pt x="4" y="0"/>
                    </a:moveTo>
                    <a:cubicBezTo>
                      <a:pt x="3" y="0"/>
                      <a:pt x="2" y="0"/>
                      <a:pt x="2" y="2"/>
                    </a:cubicBezTo>
                    <a:cubicBezTo>
                      <a:pt x="2" y="3"/>
                      <a:pt x="3" y="3"/>
                      <a:pt x="3" y="4"/>
                    </a:cubicBezTo>
                    <a:cubicBezTo>
                      <a:pt x="3" y="6"/>
                      <a:pt x="1" y="6"/>
                      <a:pt x="1" y="7"/>
                    </a:cubicBezTo>
                    <a:cubicBezTo>
                      <a:pt x="1" y="8"/>
                      <a:pt x="0" y="8"/>
                      <a:pt x="2" y="9"/>
                    </a:cubicBezTo>
                    <a:cubicBezTo>
                      <a:pt x="4" y="10"/>
                      <a:pt x="5" y="8"/>
                      <a:pt x="6" y="8"/>
                    </a:cubicBezTo>
                    <a:cubicBezTo>
                      <a:pt x="6" y="8"/>
                      <a:pt x="7" y="5"/>
                      <a:pt x="7" y="4"/>
                    </a:cubicBezTo>
                    <a:cubicBezTo>
                      <a:pt x="7" y="3"/>
                      <a:pt x="4" y="0"/>
                      <a:pt x="4" y="0"/>
                    </a:cubicBezTo>
                    <a:close/>
                  </a:path>
                </a:pathLst>
              </a:custGeom>
              <a:grpFill/>
              <a:ln w="4763" cap="rnd">
                <a:solidFill>
                  <a:srgbClr val="FFFFFF"/>
                </a:solidFill>
                <a:prstDash val="solid"/>
                <a:round/>
                <a:headEnd/>
                <a:tailEnd/>
              </a:ln>
            </p:spPr>
            <p:txBody>
              <a:bodyPr/>
              <a:lstStyle/>
              <a:p>
                <a:endParaRPr lang="en-US"/>
              </a:p>
            </p:txBody>
          </p:sp>
          <p:sp>
            <p:nvSpPr>
              <p:cNvPr id="327" name="Freeform 78">
                <a:extLst>
                  <a:ext uri="{FF2B5EF4-FFF2-40B4-BE49-F238E27FC236}">
                    <a16:creationId xmlns:a16="http://schemas.microsoft.com/office/drawing/2014/main" id="{AE4AA3C6-B95C-4FA3-9F10-02D74951BB1C}"/>
                  </a:ext>
                </a:extLst>
              </p:cNvPr>
              <p:cNvSpPr>
                <a:spLocks/>
              </p:cNvSpPr>
              <p:nvPr/>
            </p:nvSpPr>
            <p:spPr bwMode="auto">
              <a:xfrm>
                <a:off x="2288" y="3262"/>
                <a:ext cx="16" cy="16"/>
              </a:xfrm>
              <a:custGeom>
                <a:avLst/>
                <a:gdLst>
                  <a:gd name="T0" fmla="*/ 29 w 6"/>
                  <a:gd name="T1" fmla="*/ 0 h 6"/>
                  <a:gd name="T2" fmla="*/ 13 w 6"/>
                  <a:gd name="T3" fmla="*/ 8 h 6"/>
                  <a:gd name="T4" fmla="*/ 13 w 6"/>
                  <a:gd name="T5" fmla="*/ 29 h 6"/>
                  <a:gd name="T6" fmla="*/ 8 w 6"/>
                  <a:gd name="T7" fmla="*/ 43 h 6"/>
                  <a:gd name="T8" fmla="*/ 29 w 6"/>
                  <a:gd name="T9" fmla="*/ 29 h 6"/>
                  <a:gd name="T10" fmla="*/ 43 w 6"/>
                  <a:gd name="T11" fmla="*/ 13 h 6"/>
                  <a:gd name="T12" fmla="*/ 29 w 6"/>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6">
                    <a:moveTo>
                      <a:pt x="4" y="0"/>
                    </a:moveTo>
                    <a:cubicBezTo>
                      <a:pt x="3" y="0"/>
                      <a:pt x="2" y="0"/>
                      <a:pt x="2" y="1"/>
                    </a:cubicBezTo>
                    <a:cubicBezTo>
                      <a:pt x="1" y="2"/>
                      <a:pt x="2" y="3"/>
                      <a:pt x="2" y="4"/>
                    </a:cubicBezTo>
                    <a:cubicBezTo>
                      <a:pt x="1" y="5"/>
                      <a:pt x="0" y="5"/>
                      <a:pt x="1" y="6"/>
                    </a:cubicBezTo>
                    <a:cubicBezTo>
                      <a:pt x="2" y="6"/>
                      <a:pt x="4" y="4"/>
                      <a:pt x="4" y="4"/>
                    </a:cubicBezTo>
                    <a:cubicBezTo>
                      <a:pt x="5" y="3"/>
                      <a:pt x="6" y="2"/>
                      <a:pt x="6" y="2"/>
                    </a:cubicBezTo>
                    <a:lnTo>
                      <a:pt x="4" y="0"/>
                    </a:lnTo>
                    <a:close/>
                  </a:path>
                </a:pathLst>
              </a:custGeom>
              <a:grpFill/>
              <a:ln w="4763" cap="rnd">
                <a:solidFill>
                  <a:srgbClr val="FFFFFF"/>
                </a:solidFill>
                <a:prstDash val="solid"/>
                <a:round/>
                <a:headEnd/>
                <a:tailEnd/>
              </a:ln>
            </p:spPr>
            <p:txBody>
              <a:bodyPr/>
              <a:lstStyle/>
              <a:p>
                <a:endParaRPr lang="en-US"/>
              </a:p>
            </p:txBody>
          </p:sp>
          <p:sp>
            <p:nvSpPr>
              <p:cNvPr id="328" name="Freeform 79">
                <a:extLst>
                  <a:ext uri="{FF2B5EF4-FFF2-40B4-BE49-F238E27FC236}">
                    <a16:creationId xmlns:a16="http://schemas.microsoft.com/office/drawing/2014/main" id="{A7BCDC16-DD62-4BA7-8B2E-2DA8C575B7E4}"/>
                  </a:ext>
                </a:extLst>
              </p:cNvPr>
              <p:cNvSpPr>
                <a:spLocks/>
              </p:cNvSpPr>
              <p:nvPr/>
            </p:nvSpPr>
            <p:spPr bwMode="auto">
              <a:xfrm>
                <a:off x="2290" y="3313"/>
                <a:ext cx="8" cy="11"/>
              </a:xfrm>
              <a:custGeom>
                <a:avLst/>
                <a:gdLst>
                  <a:gd name="T0" fmla="*/ 8 w 3"/>
                  <a:gd name="T1" fmla="*/ 0 h 4"/>
                  <a:gd name="T2" fmla="*/ 8 w 3"/>
                  <a:gd name="T3" fmla="*/ 22 h 4"/>
                  <a:gd name="T4" fmla="*/ 13 w 3"/>
                  <a:gd name="T5" fmla="*/ 17 h 4"/>
                  <a:gd name="T6" fmla="*/ 13 w 3"/>
                  <a:gd name="T7" fmla="*/ 8 h 4"/>
                  <a:gd name="T8" fmla="*/ 8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1" y="0"/>
                    </a:moveTo>
                    <a:cubicBezTo>
                      <a:pt x="0" y="1"/>
                      <a:pt x="0" y="3"/>
                      <a:pt x="1" y="3"/>
                    </a:cubicBezTo>
                    <a:cubicBezTo>
                      <a:pt x="2" y="4"/>
                      <a:pt x="2" y="2"/>
                      <a:pt x="2" y="2"/>
                    </a:cubicBezTo>
                    <a:cubicBezTo>
                      <a:pt x="3" y="2"/>
                      <a:pt x="3" y="1"/>
                      <a:pt x="2" y="1"/>
                    </a:cubicBezTo>
                    <a:cubicBezTo>
                      <a:pt x="1" y="0"/>
                      <a:pt x="1" y="0"/>
                      <a:pt x="1" y="0"/>
                    </a:cubicBezTo>
                    <a:close/>
                  </a:path>
                </a:pathLst>
              </a:custGeom>
              <a:grpFill/>
              <a:ln w="4763" cap="rnd">
                <a:solidFill>
                  <a:srgbClr val="FFFFFF"/>
                </a:solidFill>
                <a:prstDash val="solid"/>
                <a:round/>
                <a:headEnd/>
                <a:tailEnd/>
              </a:ln>
            </p:spPr>
            <p:txBody>
              <a:bodyPr/>
              <a:lstStyle/>
              <a:p>
                <a:endParaRPr lang="en-US"/>
              </a:p>
            </p:txBody>
          </p:sp>
          <p:sp>
            <p:nvSpPr>
              <p:cNvPr id="329" name="Freeform 80">
                <a:extLst>
                  <a:ext uri="{FF2B5EF4-FFF2-40B4-BE49-F238E27FC236}">
                    <a16:creationId xmlns:a16="http://schemas.microsoft.com/office/drawing/2014/main" id="{48F268ED-84DF-4CF8-86BC-34FD2F098F72}"/>
                  </a:ext>
                </a:extLst>
              </p:cNvPr>
              <p:cNvSpPr>
                <a:spLocks/>
              </p:cNvSpPr>
              <p:nvPr/>
            </p:nvSpPr>
            <p:spPr bwMode="auto">
              <a:xfrm>
                <a:off x="2304" y="3326"/>
                <a:ext cx="5" cy="8"/>
              </a:xfrm>
              <a:custGeom>
                <a:avLst/>
                <a:gdLst>
                  <a:gd name="T0" fmla="*/ 8 w 2"/>
                  <a:gd name="T1" fmla="*/ 8 h 3"/>
                  <a:gd name="T2" fmla="*/ 13 w 2"/>
                  <a:gd name="T3" fmla="*/ 8 h 3"/>
                  <a:gd name="T4" fmla="*/ 8 w 2"/>
                  <a:gd name="T5" fmla="*/ 21 h 3"/>
                  <a:gd name="T6" fmla="*/ 0 w 2"/>
                  <a:gd name="T7" fmla="*/ 13 h 3"/>
                  <a:gd name="T8" fmla="*/ 0 w 2"/>
                  <a:gd name="T9" fmla="*/ 8 h 3"/>
                  <a:gd name="T10" fmla="*/ 8 w 2"/>
                  <a:gd name="T11" fmla="*/ 8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3">
                    <a:moveTo>
                      <a:pt x="1" y="1"/>
                    </a:moveTo>
                    <a:cubicBezTo>
                      <a:pt x="1" y="1"/>
                      <a:pt x="1" y="0"/>
                      <a:pt x="2" y="1"/>
                    </a:cubicBezTo>
                    <a:cubicBezTo>
                      <a:pt x="2" y="3"/>
                      <a:pt x="2" y="3"/>
                      <a:pt x="1" y="3"/>
                    </a:cubicBezTo>
                    <a:cubicBezTo>
                      <a:pt x="1" y="3"/>
                      <a:pt x="0" y="3"/>
                      <a:pt x="0" y="2"/>
                    </a:cubicBezTo>
                    <a:cubicBezTo>
                      <a:pt x="0" y="1"/>
                      <a:pt x="0" y="1"/>
                      <a:pt x="0" y="1"/>
                    </a:cubicBezTo>
                    <a:lnTo>
                      <a:pt x="1" y="1"/>
                    </a:lnTo>
                    <a:close/>
                  </a:path>
                </a:pathLst>
              </a:custGeom>
              <a:grpFill/>
              <a:ln w="4763" cap="rnd">
                <a:solidFill>
                  <a:srgbClr val="FFFFFF"/>
                </a:solidFill>
                <a:prstDash val="solid"/>
                <a:round/>
                <a:headEnd/>
                <a:tailEnd/>
              </a:ln>
            </p:spPr>
            <p:txBody>
              <a:bodyPr/>
              <a:lstStyle/>
              <a:p>
                <a:endParaRPr lang="en-US"/>
              </a:p>
            </p:txBody>
          </p:sp>
          <p:sp>
            <p:nvSpPr>
              <p:cNvPr id="330" name="Freeform 81">
                <a:extLst>
                  <a:ext uri="{FF2B5EF4-FFF2-40B4-BE49-F238E27FC236}">
                    <a16:creationId xmlns:a16="http://schemas.microsoft.com/office/drawing/2014/main" id="{8DAF41E9-A180-4D0B-BA0C-B604DF05654C}"/>
                  </a:ext>
                </a:extLst>
              </p:cNvPr>
              <p:cNvSpPr>
                <a:spLocks/>
              </p:cNvSpPr>
              <p:nvPr/>
            </p:nvSpPr>
            <p:spPr bwMode="auto">
              <a:xfrm>
                <a:off x="2301" y="3342"/>
                <a:ext cx="11" cy="6"/>
              </a:xfrm>
              <a:custGeom>
                <a:avLst/>
                <a:gdLst>
                  <a:gd name="T0" fmla="*/ 17 w 4"/>
                  <a:gd name="T1" fmla="*/ 0 h 2"/>
                  <a:gd name="T2" fmla="*/ 8 w 4"/>
                  <a:gd name="T3" fmla="*/ 9 h 2"/>
                  <a:gd name="T4" fmla="*/ 17 w 4"/>
                  <a:gd name="T5" fmla="*/ 18 h 2"/>
                  <a:gd name="T6" fmla="*/ 30 w 4"/>
                  <a:gd name="T7" fmla="*/ 9 h 2"/>
                  <a:gd name="T8" fmla="*/ 30 w 4"/>
                  <a:gd name="T9" fmla="*/ 0 h 2"/>
                  <a:gd name="T10" fmla="*/ 17 w 4"/>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2">
                    <a:moveTo>
                      <a:pt x="2" y="0"/>
                    </a:moveTo>
                    <a:cubicBezTo>
                      <a:pt x="1" y="0"/>
                      <a:pt x="0" y="0"/>
                      <a:pt x="1" y="1"/>
                    </a:cubicBezTo>
                    <a:cubicBezTo>
                      <a:pt x="2" y="2"/>
                      <a:pt x="2" y="2"/>
                      <a:pt x="2" y="2"/>
                    </a:cubicBezTo>
                    <a:cubicBezTo>
                      <a:pt x="3" y="2"/>
                      <a:pt x="4" y="1"/>
                      <a:pt x="4" y="1"/>
                    </a:cubicBezTo>
                    <a:cubicBezTo>
                      <a:pt x="4" y="0"/>
                      <a:pt x="4" y="0"/>
                      <a:pt x="4" y="0"/>
                    </a:cubicBezTo>
                    <a:cubicBezTo>
                      <a:pt x="2" y="0"/>
                      <a:pt x="2" y="0"/>
                      <a:pt x="2" y="0"/>
                    </a:cubicBezTo>
                    <a:close/>
                  </a:path>
                </a:pathLst>
              </a:custGeom>
              <a:grpFill/>
              <a:ln w="4763" cap="rnd">
                <a:solidFill>
                  <a:srgbClr val="FFFFFF"/>
                </a:solidFill>
                <a:prstDash val="solid"/>
                <a:round/>
                <a:headEnd/>
                <a:tailEnd/>
              </a:ln>
            </p:spPr>
            <p:txBody>
              <a:bodyPr/>
              <a:lstStyle/>
              <a:p>
                <a:endParaRPr lang="en-US"/>
              </a:p>
            </p:txBody>
          </p:sp>
          <p:sp>
            <p:nvSpPr>
              <p:cNvPr id="331" name="Freeform 82">
                <a:extLst>
                  <a:ext uri="{FF2B5EF4-FFF2-40B4-BE49-F238E27FC236}">
                    <a16:creationId xmlns:a16="http://schemas.microsoft.com/office/drawing/2014/main" id="{0438F95C-0C35-4EE6-A2E4-937A38EF127E}"/>
                  </a:ext>
                </a:extLst>
              </p:cNvPr>
              <p:cNvSpPr>
                <a:spLocks/>
              </p:cNvSpPr>
              <p:nvPr/>
            </p:nvSpPr>
            <p:spPr bwMode="auto">
              <a:xfrm>
                <a:off x="1363" y="716"/>
                <a:ext cx="465" cy="448"/>
              </a:xfrm>
              <a:custGeom>
                <a:avLst/>
                <a:gdLst>
                  <a:gd name="T0" fmla="*/ 1235 w 174"/>
                  <a:gd name="T1" fmla="*/ 312 h 168"/>
                  <a:gd name="T2" fmla="*/ 1200 w 174"/>
                  <a:gd name="T3" fmla="*/ 269 h 168"/>
                  <a:gd name="T4" fmla="*/ 1179 w 174"/>
                  <a:gd name="T5" fmla="*/ 213 h 168"/>
                  <a:gd name="T6" fmla="*/ 1171 w 174"/>
                  <a:gd name="T7" fmla="*/ 179 h 168"/>
                  <a:gd name="T8" fmla="*/ 1171 w 174"/>
                  <a:gd name="T9" fmla="*/ 141 h 168"/>
                  <a:gd name="T10" fmla="*/ 1171 w 174"/>
                  <a:gd name="T11" fmla="*/ 107 h 168"/>
                  <a:gd name="T12" fmla="*/ 1171 w 174"/>
                  <a:gd name="T13" fmla="*/ 85 h 168"/>
                  <a:gd name="T14" fmla="*/ 1136 w 174"/>
                  <a:gd name="T15" fmla="*/ 77 h 168"/>
                  <a:gd name="T16" fmla="*/ 1093 w 174"/>
                  <a:gd name="T17" fmla="*/ 56 h 168"/>
                  <a:gd name="T18" fmla="*/ 1050 w 174"/>
                  <a:gd name="T19" fmla="*/ 35 h 168"/>
                  <a:gd name="T20" fmla="*/ 1008 w 174"/>
                  <a:gd name="T21" fmla="*/ 35 h 168"/>
                  <a:gd name="T22" fmla="*/ 927 w 174"/>
                  <a:gd name="T23" fmla="*/ 8 h 168"/>
                  <a:gd name="T24" fmla="*/ 879 w 174"/>
                  <a:gd name="T25" fmla="*/ 56 h 168"/>
                  <a:gd name="T26" fmla="*/ 850 w 174"/>
                  <a:gd name="T27" fmla="*/ 128 h 168"/>
                  <a:gd name="T28" fmla="*/ 820 w 174"/>
                  <a:gd name="T29" fmla="*/ 163 h 168"/>
                  <a:gd name="T30" fmla="*/ 794 w 174"/>
                  <a:gd name="T31" fmla="*/ 115 h 168"/>
                  <a:gd name="T32" fmla="*/ 764 w 174"/>
                  <a:gd name="T33" fmla="*/ 77 h 168"/>
                  <a:gd name="T34" fmla="*/ 722 w 174"/>
                  <a:gd name="T35" fmla="*/ 64 h 168"/>
                  <a:gd name="T36" fmla="*/ 679 w 174"/>
                  <a:gd name="T37" fmla="*/ 107 h 168"/>
                  <a:gd name="T38" fmla="*/ 644 w 174"/>
                  <a:gd name="T39" fmla="*/ 171 h 168"/>
                  <a:gd name="T40" fmla="*/ 665 w 174"/>
                  <a:gd name="T41" fmla="*/ 227 h 168"/>
                  <a:gd name="T42" fmla="*/ 585 w 174"/>
                  <a:gd name="T43" fmla="*/ 243 h 168"/>
                  <a:gd name="T44" fmla="*/ 543 w 174"/>
                  <a:gd name="T45" fmla="*/ 205 h 168"/>
                  <a:gd name="T46" fmla="*/ 465 w 174"/>
                  <a:gd name="T47" fmla="*/ 227 h 168"/>
                  <a:gd name="T48" fmla="*/ 401 w 174"/>
                  <a:gd name="T49" fmla="*/ 264 h 168"/>
                  <a:gd name="T50" fmla="*/ 337 w 174"/>
                  <a:gd name="T51" fmla="*/ 341 h 168"/>
                  <a:gd name="T52" fmla="*/ 329 w 174"/>
                  <a:gd name="T53" fmla="*/ 392 h 168"/>
                  <a:gd name="T54" fmla="*/ 278 w 174"/>
                  <a:gd name="T55" fmla="*/ 419 h 168"/>
                  <a:gd name="T56" fmla="*/ 315 w 174"/>
                  <a:gd name="T57" fmla="*/ 512 h 168"/>
                  <a:gd name="T58" fmla="*/ 208 w 174"/>
                  <a:gd name="T59" fmla="*/ 547 h 168"/>
                  <a:gd name="T60" fmla="*/ 99 w 174"/>
                  <a:gd name="T61" fmla="*/ 541 h 168"/>
                  <a:gd name="T62" fmla="*/ 13 w 174"/>
                  <a:gd name="T63" fmla="*/ 525 h 168"/>
                  <a:gd name="T64" fmla="*/ 107 w 174"/>
                  <a:gd name="T65" fmla="*/ 584 h 168"/>
                  <a:gd name="T66" fmla="*/ 163 w 174"/>
                  <a:gd name="T67" fmla="*/ 597 h 168"/>
                  <a:gd name="T68" fmla="*/ 337 w 174"/>
                  <a:gd name="T69" fmla="*/ 576 h 168"/>
                  <a:gd name="T70" fmla="*/ 401 w 174"/>
                  <a:gd name="T71" fmla="*/ 576 h 168"/>
                  <a:gd name="T72" fmla="*/ 465 w 174"/>
                  <a:gd name="T73" fmla="*/ 563 h 168"/>
                  <a:gd name="T74" fmla="*/ 551 w 174"/>
                  <a:gd name="T75" fmla="*/ 547 h 168"/>
                  <a:gd name="T76" fmla="*/ 607 w 174"/>
                  <a:gd name="T77" fmla="*/ 555 h 168"/>
                  <a:gd name="T78" fmla="*/ 529 w 174"/>
                  <a:gd name="T79" fmla="*/ 563 h 168"/>
                  <a:gd name="T80" fmla="*/ 470 w 174"/>
                  <a:gd name="T81" fmla="*/ 605 h 168"/>
                  <a:gd name="T82" fmla="*/ 585 w 174"/>
                  <a:gd name="T83" fmla="*/ 640 h 168"/>
                  <a:gd name="T84" fmla="*/ 657 w 174"/>
                  <a:gd name="T85" fmla="*/ 619 h 168"/>
                  <a:gd name="T86" fmla="*/ 657 w 174"/>
                  <a:gd name="T87" fmla="*/ 683 h 168"/>
                  <a:gd name="T88" fmla="*/ 687 w 174"/>
                  <a:gd name="T89" fmla="*/ 739 h 168"/>
                  <a:gd name="T90" fmla="*/ 714 w 174"/>
                  <a:gd name="T91" fmla="*/ 789 h 168"/>
                  <a:gd name="T92" fmla="*/ 730 w 174"/>
                  <a:gd name="T93" fmla="*/ 832 h 168"/>
                  <a:gd name="T94" fmla="*/ 735 w 174"/>
                  <a:gd name="T95" fmla="*/ 896 h 168"/>
                  <a:gd name="T96" fmla="*/ 764 w 174"/>
                  <a:gd name="T97" fmla="*/ 925 h 168"/>
                  <a:gd name="T98" fmla="*/ 772 w 174"/>
                  <a:gd name="T99" fmla="*/ 960 h 168"/>
                  <a:gd name="T100" fmla="*/ 756 w 174"/>
                  <a:gd name="T101" fmla="*/ 1003 h 168"/>
                  <a:gd name="T102" fmla="*/ 743 w 174"/>
                  <a:gd name="T103" fmla="*/ 1117 h 168"/>
                  <a:gd name="T104" fmla="*/ 730 w 174"/>
                  <a:gd name="T105" fmla="*/ 1131 h 168"/>
                  <a:gd name="T106" fmla="*/ 756 w 174"/>
                  <a:gd name="T107" fmla="*/ 1131 h 168"/>
                  <a:gd name="T108" fmla="*/ 722 w 174"/>
                  <a:gd name="T109" fmla="*/ 1173 h 168"/>
                  <a:gd name="T110" fmla="*/ 799 w 174"/>
                  <a:gd name="T111" fmla="*/ 1131 h 168"/>
                  <a:gd name="T112" fmla="*/ 794 w 174"/>
                  <a:gd name="T113" fmla="*/ 1037 h 168"/>
                  <a:gd name="T114" fmla="*/ 820 w 174"/>
                  <a:gd name="T115" fmla="*/ 883 h 168"/>
                  <a:gd name="T116" fmla="*/ 756 w 174"/>
                  <a:gd name="T117" fmla="*/ 853 h 168"/>
                  <a:gd name="T118" fmla="*/ 794 w 174"/>
                  <a:gd name="T119" fmla="*/ 776 h 168"/>
                  <a:gd name="T120" fmla="*/ 751 w 174"/>
                  <a:gd name="T121" fmla="*/ 725 h 16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4" h="168">
                    <a:moveTo>
                      <a:pt x="174" y="49"/>
                    </a:moveTo>
                    <a:cubicBezTo>
                      <a:pt x="174" y="48"/>
                      <a:pt x="174" y="46"/>
                      <a:pt x="173" y="44"/>
                    </a:cubicBezTo>
                    <a:cubicBezTo>
                      <a:pt x="173" y="43"/>
                      <a:pt x="171" y="42"/>
                      <a:pt x="171" y="41"/>
                    </a:cubicBezTo>
                    <a:cubicBezTo>
                      <a:pt x="170" y="40"/>
                      <a:pt x="168" y="38"/>
                      <a:pt x="168" y="38"/>
                    </a:cubicBezTo>
                    <a:cubicBezTo>
                      <a:pt x="168" y="38"/>
                      <a:pt x="168" y="35"/>
                      <a:pt x="168" y="34"/>
                    </a:cubicBezTo>
                    <a:cubicBezTo>
                      <a:pt x="168" y="32"/>
                      <a:pt x="166" y="31"/>
                      <a:pt x="165" y="30"/>
                    </a:cubicBezTo>
                    <a:cubicBezTo>
                      <a:pt x="164" y="29"/>
                      <a:pt x="164" y="28"/>
                      <a:pt x="164" y="27"/>
                    </a:cubicBezTo>
                    <a:cubicBezTo>
                      <a:pt x="164" y="25"/>
                      <a:pt x="164" y="26"/>
                      <a:pt x="164" y="25"/>
                    </a:cubicBezTo>
                    <a:cubicBezTo>
                      <a:pt x="166" y="21"/>
                      <a:pt x="166" y="21"/>
                      <a:pt x="166" y="21"/>
                    </a:cubicBezTo>
                    <a:cubicBezTo>
                      <a:pt x="166" y="21"/>
                      <a:pt x="166" y="21"/>
                      <a:pt x="164" y="20"/>
                    </a:cubicBezTo>
                    <a:cubicBezTo>
                      <a:pt x="163" y="18"/>
                      <a:pt x="163" y="16"/>
                      <a:pt x="163" y="16"/>
                    </a:cubicBezTo>
                    <a:cubicBezTo>
                      <a:pt x="163" y="16"/>
                      <a:pt x="162" y="15"/>
                      <a:pt x="164" y="15"/>
                    </a:cubicBezTo>
                    <a:cubicBezTo>
                      <a:pt x="165" y="14"/>
                      <a:pt x="166" y="13"/>
                      <a:pt x="166" y="13"/>
                    </a:cubicBezTo>
                    <a:cubicBezTo>
                      <a:pt x="164" y="12"/>
                      <a:pt x="164" y="12"/>
                      <a:pt x="164" y="12"/>
                    </a:cubicBezTo>
                    <a:cubicBezTo>
                      <a:pt x="163" y="12"/>
                      <a:pt x="163" y="12"/>
                      <a:pt x="163" y="12"/>
                    </a:cubicBezTo>
                    <a:cubicBezTo>
                      <a:pt x="159" y="11"/>
                      <a:pt x="159" y="11"/>
                      <a:pt x="159" y="11"/>
                    </a:cubicBezTo>
                    <a:cubicBezTo>
                      <a:pt x="159" y="11"/>
                      <a:pt x="158" y="8"/>
                      <a:pt x="157" y="9"/>
                    </a:cubicBezTo>
                    <a:cubicBezTo>
                      <a:pt x="157" y="9"/>
                      <a:pt x="154" y="7"/>
                      <a:pt x="153" y="8"/>
                    </a:cubicBezTo>
                    <a:cubicBezTo>
                      <a:pt x="151" y="9"/>
                      <a:pt x="149" y="8"/>
                      <a:pt x="149" y="8"/>
                    </a:cubicBezTo>
                    <a:cubicBezTo>
                      <a:pt x="147" y="5"/>
                      <a:pt x="147" y="5"/>
                      <a:pt x="147" y="5"/>
                    </a:cubicBezTo>
                    <a:cubicBezTo>
                      <a:pt x="145" y="6"/>
                      <a:pt x="145" y="6"/>
                      <a:pt x="145" y="6"/>
                    </a:cubicBezTo>
                    <a:cubicBezTo>
                      <a:pt x="145" y="6"/>
                      <a:pt x="143" y="4"/>
                      <a:pt x="141" y="5"/>
                    </a:cubicBezTo>
                    <a:cubicBezTo>
                      <a:pt x="140" y="5"/>
                      <a:pt x="138" y="6"/>
                      <a:pt x="137" y="6"/>
                    </a:cubicBezTo>
                    <a:cubicBezTo>
                      <a:pt x="136" y="5"/>
                      <a:pt x="133" y="1"/>
                      <a:pt x="130" y="1"/>
                    </a:cubicBezTo>
                    <a:cubicBezTo>
                      <a:pt x="127" y="2"/>
                      <a:pt x="127" y="0"/>
                      <a:pt x="125" y="3"/>
                    </a:cubicBezTo>
                    <a:cubicBezTo>
                      <a:pt x="124" y="5"/>
                      <a:pt x="125" y="4"/>
                      <a:pt x="123" y="8"/>
                    </a:cubicBezTo>
                    <a:cubicBezTo>
                      <a:pt x="120" y="12"/>
                      <a:pt x="119" y="11"/>
                      <a:pt x="118" y="13"/>
                    </a:cubicBezTo>
                    <a:cubicBezTo>
                      <a:pt x="118" y="15"/>
                      <a:pt x="121" y="17"/>
                      <a:pt x="119" y="18"/>
                    </a:cubicBezTo>
                    <a:cubicBezTo>
                      <a:pt x="118" y="18"/>
                      <a:pt x="116" y="19"/>
                      <a:pt x="116" y="19"/>
                    </a:cubicBezTo>
                    <a:cubicBezTo>
                      <a:pt x="116" y="19"/>
                      <a:pt x="117" y="22"/>
                      <a:pt x="115" y="23"/>
                    </a:cubicBezTo>
                    <a:cubicBezTo>
                      <a:pt x="113" y="23"/>
                      <a:pt x="112" y="28"/>
                      <a:pt x="110" y="22"/>
                    </a:cubicBezTo>
                    <a:cubicBezTo>
                      <a:pt x="109" y="17"/>
                      <a:pt x="110" y="16"/>
                      <a:pt x="111" y="16"/>
                    </a:cubicBezTo>
                    <a:cubicBezTo>
                      <a:pt x="112" y="15"/>
                      <a:pt x="112" y="14"/>
                      <a:pt x="111" y="13"/>
                    </a:cubicBezTo>
                    <a:cubicBezTo>
                      <a:pt x="110" y="13"/>
                      <a:pt x="108" y="11"/>
                      <a:pt x="107" y="11"/>
                    </a:cubicBezTo>
                    <a:cubicBezTo>
                      <a:pt x="106" y="12"/>
                      <a:pt x="104" y="11"/>
                      <a:pt x="104" y="11"/>
                    </a:cubicBezTo>
                    <a:cubicBezTo>
                      <a:pt x="101" y="9"/>
                      <a:pt x="101" y="9"/>
                      <a:pt x="101" y="9"/>
                    </a:cubicBezTo>
                    <a:cubicBezTo>
                      <a:pt x="98" y="10"/>
                      <a:pt x="98" y="10"/>
                      <a:pt x="98" y="10"/>
                    </a:cubicBezTo>
                    <a:cubicBezTo>
                      <a:pt x="96" y="11"/>
                      <a:pt x="98" y="14"/>
                      <a:pt x="95" y="15"/>
                    </a:cubicBezTo>
                    <a:cubicBezTo>
                      <a:pt x="93" y="15"/>
                      <a:pt x="90" y="14"/>
                      <a:pt x="90" y="15"/>
                    </a:cubicBezTo>
                    <a:cubicBezTo>
                      <a:pt x="89" y="17"/>
                      <a:pt x="90" y="24"/>
                      <a:pt x="90" y="24"/>
                    </a:cubicBezTo>
                    <a:cubicBezTo>
                      <a:pt x="93" y="29"/>
                      <a:pt x="98" y="30"/>
                      <a:pt x="98" y="30"/>
                    </a:cubicBezTo>
                    <a:cubicBezTo>
                      <a:pt x="98" y="30"/>
                      <a:pt x="96" y="31"/>
                      <a:pt x="93" y="32"/>
                    </a:cubicBezTo>
                    <a:cubicBezTo>
                      <a:pt x="91" y="34"/>
                      <a:pt x="89" y="30"/>
                      <a:pt x="87" y="32"/>
                    </a:cubicBezTo>
                    <a:cubicBezTo>
                      <a:pt x="86" y="35"/>
                      <a:pt x="83" y="35"/>
                      <a:pt x="82" y="34"/>
                    </a:cubicBezTo>
                    <a:cubicBezTo>
                      <a:pt x="81" y="33"/>
                      <a:pt x="82" y="31"/>
                      <a:pt x="80" y="30"/>
                    </a:cubicBezTo>
                    <a:cubicBezTo>
                      <a:pt x="78" y="30"/>
                      <a:pt x="78" y="29"/>
                      <a:pt x="76" y="29"/>
                    </a:cubicBezTo>
                    <a:cubicBezTo>
                      <a:pt x="74" y="30"/>
                      <a:pt x="74" y="25"/>
                      <a:pt x="72" y="28"/>
                    </a:cubicBezTo>
                    <a:cubicBezTo>
                      <a:pt x="70" y="32"/>
                      <a:pt x="68" y="33"/>
                      <a:pt x="65" y="32"/>
                    </a:cubicBezTo>
                    <a:cubicBezTo>
                      <a:pt x="62" y="32"/>
                      <a:pt x="65" y="31"/>
                      <a:pt x="62" y="32"/>
                    </a:cubicBezTo>
                    <a:cubicBezTo>
                      <a:pt x="59" y="33"/>
                      <a:pt x="55" y="35"/>
                      <a:pt x="56" y="37"/>
                    </a:cubicBezTo>
                    <a:cubicBezTo>
                      <a:pt x="56" y="40"/>
                      <a:pt x="57" y="40"/>
                      <a:pt x="53" y="42"/>
                    </a:cubicBezTo>
                    <a:cubicBezTo>
                      <a:pt x="49" y="44"/>
                      <a:pt x="46" y="46"/>
                      <a:pt x="47" y="48"/>
                    </a:cubicBezTo>
                    <a:cubicBezTo>
                      <a:pt x="49" y="50"/>
                      <a:pt x="51" y="46"/>
                      <a:pt x="53" y="47"/>
                    </a:cubicBezTo>
                    <a:cubicBezTo>
                      <a:pt x="55" y="48"/>
                      <a:pt x="47" y="53"/>
                      <a:pt x="46" y="55"/>
                    </a:cubicBezTo>
                    <a:cubicBezTo>
                      <a:pt x="44" y="58"/>
                      <a:pt x="44" y="57"/>
                      <a:pt x="43" y="59"/>
                    </a:cubicBezTo>
                    <a:cubicBezTo>
                      <a:pt x="41" y="61"/>
                      <a:pt x="37" y="54"/>
                      <a:pt x="39" y="59"/>
                    </a:cubicBezTo>
                    <a:cubicBezTo>
                      <a:pt x="41" y="65"/>
                      <a:pt x="43" y="63"/>
                      <a:pt x="45" y="66"/>
                    </a:cubicBezTo>
                    <a:cubicBezTo>
                      <a:pt x="47" y="70"/>
                      <a:pt x="43" y="71"/>
                      <a:pt x="44" y="72"/>
                    </a:cubicBezTo>
                    <a:cubicBezTo>
                      <a:pt x="45" y="73"/>
                      <a:pt x="41" y="76"/>
                      <a:pt x="38" y="76"/>
                    </a:cubicBezTo>
                    <a:cubicBezTo>
                      <a:pt x="36" y="76"/>
                      <a:pt x="31" y="77"/>
                      <a:pt x="29" y="77"/>
                    </a:cubicBezTo>
                    <a:cubicBezTo>
                      <a:pt x="27" y="77"/>
                      <a:pt x="24" y="78"/>
                      <a:pt x="21" y="76"/>
                    </a:cubicBezTo>
                    <a:cubicBezTo>
                      <a:pt x="18" y="74"/>
                      <a:pt x="19" y="74"/>
                      <a:pt x="14" y="76"/>
                    </a:cubicBezTo>
                    <a:cubicBezTo>
                      <a:pt x="9" y="78"/>
                      <a:pt x="7" y="77"/>
                      <a:pt x="6" y="77"/>
                    </a:cubicBezTo>
                    <a:cubicBezTo>
                      <a:pt x="4" y="76"/>
                      <a:pt x="3" y="72"/>
                      <a:pt x="2" y="74"/>
                    </a:cubicBezTo>
                    <a:cubicBezTo>
                      <a:pt x="1" y="75"/>
                      <a:pt x="0" y="79"/>
                      <a:pt x="5" y="80"/>
                    </a:cubicBezTo>
                    <a:cubicBezTo>
                      <a:pt x="10" y="80"/>
                      <a:pt x="14" y="81"/>
                      <a:pt x="15" y="82"/>
                    </a:cubicBezTo>
                    <a:cubicBezTo>
                      <a:pt x="16" y="83"/>
                      <a:pt x="17" y="77"/>
                      <a:pt x="20" y="80"/>
                    </a:cubicBezTo>
                    <a:cubicBezTo>
                      <a:pt x="22" y="83"/>
                      <a:pt x="20" y="82"/>
                      <a:pt x="23" y="84"/>
                    </a:cubicBezTo>
                    <a:cubicBezTo>
                      <a:pt x="27" y="87"/>
                      <a:pt x="29" y="85"/>
                      <a:pt x="35" y="84"/>
                    </a:cubicBezTo>
                    <a:cubicBezTo>
                      <a:pt x="41" y="83"/>
                      <a:pt x="45" y="79"/>
                      <a:pt x="47" y="81"/>
                    </a:cubicBezTo>
                    <a:cubicBezTo>
                      <a:pt x="49" y="83"/>
                      <a:pt x="50" y="84"/>
                      <a:pt x="52" y="83"/>
                    </a:cubicBezTo>
                    <a:cubicBezTo>
                      <a:pt x="55" y="83"/>
                      <a:pt x="54" y="80"/>
                      <a:pt x="56" y="81"/>
                    </a:cubicBezTo>
                    <a:cubicBezTo>
                      <a:pt x="59" y="82"/>
                      <a:pt x="57" y="81"/>
                      <a:pt x="60" y="80"/>
                    </a:cubicBezTo>
                    <a:cubicBezTo>
                      <a:pt x="62" y="79"/>
                      <a:pt x="61" y="80"/>
                      <a:pt x="65" y="79"/>
                    </a:cubicBezTo>
                    <a:cubicBezTo>
                      <a:pt x="69" y="78"/>
                      <a:pt x="69" y="78"/>
                      <a:pt x="72" y="78"/>
                    </a:cubicBezTo>
                    <a:cubicBezTo>
                      <a:pt x="75" y="78"/>
                      <a:pt x="74" y="77"/>
                      <a:pt x="77" y="77"/>
                    </a:cubicBezTo>
                    <a:cubicBezTo>
                      <a:pt x="79" y="77"/>
                      <a:pt x="78" y="75"/>
                      <a:pt x="81" y="76"/>
                    </a:cubicBezTo>
                    <a:cubicBezTo>
                      <a:pt x="84" y="77"/>
                      <a:pt x="84" y="77"/>
                      <a:pt x="85" y="78"/>
                    </a:cubicBezTo>
                    <a:cubicBezTo>
                      <a:pt x="85" y="80"/>
                      <a:pt x="81" y="79"/>
                      <a:pt x="78" y="79"/>
                    </a:cubicBezTo>
                    <a:cubicBezTo>
                      <a:pt x="76" y="80"/>
                      <a:pt x="76" y="77"/>
                      <a:pt x="74" y="79"/>
                    </a:cubicBezTo>
                    <a:cubicBezTo>
                      <a:pt x="72" y="82"/>
                      <a:pt x="71" y="82"/>
                      <a:pt x="71" y="83"/>
                    </a:cubicBezTo>
                    <a:cubicBezTo>
                      <a:pt x="71" y="84"/>
                      <a:pt x="64" y="83"/>
                      <a:pt x="66" y="85"/>
                    </a:cubicBezTo>
                    <a:cubicBezTo>
                      <a:pt x="68" y="86"/>
                      <a:pt x="73" y="88"/>
                      <a:pt x="75" y="87"/>
                    </a:cubicBezTo>
                    <a:cubicBezTo>
                      <a:pt x="77" y="87"/>
                      <a:pt x="80" y="90"/>
                      <a:pt x="82" y="90"/>
                    </a:cubicBezTo>
                    <a:cubicBezTo>
                      <a:pt x="84" y="89"/>
                      <a:pt x="86" y="87"/>
                      <a:pt x="87" y="86"/>
                    </a:cubicBezTo>
                    <a:cubicBezTo>
                      <a:pt x="88" y="84"/>
                      <a:pt x="91" y="85"/>
                      <a:pt x="92" y="87"/>
                    </a:cubicBezTo>
                    <a:cubicBezTo>
                      <a:pt x="92" y="89"/>
                      <a:pt x="92" y="88"/>
                      <a:pt x="91" y="91"/>
                    </a:cubicBezTo>
                    <a:cubicBezTo>
                      <a:pt x="90" y="94"/>
                      <a:pt x="91" y="95"/>
                      <a:pt x="92" y="96"/>
                    </a:cubicBezTo>
                    <a:cubicBezTo>
                      <a:pt x="92" y="98"/>
                      <a:pt x="90" y="100"/>
                      <a:pt x="92" y="101"/>
                    </a:cubicBezTo>
                    <a:cubicBezTo>
                      <a:pt x="93" y="103"/>
                      <a:pt x="94" y="103"/>
                      <a:pt x="96" y="104"/>
                    </a:cubicBezTo>
                    <a:cubicBezTo>
                      <a:pt x="98" y="105"/>
                      <a:pt x="99" y="104"/>
                      <a:pt x="99" y="106"/>
                    </a:cubicBezTo>
                    <a:cubicBezTo>
                      <a:pt x="100" y="109"/>
                      <a:pt x="97" y="109"/>
                      <a:pt x="100" y="111"/>
                    </a:cubicBezTo>
                    <a:cubicBezTo>
                      <a:pt x="102" y="113"/>
                      <a:pt x="104" y="111"/>
                      <a:pt x="104" y="113"/>
                    </a:cubicBezTo>
                    <a:cubicBezTo>
                      <a:pt x="104" y="115"/>
                      <a:pt x="103" y="116"/>
                      <a:pt x="102" y="117"/>
                    </a:cubicBezTo>
                    <a:cubicBezTo>
                      <a:pt x="101" y="119"/>
                      <a:pt x="99" y="122"/>
                      <a:pt x="100" y="123"/>
                    </a:cubicBezTo>
                    <a:cubicBezTo>
                      <a:pt x="102" y="124"/>
                      <a:pt x="102" y="125"/>
                      <a:pt x="103" y="126"/>
                    </a:cubicBezTo>
                    <a:cubicBezTo>
                      <a:pt x="104" y="127"/>
                      <a:pt x="104" y="126"/>
                      <a:pt x="105" y="126"/>
                    </a:cubicBezTo>
                    <a:cubicBezTo>
                      <a:pt x="106" y="126"/>
                      <a:pt x="108" y="128"/>
                      <a:pt x="107" y="130"/>
                    </a:cubicBezTo>
                    <a:cubicBezTo>
                      <a:pt x="106" y="132"/>
                      <a:pt x="104" y="133"/>
                      <a:pt x="106" y="133"/>
                    </a:cubicBezTo>
                    <a:cubicBezTo>
                      <a:pt x="107" y="134"/>
                      <a:pt x="108" y="133"/>
                      <a:pt x="108" y="135"/>
                    </a:cubicBezTo>
                    <a:cubicBezTo>
                      <a:pt x="109" y="136"/>
                      <a:pt x="109" y="138"/>
                      <a:pt x="107" y="139"/>
                    </a:cubicBezTo>
                    <a:cubicBezTo>
                      <a:pt x="106" y="141"/>
                      <a:pt x="105" y="138"/>
                      <a:pt x="106" y="141"/>
                    </a:cubicBezTo>
                    <a:cubicBezTo>
                      <a:pt x="106" y="144"/>
                      <a:pt x="103" y="148"/>
                      <a:pt x="103" y="149"/>
                    </a:cubicBezTo>
                    <a:cubicBezTo>
                      <a:pt x="104" y="154"/>
                      <a:pt x="105" y="156"/>
                      <a:pt x="104" y="157"/>
                    </a:cubicBezTo>
                    <a:cubicBezTo>
                      <a:pt x="103" y="157"/>
                      <a:pt x="98" y="158"/>
                      <a:pt x="99" y="159"/>
                    </a:cubicBezTo>
                    <a:cubicBezTo>
                      <a:pt x="100" y="160"/>
                      <a:pt x="100" y="160"/>
                      <a:pt x="102" y="159"/>
                    </a:cubicBezTo>
                    <a:cubicBezTo>
                      <a:pt x="104" y="158"/>
                      <a:pt x="106" y="155"/>
                      <a:pt x="106" y="157"/>
                    </a:cubicBezTo>
                    <a:cubicBezTo>
                      <a:pt x="106" y="158"/>
                      <a:pt x="107" y="158"/>
                      <a:pt x="106" y="159"/>
                    </a:cubicBezTo>
                    <a:cubicBezTo>
                      <a:pt x="106" y="161"/>
                      <a:pt x="104" y="164"/>
                      <a:pt x="102" y="164"/>
                    </a:cubicBezTo>
                    <a:cubicBezTo>
                      <a:pt x="101" y="165"/>
                      <a:pt x="101" y="165"/>
                      <a:pt x="101" y="165"/>
                    </a:cubicBezTo>
                    <a:cubicBezTo>
                      <a:pt x="101" y="165"/>
                      <a:pt x="106" y="168"/>
                      <a:pt x="108" y="165"/>
                    </a:cubicBezTo>
                    <a:cubicBezTo>
                      <a:pt x="109" y="162"/>
                      <a:pt x="112" y="160"/>
                      <a:pt x="112" y="159"/>
                    </a:cubicBezTo>
                    <a:cubicBezTo>
                      <a:pt x="113" y="157"/>
                      <a:pt x="113" y="154"/>
                      <a:pt x="111" y="151"/>
                    </a:cubicBezTo>
                    <a:cubicBezTo>
                      <a:pt x="110" y="149"/>
                      <a:pt x="109" y="149"/>
                      <a:pt x="111" y="146"/>
                    </a:cubicBezTo>
                    <a:cubicBezTo>
                      <a:pt x="112" y="143"/>
                      <a:pt x="112" y="143"/>
                      <a:pt x="113" y="139"/>
                    </a:cubicBezTo>
                    <a:cubicBezTo>
                      <a:pt x="114" y="136"/>
                      <a:pt x="115" y="127"/>
                      <a:pt x="115" y="124"/>
                    </a:cubicBezTo>
                    <a:cubicBezTo>
                      <a:pt x="116" y="121"/>
                      <a:pt x="113" y="117"/>
                      <a:pt x="111" y="119"/>
                    </a:cubicBezTo>
                    <a:cubicBezTo>
                      <a:pt x="110" y="121"/>
                      <a:pt x="107" y="123"/>
                      <a:pt x="106" y="120"/>
                    </a:cubicBezTo>
                    <a:cubicBezTo>
                      <a:pt x="106" y="117"/>
                      <a:pt x="108" y="116"/>
                      <a:pt x="109" y="114"/>
                    </a:cubicBezTo>
                    <a:cubicBezTo>
                      <a:pt x="111" y="112"/>
                      <a:pt x="112" y="110"/>
                      <a:pt x="111" y="109"/>
                    </a:cubicBezTo>
                    <a:cubicBezTo>
                      <a:pt x="109" y="107"/>
                      <a:pt x="108" y="106"/>
                      <a:pt x="107" y="105"/>
                    </a:cubicBezTo>
                    <a:cubicBezTo>
                      <a:pt x="106" y="103"/>
                      <a:pt x="104" y="103"/>
                      <a:pt x="105" y="102"/>
                    </a:cubicBezTo>
                    <a:cubicBezTo>
                      <a:pt x="106" y="100"/>
                      <a:pt x="168" y="52"/>
                      <a:pt x="174" y="49"/>
                    </a:cubicBezTo>
                    <a:close/>
                  </a:path>
                </a:pathLst>
              </a:custGeom>
              <a:grpFill/>
              <a:ln w="4763" cap="rnd">
                <a:solidFill>
                  <a:srgbClr val="FFFFFF"/>
                </a:solidFill>
                <a:prstDash val="solid"/>
                <a:round/>
                <a:headEnd/>
                <a:tailEnd/>
              </a:ln>
            </p:spPr>
            <p:txBody>
              <a:bodyPr/>
              <a:lstStyle/>
              <a:p>
                <a:endParaRPr lang="en-US"/>
              </a:p>
            </p:txBody>
          </p:sp>
          <p:sp>
            <p:nvSpPr>
              <p:cNvPr id="332" name="Freeform 83">
                <a:extLst>
                  <a:ext uri="{FF2B5EF4-FFF2-40B4-BE49-F238E27FC236}">
                    <a16:creationId xmlns:a16="http://schemas.microsoft.com/office/drawing/2014/main" id="{6AF24025-C542-45A5-8C23-F43B02E15189}"/>
                  </a:ext>
                </a:extLst>
              </p:cNvPr>
              <p:cNvSpPr>
                <a:spLocks/>
              </p:cNvSpPr>
              <p:nvPr/>
            </p:nvSpPr>
            <p:spPr bwMode="auto">
              <a:xfrm>
                <a:off x="1572" y="1698"/>
                <a:ext cx="499" cy="473"/>
              </a:xfrm>
              <a:custGeom>
                <a:avLst/>
                <a:gdLst>
                  <a:gd name="T0" fmla="*/ 1297 w 187"/>
                  <a:gd name="T1" fmla="*/ 1093 h 177"/>
                  <a:gd name="T2" fmla="*/ 1254 w 187"/>
                  <a:gd name="T3" fmla="*/ 1093 h 177"/>
                  <a:gd name="T4" fmla="*/ 1217 w 187"/>
                  <a:gd name="T5" fmla="*/ 1136 h 177"/>
                  <a:gd name="T6" fmla="*/ 1246 w 187"/>
                  <a:gd name="T7" fmla="*/ 1187 h 177"/>
                  <a:gd name="T8" fmla="*/ 1174 w 187"/>
                  <a:gd name="T9" fmla="*/ 1200 h 177"/>
                  <a:gd name="T10" fmla="*/ 1161 w 187"/>
                  <a:gd name="T11" fmla="*/ 1256 h 177"/>
                  <a:gd name="T12" fmla="*/ 1131 w 187"/>
                  <a:gd name="T13" fmla="*/ 1256 h 177"/>
                  <a:gd name="T14" fmla="*/ 1083 w 187"/>
                  <a:gd name="T15" fmla="*/ 1221 h 177"/>
                  <a:gd name="T16" fmla="*/ 1011 w 187"/>
                  <a:gd name="T17" fmla="*/ 1187 h 177"/>
                  <a:gd name="T18" fmla="*/ 918 w 187"/>
                  <a:gd name="T19" fmla="*/ 1200 h 177"/>
                  <a:gd name="T20" fmla="*/ 827 w 187"/>
                  <a:gd name="T21" fmla="*/ 1165 h 177"/>
                  <a:gd name="T22" fmla="*/ 720 w 187"/>
                  <a:gd name="T23" fmla="*/ 1122 h 177"/>
                  <a:gd name="T24" fmla="*/ 648 w 187"/>
                  <a:gd name="T25" fmla="*/ 1072 h 177"/>
                  <a:gd name="T26" fmla="*/ 555 w 187"/>
                  <a:gd name="T27" fmla="*/ 1013 h 177"/>
                  <a:gd name="T28" fmla="*/ 456 w 187"/>
                  <a:gd name="T29" fmla="*/ 927 h 177"/>
                  <a:gd name="T30" fmla="*/ 448 w 187"/>
                  <a:gd name="T31" fmla="*/ 799 h 177"/>
                  <a:gd name="T32" fmla="*/ 427 w 187"/>
                  <a:gd name="T33" fmla="*/ 708 h 177"/>
                  <a:gd name="T34" fmla="*/ 363 w 187"/>
                  <a:gd name="T35" fmla="*/ 607 h 177"/>
                  <a:gd name="T36" fmla="*/ 291 w 187"/>
                  <a:gd name="T37" fmla="*/ 529 h 177"/>
                  <a:gd name="T38" fmla="*/ 312 w 187"/>
                  <a:gd name="T39" fmla="*/ 457 h 177"/>
                  <a:gd name="T40" fmla="*/ 243 w 187"/>
                  <a:gd name="T41" fmla="*/ 379 h 177"/>
                  <a:gd name="T42" fmla="*/ 213 w 187"/>
                  <a:gd name="T43" fmla="*/ 299 h 177"/>
                  <a:gd name="T44" fmla="*/ 192 w 187"/>
                  <a:gd name="T45" fmla="*/ 200 h 177"/>
                  <a:gd name="T46" fmla="*/ 179 w 187"/>
                  <a:gd name="T47" fmla="*/ 115 h 177"/>
                  <a:gd name="T48" fmla="*/ 99 w 187"/>
                  <a:gd name="T49" fmla="*/ 56 h 177"/>
                  <a:gd name="T50" fmla="*/ 99 w 187"/>
                  <a:gd name="T51" fmla="*/ 115 h 177"/>
                  <a:gd name="T52" fmla="*/ 107 w 187"/>
                  <a:gd name="T53" fmla="*/ 179 h 177"/>
                  <a:gd name="T54" fmla="*/ 128 w 187"/>
                  <a:gd name="T55" fmla="*/ 251 h 177"/>
                  <a:gd name="T56" fmla="*/ 136 w 187"/>
                  <a:gd name="T57" fmla="*/ 321 h 177"/>
                  <a:gd name="T58" fmla="*/ 163 w 187"/>
                  <a:gd name="T59" fmla="*/ 385 h 177"/>
                  <a:gd name="T60" fmla="*/ 192 w 187"/>
                  <a:gd name="T61" fmla="*/ 478 h 177"/>
                  <a:gd name="T62" fmla="*/ 200 w 187"/>
                  <a:gd name="T63" fmla="*/ 564 h 177"/>
                  <a:gd name="T64" fmla="*/ 248 w 187"/>
                  <a:gd name="T65" fmla="*/ 649 h 177"/>
                  <a:gd name="T66" fmla="*/ 192 w 187"/>
                  <a:gd name="T67" fmla="*/ 620 h 177"/>
                  <a:gd name="T68" fmla="*/ 128 w 187"/>
                  <a:gd name="T69" fmla="*/ 550 h 177"/>
                  <a:gd name="T70" fmla="*/ 141 w 187"/>
                  <a:gd name="T71" fmla="*/ 478 h 177"/>
                  <a:gd name="T72" fmla="*/ 77 w 187"/>
                  <a:gd name="T73" fmla="*/ 385 h 177"/>
                  <a:gd name="T74" fmla="*/ 77 w 187"/>
                  <a:gd name="T75" fmla="*/ 286 h 177"/>
                  <a:gd name="T76" fmla="*/ 43 w 187"/>
                  <a:gd name="T77" fmla="*/ 206 h 177"/>
                  <a:gd name="T78" fmla="*/ 13 w 187"/>
                  <a:gd name="T79" fmla="*/ 56 h 177"/>
                  <a:gd name="T80" fmla="*/ 43 w 187"/>
                  <a:gd name="T81" fmla="*/ 13 h 177"/>
                  <a:gd name="T82" fmla="*/ 179 w 187"/>
                  <a:gd name="T83" fmla="*/ 77 h 177"/>
                  <a:gd name="T84" fmla="*/ 435 w 187"/>
                  <a:gd name="T85" fmla="*/ 158 h 177"/>
                  <a:gd name="T86" fmla="*/ 555 w 187"/>
                  <a:gd name="T87" fmla="*/ 206 h 177"/>
                  <a:gd name="T88" fmla="*/ 619 w 187"/>
                  <a:gd name="T89" fmla="*/ 342 h 177"/>
                  <a:gd name="T90" fmla="*/ 747 w 187"/>
                  <a:gd name="T91" fmla="*/ 321 h 177"/>
                  <a:gd name="T92" fmla="*/ 833 w 187"/>
                  <a:gd name="T93" fmla="*/ 513 h 177"/>
                  <a:gd name="T94" fmla="*/ 934 w 187"/>
                  <a:gd name="T95" fmla="*/ 593 h 177"/>
                  <a:gd name="T96" fmla="*/ 913 w 187"/>
                  <a:gd name="T97" fmla="*/ 620 h 177"/>
                  <a:gd name="T98" fmla="*/ 913 w 187"/>
                  <a:gd name="T99" fmla="*/ 943 h 177"/>
                  <a:gd name="T100" fmla="*/ 969 w 187"/>
                  <a:gd name="T101" fmla="*/ 1013 h 177"/>
                  <a:gd name="T102" fmla="*/ 1067 w 187"/>
                  <a:gd name="T103" fmla="*/ 1058 h 177"/>
                  <a:gd name="T104" fmla="*/ 1174 w 187"/>
                  <a:gd name="T105" fmla="*/ 1042 h 177"/>
                  <a:gd name="T106" fmla="*/ 1238 w 187"/>
                  <a:gd name="T107" fmla="*/ 991 h 177"/>
                  <a:gd name="T108" fmla="*/ 1302 w 187"/>
                  <a:gd name="T109" fmla="*/ 999 h 177"/>
                  <a:gd name="T110" fmla="*/ 1332 w 187"/>
                  <a:gd name="T111" fmla="*/ 1064 h 17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87" h="177">
                    <a:moveTo>
                      <a:pt x="185" y="154"/>
                    </a:moveTo>
                    <a:cubicBezTo>
                      <a:pt x="184" y="154"/>
                      <a:pt x="183" y="153"/>
                      <a:pt x="182" y="153"/>
                    </a:cubicBezTo>
                    <a:cubicBezTo>
                      <a:pt x="181" y="153"/>
                      <a:pt x="182" y="153"/>
                      <a:pt x="180" y="154"/>
                    </a:cubicBezTo>
                    <a:cubicBezTo>
                      <a:pt x="177" y="154"/>
                      <a:pt x="178" y="155"/>
                      <a:pt x="176" y="153"/>
                    </a:cubicBezTo>
                    <a:cubicBezTo>
                      <a:pt x="173" y="152"/>
                      <a:pt x="174" y="155"/>
                      <a:pt x="173" y="155"/>
                    </a:cubicBezTo>
                    <a:cubicBezTo>
                      <a:pt x="173" y="156"/>
                      <a:pt x="172" y="158"/>
                      <a:pt x="171" y="159"/>
                    </a:cubicBezTo>
                    <a:cubicBezTo>
                      <a:pt x="170" y="159"/>
                      <a:pt x="172" y="160"/>
                      <a:pt x="174" y="161"/>
                    </a:cubicBezTo>
                    <a:cubicBezTo>
                      <a:pt x="175" y="162"/>
                      <a:pt x="175" y="165"/>
                      <a:pt x="175" y="166"/>
                    </a:cubicBezTo>
                    <a:cubicBezTo>
                      <a:pt x="174" y="166"/>
                      <a:pt x="171" y="166"/>
                      <a:pt x="168" y="166"/>
                    </a:cubicBezTo>
                    <a:cubicBezTo>
                      <a:pt x="166" y="165"/>
                      <a:pt x="167" y="167"/>
                      <a:pt x="165" y="168"/>
                    </a:cubicBezTo>
                    <a:cubicBezTo>
                      <a:pt x="164" y="169"/>
                      <a:pt x="163" y="170"/>
                      <a:pt x="163" y="171"/>
                    </a:cubicBezTo>
                    <a:cubicBezTo>
                      <a:pt x="163" y="173"/>
                      <a:pt x="163" y="175"/>
                      <a:pt x="163" y="176"/>
                    </a:cubicBezTo>
                    <a:cubicBezTo>
                      <a:pt x="163" y="177"/>
                      <a:pt x="163" y="177"/>
                      <a:pt x="163" y="177"/>
                    </a:cubicBezTo>
                    <a:cubicBezTo>
                      <a:pt x="163" y="177"/>
                      <a:pt x="159" y="177"/>
                      <a:pt x="159" y="176"/>
                    </a:cubicBezTo>
                    <a:cubicBezTo>
                      <a:pt x="158" y="176"/>
                      <a:pt x="157" y="173"/>
                      <a:pt x="156" y="173"/>
                    </a:cubicBezTo>
                    <a:cubicBezTo>
                      <a:pt x="155" y="173"/>
                      <a:pt x="153" y="173"/>
                      <a:pt x="152" y="171"/>
                    </a:cubicBezTo>
                    <a:cubicBezTo>
                      <a:pt x="151" y="169"/>
                      <a:pt x="149" y="170"/>
                      <a:pt x="148" y="168"/>
                    </a:cubicBezTo>
                    <a:cubicBezTo>
                      <a:pt x="146" y="166"/>
                      <a:pt x="145" y="165"/>
                      <a:pt x="142" y="166"/>
                    </a:cubicBezTo>
                    <a:cubicBezTo>
                      <a:pt x="140" y="166"/>
                      <a:pt x="136" y="167"/>
                      <a:pt x="134" y="168"/>
                    </a:cubicBezTo>
                    <a:cubicBezTo>
                      <a:pt x="132" y="169"/>
                      <a:pt x="130" y="169"/>
                      <a:pt x="129" y="168"/>
                    </a:cubicBezTo>
                    <a:cubicBezTo>
                      <a:pt x="127" y="167"/>
                      <a:pt x="124" y="167"/>
                      <a:pt x="123" y="167"/>
                    </a:cubicBezTo>
                    <a:cubicBezTo>
                      <a:pt x="121" y="166"/>
                      <a:pt x="117" y="165"/>
                      <a:pt x="116" y="163"/>
                    </a:cubicBezTo>
                    <a:cubicBezTo>
                      <a:pt x="114" y="162"/>
                      <a:pt x="108" y="161"/>
                      <a:pt x="106" y="159"/>
                    </a:cubicBezTo>
                    <a:cubicBezTo>
                      <a:pt x="105" y="157"/>
                      <a:pt x="104" y="159"/>
                      <a:pt x="101" y="157"/>
                    </a:cubicBezTo>
                    <a:cubicBezTo>
                      <a:pt x="98" y="155"/>
                      <a:pt x="97" y="156"/>
                      <a:pt x="95" y="154"/>
                    </a:cubicBezTo>
                    <a:cubicBezTo>
                      <a:pt x="93" y="152"/>
                      <a:pt x="92" y="151"/>
                      <a:pt x="91" y="150"/>
                    </a:cubicBezTo>
                    <a:cubicBezTo>
                      <a:pt x="91" y="149"/>
                      <a:pt x="88" y="147"/>
                      <a:pt x="86" y="146"/>
                    </a:cubicBezTo>
                    <a:cubicBezTo>
                      <a:pt x="84" y="146"/>
                      <a:pt x="82" y="142"/>
                      <a:pt x="78" y="142"/>
                    </a:cubicBezTo>
                    <a:cubicBezTo>
                      <a:pt x="75" y="141"/>
                      <a:pt x="72" y="138"/>
                      <a:pt x="71" y="134"/>
                    </a:cubicBezTo>
                    <a:cubicBezTo>
                      <a:pt x="71" y="130"/>
                      <a:pt x="67" y="131"/>
                      <a:pt x="64" y="130"/>
                    </a:cubicBezTo>
                    <a:cubicBezTo>
                      <a:pt x="62" y="129"/>
                      <a:pt x="60" y="125"/>
                      <a:pt x="60" y="123"/>
                    </a:cubicBezTo>
                    <a:cubicBezTo>
                      <a:pt x="59" y="120"/>
                      <a:pt x="63" y="116"/>
                      <a:pt x="63" y="112"/>
                    </a:cubicBezTo>
                    <a:cubicBezTo>
                      <a:pt x="64" y="108"/>
                      <a:pt x="63" y="108"/>
                      <a:pt x="61" y="105"/>
                    </a:cubicBezTo>
                    <a:cubicBezTo>
                      <a:pt x="59" y="103"/>
                      <a:pt x="60" y="101"/>
                      <a:pt x="60" y="99"/>
                    </a:cubicBezTo>
                    <a:cubicBezTo>
                      <a:pt x="60" y="97"/>
                      <a:pt x="58" y="93"/>
                      <a:pt x="56" y="92"/>
                    </a:cubicBezTo>
                    <a:cubicBezTo>
                      <a:pt x="55" y="90"/>
                      <a:pt x="52" y="87"/>
                      <a:pt x="51" y="85"/>
                    </a:cubicBezTo>
                    <a:cubicBezTo>
                      <a:pt x="51" y="84"/>
                      <a:pt x="50" y="82"/>
                      <a:pt x="49" y="79"/>
                    </a:cubicBezTo>
                    <a:cubicBezTo>
                      <a:pt x="47" y="75"/>
                      <a:pt x="46" y="77"/>
                      <a:pt x="41" y="74"/>
                    </a:cubicBezTo>
                    <a:cubicBezTo>
                      <a:pt x="37" y="71"/>
                      <a:pt x="41" y="71"/>
                      <a:pt x="43" y="70"/>
                    </a:cubicBezTo>
                    <a:cubicBezTo>
                      <a:pt x="46" y="69"/>
                      <a:pt x="44" y="67"/>
                      <a:pt x="44" y="64"/>
                    </a:cubicBezTo>
                    <a:cubicBezTo>
                      <a:pt x="43" y="61"/>
                      <a:pt x="40" y="62"/>
                      <a:pt x="39" y="59"/>
                    </a:cubicBezTo>
                    <a:cubicBezTo>
                      <a:pt x="38" y="56"/>
                      <a:pt x="36" y="55"/>
                      <a:pt x="34" y="53"/>
                    </a:cubicBezTo>
                    <a:cubicBezTo>
                      <a:pt x="33" y="52"/>
                      <a:pt x="32" y="52"/>
                      <a:pt x="32" y="50"/>
                    </a:cubicBezTo>
                    <a:cubicBezTo>
                      <a:pt x="31" y="48"/>
                      <a:pt x="31" y="44"/>
                      <a:pt x="30" y="42"/>
                    </a:cubicBezTo>
                    <a:cubicBezTo>
                      <a:pt x="29" y="40"/>
                      <a:pt x="27" y="39"/>
                      <a:pt x="26" y="37"/>
                    </a:cubicBezTo>
                    <a:cubicBezTo>
                      <a:pt x="26" y="34"/>
                      <a:pt x="26" y="33"/>
                      <a:pt x="27" y="28"/>
                    </a:cubicBezTo>
                    <a:cubicBezTo>
                      <a:pt x="28" y="24"/>
                      <a:pt x="26" y="24"/>
                      <a:pt x="25" y="21"/>
                    </a:cubicBezTo>
                    <a:cubicBezTo>
                      <a:pt x="24" y="19"/>
                      <a:pt x="25" y="19"/>
                      <a:pt x="25" y="16"/>
                    </a:cubicBezTo>
                    <a:cubicBezTo>
                      <a:pt x="24" y="12"/>
                      <a:pt x="22" y="15"/>
                      <a:pt x="19" y="13"/>
                    </a:cubicBezTo>
                    <a:cubicBezTo>
                      <a:pt x="17" y="11"/>
                      <a:pt x="14" y="8"/>
                      <a:pt x="14" y="8"/>
                    </a:cubicBezTo>
                    <a:cubicBezTo>
                      <a:pt x="14" y="8"/>
                      <a:pt x="14" y="9"/>
                      <a:pt x="14" y="11"/>
                    </a:cubicBezTo>
                    <a:cubicBezTo>
                      <a:pt x="14" y="12"/>
                      <a:pt x="14" y="15"/>
                      <a:pt x="14" y="16"/>
                    </a:cubicBezTo>
                    <a:cubicBezTo>
                      <a:pt x="14" y="17"/>
                      <a:pt x="13" y="19"/>
                      <a:pt x="13" y="21"/>
                    </a:cubicBezTo>
                    <a:cubicBezTo>
                      <a:pt x="12" y="22"/>
                      <a:pt x="13" y="24"/>
                      <a:pt x="15" y="25"/>
                    </a:cubicBezTo>
                    <a:cubicBezTo>
                      <a:pt x="16" y="26"/>
                      <a:pt x="15" y="29"/>
                      <a:pt x="15" y="31"/>
                    </a:cubicBezTo>
                    <a:cubicBezTo>
                      <a:pt x="16" y="34"/>
                      <a:pt x="17" y="35"/>
                      <a:pt x="18" y="35"/>
                    </a:cubicBezTo>
                    <a:cubicBezTo>
                      <a:pt x="19" y="36"/>
                      <a:pt x="18" y="39"/>
                      <a:pt x="18" y="41"/>
                    </a:cubicBezTo>
                    <a:cubicBezTo>
                      <a:pt x="17" y="43"/>
                      <a:pt x="18" y="45"/>
                      <a:pt x="19" y="45"/>
                    </a:cubicBezTo>
                    <a:cubicBezTo>
                      <a:pt x="21" y="46"/>
                      <a:pt x="20" y="48"/>
                      <a:pt x="21" y="50"/>
                    </a:cubicBezTo>
                    <a:cubicBezTo>
                      <a:pt x="21" y="52"/>
                      <a:pt x="22" y="54"/>
                      <a:pt x="23" y="54"/>
                    </a:cubicBezTo>
                    <a:cubicBezTo>
                      <a:pt x="24" y="55"/>
                      <a:pt x="25" y="60"/>
                      <a:pt x="26" y="61"/>
                    </a:cubicBezTo>
                    <a:cubicBezTo>
                      <a:pt x="27" y="63"/>
                      <a:pt x="26" y="66"/>
                      <a:pt x="27" y="67"/>
                    </a:cubicBezTo>
                    <a:cubicBezTo>
                      <a:pt x="27" y="68"/>
                      <a:pt x="29" y="71"/>
                      <a:pt x="30" y="72"/>
                    </a:cubicBezTo>
                    <a:cubicBezTo>
                      <a:pt x="31" y="73"/>
                      <a:pt x="29" y="76"/>
                      <a:pt x="28" y="79"/>
                    </a:cubicBezTo>
                    <a:cubicBezTo>
                      <a:pt x="27" y="82"/>
                      <a:pt x="30" y="83"/>
                      <a:pt x="33" y="83"/>
                    </a:cubicBezTo>
                    <a:cubicBezTo>
                      <a:pt x="36" y="82"/>
                      <a:pt x="36" y="90"/>
                      <a:pt x="35" y="91"/>
                    </a:cubicBezTo>
                    <a:cubicBezTo>
                      <a:pt x="35" y="92"/>
                      <a:pt x="33" y="94"/>
                      <a:pt x="31" y="93"/>
                    </a:cubicBezTo>
                    <a:cubicBezTo>
                      <a:pt x="28" y="92"/>
                      <a:pt x="28" y="89"/>
                      <a:pt x="27" y="87"/>
                    </a:cubicBezTo>
                    <a:cubicBezTo>
                      <a:pt x="25" y="85"/>
                      <a:pt x="24" y="82"/>
                      <a:pt x="23" y="79"/>
                    </a:cubicBezTo>
                    <a:cubicBezTo>
                      <a:pt x="22" y="76"/>
                      <a:pt x="21" y="79"/>
                      <a:pt x="18" y="77"/>
                    </a:cubicBezTo>
                    <a:cubicBezTo>
                      <a:pt x="15" y="76"/>
                      <a:pt x="17" y="76"/>
                      <a:pt x="18" y="73"/>
                    </a:cubicBezTo>
                    <a:cubicBezTo>
                      <a:pt x="19" y="71"/>
                      <a:pt x="20" y="71"/>
                      <a:pt x="20" y="67"/>
                    </a:cubicBezTo>
                    <a:cubicBezTo>
                      <a:pt x="21" y="63"/>
                      <a:pt x="17" y="62"/>
                      <a:pt x="16" y="57"/>
                    </a:cubicBezTo>
                    <a:cubicBezTo>
                      <a:pt x="15" y="55"/>
                      <a:pt x="13" y="56"/>
                      <a:pt x="11" y="54"/>
                    </a:cubicBezTo>
                    <a:cubicBezTo>
                      <a:pt x="10" y="52"/>
                      <a:pt x="8" y="51"/>
                      <a:pt x="7" y="44"/>
                    </a:cubicBezTo>
                    <a:cubicBezTo>
                      <a:pt x="6" y="42"/>
                      <a:pt x="10" y="44"/>
                      <a:pt x="11" y="40"/>
                    </a:cubicBezTo>
                    <a:cubicBezTo>
                      <a:pt x="12" y="37"/>
                      <a:pt x="11" y="37"/>
                      <a:pt x="10" y="34"/>
                    </a:cubicBezTo>
                    <a:cubicBezTo>
                      <a:pt x="9" y="30"/>
                      <a:pt x="8" y="31"/>
                      <a:pt x="6" y="29"/>
                    </a:cubicBezTo>
                    <a:cubicBezTo>
                      <a:pt x="4" y="26"/>
                      <a:pt x="5" y="21"/>
                      <a:pt x="5" y="19"/>
                    </a:cubicBezTo>
                    <a:cubicBezTo>
                      <a:pt x="5" y="17"/>
                      <a:pt x="3" y="11"/>
                      <a:pt x="2" y="8"/>
                    </a:cubicBezTo>
                    <a:cubicBezTo>
                      <a:pt x="1" y="4"/>
                      <a:pt x="0" y="4"/>
                      <a:pt x="0" y="1"/>
                    </a:cubicBezTo>
                    <a:cubicBezTo>
                      <a:pt x="0" y="1"/>
                      <a:pt x="2" y="2"/>
                      <a:pt x="6" y="2"/>
                    </a:cubicBezTo>
                    <a:cubicBezTo>
                      <a:pt x="10" y="2"/>
                      <a:pt x="16" y="0"/>
                      <a:pt x="18" y="3"/>
                    </a:cubicBezTo>
                    <a:cubicBezTo>
                      <a:pt x="21" y="6"/>
                      <a:pt x="21" y="8"/>
                      <a:pt x="25" y="11"/>
                    </a:cubicBezTo>
                    <a:cubicBezTo>
                      <a:pt x="29" y="13"/>
                      <a:pt x="35" y="22"/>
                      <a:pt x="46" y="22"/>
                    </a:cubicBezTo>
                    <a:cubicBezTo>
                      <a:pt x="57" y="22"/>
                      <a:pt x="60" y="25"/>
                      <a:pt x="61" y="22"/>
                    </a:cubicBezTo>
                    <a:cubicBezTo>
                      <a:pt x="62" y="19"/>
                      <a:pt x="63" y="21"/>
                      <a:pt x="69" y="22"/>
                    </a:cubicBezTo>
                    <a:cubicBezTo>
                      <a:pt x="74" y="23"/>
                      <a:pt x="74" y="25"/>
                      <a:pt x="78" y="29"/>
                    </a:cubicBezTo>
                    <a:cubicBezTo>
                      <a:pt x="81" y="33"/>
                      <a:pt x="80" y="33"/>
                      <a:pt x="82" y="39"/>
                    </a:cubicBezTo>
                    <a:cubicBezTo>
                      <a:pt x="84" y="45"/>
                      <a:pt x="83" y="46"/>
                      <a:pt x="87" y="48"/>
                    </a:cubicBezTo>
                    <a:cubicBezTo>
                      <a:pt x="91" y="50"/>
                      <a:pt x="94" y="47"/>
                      <a:pt x="98" y="45"/>
                    </a:cubicBezTo>
                    <a:cubicBezTo>
                      <a:pt x="101" y="42"/>
                      <a:pt x="99" y="40"/>
                      <a:pt x="105" y="45"/>
                    </a:cubicBezTo>
                    <a:cubicBezTo>
                      <a:pt x="111" y="50"/>
                      <a:pt x="114" y="50"/>
                      <a:pt x="113" y="57"/>
                    </a:cubicBezTo>
                    <a:cubicBezTo>
                      <a:pt x="113" y="64"/>
                      <a:pt x="117" y="72"/>
                      <a:pt x="117" y="72"/>
                    </a:cubicBezTo>
                    <a:cubicBezTo>
                      <a:pt x="120" y="77"/>
                      <a:pt x="120" y="79"/>
                      <a:pt x="124" y="80"/>
                    </a:cubicBezTo>
                    <a:cubicBezTo>
                      <a:pt x="127" y="81"/>
                      <a:pt x="131" y="83"/>
                      <a:pt x="131" y="83"/>
                    </a:cubicBezTo>
                    <a:cubicBezTo>
                      <a:pt x="131" y="83"/>
                      <a:pt x="131" y="83"/>
                      <a:pt x="131" y="83"/>
                    </a:cubicBezTo>
                    <a:cubicBezTo>
                      <a:pt x="131" y="84"/>
                      <a:pt x="130" y="85"/>
                      <a:pt x="128" y="87"/>
                    </a:cubicBezTo>
                    <a:cubicBezTo>
                      <a:pt x="124" y="91"/>
                      <a:pt x="125" y="97"/>
                      <a:pt x="122" y="108"/>
                    </a:cubicBezTo>
                    <a:cubicBezTo>
                      <a:pt x="119" y="120"/>
                      <a:pt x="127" y="129"/>
                      <a:pt x="128" y="132"/>
                    </a:cubicBezTo>
                    <a:cubicBezTo>
                      <a:pt x="129" y="134"/>
                      <a:pt x="132" y="139"/>
                      <a:pt x="132" y="139"/>
                    </a:cubicBezTo>
                    <a:cubicBezTo>
                      <a:pt x="136" y="142"/>
                      <a:pt x="136" y="142"/>
                      <a:pt x="136" y="142"/>
                    </a:cubicBezTo>
                    <a:cubicBezTo>
                      <a:pt x="136" y="142"/>
                      <a:pt x="138" y="142"/>
                      <a:pt x="140" y="144"/>
                    </a:cubicBezTo>
                    <a:cubicBezTo>
                      <a:pt x="141" y="146"/>
                      <a:pt x="146" y="147"/>
                      <a:pt x="150" y="148"/>
                    </a:cubicBezTo>
                    <a:cubicBezTo>
                      <a:pt x="153" y="149"/>
                      <a:pt x="155" y="148"/>
                      <a:pt x="160" y="145"/>
                    </a:cubicBezTo>
                    <a:cubicBezTo>
                      <a:pt x="165" y="142"/>
                      <a:pt x="162" y="146"/>
                      <a:pt x="165" y="146"/>
                    </a:cubicBezTo>
                    <a:cubicBezTo>
                      <a:pt x="167" y="145"/>
                      <a:pt x="167" y="145"/>
                      <a:pt x="171" y="143"/>
                    </a:cubicBezTo>
                    <a:cubicBezTo>
                      <a:pt x="174" y="142"/>
                      <a:pt x="173" y="142"/>
                      <a:pt x="174" y="139"/>
                    </a:cubicBezTo>
                    <a:cubicBezTo>
                      <a:pt x="174" y="139"/>
                      <a:pt x="176" y="135"/>
                      <a:pt x="178" y="137"/>
                    </a:cubicBezTo>
                    <a:cubicBezTo>
                      <a:pt x="180" y="138"/>
                      <a:pt x="182" y="139"/>
                      <a:pt x="183" y="140"/>
                    </a:cubicBezTo>
                    <a:cubicBezTo>
                      <a:pt x="184" y="140"/>
                      <a:pt x="186" y="143"/>
                      <a:pt x="186" y="143"/>
                    </a:cubicBezTo>
                    <a:cubicBezTo>
                      <a:pt x="186" y="143"/>
                      <a:pt x="187" y="148"/>
                      <a:pt x="187" y="149"/>
                    </a:cubicBezTo>
                    <a:cubicBezTo>
                      <a:pt x="187" y="151"/>
                      <a:pt x="185" y="154"/>
                      <a:pt x="185" y="154"/>
                    </a:cubicBezTo>
                    <a:close/>
                  </a:path>
                </a:pathLst>
              </a:custGeom>
              <a:grpFill/>
              <a:ln w="4763" cap="rnd">
                <a:solidFill>
                  <a:srgbClr val="FFFFFF"/>
                </a:solidFill>
                <a:prstDash val="solid"/>
                <a:round/>
                <a:headEnd/>
                <a:tailEnd/>
              </a:ln>
            </p:spPr>
            <p:txBody>
              <a:bodyPr/>
              <a:lstStyle/>
              <a:p>
                <a:endParaRPr lang="en-US"/>
              </a:p>
            </p:txBody>
          </p:sp>
          <p:sp>
            <p:nvSpPr>
              <p:cNvPr id="333" name="Freeform 84">
                <a:extLst>
                  <a:ext uri="{FF2B5EF4-FFF2-40B4-BE49-F238E27FC236}">
                    <a16:creationId xmlns:a16="http://schemas.microsoft.com/office/drawing/2014/main" id="{9A983A63-6ED4-41BA-A846-BBF886FEFC5A}"/>
                  </a:ext>
                </a:extLst>
              </p:cNvPr>
              <p:cNvSpPr>
                <a:spLocks/>
              </p:cNvSpPr>
              <p:nvPr/>
            </p:nvSpPr>
            <p:spPr bwMode="auto">
              <a:xfrm>
                <a:off x="1954" y="831"/>
                <a:ext cx="96" cy="69"/>
              </a:xfrm>
              <a:custGeom>
                <a:avLst/>
                <a:gdLst>
                  <a:gd name="T0" fmla="*/ 136 w 36"/>
                  <a:gd name="T1" fmla="*/ 21 h 26"/>
                  <a:gd name="T2" fmla="*/ 115 w 36"/>
                  <a:gd name="T3" fmla="*/ 35 h 26"/>
                  <a:gd name="T4" fmla="*/ 85 w 36"/>
                  <a:gd name="T5" fmla="*/ 64 h 26"/>
                  <a:gd name="T6" fmla="*/ 35 w 36"/>
                  <a:gd name="T7" fmla="*/ 93 h 26"/>
                  <a:gd name="T8" fmla="*/ 13 w 36"/>
                  <a:gd name="T9" fmla="*/ 106 h 26"/>
                  <a:gd name="T10" fmla="*/ 29 w 36"/>
                  <a:gd name="T11" fmla="*/ 141 h 26"/>
                  <a:gd name="T12" fmla="*/ 29 w 36"/>
                  <a:gd name="T13" fmla="*/ 170 h 26"/>
                  <a:gd name="T14" fmla="*/ 93 w 36"/>
                  <a:gd name="T15" fmla="*/ 162 h 26"/>
                  <a:gd name="T16" fmla="*/ 163 w 36"/>
                  <a:gd name="T17" fmla="*/ 111 h 26"/>
                  <a:gd name="T18" fmla="*/ 213 w 36"/>
                  <a:gd name="T19" fmla="*/ 111 h 26"/>
                  <a:gd name="T20" fmla="*/ 243 w 36"/>
                  <a:gd name="T21" fmla="*/ 106 h 26"/>
                  <a:gd name="T22" fmla="*/ 243 w 36"/>
                  <a:gd name="T23" fmla="*/ 77 h 26"/>
                  <a:gd name="T24" fmla="*/ 221 w 36"/>
                  <a:gd name="T25" fmla="*/ 50 h 26"/>
                  <a:gd name="T26" fmla="*/ 192 w 36"/>
                  <a:gd name="T27" fmla="*/ 29 h 26"/>
                  <a:gd name="T28" fmla="*/ 171 w 36"/>
                  <a:gd name="T29" fmla="*/ 8 h 26"/>
                  <a:gd name="T30" fmla="*/ 149 w 36"/>
                  <a:gd name="T31" fmla="*/ 8 h 26"/>
                  <a:gd name="T32" fmla="*/ 136 w 36"/>
                  <a:gd name="T33" fmla="*/ 21 h 2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6" h="26">
                    <a:moveTo>
                      <a:pt x="19" y="3"/>
                    </a:moveTo>
                    <a:cubicBezTo>
                      <a:pt x="18" y="3"/>
                      <a:pt x="18" y="3"/>
                      <a:pt x="16" y="5"/>
                    </a:cubicBezTo>
                    <a:cubicBezTo>
                      <a:pt x="15" y="7"/>
                      <a:pt x="13" y="8"/>
                      <a:pt x="12" y="9"/>
                    </a:cubicBezTo>
                    <a:cubicBezTo>
                      <a:pt x="10" y="9"/>
                      <a:pt x="7" y="11"/>
                      <a:pt x="5" y="13"/>
                    </a:cubicBezTo>
                    <a:cubicBezTo>
                      <a:pt x="3" y="15"/>
                      <a:pt x="3" y="14"/>
                      <a:pt x="2" y="15"/>
                    </a:cubicBezTo>
                    <a:cubicBezTo>
                      <a:pt x="1" y="17"/>
                      <a:pt x="1" y="17"/>
                      <a:pt x="4" y="20"/>
                    </a:cubicBezTo>
                    <a:cubicBezTo>
                      <a:pt x="6" y="23"/>
                      <a:pt x="0" y="24"/>
                      <a:pt x="4" y="24"/>
                    </a:cubicBezTo>
                    <a:cubicBezTo>
                      <a:pt x="9" y="24"/>
                      <a:pt x="5" y="26"/>
                      <a:pt x="13" y="23"/>
                    </a:cubicBezTo>
                    <a:cubicBezTo>
                      <a:pt x="21" y="20"/>
                      <a:pt x="21" y="15"/>
                      <a:pt x="23" y="16"/>
                    </a:cubicBezTo>
                    <a:cubicBezTo>
                      <a:pt x="26" y="18"/>
                      <a:pt x="26" y="16"/>
                      <a:pt x="30" y="16"/>
                    </a:cubicBezTo>
                    <a:cubicBezTo>
                      <a:pt x="33" y="17"/>
                      <a:pt x="32" y="15"/>
                      <a:pt x="34" y="15"/>
                    </a:cubicBezTo>
                    <a:cubicBezTo>
                      <a:pt x="35" y="14"/>
                      <a:pt x="36" y="12"/>
                      <a:pt x="34" y="11"/>
                    </a:cubicBezTo>
                    <a:cubicBezTo>
                      <a:pt x="33" y="9"/>
                      <a:pt x="33" y="7"/>
                      <a:pt x="31" y="7"/>
                    </a:cubicBezTo>
                    <a:cubicBezTo>
                      <a:pt x="28" y="8"/>
                      <a:pt x="28" y="8"/>
                      <a:pt x="27" y="4"/>
                    </a:cubicBezTo>
                    <a:cubicBezTo>
                      <a:pt x="26" y="1"/>
                      <a:pt x="26" y="0"/>
                      <a:pt x="24" y="1"/>
                    </a:cubicBezTo>
                    <a:cubicBezTo>
                      <a:pt x="22" y="2"/>
                      <a:pt x="22" y="1"/>
                      <a:pt x="21" y="1"/>
                    </a:cubicBezTo>
                    <a:cubicBezTo>
                      <a:pt x="20" y="2"/>
                      <a:pt x="19" y="3"/>
                      <a:pt x="19" y="3"/>
                    </a:cubicBezTo>
                    <a:close/>
                  </a:path>
                </a:pathLst>
              </a:custGeom>
              <a:grpFill/>
              <a:ln w="4763" cap="rnd">
                <a:solidFill>
                  <a:srgbClr val="FFFFFF"/>
                </a:solidFill>
                <a:prstDash val="solid"/>
                <a:round/>
                <a:headEnd/>
                <a:tailEnd/>
              </a:ln>
            </p:spPr>
            <p:txBody>
              <a:bodyPr/>
              <a:lstStyle/>
              <a:p>
                <a:endParaRPr lang="en-US"/>
              </a:p>
            </p:txBody>
          </p:sp>
          <p:sp>
            <p:nvSpPr>
              <p:cNvPr id="334" name="Freeform 85">
                <a:extLst>
                  <a:ext uri="{FF2B5EF4-FFF2-40B4-BE49-F238E27FC236}">
                    <a16:creationId xmlns:a16="http://schemas.microsoft.com/office/drawing/2014/main" id="{0C505DCB-0861-4E6D-9B46-40DAE65D6EB9}"/>
                  </a:ext>
                </a:extLst>
              </p:cNvPr>
              <p:cNvSpPr>
                <a:spLocks/>
              </p:cNvSpPr>
              <p:nvPr/>
            </p:nvSpPr>
            <p:spPr bwMode="auto">
              <a:xfrm>
                <a:off x="1980" y="873"/>
                <a:ext cx="134" cy="118"/>
              </a:xfrm>
              <a:custGeom>
                <a:avLst/>
                <a:gdLst>
                  <a:gd name="T0" fmla="*/ 86 w 50"/>
                  <a:gd name="T1" fmla="*/ 35 h 44"/>
                  <a:gd name="T2" fmla="*/ 51 w 50"/>
                  <a:gd name="T3" fmla="*/ 80 h 44"/>
                  <a:gd name="T4" fmla="*/ 72 w 50"/>
                  <a:gd name="T5" fmla="*/ 94 h 44"/>
                  <a:gd name="T6" fmla="*/ 51 w 50"/>
                  <a:gd name="T7" fmla="*/ 115 h 44"/>
                  <a:gd name="T8" fmla="*/ 35 w 50"/>
                  <a:gd name="T9" fmla="*/ 107 h 44"/>
                  <a:gd name="T10" fmla="*/ 51 w 50"/>
                  <a:gd name="T11" fmla="*/ 137 h 44"/>
                  <a:gd name="T12" fmla="*/ 94 w 50"/>
                  <a:gd name="T13" fmla="*/ 150 h 44"/>
                  <a:gd name="T14" fmla="*/ 137 w 50"/>
                  <a:gd name="T15" fmla="*/ 172 h 44"/>
                  <a:gd name="T16" fmla="*/ 86 w 50"/>
                  <a:gd name="T17" fmla="*/ 180 h 44"/>
                  <a:gd name="T18" fmla="*/ 51 w 50"/>
                  <a:gd name="T19" fmla="*/ 158 h 44"/>
                  <a:gd name="T20" fmla="*/ 21 w 50"/>
                  <a:gd name="T21" fmla="*/ 158 h 44"/>
                  <a:gd name="T22" fmla="*/ 21 w 50"/>
                  <a:gd name="T23" fmla="*/ 209 h 44"/>
                  <a:gd name="T24" fmla="*/ 64 w 50"/>
                  <a:gd name="T25" fmla="*/ 231 h 44"/>
                  <a:gd name="T26" fmla="*/ 64 w 50"/>
                  <a:gd name="T27" fmla="*/ 266 h 44"/>
                  <a:gd name="T28" fmla="*/ 137 w 50"/>
                  <a:gd name="T29" fmla="*/ 266 h 44"/>
                  <a:gd name="T30" fmla="*/ 188 w 50"/>
                  <a:gd name="T31" fmla="*/ 260 h 44"/>
                  <a:gd name="T32" fmla="*/ 222 w 50"/>
                  <a:gd name="T33" fmla="*/ 266 h 44"/>
                  <a:gd name="T34" fmla="*/ 265 w 50"/>
                  <a:gd name="T35" fmla="*/ 303 h 44"/>
                  <a:gd name="T36" fmla="*/ 316 w 50"/>
                  <a:gd name="T37" fmla="*/ 308 h 44"/>
                  <a:gd name="T38" fmla="*/ 324 w 50"/>
                  <a:gd name="T39" fmla="*/ 274 h 44"/>
                  <a:gd name="T40" fmla="*/ 346 w 50"/>
                  <a:gd name="T41" fmla="*/ 282 h 44"/>
                  <a:gd name="T42" fmla="*/ 351 w 50"/>
                  <a:gd name="T43" fmla="*/ 260 h 44"/>
                  <a:gd name="T44" fmla="*/ 324 w 50"/>
                  <a:gd name="T45" fmla="*/ 239 h 44"/>
                  <a:gd name="T46" fmla="*/ 324 w 50"/>
                  <a:gd name="T47" fmla="*/ 209 h 44"/>
                  <a:gd name="T48" fmla="*/ 330 w 50"/>
                  <a:gd name="T49" fmla="*/ 166 h 44"/>
                  <a:gd name="T50" fmla="*/ 338 w 50"/>
                  <a:gd name="T51" fmla="*/ 129 h 44"/>
                  <a:gd name="T52" fmla="*/ 338 w 50"/>
                  <a:gd name="T53" fmla="*/ 64 h 44"/>
                  <a:gd name="T54" fmla="*/ 303 w 50"/>
                  <a:gd name="T55" fmla="*/ 56 h 44"/>
                  <a:gd name="T56" fmla="*/ 281 w 50"/>
                  <a:gd name="T57" fmla="*/ 107 h 44"/>
                  <a:gd name="T58" fmla="*/ 265 w 50"/>
                  <a:gd name="T59" fmla="*/ 150 h 44"/>
                  <a:gd name="T60" fmla="*/ 257 w 50"/>
                  <a:gd name="T61" fmla="*/ 115 h 44"/>
                  <a:gd name="T62" fmla="*/ 257 w 50"/>
                  <a:gd name="T63" fmla="*/ 72 h 44"/>
                  <a:gd name="T64" fmla="*/ 201 w 50"/>
                  <a:gd name="T65" fmla="*/ 94 h 44"/>
                  <a:gd name="T66" fmla="*/ 222 w 50"/>
                  <a:gd name="T67" fmla="*/ 72 h 44"/>
                  <a:gd name="T68" fmla="*/ 193 w 50"/>
                  <a:gd name="T69" fmla="*/ 51 h 44"/>
                  <a:gd name="T70" fmla="*/ 166 w 50"/>
                  <a:gd name="T71" fmla="*/ 51 h 44"/>
                  <a:gd name="T72" fmla="*/ 188 w 50"/>
                  <a:gd name="T73" fmla="*/ 8 h 44"/>
                  <a:gd name="T74" fmla="*/ 107 w 50"/>
                  <a:gd name="T75" fmla="*/ 21 h 44"/>
                  <a:gd name="T76" fmla="*/ 94 w 50"/>
                  <a:gd name="T77" fmla="*/ 30 h 44"/>
                  <a:gd name="T78" fmla="*/ 86 w 50"/>
                  <a:gd name="T79" fmla="*/ 35 h 4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0" h="44">
                    <a:moveTo>
                      <a:pt x="12" y="5"/>
                    </a:moveTo>
                    <a:cubicBezTo>
                      <a:pt x="10" y="7"/>
                      <a:pt x="6" y="9"/>
                      <a:pt x="7" y="11"/>
                    </a:cubicBezTo>
                    <a:cubicBezTo>
                      <a:pt x="9" y="13"/>
                      <a:pt x="9" y="12"/>
                      <a:pt x="10" y="13"/>
                    </a:cubicBezTo>
                    <a:cubicBezTo>
                      <a:pt x="12" y="14"/>
                      <a:pt x="8" y="16"/>
                      <a:pt x="7" y="16"/>
                    </a:cubicBezTo>
                    <a:cubicBezTo>
                      <a:pt x="6" y="15"/>
                      <a:pt x="6" y="12"/>
                      <a:pt x="5" y="15"/>
                    </a:cubicBezTo>
                    <a:cubicBezTo>
                      <a:pt x="5" y="17"/>
                      <a:pt x="4" y="18"/>
                      <a:pt x="7" y="19"/>
                    </a:cubicBezTo>
                    <a:cubicBezTo>
                      <a:pt x="9" y="20"/>
                      <a:pt x="11" y="19"/>
                      <a:pt x="13" y="21"/>
                    </a:cubicBezTo>
                    <a:cubicBezTo>
                      <a:pt x="16" y="22"/>
                      <a:pt x="20" y="22"/>
                      <a:pt x="19" y="24"/>
                    </a:cubicBezTo>
                    <a:cubicBezTo>
                      <a:pt x="18" y="25"/>
                      <a:pt x="14" y="27"/>
                      <a:pt x="12" y="25"/>
                    </a:cubicBezTo>
                    <a:cubicBezTo>
                      <a:pt x="10" y="23"/>
                      <a:pt x="8" y="22"/>
                      <a:pt x="7" y="22"/>
                    </a:cubicBezTo>
                    <a:cubicBezTo>
                      <a:pt x="6" y="22"/>
                      <a:pt x="4" y="21"/>
                      <a:pt x="3" y="22"/>
                    </a:cubicBezTo>
                    <a:cubicBezTo>
                      <a:pt x="2" y="24"/>
                      <a:pt x="0" y="27"/>
                      <a:pt x="3" y="29"/>
                    </a:cubicBezTo>
                    <a:cubicBezTo>
                      <a:pt x="6" y="31"/>
                      <a:pt x="9" y="29"/>
                      <a:pt x="9" y="32"/>
                    </a:cubicBezTo>
                    <a:cubicBezTo>
                      <a:pt x="9" y="34"/>
                      <a:pt x="5" y="36"/>
                      <a:pt x="9" y="37"/>
                    </a:cubicBezTo>
                    <a:cubicBezTo>
                      <a:pt x="12" y="37"/>
                      <a:pt x="15" y="36"/>
                      <a:pt x="19" y="37"/>
                    </a:cubicBezTo>
                    <a:cubicBezTo>
                      <a:pt x="23" y="37"/>
                      <a:pt x="23" y="35"/>
                      <a:pt x="26" y="36"/>
                    </a:cubicBezTo>
                    <a:cubicBezTo>
                      <a:pt x="29" y="38"/>
                      <a:pt x="28" y="35"/>
                      <a:pt x="31" y="37"/>
                    </a:cubicBezTo>
                    <a:cubicBezTo>
                      <a:pt x="34" y="39"/>
                      <a:pt x="33" y="39"/>
                      <a:pt x="37" y="42"/>
                    </a:cubicBezTo>
                    <a:cubicBezTo>
                      <a:pt x="42" y="44"/>
                      <a:pt x="43" y="43"/>
                      <a:pt x="44" y="43"/>
                    </a:cubicBezTo>
                    <a:cubicBezTo>
                      <a:pt x="45" y="42"/>
                      <a:pt x="45" y="38"/>
                      <a:pt x="45" y="38"/>
                    </a:cubicBezTo>
                    <a:cubicBezTo>
                      <a:pt x="45" y="38"/>
                      <a:pt x="45" y="39"/>
                      <a:pt x="48" y="39"/>
                    </a:cubicBezTo>
                    <a:cubicBezTo>
                      <a:pt x="50" y="39"/>
                      <a:pt x="50" y="36"/>
                      <a:pt x="49" y="36"/>
                    </a:cubicBezTo>
                    <a:cubicBezTo>
                      <a:pt x="48" y="36"/>
                      <a:pt x="44" y="33"/>
                      <a:pt x="45" y="33"/>
                    </a:cubicBezTo>
                    <a:cubicBezTo>
                      <a:pt x="46" y="32"/>
                      <a:pt x="44" y="34"/>
                      <a:pt x="45" y="29"/>
                    </a:cubicBezTo>
                    <a:cubicBezTo>
                      <a:pt x="45" y="24"/>
                      <a:pt x="44" y="26"/>
                      <a:pt x="46" y="23"/>
                    </a:cubicBezTo>
                    <a:cubicBezTo>
                      <a:pt x="48" y="20"/>
                      <a:pt x="46" y="22"/>
                      <a:pt x="47" y="18"/>
                    </a:cubicBezTo>
                    <a:cubicBezTo>
                      <a:pt x="47" y="13"/>
                      <a:pt x="49" y="9"/>
                      <a:pt x="47" y="9"/>
                    </a:cubicBezTo>
                    <a:cubicBezTo>
                      <a:pt x="45" y="9"/>
                      <a:pt x="43" y="6"/>
                      <a:pt x="42" y="8"/>
                    </a:cubicBezTo>
                    <a:cubicBezTo>
                      <a:pt x="41" y="10"/>
                      <a:pt x="40" y="12"/>
                      <a:pt x="39" y="15"/>
                    </a:cubicBezTo>
                    <a:cubicBezTo>
                      <a:pt x="39" y="18"/>
                      <a:pt x="39" y="21"/>
                      <a:pt x="37" y="21"/>
                    </a:cubicBezTo>
                    <a:cubicBezTo>
                      <a:pt x="35" y="21"/>
                      <a:pt x="34" y="17"/>
                      <a:pt x="36" y="16"/>
                    </a:cubicBezTo>
                    <a:cubicBezTo>
                      <a:pt x="38" y="14"/>
                      <a:pt x="38" y="9"/>
                      <a:pt x="36" y="10"/>
                    </a:cubicBezTo>
                    <a:cubicBezTo>
                      <a:pt x="34" y="12"/>
                      <a:pt x="27" y="14"/>
                      <a:pt x="28" y="13"/>
                    </a:cubicBezTo>
                    <a:cubicBezTo>
                      <a:pt x="30" y="12"/>
                      <a:pt x="31" y="11"/>
                      <a:pt x="31" y="10"/>
                    </a:cubicBezTo>
                    <a:cubicBezTo>
                      <a:pt x="30" y="8"/>
                      <a:pt x="28" y="7"/>
                      <a:pt x="27" y="7"/>
                    </a:cubicBezTo>
                    <a:cubicBezTo>
                      <a:pt x="26" y="8"/>
                      <a:pt x="19" y="9"/>
                      <a:pt x="23" y="7"/>
                    </a:cubicBezTo>
                    <a:cubicBezTo>
                      <a:pt x="26" y="5"/>
                      <a:pt x="29" y="0"/>
                      <a:pt x="26" y="1"/>
                    </a:cubicBezTo>
                    <a:cubicBezTo>
                      <a:pt x="23" y="2"/>
                      <a:pt x="16" y="2"/>
                      <a:pt x="15" y="3"/>
                    </a:cubicBezTo>
                    <a:cubicBezTo>
                      <a:pt x="14" y="4"/>
                      <a:pt x="13" y="2"/>
                      <a:pt x="13" y="4"/>
                    </a:cubicBezTo>
                    <a:cubicBezTo>
                      <a:pt x="12" y="5"/>
                      <a:pt x="12" y="5"/>
                      <a:pt x="12" y="5"/>
                    </a:cubicBezTo>
                    <a:close/>
                  </a:path>
                </a:pathLst>
              </a:custGeom>
              <a:grpFill/>
              <a:ln w="4763" cap="rnd">
                <a:solidFill>
                  <a:srgbClr val="FFFFFF"/>
                </a:solidFill>
                <a:prstDash val="solid"/>
                <a:round/>
                <a:headEnd/>
                <a:tailEnd/>
              </a:ln>
            </p:spPr>
            <p:txBody>
              <a:bodyPr/>
              <a:lstStyle/>
              <a:p>
                <a:endParaRPr lang="en-US"/>
              </a:p>
            </p:txBody>
          </p:sp>
          <p:sp>
            <p:nvSpPr>
              <p:cNvPr id="335" name="Freeform 86">
                <a:extLst>
                  <a:ext uri="{FF2B5EF4-FFF2-40B4-BE49-F238E27FC236}">
                    <a16:creationId xmlns:a16="http://schemas.microsoft.com/office/drawing/2014/main" id="{62C47F1F-B952-4AEB-8C9B-171EC76FC1C2}"/>
                  </a:ext>
                </a:extLst>
              </p:cNvPr>
              <p:cNvSpPr>
                <a:spLocks/>
              </p:cNvSpPr>
              <p:nvPr/>
            </p:nvSpPr>
            <p:spPr bwMode="auto">
              <a:xfrm>
                <a:off x="2039" y="799"/>
                <a:ext cx="67" cy="24"/>
              </a:xfrm>
              <a:custGeom>
                <a:avLst/>
                <a:gdLst>
                  <a:gd name="T0" fmla="*/ 115 w 25"/>
                  <a:gd name="T1" fmla="*/ 0 h 9"/>
                  <a:gd name="T2" fmla="*/ 78 w 25"/>
                  <a:gd name="T3" fmla="*/ 13 h 9"/>
                  <a:gd name="T4" fmla="*/ 51 w 25"/>
                  <a:gd name="T5" fmla="*/ 21 h 9"/>
                  <a:gd name="T6" fmla="*/ 29 w 25"/>
                  <a:gd name="T7" fmla="*/ 29 h 9"/>
                  <a:gd name="T8" fmla="*/ 21 w 25"/>
                  <a:gd name="T9" fmla="*/ 51 h 9"/>
                  <a:gd name="T10" fmla="*/ 56 w 25"/>
                  <a:gd name="T11" fmla="*/ 64 h 9"/>
                  <a:gd name="T12" fmla="*/ 86 w 25"/>
                  <a:gd name="T13" fmla="*/ 43 h 9"/>
                  <a:gd name="T14" fmla="*/ 107 w 25"/>
                  <a:gd name="T15" fmla="*/ 51 h 9"/>
                  <a:gd name="T16" fmla="*/ 129 w 25"/>
                  <a:gd name="T17" fmla="*/ 43 h 9"/>
                  <a:gd name="T18" fmla="*/ 150 w 25"/>
                  <a:gd name="T19" fmla="*/ 51 h 9"/>
                  <a:gd name="T20" fmla="*/ 166 w 25"/>
                  <a:gd name="T21" fmla="*/ 29 h 9"/>
                  <a:gd name="T22" fmla="*/ 172 w 25"/>
                  <a:gd name="T23" fmla="*/ 13 h 9"/>
                  <a:gd name="T24" fmla="*/ 115 w 25"/>
                  <a:gd name="T25" fmla="*/ 0 h 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5" h="9">
                    <a:moveTo>
                      <a:pt x="16" y="0"/>
                    </a:moveTo>
                    <a:cubicBezTo>
                      <a:pt x="15" y="0"/>
                      <a:pt x="12" y="0"/>
                      <a:pt x="11" y="2"/>
                    </a:cubicBezTo>
                    <a:cubicBezTo>
                      <a:pt x="9" y="4"/>
                      <a:pt x="8" y="4"/>
                      <a:pt x="7" y="3"/>
                    </a:cubicBezTo>
                    <a:cubicBezTo>
                      <a:pt x="6" y="3"/>
                      <a:pt x="5" y="3"/>
                      <a:pt x="4" y="4"/>
                    </a:cubicBezTo>
                    <a:cubicBezTo>
                      <a:pt x="3" y="4"/>
                      <a:pt x="0" y="5"/>
                      <a:pt x="3" y="7"/>
                    </a:cubicBezTo>
                    <a:cubicBezTo>
                      <a:pt x="5" y="9"/>
                      <a:pt x="7" y="9"/>
                      <a:pt x="8" y="9"/>
                    </a:cubicBezTo>
                    <a:cubicBezTo>
                      <a:pt x="10" y="8"/>
                      <a:pt x="11" y="3"/>
                      <a:pt x="12" y="6"/>
                    </a:cubicBezTo>
                    <a:cubicBezTo>
                      <a:pt x="13" y="9"/>
                      <a:pt x="14" y="4"/>
                      <a:pt x="15" y="7"/>
                    </a:cubicBezTo>
                    <a:cubicBezTo>
                      <a:pt x="16" y="9"/>
                      <a:pt x="17" y="6"/>
                      <a:pt x="18" y="6"/>
                    </a:cubicBezTo>
                    <a:cubicBezTo>
                      <a:pt x="19" y="7"/>
                      <a:pt x="20" y="7"/>
                      <a:pt x="21" y="7"/>
                    </a:cubicBezTo>
                    <a:cubicBezTo>
                      <a:pt x="22" y="7"/>
                      <a:pt x="22" y="5"/>
                      <a:pt x="23" y="4"/>
                    </a:cubicBezTo>
                    <a:cubicBezTo>
                      <a:pt x="24" y="4"/>
                      <a:pt x="25" y="2"/>
                      <a:pt x="24" y="2"/>
                    </a:cubicBezTo>
                    <a:cubicBezTo>
                      <a:pt x="23" y="2"/>
                      <a:pt x="16" y="0"/>
                      <a:pt x="16" y="0"/>
                    </a:cubicBezTo>
                    <a:close/>
                  </a:path>
                </a:pathLst>
              </a:custGeom>
              <a:grpFill/>
              <a:ln w="4763" cap="rnd">
                <a:solidFill>
                  <a:srgbClr val="FFFFFF"/>
                </a:solidFill>
                <a:prstDash val="solid"/>
                <a:round/>
                <a:headEnd/>
                <a:tailEnd/>
              </a:ln>
            </p:spPr>
            <p:txBody>
              <a:bodyPr/>
              <a:lstStyle/>
              <a:p>
                <a:endParaRPr lang="en-US"/>
              </a:p>
            </p:txBody>
          </p:sp>
          <p:sp>
            <p:nvSpPr>
              <p:cNvPr id="336" name="Freeform 87">
                <a:extLst>
                  <a:ext uri="{FF2B5EF4-FFF2-40B4-BE49-F238E27FC236}">
                    <a16:creationId xmlns:a16="http://schemas.microsoft.com/office/drawing/2014/main" id="{2CFB9F56-2BF0-48A3-85E3-ABB8179E1F76}"/>
                  </a:ext>
                </a:extLst>
              </p:cNvPr>
              <p:cNvSpPr>
                <a:spLocks/>
              </p:cNvSpPr>
              <p:nvPr/>
            </p:nvSpPr>
            <p:spPr bwMode="auto">
              <a:xfrm>
                <a:off x="2063" y="825"/>
                <a:ext cx="72" cy="40"/>
              </a:xfrm>
              <a:custGeom>
                <a:avLst/>
                <a:gdLst>
                  <a:gd name="T0" fmla="*/ 56 w 27"/>
                  <a:gd name="T1" fmla="*/ 8 h 15"/>
                  <a:gd name="T2" fmla="*/ 29 w 27"/>
                  <a:gd name="T3" fmla="*/ 21 h 15"/>
                  <a:gd name="T4" fmla="*/ 0 w 27"/>
                  <a:gd name="T5" fmla="*/ 43 h 15"/>
                  <a:gd name="T6" fmla="*/ 29 w 27"/>
                  <a:gd name="T7" fmla="*/ 56 h 15"/>
                  <a:gd name="T8" fmla="*/ 35 w 27"/>
                  <a:gd name="T9" fmla="*/ 77 h 15"/>
                  <a:gd name="T10" fmla="*/ 64 w 27"/>
                  <a:gd name="T11" fmla="*/ 64 h 15"/>
                  <a:gd name="T12" fmla="*/ 21 w 27"/>
                  <a:gd name="T13" fmla="*/ 85 h 15"/>
                  <a:gd name="T14" fmla="*/ 99 w 27"/>
                  <a:gd name="T15" fmla="*/ 99 h 15"/>
                  <a:gd name="T16" fmla="*/ 157 w 27"/>
                  <a:gd name="T17" fmla="*/ 107 h 15"/>
                  <a:gd name="T18" fmla="*/ 179 w 27"/>
                  <a:gd name="T19" fmla="*/ 77 h 15"/>
                  <a:gd name="T20" fmla="*/ 171 w 27"/>
                  <a:gd name="T21" fmla="*/ 56 h 15"/>
                  <a:gd name="T22" fmla="*/ 179 w 27"/>
                  <a:gd name="T23" fmla="*/ 35 h 15"/>
                  <a:gd name="T24" fmla="*/ 179 w 27"/>
                  <a:gd name="T25" fmla="*/ 8 h 15"/>
                  <a:gd name="T26" fmla="*/ 141 w 27"/>
                  <a:gd name="T27" fmla="*/ 21 h 15"/>
                  <a:gd name="T28" fmla="*/ 128 w 27"/>
                  <a:gd name="T29" fmla="*/ 51 h 15"/>
                  <a:gd name="T30" fmla="*/ 115 w 27"/>
                  <a:gd name="T31" fmla="*/ 35 h 15"/>
                  <a:gd name="T32" fmla="*/ 93 w 27"/>
                  <a:gd name="T33" fmla="*/ 29 h 15"/>
                  <a:gd name="T34" fmla="*/ 77 w 27"/>
                  <a:gd name="T35" fmla="*/ 8 h 15"/>
                  <a:gd name="T36" fmla="*/ 56 w 27"/>
                  <a:gd name="T37" fmla="*/ 8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7" h="15">
                    <a:moveTo>
                      <a:pt x="8" y="1"/>
                    </a:moveTo>
                    <a:cubicBezTo>
                      <a:pt x="7" y="1"/>
                      <a:pt x="3" y="1"/>
                      <a:pt x="4" y="3"/>
                    </a:cubicBezTo>
                    <a:cubicBezTo>
                      <a:pt x="4" y="4"/>
                      <a:pt x="0" y="6"/>
                      <a:pt x="0" y="6"/>
                    </a:cubicBezTo>
                    <a:cubicBezTo>
                      <a:pt x="2" y="9"/>
                      <a:pt x="2" y="7"/>
                      <a:pt x="4" y="8"/>
                    </a:cubicBezTo>
                    <a:cubicBezTo>
                      <a:pt x="6" y="10"/>
                      <a:pt x="4" y="11"/>
                      <a:pt x="5" y="11"/>
                    </a:cubicBezTo>
                    <a:cubicBezTo>
                      <a:pt x="6" y="11"/>
                      <a:pt x="7" y="6"/>
                      <a:pt x="9" y="9"/>
                    </a:cubicBezTo>
                    <a:cubicBezTo>
                      <a:pt x="10" y="11"/>
                      <a:pt x="3" y="11"/>
                      <a:pt x="3" y="12"/>
                    </a:cubicBezTo>
                    <a:cubicBezTo>
                      <a:pt x="3" y="13"/>
                      <a:pt x="12" y="13"/>
                      <a:pt x="14" y="14"/>
                    </a:cubicBezTo>
                    <a:cubicBezTo>
                      <a:pt x="16" y="15"/>
                      <a:pt x="21" y="14"/>
                      <a:pt x="22" y="15"/>
                    </a:cubicBezTo>
                    <a:cubicBezTo>
                      <a:pt x="23" y="15"/>
                      <a:pt x="25" y="12"/>
                      <a:pt x="25" y="11"/>
                    </a:cubicBezTo>
                    <a:cubicBezTo>
                      <a:pt x="26" y="10"/>
                      <a:pt x="25" y="10"/>
                      <a:pt x="24" y="8"/>
                    </a:cubicBezTo>
                    <a:cubicBezTo>
                      <a:pt x="24" y="6"/>
                      <a:pt x="25" y="6"/>
                      <a:pt x="25" y="5"/>
                    </a:cubicBezTo>
                    <a:cubicBezTo>
                      <a:pt x="26" y="4"/>
                      <a:pt x="27" y="0"/>
                      <a:pt x="25" y="1"/>
                    </a:cubicBezTo>
                    <a:cubicBezTo>
                      <a:pt x="23" y="2"/>
                      <a:pt x="20" y="1"/>
                      <a:pt x="20" y="3"/>
                    </a:cubicBezTo>
                    <a:cubicBezTo>
                      <a:pt x="20" y="6"/>
                      <a:pt x="19" y="7"/>
                      <a:pt x="18" y="7"/>
                    </a:cubicBezTo>
                    <a:cubicBezTo>
                      <a:pt x="17" y="7"/>
                      <a:pt x="17" y="5"/>
                      <a:pt x="16" y="5"/>
                    </a:cubicBezTo>
                    <a:cubicBezTo>
                      <a:pt x="15" y="5"/>
                      <a:pt x="13" y="5"/>
                      <a:pt x="13" y="4"/>
                    </a:cubicBezTo>
                    <a:cubicBezTo>
                      <a:pt x="12" y="3"/>
                      <a:pt x="13" y="1"/>
                      <a:pt x="11" y="1"/>
                    </a:cubicBezTo>
                    <a:cubicBezTo>
                      <a:pt x="10" y="1"/>
                      <a:pt x="8" y="1"/>
                      <a:pt x="8" y="1"/>
                    </a:cubicBezTo>
                    <a:close/>
                  </a:path>
                </a:pathLst>
              </a:custGeom>
              <a:grpFill/>
              <a:ln w="4763" cap="rnd">
                <a:solidFill>
                  <a:srgbClr val="FFFFFF"/>
                </a:solidFill>
                <a:prstDash val="solid"/>
                <a:round/>
                <a:headEnd/>
                <a:tailEnd/>
              </a:ln>
            </p:spPr>
            <p:txBody>
              <a:bodyPr/>
              <a:lstStyle/>
              <a:p>
                <a:endParaRPr lang="en-US"/>
              </a:p>
            </p:txBody>
          </p:sp>
          <p:sp>
            <p:nvSpPr>
              <p:cNvPr id="337" name="Freeform 88">
                <a:extLst>
                  <a:ext uri="{FF2B5EF4-FFF2-40B4-BE49-F238E27FC236}">
                    <a16:creationId xmlns:a16="http://schemas.microsoft.com/office/drawing/2014/main" id="{D839361F-40B5-47B1-ADAB-64AD96428E9D}"/>
                  </a:ext>
                </a:extLst>
              </p:cNvPr>
              <p:cNvSpPr>
                <a:spLocks/>
              </p:cNvSpPr>
              <p:nvPr/>
            </p:nvSpPr>
            <p:spPr bwMode="auto">
              <a:xfrm>
                <a:off x="2119" y="897"/>
                <a:ext cx="54" cy="51"/>
              </a:xfrm>
              <a:custGeom>
                <a:avLst/>
                <a:gdLst>
                  <a:gd name="T0" fmla="*/ 73 w 20"/>
                  <a:gd name="T1" fmla="*/ 8 h 19"/>
                  <a:gd name="T2" fmla="*/ 59 w 20"/>
                  <a:gd name="T3" fmla="*/ 35 h 19"/>
                  <a:gd name="T4" fmla="*/ 73 w 20"/>
                  <a:gd name="T5" fmla="*/ 51 h 19"/>
                  <a:gd name="T6" fmla="*/ 43 w 20"/>
                  <a:gd name="T7" fmla="*/ 56 h 19"/>
                  <a:gd name="T8" fmla="*/ 30 w 20"/>
                  <a:gd name="T9" fmla="*/ 35 h 19"/>
                  <a:gd name="T10" fmla="*/ 14 w 20"/>
                  <a:gd name="T11" fmla="*/ 86 h 19"/>
                  <a:gd name="T12" fmla="*/ 51 w 20"/>
                  <a:gd name="T13" fmla="*/ 94 h 19"/>
                  <a:gd name="T14" fmla="*/ 51 w 20"/>
                  <a:gd name="T15" fmla="*/ 137 h 19"/>
                  <a:gd name="T16" fmla="*/ 81 w 20"/>
                  <a:gd name="T17" fmla="*/ 129 h 19"/>
                  <a:gd name="T18" fmla="*/ 103 w 20"/>
                  <a:gd name="T19" fmla="*/ 107 h 19"/>
                  <a:gd name="T20" fmla="*/ 124 w 20"/>
                  <a:gd name="T21" fmla="*/ 86 h 19"/>
                  <a:gd name="T22" fmla="*/ 124 w 20"/>
                  <a:gd name="T23" fmla="*/ 64 h 19"/>
                  <a:gd name="T24" fmla="*/ 124 w 20"/>
                  <a:gd name="T25" fmla="*/ 35 h 19"/>
                  <a:gd name="T26" fmla="*/ 146 w 20"/>
                  <a:gd name="T27" fmla="*/ 21 h 19"/>
                  <a:gd name="T28" fmla="*/ 138 w 20"/>
                  <a:gd name="T29" fmla="*/ 8 h 19"/>
                  <a:gd name="T30" fmla="*/ 81 w 20"/>
                  <a:gd name="T31" fmla="*/ 8 h 19"/>
                  <a:gd name="T32" fmla="*/ 73 w 20"/>
                  <a:gd name="T33" fmla="*/ 8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0" h="19">
                    <a:moveTo>
                      <a:pt x="10" y="1"/>
                    </a:moveTo>
                    <a:cubicBezTo>
                      <a:pt x="9" y="1"/>
                      <a:pt x="7" y="5"/>
                      <a:pt x="8" y="5"/>
                    </a:cubicBezTo>
                    <a:cubicBezTo>
                      <a:pt x="9" y="6"/>
                      <a:pt x="11" y="6"/>
                      <a:pt x="10" y="7"/>
                    </a:cubicBezTo>
                    <a:cubicBezTo>
                      <a:pt x="8" y="7"/>
                      <a:pt x="6" y="8"/>
                      <a:pt x="6" y="8"/>
                    </a:cubicBezTo>
                    <a:cubicBezTo>
                      <a:pt x="6" y="8"/>
                      <a:pt x="5" y="4"/>
                      <a:pt x="4" y="5"/>
                    </a:cubicBezTo>
                    <a:cubicBezTo>
                      <a:pt x="3" y="5"/>
                      <a:pt x="0" y="11"/>
                      <a:pt x="2" y="12"/>
                    </a:cubicBezTo>
                    <a:cubicBezTo>
                      <a:pt x="5" y="13"/>
                      <a:pt x="7" y="11"/>
                      <a:pt x="7" y="13"/>
                    </a:cubicBezTo>
                    <a:cubicBezTo>
                      <a:pt x="8" y="16"/>
                      <a:pt x="5" y="18"/>
                      <a:pt x="7" y="19"/>
                    </a:cubicBezTo>
                    <a:cubicBezTo>
                      <a:pt x="9" y="19"/>
                      <a:pt x="10" y="19"/>
                      <a:pt x="11" y="18"/>
                    </a:cubicBezTo>
                    <a:cubicBezTo>
                      <a:pt x="12" y="16"/>
                      <a:pt x="12" y="13"/>
                      <a:pt x="14" y="15"/>
                    </a:cubicBezTo>
                    <a:cubicBezTo>
                      <a:pt x="16" y="16"/>
                      <a:pt x="17" y="14"/>
                      <a:pt x="17" y="12"/>
                    </a:cubicBezTo>
                    <a:cubicBezTo>
                      <a:pt x="17" y="11"/>
                      <a:pt x="17" y="9"/>
                      <a:pt x="17" y="9"/>
                    </a:cubicBezTo>
                    <a:cubicBezTo>
                      <a:pt x="17" y="9"/>
                      <a:pt x="16" y="5"/>
                      <a:pt x="17" y="5"/>
                    </a:cubicBezTo>
                    <a:cubicBezTo>
                      <a:pt x="19" y="5"/>
                      <a:pt x="20" y="3"/>
                      <a:pt x="20" y="3"/>
                    </a:cubicBezTo>
                    <a:cubicBezTo>
                      <a:pt x="20" y="3"/>
                      <a:pt x="20" y="0"/>
                      <a:pt x="19" y="1"/>
                    </a:cubicBezTo>
                    <a:cubicBezTo>
                      <a:pt x="18" y="2"/>
                      <a:pt x="11" y="1"/>
                      <a:pt x="11" y="1"/>
                    </a:cubicBezTo>
                    <a:lnTo>
                      <a:pt x="10" y="1"/>
                    </a:lnTo>
                    <a:close/>
                  </a:path>
                </a:pathLst>
              </a:custGeom>
              <a:grpFill/>
              <a:ln w="4763" cap="rnd">
                <a:solidFill>
                  <a:srgbClr val="FFFFFF"/>
                </a:solidFill>
                <a:prstDash val="solid"/>
                <a:round/>
                <a:headEnd/>
                <a:tailEnd/>
              </a:ln>
            </p:spPr>
            <p:txBody>
              <a:bodyPr/>
              <a:lstStyle/>
              <a:p>
                <a:endParaRPr lang="en-US"/>
              </a:p>
            </p:txBody>
          </p:sp>
          <p:sp>
            <p:nvSpPr>
              <p:cNvPr id="338" name="Freeform 89">
                <a:extLst>
                  <a:ext uri="{FF2B5EF4-FFF2-40B4-BE49-F238E27FC236}">
                    <a16:creationId xmlns:a16="http://schemas.microsoft.com/office/drawing/2014/main" id="{ABDA330C-4D60-471F-B921-1E0DB3211C28}"/>
                  </a:ext>
                </a:extLst>
              </p:cNvPr>
              <p:cNvSpPr>
                <a:spLocks/>
              </p:cNvSpPr>
              <p:nvPr/>
            </p:nvSpPr>
            <p:spPr bwMode="auto">
              <a:xfrm>
                <a:off x="2210" y="913"/>
                <a:ext cx="257" cy="238"/>
              </a:xfrm>
              <a:custGeom>
                <a:avLst/>
                <a:gdLst>
                  <a:gd name="T0" fmla="*/ 43 w 96"/>
                  <a:gd name="T1" fmla="*/ 43 h 89"/>
                  <a:gd name="T2" fmla="*/ 8 w 96"/>
                  <a:gd name="T3" fmla="*/ 120 h 89"/>
                  <a:gd name="T4" fmla="*/ 51 w 96"/>
                  <a:gd name="T5" fmla="*/ 142 h 89"/>
                  <a:gd name="T6" fmla="*/ 35 w 96"/>
                  <a:gd name="T7" fmla="*/ 171 h 89"/>
                  <a:gd name="T8" fmla="*/ 94 w 96"/>
                  <a:gd name="T9" fmla="*/ 187 h 89"/>
                  <a:gd name="T10" fmla="*/ 179 w 96"/>
                  <a:gd name="T11" fmla="*/ 201 h 89"/>
                  <a:gd name="T12" fmla="*/ 236 w 96"/>
                  <a:gd name="T13" fmla="*/ 179 h 89"/>
                  <a:gd name="T14" fmla="*/ 329 w 96"/>
                  <a:gd name="T15" fmla="*/ 257 h 89"/>
                  <a:gd name="T16" fmla="*/ 345 w 96"/>
                  <a:gd name="T17" fmla="*/ 300 h 89"/>
                  <a:gd name="T18" fmla="*/ 380 w 96"/>
                  <a:gd name="T19" fmla="*/ 316 h 89"/>
                  <a:gd name="T20" fmla="*/ 402 w 96"/>
                  <a:gd name="T21" fmla="*/ 321 h 89"/>
                  <a:gd name="T22" fmla="*/ 415 w 96"/>
                  <a:gd name="T23" fmla="*/ 372 h 89"/>
                  <a:gd name="T24" fmla="*/ 380 w 96"/>
                  <a:gd name="T25" fmla="*/ 401 h 89"/>
                  <a:gd name="T26" fmla="*/ 321 w 96"/>
                  <a:gd name="T27" fmla="*/ 457 h 89"/>
                  <a:gd name="T28" fmla="*/ 257 w 96"/>
                  <a:gd name="T29" fmla="*/ 495 h 89"/>
                  <a:gd name="T30" fmla="*/ 337 w 96"/>
                  <a:gd name="T31" fmla="*/ 508 h 89"/>
                  <a:gd name="T32" fmla="*/ 415 w 96"/>
                  <a:gd name="T33" fmla="*/ 516 h 89"/>
                  <a:gd name="T34" fmla="*/ 479 w 96"/>
                  <a:gd name="T35" fmla="*/ 564 h 89"/>
                  <a:gd name="T36" fmla="*/ 573 w 96"/>
                  <a:gd name="T37" fmla="*/ 615 h 89"/>
                  <a:gd name="T38" fmla="*/ 637 w 96"/>
                  <a:gd name="T39" fmla="*/ 623 h 89"/>
                  <a:gd name="T40" fmla="*/ 538 w 96"/>
                  <a:gd name="T41" fmla="*/ 538 h 89"/>
                  <a:gd name="T42" fmla="*/ 610 w 96"/>
                  <a:gd name="T43" fmla="*/ 564 h 89"/>
                  <a:gd name="T44" fmla="*/ 659 w 96"/>
                  <a:gd name="T45" fmla="*/ 559 h 89"/>
                  <a:gd name="T46" fmla="*/ 632 w 96"/>
                  <a:gd name="T47" fmla="*/ 487 h 89"/>
                  <a:gd name="T48" fmla="*/ 560 w 96"/>
                  <a:gd name="T49" fmla="*/ 436 h 89"/>
                  <a:gd name="T50" fmla="*/ 487 w 96"/>
                  <a:gd name="T51" fmla="*/ 385 h 89"/>
                  <a:gd name="T52" fmla="*/ 565 w 96"/>
                  <a:gd name="T53" fmla="*/ 401 h 89"/>
                  <a:gd name="T54" fmla="*/ 653 w 96"/>
                  <a:gd name="T55" fmla="*/ 444 h 89"/>
                  <a:gd name="T56" fmla="*/ 680 w 96"/>
                  <a:gd name="T57" fmla="*/ 372 h 89"/>
                  <a:gd name="T58" fmla="*/ 602 w 96"/>
                  <a:gd name="T59" fmla="*/ 316 h 89"/>
                  <a:gd name="T60" fmla="*/ 530 w 96"/>
                  <a:gd name="T61" fmla="*/ 257 h 89"/>
                  <a:gd name="T62" fmla="*/ 530 w 96"/>
                  <a:gd name="T63" fmla="*/ 235 h 89"/>
                  <a:gd name="T64" fmla="*/ 479 w 96"/>
                  <a:gd name="T65" fmla="*/ 222 h 89"/>
                  <a:gd name="T66" fmla="*/ 474 w 96"/>
                  <a:gd name="T67" fmla="*/ 179 h 89"/>
                  <a:gd name="T68" fmla="*/ 444 w 96"/>
                  <a:gd name="T69" fmla="*/ 201 h 89"/>
                  <a:gd name="T70" fmla="*/ 410 w 96"/>
                  <a:gd name="T71" fmla="*/ 158 h 89"/>
                  <a:gd name="T72" fmla="*/ 372 w 96"/>
                  <a:gd name="T73" fmla="*/ 115 h 89"/>
                  <a:gd name="T74" fmla="*/ 345 w 96"/>
                  <a:gd name="T75" fmla="*/ 136 h 89"/>
                  <a:gd name="T76" fmla="*/ 321 w 96"/>
                  <a:gd name="T77" fmla="*/ 86 h 89"/>
                  <a:gd name="T78" fmla="*/ 294 w 96"/>
                  <a:gd name="T79" fmla="*/ 128 h 89"/>
                  <a:gd name="T80" fmla="*/ 230 w 96"/>
                  <a:gd name="T81" fmla="*/ 64 h 89"/>
                  <a:gd name="T82" fmla="*/ 201 w 96"/>
                  <a:gd name="T83" fmla="*/ 94 h 89"/>
                  <a:gd name="T84" fmla="*/ 209 w 96"/>
                  <a:gd name="T85" fmla="*/ 35 h 89"/>
                  <a:gd name="T86" fmla="*/ 137 w 96"/>
                  <a:gd name="T87" fmla="*/ 51 h 89"/>
                  <a:gd name="T88" fmla="*/ 115 w 96"/>
                  <a:gd name="T89" fmla="*/ 72 h 89"/>
                  <a:gd name="T90" fmla="*/ 123 w 96"/>
                  <a:gd name="T91" fmla="*/ 86 h 89"/>
                  <a:gd name="T92" fmla="*/ 107 w 96"/>
                  <a:gd name="T93" fmla="*/ 94 h 89"/>
                  <a:gd name="T94" fmla="*/ 115 w 96"/>
                  <a:gd name="T95" fmla="*/ 120 h 89"/>
                  <a:gd name="T96" fmla="*/ 78 w 96"/>
                  <a:gd name="T97" fmla="*/ 107 h 89"/>
                  <a:gd name="T98" fmla="*/ 86 w 96"/>
                  <a:gd name="T99" fmla="*/ 0 h 8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96" h="89">
                    <a:moveTo>
                      <a:pt x="12" y="0"/>
                    </a:moveTo>
                    <a:cubicBezTo>
                      <a:pt x="10" y="1"/>
                      <a:pt x="8" y="3"/>
                      <a:pt x="6" y="6"/>
                    </a:cubicBezTo>
                    <a:cubicBezTo>
                      <a:pt x="4" y="8"/>
                      <a:pt x="2" y="9"/>
                      <a:pt x="2" y="12"/>
                    </a:cubicBezTo>
                    <a:cubicBezTo>
                      <a:pt x="2" y="15"/>
                      <a:pt x="0" y="16"/>
                      <a:pt x="1" y="17"/>
                    </a:cubicBezTo>
                    <a:cubicBezTo>
                      <a:pt x="2" y="18"/>
                      <a:pt x="4" y="14"/>
                      <a:pt x="6" y="16"/>
                    </a:cubicBezTo>
                    <a:cubicBezTo>
                      <a:pt x="9" y="19"/>
                      <a:pt x="10" y="19"/>
                      <a:pt x="7" y="20"/>
                    </a:cubicBezTo>
                    <a:cubicBezTo>
                      <a:pt x="5" y="21"/>
                      <a:pt x="2" y="22"/>
                      <a:pt x="2" y="22"/>
                    </a:cubicBezTo>
                    <a:cubicBezTo>
                      <a:pt x="2" y="22"/>
                      <a:pt x="1" y="23"/>
                      <a:pt x="5" y="24"/>
                    </a:cubicBezTo>
                    <a:cubicBezTo>
                      <a:pt x="9" y="25"/>
                      <a:pt x="10" y="21"/>
                      <a:pt x="11" y="23"/>
                    </a:cubicBezTo>
                    <a:cubicBezTo>
                      <a:pt x="11" y="25"/>
                      <a:pt x="10" y="26"/>
                      <a:pt x="13" y="26"/>
                    </a:cubicBezTo>
                    <a:cubicBezTo>
                      <a:pt x="15" y="26"/>
                      <a:pt x="15" y="24"/>
                      <a:pt x="17" y="26"/>
                    </a:cubicBezTo>
                    <a:cubicBezTo>
                      <a:pt x="20" y="28"/>
                      <a:pt x="22" y="27"/>
                      <a:pt x="25" y="28"/>
                    </a:cubicBezTo>
                    <a:cubicBezTo>
                      <a:pt x="28" y="28"/>
                      <a:pt x="31" y="26"/>
                      <a:pt x="31" y="26"/>
                    </a:cubicBezTo>
                    <a:cubicBezTo>
                      <a:pt x="31" y="26"/>
                      <a:pt x="31" y="21"/>
                      <a:pt x="33" y="25"/>
                    </a:cubicBezTo>
                    <a:cubicBezTo>
                      <a:pt x="35" y="28"/>
                      <a:pt x="34" y="28"/>
                      <a:pt x="37" y="29"/>
                    </a:cubicBezTo>
                    <a:cubicBezTo>
                      <a:pt x="39" y="30"/>
                      <a:pt x="43" y="33"/>
                      <a:pt x="46" y="36"/>
                    </a:cubicBezTo>
                    <a:cubicBezTo>
                      <a:pt x="49" y="39"/>
                      <a:pt x="48" y="38"/>
                      <a:pt x="49" y="39"/>
                    </a:cubicBezTo>
                    <a:cubicBezTo>
                      <a:pt x="49" y="40"/>
                      <a:pt x="46" y="43"/>
                      <a:pt x="48" y="42"/>
                    </a:cubicBezTo>
                    <a:cubicBezTo>
                      <a:pt x="50" y="42"/>
                      <a:pt x="50" y="41"/>
                      <a:pt x="51" y="42"/>
                    </a:cubicBezTo>
                    <a:cubicBezTo>
                      <a:pt x="52" y="42"/>
                      <a:pt x="53" y="43"/>
                      <a:pt x="53" y="44"/>
                    </a:cubicBezTo>
                    <a:cubicBezTo>
                      <a:pt x="53" y="45"/>
                      <a:pt x="51" y="48"/>
                      <a:pt x="53" y="47"/>
                    </a:cubicBezTo>
                    <a:cubicBezTo>
                      <a:pt x="55" y="46"/>
                      <a:pt x="56" y="42"/>
                      <a:pt x="56" y="45"/>
                    </a:cubicBezTo>
                    <a:cubicBezTo>
                      <a:pt x="56" y="48"/>
                      <a:pt x="55" y="49"/>
                      <a:pt x="56" y="49"/>
                    </a:cubicBezTo>
                    <a:cubicBezTo>
                      <a:pt x="57" y="50"/>
                      <a:pt x="59" y="51"/>
                      <a:pt x="58" y="52"/>
                    </a:cubicBezTo>
                    <a:cubicBezTo>
                      <a:pt x="56" y="53"/>
                      <a:pt x="57" y="53"/>
                      <a:pt x="56" y="54"/>
                    </a:cubicBezTo>
                    <a:cubicBezTo>
                      <a:pt x="55" y="54"/>
                      <a:pt x="54" y="53"/>
                      <a:pt x="53" y="56"/>
                    </a:cubicBezTo>
                    <a:cubicBezTo>
                      <a:pt x="52" y="58"/>
                      <a:pt x="52" y="59"/>
                      <a:pt x="52" y="60"/>
                    </a:cubicBezTo>
                    <a:cubicBezTo>
                      <a:pt x="53" y="62"/>
                      <a:pt x="47" y="64"/>
                      <a:pt x="45" y="64"/>
                    </a:cubicBezTo>
                    <a:cubicBezTo>
                      <a:pt x="42" y="63"/>
                      <a:pt x="40" y="61"/>
                      <a:pt x="39" y="61"/>
                    </a:cubicBezTo>
                    <a:cubicBezTo>
                      <a:pt x="38" y="62"/>
                      <a:pt x="34" y="67"/>
                      <a:pt x="36" y="69"/>
                    </a:cubicBezTo>
                    <a:cubicBezTo>
                      <a:pt x="37" y="72"/>
                      <a:pt x="38" y="75"/>
                      <a:pt x="42" y="75"/>
                    </a:cubicBezTo>
                    <a:cubicBezTo>
                      <a:pt x="46" y="75"/>
                      <a:pt x="46" y="70"/>
                      <a:pt x="47" y="71"/>
                    </a:cubicBezTo>
                    <a:cubicBezTo>
                      <a:pt x="48" y="72"/>
                      <a:pt x="52" y="68"/>
                      <a:pt x="53" y="69"/>
                    </a:cubicBezTo>
                    <a:cubicBezTo>
                      <a:pt x="54" y="70"/>
                      <a:pt x="57" y="67"/>
                      <a:pt x="58" y="72"/>
                    </a:cubicBezTo>
                    <a:cubicBezTo>
                      <a:pt x="60" y="76"/>
                      <a:pt x="62" y="77"/>
                      <a:pt x="64" y="78"/>
                    </a:cubicBezTo>
                    <a:cubicBezTo>
                      <a:pt x="66" y="79"/>
                      <a:pt x="69" y="75"/>
                      <a:pt x="67" y="79"/>
                    </a:cubicBezTo>
                    <a:cubicBezTo>
                      <a:pt x="66" y="83"/>
                      <a:pt x="73" y="82"/>
                      <a:pt x="75" y="84"/>
                    </a:cubicBezTo>
                    <a:cubicBezTo>
                      <a:pt x="77" y="87"/>
                      <a:pt x="77" y="82"/>
                      <a:pt x="80" y="86"/>
                    </a:cubicBezTo>
                    <a:cubicBezTo>
                      <a:pt x="83" y="89"/>
                      <a:pt x="84" y="86"/>
                      <a:pt x="85" y="87"/>
                    </a:cubicBezTo>
                    <a:cubicBezTo>
                      <a:pt x="87" y="89"/>
                      <a:pt x="89" y="86"/>
                      <a:pt x="89" y="87"/>
                    </a:cubicBezTo>
                    <a:cubicBezTo>
                      <a:pt x="90" y="88"/>
                      <a:pt x="77" y="79"/>
                      <a:pt x="76" y="78"/>
                    </a:cubicBezTo>
                    <a:cubicBezTo>
                      <a:pt x="75" y="78"/>
                      <a:pt x="73" y="75"/>
                      <a:pt x="75" y="75"/>
                    </a:cubicBezTo>
                    <a:cubicBezTo>
                      <a:pt x="77" y="75"/>
                      <a:pt x="79" y="74"/>
                      <a:pt x="81" y="77"/>
                    </a:cubicBezTo>
                    <a:cubicBezTo>
                      <a:pt x="83" y="80"/>
                      <a:pt x="83" y="78"/>
                      <a:pt x="85" y="79"/>
                    </a:cubicBezTo>
                    <a:cubicBezTo>
                      <a:pt x="87" y="81"/>
                      <a:pt x="88" y="78"/>
                      <a:pt x="89" y="80"/>
                    </a:cubicBezTo>
                    <a:cubicBezTo>
                      <a:pt x="91" y="81"/>
                      <a:pt x="91" y="79"/>
                      <a:pt x="92" y="78"/>
                    </a:cubicBezTo>
                    <a:cubicBezTo>
                      <a:pt x="92" y="77"/>
                      <a:pt x="91" y="73"/>
                      <a:pt x="91" y="73"/>
                    </a:cubicBezTo>
                    <a:cubicBezTo>
                      <a:pt x="91" y="73"/>
                      <a:pt x="90" y="67"/>
                      <a:pt x="88" y="68"/>
                    </a:cubicBezTo>
                    <a:cubicBezTo>
                      <a:pt x="86" y="70"/>
                      <a:pt x="86" y="64"/>
                      <a:pt x="83" y="65"/>
                    </a:cubicBezTo>
                    <a:cubicBezTo>
                      <a:pt x="80" y="65"/>
                      <a:pt x="81" y="62"/>
                      <a:pt x="78" y="61"/>
                    </a:cubicBezTo>
                    <a:cubicBezTo>
                      <a:pt x="74" y="60"/>
                      <a:pt x="72" y="54"/>
                      <a:pt x="71" y="55"/>
                    </a:cubicBezTo>
                    <a:cubicBezTo>
                      <a:pt x="70" y="56"/>
                      <a:pt x="69" y="51"/>
                      <a:pt x="68" y="54"/>
                    </a:cubicBezTo>
                    <a:cubicBezTo>
                      <a:pt x="67" y="57"/>
                      <a:pt x="74" y="50"/>
                      <a:pt x="75" y="52"/>
                    </a:cubicBezTo>
                    <a:cubicBezTo>
                      <a:pt x="76" y="53"/>
                      <a:pt x="78" y="55"/>
                      <a:pt x="79" y="56"/>
                    </a:cubicBezTo>
                    <a:cubicBezTo>
                      <a:pt x="80" y="57"/>
                      <a:pt x="82" y="54"/>
                      <a:pt x="84" y="57"/>
                    </a:cubicBezTo>
                    <a:cubicBezTo>
                      <a:pt x="87" y="60"/>
                      <a:pt x="89" y="59"/>
                      <a:pt x="91" y="62"/>
                    </a:cubicBezTo>
                    <a:cubicBezTo>
                      <a:pt x="93" y="64"/>
                      <a:pt x="94" y="62"/>
                      <a:pt x="94" y="59"/>
                    </a:cubicBezTo>
                    <a:cubicBezTo>
                      <a:pt x="94" y="57"/>
                      <a:pt x="96" y="50"/>
                      <a:pt x="95" y="52"/>
                    </a:cubicBezTo>
                    <a:cubicBezTo>
                      <a:pt x="94" y="53"/>
                      <a:pt x="93" y="45"/>
                      <a:pt x="90" y="48"/>
                    </a:cubicBezTo>
                    <a:cubicBezTo>
                      <a:pt x="88" y="51"/>
                      <a:pt x="86" y="43"/>
                      <a:pt x="84" y="44"/>
                    </a:cubicBezTo>
                    <a:cubicBezTo>
                      <a:pt x="81" y="45"/>
                      <a:pt x="80" y="41"/>
                      <a:pt x="78" y="41"/>
                    </a:cubicBezTo>
                    <a:cubicBezTo>
                      <a:pt x="77" y="40"/>
                      <a:pt x="75" y="36"/>
                      <a:pt x="74" y="36"/>
                    </a:cubicBezTo>
                    <a:cubicBezTo>
                      <a:pt x="73" y="37"/>
                      <a:pt x="71" y="32"/>
                      <a:pt x="70" y="32"/>
                    </a:cubicBezTo>
                    <a:cubicBezTo>
                      <a:pt x="69" y="32"/>
                      <a:pt x="74" y="34"/>
                      <a:pt x="74" y="33"/>
                    </a:cubicBezTo>
                    <a:cubicBezTo>
                      <a:pt x="74" y="31"/>
                      <a:pt x="72" y="27"/>
                      <a:pt x="71" y="28"/>
                    </a:cubicBezTo>
                    <a:cubicBezTo>
                      <a:pt x="69" y="29"/>
                      <a:pt x="67" y="30"/>
                      <a:pt x="67" y="31"/>
                    </a:cubicBezTo>
                    <a:cubicBezTo>
                      <a:pt x="66" y="32"/>
                      <a:pt x="66" y="32"/>
                      <a:pt x="65" y="31"/>
                    </a:cubicBezTo>
                    <a:cubicBezTo>
                      <a:pt x="64" y="30"/>
                      <a:pt x="64" y="25"/>
                      <a:pt x="66" y="25"/>
                    </a:cubicBezTo>
                    <a:cubicBezTo>
                      <a:pt x="68" y="26"/>
                      <a:pt x="64" y="24"/>
                      <a:pt x="64" y="24"/>
                    </a:cubicBezTo>
                    <a:cubicBezTo>
                      <a:pt x="64" y="24"/>
                      <a:pt x="63" y="26"/>
                      <a:pt x="62" y="28"/>
                    </a:cubicBezTo>
                    <a:cubicBezTo>
                      <a:pt x="61" y="29"/>
                      <a:pt x="61" y="20"/>
                      <a:pt x="62" y="20"/>
                    </a:cubicBezTo>
                    <a:cubicBezTo>
                      <a:pt x="63" y="20"/>
                      <a:pt x="57" y="19"/>
                      <a:pt x="57" y="22"/>
                    </a:cubicBezTo>
                    <a:cubicBezTo>
                      <a:pt x="56" y="25"/>
                      <a:pt x="54" y="20"/>
                      <a:pt x="55" y="19"/>
                    </a:cubicBezTo>
                    <a:cubicBezTo>
                      <a:pt x="55" y="18"/>
                      <a:pt x="52" y="16"/>
                      <a:pt x="52" y="16"/>
                    </a:cubicBezTo>
                    <a:cubicBezTo>
                      <a:pt x="52" y="16"/>
                      <a:pt x="51" y="20"/>
                      <a:pt x="51" y="21"/>
                    </a:cubicBezTo>
                    <a:cubicBezTo>
                      <a:pt x="52" y="22"/>
                      <a:pt x="49" y="20"/>
                      <a:pt x="48" y="19"/>
                    </a:cubicBezTo>
                    <a:cubicBezTo>
                      <a:pt x="48" y="19"/>
                      <a:pt x="47" y="16"/>
                      <a:pt x="47" y="15"/>
                    </a:cubicBezTo>
                    <a:cubicBezTo>
                      <a:pt x="48" y="14"/>
                      <a:pt x="46" y="12"/>
                      <a:pt x="45" y="12"/>
                    </a:cubicBezTo>
                    <a:cubicBezTo>
                      <a:pt x="44" y="12"/>
                      <a:pt x="41" y="11"/>
                      <a:pt x="41" y="13"/>
                    </a:cubicBezTo>
                    <a:cubicBezTo>
                      <a:pt x="42" y="15"/>
                      <a:pt x="44" y="20"/>
                      <a:pt x="41" y="18"/>
                    </a:cubicBezTo>
                    <a:cubicBezTo>
                      <a:pt x="39" y="15"/>
                      <a:pt x="36" y="12"/>
                      <a:pt x="36" y="12"/>
                    </a:cubicBezTo>
                    <a:cubicBezTo>
                      <a:pt x="36" y="11"/>
                      <a:pt x="32" y="9"/>
                      <a:pt x="32" y="9"/>
                    </a:cubicBezTo>
                    <a:cubicBezTo>
                      <a:pt x="32" y="9"/>
                      <a:pt x="31" y="11"/>
                      <a:pt x="31" y="12"/>
                    </a:cubicBezTo>
                    <a:cubicBezTo>
                      <a:pt x="31" y="13"/>
                      <a:pt x="29" y="12"/>
                      <a:pt x="28" y="13"/>
                    </a:cubicBezTo>
                    <a:cubicBezTo>
                      <a:pt x="28" y="13"/>
                      <a:pt x="26" y="12"/>
                      <a:pt x="27" y="10"/>
                    </a:cubicBezTo>
                    <a:cubicBezTo>
                      <a:pt x="29" y="9"/>
                      <a:pt x="30" y="5"/>
                      <a:pt x="29" y="5"/>
                    </a:cubicBezTo>
                    <a:cubicBezTo>
                      <a:pt x="28" y="5"/>
                      <a:pt x="28" y="2"/>
                      <a:pt x="25" y="2"/>
                    </a:cubicBezTo>
                    <a:cubicBezTo>
                      <a:pt x="23" y="2"/>
                      <a:pt x="21" y="7"/>
                      <a:pt x="19" y="7"/>
                    </a:cubicBezTo>
                    <a:cubicBezTo>
                      <a:pt x="18" y="7"/>
                      <a:pt x="13" y="5"/>
                      <a:pt x="14" y="6"/>
                    </a:cubicBezTo>
                    <a:cubicBezTo>
                      <a:pt x="16" y="8"/>
                      <a:pt x="14" y="9"/>
                      <a:pt x="16" y="10"/>
                    </a:cubicBezTo>
                    <a:cubicBezTo>
                      <a:pt x="18" y="10"/>
                      <a:pt x="20" y="13"/>
                      <a:pt x="19" y="13"/>
                    </a:cubicBezTo>
                    <a:cubicBezTo>
                      <a:pt x="18" y="13"/>
                      <a:pt x="17" y="12"/>
                      <a:pt x="17" y="12"/>
                    </a:cubicBezTo>
                    <a:cubicBezTo>
                      <a:pt x="16" y="12"/>
                      <a:pt x="16" y="9"/>
                      <a:pt x="15" y="10"/>
                    </a:cubicBezTo>
                    <a:cubicBezTo>
                      <a:pt x="14" y="12"/>
                      <a:pt x="14" y="12"/>
                      <a:pt x="15" y="13"/>
                    </a:cubicBezTo>
                    <a:cubicBezTo>
                      <a:pt x="16" y="15"/>
                      <a:pt x="19" y="14"/>
                      <a:pt x="19" y="15"/>
                    </a:cubicBezTo>
                    <a:cubicBezTo>
                      <a:pt x="19" y="16"/>
                      <a:pt x="18" y="17"/>
                      <a:pt x="16" y="17"/>
                    </a:cubicBezTo>
                    <a:cubicBezTo>
                      <a:pt x="15" y="18"/>
                      <a:pt x="15" y="16"/>
                      <a:pt x="14" y="17"/>
                    </a:cubicBezTo>
                    <a:cubicBezTo>
                      <a:pt x="12" y="18"/>
                      <a:pt x="10" y="17"/>
                      <a:pt x="11" y="15"/>
                    </a:cubicBezTo>
                    <a:cubicBezTo>
                      <a:pt x="11" y="14"/>
                      <a:pt x="12" y="4"/>
                      <a:pt x="15" y="3"/>
                    </a:cubicBezTo>
                    <a:cubicBezTo>
                      <a:pt x="19" y="2"/>
                      <a:pt x="12" y="0"/>
                      <a:pt x="12" y="0"/>
                    </a:cubicBezTo>
                    <a:close/>
                  </a:path>
                </a:pathLst>
              </a:custGeom>
              <a:grpFill/>
              <a:ln w="4763" cap="rnd">
                <a:solidFill>
                  <a:srgbClr val="FFFFFF"/>
                </a:solidFill>
                <a:prstDash val="solid"/>
                <a:round/>
                <a:headEnd/>
                <a:tailEnd/>
              </a:ln>
            </p:spPr>
            <p:txBody>
              <a:bodyPr/>
              <a:lstStyle/>
              <a:p>
                <a:endParaRPr lang="en-US"/>
              </a:p>
            </p:txBody>
          </p:sp>
          <p:sp>
            <p:nvSpPr>
              <p:cNvPr id="339" name="Freeform 90">
                <a:extLst>
                  <a:ext uri="{FF2B5EF4-FFF2-40B4-BE49-F238E27FC236}">
                    <a16:creationId xmlns:a16="http://schemas.microsoft.com/office/drawing/2014/main" id="{811137AC-0E73-43DC-BA29-95ED33F1E169}"/>
                  </a:ext>
                </a:extLst>
              </p:cNvPr>
              <p:cNvSpPr>
                <a:spLocks/>
              </p:cNvSpPr>
              <p:nvPr/>
            </p:nvSpPr>
            <p:spPr bwMode="auto">
              <a:xfrm>
                <a:off x="2293" y="916"/>
                <a:ext cx="35" cy="21"/>
              </a:xfrm>
              <a:custGeom>
                <a:avLst/>
                <a:gdLst>
                  <a:gd name="T0" fmla="*/ 22 w 13"/>
                  <a:gd name="T1" fmla="*/ 8 h 8"/>
                  <a:gd name="T2" fmla="*/ 0 w 13"/>
                  <a:gd name="T3" fmla="*/ 21 h 8"/>
                  <a:gd name="T4" fmla="*/ 8 w 13"/>
                  <a:gd name="T5" fmla="*/ 42 h 8"/>
                  <a:gd name="T6" fmla="*/ 43 w 13"/>
                  <a:gd name="T7" fmla="*/ 47 h 8"/>
                  <a:gd name="T8" fmla="*/ 65 w 13"/>
                  <a:gd name="T9" fmla="*/ 42 h 8"/>
                  <a:gd name="T10" fmla="*/ 86 w 13"/>
                  <a:gd name="T11" fmla="*/ 29 h 8"/>
                  <a:gd name="T12" fmla="*/ 51 w 13"/>
                  <a:gd name="T13" fmla="*/ 8 h 8"/>
                  <a:gd name="T14" fmla="*/ 22 w 13"/>
                  <a:gd name="T15" fmla="*/ 8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8">
                    <a:moveTo>
                      <a:pt x="3" y="1"/>
                    </a:moveTo>
                    <a:cubicBezTo>
                      <a:pt x="2" y="0"/>
                      <a:pt x="0" y="1"/>
                      <a:pt x="0" y="3"/>
                    </a:cubicBezTo>
                    <a:cubicBezTo>
                      <a:pt x="0" y="4"/>
                      <a:pt x="0" y="5"/>
                      <a:pt x="1" y="6"/>
                    </a:cubicBezTo>
                    <a:cubicBezTo>
                      <a:pt x="3" y="7"/>
                      <a:pt x="4" y="7"/>
                      <a:pt x="6" y="7"/>
                    </a:cubicBezTo>
                    <a:cubicBezTo>
                      <a:pt x="7" y="8"/>
                      <a:pt x="8" y="5"/>
                      <a:pt x="9" y="6"/>
                    </a:cubicBezTo>
                    <a:cubicBezTo>
                      <a:pt x="10" y="6"/>
                      <a:pt x="13" y="4"/>
                      <a:pt x="12" y="4"/>
                    </a:cubicBezTo>
                    <a:cubicBezTo>
                      <a:pt x="11" y="3"/>
                      <a:pt x="8" y="1"/>
                      <a:pt x="7" y="1"/>
                    </a:cubicBezTo>
                    <a:cubicBezTo>
                      <a:pt x="6" y="1"/>
                      <a:pt x="3" y="1"/>
                      <a:pt x="3" y="1"/>
                    </a:cubicBezTo>
                    <a:close/>
                  </a:path>
                </a:pathLst>
              </a:custGeom>
              <a:grpFill/>
              <a:ln w="4763" cap="rnd">
                <a:solidFill>
                  <a:srgbClr val="FFFFFF"/>
                </a:solidFill>
                <a:prstDash val="solid"/>
                <a:round/>
                <a:headEnd/>
                <a:tailEnd/>
              </a:ln>
            </p:spPr>
            <p:txBody>
              <a:bodyPr/>
              <a:lstStyle/>
              <a:p>
                <a:endParaRPr lang="en-US"/>
              </a:p>
            </p:txBody>
          </p:sp>
          <p:sp>
            <p:nvSpPr>
              <p:cNvPr id="340" name="Freeform 91">
                <a:extLst>
                  <a:ext uri="{FF2B5EF4-FFF2-40B4-BE49-F238E27FC236}">
                    <a16:creationId xmlns:a16="http://schemas.microsoft.com/office/drawing/2014/main" id="{838BA77B-9327-496B-A842-C9C82DEAD69C}"/>
                  </a:ext>
                </a:extLst>
              </p:cNvPr>
              <p:cNvSpPr>
                <a:spLocks/>
              </p:cNvSpPr>
              <p:nvPr/>
            </p:nvSpPr>
            <p:spPr bwMode="auto">
              <a:xfrm>
                <a:off x="2208" y="1074"/>
                <a:ext cx="72" cy="53"/>
              </a:xfrm>
              <a:custGeom>
                <a:avLst/>
                <a:gdLst>
                  <a:gd name="T0" fmla="*/ 77 w 27"/>
                  <a:gd name="T1" fmla="*/ 0 h 20"/>
                  <a:gd name="T2" fmla="*/ 51 w 27"/>
                  <a:gd name="T3" fmla="*/ 13 h 20"/>
                  <a:gd name="T4" fmla="*/ 51 w 27"/>
                  <a:gd name="T5" fmla="*/ 50 h 20"/>
                  <a:gd name="T6" fmla="*/ 8 w 27"/>
                  <a:gd name="T7" fmla="*/ 111 h 20"/>
                  <a:gd name="T8" fmla="*/ 35 w 27"/>
                  <a:gd name="T9" fmla="*/ 106 h 20"/>
                  <a:gd name="T10" fmla="*/ 56 w 27"/>
                  <a:gd name="T11" fmla="*/ 111 h 20"/>
                  <a:gd name="T12" fmla="*/ 51 w 27"/>
                  <a:gd name="T13" fmla="*/ 140 h 20"/>
                  <a:gd name="T14" fmla="*/ 85 w 27"/>
                  <a:gd name="T15" fmla="*/ 106 h 20"/>
                  <a:gd name="T16" fmla="*/ 115 w 27"/>
                  <a:gd name="T17" fmla="*/ 98 h 20"/>
                  <a:gd name="T18" fmla="*/ 141 w 27"/>
                  <a:gd name="T19" fmla="*/ 119 h 20"/>
                  <a:gd name="T20" fmla="*/ 184 w 27"/>
                  <a:gd name="T21" fmla="*/ 119 h 20"/>
                  <a:gd name="T22" fmla="*/ 179 w 27"/>
                  <a:gd name="T23" fmla="*/ 85 h 20"/>
                  <a:gd name="T24" fmla="*/ 136 w 27"/>
                  <a:gd name="T25" fmla="*/ 64 h 20"/>
                  <a:gd name="T26" fmla="*/ 120 w 27"/>
                  <a:gd name="T27" fmla="*/ 29 h 20"/>
                  <a:gd name="T28" fmla="*/ 99 w 27"/>
                  <a:gd name="T29" fmla="*/ 13 h 20"/>
                  <a:gd name="T30" fmla="*/ 77 w 27"/>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 h="20">
                    <a:moveTo>
                      <a:pt x="11" y="0"/>
                    </a:moveTo>
                    <a:cubicBezTo>
                      <a:pt x="11" y="0"/>
                      <a:pt x="7" y="1"/>
                      <a:pt x="7" y="2"/>
                    </a:cubicBezTo>
                    <a:cubicBezTo>
                      <a:pt x="7" y="4"/>
                      <a:pt x="7" y="5"/>
                      <a:pt x="7" y="7"/>
                    </a:cubicBezTo>
                    <a:cubicBezTo>
                      <a:pt x="6" y="9"/>
                      <a:pt x="1" y="15"/>
                      <a:pt x="1" y="16"/>
                    </a:cubicBezTo>
                    <a:cubicBezTo>
                      <a:pt x="0" y="17"/>
                      <a:pt x="3" y="15"/>
                      <a:pt x="5" y="15"/>
                    </a:cubicBezTo>
                    <a:cubicBezTo>
                      <a:pt x="6" y="16"/>
                      <a:pt x="9" y="12"/>
                      <a:pt x="8" y="16"/>
                    </a:cubicBezTo>
                    <a:cubicBezTo>
                      <a:pt x="7" y="19"/>
                      <a:pt x="5" y="20"/>
                      <a:pt x="7" y="20"/>
                    </a:cubicBezTo>
                    <a:cubicBezTo>
                      <a:pt x="10" y="20"/>
                      <a:pt x="11" y="16"/>
                      <a:pt x="12" y="15"/>
                    </a:cubicBezTo>
                    <a:cubicBezTo>
                      <a:pt x="14" y="15"/>
                      <a:pt x="15" y="11"/>
                      <a:pt x="16" y="14"/>
                    </a:cubicBezTo>
                    <a:cubicBezTo>
                      <a:pt x="17" y="17"/>
                      <a:pt x="17" y="15"/>
                      <a:pt x="20" y="17"/>
                    </a:cubicBezTo>
                    <a:cubicBezTo>
                      <a:pt x="23" y="19"/>
                      <a:pt x="25" y="16"/>
                      <a:pt x="26" y="17"/>
                    </a:cubicBezTo>
                    <a:cubicBezTo>
                      <a:pt x="27" y="17"/>
                      <a:pt x="27" y="12"/>
                      <a:pt x="25" y="12"/>
                    </a:cubicBezTo>
                    <a:cubicBezTo>
                      <a:pt x="23" y="12"/>
                      <a:pt x="20" y="10"/>
                      <a:pt x="19" y="9"/>
                    </a:cubicBezTo>
                    <a:cubicBezTo>
                      <a:pt x="18" y="7"/>
                      <a:pt x="18" y="5"/>
                      <a:pt x="17" y="4"/>
                    </a:cubicBezTo>
                    <a:cubicBezTo>
                      <a:pt x="15" y="4"/>
                      <a:pt x="14" y="2"/>
                      <a:pt x="14" y="2"/>
                    </a:cubicBezTo>
                    <a:lnTo>
                      <a:pt x="11" y="0"/>
                    </a:lnTo>
                    <a:close/>
                  </a:path>
                </a:pathLst>
              </a:custGeom>
              <a:grpFill/>
              <a:ln w="4763" cap="rnd">
                <a:solidFill>
                  <a:srgbClr val="FFFFFF"/>
                </a:solidFill>
                <a:prstDash val="solid"/>
                <a:round/>
                <a:headEnd/>
                <a:tailEnd/>
              </a:ln>
            </p:spPr>
            <p:txBody>
              <a:bodyPr/>
              <a:lstStyle/>
              <a:p>
                <a:endParaRPr lang="en-US"/>
              </a:p>
            </p:txBody>
          </p:sp>
          <p:sp>
            <p:nvSpPr>
              <p:cNvPr id="341" name="Freeform 92">
                <a:extLst>
                  <a:ext uri="{FF2B5EF4-FFF2-40B4-BE49-F238E27FC236}">
                    <a16:creationId xmlns:a16="http://schemas.microsoft.com/office/drawing/2014/main" id="{96283F83-8319-484D-B7B0-82C03A63DC9D}"/>
                  </a:ext>
                </a:extLst>
              </p:cNvPr>
              <p:cNvSpPr>
                <a:spLocks/>
              </p:cNvSpPr>
              <p:nvPr/>
            </p:nvSpPr>
            <p:spPr bwMode="auto">
              <a:xfrm>
                <a:off x="2237" y="1132"/>
                <a:ext cx="24" cy="19"/>
              </a:xfrm>
              <a:custGeom>
                <a:avLst/>
                <a:gdLst>
                  <a:gd name="T0" fmla="*/ 35 w 9"/>
                  <a:gd name="T1" fmla="*/ 0 h 7"/>
                  <a:gd name="T2" fmla="*/ 13 w 9"/>
                  <a:gd name="T3" fmla="*/ 30 h 7"/>
                  <a:gd name="T4" fmla="*/ 43 w 9"/>
                  <a:gd name="T5" fmla="*/ 38 h 7"/>
                  <a:gd name="T6" fmla="*/ 64 w 9"/>
                  <a:gd name="T7" fmla="*/ 22 h 7"/>
                  <a:gd name="T8" fmla="*/ 35 w 9"/>
                  <a:gd name="T9" fmla="*/ 0 h 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7">
                    <a:moveTo>
                      <a:pt x="5" y="0"/>
                    </a:moveTo>
                    <a:cubicBezTo>
                      <a:pt x="4" y="1"/>
                      <a:pt x="0" y="1"/>
                      <a:pt x="2" y="4"/>
                    </a:cubicBezTo>
                    <a:cubicBezTo>
                      <a:pt x="4" y="7"/>
                      <a:pt x="5" y="5"/>
                      <a:pt x="6" y="5"/>
                    </a:cubicBezTo>
                    <a:cubicBezTo>
                      <a:pt x="7" y="5"/>
                      <a:pt x="8" y="4"/>
                      <a:pt x="9" y="3"/>
                    </a:cubicBezTo>
                    <a:cubicBezTo>
                      <a:pt x="9" y="2"/>
                      <a:pt x="5" y="0"/>
                      <a:pt x="5" y="0"/>
                    </a:cubicBezTo>
                    <a:close/>
                  </a:path>
                </a:pathLst>
              </a:custGeom>
              <a:grpFill/>
              <a:ln w="4763" cap="rnd">
                <a:solidFill>
                  <a:srgbClr val="FFFFFF"/>
                </a:solidFill>
                <a:prstDash val="solid"/>
                <a:round/>
                <a:headEnd/>
                <a:tailEnd/>
              </a:ln>
            </p:spPr>
            <p:txBody>
              <a:bodyPr/>
              <a:lstStyle/>
              <a:p>
                <a:endParaRPr lang="en-US"/>
              </a:p>
            </p:txBody>
          </p:sp>
          <p:sp>
            <p:nvSpPr>
              <p:cNvPr id="342" name="Freeform 93">
                <a:extLst>
                  <a:ext uri="{FF2B5EF4-FFF2-40B4-BE49-F238E27FC236}">
                    <a16:creationId xmlns:a16="http://schemas.microsoft.com/office/drawing/2014/main" id="{DFCFE3C0-C2DD-4A53-9165-1D1D10C771E9}"/>
                  </a:ext>
                </a:extLst>
              </p:cNvPr>
              <p:cNvSpPr>
                <a:spLocks/>
              </p:cNvSpPr>
              <p:nvPr/>
            </p:nvSpPr>
            <p:spPr bwMode="auto">
              <a:xfrm>
                <a:off x="2280" y="1146"/>
                <a:ext cx="16" cy="16"/>
              </a:xfrm>
              <a:custGeom>
                <a:avLst/>
                <a:gdLst>
                  <a:gd name="T0" fmla="*/ 29 w 6"/>
                  <a:gd name="T1" fmla="*/ 0 h 6"/>
                  <a:gd name="T2" fmla="*/ 8 w 6"/>
                  <a:gd name="T3" fmla="*/ 21 h 6"/>
                  <a:gd name="T4" fmla="*/ 21 w 6"/>
                  <a:gd name="T5" fmla="*/ 43 h 6"/>
                  <a:gd name="T6" fmla="*/ 43 w 6"/>
                  <a:gd name="T7" fmla="*/ 21 h 6"/>
                  <a:gd name="T8" fmla="*/ 29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4" y="0"/>
                    </a:moveTo>
                    <a:cubicBezTo>
                      <a:pt x="2" y="0"/>
                      <a:pt x="0" y="0"/>
                      <a:pt x="1" y="3"/>
                    </a:cubicBezTo>
                    <a:cubicBezTo>
                      <a:pt x="2" y="5"/>
                      <a:pt x="2" y="6"/>
                      <a:pt x="3" y="6"/>
                    </a:cubicBezTo>
                    <a:cubicBezTo>
                      <a:pt x="5" y="5"/>
                      <a:pt x="6" y="3"/>
                      <a:pt x="6" y="3"/>
                    </a:cubicBezTo>
                    <a:lnTo>
                      <a:pt x="4" y="0"/>
                    </a:lnTo>
                    <a:close/>
                  </a:path>
                </a:pathLst>
              </a:custGeom>
              <a:grpFill/>
              <a:ln w="4763" cap="rnd">
                <a:solidFill>
                  <a:srgbClr val="FFFFFF"/>
                </a:solidFill>
                <a:prstDash val="solid"/>
                <a:round/>
                <a:headEnd/>
                <a:tailEnd/>
              </a:ln>
            </p:spPr>
            <p:txBody>
              <a:bodyPr/>
              <a:lstStyle/>
              <a:p>
                <a:endParaRPr lang="en-US"/>
              </a:p>
            </p:txBody>
          </p:sp>
          <p:sp>
            <p:nvSpPr>
              <p:cNvPr id="343" name="Freeform 94">
                <a:extLst>
                  <a:ext uri="{FF2B5EF4-FFF2-40B4-BE49-F238E27FC236}">
                    <a16:creationId xmlns:a16="http://schemas.microsoft.com/office/drawing/2014/main" id="{2AAF64D5-2A2E-4B7B-8D19-C9A185520837}"/>
                  </a:ext>
                </a:extLst>
              </p:cNvPr>
              <p:cNvSpPr>
                <a:spLocks/>
              </p:cNvSpPr>
              <p:nvPr/>
            </p:nvSpPr>
            <p:spPr bwMode="auto">
              <a:xfrm>
                <a:off x="2312" y="1023"/>
                <a:ext cx="29" cy="27"/>
              </a:xfrm>
              <a:custGeom>
                <a:avLst/>
                <a:gdLst>
                  <a:gd name="T0" fmla="*/ 42 w 11"/>
                  <a:gd name="T1" fmla="*/ 8 h 10"/>
                  <a:gd name="T2" fmla="*/ 13 w 11"/>
                  <a:gd name="T3" fmla="*/ 22 h 10"/>
                  <a:gd name="T4" fmla="*/ 13 w 11"/>
                  <a:gd name="T5" fmla="*/ 51 h 10"/>
                  <a:gd name="T6" fmla="*/ 55 w 11"/>
                  <a:gd name="T7" fmla="*/ 59 h 10"/>
                  <a:gd name="T8" fmla="*/ 42 w 11"/>
                  <a:gd name="T9" fmla="*/ 8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
                    <a:moveTo>
                      <a:pt x="6" y="1"/>
                    </a:moveTo>
                    <a:cubicBezTo>
                      <a:pt x="5" y="1"/>
                      <a:pt x="2" y="0"/>
                      <a:pt x="2" y="3"/>
                    </a:cubicBezTo>
                    <a:cubicBezTo>
                      <a:pt x="1" y="6"/>
                      <a:pt x="0" y="5"/>
                      <a:pt x="2" y="7"/>
                    </a:cubicBezTo>
                    <a:cubicBezTo>
                      <a:pt x="4" y="10"/>
                      <a:pt x="7" y="9"/>
                      <a:pt x="8" y="8"/>
                    </a:cubicBezTo>
                    <a:cubicBezTo>
                      <a:pt x="9" y="7"/>
                      <a:pt x="11" y="2"/>
                      <a:pt x="6" y="1"/>
                    </a:cubicBezTo>
                    <a:close/>
                  </a:path>
                </a:pathLst>
              </a:custGeom>
              <a:grpFill/>
              <a:ln w="4763" cap="rnd">
                <a:solidFill>
                  <a:srgbClr val="FFFFFF"/>
                </a:solidFill>
                <a:prstDash val="solid"/>
                <a:round/>
                <a:headEnd/>
                <a:tailEnd/>
              </a:ln>
            </p:spPr>
            <p:txBody>
              <a:bodyPr/>
              <a:lstStyle/>
              <a:p>
                <a:endParaRPr lang="en-US"/>
              </a:p>
            </p:txBody>
          </p:sp>
          <p:sp>
            <p:nvSpPr>
              <p:cNvPr id="344" name="Freeform 95">
                <a:extLst>
                  <a:ext uri="{FF2B5EF4-FFF2-40B4-BE49-F238E27FC236}">
                    <a16:creationId xmlns:a16="http://schemas.microsoft.com/office/drawing/2014/main" id="{47C55945-9857-4946-BBD9-82ABA239DAC5}"/>
                  </a:ext>
                </a:extLst>
              </p:cNvPr>
              <p:cNvSpPr>
                <a:spLocks/>
              </p:cNvSpPr>
              <p:nvPr/>
            </p:nvSpPr>
            <p:spPr bwMode="auto">
              <a:xfrm>
                <a:off x="2226" y="732"/>
                <a:ext cx="142" cy="141"/>
              </a:xfrm>
              <a:custGeom>
                <a:avLst/>
                <a:gdLst>
                  <a:gd name="T0" fmla="*/ 324 w 53"/>
                  <a:gd name="T1" fmla="*/ 21 h 53"/>
                  <a:gd name="T2" fmla="*/ 265 w 53"/>
                  <a:gd name="T3" fmla="*/ 8 h 53"/>
                  <a:gd name="T4" fmla="*/ 209 w 53"/>
                  <a:gd name="T5" fmla="*/ 43 h 53"/>
                  <a:gd name="T6" fmla="*/ 145 w 53"/>
                  <a:gd name="T7" fmla="*/ 43 h 53"/>
                  <a:gd name="T8" fmla="*/ 107 w 53"/>
                  <a:gd name="T9" fmla="*/ 77 h 53"/>
                  <a:gd name="T10" fmla="*/ 137 w 53"/>
                  <a:gd name="T11" fmla="*/ 114 h 53"/>
                  <a:gd name="T12" fmla="*/ 158 w 53"/>
                  <a:gd name="T13" fmla="*/ 114 h 53"/>
                  <a:gd name="T14" fmla="*/ 209 w 53"/>
                  <a:gd name="T15" fmla="*/ 106 h 53"/>
                  <a:gd name="T16" fmla="*/ 166 w 53"/>
                  <a:gd name="T17" fmla="*/ 149 h 53"/>
                  <a:gd name="T18" fmla="*/ 188 w 53"/>
                  <a:gd name="T19" fmla="*/ 170 h 53"/>
                  <a:gd name="T20" fmla="*/ 145 w 53"/>
                  <a:gd name="T21" fmla="*/ 162 h 53"/>
                  <a:gd name="T22" fmla="*/ 145 w 53"/>
                  <a:gd name="T23" fmla="*/ 205 h 53"/>
                  <a:gd name="T24" fmla="*/ 129 w 53"/>
                  <a:gd name="T25" fmla="*/ 234 h 53"/>
                  <a:gd name="T26" fmla="*/ 107 w 53"/>
                  <a:gd name="T27" fmla="*/ 247 h 53"/>
                  <a:gd name="T28" fmla="*/ 78 w 53"/>
                  <a:gd name="T29" fmla="*/ 269 h 53"/>
                  <a:gd name="T30" fmla="*/ 115 w 53"/>
                  <a:gd name="T31" fmla="*/ 269 h 53"/>
                  <a:gd name="T32" fmla="*/ 137 w 53"/>
                  <a:gd name="T33" fmla="*/ 290 h 53"/>
                  <a:gd name="T34" fmla="*/ 72 w 53"/>
                  <a:gd name="T35" fmla="*/ 282 h 53"/>
                  <a:gd name="T36" fmla="*/ 35 w 53"/>
                  <a:gd name="T37" fmla="*/ 333 h 53"/>
                  <a:gd name="T38" fmla="*/ 115 w 53"/>
                  <a:gd name="T39" fmla="*/ 341 h 53"/>
                  <a:gd name="T40" fmla="*/ 137 w 53"/>
                  <a:gd name="T41" fmla="*/ 346 h 53"/>
                  <a:gd name="T42" fmla="*/ 171 w 53"/>
                  <a:gd name="T43" fmla="*/ 375 h 53"/>
                  <a:gd name="T44" fmla="*/ 222 w 53"/>
                  <a:gd name="T45" fmla="*/ 341 h 53"/>
                  <a:gd name="T46" fmla="*/ 201 w 53"/>
                  <a:gd name="T47" fmla="*/ 311 h 53"/>
                  <a:gd name="T48" fmla="*/ 222 w 53"/>
                  <a:gd name="T49" fmla="*/ 277 h 53"/>
                  <a:gd name="T50" fmla="*/ 257 w 53"/>
                  <a:gd name="T51" fmla="*/ 234 h 53"/>
                  <a:gd name="T52" fmla="*/ 236 w 53"/>
                  <a:gd name="T53" fmla="*/ 213 h 53"/>
                  <a:gd name="T54" fmla="*/ 257 w 53"/>
                  <a:gd name="T55" fmla="*/ 192 h 53"/>
                  <a:gd name="T56" fmla="*/ 287 w 53"/>
                  <a:gd name="T57" fmla="*/ 192 h 53"/>
                  <a:gd name="T58" fmla="*/ 279 w 53"/>
                  <a:gd name="T59" fmla="*/ 162 h 53"/>
                  <a:gd name="T60" fmla="*/ 316 w 53"/>
                  <a:gd name="T61" fmla="*/ 128 h 53"/>
                  <a:gd name="T62" fmla="*/ 367 w 53"/>
                  <a:gd name="T63" fmla="*/ 85 h 53"/>
                  <a:gd name="T64" fmla="*/ 338 w 53"/>
                  <a:gd name="T65" fmla="*/ 77 h 53"/>
                  <a:gd name="T66" fmla="*/ 359 w 53"/>
                  <a:gd name="T67" fmla="*/ 29 h 5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3" h="53">
                    <a:moveTo>
                      <a:pt x="50" y="4"/>
                    </a:moveTo>
                    <a:cubicBezTo>
                      <a:pt x="48" y="4"/>
                      <a:pt x="47" y="2"/>
                      <a:pt x="45" y="3"/>
                    </a:cubicBezTo>
                    <a:cubicBezTo>
                      <a:pt x="43" y="4"/>
                      <a:pt x="43" y="4"/>
                      <a:pt x="41" y="3"/>
                    </a:cubicBezTo>
                    <a:cubicBezTo>
                      <a:pt x="40" y="3"/>
                      <a:pt x="40" y="0"/>
                      <a:pt x="37" y="1"/>
                    </a:cubicBezTo>
                    <a:cubicBezTo>
                      <a:pt x="35" y="2"/>
                      <a:pt x="31" y="3"/>
                      <a:pt x="31" y="4"/>
                    </a:cubicBezTo>
                    <a:cubicBezTo>
                      <a:pt x="32" y="6"/>
                      <a:pt x="31" y="6"/>
                      <a:pt x="29" y="6"/>
                    </a:cubicBezTo>
                    <a:cubicBezTo>
                      <a:pt x="26" y="5"/>
                      <a:pt x="25" y="2"/>
                      <a:pt x="25" y="5"/>
                    </a:cubicBezTo>
                    <a:cubicBezTo>
                      <a:pt x="26" y="7"/>
                      <a:pt x="21" y="5"/>
                      <a:pt x="20" y="6"/>
                    </a:cubicBezTo>
                    <a:cubicBezTo>
                      <a:pt x="19" y="7"/>
                      <a:pt x="17" y="9"/>
                      <a:pt x="18" y="10"/>
                    </a:cubicBezTo>
                    <a:cubicBezTo>
                      <a:pt x="19" y="11"/>
                      <a:pt x="18" y="9"/>
                      <a:pt x="15" y="11"/>
                    </a:cubicBezTo>
                    <a:cubicBezTo>
                      <a:pt x="12" y="12"/>
                      <a:pt x="12" y="13"/>
                      <a:pt x="15" y="14"/>
                    </a:cubicBezTo>
                    <a:cubicBezTo>
                      <a:pt x="18" y="16"/>
                      <a:pt x="21" y="13"/>
                      <a:pt x="19" y="16"/>
                    </a:cubicBezTo>
                    <a:cubicBezTo>
                      <a:pt x="17" y="18"/>
                      <a:pt x="16" y="19"/>
                      <a:pt x="18" y="19"/>
                    </a:cubicBezTo>
                    <a:cubicBezTo>
                      <a:pt x="21" y="18"/>
                      <a:pt x="21" y="16"/>
                      <a:pt x="22" y="16"/>
                    </a:cubicBezTo>
                    <a:cubicBezTo>
                      <a:pt x="23" y="16"/>
                      <a:pt x="25" y="18"/>
                      <a:pt x="27" y="17"/>
                    </a:cubicBezTo>
                    <a:cubicBezTo>
                      <a:pt x="28" y="16"/>
                      <a:pt x="28" y="14"/>
                      <a:pt x="29" y="15"/>
                    </a:cubicBezTo>
                    <a:cubicBezTo>
                      <a:pt x="30" y="16"/>
                      <a:pt x="25" y="20"/>
                      <a:pt x="26" y="21"/>
                    </a:cubicBezTo>
                    <a:cubicBezTo>
                      <a:pt x="27" y="22"/>
                      <a:pt x="23" y="22"/>
                      <a:pt x="23" y="21"/>
                    </a:cubicBezTo>
                    <a:cubicBezTo>
                      <a:pt x="23" y="20"/>
                      <a:pt x="19" y="19"/>
                      <a:pt x="21" y="21"/>
                    </a:cubicBezTo>
                    <a:cubicBezTo>
                      <a:pt x="23" y="23"/>
                      <a:pt x="25" y="22"/>
                      <a:pt x="26" y="24"/>
                    </a:cubicBezTo>
                    <a:cubicBezTo>
                      <a:pt x="26" y="27"/>
                      <a:pt x="22" y="27"/>
                      <a:pt x="22" y="26"/>
                    </a:cubicBezTo>
                    <a:cubicBezTo>
                      <a:pt x="21" y="25"/>
                      <a:pt x="20" y="23"/>
                      <a:pt x="20" y="23"/>
                    </a:cubicBezTo>
                    <a:cubicBezTo>
                      <a:pt x="20" y="23"/>
                      <a:pt x="16" y="23"/>
                      <a:pt x="17" y="25"/>
                    </a:cubicBezTo>
                    <a:cubicBezTo>
                      <a:pt x="17" y="27"/>
                      <a:pt x="19" y="28"/>
                      <a:pt x="20" y="29"/>
                    </a:cubicBezTo>
                    <a:cubicBezTo>
                      <a:pt x="21" y="30"/>
                      <a:pt x="24" y="28"/>
                      <a:pt x="23" y="31"/>
                    </a:cubicBezTo>
                    <a:cubicBezTo>
                      <a:pt x="21" y="34"/>
                      <a:pt x="19" y="33"/>
                      <a:pt x="18" y="33"/>
                    </a:cubicBezTo>
                    <a:cubicBezTo>
                      <a:pt x="17" y="33"/>
                      <a:pt x="17" y="29"/>
                      <a:pt x="16" y="31"/>
                    </a:cubicBezTo>
                    <a:cubicBezTo>
                      <a:pt x="15" y="33"/>
                      <a:pt x="16" y="35"/>
                      <a:pt x="15" y="35"/>
                    </a:cubicBezTo>
                    <a:cubicBezTo>
                      <a:pt x="14" y="35"/>
                      <a:pt x="11" y="35"/>
                      <a:pt x="11" y="35"/>
                    </a:cubicBezTo>
                    <a:cubicBezTo>
                      <a:pt x="11" y="35"/>
                      <a:pt x="9" y="37"/>
                      <a:pt x="11" y="38"/>
                    </a:cubicBezTo>
                    <a:cubicBezTo>
                      <a:pt x="12" y="38"/>
                      <a:pt x="13" y="38"/>
                      <a:pt x="13" y="38"/>
                    </a:cubicBezTo>
                    <a:cubicBezTo>
                      <a:pt x="15" y="38"/>
                      <a:pt x="15" y="38"/>
                      <a:pt x="16" y="38"/>
                    </a:cubicBezTo>
                    <a:cubicBezTo>
                      <a:pt x="17" y="39"/>
                      <a:pt x="16" y="40"/>
                      <a:pt x="17" y="42"/>
                    </a:cubicBezTo>
                    <a:cubicBezTo>
                      <a:pt x="17" y="43"/>
                      <a:pt x="19" y="41"/>
                      <a:pt x="19" y="41"/>
                    </a:cubicBezTo>
                    <a:cubicBezTo>
                      <a:pt x="19" y="41"/>
                      <a:pt x="16" y="44"/>
                      <a:pt x="15" y="42"/>
                    </a:cubicBezTo>
                    <a:cubicBezTo>
                      <a:pt x="14" y="41"/>
                      <a:pt x="10" y="39"/>
                      <a:pt x="10" y="40"/>
                    </a:cubicBezTo>
                    <a:cubicBezTo>
                      <a:pt x="10" y="44"/>
                      <a:pt x="6" y="43"/>
                      <a:pt x="5" y="44"/>
                    </a:cubicBezTo>
                    <a:cubicBezTo>
                      <a:pt x="5" y="45"/>
                      <a:pt x="0" y="46"/>
                      <a:pt x="5" y="47"/>
                    </a:cubicBezTo>
                    <a:cubicBezTo>
                      <a:pt x="9" y="49"/>
                      <a:pt x="9" y="46"/>
                      <a:pt x="12" y="47"/>
                    </a:cubicBezTo>
                    <a:cubicBezTo>
                      <a:pt x="14" y="48"/>
                      <a:pt x="15" y="49"/>
                      <a:pt x="16" y="48"/>
                    </a:cubicBezTo>
                    <a:cubicBezTo>
                      <a:pt x="17" y="48"/>
                      <a:pt x="17" y="44"/>
                      <a:pt x="19" y="46"/>
                    </a:cubicBezTo>
                    <a:cubicBezTo>
                      <a:pt x="20" y="48"/>
                      <a:pt x="18" y="49"/>
                      <a:pt x="19" y="49"/>
                    </a:cubicBezTo>
                    <a:cubicBezTo>
                      <a:pt x="21" y="50"/>
                      <a:pt x="22" y="48"/>
                      <a:pt x="23" y="49"/>
                    </a:cubicBezTo>
                    <a:cubicBezTo>
                      <a:pt x="24" y="51"/>
                      <a:pt x="22" y="53"/>
                      <a:pt x="24" y="53"/>
                    </a:cubicBezTo>
                    <a:cubicBezTo>
                      <a:pt x="27" y="52"/>
                      <a:pt x="26" y="48"/>
                      <a:pt x="28" y="49"/>
                    </a:cubicBezTo>
                    <a:cubicBezTo>
                      <a:pt x="31" y="50"/>
                      <a:pt x="31" y="48"/>
                      <a:pt x="31" y="48"/>
                    </a:cubicBezTo>
                    <a:cubicBezTo>
                      <a:pt x="31" y="48"/>
                      <a:pt x="31" y="45"/>
                      <a:pt x="30" y="45"/>
                    </a:cubicBezTo>
                    <a:cubicBezTo>
                      <a:pt x="29" y="46"/>
                      <a:pt x="28" y="45"/>
                      <a:pt x="28" y="44"/>
                    </a:cubicBezTo>
                    <a:cubicBezTo>
                      <a:pt x="28" y="43"/>
                      <a:pt x="30" y="44"/>
                      <a:pt x="31" y="43"/>
                    </a:cubicBezTo>
                    <a:cubicBezTo>
                      <a:pt x="32" y="42"/>
                      <a:pt x="30" y="39"/>
                      <a:pt x="31" y="39"/>
                    </a:cubicBezTo>
                    <a:cubicBezTo>
                      <a:pt x="35" y="40"/>
                      <a:pt x="35" y="39"/>
                      <a:pt x="35" y="38"/>
                    </a:cubicBezTo>
                    <a:cubicBezTo>
                      <a:pt x="36" y="37"/>
                      <a:pt x="36" y="33"/>
                      <a:pt x="36" y="33"/>
                    </a:cubicBezTo>
                    <a:cubicBezTo>
                      <a:pt x="36" y="33"/>
                      <a:pt x="35" y="31"/>
                      <a:pt x="34" y="32"/>
                    </a:cubicBezTo>
                    <a:cubicBezTo>
                      <a:pt x="33" y="33"/>
                      <a:pt x="33" y="30"/>
                      <a:pt x="33" y="30"/>
                    </a:cubicBezTo>
                    <a:cubicBezTo>
                      <a:pt x="33" y="30"/>
                      <a:pt x="30" y="32"/>
                      <a:pt x="31" y="30"/>
                    </a:cubicBezTo>
                    <a:cubicBezTo>
                      <a:pt x="32" y="27"/>
                      <a:pt x="34" y="25"/>
                      <a:pt x="36" y="27"/>
                    </a:cubicBezTo>
                    <a:cubicBezTo>
                      <a:pt x="37" y="29"/>
                      <a:pt x="35" y="28"/>
                      <a:pt x="37" y="29"/>
                    </a:cubicBezTo>
                    <a:cubicBezTo>
                      <a:pt x="39" y="30"/>
                      <a:pt x="38" y="29"/>
                      <a:pt x="40" y="27"/>
                    </a:cubicBezTo>
                    <a:cubicBezTo>
                      <a:pt x="41" y="25"/>
                      <a:pt x="42" y="24"/>
                      <a:pt x="41" y="24"/>
                    </a:cubicBezTo>
                    <a:cubicBezTo>
                      <a:pt x="40" y="24"/>
                      <a:pt x="39" y="24"/>
                      <a:pt x="39" y="23"/>
                    </a:cubicBezTo>
                    <a:cubicBezTo>
                      <a:pt x="40" y="22"/>
                      <a:pt x="40" y="21"/>
                      <a:pt x="41" y="21"/>
                    </a:cubicBezTo>
                    <a:cubicBezTo>
                      <a:pt x="42" y="22"/>
                      <a:pt x="42" y="19"/>
                      <a:pt x="44" y="18"/>
                    </a:cubicBezTo>
                    <a:cubicBezTo>
                      <a:pt x="46" y="18"/>
                      <a:pt x="47" y="17"/>
                      <a:pt x="48" y="16"/>
                    </a:cubicBezTo>
                    <a:cubicBezTo>
                      <a:pt x="49" y="15"/>
                      <a:pt x="51" y="12"/>
                      <a:pt x="51" y="12"/>
                    </a:cubicBezTo>
                    <a:cubicBezTo>
                      <a:pt x="51" y="12"/>
                      <a:pt x="49" y="12"/>
                      <a:pt x="48" y="12"/>
                    </a:cubicBezTo>
                    <a:cubicBezTo>
                      <a:pt x="47" y="13"/>
                      <a:pt x="45" y="12"/>
                      <a:pt x="47" y="11"/>
                    </a:cubicBezTo>
                    <a:cubicBezTo>
                      <a:pt x="48" y="10"/>
                      <a:pt x="53" y="6"/>
                      <a:pt x="53" y="6"/>
                    </a:cubicBezTo>
                    <a:cubicBezTo>
                      <a:pt x="53" y="6"/>
                      <a:pt x="52" y="4"/>
                      <a:pt x="50" y="4"/>
                    </a:cubicBezTo>
                    <a:close/>
                  </a:path>
                </a:pathLst>
              </a:custGeom>
              <a:grpFill/>
              <a:ln w="4763" cap="rnd">
                <a:solidFill>
                  <a:srgbClr val="FFFFFF"/>
                </a:solidFill>
                <a:prstDash val="solid"/>
                <a:round/>
                <a:headEnd/>
                <a:tailEnd/>
              </a:ln>
            </p:spPr>
            <p:txBody>
              <a:bodyPr/>
              <a:lstStyle/>
              <a:p>
                <a:endParaRPr lang="en-US"/>
              </a:p>
            </p:txBody>
          </p:sp>
          <p:sp>
            <p:nvSpPr>
              <p:cNvPr id="345" name="Freeform 96">
                <a:extLst>
                  <a:ext uri="{FF2B5EF4-FFF2-40B4-BE49-F238E27FC236}">
                    <a16:creationId xmlns:a16="http://schemas.microsoft.com/office/drawing/2014/main" id="{7E23476C-4773-45CB-B301-41DCFE0D34F6}"/>
                  </a:ext>
                </a:extLst>
              </p:cNvPr>
              <p:cNvSpPr>
                <a:spLocks/>
              </p:cNvSpPr>
              <p:nvPr/>
            </p:nvSpPr>
            <p:spPr bwMode="auto">
              <a:xfrm>
                <a:off x="2218" y="764"/>
                <a:ext cx="51" cy="64"/>
              </a:xfrm>
              <a:custGeom>
                <a:avLst/>
                <a:gdLst>
                  <a:gd name="T0" fmla="*/ 86 w 19"/>
                  <a:gd name="T1" fmla="*/ 0 h 24"/>
                  <a:gd name="T2" fmla="*/ 56 w 19"/>
                  <a:gd name="T3" fmla="*/ 13 h 24"/>
                  <a:gd name="T4" fmla="*/ 56 w 19"/>
                  <a:gd name="T5" fmla="*/ 35 h 24"/>
                  <a:gd name="T6" fmla="*/ 30 w 19"/>
                  <a:gd name="T7" fmla="*/ 43 h 24"/>
                  <a:gd name="T8" fmla="*/ 13 w 19"/>
                  <a:gd name="T9" fmla="*/ 43 h 24"/>
                  <a:gd name="T10" fmla="*/ 35 w 19"/>
                  <a:gd name="T11" fmla="*/ 72 h 24"/>
                  <a:gd name="T12" fmla="*/ 0 w 19"/>
                  <a:gd name="T13" fmla="*/ 72 h 24"/>
                  <a:gd name="T14" fmla="*/ 0 w 19"/>
                  <a:gd name="T15" fmla="*/ 77 h 24"/>
                  <a:gd name="T16" fmla="*/ 30 w 19"/>
                  <a:gd name="T17" fmla="*/ 85 h 24"/>
                  <a:gd name="T18" fmla="*/ 13 w 19"/>
                  <a:gd name="T19" fmla="*/ 99 h 24"/>
                  <a:gd name="T20" fmla="*/ 43 w 19"/>
                  <a:gd name="T21" fmla="*/ 93 h 24"/>
                  <a:gd name="T22" fmla="*/ 30 w 19"/>
                  <a:gd name="T23" fmla="*/ 115 h 24"/>
                  <a:gd name="T24" fmla="*/ 30 w 19"/>
                  <a:gd name="T25" fmla="*/ 136 h 24"/>
                  <a:gd name="T26" fmla="*/ 56 w 19"/>
                  <a:gd name="T27" fmla="*/ 141 h 24"/>
                  <a:gd name="T28" fmla="*/ 51 w 19"/>
                  <a:gd name="T29" fmla="*/ 163 h 24"/>
                  <a:gd name="T30" fmla="*/ 86 w 19"/>
                  <a:gd name="T31" fmla="*/ 149 h 24"/>
                  <a:gd name="T32" fmla="*/ 107 w 19"/>
                  <a:gd name="T33" fmla="*/ 128 h 24"/>
                  <a:gd name="T34" fmla="*/ 123 w 19"/>
                  <a:gd name="T35" fmla="*/ 107 h 24"/>
                  <a:gd name="T36" fmla="*/ 123 w 19"/>
                  <a:gd name="T37" fmla="*/ 77 h 24"/>
                  <a:gd name="T38" fmla="*/ 115 w 19"/>
                  <a:gd name="T39" fmla="*/ 56 h 24"/>
                  <a:gd name="T40" fmla="*/ 102 w 19"/>
                  <a:gd name="T41" fmla="*/ 35 h 24"/>
                  <a:gd name="T42" fmla="*/ 86 w 19"/>
                  <a:gd name="T43" fmla="*/ 0 h 2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9" h="24">
                    <a:moveTo>
                      <a:pt x="12" y="0"/>
                    </a:moveTo>
                    <a:cubicBezTo>
                      <a:pt x="10" y="1"/>
                      <a:pt x="8" y="1"/>
                      <a:pt x="8" y="2"/>
                    </a:cubicBezTo>
                    <a:cubicBezTo>
                      <a:pt x="8" y="4"/>
                      <a:pt x="8" y="4"/>
                      <a:pt x="8" y="5"/>
                    </a:cubicBezTo>
                    <a:cubicBezTo>
                      <a:pt x="7" y="6"/>
                      <a:pt x="5" y="6"/>
                      <a:pt x="4" y="6"/>
                    </a:cubicBezTo>
                    <a:cubicBezTo>
                      <a:pt x="3" y="6"/>
                      <a:pt x="1" y="4"/>
                      <a:pt x="2" y="6"/>
                    </a:cubicBezTo>
                    <a:cubicBezTo>
                      <a:pt x="4" y="8"/>
                      <a:pt x="5" y="9"/>
                      <a:pt x="5" y="10"/>
                    </a:cubicBezTo>
                    <a:cubicBezTo>
                      <a:pt x="4" y="10"/>
                      <a:pt x="0" y="9"/>
                      <a:pt x="0" y="10"/>
                    </a:cubicBezTo>
                    <a:cubicBezTo>
                      <a:pt x="0" y="11"/>
                      <a:pt x="0" y="10"/>
                      <a:pt x="0" y="11"/>
                    </a:cubicBezTo>
                    <a:cubicBezTo>
                      <a:pt x="1" y="13"/>
                      <a:pt x="4" y="11"/>
                      <a:pt x="4" y="12"/>
                    </a:cubicBezTo>
                    <a:cubicBezTo>
                      <a:pt x="4" y="13"/>
                      <a:pt x="1" y="13"/>
                      <a:pt x="2" y="14"/>
                    </a:cubicBezTo>
                    <a:cubicBezTo>
                      <a:pt x="4" y="15"/>
                      <a:pt x="5" y="13"/>
                      <a:pt x="6" y="13"/>
                    </a:cubicBezTo>
                    <a:cubicBezTo>
                      <a:pt x="7" y="14"/>
                      <a:pt x="5" y="15"/>
                      <a:pt x="4" y="16"/>
                    </a:cubicBezTo>
                    <a:cubicBezTo>
                      <a:pt x="3" y="17"/>
                      <a:pt x="3" y="17"/>
                      <a:pt x="4" y="19"/>
                    </a:cubicBezTo>
                    <a:cubicBezTo>
                      <a:pt x="5" y="20"/>
                      <a:pt x="9" y="19"/>
                      <a:pt x="8" y="20"/>
                    </a:cubicBezTo>
                    <a:cubicBezTo>
                      <a:pt x="8" y="21"/>
                      <a:pt x="4" y="24"/>
                      <a:pt x="7" y="23"/>
                    </a:cubicBezTo>
                    <a:cubicBezTo>
                      <a:pt x="10" y="23"/>
                      <a:pt x="11" y="21"/>
                      <a:pt x="12" y="21"/>
                    </a:cubicBezTo>
                    <a:cubicBezTo>
                      <a:pt x="13" y="21"/>
                      <a:pt x="13" y="17"/>
                      <a:pt x="15" y="18"/>
                    </a:cubicBezTo>
                    <a:cubicBezTo>
                      <a:pt x="16" y="20"/>
                      <a:pt x="17" y="17"/>
                      <a:pt x="17" y="15"/>
                    </a:cubicBezTo>
                    <a:cubicBezTo>
                      <a:pt x="16" y="14"/>
                      <a:pt x="16" y="11"/>
                      <a:pt x="17" y="11"/>
                    </a:cubicBezTo>
                    <a:cubicBezTo>
                      <a:pt x="19" y="11"/>
                      <a:pt x="17" y="10"/>
                      <a:pt x="16" y="8"/>
                    </a:cubicBezTo>
                    <a:cubicBezTo>
                      <a:pt x="14" y="7"/>
                      <a:pt x="14" y="6"/>
                      <a:pt x="14" y="5"/>
                    </a:cubicBezTo>
                    <a:cubicBezTo>
                      <a:pt x="13" y="4"/>
                      <a:pt x="13" y="0"/>
                      <a:pt x="12" y="0"/>
                    </a:cubicBezTo>
                    <a:close/>
                  </a:path>
                </a:pathLst>
              </a:custGeom>
              <a:grpFill/>
              <a:ln w="4763" cap="rnd">
                <a:solidFill>
                  <a:srgbClr val="FFFFFF"/>
                </a:solidFill>
                <a:prstDash val="solid"/>
                <a:round/>
                <a:headEnd/>
                <a:tailEnd/>
              </a:ln>
            </p:spPr>
            <p:txBody>
              <a:bodyPr/>
              <a:lstStyle/>
              <a:p>
                <a:endParaRPr lang="en-US"/>
              </a:p>
            </p:txBody>
          </p:sp>
          <p:sp>
            <p:nvSpPr>
              <p:cNvPr id="346" name="Freeform 97">
                <a:extLst>
                  <a:ext uri="{FF2B5EF4-FFF2-40B4-BE49-F238E27FC236}">
                    <a16:creationId xmlns:a16="http://schemas.microsoft.com/office/drawing/2014/main" id="{643CF9A4-88CD-4D49-B2B7-4D3DF6C59C46}"/>
                  </a:ext>
                </a:extLst>
              </p:cNvPr>
              <p:cNvSpPr>
                <a:spLocks/>
              </p:cNvSpPr>
              <p:nvPr/>
            </p:nvSpPr>
            <p:spPr bwMode="auto">
              <a:xfrm>
                <a:off x="2170" y="791"/>
                <a:ext cx="27" cy="42"/>
              </a:xfrm>
              <a:custGeom>
                <a:avLst/>
                <a:gdLst>
                  <a:gd name="T0" fmla="*/ 30 w 10"/>
                  <a:gd name="T1" fmla="*/ 8 h 16"/>
                  <a:gd name="T2" fmla="*/ 14 w 10"/>
                  <a:gd name="T3" fmla="*/ 42 h 16"/>
                  <a:gd name="T4" fmla="*/ 8 w 10"/>
                  <a:gd name="T5" fmla="*/ 47 h 16"/>
                  <a:gd name="T6" fmla="*/ 30 w 10"/>
                  <a:gd name="T7" fmla="*/ 63 h 16"/>
                  <a:gd name="T8" fmla="*/ 43 w 10"/>
                  <a:gd name="T9" fmla="*/ 84 h 16"/>
                  <a:gd name="T10" fmla="*/ 59 w 10"/>
                  <a:gd name="T11" fmla="*/ 97 h 16"/>
                  <a:gd name="T12" fmla="*/ 65 w 10"/>
                  <a:gd name="T13" fmla="*/ 63 h 16"/>
                  <a:gd name="T14" fmla="*/ 73 w 10"/>
                  <a:gd name="T15" fmla="*/ 29 h 16"/>
                  <a:gd name="T16" fmla="*/ 51 w 10"/>
                  <a:gd name="T17" fmla="*/ 8 h 16"/>
                  <a:gd name="T18" fmla="*/ 30 w 10"/>
                  <a:gd name="T19" fmla="*/ 8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0" h="16">
                    <a:moveTo>
                      <a:pt x="4" y="1"/>
                    </a:moveTo>
                    <a:cubicBezTo>
                      <a:pt x="2" y="1"/>
                      <a:pt x="1" y="5"/>
                      <a:pt x="2" y="6"/>
                    </a:cubicBezTo>
                    <a:cubicBezTo>
                      <a:pt x="3" y="7"/>
                      <a:pt x="1" y="6"/>
                      <a:pt x="1" y="7"/>
                    </a:cubicBezTo>
                    <a:cubicBezTo>
                      <a:pt x="0" y="8"/>
                      <a:pt x="2" y="9"/>
                      <a:pt x="4" y="9"/>
                    </a:cubicBezTo>
                    <a:cubicBezTo>
                      <a:pt x="5" y="10"/>
                      <a:pt x="6" y="11"/>
                      <a:pt x="6" y="12"/>
                    </a:cubicBezTo>
                    <a:cubicBezTo>
                      <a:pt x="5" y="14"/>
                      <a:pt x="7" y="16"/>
                      <a:pt x="8" y="14"/>
                    </a:cubicBezTo>
                    <a:cubicBezTo>
                      <a:pt x="9" y="13"/>
                      <a:pt x="9" y="10"/>
                      <a:pt x="9" y="9"/>
                    </a:cubicBezTo>
                    <a:cubicBezTo>
                      <a:pt x="9" y="7"/>
                      <a:pt x="10" y="5"/>
                      <a:pt x="10" y="4"/>
                    </a:cubicBezTo>
                    <a:cubicBezTo>
                      <a:pt x="9" y="4"/>
                      <a:pt x="8" y="0"/>
                      <a:pt x="7" y="1"/>
                    </a:cubicBezTo>
                    <a:cubicBezTo>
                      <a:pt x="6" y="1"/>
                      <a:pt x="4" y="1"/>
                      <a:pt x="4" y="1"/>
                    </a:cubicBezTo>
                    <a:close/>
                  </a:path>
                </a:pathLst>
              </a:custGeom>
              <a:grpFill/>
              <a:ln w="4763" cap="rnd">
                <a:solidFill>
                  <a:srgbClr val="FFFFFF"/>
                </a:solidFill>
                <a:prstDash val="solid"/>
                <a:round/>
                <a:headEnd/>
                <a:tailEnd/>
              </a:ln>
            </p:spPr>
            <p:txBody>
              <a:bodyPr/>
              <a:lstStyle/>
              <a:p>
                <a:endParaRPr lang="en-US"/>
              </a:p>
            </p:txBody>
          </p:sp>
          <p:sp>
            <p:nvSpPr>
              <p:cNvPr id="347" name="Freeform 98">
                <a:extLst>
                  <a:ext uri="{FF2B5EF4-FFF2-40B4-BE49-F238E27FC236}">
                    <a16:creationId xmlns:a16="http://schemas.microsoft.com/office/drawing/2014/main" id="{C5659D6C-5BEE-435E-880B-B4317EBF913D}"/>
                  </a:ext>
                </a:extLst>
              </p:cNvPr>
              <p:cNvSpPr>
                <a:spLocks/>
              </p:cNvSpPr>
              <p:nvPr/>
            </p:nvSpPr>
            <p:spPr bwMode="auto">
              <a:xfrm>
                <a:off x="2199" y="812"/>
                <a:ext cx="19" cy="16"/>
              </a:xfrm>
              <a:custGeom>
                <a:avLst/>
                <a:gdLst>
                  <a:gd name="T0" fmla="*/ 22 w 7"/>
                  <a:gd name="T1" fmla="*/ 8 h 6"/>
                  <a:gd name="T2" fmla="*/ 14 w 7"/>
                  <a:gd name="T3" fmla="*/ 29 h 6"/>
                  <a:gd name="T4" fmla="*/ 30 w 7"/>
                  <a:gd name="T5" fmla="*/ 35 h 6"/>
                  <a:gd name="T6" fmla="*/ 43 w 7"/>
                  <a:gd name="T7" fmla="*/ 29 h 6"/>
                  <a:gd name="T8" fmla="*/ 52 w 7"/>
                  <a:gd name="T9" fmla="*/ 13 h 6"/>
                  <a:gd name="T10" fmla="*/ 22 w 7"/>
                  <a:gd name="T11" fmla="*/ 8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3" y="1"/>
                    </a:moveTo>
                    <a:cubicBezTo>
                      <a:pt x="2" y="0"/>
                      <a:pt x="0" y="2"/>
                      <a:pt x="2" y="4"/>
                    </a:cubicBezTo>
                    <a:cubicBezTo>
                      <a:pt x="3" y="6"/>
                      <a:pt x="2" y="5"/>
                      <a:pt x="4" y="5"/>
                    </a:cubicBezTo>
                    <a:cubicBezTo>
                      <a:pt x="5" y="6"/>
                      <a:pt x="6" y="4"/>
                      <a:pt x="6" y="4"/>
                    </a:cubicBezTo>
                    <a:cubicBezTo>
                      <a:pt x="7" y="2"/>
                      <a:pt x="7" y="2"/>
                      <a:pt x="7" y="2"/>
                    </a:cubicBezTo>
                    <a:lnTo>
                      <a:pt x="3" y="1"/>
                    </a:lnTo>
                    <a:close/>
                  </a:path>
                </a:pathLst>
              </a:custGeom>
              <a:grpFill/>
              <a:ln w="4763" cap="rnd">
                <a:solidFill>
                  <a:srgbClr val="FFFFFF"/>
                </a:solidFill>
                <a:prstDash val="solid"/>
                <a:round/>
                <a:headEnd/>
                <a:tailEnd/>
              </a:ln>
            </p:spPr>
            <p:txBody>
              <a:bodyPr/>
              <a:lstStyle/>
              <a:p>
                <a:endParaRPr lang="en-US"/>
              </a:p>
            </p:txBody>
          </p:sp>
          <p:sp>
            <p:nvSpPr>
              <p:cNvPr id="348" name="Freeform 99">
                <a:extLst>
                  <a:ext uri="{FF2B5EF4-FFF2-40B4-BE49-F238E27FC236}">
                    <a16:creationId xmlns:a16="http://schemas.microsoft.com/office/drawing/2014/main" id="{84203C37-2421-42F5-BDFC-2CB6F4D0A09A}"/>
                  </a:ext>
                </a:extLst>
              </p:cNvPr>
              <p:cNvSpPr>
                <a:spLocks/>
              </p:cNvSpPr>
              <p:nvPr/>
            </p:nvSpPr>
            <p:spPr bwMode="auto">
              <a:xfrm>
                <a:off x="2151" y="836"/>
                <a:ext cx="40" cy="43"/>
              </a:xfrm>
              <a:custGeom>
                <a:avLst/>
                <a:gdLst>
                  <a:gd name="T0" fmla="*/ 64 w 15"/>
                  <a:gd name="T1" fmla="*/ 22 h 16"/>
                  <a:gd name="T2" fmla="*/ 43 w 15"/>
                  <a:gd name="T3" fmla="*/ 43 h 16"/>
                  <a:gd name="T4" fmla="*/ 29 w 15"/>
                  <a:gd name="T5" fmla="*/ 35 h 16"/>
                  <a:gd name="T6" fmla="*/ 13 w 15"/>
                  <a:gd name="T7" fmla="*/ 43 h 16"/>
                  <a:gd name="T8" fmla="*/ 8 w 15"/>
                  <a:gd name="T9" fmla="*/ 8 h 16"/>
                  <a:gd name="T10" fmla="*/ 8 w 15"/>
                  <a:gd name="T11" fmla="*/ 73 h 16"/>
                  <a:gd name="T12" fmla="*/ 35 w 15"/>
                  <a:gd name="T13" fmla="*/ 65 h 16"/>
                  <a:gd name="T14" fmla="*/ 21 w 15"/>
                  <a:gd name="T15" fmla="*/ 94 h 16"/>
                  <a:gd name="T16" fmla="*/ 35 w 15"/>
                  <a:gd name="T17" fmla="*/ 108 h 16"/>
                  <a:gd name="T18" fmla="*/ 64 w 15"/>
                  <a:gd name="T19" fmla="*/ 102 h 16"/>
                  <a:gd name="T20" fmla="*/ 93 w 15"/>
                  <a:gd name="T21" fmla="*/ 81 h 16"/>
                  <a:gd name="T22" fmla="*/ 99 w 15"/>
                  <a:gd name="T23" fmla="*/ 30 h 16"/>
                  <a:gd name="T24" fmla="*/ 64 w 15"/>
                  <a:gd name="T25" fmla="*/ 22 h 1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 h="16">
                    <a:moveTo>
                      <a:pt x="9" y="3"/>
                    </a:moveTo>
                    <a:cubicBezTo>
                      <a:pt x="8" y="4"/>
                      <a:pt x="6" y="6"/>
                      <a:pt x="6" y="6"/>
                    </a:cubicBezTo>
                    <a:cubicBezTo>
                      <a:pt x="5" y="7"/>
                      <a:pt x="4" y="5"/>
                      <a:pt x="4" y="5"/>
                    </a:cubicBezTo>
                    <a:cubicBezTo>
                      <a:pt x="4" y="5"/>
                      <a:pt x="2" y="7"/>
                      <a:pt x="2" y="6"/>
                    </a:cubicBezTo>
                    <a:cubicBezTo>
                      <a:pt x="1" y="5"/>
                      <a:pt x="2" y="0"/>
                      <a:pt x="1" y="1"/>
                    </a:cubicBezTo>
                    <a:cubicBezTo>
                      <a:pt x="0" y="1"/>
                      <a:pt x="0" y="9"/>
                      <a:pt x="1" y="10"/>
                    </a:cubicBezTo>
                    <a:cubicBezTo>
                      <a:pt x="2" y="10"/>
                      <a:pt x="4" y="8"/>
                      <a:pt x="5" y="9"/>
                    </a:cubicBezTo>
                    <a:cubicBezTo>
                      <a:pt x="6" y="9"/>
                      <a:pt x="3" y="12"/>
                      <a:pt x="3" y="13"/>
                    </a:cubicBezTo>
                    <a:cubicBezTo>
                      <a:pt x="3" y="14"/>
                      <a:pt x="4" y="15"/>
                      <a:pt x="5" y="15"/>
                    </a:cubicBezTo>
                    <a:cubicBezTo>
                      <a:pt x="6" y="16"/>
                      <a:pt x="8" y="14"/>
                      <a:pt x="9" y="14"/>
                    </a:cubicBezTo>
                    <a:cubicBezTo>
                      <a:pt x="11" y="15"/>
                      <a:pt x="13" y="12"/>
                      <a:pt x="13" y="11"/>
                    </a:cubicBezTo>
                    <a:cubicBezTo>
                      <a:pt x="13" y="10"/>
                      <a:pt x="15" y="4"/>
                      <a:pt x="14" y="4"/>
                    </a:cubicBezTo>
                    <a:cubicBezTo>
                      <a:pt x="13" y="4"/>
                      <a:pt x="9" y="3"/>
                      <a:pt x="9" y="3"/>
                    </a:cubicBezTo>
                    <a:close/>
                  </a:path>
                </a:pathLst>
              </a:custGeom>
              <a:grpFill/>
              <a:ln w="4763" cap="rnd">
                <a:solidFill>
                  <a:srgbClr val="FFFFFF"/>
                </a:solidFill>
                <a:prstDash val="solid"/>
                <a:round/>
                <a:headEnd/>
                <a:tailEnd/>
              </a:ln>
            </p:spPr>
            <p:txBody>
              <a:bodyPr/>
              <a:lstStyle/>
              <a:p>
                <a:endParaRPr lang="en-US"/>
              </a:p>
            </p:txBody>
          </p:sp>
          <p:sp>
            <p:nvSpPr>
              <p:cNvPr id="349" name="Freeform 100">
                <a:extLst>
                  <a:ext uri="{FF2B5EF4-FFF2-40B4-BE49-F238E27FC236}">
                    <a16:creationId xmlns:a16="http://schemas.microsoft.com/office/drawing/2014/main" id="{9C10D32F-F733-42C9-9172-81602D71FD7A}"/>
                  </a:ext>
                </a:extLst>
              </p:cNvPr>
              <p:cNvSpPr>
                <a:spLocks/>
              </p:cNvSpPr>
              <p:nvPr/>
            </p:nvSpPr>
            <p:spPr bwMode="auto">
              <a:xfrm>
                <a:off x="2210" y="855"/>
                <a:ext cx="86" cy="48"/>
              </a:xfrm>
              <a:custGeom>
                <a:avLst/>
                <a:gdLst>
                  <a:gd name="T0" fmla="*/ 30 w 32"/>
                  <a:gd name="T1" fmla="*/ 0 h 18"/>
                  <a:gd name="T2" fmla="*/ 13 w 32"/>
                  <a:gd name="T3" fmla="*/ 21 h 18"/>
                  <a:gd name="T4" fmla="*/ 22 w 32"/>
                  <a:gd name="T5" fmla="*/ 56 h 18"/>
                  <a:gd name="T6" fmla="*/ 8 w 32"/>
                  <a:gd name="T7" fmla="*/ 77 h 18"/>
                  <a:gd name="T8" fmla="*/ 22 w 32"/>
                  <a:gd name="T9" fmla="*/ 93 h 18"/>
                  <a:gd name="T10" fmla="*/ 65 w 32"/>
                  <a:gd name="T11" fmla="*/ 93 h 18"/>
                  <a:gd name="T12" fmla="*/ 102 w 32"/>
                  <a:gd name="T13" fmla="*/ 107 h 18"/>
                  <a:gd name="T14" fmla="*/ 137 w 32"/>
                  <a:gd name="T15" fmla="*/ 115 h 18"/>
                  <a:gd name="T16" fmla="*/ 167 w 32"/>
                  <a:gd name="T17" fmla="*/ 107 h 18"/>
                  <a:gd name="T18" fmla="*/ 196 w 32"/>
                  <a:gd name="T19" fmla="*/ 99 h 18"/>
                  <a:gd name="T20" fmla="*/ 223 w 32"/>
                  <a:gd name="T21" fmla="*/ 64 h 18"/>
                  <a:gd name="T22" fmla="*/ 167 w 32"/>
                  <a:gd name="T23" fmla="*/ 51 h 18"/>
                  <a:gd name="T24" fmla="*/ 129 w 32"/>
                  <a:gd name="T25" fmla="*/ 72 h 18"/>
                  <a:gd name="T26" fmla="*/ 94 w 32"/>
                  <a:gd name="T27" fmla="*/ 56 h 18"/>
                  <a:gd name="T28" fmla="*/ 73 w 32"/>
                  <a:gd name="T29" fmla="*/ 51 h 18"/>
                  <a:gd name="T30" fmla="*/ 51 w 32"/>
                  <a:gd name="T31" fmla="*/ 21 h 18"/>
                  <a:gd name="T32" fmla="*/ 30 w 32"/>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2" h="18">
                    <a:moveTo>
                      <a:pt x="4" y="0"/>
                    </a:moveTo>
                    <a:cubicBezTo>
                      <a:pt x="3" y="0"/>
                      <a:pt x="0" y="0"/>
                      <a:pt x="2" y="3"/>
                    </a:cubicBezTo>
                    <a:cubicBezTo>
                      <a:pt x="4" y="5"/>
                      <a:pt x="4" y="7"/>
                      <a:pt x="3" y="8"/>
                    </a:cubicBezTo>
                    <a:cubicBezTo>
                      <a:pt x="2" y="9"/>
                      <a:pt x="1" y="9"/>
                      <a:pt x="1" y="11"/>
                    </a:cubicBezTo>
                    <a:cubicBezTo>
                      <a:pt x="1" y="12"/>
                      <a:pt x="2" y="12"/>
                      <a:pt x="3" y="13"/>
                    </a:cubicBezTo>
                    <a:cubicBezTo>
                      <a:pt x="5" y="13"/>
                      <a:pt x="7" y="10"/>
                      <a:pt x="9" y="13"/>
                    </a:cubicBezTo>
                    <a:cubicBezTo>
                      <a:pt x="11" y="15"/>
                      <a:pt x="13" y="14"/>
                      <a:pt x="14" y="15"/>
                    </a:cubicBezTo>
                    <a:cubicBezTo>
                      <a:pt x="16" y="16"/>
                      <a:pt x="17" y="14"/>
                      <a:pt x="19" y="16"/>
                    </a:cubicBezTo>
                    <a:cubicBezTo>
                      <a:pt x="21" y="18"/>
                      <a:pt x="22" y="14"/>
                      <a:pt x="23" y="15"/>
                    </a:cubicBezTo>
                    <a:cubicBezTo>
                      <a:pt x="24" y="16"/>
                      <a:pt x="26" y="11"/>
                      <a:pt x="27" y="14"/>
                    </a:cubicBezTo>
                    <a:cubicBezTo>
                      <a:pt x="28" y="18"/>
                      <a:pt x="32" y="9"/>
                      <a:pt x="31" y="9"/>
                    </a:cubicBezTo>
                    <a:cubicBezTo>
                      <a:pt x="30" y="8"/>
                      <a:pt x="23" y="6"/>
                      <a:pt x="23" y="7"/>
                    </a:cubicBezTo>
                    <a:cubicBezTo>
                      <a:pt x="23" y="8"/>
                      <a:pt x="19" y="9"/>
                      <a:pt x="18" y="10"/>
                    </a:cubicBezTo>
                    <a:cubicBezTo>
                      <a:pt x="16" y="10"/>
                      <a:pt x="13" y="8"/>
                      <a:pt x="13" y="8"/>
                    </a:cubicBezTo>
                    <a:cubicBezTo>
                      <a:pt x="12" y="9"/>
                      <a:pt x="11" y="7"/>
                      <a:pt x="10" y="7"/>
                    </a:cubicBezTo>
                    <a:cubicBezTo>
                      <a:pt x="9" y="7"/>
                      <a:pt x="6" y="4"/>
                      <a:pt x="7" y="3"/>
                    </a:cubicBezTo>
                    <a:cubicBezTo>
                      <a:pt x="7" y="3"/>
                      <a:pt x="6" y="1"/>
                      <a:pt x="4" y="0"/>
                    </a:cubicBezTo>
                    <a:close/>
                  </a:path>
                </a:pathLst>
              </a:custGeom>
              <a:grpFill/>
              <a:ln w="4763" cap="rnd">
                <a:solidFill>
                  <a:srgbClr val="FFFFFF"/>
                </a:solidFill>
                <a:prstDash val="solid"/>
                <a:round/>
                <a:headEnd/>
                <a:tailEnd/>
              </a:ln>
            </p:spPr>
            <p:txBody>
              <a:bodyPr/>
              <a:lstStyle/>
              <a:p>
                <a:endParaRPr lang="en-US"/>
              </a:p>
            </p:txBody>
          </p:sp>
          <p:sp>
            <p:nvSpPr>
              <p:cNvPr id="350" name="Freeform 101">
                <a:extLst>
                  <a:ext uri="{FF2B5EF4-FFF2-40B4-BE49-F238E27FC236}">
                    <a16:creationId xmlns:a16="http://schemas.microsoft.com/office/drawing/2014/main" id="{94462D1C-4BE9-4DCC-8C44-7043FBB6F338}"/>
                  </a:ext>
                </a:extLst>
              </p:cNvPr>
              <p:cNvSpPr>
                <a:spLocks/>
              </p:cNvSpPr>
              <p:nvPr/>
            </p:nvSpPr>
            <p:spPr bwMode="auto">
              <a:xfrm>
                <a:off x="2181" y="871"/>
                <a:ext cx="27" cy="21"/>
              </a:xfrm>
              <a:custGeom>
                <a:avLst/>
                <a:gdLst>
                  <a:gd name="T0" fmla="*/ 38 w 10"/>
                  <a:gd name="T1" fmla="*/ 0 h 8"/>
                  <a:gd name="T2" fmla="*/ 14 w 10"/>
                  <a:gd name="T3" fmla="*/ 29 h 8"/>
                  <a:gd name="T4" fmla="*/ 43 w 10"/>
                  <a:gd name="T5" fmla="*/ 47 h 8"/>
                  <a:gd name="T6" fmla="*/ 73 w 10"/>
                  <a:gd name="T7" fmla="*/ 34 h 8"/>
                  <a:gd name="T8" fmla="*/ 38 w 10"/>
                  <a:gd name="T9" fmla="*/ 0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8">
                    <a:moveTo>
                      <a:pt x="5" y="0"/>
                    </a:moveTo>
                    <a:cubicBezTo>
                      <a:pt x="3" y="0"/>
                      <a:pt x="0" y="1"/>
                      <a:pt x="2" y="4"/>
                    </a:cubicBezTo>
                    <a:cubicBezTo>
                      <a:pt x="4" y="8"/>
                      <a:pt x="4" y="7"/>
                      <a:pt x="6" y="7"/>
                    </a:cubicBezTo>
                    <a:cubicBezTo>
                      <a:pt x="9" y="8"/>
                      <a:pt x="10" y="7"/>
                      <a:pt x="10" y="5"/>
                    </a:cubicBezTo>
                    <a:cubicBezTo>
                      <a:pt x="10" y="4"/>
                      <a:pt x="6" y="0"/>
                      <a:pt x="5" y="0"/>
                    </a:cubicBezTo>
                    <a:close/>
                  </a:path>
                </a:pathLst>
              </a:custGeom>
              <a:grpFill/>
              <a:ln w="4763" cap="rnd">
                <a:solidFill>
                  <a:srgbClr val="FFFFFF"/>
                </a:solidFill>
                <a:prstDash val="solid"/>
                <a:round/>
                <a:headEnd/>
                <a:tailEnd/>
              </a:ln>
            </p:spPr>
            <p:txBody>
              <a:bodyPr/>
              <a:lstStyle/>
              <a:p>
                <a:endParaRPr lang="en-US"/>
              </a:p>
            </p:txBody>
          </p:sp>
          <p:sp>
            <p:nvSpPr>
              <p:cNvPr id="351" name="Freeform 102">
                <a:extLst>
                  <a:ext uri="{FF2B5EF4-FFF2-40B4-BE49-F238E27FC236}">
                    <a16:creationId xmlns:a16="http://schemas.microsoft.com/office/drawing/2014/main" id="{8C8E4CD1-06BC-4775-AC6F-F8398F7E32D1}"/>
                  </a:ext>
                </a:extLst>
              </p:cNvPr>
              <p:cNvSpPr>
                <a:spLocks/>
              </p:cNvSpPr>
              <p:nvPr/>
            </p:nvSpPr>
            <p:spPr bwMode="auto">
              <a:xfrm>
                <a:off x="2590" y="1341"/>
                <a:ext cx="117" cy="109"/>
              </a:xfrm>
              <a:custGeom>
                <a:avLst/>
                <a:gdLst>
                  <a:gd name="T0" fmla="*/ 128 w 44"/>
                  <a:gd name="T1" fmla="*/ 43 h 41"/>
                  <a:gd name="T2" fmla="*/ 93 w 44"/>
                  <a:gd name="T3" fmla="*/ 21 h 41"/>
                  <a:gd name="T4" fmla="*/ 72 w 44"/>
                  <a:gd name="T5" fmla="*/ 72 h 41"/>
                  <a:gd name="T6" fmla="*/ 56 w 44"/>
                  <a:gd name="T7" fmla="*/ 136 h 41"/>
                  <a:gd name="T8" fmla="*/ 56 w 44"/>
                  <a:gd name="T9" fmla="*/ 162 h 41"/>
                  <a:gd name="T10" fmla="*/ 21 w 44"/>
                  <a:gd name="T11" fmla="*/ 175 h 41"/>
                  <a:gd name="T12" fmla="*/ 51 w 44"/>
                  <a:gd name="T13" fmla="*/ 205 h 41"/>
                  <a:gd name="T14" fmla="*/ 29 w 44"/>
                  <a:gd name="T15" fmla="*/ 226 h 41"/>
                  <a:gd name="T16" fmla="*/ 93 w 44"/>
                  <a:gd name="T17" fmla="*/ 234 h 41"/>
                  <a:gd name="T18" fmla="*/ 149 w 44"/>
                  <a:gd name="T19" fmla="*/ 234 h 41"/>
                  <a:gd name="T20" fmla="*/ 191 w 44"/>
                  <a:gd name="T21" fmla="*/ 234 h 41"/>
                  <a:gd name="T22" fmla="*/ 205 w 44"/>
                  <a:gd name="T23" fmla="*/ 261 h 41"/>
                  <a:gd name="T24" fmla="*/ 269 w 44"/>
                  <a:gd name="T25" fmla="*/ 247 h 41"/>
                  <a:gd name="T26" fmla="*/ 298 w 44"/>
                  <a:gd name="T27" fmla="*/ 276 h 41"/>
                  <a:gd name="T28" fmla="*/ 298 w 44"/>
                  <a:gd name="T29" fmla="*/ 197 h 41"/>
                  <a:gd name="T30" fmla="*/ 269 w 44"/>
                  <a:gd name="T31" fmla="*/ 183 h 41"/>
                  <a:gd name="T32" fmla="*/ 247 w 44"/>
                  <a:gd name="T33" fmla="*/ 170 h 41"/>
                  <a:gd name="T34" fmla="*/ 239 w 44"/>
                  <a:gd name="T35" fmla="*/ 136 h 41"/>
                  <a:gd name="T36" fmla="*/ 197 w 44"/>
                  <a:gd name="T37" fmla="*/ 128 h 41"/>
                  <a:gd name="T38" fmla="*/ 128 w 44"/>
                  <a:gd name="T39" fmla="*/ 114 h 41"/>
                  <a:gd name="T40" fmla="*/ 128 w 44"/>
                  <a:gd name="T41" fmla="*/ 72 h 41"/>
                  <a:gd name="T42" fmla="*/ 141 w 44"/>
                  <a:gd name="T43" fmla="*/ 43 h 41"/>
                  <a:gd name="T44" fmla="*/ 128 w 44"/>
                  <a:gd name="T45" fmla="*/ 43 h 4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 h="41">
                    <a:moveTo>
                      <a:pt x="18" y="6"/>
                    </a:moveTo>
                    <a:cubicBezTo>
                      <a:pt x="17" y="3"/>
                      <a:pt x="15" y="0"/>
                      <a:pt x="13" y="3"/>
                    </a:cubicBezTo>
                    <a:cubicBezTo>
                      <a:pt x="11" y="6"/>
                      <a:pt x="10" y="4"/>
                      <a:pt x="10" y="10"/>
                    </a:cubicBezTo>
                    <a:cubicBezTo>
                      <a:pt x="11" y="15"/>
                      <a:pt x="10" y="16"/>
                      <a:pt x="8" y="19"/>
                    </a:cubicBezTo>
                    <a:cubicBezTo>
                      <a:pt x="7" y="22"/>
                      <a:pt x="11" y="22"/>
                      <a:pt x="8" y="23"/>
                    </a:cubicBezTo>
                    <a:cubicBezTo>
                      <a:pt x="5" y="25"/>
                      <a:pt x="0" y="23"/>
                      <a:pt x="3" y="25"/>
                    </a:cubicBezTo>
                    <a:cubicBezTo>
                      <a:pt x="6" y="28"/>
                      <a:pt x="9" y="27"/>
                      <a:pt x="7" y="29"/>
                    </a:cubicBezTo>
                    <a:cubicBezTo>
                      <a:pt x="5" y="31"/>
                      <a:pt x="1" y="30"/>
                      <a:pt x="4" y="32"/>
                    </a:cubicBezTo>
                    <a:cubicBezTo>
                      <a:pt x="6" y="35"/>
                      <a:pt x="11" y="33"/>
                      <a:pt x="13" y="33"/>
                    </a:cubicBezTo>
                    <a:cubicBezTo>
                      <a:pt x="16" y="33"/>
                      <a:pt x="18" y="31"/>
                      <a:pt x="21" y="33"/>
                    </a:cubicBezTo>
                    <a:cubicBezTo>
                      <a:pt x="23" y="35"/>
                      <a:pt x="25" y="32"/>
                      <a:pt x="27" y="33"/>
                    </a:cubicBezTo>
                    <a:cubicBezTo>
                      <a:pt x="29" y="34"/>
                      <a:pt x="22" y="38"/>
                      <a:pt x="29" y="37"/>
                    </a:cubicBezTo>
                    <a:cubicBezTo>
                      <a:pt x="37" y="36"/>
                      <a:pt x="36" y="29"/>
                      <a:pt x="38" y="35"/>
                    </a:cubicBezTo>
                    <a:cubicBezTo>
                      <a:pt x="40" y="41"/>
                      <a:pt x="41" y="41"/>
                      <a:pt x="42" y="39"/>
                    </a:cubicBezTo>
                    <a:cubicBezTo>
                      <a:pt x="44" y="37"/>
                      <a:pt x="44" y="28"/>
                      <a:pt x="42" y="28"/>
                    </a:cubicBezTo>
                    <a:cubicBezTo>
                      <a:pt x="40" y="28"/>
                      <a:pt x="41" y="23"/>
                      <a:pt x="38" y="26"/>
                    </a:cubicBezTo>
                    <a:cubicBezTo>
                      <a:pt x="36" y="29"/>
                      <a:pt x="34" y="26"/>
                      <a:pt x="35" y="24"/>
                    </a:cubicBezTo>
                    <a:cubicBezTo>
                      <a:pt x="36" y="22"/>
                      <a:pt x="38" y="18"/>
                      <a:pt x="34" y="19"/>
                    </a:cubicBezTo>
                    <a:cubicBezTo>
                      <a:pt x="30" y="21"/>
                      <a:pt x="35" y="16"/>
                      <a:pt x="28" y="18"/>
                    </a:cubicBezTo>
                    <a:cubicBezTo>
                      <a:pt x="21" y="19"/>
                      <a:pt x="18" y="19"/>
                      <a:pt x="18" y="16"/>
                    </a:cubicBezTo>
                    <a:cubicBezTo>
                      <a:pt x="18" y="14"/>
                      <a:pt x="17" y="11"/>
                      <a:pt x="18" y="10"/>
                    </a:cubicBezTo>
                    <a:cubicBezTo>
                      <a:pt x="19" y="9"/>
                      <a:pt x="20" y="6"/>
                      <a:pt x="20" y="6"/>
                    </a:cubicBezTo>
                    <a:lnTo>
                      <a:pt x="18" y="6"/>
                    </a:lnTo>
                    <a:close/>
                  </a:path>
                </a:pathLst>
              </a:custGeom>
              <a:grpFill/>
              <a:ln w="4763" cap="rnd">
                <a:solidFill>
                  <a:srgbClr val="FFFFFF"/>
                </a:solidFill>
                <a:prstDash val="solid"/>
                <a:round/>
                <a:headEnd/>
                <a:tailEnd/>
              </a:ln>
            </p:spPr>
            <p:txBody>
              <a:bodyPr/>
              <a:lstStyle/>
              <a:p>
                <a:endParaRPr lang="en-US"/>
              </a:p>
            </p:txBody>
          </p:sp>
          <p:sp>
            <p:nvSpPr>
              <p:cNvPr id="352" name="Freeform 103">
                <a:extLst>
                  <a:ext uri="{FF2B5EF4-FFF2-40B4-BE49-F238E27FC236}">
                    <a16:creationId xmlns:a16="http://schemas.microsoft.com/office/drawing/2014/main" id="{C2DAC129-FB7C-4F33-BCFA-2E7820DA9905}"/>
                  </a:ext>
                </a:extLst>
              </p:cNvPr>
              <p:cNvSpPr>
                <a:spLocks noEditPoints="1"/>
              </p:cNvSpPr>
              <p:nvPr/>
            </p:nvSpPr>
            <p:spPr bwMode="auto">
              <a:xfrm>
                <a:off x="1526" y="1316"/>
                <a:ext cx="965" cy="641"/>
              </a:xfrm>
              <a:custGeom>
                <a:avLst/>
                <a:gdLst>
                  <a:gd name="T0" fmla="*/ 2486 w 361"/>
                  <a:gd name="T1" fmla="*/ 379 h 240"/>
                  <a:gd name="T2" fmla="*/ 2259 w 361"/>
                  <a:gd name="T3" fmla="*/ 529 h 240"/>
                  <a:gd name="T4" fmla="*/ 2179 w 361"/>
                  <a:gd name="T5" fmla="*/ 577 h 240"/>
                  <a:gd name="T6" fmla="*/ 2045 w 361"/>
                  <a:gd name="T7" fmla="*/ 636 h 240"/>
                  <a:gd name="T8" fmla="*/ 1965 w 361"/>
                  <a:gd name="T9" fmla="*/ 529 h 240"/>
                  <a:gd name="T10" fmla="*/ 1893 w 361"/>
                  <a:gd name="T11" fmla="*/ 614 h 240"/>
                  <a:gd name="T12" fmla="*/ 1850 w 361"/>
                  <a:gd name="T13" fmla="*/ 513 h 240"/>
                  <a:gd name="T14" fmla="*/ 1828 w 361"/>
                  <a:gd name="T15" fmla="*/ 449 h 240"/>
                  <a:gd name="T16" fmla="*/ 1673 w 361"/>
                  <a:gd name="T17" fmla="*/ 385 h 240"/>
                  <a:gd name="T18" fmla="*/ 1516 w 361"/>
                  <a:gd name="T19" fmla="*/ 379 h 240"/>
                  <a:gd name="T20" fmla="*/ 1572 w 361"/>
                  <a:gd name="T21" fmla="*/ 329 h 240"/>
                  <a:gd name="T22" fmla="*/ 1465 w 361"/>
                  <a:gd name="T23" fmla="*/ 294 h 240"/>
                  <a:gd name="T24" fmla="*/ 1345 w 361"/>
                  <a:gd name="T25" fmla="*/ 256 h 240"/>
                  <a:gd name="T26" fmla="*/ 222 w 361"/>
                  <a:gd name="T27" fmla="*/ 56 h 240"/>
                  <a:gd name="T28" fmla="*/ 163 w 361"/>
                  <a:gd name="T29" fmla="*/ 179 h 240"/>
                  <a:gd name="T30" fmla="*/ 56 w 361"/>
                  <a:gd name="T31" fmla="*/ 401 h 240"/>
                  <a:gd name="T32" fmla="*/ 0 w 361"/>
                  <a:gd name="T33" fmla="*/ 577 h 240"/>
                  <a:gd name="T34" fmla="*/ 21 w 361"/>
                  <a:gd name="T35" fmla="*/ 713 h 240"/>
                  <a:gd name="T36" fmla="*/ 64 w 361"/>
                  <a:gd name="T37" fmla="*/ 884 h 240"/>
                  <a:gd name="T38" fmla="*/ 120 w 361"/>
                  <a:gd name="T39" fmla="*/ 1028 h 240"/>
                  <a:gd name="T40" fmla="*/ 449 w 361"/>
                  <a:gd name="T41" fmla="*/ 1178 h 240"/>
                  <a:gd name="T42" fmla="*/ 708 w 361"/>
                  <a:gd name="T43" fmla="*/ 1298 h 240"/>
                  <a:gd name="T44" fmla="*/ 930 w 361"/>
                  <a:gd name="T45" fmla="*/ 1426 h 240"/>
                  <a:gd name="T46" fmla="*/ 1059 w 361"/>
                  <a:gd name="T47" fmla="*/ 1613 h 240"/>
                  <a:gd name="T48" fmla="*/ 1128 w 361"/>
                  <a:gd name="T49" fmla="*/ 1442 h 240"/>
                  <a:gd name="T50" fmla="*/ 1366 w 361"/>
                  <a:gd name="T51" fmla="*/ 1405 h 240"/>
                  <a:gd name="T52" fmla="*/ 1478 w 361"/>
                  <a:gd name="T53" fmla="*/ 1448 h 240"/>
                  <a:gd name="T54" fmla="*/ 1542 w 361"/>
                  <a:gd name="T55" fmla="*/ 1375 h 240"/>
                  <a:gd name="T56" fmla="*/ 1716 w 361"/>
                  <a:gd name="T57" fmla="*/ 1413 h 240"/>
                  <a:gd name="T58" fmla="*/ 1836 w 361"/>
                  <a:gd name="T59" fmla="*/ 1464 h 240"/>
                  <a:gd name="T60" fmla="*/ 1850 w 361"/>
                  <a:gd name="T61" fmla="*/ 1576 h 240"/>
                  <a:gd name="T62" fmla="*/ 1922 w 361"/>
                  <a:gd name="T63" fmla="*/ 1691 h 240"/>
                  <a:gd name="T64" fmla="*/ 1965 w 361"/>
                  <a:gd name="T65" fmla="*/ 1562 h 240"/>
                  <a:gd name="T66" fmla="*/ 1922 w 361"/>
                  <a:gd name="T67" fmla="*/ 1311 h 240"/>
                  <a:gd name="T68" fmla="*/ 2136 w 361"/>
                  <a:gd name="T69" fmla="*/ 1127 h 240"/>
                  <a:gd name="T70" fmla="*/ 2173 w 361"/>
                  <a:gd name="T71" fmla="*/ 1063 h 240"/>
                  <a:gd name="T72" fmla="*/ 2187 w 361"/>
                  <a:gd name="T73" fmla="*/ 1034 h 240"/>
                  <a:gd name="T74" fmla="*/ 2152 w 361"/>
                  <a:gd name="T75" fmla="*/ 991 h 240"/>
                  <a:gd name="T76" fmla="*/ 2173 w 361"/>
                  <a:gd name="T77" fmla="*/ 956 h 240"/>
                  <a:gd name="T78" fmla="*/ 2165 w 361"/>
                  <a:gd name="T79" fmla="*/ 900 h 240"/>
                  <a:gd name="T80" fmla="*/ 2179 w 361"/>
                  <a:gd name="T81" fmla="*/ 892 h 240"/>
                  <a:gd name="T82" fmla="*/ 2195 w 361"/>
                  <a:gd name="T83" fmla="*/ 978 h 240"/>
                  <a:gd name="T84" fmla="*/ 2229 w 361"/>
                  <a:gd name="T85" fmla="*/ 892 h 240"/>
                  <a:gd name="T86" fmla="*/ 2229 w 361"/>
                  <a:gd name="T87" fmla="*/ 828 h 240"/>
                  <a:gd name="T88" fmla="*/ 2264 w 361"/>
                  <a:gd name="T89" fmla="*/ 849 h 240"/>
                  <a:gd name="T90" fmla="*/ 2344 w 361"/>
                  <a:gd name="T91" fmla="*/ 748 h 240"/>
                  <a:gd name="T92" fmla="*/ 2430 w 361"/>
                  <a:gd name="T93" fmla="*/ 700 h 240"/>
                  <a:gd name="T94" fmla="*/ 2473 w 361"/>
                  <a:gd name="T95" fmla="*/ 564 h 240"/>
                  <a:gd name="T96" fmla="*/ 2580 w 361"/>
                  <a:gd name="T97" fmla="*/ 513 h 240"/>
                  <a:gd name="T98" fmla="*/ 1665 w 361"/>
                  <a:gd name="T99" fmla="*/ 705 h 240"/>
                  <a:gd name="T100" fmla="*/ 1716 w 361"/>
                  <a:gd name="T101" fmla="*/ 465 h 240"/>
                  <a:gd name="T102" fmla="*/ 2045 w 361"/>
                  <a:gd name="T103" fmla="*/ 641 h 240"/>
                  <a:gd name="T104" fmla="*/ 1858 w 361"/>
                  <a:gd name="T105" fmla="*/ 721 h 240"/>
                  <a:gd name="T106" fmla="*/ 1973 w 361"/>
                  <a:gd name="T107" fmla="*/ 657 h 240"/>
                  <a:gd name="T108" fmla="*/ 2045 w 361"/>
                  <a:gd name="T109" fmla="*/ 641 h 24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61" h="240">
                    <a:moveTo>
                      <a:pt x="361" y="72"/>
                    </a:moveTo>
                    <a:cubicBezTo>
                      <a:pt x="359" y="70"/>
                      <a:pt x="356" y="66"/>
                      <a:pt x="355" y="63"/>
                    </a:cubicBezTo>
                    <a:cubicBezTo>
                      <a:pt x="353" y="59"/>
                      <a:pt x="355" y="56"/>
                      <a:pt x="353" y="54"/>
                    </a:cubicBezTo>
                    <a:cubicBezTo>
                      <a:pt x="351" y="52"/>
                      <a:pt x="350" y="55"/>
                      <a:pt x="348" y="53"/>
                    </a:cubicBezTo>
                    <a:cubicBezTo>
                      <a:pt x="345" y="51"/>
                      <a:pt x="344" y="53"/>
                      <a:pt x="343" y="55"/>
                    </a:cubicBezTo>
                    <a:cubicBezTo>
                      <a:pt x="341" y="58"/>
                      <a:pt x="340" y="61"/>
                      <a:pt x="338" y="67"/>
                    </a:cubicBezTo>
                    <a:cubicBezTo>
                      <a:pt x="337" y="72"/>
                      <a:pt x="332" y="72"/>
                      <a:pt x="329" y="73"/>
                    </a:cubicBezTo>
                    <a:cubicBezTo>
                      <a:pt x="326" y="74"/>
                      <a:pt x="321" y="75"/>
                      <a:pt x="316" y="74"/>
                    </a:cubicBezTo>
                    <a:cubicBezTo>
                      <a:pt x="311" y="73"/>
                      <a:pt x="310" y="74"/>
                      <a:pt x="309" y="76"/>
                    </a:cubicBezTo>
                    <a:cubicBezTo>
                      <a:pt x="307" y="77"/>
                      <a:pt x="304" y="79"/>
                      <a:pt x="304" y="79"/>
                    </a:cubicBezTo>
                    <a:cubicBezTo>
                      <a:pt x="304" y="79"/>
                      <a:pt x="304" y="79"/>
                      <a:pt x="304" y="79"/>
                    </a:cubicBezTo>
                    <a:cubicBezTo>
                      <a:pt x="304" y="80"/>
                      <a:pt x="305" y="81"/>
                      <a:pt x="305" y="81"/>
                    </a:cubicBezTo>
                    <a:cubicBezTo>
                      <a:pt x="305" y="81"/>
                      <a:pt x="304" y="85"/>
                      <a:pt x="303" y="86"/>
                    </a:cubicBezTo>
                    <a:cubicBezTo>
                      <a:pt x="303" y="86"/>
                      <a:pt x="300" y="88"/>
                      <a:pt x="299" y="88"/>
                    </a:cubicBezTo>
                    <a:cubicBezTo>
                      <a:pt x="297" y="89"/>
                      <a:pt x="294" y="89"/>
                      <a:pt x="291" y="87"/>
                    </a:cubicBezTo>
                    <a:cubicBezTo>
                      <a:pt x="287" y="84"/>
                      <a:pt x="289" y="88"/>
                      <a:pt x="286" y="89"/>
                    </a:cubicBezTo>
                    <a:cubicBezTo>
                      <a:pt x="284" y="89"/>
                      <a:pt x="283" y="86"/>
                      <a:pt x="283" y="84"/>
                    </a:cubicBezTo>
                    <a:cubicBezTo>
                      <a:pt x="283" y="84"/>
                      <a:pt x="283" y="84"/>
                      <a:pt x="283" y="84"/>
                    </a:cubicBezTo>
                    <a:cubicBezTo>
                      <a:pt x="282" y="82"/>
                      <a:pt x="279" y="78"/>
                      <a:pt x="276" y="76"/>
                    </a:cubicBezTo>
                    <a:cubicBezTo>
                      <a:pt x="276" y="76"/>
                      <a:pt x="275" y="75"/>
                      <a:pt x="275" y="74"/>
                    </a:cubicBezTo>
                    <a:cubicBezTo>
                      <a:pt x="273" y="71"/>
                      <a:pt x="271" y="71"/>
                      <a:pt x="270" y="71"/>
                    </a:cubicBezTo>
                    <a:cubicBezTo>
                      <a:pt x="269" y="72"/>
                      <a:pt x="271" y="74"/>
                      <a:pt x="271" y="75"/>
                    </a:cubicBezTo>
                    <a:cubicBezTo>
                      <a:pt x="270" y="76"/>
                      <a:pt x="271" y="81"/>
                      <a:pt x="269" y="85"/>
                    </a:cubicBezTo>
                    <a:cubicBezTo>
                      <a:pt x="267" y="89"/>
                      <a:pt x="267" y="89"/>
                      <a:pt x="265" y="86"/>
                    </a:cubicBezTo>
                    <a:cubicBezTo>
                      <a:pt x="263" y="83"/>
                      <a:pt x="264" y="83"/>
                      <a:pt x="262" y="81"/>
                    </a:cubicBezTo>
                    <a:cubicBezTo>
                      <a:pt x="260" y="79"/>
                      <a:pt x="258" y="83"/>
                      <a:pt x="256" y="83"/>
                    </a:cubicBezTo>
                    <a:cubicBezTo>
                      <a:pt x="254" y="83"/>
                      <a:pt x="258" y="79"/>
                      <a:pt x="259" y="77"/>
                    </a:cubicBezTo>
                    <a:cubicBezTo>
                      <a:pt x="260" y="74"/>
                      <a:pt x="260" y="74"/>
                      <a:pt x="259" y="72"/>
                    </a:cubicBezTo>
                    <a:cubicBezTo>
                      <a:pt x="258" y="70"/>
                      <a:pt x="257" y="70"/>
                      <a:pt x="252" y="67"/>
                    </a:cubicBezTo>
                    <a:cubicBezTo>
                      <a:pt x="251" y="66"/>
                      <a:pt x="250" y="65"/>
                      <a:pt x="249" y="65"/>
                    </a:cubicBezTo>
                    <a:cubicBezTo>
                      <a:pt x="250" y="65"/>
                      <a:pt x="251" y="65"/>
                      <a:pt x="251" y="65"/>
                    </a:cubicBezTo>
                    <a:cubicBezTo>
                      <a:pt x="253" y="65"/>
                      <a:pt x="256" y="65"/>
                      <a:pt x="256" y="63"/>
                    </a:cubicBezTo>
                    <a:cubicBezTo>
                      <a:pt x="256" y="61"/>
                      <a:pt x="254" y="61"/>
                      <a:pt x="251" y="58"/>
                    </a:cubicBezTo>
                    <a:cubicBezTo>
                      <a:pt x="248" y="55"/>
                      <a:pt x="250" y="59"/>
                      <a:pt x="245" y="57"/>
                    </a:cubicBezTo>
                    <a:cubicBezTo>
                      <a:pt x="240" y="55"/>
                      <a:pt x="242" y="58"/>
                      <a:pt x="239" y="56"/>
                    </a:cubicBezTo>
                    <a:cubicBezTo>
                      <a:pt x="235" y="54"/>
                      <a:pt x="235" y="57"/>
                      <a:pt x="234" y="54"/>
                    </a:cubicBezTo>
                    <a:cubicBezTo>
                      <a:pt x="233" y="52"/>
                      <a:pt x="233" y="52"/>
                      <a:pt x="230" y="52"/>
                    </a:cubicBezTo>
                    <a:cubicBezTo>
                      <a:pt x="227" y="52"/>
                      <a:pt x="227" y="55"/>
                      <a:pt x="222" y="55"/>
                    </a:cubicBezTo>
                    <a:cubicBezTo>
                      <a:pt x="217" y="56"/>
                      <a:pt x="218" y="55"/>
                      <a:pt x="211" y="56"/>
                    </a:cubicBezTo>
                    <a:cubicBezTo>
                      <a:pt x="205" y="56"/>
                      <a:pt x="211" y="54"/>
                      <a:pt x="212" y="53"/>
                    </a:cubicBezTo>
                    <a:cubicBezTo>
                      <a:pt x="212" y="52"/>
                      <a:pt x="216" y="50"/>
                      <a:pt x="220" y="49"/>
                    </a:cubicBezTo>
                    <a:cubicBezTo>
                      <a:pt x="223" y="48"/>
                      <a:pt x="225" y="48"/>
                      <a:pt x="226" y="46"/>
                    </a:cubicBezTo>
                    <a:cubicBezTo>
                      <a:pt x="225" y="46"/>
                      <a:pt x="225" y="46"/>
                      <a:pt x="225" y="46"/>
                    </a:cubicBezTo>
                    <a:cubicBezTo>
                      <a:pt x="225" y="46"/>
                      <a:pt x="222" y="46"/>
                      <a:pt x="220" y="46"/>
                    </a:cubicBezTo>
                    <a:cubicBezTo>
                      <a:pt x="218" y="46"/>
                      <a:pt x="218" y="46"/>
                      <a:pt x="217" y="44"/>
                    </a:cubicBezTo>
                    <a:cubicBezTo>
                      <a:pt x="216" y="42"/>
                      <a:pt x="214" y="43"/>
                      <a:pt x="213" y="43"/>
                    </a:cubicBezTo>
                    <a:cubicBezTo>
                      <a:pt x="212" y="43"/>
                      <a:pt x="210" y="44"/>
                      <a:pt x="209" y="43"/>
                    </a:cubicBezTo>
                    <a:cubicBezTo>
                      <a:pt x="208" y="42"/>
                      <a:pt x="207" y="41"/>
                      <a:pt x="205" y="41"/>
                    </a:cubicBezTo>
                    <a:cubicBezTo>
                      <a:pt x="203" y="41"/>
                      <a:pt x="199" y="38"/>
                      <a:pt x="197" y="37"/>
                    </a:cubicBezTo>
                    <a:cubicBezTo>
                      <a:pt x="194" y="37"/>
                      <a:pt x="197" y="34"/>
                      <a:pt x="196" y="33"/>
                    </a:cubicBezTo>
                    <a:cubicBezTo>
                      <a:pt x="195" y="32"/>
                      <a:pt x="193" y="34"/>
                      <a:pt x="193" y="36"/>
                    </a:cubicBezTo>
                    <a:cubicBezTo>
                      <a:pt x="193" y="37"/>
                      <a:pt x="188" y="36"/>
                      <a:pt x="188" y="36"/>
                    </a:cubicBezTo>
                    <a:cubicBezTo>
                      <a:pt x="148" y="31"/>
                      <a:pt x="55" y="2"/>
                      <a:pt x="48" y="1"/>
                    </a:cubicBezTo>
                    <a:cubicBezTo>
                      <a:pt x="42" y="0"/>
                      <a:pt x="42" y="6"/>
                      <a:pt x="39" y="8"/>
                    </a:cubicBezTo>
                    <a:cubicBezTo>
                      <a:pt x="37" y="9"/>
                      <a:pt x="34" y="4"/>
                      <a:pt x="34" y="4"/>
                    </a:cubicBezTo>
                    <a:cubicBezTo>
                      <a:pt x="33" y="6"/>
                      <a:pt x="32" y="7"/>
                      <a:pt x="31" y="8"/>
                    </a:cubicBezTo>
                    <a:cubicBezTo>
                      <a:pt x="30" y="10"/>
                      <a:pt x="31" y="11"/>
                      <a:pt x="31" y="12"/>
                    </a:cubicBezTo>
                    <a:cubicBezTo>
                      <a:pt x="30" y="14"/>
                      <a:pt x="29" y="16"/>
                      <a:pt x="29" y="18"/>
                    </a:cubicBezTo>
                    <a:cubicBezTo>
                      <a:pt x="29" y="19"/>
                      <a:pt x="31" y="20"/>
                      <a:pt x="29" y="22"/>
                    </a:cubicBezTo>
                    <a:cubicBezTo>
                      <a:pt x="26" y="24"/>
                      <a:pt x="24" y="21"/>
                      <a:pt x="23" y="25"/>
                    </a:cubicBezTo>
                    <a:cubicBezTo>
                      <a:pt x="21" y="28"/>
                      <a:pt x="13" y="38"/>
                      <a:pt x="13" y="40"/>
                    </a:cubicBezTo>
                    <a:cubicBezTo>
                      <a:pt x="13" y="41"/>
                      <a:pt x="12" y="44"/>
                      <a:pt x="10" y="46"/>
                    </a:cubicBezTo>
                    <a:cubicBezTo>
                      <a:pt x="7" y="48"/>
                      <a:pt x="5" y="48"/>
                      <a:pt x="6" y="50"/>
                    </a:cubicBezTo>
                    <a:cubicBezTo>
                      <a:pt x="7" y="53"/>
                      <a:pt x="10" y="54"/>
                      <a:pt x="8" y="56"/>
                    </a:cubicBezTo>
                    <a:cubicBezTo>
                      <a:pt x="7" y="57"/>
                      <a:pt x="7" y="57"/>
                      <a:pt x="6" y="59"/>
                    </a:cubicBezTo>
                    <a:cubicBezTo>
                      <a:pt x="5" y="61"/>
                      <a:pt x="0" y="68"/>
                      <a:pt x="1" y="69"/>
                    </a:cubicBezTo>
                    <a:cubicBezTo>
                      <a:pt x="1" y="71"/>
                      <a:pt x="3" y="74"/>
                      <a:pt x="2" y="76"/>
                    </a:cubicBezTo>
                    <a:cubicBezTo>
                      <a:pt x="1" y="78"/>
                      <a:pt x="0" y="77"/>
                      <a:pt x="0" y="81"/>
                    </a:cubicBezTo>
                    <a:cubicBezTo>
                      <a:pt x="1" y="85"/>
                      <a:pt x="4" y="87"/>
                      <a:pt x="5" y="88"/>
                    </a:cubicBezTo>
                    <a:cubicBezTo>
                      <a:pt x="6" y="88"/>
                      <a:pt x="8" y="87"/>
                      <a:pt x="8" y="89"/>
                    </a:cubicBezTo>
                    <a:cubicBezTo>
                      <a:pt x="8" y="91"/>
                      <a:pt x="5" y="90"/>
                      <a:pt x="3" y="93"/>
                    </a:cubicBezTo>
                    <a:cubicBezTo>
                      <a:pt x="1" y="96"/>
                      <a:pt x="2" y="99"/>
                      <a:pt x="3" y="100"/>
                    </a:cubicBezTo>
                    <a:cubicBezTo>
                      <a:pt x="3" y="101"/>
                      <a:pt x="4" y="104"/>
                      <a:pt x="5" y="105"/>
                    </a:cubicBezTo>
                    <a:cubicBezTo>
                      <a:pt x="6" y="107"/>
                      <a:pt x="4" y="109"/>
                      <a:pt x="4" y="111"/>
                    </a:cubicBezTo>
                    <a:cubicBezTo>
                      <a:pt x="3" y="113"/>
                      <a:pt x="4" y="115"/>
                      <a:pt x="5" y="118"/>
                    </a:cubicBezTo>
                    <a:cubicBezTo>
                      <a:pt x="7" y="121"/>
                      <a:pt x="8" y="123"/>
                      <a:pt x="9" y="124"/>
                    </a:cubicBezTo>
                    <a:cubicBezTo>
                      <a:pt x="10" y="126"/>
                      <a:pt x="12" y="126"/>
                      <a:pt x="12" y="128"/>
                    </a:cubicBezTo>
                    <a:cubicBezTo>
                      <a:pt x="11" y="130"/>
                      <a:pt x="14" y="131"/>
                      <a:pt x="15" y="132"/>
                    </a:cubicBezTo>
                    <a:cubicBezTo>
                      <a:pt x="16" y="134"/>
                      <a:pt x="18" y="134"/>
                      <a:pt x="18" y="137"/>
                    </a:cubicBezTo>
                    <a:cubicBezTo>
                      <a:pt x="18" y="140"/>
                      <a:pt x="17" y="142"/>
                      <a:pt x="17" y="144"/>
                    </a:cubicBezTo>
                    <a:cubicBezTo>
                      <a:pt x="17" y="144"/>
                      <a:pt x="19" y="145"/>
                      <a:pt x="23" y="145"/>
                    </a:cubicBezTo>
                    <a:cubicBezTo>
                      <a:pt x="27" y="145"/>
                      <a:pt x="33" y="143"/>
                      <a:pt x="35" y="146"/>
                    </a:cubicBezTo>
                    <a:cubicBezTo>
                      <a:pt x="37" y="149"/>
                      <a:pt x="38" y="151"/>
                      <a:pt x="42" y="154"/>
                    </a:cubicBezTo>
                    <a:cubicBezTo>
                      <a:pt x="46" y="156"/>
                      <a:pt x="52" y="165"/>
                      <a:pt x="63" y="165"/>
                    </a:cubicBezTo>
                    <a:cubicBezTo>
                      <a:pt x="74" y="165"/>
                      <a:pt x="77" y="168"/>
                      <a:pt x="78" y="165"/>
                    </a:cubicBezTo>
                    <a:cubicBezTo>
                      <a:pt x="79" y="162"/>
                      <a:pt x="80" y="164"/>
                      <a:pt x="86" y="165"/>
                    </a:cubicBezTo>
                    <a:cubicBezTo>
                      <a:pt x="91" y="166"/>
                      <a:pt x="91" y="168"/>
                      <a:pt x="95" y="172"/>
                    </a:cubicBezTo>
                    <a:cubicBezTo>
                      <a:pt x="98" y="176"/>
                      <a:pt x="97" y="176"/>
                      <a:pt x="99" y="182"/>
                    </a:cubicBezTo>
                    <a:cubicBezTo>
                      <a:pt x="101" y="188"/>
                      <a:pt x="100" y="189"/>
                      <a:pt x="104" y="191"/>
                    </a:cubicBezTo>
                    <a:cubicBezTo>
                      <a:pt x="108" y="193"/>
                      <a:pt x="111" y="190"/>
                      <a:pt x="115" y="188"/>
                    </a:cubicBezTo>
                    <a:cubicBezTo>
                      <a:pt x="118" y="185"/>
                      <a:pt x="116" y="183"/>
                      <a:pt x="122" y="188"/>
                    </a:cubicBezTo>
                    <a:cubicBezTo>
                      <a:pt x="128" y="193"/>
                      <a:pt x="131" y="193"/>
                      <a:pt x="130" y="200"/>
                    </a:cubicBezTo>
                    <a:cubicBezTo>
                      <a:pt x="130" y="207"/>
                      <a:pt x="130" y="210"/>
                      <a:pt x="134" y="215"/>
                    </a:cubicBezTo>
                    <a:cubicBezTo>
                      <a:pt x="137" y="220"/>
                      <a:pt x="137" y="222"/>
                      <a:pt x="140" y="223"/>
                    </a:cubicBezTo>
                    <a:cubicBezTo>
                      <a:pt x="144" y="224"/>
                      <a:pt x="148" y="226"/>
                      <a:pt x="148" y="226"/>
                    </a:cubicBezTo>
                    <a:cubicBezTo>
                      <a:pt x="148" y="226"/>
                      <a:pt x="148" y="226"/>
                      <a:pt x="148" y="226"/>
                    </a:cubicBezTo>
                    <a:cubicBezTo>
                      <a:pt x="148" y="225"/>
                      <a:pt x="148" y="224"/>
                      <a:pt x="148" y="222"/>
                    </a:cubicBezTo>
                    <a:cubicBezTo>
                      <a:pt x="147" y="217"/>
                      <a:pt x="146" y="217"/>
                      <a:pt x="147" y="213"/>
                    </a:cubicBezTo>
                    <a:cubicBezTo>
                      <a:pt x="148" y="209"/>
                      <a:pt x="150" y="205"/>
                      <a:pt x="153" y="204"/>
                    </a:cubicBezTo>
                    <a:cubicBezTo>
                      <a:pt x="156" y="204"/>
                      <a:pt x="155" y="201"/>
                      <a:pt x="158" y="202"/>
                    </a:cubicBezTo>
                    <a:cubicBezTo>
                      <a:pt x="162" y="203"/>
                      <a:pt x="158" y="205"/>
                      <a:pt x="167" y="200"/>
                    </a:cubicBezTo>
                    <a:cubicBezTo>
                      <a:pt x="175" y="196"/>
                      <a:pt x="178" y="196"/>
                      <a:pt x="178" y="196"/>
                    </a:cubicBezTo>
                    <a:cubicBezTo>
                      <a:pt x="178" y="196"/>
                      <a:pt x="182" y="196"/>
                      <a:pt x="186" y="197"/>
                    </a:cubicBezTo>
                    <a:cubicBezTo>
                      <a:pt x="189" y="197"/>
                      <a:pt x="191" y="197"/>
                      <a:pt x="191" y="197"/>
                    </a:cubicBezTo>
                    <a:cubicBezTo>
                      <a:pt x="192" y="197"/>
                      <a:pt x="192" y="194"/>
                      <a:pt x="194" y="197"/>
                    </a:cubicBezTo>
                    <a:cubicBezTo>
                      <a:pt x="196" y="200"/>
                      <a:pt x="196" y="198"/>
                      <a:pt x="198" y="200"/>
                    </a:cubicBezTo>
                    <a:cubicBezTo>
                      <a:pt x="201" y="202"/>
                      <a:pt x="200" y="198"/>
                      <a:pt x="203" y="200"/>
                    </a:cubicBezTo>
                    <a:cubicBezTo>
                      <a:pt x="206" y="203"/>
                      <a:pt x="203" y="204"/>
                      <a:pt x="207" y="203"/>
                    </a:cubicBezTo>
                    <a:cubicBezTo>
                      <a:pt x="212" y="202"/>
                      <a:pt x="212" y="201"/>
                      <a:pt x="212" y="201"/>
                    </a:cubicBezTo>
                    <a:cubicBezTo>
                      <a:pt x="211" y="201"/>
                      <a:pt x="208" y="199"/>
                      <a:pt x="208" y="199"/>
                    </a:cubicBezTo>
                    <a:cubicBezTo>
                      <a:pt x="208" y="199"/>
                      <a:pt x="206" y="194"/>
                      <a:pt x="210" y="194"/>
                    </a:cubicBezTo>
                    <a:cubicBezTo>
                      <a:pt x="214" y="194"/>
                      <a:pt x="209" y="193"/>
                      <a:pt x="216" y="193"/>
                    </a:cubicBezTo>
                    <a:cubicBezTo>
                      <a:pt x="224" y="193"/>
                      <a:pt x="219" y="196"/>
                      <a:pt x="222" y="194"/>
                    </a:cubicBezTo>
                    <a:cubicBezTo>
                      <a:pt x="225" y="192"/>
                      <a:pt x="225" y="190"/>
                      <a:pt x="228" y="192"/>
                    </a:cubicBezTo>
                    <a:cubicBezTo>
                      <a:pt x="231" y="193"/>
                      <a:pt x="230" y="192"/>
                      <a:pt x="233" y="194"/>
                    </a:cubicBezTo>
                    <a:cubicBezTo>
                      <a:pt x="235" y="196"/>
                      <a:pt x="239" y="197"/>
                      <a:pt x="240" y="198"/>
                    </a:cubicBezTo>
                    <a:cubicBezTo>
                      <a:pt x="240" y="200"/>
                      <a:pt x="242" y="202"/>
                      <a:pt x="242" y="202"/>
                    </a:cubicBezTo>
                    <a:cubicBezTo>
                      <a:pt x="242" y="202"/>
                      <a:pt x="243" y="197"/>
                      <a:pt x="247" y="198"/>
                    </a:cubicBezTo>
                    <a:cubicBezTo>
                      <a:pt x="251" y="198"/>
                      <a:pt x="250" y="197"/>
                      <a:pt x="252" y="200"/>
                    </a:cubicBezTo>
                    <a:cubicBezTo>
                      <a:pt x="254" y="203"/>
                      <a:pt x="256" y="205"/>
                      <a:pt x="257" y="205"/>
                    </a:cubicBezTo>
                    <a:cubicBezTo>
                      <a:pt x="258" y="206"/>
                      <a:pt x="259" y="204"/>
                      <a:pt x="259" y="207"/>
                    </a:cubicBezTo>
                    <a:cubicBezTo>
                      <a:pt x="259" y="210"/>
                      <a:pt x="255" y="208"/>
                      <a:pt x="256" y="213"/>
                    </a:cubicBezTo>
                    <a:cubicBezTo>
                      <a:pt x="257" y="217"/>
                      <a:pt x="258" y="217"/>
                      <a:pt x="259" y="218"/>
                    </a:cubicBezTo>
                    <a:cubicBezTo>
                      <a:pt x="260" y="218"/>
                      <a:pt x="258" y="217"/>
                      <a:pt x="259" y="221"/>
                    </a:cubicBezTo>
                    <a:cubicBezTo>
                      <a:pt x="259" y="224"/>
                      <a:pt x="261" y="224"/>
                      <a:pt x="262" y="225"/>
                    </a:cubicBezTo>
                    <a:cubicBezTo>
                      <a:pt x="264" y="227"/>
                      <a:pt x="265" y="228"/>
                      <a:pt x="265" y="228"/>
                    </a:cubicBezTo>
                    <a:cubicBezTo>
                      <a:pt x="265" y="228"/>
                      <a:pt x="266" y="233"/>
                      <a:pt x="266" y="235"/>
                    </a:cubicBezTo>
                    <a:cubicBezTo>
                      <a:pt x="267" y="236"/>
                      <a:pt x="267" y="236"/>
                      <a:pt x="269" y="237"/>
                    </a:cubicBezTo>
                    <a:cubicBezTo>
                      <a:pt x="272" y="239"/>
                      <a:pt x="272" y="240"/>
                      <a:pt x="274" y="238"/>
                    </a:cubicBezTo>
                    <a:cubicBezTo>
                      <a:pt x="275" y="236"/>
                      <a:pt x="276" y="235"/>
                      <a:pt x="276" y="234"/>
                    </a:cubicBezTo>
                    <a:cubicBezTo>
                      <a:pt x="276" y="233"/>
                      <a:pt x="278" y="226"/>
                      <a:pt x="278" y="226"/>
                    </a:cubicBezTo>
                    <a:cubicBezTo>
                      <a:pt x="278" y="226"/>
                      <a:pt x="277" y="220"/>
                      <a:pt x="275" y="219"/>
                    </a:cubicBezTo>
                    <a:cubicBezTo>
                      <a:pt x="274" y="218"/>
                      <a:pt x="273" y="217"/>
                      <a:pt x="272" y="214"/>
                    </a:cubicBezTo>
                    <a:cubicBezTo>
                      <a:pt x="272" y="211"/>
                      <a:pt x="273" y="211"/>
                      <a:pt x="271" y="206"/>
                    </a:cubicBezTo>
                    <a:cubicBezTo>
                      <a:pt x="269" y="201"/>
                      <a:pt x="268" y="196"/>
                      <a:pt x="268" y="191"/>
                    </a:cubicBezTo>
                    <a:cubicBezTo>
                      <a:pt x="267" y="186"/>
                      <a:pt x="269" y="184"/>
                      <a:pt x="269" y="184"/>
                    </a:cubicBezTo>
                    <a:cubicBezTo>
                      <a:pt x="269" y="184"/>
                      <a:pt x="270" y="182"/>
                      <a:pt x="272" y="179"/>
                    </a:cubicBezTo>
                    <a:cubicBezTo>
                      <a:pt x="275" y="177"/>
                      <a:pt x="279" y="176"/>
                      <a:pt x="285" y="169"/>
                    </a:cubicBezTo>
                    <a:cubicBezTo>
                      <a:pt x="291" y="162"/>
                      <a:pt x="290" y="166"/>
                      <a:pt x="293" y="164"/>
                    </a:cubicBezTo>
                    <a:cubicBezTo>
                      <a:pt x="296" y="162"/>
                      <a:pt x="296" y="158"/>
                      <a:pt x="299" y="158"/>
                    </a:cubicBezTo>
                    <a:cubicBezTo>
                      <a:pt x="303" y="158"/>
                      <a:pt x="304" y="159"/>
                      <a:pt x="305" y="157"/>
                    </a:cubicBezTo>
                    <a:cubicBezTo>
                      <a:pt x="306" y="155"/>
                      <a:pt x="303" y="154"/>
                      <a:pt x="303" y="153"/>
                    </a:cubicBezTo>
                    <a:cubicBezTo>
                      <a:pt x="303" y="152"/>
                      <a:pt x="307" y="151"/>
                      <a:pt x="307" y="151"/>
                    </a:cubicBezTo>
                    <a:cubicBezTo>
                      <a:pt x="306" y="151"/>
                      <a:pt x="305" y="150"/>
                      <a:pt x="304" y="149"/>
                    </a:cubicBezTo>
                    <a:cubicBezTo>
                      <a:pt x="303" y="148"/>
                      <a:pt x="303" y="148"/>
                      <a:pt x="303" y="148"/>
                    </a:cubicBezTo>
                    <a:cubicBezTo>
                      <a:pt x="301" y="147"/>
                      <a:pt x="301" y="147"/>
                      <a:pt x="301" y="147"/>
                    </a:cubicBezTo>
                    <a:cubicBezTo>
                      <a:pt x="301" y="147"/>
                      <a:pt x="302" y="145"/>
                      <a:pt x="303" y="146"/>
                    </a:cubicBezTo>
                    <a:cubicBezTo>
                      <a:pt x="305" y="147"/>
                      <a:pt x="306" y="145"/>
                      <a:pt x="306" y="145"/>
                    </a:cubicBezTo>
                    <a:cubicBezTo>
                      <a:pt x="306" y="145"/>
                      <a:pt x="307" y="143"/>
                      <a:pt x="306" y="143"/>
                    </a:cubicBezTo>
                    <a:cubicBezTo>
                      <a:pt x="306" y="142"/>
                      <a:pt x="306" y="140"/>
                      <a:pt x="305" y="140"/>
                    </a:cubicBezTo>
                    <a:cubicBezTo>
                      <a:pt x="304" y="140"/>
                      <a:pt x="303" y="140"/>
                      <a:pt x="303" y="140"/>
                    </a:cubicBezTo>
                    <a:cubicBezTo>
                      <a:pt x="301" y="139"/>
                      <a:pt x="301" y="139"/>
                      <a:pt x="301" y="139"/>
                    </a:cubicBezTo>
                    <a:cubicBezTo>
                      <a:pt x="300" y="139"/>
                      <a:pt x="299" y="138"/>
                      <a:pt x="299" y="138"/>
                    </a:cubicBezTo>
                    <a:cubicBezTo>
                      <a:pt x="302" y="136"/>
                      <a:pt x="302" y="136"/>
                      <a:pt x="302" y="136"/>
                    </a:cubicBezTo>
                    <a:cubicBezTo>
                      <a:pt x="304" y="136"/>
                      <a:pt x="304" y="136"/>
                      <a:pt x="304" y="136"/>
                    </a:cubicBezTo>
                    <a:cubicBezTo>
                      <a:pt x="304" y="134"/>
                      <a:pt x="304" y="134"/>
                      <a:pt x="304" y="134"/>
                    </a:cubicBezTo>
                    <a:cubicBezTo>
                      <a:pt x="303" y="133"/>
                      <a:pt x="303" y="132"/>
                      <a:pt x="303" y="132"/>
                    </a:cubicBezTo>
                    <a:cubicBezTo>
                      <a:pt x="303" y="132"/>
                      <a:pt x="302" y="132"/>
                      <a:pt x="301" y="131"/>
                    </a:cubicBezTo>
                    <a:cubicBezTo>
                      <a:pt x="301" y="130"/>
                      <a:pt x="303" y="131"/>
                      <a:pt x="303" y="129"/>
                    </a:cubicBezTo>
                    <a:cubicBezTo>
                      <a:pt x="303" y="126"/>
                      <a:pt x="303" y="126"/>
                      <a:pt x="303" y="126"/>
                    </a:cubicBezTo>
                    <a:cubicBezTo>
                      <a:pt x="303" y="126"/>
                      <a:pt x="302" y="124"/>
                      <a:pt x="303" y="123"/>
                    </a:cubicBezTo>
                    <a:cubicBezTo>
                      <a:pt x="303" y="122"/>
                      <a:pt x="302" y="121"/>
                      <a:pt x="303" y="120"/>
                    </a:cubicBezTo>
                    <a:cubicBezTo>
                      <a:pt x="304" y="119"/>
                      <a:pt x="306" y="120"/>
                      <a:pt x="306" y="120"/>
                    </a:cubicBezTo>
                    <a:cubicBezTo>
                      <a:pt x="306" y="120"/>
                      <a:pt x="304" y="123"/>
                      <a:pt x="305" y="125"/>
                    </a:cubicBezTo>
                    <a:cubicBezTo>
                      <a:pt x="306" y="128"/>
                      <a:pt x="307" y="130"/>
                      <a:pt x="307" y="130"/>
                    </a:cubicBezTo>
                    <a:cubicBezTo>
                      <a:pt x="307" y="130"/>
                      <a:pt x="309" y="133"/>
                      <a:pt x="308" y="134"/>
                    </a:cubicBezTo>
                    <a:cubicBezTo>
                      <a:pt x="308" y="135"/>
                      <a:pt x="307" y="136"/>
                      <a:pt x="307" y="136"/>
                    </a:cubicBezTo>
                    <a:cubicBezTo>
                      <a:pt x="307" y="136"/>
                      <a:pt x="306" y="136"/>
                      <a:pt x="307" y="137"/>
                    </a:cubicBezTo>
                    <a:cubicBezTo>
                      <a:pt x="308" y="138"/>
                      <a:pt x="309" y="135"/>
                      <a:pt x="309" y="135"/>
                    </a:cubicBezTo>
                    <a:cubicBezTo>
                      <a:pt x="309" y="135"/>
                      <a:pt x="309" y="132"/>
                      <a:pt x="310" y="131"/>
                    </a:cubicBezTo>
                    <a:cubicBezTo>
                      <a:pt x="311" y="130"/>
                      <a:pt x="312" y="130"/>
                      <a:pt x="312" y="129"/>
                    </a:cubicBezTo>
                    <a:cubicBezTo>
                      <a:pt x="312" y="127"/>
                      <a:pt x="313" y="126"/>
                      <a:pt x="312" y="125"/>
                    </a:cubicBezTo>
                    <a:cubicBezTo>
                      <a:pt x="311" y="124"/>
                      <a:pt x="312" y="123"/>
                      <a:pt x="310" y="122"/>
                    </a:cubicBezTo>
                    <a:cubicBezTo>
                      <a:pt x="309" y="122"/>
                      <a:pt x="308" y="121"/>
                      <a:pt x="309" y="120"/>
                    </a:cubicBezTo>
                    <a:cubicBezTo>
                      <a:pt x="309" y="118"/>
                      <a:pt x="310" y="116"/>
                      <a:pt x="310" y="116"/>
                    </a:cubicBezTo>
                    <a:cubicBezTo>
                      <a:pt x="310" y="116"/>
                      <a:pt x="313" y="115"/>
                      <a:pt x="312" y="116"/>
                    </a:cubicBezTo>
                    <a:cubicBezTo>
                      <a:pt x="311" y="117"/>
                      <a:pt x="310" y="119"/>
                      <a:pt x="311" y="120"/>
                    </a:cubicBezTo>
                    <a:cubicBezTo>
                      <a:pt x="312" y="121"/>
                      <a:pt x="313" y="122"/>
                      <a:pt x="314" y="123"/>
                    </a:cubicBezTo>
                    <a:cubicBezTo>
                      <a:pt x="316" y="121"/>
                      <a:pt x="316" y="121"/>
                      <a:pt x="316" y="121"/>
                    </a:cubicBezTo>
                    <a:cubicBezTo>
                      <a:pt x="316" y="121"/>
                      <a:pt x="317" y="120"/>
                      <a:pt x="317" y="119"/>
                    </a:cubicBezTo>
                    <a:cubicBezTo>
                      <a:pt x="318" y="114"/>
                      <a:pt x="318" y="114"/>
                      <a:pt x="318" y="114"/>
                    </a:cubicBezTo>
                    <a:cubicBezTo>
                      <a:pt x="318" y="114"/>
                      <a:pt x="319" y="111"/>
                      <a:pt x="319" y="110"/>
                    </a:cubicBezTo>
                    <a:cubicBezTo>
                      <a:pt x="319" y="109"/>
                      <a:pt x="324" y="105"/>
                      <a:pt x="324" y="105"/>
                    </a:cubicBezTo>
                    <a:cubicBezTo>
                      <a:pt x="324" y="105"/>
                      <a:pt x="326" y="104"/>
                      <a:pt x="328" y="105"/>
                    </a:cubicBezTo>
                    <a:cubicBezTo>
                      <a:pt x="330" y="105"/>
                      <a:pt x="328" y="103"/>
                      <a:pt x="332" y="103"/>
                    </a:cubicBezTo>
                    <a:cubicBezTo>
                      <a:pt x="335" y="103"/>
                      <a:pt x="337" y="101"/>
                      <a:pt x="337" y="101"/>
                    </a:cubicBezTo>
                    <a:cubicBezTo>
                      <a:pt x="337" y="101"/>
                      <a:pt x="338" y="101"/>
                      <a:pt x="339" y="100"/>
                    </a:cubicBezTo>
                    <a:cubicBezTo>
                      <a:pt x="340" y="99"/>
                      <a:pt x="340" y="99"/>
                      <a:pt x="340" y="98"/>
                    </a:cubicBezTo>
                    <a:cubicBezTo>
                      <a:pt x="340" y="97"/>
                      <a:pt x="340" y="95"/>
                      <a:pt x="340" y="95"/>
                    </a:cubicBezTo>
                    <a:cubicBezTo>
                      <a:pt x="340" y="95"/>
                      <a:pt x="339" y="94"/>
                      <a:pt x="339" y="93"/>
                    </a:cubicBezTo>
                    <a:cubicBezTo>
                      <a:pt x="339" y="91"/>
                      <a:pt x="339" y="93"/>
                      <a:pt x="339" y="89"/>
                    </a:cubicBezTo>
                    <a:cubicBezTo>
                      <a:pt x="340" y="86"/>
                      <a:pt x="346" y="79"/>
                      <a:pt x="346" y="79"/>
                    </a:cubicBezTo>
                    <a:cubicBezTo>
                      <a:pt x="346" y="79"/>
                      <a:pt x="353" y="77"/>
                      <a:pt x="356" y="77"/>
                    </a:cubicBezTo>
                    <a:cubicBezTo>
                      <a:pt x="358" y="76"/>
                      <a:pt x="359" y="75"/>
                      <a:pt x="360" y="74"/>
                    </a:cubicBezTo>
                    <a:cubicBezTo>
                      <a:pt x="361" y="73"/>
                      <a:pt x="361" y="73"/>
                      <a:pt x="361" y="73"/>
                    </a:cubicBezTo>
                    <a:lnTo>
                      <a:pt x="361" y="72"/>
                    </a:lnTo>
                    <a:close/>
                    <a:moveTo>
                      <a:pt x="246" y="69"/>
                    </a:moveTo>
                    <a:cubicBezTo>
                      <a:pt x="243" y="71"/>
                      <a:pt x="240" y="80"/>
                      <a:pt x="240" y="80"/>
                    </a:cubicBezTo>
                    <a:cubicBezTo>
                      <a:pt x="240" y="80"/>
                      <a:pt x="240" y="90"/>
                      <a:pt x="239" y="92"/>
                    </a:cubicBezTo>
                    <a:cubicBezTo>
                      <a:pt x="239" y="95"/>
                      <a:pt x="235" y="98"/>
                      <a:pt x="233" y="99"/>
                    </a:cubicBezTo>
                    <a:cubicBezTo>
                      <a:pt x="231" y="100"/>
                      <a:pt x="231" y="89"/>
                      <a:pt x="232" y="85"/>
                    </a:cubicBezTo>
                    <a:cubicBezTo>
                      <a:pt x="233" y="80"/>
                      <a:pt x="234" y="80"/>
                      <a:pt x="234" y="77"/>
                    </a:cubicBezTo>
                    <a:cubicBezTo>
                      <a:pt x="235" y="74"/>
                      <a:pt x="232" y="75"/>
                      <a:pt x="233" y="70"/>
                    </a:cubicBezTo>
                    <a:cubicBezTo>
                      <a:pt x="234" y="66"/>
                      <a:pt x="237" y="68"/>
                      <a:pt x="240" y="65"/>
                    </a:cubicBezTo>
                    <a:cubicBezTo>
                      <a:pt x="243" y="62"/>
                      <a:pt x="244" y="65"/>
                      <a:pt x="246" y="65"/>
                    </a:cubicBezTo>
                    <a:cubicBezTo>
                      <a:pt x="247" y="66"/>
                      <a:pt x="248" y="66"/>
                      <a:pt x="249" y="65"/>
                    </a:cubicBezTo>
                    <a:cubicBezTo>
                      <a:pt x="248" y="66"/>
                      <a:pt x="248" y="68"/>
                      <a:pt x="246" y="69"/>
                    </a:cubicBezTo>
                    <a:close/>
                    <a:moveTo>
                      <a:pt x="286" y="90"/>
                    </a:moveTo>
                    <a:cubicBezTo>
                      <a:pt x="285" y="91"/>
                      <a:pt x="285" y="92"/>
                      <a:pt x="284" y="93"/>
                    </a:cubicBezTo>
                    <a:cubicBezTo>
                      <a:pt x="283" y="93"/>
                      <a:pt x="280" y="96"/>
                      <a:pt x="279" y="97"/>
                    </a:cubicBezTo>
                    <a:cubicBezTo>
                      <a:pt x="278" y="98"/>
                      <a:pt x="271" y="102"/>
                      <a:pt x="267" y="102"/>
                    </a:cubicBezTo>
                    <a:cubicBezTo>
                      <a:pt x="264" y="102"/>
                      <a:pt x="265" y="103"/>
                      <a:pt x="260" y="101"/>
                    </a:cubicBezTo>
                    <a:cubicBezTo>
                      <a:pt x="256" y="99"/>
                      <a:pt x="258" y="99"/>
                      <a:pt x="258" y="98"/>
                    </a:cubicBezTo>
                    <a:cubicBezTo>
                      <a:pt x="258" y="96"/>
                      <a:pt x="263" y="98"/>
                      <a:pt x="265" y="96"/>
                    </a:cubicBezTo>
                    <a:cubicBezTo>
                      <a:pt x="265" y="96"/>
                      <a:pt x="267" y="93"/>
                      <a:pt x="268" y="94"/>
                    </a:cubicBezTo>
                    <a:cubicBezTo>
                      <a:pt x="269" y="94"/>
                      <a:pt x="274" y="94"/>
                      <a:pt x="276" y="92"/>
                    </a:cubicBezTo>
                    <a:cubicBezTo>
                      <a:pt x="277" y="90"/>
                      <a:pt x="279" y="92"/>
                      <a:pt x="281" y="91"/>
                    </a:cubicBezTo>
                    <a:cubicBezTo>
                      <a:pt x="282" y="91"/>
                      <a:pt x="285" y="90"/>
                      <a:pt x="286" y="90"/>
                    </a:cubicBezTo>
                    <a:cubicBezTo>
                      <a:pt x="286" y="90"/>
                      <a:pt x="286" y="89"/>
                      <a:pt x="286" y="90"/>
                    </a:cubicBezTo>
                    <a:cubicBezTo>
                      <a:pt x="286" y="90"/>
                      <a:pt x="286" y="90"/>
                      <a:pt x="286" y="90"/>
                    </a:cubicBezTo>
                    <a:close/>
                  </a:path>
                </a:pathLst>
              </a:custGeom>
              <a:grpFill/>
              <a:ln w="4763" cap="rnd">
                <a:solidFill>
                  <a:srgbClr val="FFFFFF"/>
                </a:solidFill>
                <a:prstDash val="solid"/>
                <a:round/>
                <a:headEnd/>
                <a:tailEnd/>
              </a:ln>
            </p:spPr>
            <p:txBody>
              <a:bodyPr/>
              <a:lstStyle/>
              <a:p>
                <a:endParaRPr lang="en-US"/>
              </a:p>
            </p:txBody>
          </p:sp>
          <p:sp>
            <p:nvSpPr>
              <p:cNvPr id="353" name="Freeform 104">
                <a:extLst>
                  <a:ext uri="{FF2B5EF4-FFF2-40B4-BE49-F238E27FC236}">
                    <a16:creationId xmlns:a16="http://schemas.microsoft.com/office/drawing/2014/main" id="{CF9078FF-CD00-4EA4-974E-D29CBF442D68}"/>
                  </a:ext>
                </a:extLst>
              </p:cNvPr>
              <p:cNvSpPr>
                <a:spLocks noEditPoints="1"/>
              </p:cNvSpPr>
              <p:nvPr/>
            </p:nvSpPr>
            <p:spPr bwMode="auto">
              <a:xfrm>
                <a:off x="1593" y="847"/>
                <a:ext cx="1039" cy="696"/>
              </a:xfrm>
              <a:custGeom>
                <a:avLst/>
                <a:gdLst>
                  <a:gd name="T0" fmla="*/ 2676 w 389"/>
                  <a:gd name="T1" fmla="*/ 1208 h 261"/>
                  <a:gd name="T2" fmla="*/ 2596 w 389"/>
                  <a:gd name="T3" fmla="*/ 1160 h 261"/>
                  <a:gd name="T4" fmla="*/ 2447 w 389"/>
                  <a:gd name="T5" fmla="*/ 1024 h 261"/>
                  <a:gd name="T6" fmla="*/ 2391 w 389"/>
                  <a:gd name="T7" fmla="*/ 947 h 261"/>
                  <a:gd name="T8" fmla="*/ 2348 w 389"/>
                  <a:gd name="T9" fmla="*/ 896 h 261"/>
                  <a:gd name="T10" fmla="*/ 2318 w 389"/>
                  <a:gd name="T11" fmla="*/ 973 h 261"/>
                  <a:gd name="T12" fmla="*/ 2241 w 389"/>
                  <a:gd name="T13" fmla="*/ 989 h 261"/>
                  <a:gd name="T14" fmla="*/ 2190 w 389"/>
                  <a:gd name="T15" fmla="*/ 917 h 261"/>
                  <a:gd name="T16" fmla="*/ 2091 w 389"/>
                  <a:gd name="T17" fmla="*/ 824 h 261"/>
                  <a:gd name="T18" fmla="*/ 1963 w 389"/>
                  <a:gd name="T19" fmla="*/ 797 h 261"/>
                  <a:gd name="T20" fmla="*/ 1904 w 389"/>
                  <a:gd name="T21" fmla="*/ 960 h 261"/>
                  <a:gd name="T22" fmla="*/ 1883 w 389"/>
                  <a:gd name="T23" fmla="*/ 1344 h 261"/>
                  <a:gd name="T24" fmla="*/ 1827 w 389"/>
                  <a:gd name="T25" fmla="*/ 1421 h 261"/>
                  <a:gd name="T26" fmla="*/ 1741 w 389"/>
                  <a:gd name="T27" fmla="*/ 1293 h 261"/>
                  <a:gd name="T28" fmla="*/ 1627 w 389"/>
                  <a:gd name="T29" fmla="*/ 1160 h 261"/>
                  <a:gd name="T30" fmla="*/ 1376 w 389"/>
                  <a:gd name="T31" fmla="*/ 853 h 261"/>
                  <a:gd name="T32" fmla="*/ 1656 w 389"/>
                  <a:gd name="T33" fmla="*/ 632 h 261"/>
                  <a:gd name="T34" fmla="*/ 1790 w 389"/>
                  <a:gd name="T35" fmla="*/ 563 h 261"/>
                  <a:gd name="T36" fmla="*/ 1798 w 389"/>
                  <a:gd name="T37" fmla="*/ 413 h 261"/>
                  <a:gd name="T38" fmla="*/ 1712 w 389"/>
                  <a:gd name="T39" fmla="*/ 477 h 261"/>
                  <a:gd name="T40" fmla="*/ 1635 w 389"/>
                  <a:gd name="T41" fmla="*/ 413 h 261"/>
                  <a:gd name="T42" fmla="*/ 1592 w 389"/>
                  <a:gd name="T43" fmla="*/ 307 h 261"/>
                  <a:gd name="T44" fmla="*/ 1656 w 389"/>
                  <a:gd name="T45" fmla="*/ 192 h 261"/>
                  <a:gd name="T46" fmla="*/ 1563 w 389"/>
                  <a:gd name="T47" fmla="*/ 243 h 261"/>
                  <a:gd name="T48" fmla="*/ 1512 w 389"/>
                  <a:gd name="T49" fmla="*/ 363 h 261"/>
                  <a:gd name="T50" fmla="*/ 1442 w 389"/>
                  <a:gd name="T51" fmla="*/ 499 h 261"/>
                  <a:gd name="T52" fmla="*/ 1370 w 389"/>
                  <a:gd name="T53" fmla="*/ 448 h 261"/>
                  <a:gd name="T54" fmla="*/ 1178 w 389"/>
                  <a:gd name="T55" fmla="*/ 371 h 261"/>
                  <a:gd name="T56" fmla="*/ 1149 w 389"/>
                  <a:gd name="T57" fmla="*/ 419 h 261"/>
                  <a:gd name="T58" fmla="*/ 1050 w 389"/>
                  <a:gd name="T59" fmla="*/ 328 h 261"/>
                  <a:gd name="T60" fmla="*/ 921 w 389"/>
                  <a:gd name="T61" fmla="*/ 192 h 261"/>
                  <a:gd name="T62" fmla="*/ 871 w 389"/>
                  <a:gd name="T63" fmla="*/ 136 h 261"/>
                  <a:gd name="T64" fmla="*/ 785 w 389"/>
                  <a:gd name="T65" fmla="*/ 99 h 261"/>
                  <a:gd name="T66" fmla="*/ 670 w 389"/>
                  <a:gd name="T67" fmla="*/ 99 h 261"/>
                  <a:gd name="T68" fmla="*/ 150 w 389"/>
                  <a:gd name="T69" fmla="*/ 397 h 261"/>
                  <a:gd name="T70" fmla="*/ 179 w 389"/>
                  <a:gd name="T71" fmla="*/ 691 h 261"/>
                  <a:gd name="T72" fmla="*/ 99 w 389"/>
                  <a:gd name="T73" fmla="*/ 840 h 261"/>
                  <a:gd name="T74" fmla="*/ 85 w 389"/>
                  <a:gd name="T75" fmla="*/ 947 h 261"/>
                  <a:gd name="T76" fmla="*/ 77 w 389"/>
                  <a:gd name="T77" fmla="*/ 1032 h 261"/>
                  <a:gd name="T78" fmla="*/ 120 w 389"/>
                  <a:gd name="T79" fmla="*/ 1123 h 261"/>
                  <a:gd name="T80" fmla="*/ 99 w 389"/>
                  <a:gd name="T81" fmla="*/ 1216 h 261"/>
                  <a:gd name="T82" fmla="*/ 8 w 389"/>
                  <a:gd name="T83" fmla="*/ 1101 h 261"/>
                  <a:gd name="T84" fmla="*/ 99 w 389"/>
                  <a:gd name="T85" fmla="*/ 1309 h 261"/>
                  <a:gd name="T86" fmla="*/ 1311 w 389"/>
                  <a:gd name="T87" fmla="*/ 1557 h 261"/>
                  <a:gd name="T88" fmla="*/ 1490 w 389"/>
                  <a:gd name="T89" fmla="*/ 1544 h 261"/>
                  <a:gd name="T90" fmla="*/ 1683 w 389"/>
                  <a:gd name="T91" fmla="*/ 1693 h 261"/>
                  <a:gd name="T92" fmla="*/ 1840 w 389"/>
                  <a:gd name="T93" fmla="*/ 1856 h 261"/>
                  <a:gd name="T94" fmla="*/ 2027 w 389"/>
                  <a:gd name="T95" fmla="*/ 1792 h 261"/>
                  <a:gd name="T96" fmla="*/ 2353 w 389"/>
                  <a:gd name="T97" fmla="*/ 1699 h 261"/>
                  <a:gd name="T98" fmla="*/ 2497 w 389"/>
                  <a:gd name="T99" fmla="*/ 1720 h 261"/>
                  <a:gd name="T100" fmla="*/ 2455 w 389"/>
                  <a:gd name="T101" fmla="*/ 1827 h 261"/>
                  <a:gd name="T102" fmla="*/ 2634 w 389"/>
                  <a:gd name="T103" fmla="*/ 1728 h 261"/>
                  <a:gd name="T104" fmla="*/ 2639 w 389"/>
                  <a:gd name="T105" fmla="*/ 1629 h 261"/>
                  <a:gd name="T106" fmla="*/ 2455 w 389"/>
                  <a:gd name="T107" fmla="*/ 1592 h 261"/>
                  <a:gd name="T108" fmla="*/ 2318 w 389"/>
                  <a:gd name="T109" fmla="*/ 1549 h 261"/>
                  <a:gd name="T110" fmla="*/ 2489 w 389"/>
                  <a:gd name="T111" fmla="*/ 1437 h 261"/>
                  <a:gd name="T112" fmla="*/ 2762 w 389"/>
                  <a:gd name="T113" fmla="*/ 1288 h 261"/>
                  <a:gd name="T114" fmla="*/ 743 w 389"/>
                  <a:gd name="T115" fmla="*/ 355 h 261"/>
                  <a:gd name="T116" fmla="*/ 799 w 389"/>
                  <a:gd name="T117" fmla="*/ 419 h 261"/>
                  <a:gd name="T118" fmla="*/ 764 w 389"/>
                  <a:gd name="T119" fmla="*/ 669 h 261"/>
                  <a:gd name="T120" fmla="*/ 1140 w 389"/>
                  <a:gd name="T121" fmla="*/ 1331 h 261"/>
                  <a:gd name="T122" fmla="*/ 1178 w 389"/>
                  <a:gd name="T123" fmla="*/ 1400 h 26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389" h="261">
                    <a:moveTo>
                      <a:pt x="387" y="181"/>
                    </a:moveTo>
                    <a:cubicBezTo>
                      <a:pt x="385" y="180"/>
                      <a:pt x="384" y="179"/>
                      <a:pt x="384" y="179"/>
                    </a:cubicBezTo>
                    <a:cubicBezTo>
                      <a:pt x="384" y="176"/>
                      <a:pt x="384" y="176"/>
                      <a:pt x="384" y="176"/>
                    </a:cubicBezTo>
                    <a:cubicBezTo>
                      <a:pt x="384" y="176"/>
                      <a:pt x="384" y="172"/>
                      <a:pt x="382" y="172"/>
                    </a:cubicBezTo>
                    <a:cubicBezTo>
                      <a:pt x="380" y="172"/>
                      <a:pt x="379" y="171"/>
                      <a:pt x="379" y="171"/>
                    </a:cubicBezTo>
                    <a:cubicBezTo>
                      <a:pt x="377" y="173"/>
                      <a:pt x="377" y="173"/>
                      <a:pt x="377" y="173"/>
                    </a:cubicBezTo>
                    <a:cubicBezTo>
                      <a:pt x="376" y="173"/>
                      <a:pt x="375" y="170"/>
                      <a:pt x="375" y="170"/>
                    </a:cubicBezTo>
                    <a:cubicBezTo>
                      <a:pt x="375" y="170"/>
                      <a:pt x="370" y="170"/>
                      <a:pt x="369" y="170"/>
                    </a:cubicBezTo>
                    <a:cubicBezTo>
                      <a:pt x="368" y="171"/>
                      <a:pt x="367" y="173"/>
                      <a:pt x="367" y="173"/>
                    </a:cubicBezTo>
                    <a:cubicBezTo>
                      <a:pt x="362" y="177"/>
                      <a:pt x="362" y="177"/>
                      <a:pt x="362" y="177"/>
                    </a:cubicBezTo>
                    <a:cubicBezTo>
                      <a:pt x="361" y="177"/>
                      <a:pt x="361" y="175"/>
                      <a:pt x="361" y="175"/>
                    </a:cubicBezTo>
                    <a:cubicBezTo>
                      <a:pt x="361" y="175"/>
                      <a:pt x="366" y="170"/>
                      <a:pt x="368" y="169"/>
                    </a:cubicBezTo>
                    <a:cubicBezTo>
                      <a:pt x="370" y="168"/>
                      <a:pt x="375" y="168"/>
                      <a:pt x="373" y="166"/>
                    </a:cubicBezTo>
                    <a:cubicBezTo>
                      <a:pt x="371" y="164"/>
                      <a:pt x="365" y="164"/>
                      <a:pt x="364" y="163"/>
                    </a:cubicBezTo>
                    <a:cubicBezTo>
                      <a:pt x="363" y="163"/>
                      <a:pt x="363" y="162"/>
                      <a:pt x="362" y="162"/>
                    </a:cubicBezTo>
                    <a:cubicBezTo>
                      <a:pt x="361" y="163"/>
                      <a:pt x="360" y="166"/>
                      <a:pt x="359" y="164"/>
                    </a:cubicBezTo>
                    <a:cubicBezTo>
                      <a:pt x="358" y="162"/>
                      <a:pt x="358" y="162"/>
                      <a:pt x="357" y="161"/>
                    </a:cubicBezTo>
                    <a:cubicBezTo>
                      <a:pt x="356" y="159"/>
                      <a:pt x="355" y="158"/>
                      <a:pt x="355" y="158"/>
                    </a:cubicBezTo>
                    <a:cubicBezTo>
                      <a:pt x="355" y="158"/>
                      <a:pt x="348" y="154"/>
                      <a:pt x="347" y="152"/>
                    </a:cubicBezTo>
                    <a:cubicBezTo>
                      <a:pt x="346" y="150"/>
                      <a:pt x="349" y="151"/>
                      <a:pt x="348" y="149"/>
                    </a:cubicBezTo>
                    <a:cubicBezTo>
                      <a:pt x="347" y="147"/>
                      <a:pt x="344" y="144"/>
                      <a:pt x="343" y="144"/>
                    </a:cubicBezTo>
                    <a:cubicBezTo>
                      <a:pt x="341" y="143"/>
                      <a:pt x="342" y="142"/>
                      <a:pt x="340" y="142"/>
                    </a:cubicBezTo>
                    <a:cubicBezTo>
                      <a:pt x="339" y="143"/>
                      <a:pt x="338" y="141"/>
                      <a:pt x="338" y="141"/>
                    </a:cubicBezTo>
                    <a:cubicBezTo>
                      <a:pt x="339" y="140"/>
                      <a:pt x="340" y="137"/>
                      <a:pt x="339" y="138"/>
                    </a:cubicBezTo>
                    <a:cubicBezTo>
                      <a:pt x="337" y="139"/>
                      <a:pt x="336" y="137"/>
                      <a:pt x="336" y="137"/>
                    </a:cubicBezTo>
                    <a:cubicBezTo>
                      <a:pt x="336" y="137"/>
                      <a:pt x="338" y="133"/>
                      <a:pt x="337" y="134"/>
                    </a:cubicBezTo>
                    <a:cubicBezTo>
                      <a:pt x="335" y="135"/>
                      <a:pt x="335" y="134"/>
                      <a:pt x="335" y="134"/>
                    </a:cubicBezTo>
                    <a:cubicBezTo>
                      <a:pt x="335" y="133"/>
                      <a:pt x="335" y="133"/>
                      <a:pt x="335" y="133"/>
                    </a:cubicBezTo>
                    <a:cubicBezTo>
                      <a:pt x="334" y="132"/>
                      <a:pt x="334" y="132"/>
                      <a:pt x="334" y="132"/>
                    </a:cubicBezTo>
                    <a:cubicBezTo>
                      <a:pt x="334" y="132"/>
                      <a:pt x="334" y="131"/>
                      <a:pt x="333" y="132"/>
                    </a:cubicBezTo>
                    <a:cubicBezTo>
                      <a:pt x="333" y="133"/>
                      <a:pt x="332" y="134"/>
                      <a:pt x="332" y="134"/>
                    </a:cubicBezTo>
                    <a:cubicBezTo>
                      <a:pt x="332" y="131"/>
                      <a:pt x="332" y="131"/>
                      <a:pt x="332" y="131"/>
                    </a:cubicBezTo>
                    <a:cubicBezTo>
                      <a:pt x="332" y="129"/>
                      <a:pt x="332" y="129"/>
                      <a:pt x="332" y="129"/>
                    </a:cubicBezTo>
                    <a:cubicBezTo>
                      <a:pt x="331" y="128"/>
                      <a:pt x="330" y="129"/>
                      <a:pt x="330" y="129"/>
                    </a:cubicBezTo>
                    <a:cubicBezTo>
                      <a:pt x="329" y="126"/>
                      <a:pt x="329" y="126"/>
                      <a:pt x="329" y="126"/>
                    </a:cubicBezTo>
                    <a:cubicBezTo>
                      <a:pt x="328" y="124"/>
                      <a:pt x="328" y="124"/>
                      <a:pt x="328" y="124"/>
                    </a:cubicBezTo>
                    <a:cubicBezTo>
                      <a:pt x="327" y="124"/>
                      <a:pt x="327" y="124"/>
                      <a:pt x="327" y="124"/>
                    </a:cubicBezTo>
                    <a:cubicBezTo>
                      <a:pt x="327" y="124"/>
                      <a:pt x="326" y="126"/>
                      <a:pt x="326" y="127"/>
                    </a:cubicBezTo>
                    <a:cubicBezTo>
                      <a:pt x="326" y="128"/>
                      <a:pt x="327" y="129"/>
                      <a:pt x="325" y="130"/>
                    </a:cubicBezTo>
                    <a:cubicBezTo>
                      <a:pt x="324" y="132"/>
                      <a:pt x="323" y="130"/>
                      <a:pt x="324" y="132"/>
                    </a:cubicBezTo>
                    <a:cubicBezTo>
                      <a:pt x="325" y="134"/>
                      <a:pt x="326" y="134"/>
                      <a:pt x="326" y="135"/>
                    </a:cubicBezTo>
                    <a:cubicBezTo>
                      <a:pt x="325" y="136"/>
                      <a:pt x="325" y="136"/>
                      <a:pt x="325" y="137"/>
                    </a:cubicBezTo>
                    <a:cubicBezTo>
                      <a:pt x="325" y="139"/>
                      <a:pt x="325" y="141"/>
                      <a:pt x="325" y="141"/>
                    </a:cubicBezTo>
                    <a:cubicBezTo>
                      <a:pt x="323" y="138"/>
                      <a:pt x="323" y="138"/>
                      <a:pt x="323" y="138"/>
                    </a:cubicBezTo>
                    <a:cubicBezTo>
                      <a:pt x="323" y="138"/>
                      <a:pt x="324" y="134"/>
                      <a:pt x="322" y="137"/>
                    </a:cubicBezTo>
                    <a:cubicBezTo>
                      <a:pt x="321" y="139"/>
                      <a:pt x="321" y="140"/>
                      <a:pt x="319" y="141"/>
                    </a:cubicBezTo>
                    <a:cubicBezTo>
                      <a:pt x="316" y="143"/>
                      <a:pt x="314" y="144"/>
                      <a:pt x="314" y="144"/>
                    </a:cubicBezTo>
                    <a:cubicBezTo>
                      <a:pt x="314" y="144"/>
                      <a:pt x="315" y="143"/>
                      <a:pt x="315" y="141"/>
                    </a:cubicBezTo>
                    <a:cubicBezTo>
                      <a:pt x="314" y="140"/>
                      <a:pt x="317" y="141"/>
                      <a:pt x="314" y="139"/>
                    </a:cubicBezTo>
                    <a:cubicBezTo>
                      <a:pt x="311" y="138"/>
                      <a:pt x="311" y="136"/>
                      <a:pt x="310" y="137"/>
                    </a:cubicBezTo>
                    <a:cubicBezTo>
                      <a:pt x="309" y="139"/>
                      <a:pt x="307" y="139"/>
                      <a:pt x="307" y="139"/>
                    </a:cubicBezTo>
                    <a:cubicBezTo>
                      <a:pt x="307" y="139"/>
                      <a:pt x="305" y="140"/>
                      <a:pt x="305" y="139"/>
                    </a:cubicBezTo>
                    <a:cubicBezTo>
                      <a:pt x="306" y="137"/>
                      <a:pt x="308" y="135"/>
                      <a:pt x="308" y="134"/>
                    </a:cubicBezTo>
                    <a:cubicBezTo>
                      <a:pt x="307" y="134"/>
                      <a:pt x="308" y="131"/>
                      <a:pt x="307" y="132"/>
                    </a:cubicBezTo>
                    <a:cubicBezTo>
                      <a:pt x="306" y="133"/>
                      <a:pt x="305" y="134"/>
                      <a:pt x="305" y="132"/>
                    </a:cubicBezTo>
                    <a:cubicBezTo>
                      <a:pt x="305" y="131"/>
                      <a:pt x="307" y="129"/>
                      <a:pt x="307" y="129"/>
                    </a:cubicBezTo>
                    <a:cubicBezTo>
                      <a:pt x="306" y="127"/>
                      <a:pt x="306" y="127"/>
                      <a:pt x="306" y="127"/>
                    </a:cubicBezTo>
                    <a:cubicBezTo>
                      <a:pt x="306" y="125"/>
                      <a:pt x="306" y="125"/>
                      <a:pt x="306" y="125"/>
                    </a:cubicBezTo>
                    <a:cubicBezTo>
                      <a:pt x="306" y="125"/>
                      <a:pt x="306" y="122"/>
                      <a:pt x="304" y="123"/>
                    </a:cubicBezTo>
                    <a:cubicBezTo>
                      <a:pt x="303" y="123"/>
                      <a:pt x="301" y="122"/>
                      <a:pt x="301" y="122"/>
                    </a:cubicBezTo>
                    <a:cubicBezTo>
                      <a:pt x="298" y="120"/>
                      <a:pt x="298" y="120"/>
                      <a:pt x="298" y="120"/>
                    </a:cubicBezTo>
                    <a:cubicBezTo>
                      <a:pt x="298" y="120"/>
                      <a:pt x="294" y="119"/>
                      <a:pt x="294" y="118"/>
                    </a:cubicBezTo>
                    <a:cubicBezTo>
                      <a:pt x="294" y="117"/>
                      <a:pt x="294" y="115"/>
                      <a:pt x="293" y="116"/>
                    </a:cubicBezTo>
                    <a:cubicBezTo>
                      <a:pt x="292" y="117"/>
                      <a:pt x="290" y="114"/>
                      <a:pt x="290" y="114"/>
                    </a:cubicBezTo>
                    <a:cubicBezTo>
                      <a:pt x="289" y="114"/>
                      <a:pt x="289" y="114"/>
                      <a:pt x="289" y="114"/>
                    </a:cubicBezTo>
                    <a:cubicBezTo>
                      <a:pt x="286" y="111"/>
                      <a:pt x="286" y="111"/>
                      <a:pt x="286" y="111"/>
                    </a:cubicBezTo>
                    <a:cubicBezTo>
                      <a:pt x="286" y="111"/>
                      <a:pt x="285" y="111"/>
                      <a:pt x="284" y="112"/>
                    </a:cubicBezTo>
                    <a:cubicBezTo>
                      <a:pt x="283" y="112"/>
                      <a:pt x="284" y="113"/>
                      <a:pt x="282" y="113"/>
                    </a:cubicBezTo>
                    <a:cubicBezTo>
                      <a:pt x="281" y="113"/>
                      <a:pt x="280" y="113"/>
                      <a:pt x="280" y="113"/>
                    </a:cubicBezTo>
                    <a:cubicBezTo>
                      <a:pt x="280" y="113"/>
                      <a:pt x="277" y="112"/>
                      <a:pt x="275" y="112"/>
                    </a:cubicBezTo>
                    <a:cubicBezTo>
                      <a:pt x="273" y="112"/>
                      <a:pt x="269" y="108"/>
                      <a:pt x="268" y="110"/>
                    </a:cubicBezTo>
                    <a:cubicBezTo>
                      <a:pt x="267" y="113"/>
                      <a:pt x="266" y="115"/>
                      <a:pt x="268" y="116"/>
                    </a:cubicBezTo>
                    <a:cubicBezTo>
                      <a:pt x="270" y="118"/>
                      <a:pt x="271" y="119"/>
                      <a:pt x="270" y="120"/>
                    </a:cubicBezTo>
                    <a:cubicBezTo>
                      <a:pt x="269" y="122"/>
                      <a:pt x="269" y="125"/>
                      <a:pt x="269" y="125"/>
                    </a:cubicBezTo>
                    <a:cubicBezTo>
                      <a:pt x="270" y="130"/>
                      <a:pt x="270" y="130"/>
                      <a:pt x="270" y="130"/>
                    </a:cubicBezTo>
                    <a:cubicBezTo>
                      <a:pt x="270" y="131"/>
                      <a:pt x="270" y="132"/>
                      <a:pt x="270" y="132"/>
                    </a:cubicBezTo>
                    <a:cubicBezTo>
                      <a:pt x="270" y="132"/>
                      <a:pt x="270" y="132"/>
                      <a:pt x="267" y="135"/>
                    </a:cubicBezTo>
                    <a:cubicBezTo>
                      <a:pt x="265" y="138"/>
                      <a:pt x="266" y="139"/>
                      <a:pt x="266" y="140"/>
                    </a:cubicBezTo>
                    <a:cubicBezTo>
                      <a:pt x="265" y="141"/>
                      <a:pt x="261" y="140"/>
                      <a:pt x="265" y="141"/>
                    </a:cubicBezTo>
                    <a:cubicBezTo>
                      <a:pt x="268" y="142"/>
                      <a:pt x="286" y="165"/>
                      <a:pt x="260" y="172"/>
                    </a:cubicBezTo>
                    <a:cubicBezTo>
                      <a:pt x="260" y="172"/>
                      <a:pt x="258" y="172"/>
                      <a:pt x="259" y="173"/>
                    </a:cubicBezTo>
                    <a:cubicBezTo>
                      <a:pt x="260" y="175"/>
                      <a:pt x="261" y="177"/>
                      <a:pt x="261" y="178"/>
                    </a:cubicBezTo>
                    <a:cubicBezTo>
                      <a:pt x="262" y="178"/>
                      <a:pt x="263" y="181"/>
                      <a:pt x="263" y="181"/>
                    </a:cubicBezTo>
                    <a:cubicBezTo>
                      <a:pt x="263" y="181"/>
                      <a:pt x="264" y="188"/>
                      <a:pt x="264" y="189"/>
                    </a:cubicBezTo>
                    <a:cubicBezTo>
                      <a:pt x="265" y="190"/>
                      <a:pt x="266" y="191"/>
                      <a:pt x="264" y="192"/>
                    </a:cubicBezTo>
                    <a:cubicBezTo>
                      <a:pt x="263" y="193"/>
                      <a:pt x="262" y="192"/>
                      <a:pt x="262" y="195"/>
                    </a:cubicBezTo>
                    <a:cubicBezTo>
                      <a:pt x="263" y="197"/>
                      <a:pt x="264" y="198"/>
                      <a:pt x="264" y="198"/>
                    </a:cubicBezTo>
                    <a:cubicBezTo>
                      <a:pt x="264" y="198"/>
                      <a:pt x="260" y="200"/>
                      <a:pt x="260" y="198"/>
                    </a:cubicBezTo>
                    <a:cubicBezTo>
                      <a:pt x="260" y="197"/>
                      <a:pt x="261" y="194"/>
                      <a:pt x="259" y="196"/>
                    </a:cubicBezTo>
                    <a:cubicBezTo>
                      <a:pt x="258" y="198"/>
                      <a:pt x="258" y="201"/>
                      <a:pt x="258" y="201"/>
                    </a:cubicBezTo>
                    <a:cubicBezTo>
                      <a:pt x="258" y="201"/>
                      <a:pt x="257" y="200"/>
                      <a:pt x="256" y="200"/>
                    </a:cubicBezTo>
                    <a:cubicBezTo>
                      <a:pt x="256" y="199"/>
                      <a:pt x="255" y="199"/>
                      <a:pt x="255" y="199"/>
                    </a:cubicBezTo>
                    <a:cubicBezTo>
                      <a:pt x="255" y="199"/>
                      <a:pt x="252" y="200"/>
                      <a:pt x="252" y="199"/>
                    </a:cubicBezTo>
                    <a:cubicBezTo>
                      <a:pt x="252" y="197"/>
                      <a:pt x="251" y="194"/>
                      <a:pt x="251" y="194"/>
                    </a:cubicBezTo>
                    <a:cubicBezTo>
                      <a:pt x="251" y="194"/>
                      <a:pt x="250" y="191"/>
                      <a:pt x="249" y="191"/>
                    </a:cubicBezTo>
                    <a:cubicBezTo>
                      <a:pt x="247" y="192"/>
                      <a:pt x="247" y="192"/>
                      <a:pt x="247" y="190"/>
                    </a:cubicBezTo>
                    <a:cubicBezTo>
                      <a:pt x="248" y="189"/>
                      <a:pt x="245" y="186"/>
                      <a:pt x="245" y="186"/>
                    </a:cubicBezTo>
                    <a:cubicBezTo>
                      <a:pt x="245" y="186"/>
                      <a:pt x="242" y="184"/>
                      <a:pt x="244" y="182"/>
                    </a:cubicBezTo>
                    <a:cubicBezTo>
                      <a:pt x="245" y="180"/>
                      <a:pt x="245" y="177"/>
                      <a:pt x="245" y="177"/>
                    </a:cubicBezTo>
                    <a:cubicBezTo>
                      <a:pt x="245" y="177"/>
                      <a:pt x="242" y="174"/>
                      <a:pt x="243" y="172"/>
                    </a:cubicBezTo>
                    <a:cubicBezTo>
                      <a:pt x="245" y="169"/>
                      <a:pt x="245" y="168"/>
                      <a:pt x="245" y="168"/>
                    </a:cubicBezTo>
                    <a:cubicBezTo>
                      <a:pt x="245" y="168"/>
                      <a:pt x="240" y="167"/>
                      <a:pt x="238" y="167"/>
                    </a:cubicBezTo>
                    <a:cubicBezTo>
                      <a:pt x="235" y="167"/>
                      <a:pt x="233" y="166"/>
                      <a:pt x="232" y="167"/>
                    </a:cubicBezTo>
                    <a:cubicBezTo>
                      <a:pt x="231" y="168"/>
                      <a:pt x="230" y="167"/>
                      <a:pt x="230" y="167"/>
                    </a:cubicBezTo>
                    <a:cubicBezTo>
                      <a:pt x="230" y="167"/>
                      <a:pt x="229" y="163"/>
                      <a:pt x="228" y="163"/>
                    </a:cubicBezTo>
                    <a:cubicBezTo>
                      <a:pt x="226" y="162"/>
                      <a:pt x="231" y="165"/>
                      <a:pt x="223" y="161"/>
                    </a:cubicBezTo>
                    <a:cubicBezTo>
                      <a:pt x="216" y="157"/>
                      <a:pt x="216" y="152"/>
                      <a:pt x="208" y="151"/>
                    </a:cubicBezTo>
                    <a:cubicBezTo>
                      <a:pt x="201" y="150"/>
                      <a:pt x="202" y="148"/>
                      <a:pt x="198" y="150"/>
                    </a:cubicBezTo>
                    <a:cubicBezTo>
                      <a:pt x="193" y="151"/>
                      <a:pt x="200" y="147"/>
                      <a:pt x="197" y="141"/>
                    </a:cubicBezTo>
                    <a:cubicBezTo>
                      <a:pt x="194" y="136"/>
                      <a:pt x="191" y="135"/>
                      <a:pt x="190" y="136"/>
                    </a:cubicBezTo>
                    <a:cubicBezTo>
                      <a:pt x="191" y="135"/>
                      <a:pt x="191" y="133"/>
                      <a:pt x="191" y="130"/>
                    </a:cubicBezTo>
                    <a:cubicBezTo>
                      <a:pt x="190" y="125"/>
                      <a:pt x="189" y="125"/>
                      <a:pt x="193" y="120"/>
                    </a:cubicBezTo>
                    <a:cubicBezTo>
                      <a:pt x="197" y="116"/>
                      <a:pt x="201" y="110"/>
                      <a:pt x="206" y="107"/>
                    </a:cubicBezTo>
                    <a:cubicBezTo>
                      <a:pt x="212" y="105"/>
                      <a:pt x="215" y="104"/>
                      <a:pt x="214" y="102"/>
                    </a:cubicBezTo>
                    <a:cubicBezTo>
                      <a:pt x="214" y="102"/>
                      <a:pt x="215" y="101"/>
                      <a:pt x="218" y="99"/>
                    </a:cubicBezTo>
                    <a:cubicBezTo>
                      <a:pt x="221" y="98"/>
                      <a:pt x="222" y="96"/>
                      <a:pt x="223" y="96"/>
                    </a:cubicBezTo>
                    <a:cubicBezTo>
                      <a:pt x="226" y="96"/>
                      <a:pt x="226" y="96"/>
                      <a:pt x="226" y="96"/>
                    </a:cubicBezTo>
                    <a:cubicBezTo>
                      <a:pt x="226" y="96"/>
                      <a:pt x="231" y="92"/>
                      <a:pt x="232" y="90"/>
                    </a:cubicBezTo>
                    <a:cubicBezTo>
                      <a:pt x="233" y="89"/>
                      <a:pt x="234" y="89"/>
                      <a:pt x="232" y="89"/>
                    </a:cubicBezTo>
                    <a:cubicBezTo>
                      <a:pt x="231" y="88"/>
                      <a:pt x="230" y="88"/>
                      <a:pt x="230" y="88"/>
                    </a:cubicBezTo>
                    <a:cubicBezTo>
                      <a:pt x="231" y="88"/>
                      <a:pt x="231" y="88"/>
                      <a:pt x="231" y="88"/>
                    </a:cubicBezTo>
                    <a:cubicBezTo>
                      <a:pt x="233" y="87"/>
                      <a:pt x="236" y="85"/>
                      <a:pt x="236" y="83"/>
                    </a:cubicBezTo>
                    <a:cubicBezTo>
                      <a:pt x="237" y="82"/>
                      <a:pt x="236" y="81"/>
                      <a:pt x="236" y="79"/>
                    </a:cubicBezTo>
                    <a:cubicBezTo>
                      <a:pt x="236" y="78"/>
                      <a:pt x="238" y="76"/>
                      <a:pt x="240" y="78"/>
                    </a:cubicBezTo>
                    <a:cubicBezTo>
                      <a:pt x="243" y="79"/>
                      <a:pt x="246" y="78"/>
                      <a:pt x="247" y="79"/>
                    </a:cubicBezTo>
                    <a:cubicBezTo>
                      <a:pt x="248" y="80"/>
                      <a:pt x="249" y="80"/>
                      <a:pt x="251" y="79"/>
                    </a:cubicBezTo>
                    <a:cubicBezTo>
                      <a:pt x="252" y="77"/>
                      <a:pt x="254" y="77"/>
                      <a:pt x="254" y="74"/>
                    </a:cubicBezTo>
                    <a:cubicBezTo>
                      <a:pt x="255" y="72"/>
                      <a:pt x="254" y="70"/>
                      <a:pt x="254" y="70"/>
                    </a:cubicBezTo>
                    <a:cubicBezTo>
                      <a:pt x="254" y="70"/>
                      <a:pt x="254" y="71"/>
                      <a:pt x="253" y="69"/>
                    </a:cubicBezTo>
                    <a:cubicBezTo>
                      <a:pt x="252" y="67"/>
                      <a:pt x="251" y="65"/>
                      <a:pt x="253" y="65"/>
                    </a:cubicBezTo>
                    <a:cubicBezTo>
                      <a:pt x="255" y="65"/>
                      <a:pt x="256" y="64"/>
                      <a:pt x="256" y="64"/>
                    </a:cubicBezTo>
                    <a:cubicBezTo>
                      <a:pt x="255" y="60"/>
                      <a:pt x="255" y="60"/>
                      <a:pt x="255" y="60"/>
                    </a:cubicBezTo>
                    <a:cubicBezTo>
                      <a:pt x="255" y="60"/>
                      <a:pt x="253" y="58"/>
                      <a:pt x="252" y="58"/>
                    </a:cubicBezTo>
                    <a:cubicBezTo>
                      <a:pt x="251" y="58"/>
                      <a:pt x="249" y="56"/>
                      <a:pt x="247" y="56"/>
                    </a:cubicBezTo>
                    <a:cubicBezTo>
                      <a:pt x="246" y="55"/>
                      <a:pt x="244" y="56"/>
                      <a:pt x="244" y="56"/>
                    </a:cubicBezTo>
                    <a:cubicBezTo>
                      <a:pt x="243" y="58"/>
                      <a:pt x="243" y="58"/>
                      <a:pt x="243" y="58"/>
                    </a:cubicBezTo>
                    <a:cubicBezTo>
                      <a:pt x="244" y="60"/>
                      <a:pt x="244" y="60"/>
                      <a:pt x="244" y="60"/>
                    </a:cubicBezTo>
                    <a:cubicBezTo>
                      <a:pt x="244" y="60"/>
                      <a:pt x="246" y="61"/>
                      <a:pt x="245" y="62"/>
                    </a:cubicBezTo>
                    <a:cubicBezTo>
                      <a:pt x="244" y="63"/>
                      <a:pt x="243" y="64"/>
                      <a:pt x="242" y="64"/>
                    </a:cubicBezTo>
                    <a:cubicBezTo>
                      <a:pt x="241" y="65"/>
                      <a:pt x="240" y="67"/>
                      <a:pt x="240" y="67"/>
                    </a:cubicBezTo>
                    <a:cubicBezTo>
                      <a:pt x="238" y="68"/>
                      <a:pt x="238" y="68"/>
                      <a:pt x="238" y="68"/>
                    </a:cubicBezTo>
                    <a:cubicBezTo>
                      <a:pt x="238" y="68"/>
                      <a:pt x="236" y="69"/>
                      <a:pt x="236" y="71"/>
                    </a:cubicBezTo>
                    <a:cubicBezTo>
                      <a:pt x="236" y="72"/>
                      <a:pt x="235" y="74"/>
                      <a:pt x="234" y="72"/>
                    </a:cubicBezTo>
                    <a:cubicBezTo>
                      <a:pt x="233" y="71"/>
                      <a:pt x="231" y="70"/>
                      <a:pt x="231" y="68"/>
                    </a:cubicBezTo>
                    <a:cubicBezTo>
                      <a:pt x="232" y="66"/>
                      <a:pt x="233" y="65"/>
                      <a:pt x="233" y="65"/>
                    </a:cubicBezTo>
                    <a:cubicBezTo>
                      <a:pt x="232" y="59"/>
                      <a:pt x="232" y="59"/>
                      <a:pt x="232" y="59"/>
                    </a:cubicBezTo>
                    <a:cubicBezTo>
                      <a:pt x="232" y="59"/>
                      <a:pt x="231" y="55"/>
                      <a:pt x="229" y="58"/>
                    </a:cubicBezTo>
                    <a:cubicBezTo>
                      <a:pt x="228" y="60"/>
                      <a:pt x="227" y="62"/>
                      <a:pt x="226" y="64"/>
                    </a:cubicBezTo>
                    <a:cubicBezTo>
                      <a:pt x="226" y="65"/>
                      <a:pt x="224" y="65"/>
                      <a:pt x="224" y="65"/>
                    </a:cubicBezTo>
                    <a:cubicBezTo>
                      <a:pt x="224" y="58"/>
                      <a:pt x="224" y="58"/>
                      <a:pt x="224" y="58"/>
                    </a:cubicBezTo>
                    <a:cubicBezTo>
                      <a:pt x="224" y="58"/>
                      <a:pt x="225" y="55"/>
                      <a:pt x="224" y="55"/>
                    </a:cubicBezTo>
                    <a:cubicBezTo>
                      <a:pt x="222" y="54"/>
                      <a:pt x="220" y="53"/>
                      <a:pt x="220" y="53"/>
                    </a:cubicBezTo>
                    <a:cubicBezTo>
                      <a:pt x="220" y="53"/>
                      <a:pt x="221" y="52"/>
                      <a:pt x="222" y="50"/>
                    </a:cubicBezTo>
                    <a:cubicBezTo>
                      <a:pt x="223" y="49"/>
                      <a:pt x="224" y="44"/>
                      <a:pt x="223" y="43"/>
                    </a:cubicBezTo>
                    <a:cubicBezTo>
                      <a:pt x="222" y="42"/>
                      <a:pt x="221" y="39"/>
                      <a:pt x="221" y="39"/>
                    </a:cubicBezTo>
                    <a:cubicBezTo>
                      <a:pt x="221" y="39"/>
                      <a:pt x="223" y="35"/>
                      <a:pt x="221" y="35"/>
                    </a:cubicBezTo>
                    <a:cubicBezTo>
                      <a:pt x="220" y="36"/>
                      <a:pt x="218" y="37"/>
                      <a:pt x="219" y="36"/>
                    </a:cubicBezTo>
                    <a:cubicBezTo>
                      <a:pt x="220" y="35"/>
                      <a:pt x="222" y="34"/>
                      <a:pt x="222" y="33"/>
                    </a:cubicBezTo>
                    <a:cubicBezTo>
                      <a:pt x="223" y="33"/>
                      <a:pt x="219" y="31"/>
                      <a:pt x="223" y="31"/>
                    </a:cubicBezTo>
                    <a:cubicBezTo>
                      <a:pt x="227" y="31"/>
                      <a:pt x="228" y="30"/>
                      <a:pt x="228" y="30"/>
                    </a:cubicBezTo>
                    <a:cubicBezTo>
                      <a:pt x="228" y="30"/>
                      <a:pt x="231" y="28"/>
                      <a:pt x="232" y="27"/>
                    </a:cubicBezTo>
                    <a:cubicBezTo>
                      <a:pt x="232" y="26"/>
                      <a:pt x="233" y="24"/>
                      <a:pt x="233" y="24"/>
                    </a:cubicBezTo>
                    <a:cubicBezTo>
                      <a:pt x="233" y="24"/>
                      <a:pt x="235" y="23"/>
                      <a:pt x="233" y="22"/>
                    </a:cubicBezTo>
                    <a:cubicBezTo>
                      <a:pt x="231" y="22"/>
                      <a:pt x="231" y="20"/>
                      <a:pt x="229" y="22"/>
                    </a:cubicBezTo>
                    <a:cubicBezTo>
                      <a:pt x="227" y="24"/>
                      <a:pt x="225" y="22"/>
                      <a:pt x="225" y="22"/>
                    </a:cubicBezTo>
                    <a:cubicBezTo>
                      <a:pt x="219" y="26"/>
                      <a:pt x="219" y="26"/>
                      <a:pt x="219" y="26"/>
                    </a:cubicBezTo>
                    <a:cubicBezTo>
                      <a:pt x="219" y="26"/>
                      <a:pt x="219" y="28"/>
                      <a:pt x="219" y="29"/>
                    </a:cubicBezTo>
                    <a:cubicBezTo>
                      <a:pt x="218" y="31"/>
                      <a:pt x="219" y="34"/>
                      <a:pt x="219" y="34"/>
                    </a:cubicBezTo>
                    <a:cubicBezTo>
                      <a:pt x="219" y="34"/>
                      <a:pt x="219" y="34"/>
                      <a:pt x="218" y="35"/>
                    </a:cubicBezTo>
                    <a:cubicBezTo>
                      <a:pt x="216" y="36"/>
                      <a:pt x="213" y="39"/>
                      <a:pt x="213" y="39"/>
                    </a:cubicBezTo>
                    <a:cubicBezTo>
                      <a:pt x="211" y="43"/>
                      <a:pt x="211" y="43"/>
                      <a:pt x="211" y="43"/>
                    </a:cubicBezTo>
                    <a:cubicBezTo>
                      <a:pt x="212" y="44"/>
                      <a:pt x="212" y="44"/>
                      <a:pt x="212" y="44"/>
                    </a:cubicBezTo>
                    <a:cubicBezTo>
                      <a:pt x="209" y="46"/>
                      <a:pt x="209" y="46"/>
                      <a:pt x="209" y="46"/>
                    </a:cubicBezTo>
                    <a:cubicBezTo>
                      <a:pt x="209" y="46"/>
                      <a:pt x="208" y="48"/>
                      <a:pt x="209" y="49"/>
                    </a:cubicBezTo>
                    <a:cubicBezTo>
                      <a:pt x="210" y="50"/>
                      <a:pt x="211" y="49"/>
                      <a:pt x="212" y="51"/>
                    </a:cubicBezTo>
                    <a:cubicBezTo>
                      <a:pt x="213" y="53"/>
                      <a:pt x="214" y="54"/>
                      <a:pt x="215" y="54"/>
                    </a:cubicBezTo>
                    <a:cubicBezTo>
                      <a:pt x="215" y="55"/>
                      <a:pt x="212" y="56"/>
                      <a:pt x="213" y="58"/>
                    </a:cubicBezTo>
                    <a:cubicBezTo>
                      <a:pt x="213" y="60"/>
                      <a:pt x="214" y="60"/>
                      <a:pt x="214" y="60"/>
                    </a:cubicBezTo>
                    <a:cubicBezTo>
                      <a:pt x="214" y="60"/>
                      <a:pt x="209" y="62"/>
                      <a:pt x="209" y="63"/>
                    </a:cubicBezTo>
                    <a:cubicBezTo>
                      <a:pt x="208" y="64"/>
                      <a:pt x="207" y="64"/>
                      <a:pt x="207" y="64"/>
                    </a:cubicBezTo>
                    <a:cubicBezTo>
                      <a:pt x="207" y="64"/>
                      <a:pt x="206" y="66"/>
                      <a:pt x="205" y="68"/>
                    </a:cubicBezTo>
                    <a:cubicBezTo>
                      <a:pt x="204" y="70"/>
                      <a:pt x="202" y="70"/>
                      <a:pt x="202" y="70"/>
                    </a:cubicBezTo>
                    <a:cubicBezTo>
                      <a:pt x="202" y="70"/>
                      <a:pt x="201" y="67"/>
                      <a:pt x="202" y="66"/>
                    </a:cubicBezTo>
                    <a:cubicBezTo>
                      <a:pt x="203" y="66"/>
                      <a:pt x="204" y="64"/>
                      <a:pt x="204" y="64"/>
                    </a:cubicBezTo>
                    <a:cubicBezTo>
                      <a:pt x="204" y="64"/>
                      <a:pt x="204" y="61"/>
                      <a:pt x="202" y="61"/>
                    </a:cubicBezTo>
                    <a:cubicBezTo>
                      <a:pt x="200" y="61"/>
                      <a:pt x="199" y="60"/>
                      <a:pt x="199" y="60"/>
                    </a:cubicBezTo>
                    <a:cubicBezTo>
                      <a:pt x="196" y="62"/>
                      <a:pt x="196" y="62"/>
                      <a:pt x="196" y="62"/>
                    </a:cubicBezTo>
                    <a:cubicBezTo>
                      <a:pt x="196" y="62"/>
                      <a:pt x="200" y="65"/>
                      <a:pt x="198" y="65"/>
                    </a:cubicBezTo>
                    <a:cubicBezTo>
                      <a:pt x="196" y="65"/>
                      <a:pt x="192" y="63"/>
                      <a:pt x="192" y="63"/>
                    </a:cubicBezTo>
                    <a:cubicBezTo>
                      <a:pt x="189" y="63"/>
                      <a:pt x="189" y="63"/>
                      <a:pt x="189" y="63"/>
                    </a:cubicBezTo>
                    <a:cubicBezTo>
                      <a:pt x="189" y="63"/>
                      <a:pt x="185" y="61"/>
                      <a:pt x="184" y="62"/>
                    </a:cubicBezTo>
                    <a:cubicBezTo>
                      <a:pt x="183" y="63"/>
                      <a:pt x="178" y="60"/>
                      <a:pt x="178" y="59"/>
                    </a:cubicBezTo>
                    <a:cubicBezTo>
                      <a:pt x="178" y="58"/>
                      <a:pt x="173" y="55"/>
                      <a:pt x="174" y="54"/>
                    </a:cubicBezTo>
                    <a:cubicBezTo>
                      <a:pt x="175" y="52"/>
                      <a:pt x="178" y="49"/>
                      <a:pt x="173" y="51"/>
                    </a:cubicBezTo>
                    <a:cubicBezTo>
                      <a:pt x="168" y="52"/>
                      <a:pt x="168" y="52"/>
                      <a:pt x="168" y="52"/>
                    </a:cubicBezTo>
                    <a:cubicBezTo>
                      <a:pt x="168" y="52"/>
                      <a:pt x="164" y="51"/>
                      <a:pt x="165" y="52"/>
                    </a:cubicBezTo>
                    <a:cubicBezTo>
                      <a:pt x="166" y="53"/>
                      <a:pt x="167" y="53"/>
                      <a:pt x="168" y="54"/>
                    </a:cubicBezTo>
                    <a:cubicBezTo>
                      <a:pt x="168" y="54"/>
                      <a:pt x="166" y="56"/>
                      <a:pt x="165" y="56"/>
                    </a:cubicBezTo>
                    <a:cubicBezTo>
                      <a:pt x="164" y="56"/>
                      <a:pt x="163" y="55"/>
                      <a:pt x="163" y="56"/>
                    </a:cubicBezTo>
                    <a:cubicBezTo>
                      <a:pt x="162" y="58"/>
                      <a:pt x="163" y="60"/>
                      <a:pt x="163" y="60"/>
                    </a:cubicBezTo>
                    <a:cubicBezTo>
                      <a:pt x="163" y="63"/>
                      <a:pt x="163" y="63"/>
                      <a:pt x="163" y="63"/>
                    </a:cubicBezTo>
                    <a:cubicBezTo>
                      <a:pt x="163" y="63"/>
                      <a:pt x="161" y="64"/>
                      <a:pt x="160" y="64"/>
                    </a:cubicBezTo>
                    <a:cubicBezTo>
                      <a:pt x="159" y="64"/>
                      <a:pt x="161" y="59"/>
                      <a:pt x="161" y="59"/>
                    </a:cubicBezTo>
                    <a:cubicBezTo>
                      <a:pt x="159" y="56"/>
                      <a:pt x="159" y="56"/>
                      <a:pt x="159" y="56"/>
                    </a:cubicBezTo>
                    <a:cubicBezTo>
                      <a:pt x="159" y="56"/>
                      <a:pt x="160" y="54"/>
                      <a:pt x="157" y="54"/>
                    </a:cubicBezTo>
                    <a:cubicBezTo>
                      <a:pt x="155" y="54"/>
                      <a:pt x="152" y="53"/>
                      <a:pt x="152" y="54"/>
                    </a:cubicBezTo>
                    <a:cubicBezTo>
                      <a:pt x="152" y="54"/>
                      <a:pt x="152" y="53"/>
                      <a:pt x="149" y="53"/>
                    </a:cubicBezTo>
                    <a:cubicBezTo>
                      <a:pt x="147" y="53"/>
                      <a:pt x="140" y="52"/>
                      <a:pt x="141" y="50"/>
                    </a:cubicBezTo>
                    <a:cubicBezTo>
                      <a:pt x="143" y="48"/>
                      <a:pt x="143" y="47"/>
                      <a:pt x="145" y="48"/>
                    </a:cubicBezTo>
                    <a:cubicBezTo>
                      <a:pt x="147" y="48"/>
                      <a:pt x="147" y="48"/>
                      <a:pt x="147" y="46"/>
                    </a:cubicBezTo>
                    <a:cubicBezTo>
                      <a:pt x="147" y="45"/>
                      <a:pt x="146" y="42"/>
                      <a:pt x="146" y="42"/>
                    </a:cubicBezTo>
                    <a:cubicBezTo>
                      <a:pt x="146" y="42"/>
                      <a:pt x="145" y="41"/>
                      <a:pt x="144" y="41"/>
                    </a:cubicBezTo>
                    <a:cubicBezTo>
                      <a:pt x="142" y="41"/>
                      <a:pt x="140" y="39"/>
                      <a:pt x="140" y="39"/>
                    </a:cubicBezTo>
                    <a:cubicBezTo>
                      <a:pt x="138" y="36"/>
                      <a:pt x="138" y="36"/>
                      <a:pt x="138" y="36"/>
                    </a:cubicBezTo>
                    <a:cubicBezTo>
                      <a:pt x="138" y="36"/>
                      <a:pt x="137" y="35"/>
                      <a:pt x="136" y="33"/>
                    </a:cubicBezTo>
                    <a:cubicBezTo>
                      <a:pt x="135" y="30"/>
                      <a:pt x="134" y="29"/>
                      <a:pt x="132" y="28"/>
                    </a:cubicBezTo>
                    <a:cubicBezTo>
                      <a:pt x="131" y="27"/>
                      <a:pt x="131" y="26"/>
                      <a:pt x="129" y="27"/>
                    </a:cubicBezTo>
                    <a:cubicBezTo>
                      <a:pt x="127" y="27"/>
                      <a:pt x="124" y="30"/>
                      <a:pt x="124" y="28"/>
                    </a:cubicBezTo>
                    <a:cubicBezTo>
                      <a:pt x="124" y="26"/>
                      <a:pt x="129" y="23"/>
                      <a:pt x="129" y="23"/>
                    </a:cubicBezTo>
                    <a:cubicBezTo>
                      <a:pt x="129" y="23"/>
                      <a:pt x="129" y="20"/>
                      <a:pt x="128" y="21"/>
                    </a:cubicBezTo>
                    <a:cubicBezTo>
                      <a:pt x="128" y="22"/>
                      <a:pt x="124" y="23"/>
                      <a:pt x="124" y="23"/>
                    </a:cubicBezTo>
                    <a:cubicBezTo>
                      <a:pt x="124" y="23"/>
                      <a:pt x="123" y="24"/>
                      <a:pt x="122" y="25"/>
                    </a:cubicBezTo>
                    <a:cubicBezTo>
                      <a:pt x="120" y="26"/>
                      <a:pt x="120" y="24"/>
                      <a:pt x="120" y="24"/>
                    </a:cubicBezTo>
                    <a:cubicBezTo>
                      <a:pt x="122" y="19"/>
                      <a:pt x="122" y="19"/>
                      <a:pt x="122" y="19"/>
                    </a:cubicBezTo>
                    <a:cubicBezTo>
                      <a:pt x="122" y="19"/>
                      <a:pt x="125" y="17"/>
                      <a:pt x="124" y="16"/>
                    </a:cubicBezTo>
                    <a:cubicBezTo>
                      <a:pt x="124" y="14"/>
                      <a:pt x="123" y="13"/>
                      <a:pt x="123" y="13"/>
                    </a:cubicBezTo>
                    <a:cubicBezTo>
                      <a:pt x="123" y="13"/>
                      <a:pt x="121" y="14"/>
                      <a:pt x="120" y="16"/>
                    </a:cubicBezTo>
                    <a:cubicBezTo>
                      <a:pt x="119" y="17"/>
                      <a:pt x="118" y="17"/>
                      <a:pt x="118" y="17"/>
                    </a:cubicBezTo>
                    <a:cubicBezTo>
                      <a:pt x="118" y="17"/>
                      <a:pt x="115" y="21"/>
                      <a:pt x="115" y="19"/>
                    </a:cubicBezTo>
                    <a:cubicBezTo>
                      <a:pt x="114" y="16"/>
                      <a:pt x="119" y="14"/>
                      <a:pt x="115" y="14"/>
                    </a:cubicBezTo>
                    <a:cubicBezTo>
                      <a:pt x="111" y="15"/>
                      <a:pt x="111" y="13"/>
                      <a:pt x="110" y="14"/>
                    </a:cubicBezTo>
                    <a:cubicBezTo>
                      <a:pt x="109" y="15"/>
                      <a:pt x="110" y="16"/>
                      <a:pt x="108" y="17"/>
                    </a:cubicBezTo>
                    <a:cubicBezTo>
                      <a:pt x="106" y="18"/>
                      <a:pt x="105" y="17"/>
                      <a:pt x="104" y="17"/>
                    </a:cubicBezTo>
                    <a:cubicBezTo>
                      <a:pt x="103" y="16"/>
                      <a:pt x="102" y="11"/>
                      <a:pt x="101" y="15"/>
                    </a:cubicBezTo>
                    <a:cubicBezTo>
                      <a:pt x="100" y="18"/>
                      <a:pt x="100" y="19"/>
                      <a:pt x="99" y="17"/>
                    </a:cubicBezTo>
                    <a:cubicBezTo>
                      <a:pt x="97" y="15"/>
                      <a:pt x="97" y="14"/>
                      <a:pt x="97" y="14"/>
                    </a:cubicBezTo>
                    <a:cubicBezTo>
                      <a:pt x="97" y="14"/>
                      <a:pt x="93" y="18"/>
                      <a:pt x="94" y="16"/>
                    </a:cubicBezTo>
                    <a:cubicBezTo>
                      <a:pt x="96" y="14"/>
                      <a:pt x="94" y="14"/>
                      <a:pt x="94" y="14"/>
                    </a:cubicBezTo>
                    <a:cubicBezTo>
                      <a:pt x="91" y="12"/>
                      <a:pt x="91" y="12"/>
                      <a:pt x="91" y="12"/>
                    </a:cubicBezTo>
                    <a:cubicBezTo>
                      <a:pt x="91" y="12"/>
                      <a:pt x="91" y="10"/>
                      <a:pt x="91" y="9"/>
                    </a:cubicBezTo>
                    <a:cubicBezTo>
                      <a:pt x="90" y="9"/>
                      <a:pt x="89" y="7"/>
                      <a:pt x="89" y="7"/>
                    </a:cubicBezTo>
                    <a:cubicBezTo>
                      <a:pt x="90" y="3"/>
                      <a:pt x="90" y="3"/>
                      <a:pt x="90" y="3"/>
                    </a:cubicBezTo>
                    <a:cubicBezTo>
                      <a:pt x="88" y="0"/>
                      <a:pt x="88" y="0"/>
                      <a:pt x="88" y="0"/>
                    </a:cubicBezTo>
                    <a:cubicBezTo>
                      <a:pt x="82" y="3"/>
                      <a:pt x="20" y="51"/>
                      <a:pt x="19" y="53"/>
                    </a:cubicBezTo>
                    <a:cubicBezTo>
                      <a:pt x="18" y="54"/>
                      <a:pt x="20" y="54"/>
                      <a:pt x="21" y="56"/>
                    </a:cubicBezTo>
                    <a:cubicBezTo>
                      <a:pt x="22" y="57"/>
                      <a:pt x="23" y="58"/>
                      <a:pt x="25" y="60"/>
                    </a:cubicBezTo>
                    <a:cubicBezTo>
                      <a:pt x="26" y="61"/>
                      <a:pt x="25" y="63"/>
                      <a:pt x="23" y="65"/>
                    </a:cubicBezTo>
                    <a:cubicBezTo>
                      <a:pt x="22" y="67"/>
                      <a:pt x="20" y="68"/>
                      <a:pt x="20" y="71"/>
                    </a:cubicBezTo>
                    <a:cubicBezTo>
                      <a:pt x="21" y="74"/>
                      <a:pt x="24" y="72"/>
                      <a:pt x="25" y="70"/>
                    </a:cubicBezTo>
                    <a:cubicBezTo>
                      <a:pt x="27" y="68"/>
                      <a:pt x="30" y="72"/>
                      <a:pt x="29" y="75"/>
                    </a:cubicBezTo>
                    <a:cubicBezTo>
                      <a:pt x="29" y="78"/>
                      <a:pt x="28" y="87"/>
                      <a:pt x="27" y="91"/>
                    </a:cubicBezTo>
                    <a:cubicBezTo>
                      <a:pt x="26" y="94"/>
                      <a:pt x="26" y="94"/>
                      <a:pt x="25" y="97"/>
                    </a:cubicBezTo>
                    <a:cubicBezTo>
                      <a:pt x="23" y="100"/>
                      <a:pt x="24" y="100"/>
                      <a:pt x="25" y="103"/>
                    </a:cubicBezTo>
                    <a:cubicBezTo>
                      <a:pt x="27" y="105"/>
                      <a:pt x="27" y="108"/>
                      <a:pt x="26" y="110"/>
                    </a:cubicBezTo>
                    <a:cubicBezTo>
                      <a:pt x="26" y="111"/>
                      <a:pt x="23" y="113"/>
                      <a:pt x="22" y="116"/>
                    </a:cubicBezTo>
                    <a:cubicBezTo>
                      <a:pt x="20" y="119"/>
                      <a:pt x="15" y="116"/>
                      <a:pt x="15" y="116"/>
                    </a:cubicBezTo>
                    <a:cubicBezTo>
                      <a:pt x="15" y="116"/>
                      <a:pt x="15" y="116"/>
                      <a:pt x="15" y="116"/>
                    </a:cubicBezTo>
                    <a:cubicBezTo>
                      <a:pt x="14" y="116"/>
                      <a:pt x="14" y="116"/>
                      <a:pt x="14" y="116"/>
                    </a:cubicBezTo>
                    <a:cubicBezTo>
                      <a:pt x="14" y="117"/>
                      <a:pt x="14" y="117"/>
                      <a:pt x="14" y="118"/>
                    </a:cubicBezTo>
                    <a:cubicBezTo>
                      <a:pt x="15" y="120"/>
                      <a:pt x="16" y="123"/>
                      <a:pt x="14" y="123"/>
                    </a:cubicBezTo>
                    <a:cubicBezTo>
                      <a:pt x="12" y="123"/>
                      <a:pt x="12" y="122"/>
                      <a:pt x="11" y="124"/>
                    </a:cubicBezTo>
                    <a:cubicBezTo>
                      <a:pt x="9" y="125"/>
                      <a:pt x="7" y="124"/>
                      <a:pt x="9" y="126"/>
                    </a:cubicBezTo>
                    <a:cubicBezTo>
                      <a:pt x="10" y="128"/>
                      <a:pt x="12" y="128"/>
                      <a:pt x="12" y="128"/>
                    </a:cubicBezTo>
                    <a:cubicBezTo>
                      <a:pt x="12" y="128"/>
                      <a:pt x="14" y="125"/>
                      <a:pt x="14" y="127"/>
                    </a:cubicBezTo>
                    <a:cubicBezTo>
                      <a:pt x="15" y="129"/>
                      <a:pt x="16" y="129"/>
                      <a:pt x="15" y="131"/>
                    </a:cubicBezTo>
                    <a:cubicBezTo>
                      <a:pt x="14" y="132"/>
                      <a:pt x="14" y="133"/>
                      <a:pt x="12" y="133"/>
                    </a:cubicBezTo>
                    <a:cubicBezTo>
                      <a:pt x="11" y="134"/>
                      <a:pt x="11" y="131"/>
                      <a:pt x="11" y="134"/>
                    </a:cubicBezTo>
                    <a:cubicBezTo>
                      <a:pt x="10" y="137"/>
                      <a:pt x="12" y="135"/>
                      <a:pt x="12" y="136"/>
                    </a:cubicBezTo>
                    <a:cubicBezTo>
                      <a:pt x="12" y="137"/>
                      <a:pt x="10" y="139"/>
                      <a:pt x="10" y="139"/>
                    </a:cubicBezTo>
                    <a:cubicBezTo>
                      <a:pt x="10" y="139"/>
                      <a:pt x="14" y="139"/>
                      <a:pt x="15" y="140"/>
                    </a:cubicBezTo>
                    <a:cubicBezTo>
                      <a:pt x="15" y="140"/>
                      <a:pt x="17" y="138"/>
                      <a:pt x="17" y="140"/>
                    </a:cubicBezTo>
                    <a:cubicBezTo>
                      <a:pt x="17" y="142"/>
                      <a:pt x="16" y="143"/>
                      <a:pt x="15" y="144"/>
                    </a:cubicBezTo>
                    <a:cubicBezTo>
                      <a:pt x="13" y="145"/>
                      <a:pt x="11" y="145"/>
                      <a:pt x="11" y="145"/>
                    </a:cubicBezTo>
                    <a:cubicBezTo>
                      <a:pt x="11" y="145"/>
                      <a:pt x="10" y="144"/>
                      <a:pt x="9" y="146"/>
                    </a:cubicBezTo>
                    <a:cubicBezTo>
                      <a:pt x="9" y="147"/>
                      <a:pt x="10" y="148"/>
                      <a:pt x="11" y="149"/>
                    </a:cubicBezTo>
                    <a:cubicBezTo>
                      <a:pt x="12" y="149"/>
                      <a:pt x="8" y="151"/>
                      <a:pt x="10" y="153"/>
                    </a:cubicBezTo>
                    <a:cubicBezTo>
                      <a:pt x="11" y="154"/>
                      <a:pt x="14" y="153"/>
                      <a:pt x="14" y="153"/>
                    </a:cubicBezTo>
                    <a:cubicBezTo>
                      <a:pt x="14" y="153"/>
                      <a:pt x="16" y="150"/>
                      <a:pt x="16" y="153"/>
                    </a:cubicBezTo>
                    <a:cubicBezTo>
                      <a:pt x="16" y="155"/>
                      <a:pt x="12" y="155"/>
                      <a:pt x="14" y="157"/>
                    </a:cubicBezTo>
                    <a:cubicBezTo>
                      <a:pt x="15" y="158"/>
                      <a:pt x="16" y="156"/>
                      <a:pt x="17" y="158"/>
                    </a:cubicBezTo>
                    <a:cubicBezTo>
                      <a:pt x="18" y="160"/>
                      <a:pt x="17" y="161"/>
                      <a:pt x="17" y="163"/>
                    </a:cubicBezTo>
                    <a:cubicBezTo>
                      <a:pt x="17" y="164"/>
                      <a:pt x="19" y="165"/>
                      <a:pt x="19" y="166"/>
                    </a:cubicBezTo>
                    <a:cubicBezTo>
                      <a:pt x="19" y="167"/>
                      <a:pt x="20" y="170"/>
                      <a:pt x="19" y="171"/>
                    </a:cubicBezTo>
                    <a:cubicBezTo>
                      <a:pt x="18" y="172"/>
                      <a:pt x="17" y="172"/>
                      <a:pt x="17" y="174"/>
                    </a:cubicBezTo>
                    <a:cubicBezTo>
                      <a:pt x="18" y="176"/>
                      <a:pt x="18" y="176"/>
                      <a:pt x="16" y="178"/>
                    </a:cubicBezTo>
                    <a:cubicBezTo>
                      <a:pt x="15" y="179"/>
                      <a:pt x="14" y="179"/>
                      <a:pt x="14" y="177"/>
                    </a:cubicBezTo>
                    <a:cubicBezTo>
                      <a:pt x="14" y="175"/>
                      <a:pt x="15" y="173"/>
                      <a:pt x="14" y="171"/>
                    </a:cubicBezTo>
                    <a:cubicBezTo>
                      <a:pt x="14" y="170"/>
                      <a:pt x="15" y="165"/>
                      <a:pt x="14" y="165"/>
                    </a:cubicBezTo>
                    <a:cubicBezTo>
                      <a:pt x="12" y="165"/>
                      <a:pt x="12" y="162"/>
                      <a:pt x="12" y="161"/>
                    </a:cubicBezTo>
                    <a:cubicBezTo>
                      <a:pt x="12" y="160"/>
                      <a:pt x="10" y="157"/>
                      <a:pt x="9" y="158"/>
                    </a:cubicBezTo>
                    <a:cubicBezTo>
                      <a:pt x="9" y="160"/>
                      <a:pt x="7" y="158"/>
                      <a:pt x="7" y="158"/>
                    </a:cubicBezTo>
                    <a:cubicBezTo>
                      <a:pt x="7" y="158"/>
                      <a:pt x="8" y="152"/>
                      <a:pt x="6" y="153"/>
                    </a:cubicBezTo>
                    <a:cubicBezTo>
                      <a:pt x="5" y="154"/>
                      <a:pt x="4" y="149"/>
                      <a:pt x="2" y="151"/>
                    </a:cubicBezTo>
                    <a:cubicBezTo>
                      <a:pt x="1" y="153"/>
                      <a:pt x="0" y="151"/>
                      <a:pt x="1" y="155"/>
                    </a:cubicBezTo>
                    <a:cubicBezTo>
                      <a:pt x="3" y="158"/>
                      <a:pt x="4" y="161"/>
                      <a:pt x="4" y="162"/>
                    </a:cubicBezTo>
                    <a:cubicBezTo>
                      <a:pt x="6" y="163"/>
                      <a:pt x="8" y="164"/>
                      <a:pt x="7" y="165"/>
                    </a:cubicBezTo>
                    <a:cubicBezTo>
                      <a:pt x="6" y="167"/>
                      <a:pt x="6" y="166"/>
                      <a:pt x="6" y="168"/>
                    </a:cubicBezTo>
                    <a:cubicBezTo>
                      <a:pt x="6" y="170"/>
                      <a:pt x="8" y="170"/>
                      <a:pt x="8" y="170"/>
                    </a:cubicBezTo>
                    <a:cubicBezTo>
                      <a:pt x="8" y="170"/>
                      <a:pt x="8" y="170"/>
                      <a:pt x="7" y="174"/>
                    </a:cubicBezTo>
                    <a:cubicBezTo>
                      <a:pt x="6" y="178"/>
                      <a:pt x="9" y="178"/>
                      <a:pt x="9" y="180"/>
                    </a:cubicBezTo>
                    <a:cubicBezTo>
                      <a:pt x="9" y="180"/>
                      <a:pt x="12" y="185"/>
                      <a:pt x="14" y="184"/>
                    </a:cubicBezTo>
                    <a:cubicBezTo>
                      <a:pt x="17" y="182"/>
                      <a:pt x="17" y="176"/>
                      <a:pt x="23" y="177"/>
                    </a:cubicBezTo>
                    <a:cubicBezTo>
                      <a:pt x="30" y="178"/>
                      <a:pt x="123" y="207"/>
                      <a:pt x="163" y="212"/>
                    </a:cubicBezTo>
                    <a:cubicBezTo>
                      <a:pt x="163" y="212"/>
                      <a:pt x="168" y="213"/>
                      <a:pt x="168" y="212"/>
                    </a:cubicBezTo>
                    <a:cubicBezTo>
                      <a:pt x="168" y="210"/>
                      <a:pt x="170" y="208"/>
                      <a:pt x="171" y="209"/>
                    </a:cubicBezTo>
                    <a:cubicBezTo>
                      <a:pt x="172" y="210"/>
                      <a:pt x="169" y="213"/>
                      <a:pt x="172" y="213"/>
                    </a:cubicBezTo>
                    <a:cubicBezTo>
                      <a:pt x="174" y="214"/>
                      <a:pt x="178" y="217"/>
                      <a:pt x="180" y="217"/>
                    </a:cubicBezTo>
                    <a:cubicBezTo>
                      <a:pt x="182" y="217"/>
                      <a:pt x="183" y="218"/>
                      <a:pt x="184" y="219"/>
                    </a:cubicBezTo>
                    <a:cubicBezTo>
                      <a:pt x="185" y="220"/>
                      <a:pt x="187" y="219"/>
                      <a:pt x="188" y="219"/>
                    </a:cubicBezTo>
                    <a:cubicBezTo>
                      <a:pt x="189" y="219"/>
                      <a:pt x="191" y="218"/>
                      <a:pt x="192" y="220"/>
                    </a:cubicBezTo>
                    <a:cubicBezTo>
                      <a:pt x="193" y="222"/>
                      <a:pt x="193" y="222"/>
                      <a:pt x="195" y="222"/>
                    </a:cubicBezTo>
                    <a:cubicBezTo>
                      <a:pt x="197" y="222"/>
                      <a:pt x="200" y="222"/>
                      <a:pt x="200" y="222"/>
                    </a:cubicBezTo>
                    <a:cubicBezTo>
                      <a:pt x="201" y="223"/>
                      <a:pt x="201" y="223"/>
                      <a:pt x="201" y="223"/>
                    </a:cubicBezTo>
                    <a:cubicBezTo>
                      <a:pt x="202" y="222"/>
                      <a:pt x="202" y="221"/>
                      <a:pt x="203" y="220"/>
                    </a:cubicBezTo>
                    <a:cubicBezTo>
                      <a:pt x="205" y="217"/>
                      <a:pt x="206" y="217"/>
                      <a:pt x="209" y="217"/>
                    </a:cubicBezTo>
                    <a:cubicBezTo>
                      <a:pt x="209" y="217"/>
                      <a:pt x="212" y="215"/>
                      <a:pt x="214" y="215"/>
                    </a:cubicBezTo>
                    <a:cubicBezTo>
                      <a:pt x="216" y="216"/>
                      <a:pt x="216" y="217"/>
                      <a:pt x="217" y="219"/>
                    </a:cubicBezTo>
                    <a:cubicBezTo>
                      <a:pt x="217" y="221"/>
                      <a:pt x="220" y="224"/>
                      <a:pt x="220" y="222"/>
                    </a:cubicBezTo>
                    <a:cubicBezTo>
                      <a:pt x="221" y="221"/>
                      <a:pt x="224" y="224"/>
                      <a:pt x="225" y="224"/>
                    </a:cubicBezTo>
                    <a:cubicBezTo>
                      <a:pt x="226" y="224"/>
                      <a:pt x="227" y="226"/>
                      <a:pt x="229" y="233"/>
                    </a:cubicBezTo>
                    <a:cubicBezTo>
                      <a:pt x="231" y="239"/>
                      <a:pt x="233" y="236"/>
                      <a:pt x="234" y="237"/>
                    </a:cubicBezTo>
                    <a:cubicBezTo>
                      <a:pt x="234" y="238"/>
                      <a:pt x="235" y="238"/>
                      <a:pt x="236" y="238"/>
                    </a:cubicBezTo>
                    <a:cubicBezTo>
                      <a:pt x="237" y="239"/>
                      <a:pt x="242" y="240"/>
                      <a:pt x="244" y="240"/>
                    </a:cubicBezTo>
                    <a:cubicBezTo>
                      <a:pt x="246" y="240"/>
                      <a:pt x="248" y="241"/>
                      <a:pt x="250" y="242"/>
                    </a:cubicBezTo>
                    <a:cubicBezTo>
                      <a:pt x="252" y="243"/>
                      <a:pt x="254" y="246"/>
                      <a:pt x="255" y="248"/>
                    </a:cubicBezTo>
                    <a:cubicBezTo>
                      <a:pt x="256" y="249"/>
                      <a:pt x="256" y="251"/>
                      <a:pt x="254" y="252"/>
                    </a:cubicBezTo>
                    <a:cubicBezTo>
                      <a:pt x="253" y="252"/>
                      <a:pt x="252" y="252"/>
                      <a:pt x="252" y="252"/>
                    </a:cubicBezTo>
                    <a:cubicBezTo>
                      <a:pt x="251" y="252"/>
                      <a:pt x="251" y="252"/>
                      <a:pt x="251" y="252"/>
                    </a:cubicBezTo>
                    <a:cubicBezTo>
                      <a:pt x="253" y="256"/>
                      <a:pt x="256" y="257"/>
                      <a:pt x="258" y="261"/>
                    </a:cubicBezTo>
                    <a:cubicBezTo>
                      <a:pt x="258" y="260"/>
                      <a:pt x="258" y="260"/>
                      <a:pt x="258" y="260"/>
                    </a:cubicBezTo>
                    <a:cubicBezTo>
                      <a:pt x="262" y="258"/>
                      <a:pt x="262" y="258"/>
                      <a:pt x="262" y="258"/>
                    </a:cubicBezTo>
                    <a:cubicBezTo>
                      <a:pt x="262" y="258"/>
                      <a:pt x="269" y="259"/>
                      <a:pt x="270" y="259"/>
                    </a:cubicBezTo>
                    <a:cubicBezTo>
                      <a:pt x="271" y="259"/>
                      <a:pt x="277" y="256"/>
                      <a:pt x="278" y="255"/>
                    </a:cubicBezTo>
                    <a:cubicBezTo>
                      <a:pt x="279" y="255"/>
                      <a:pt x="279" y="255"/>
                      <a:pt x="279" y="255"/>
                    </a:cubicBezTo>
                    <a:cubicBezTo>
                      <a:pt x="279" y="255"/>
                      <a:pt x="279" y="255"/>
                      <a:pt x="279" y="255"/>
                    </a:cubicBezTo>
                    <a:cubicBezTo>
                      <a:pt x="279" y="255"/>
                      <a:pt x="282" y="253"/>
                      <a:pt x="284" y="252"/>
                    </a:cubicBezTo>
                    <a:cubicBezTo>
                      <a:pt x="285" y="250"/>
                      <a:pt x="286" y="249"/>
                      <a:pt x="291" y="250"/>
                    </a:cubicBezTo>
                    <a:cubicBezTo>
                      <a:pt x="296" y="251"/>
                      <a:pt x="301" y="250"/>
                      <a:pt x="304" y="249"/>
                    </a:cubicBezTo>
                    <a:cubicBezTo>
                      <a:pt x="307" y="248"/>
                      <a:pt x="312" y="248"/>
                      <a:pt x="314" y="243"/>
                    </a:cubicBezTo>
                    <a:cubicBezTo>
                      <a:pt x="315" y="237"/>
                      <a:pt x="317" y="234"/>
                      <a:pt x="318" y="231"/>
                    </a:cubicBezTo>
                    <a:cubicBezTo>
                      <a:pt x="319" y="229"/>
                      <a:pt x="320" y="227"/>
                      <a:pt x="323" y="229"/>
                    </a:cubicBezTo>
                    <a:cubicBezTo>
                      <a:pt x="325" y="231"/>
                      <a:pt x="326" y="228"/>
                      <a:pt x="328" y="230"/>
                    </a:cubicBezTo>
                    <a:cubicBezTo>
                      <a:pt x="330" y="232"/>
                      <a:pt x="328" y="235"/>
                      <a:pt x="330" y="239"/>
                    </a:cubicBezTo>
                    <a:cubicBezTo>
                      <a:pt x="331" y="242"/>
                      <a:pt x="334" y="246"/>
                      <a:pt x="336" y="248"/>
                    </a:cubicBezTo>
                    <a:cubicBezTo>
                      <a:pt x="336" y="249"/>
                      <a:pt x="336" y="249"/>
                      <a:pt x="336" y="249"/>
                    </a:cubicBezTo>
                    <a:cubicBezTo>
                      <a:pt x="337" y="248"/>
                      <a:pt x="337" y="247"/>
                      <a:pt x="337" y="247"/>
                    </a:cubicBezTo>
                    <a:cubicBezTo>
                      <a:pt x="337" y="247"/>
                      <a:pt x="342" y="245"/>
                      <a:pt x="344" y="244"/>
                    </a:cubicBezTo>
                    <a:cubicBezTo>
                      <a:pt x="345" y="243"/>
                      <a:pt x="347" y="241"/>
                      <a:pt x="347" y="241"/>
                    </a:cubicBezTo>
                    <a:cubicBezTo>
                      <a:pt x="349" y="240"/>
                      <a:pt x="349" y="240"/>
                      <a:pt x="349" y="240"/>
                    </a:cubicBezTo>
                    <a:cubicBezTo>
                      <a:pt x="349" y="240"/>
                      <a:pt x="347" y="241"/>
                      <a:pt x="350" y="242"/>
                    </a:cubicBezTo>
                    <a:cubicBezTo>
                      <a:pt x="353" y="243"/>
                      <a:pt x="355" y="241"/>
                      <a:pt x="355" y="242"/>
                    </a:cubicBezTo>
                    <a:cubicBezTo>
                      <a:pt x="355" y="243"/>
                      <a:pt x="351" y="245"/>
                      <a:pt x="351" y="245"/>
                    </a:cubicBezTo>
                    <a:cubicBezTo>
                      <a:pt x="351" y="245"/>
                      <a:pt x="351" y="245"/>
                      <a:pt x="349" y="245"/>
                    </a:cubicBezTo>
                    <a:cubicBezTo>
                      <a:pt x="348" y="245"/>
                      <a:pt x="345" y="249"/>
                      <a:pt x="345" y="249"/>
                    </a:cubicBezTo>
                    <a:cubicBezTo>
                      <a:pt x="345" y="249"/>
                      <a:pt x="344" y="249"/>
                      <a:pt x="343" y="250"/>
                    </a:cubicBezTo>
                    <a:cubicBezTo>
                      <a:pt x="343" y="252"/>
                      <a:pt x="342" y="253"/>
                      <a:pt x="342" y="254"/>
                    </a:cubicBezTo>
                    <a:cubicBezTo>
                      <a:pt x="342" y="256"/>
                      <a:pt x="342" y="257"/>
                      <a:pt x="344" y="257"/>
                    </a:cubicBezTo>
                    <a:cubicBezTo>
                      <a:pt x="346" y="258"/>
                      <a:pt x="348" y="257"/>
                      <a:pt x="348" y="257"/>
                    </a:cubicBezTo>
                    <a:cubicBezTo>
                      <a:pt x="348" y="257"/>
                      <a:pt x="351" y="254"/>
                      <a:pt x="352" y="253"/>
                    </a:cubicBezTo>
                    <a:cubicBezTo>
                      <a:pt x="352" y="252"/>
                      <a:pt x="353" y="250"/>
                      <a:pt x="353" y="250"/>
                    </a:cubicBezTo>
                    <a:cubicBezTo>
                      <a:pt x="357" y="248"/>
                      <a:pt x="357" y="248"/>
                      <a:pt x="357" y="248"/>
                    </a:cubicBezTo>
                    <a:cubicBezTo>
                      <a:pt x="357" y="248"/>
                      <a:pt x="359" y="248"/>
                      <a:pt x="361" y="247"/>
                    </a:cubicBezTo>
                    <a:cubicBezTo>
                      <a:pt x="363" y="247"/>
                      <a:pt x="366" y="246"/>
                      <a:pt x="366" y="246"/>
                    </a:cubicBezTo>
                    <a:cubicBezTo>
                      <a:pt x="366" y="246"/>
                      <a:pt x="368" y="244"/>
                      <a:pt x="369" y="243"/>
                    </a:cubicBezTo>
                    <a:cubicBezTo>
                      <a:pt x="370" y="242"/>
                      <a:pt x="370" y="242"/>
                      <a:pt x="370" y="242"/>
                    </a:cubicBezTo>
                    <a:cubicBezTo>
                      <a:pt x="370" y="242"/>
                      <a:pt x="370" y="240"/>
                      <a:pt x="369" y="240"/>
                    </a:cubicBezTo>
                    <a:cubicBezTo>
                      <a:pt x="368" y="240"/>
                      <a:pt x="367" y="240"/>
                      <a:pt x="369" y="239"/>
                    </a:cubicBezTo>
                    <a:cubicBezTo>
                      <a:pt x="371" y="237"/>
                      <a:pt x="369" y="238"/>
                      <a:pt x="371" y="237"/>
                    </a:cubicBezTo>
                    <a:cubicBezTo>
                      <a:pt x="373" y="236"/>
                      <a:pt x="374" y="233"/>
                      <a:pt x="374" y="233"/>
                    </a:cubicBezTo>
                    <a:cubicBezTo>
                      <a:pt x="373" y="229"/>
                      <a:pt x="373" y="229"/>
                      <a:pt x="373" y="229"/>
                    </a:cubicBezTo>
                    <a:cubicBezTo>
                      <a:pt x="373" y="229"/>
                      <a:pt x="371" y="227"/>
                      <a:pt x="370" y="229"/>
                    </a:cubicBezTo>
                    <a:cubicBezTo>
                      <a:pt x="369" y="231"/>
                      <a:pt x="369" y="234"/>
                      <a:pt x="368" y="236"/>
                    </a:cubicBezTo>
                    <a:cubicBezTo>
                      <a:pt x="367" y="238"/>
                      <a:pt x="365" y="239"/>
                      <a:pt x="365" y="239"/>
                    </a:cubicBezTo>
                    <a:cubicBezTo>
                      <a:pt x="365" y="239"/>
                      <a:pt x="364" y="238"/>
                      <a:pt x="362" y="238"/>
                    </a:cubicBezTo>
                    <a:cubicBezTo>
                      <a:pt x="360" y="239"/>
                      <a:pt x="354" y="240"/>
                      <a:pt x="353" y="238"/>
                    </a:cubicBezTo>
                    <a:cubicBezTo>
                      <a:pt x="352" y="235"/>
                      <a:pt x="350" y="233"/>
                      <a:pt x="348" y="234"/>
                    </a:cubicBezTo>
                    <a:cubicBezTo>
                      <a:pt x="347" y="234"/>
                      <a:pt x="346" y="232"/>
                      <a:pt x="346" y="230"/>
                    </a:cubicBezTo>
                    <a:cubicBezTo>
                      <a:pt x="346" y="228"/>
                      <a:pt x="344" y="224"/>
                      <a:pt x="344" y="224"/>
                    </a:cubicBezTo>
                    <a:cubicBezTo>
                      <a:pt x="344" y="224"/>
                      <a:pt x="349" y="223"/>
                      <a:pt x="344" y="223"/>
                    </a:cubicBezTo>
                    <a:cubicBezTo>
                      <a:pt x="339" y="224"/>
                      <a:pt x="337" y="223"/>
                      <a:pt x="337" y="223"/>
                    </a:cubicBezTo>
                    <a:cubicBezTo>
                      <a:pt x="342" y="219"/>
                      <a:pt x="342" y="219"/>
                      <a:pt x="342" y="219"/>
                    </a:cubicBezTo>
                    <a:cubicBezTo>
                      <a:pt x="342" y="219"/>
                      <a:pt x="346" y="220"/>
                      <a:pt x="346" y="219"/>
                    </a:cubicBezTo>
                    <a:cubicBezTo>
                      <a:pt x="347" y="217"/>
                      <a:pt x="347" y="216"/>
                      <a:pt x="347" y="216"/>
                    </a:cubicBezTo>
                    <a:cubicBezTo>
                      <a:pt x="347" y="216"/>
                      <a:pt x="347" y="213"/>
                      <a:pt x="340" y="213"/>
                    </a:cubicBezTo>
                    <a:cubicBezTo>
                      <a:pt x="333" y="214"/>
                      <a:pt x="326" y="217"/>
                      <a:pt x="325" y="218"/>
                    </a:cubicBezTo>
                    <a:cubicBezTo>
                      <a:pt x="323" y="220"/>
                      <a:pt x="315" y="231"/>
                      <a:pt x="310" y="233"/>
                    </a:cubicBezTo>
                    <a:cubicBezTo>
                      <a:pt x="310" y="233"/>
                      <a:pt x="317" y="225"/>
                      <a:pt x="316" y="224"/>
                    </a:cubicBezTo>
                    <a:cubicBezTo>
                      <a:pt x="314" y="222"/>
                      <a:pt x="319" y="216"/>
                      <a:pt x="323" y="214"/>
                    </a:cubicBezTo>
                    <a:cubicBezTo>
                      <a:pt x="327" y="213"/>
                      <a:pt x="328" y="213"/>
                      <a:pt x="330" y="209"/>
                    </a:cubicBezTo>
                    <a:cubicBezTo>
                      <a:pt x="332" y="205"/>
                      <a:pt x="334" y="204"/>
                      <a:pt x="336" y="204"/>
                    </a:cubicBezTo>
                    <a:cubicBezTo>
                      <a:pt x="338" y="204"/>
                      <a:pt x="338" y="203"/>
                      <a:pt x="342" y="203"/>
                    </a:cubicBezTo>
                    <a:cubicBezTo>
                      <a:pt x="346" y="203"/>
                      <a:pt x="349" y="202"/>
                      <a:pt x="349" y="202"/>
                    </a:cubicBezTo>
                    <a:cubicBezTo>
                      <a:pt x="349" y="202"/>
                      <a:pt x="357" y="202"/>
                      <a:pt x="360" y="203"/>
                    </a:cubicBezTo>
                    <a:cubicBezTo>
                      <a:pt x="362" y="203"/>
                      <a:pt x="365" y="201"/>
                      <a:pt x="367" y="201"/>
                    </a:cubicBezTo>
                    <a:cubicBezTo>
                      <a:pt x="369" y="200"/>
                      <a:pt x="372" y="198"/>
                      <a:pt x="373" y="197"/>
                    </a:cubicBezTo>
                    <a:cubicBezTo>
                      <a:pt x="374" y="196"/>
                      <a:pt x="375" y="193"/>
                      <a:pt x="375" y="193"/>
                    </a:cubicBezTo>
                    <a:cubicBezTo>
                      <a:pt x="375" y="193"/>
                      <a:pt x="378" y="189"/>
                      <a:pt x="380" y="189"/>
                    </a:cubicBezTo>
                    <a:cubicBezTo>
                      <a:pt x="382" y="189"/>
                      <a:pt x="383" y="188"/>
                      <a:pt x="384" y="187"/>
                    </a:cubicBezTo>
                    <a:cubicBezTo>
                      <a:pt x="385" y="186"/>
                      <a:pt x="389" y="182"/>
                      <a:pt x="387" y="181"/>
                    </a:cubicBezTo>
                    <a:close/>
                    <a:moveTo>
                      <a:pt x="228" y="85"/>
                    </a:moveTo>
                    <a:cubicBezTo>
                      <a:pt x="228" y="87"/>
                      <a:pt x="229" y="88"/>
                      <a:pt x="230" y="88"/>
                    </a:cubicBezTo>
                    <a:cubicBezTo>
                      <a:pt x="229" y="88"/>
                      <a:pt x="228" y="88"/>
                      <a:pt x="228" y="88"/>
                    </a:cubicBezTo>
                    <a:cubicBezTo>
                      <a:pt x="228" y="88"/>
                      <a:pt x="226" y="85"/>
                      <a:pt x="222" y="84"/>
                    </a:cubicBezTo>
                    <a:cubicBezTo>
                      <a:pt x="222" y="84"/>
                      <a:pt x="226" y="82"/>
                      <a:pt x="228" y="85"/>
                    </a:cubicBezTo>
                    <a:close/>
                    <a:moveTo>
                      <a:pt x="112" y="55"/>
                    </a:moveTo>
                    <a:cubicBezTo>
                      <a:pt x="114" y="53"/>
                      <a:pt x="105" y="51"/>
                      <a:pt x="104" y="50"/>
                    </a:cubicBezTo>
                    <a:cubicBezTo>
                      <a:pt x="103" y="48"/>
                      <a:pt x="109" y="48"/>
                      <a:pt x="111" y="48"/>
                    </a:cubicBezTo>
                    <a:cubicBezTo>
                      <a:pt x="122" y="49"/>
                      <a:pt x="122" y="49"/>
                      <a:pt x="122" y="49"/>
                    </a:cubicBezTo>
                    <a:cubicBezTo>
                      <a:pt x="122" y="49"/>
                      <a:pt x="118" y="53"/>
                      <a:pt x="119" y="53"/>
                    </a:cubicBezTo>
                    <a:cubicBezTo>
                      <a:pt x="119" y="53"/>
                      <a:pt x="121" y="54"/>
                      <a:pt x="123" y="54"/>
                    </a:cubicBezTo>
                    <a:cubicBezTo>
                      <a:pt x="124" y="54"/>
                      <a:pt x="125" y="54"/>
                      <a:pt x="125" y="54"/>
                    </a:cubicBezTo>
                    <a:cubicBezTo>
                      <a:pt x="125" y="55"/>
                      <a:pt x="124" y="55"/>
                      <a:pt x="123" y="54"/>
                    </a:cubicBezTo>
                    <a:cubicBezTo>
                      <a:pt x="120" y="56"/>
                      <a:pt x="115" y="59"/>
                      <a:pt x="112" y="59"/>
                    </a:cubicBezTo>
                    <a:cubicBezTo>
                      <a:pt x="108" y="59"/>
                      <a:pt x="103" y="60"/>
                      <a:pt x="102" y="59"/>
                    </a:cubicBezTo>
                    <a:cubicBezTo>
                      <a:pt x="102" y="57"/>
                      <a:pt x="110" y="57"/>
                      <a:pt x="112" y="55"/>
                    </a:cubicBezTo>
                    <a:close/>
                    <a:moveTo>
                      <a:pt x="132" y="91"/>
                    </a:moveTo>
                    <a:cubicBezTo>
                      <a:pt x="129" y="90"/>
                      <a:pt x="126" y="97"/>
                      <a:pt x="125" y="97"/>
                    </a:cubicBezTo>
                    <a:cubicBezTo>
                      <a:pt x="124" y="97"/>
                      <a:pt x="118" y="99"/>
                      <a:pt x="114" y="99"/>
                    </a:cubicBezTo>
                    <a:cubicBezTo>
                      <a:pt x="111" y="98"/>
                      <a:pt x="104" y="96"/>
                      <a:pt x="102" y="94"/>
                    </a:cubicBezTo>
                    <a:cubicBezTo>
                      <a:pt x="100" y="91"/>
                      <a:pt x="105" y="94"/>
                      <a:pt x="107" y="94"/>
                    </a:cubicBezTo>
                    <a:cubicBezTo>
                      <a:pt x="109" y="94"/>
                      <a:pt x="111" y="90"/>
                      <a:pt x="111" y="84"/>
                    </a:cubicBezTo>
                    <a:cubicBezTo>
                      <a:pt x="112" y="77"/>
                      <a:pt x="114" y="86"/>
                      <a:pt x="117" y="88"/>
                    </a:cubicBezTo>
                    <a:cubicBezTo>
                      <a:pt x="117" y="88"/>
                      <a:pt x="134" y="87"/>
                      <a:pt x="136" y="88"/>
                    </a:cubicBezTo>
                    <a:cubicBezTo>
                      <a:pt x="137" y="89"/>
                      <a:pt x="134" y="91"/>
                      <a:pt x="132" y="91"/>
                    </a:cubicBezTo>
                    <a:close/>
                    <a:moveTo>
                      <a:pt x="165" y="197"/>
                    </a:moveTo>
                    <a:cubicBezTo>
                      <a:pt x="165" y="197"/>
                      <a:pt x="165" y="197"/>
                      <a:pt x="165" y="195"/>
                    </a:cubicBezTo>
                    <a:cubicBezTo>
                      <a:pt x="165" y="192"/>
                      <a:pt x="162" y="190"/>
                      <a:pt x="160" y="187"/>
                    </a:cubicBezTo>
                    <a:cubicBezTo>
                      <a:pt x="159" y="185"/>
                      <a:pt x="160" y="182"/>
                      <a:pt x="156" y="180"/>
                    </a:cubicBezTo>
                    <a:cubicBezTo>
                      <a:pt x="153" y="177"/>
                      <a:pt x="157" y="173"/>
                      <a:pt x="160" y="171"/>
                    </a:cubicBezTo>
                    <a:cubicBezTo>
                      <a:pt x="160" y="169"/>
                      <a:pt x="160" y="169"/>
                      <a:pt x="160" y="169"/>
                    </a:cubicBezTo>
                    <a:cubicBezTo>
                      <a:pt x="163" y="174"/>
                      <a:pt x="163" y="174"/>
                      <a:pt x="163" y="174"/>
                    </a:cubicBezTo>
                    <a:cubicBezTo>
                      <a:pt x="163" y="174"/>
                      <a:pt x="162" y="179"/>
                      <a:pt x="163" y="181"/>
                    </a:cubicBezTo>
                    <a:cubicBezTo>
                      <a:pt x="164" y="183"/>
                      <a:pt x="166" y="189"/>
                      <a:pt x="166" y="189"/>
                    </a:cubicBezTo>
                    <a:lnTo>
                      <a:pt x="165" y="197"/>
                    </a:lnTo>
                    <a:close/>
                  </a:path>
                </a:pathLst>
              </a:custGeom>
              <a:grpFill/>
              <a:ln w="4763" cap="rnd">
                <a:solidFill>
                  <a:srgbClr val="FFFFFF"/>
                </a:solidFill>
                <a:prstDash val="solid"/>
                <a:round/>
                <a:headEnd/>
                <a:tailEnd/>
              </a:ln>
            </p:spPr>
            <p:txBody>
              <a:bodyPr/>
              <a:lstStyle/>
              <a:p>
                <a:endParaRPr lang="en-US"/>
              </a:p>
            </p:txBody>
          </p:sp>
          <p:sp>
            <p:nvSpPr>
              <p:cNvPr id="355" name="Freeform 106">
                <a:extLst>
                  <a:ext uri="{FF2B5EF4-FFF2-40B4-BE49-F238E27FC236}">
                    <a16:creationId xmlns:a16="http://schemas.microsoft.com/office/drawing/2014/main" id="{BF683E54-A720-4E72-B13D-304B8275EF83}"/>
                  </a:ext>
                </a:extLst>
              </p:cNvPr>
              <p:cNvSpPr>
                <a:spLocks/>
              </p:cNvSpPr>
              <p:nvPr/>
            </p:nvSpPr>
            <p:spPr bwMode="auto">
              <a:xfrm>
                <a:off x="3335" y="1199"/>
                <a:ext cx="120" cy="235"/>
              </a:xfrm>
              <a:custGeom>
                <a:avLst/>
                <a:gdLst>
                  <a:gd name="T0" fmla="*/ 43 w 45"/>
                  <a:gd name="T1" fmla="*/ 43 h 88"/>
                  <a:gd name="T2" fmla="*/ 21 w 45"/>
                  <a:gd name="T3" fmla="*/ 56 h 88"/>
                  <a:gd name="T4" fmla="*/ 8 w 45"/>
                  <a:gd name="T5" fmla="*/ 64 h 88"/>
                  <a:gd name="T6" fmla="*/ 13 w 45"/>
                  <a:gd name="T7" fmla="*/ 93 h 88"/>
                  <a:gd name="T8" fmla="*/ 21 w 45"/>
                  <a:gd name="T9" fmla="*/ 107 h 88"/>
                  <a:gd name="T10" fmla="*/ 8 w 45"/>
                  <a:gd name="T11" fmla="*/ 128 h 88"/>
                  <a:gd name="T12" fmla="*/ 0 w 45"/>
                  <a:gd name="T13" fmla="*/ 158 h 88"/>
                  <a:gd name="T14" fmla="*/ 13 w 45"/>
                  <a:gd name="T15" fmla="*/ 171 h 88"/>
                  <a:gd name="T16" fmla="*/ 29 w 45"/>
                  <a:gd name="T17" fmla="*/ 163 h 88"/>
                  <a:gd name="T18" fmla="*/ 21 w 45"/>
                  <a:gd name="T19" fmla="*/ 200 h 88"/>
                  <a:gd name="T20" fmla="*/ 21 w 45"/>
                  <a:gd name="T21" fmla="*/ 227 h 88"/>
                  <a:gd name="T22" fmla="*/ 29 w 45"/>
                  <a:gd name="T23" fmla="*/ 227 h 88"/>
                  <a:gd name="T24" fmla="*/ 35 w 45"/>
                  <a:gd name="T25" fmla="*/ 214 h 88"/>
                  <a:gd name="T26" fmla="*/ 56 w 45"/>
                  <a:gd name="T27" fmla="*/ 214 h 88"/>
                  <a:gd name="T28" fmla="*/ 43 w 45"/>
                  <a:gd name="T29" fmla="*/ 270 h 88"/>
                  <a:gd name="T30" fmla="*/ 35 w 45"/>
                  <a:gd name="T31" fmla="*/ 291 h 88"/>
                  <a:gd name="T32" fmla="*/ 64 w 45"/>
                  <a:gd name="T33" fmla="*/ 307 h 88"/>
                  <a:gd name="T34" fmla="*/ 99 w 45"/>
                  <a:gd name="T35" fmla="*/ 286 h 88"/>
                  <a:gd name="T36" fmla="*/ 107 w 45"/>
                  <a:gd name="T37" fmla="*/ 299 h 88"/>
                  <a:gd name="T38" fmla="*/ 115 w 45"/>
                  <a:gd name="T39" fmla="*/ 336 h 88"/>
                  <a:gd name="T40" fmla="*/ 128 w 45"/>
                  <a:gd name="T41" fmla="*/ 358 h 88"/>
                  <a:gd name="T42" fmla="*/ 128 w 45"/>
                  <a:gd name="T43" fmla="*/ 385 h 88"/>
                  <a:gd name="T44" fmla="*/ 115 w 45"/>
                  <a:gd name="T45" fmla="*/ 401 h 88"/>
                  <a:gd name="T46" fmla="*/ 93 w 45"/>
                  <a:gd name="T47" fmla="*/ 401 h 88"/>
                  <a:gd name="T48" fmla="*/ 72 w 45"/>
                  <a:gd name="T49" fmla="*/ 422 h 88"/>
                  <a:gd name="T50" fmla="*/ 56 w 45"/>
                  <a:gd name="T51" fmla="*/ 443 h 88"/>
                  <a:gd name="T52" fmla="*/ 77 w 45"/>
                  <a:gd name="T53" fmla="*/ 457 h 88"/>
                  <a:gd name="T54" fmla="*/ 43 w 45"/>
                  <a:gd name="T55" fmla="*/ 499 h 88"/>
                  <a:gd name="T56" fmla="*/ 51 w 45"/>
                  <a:gd name="T57" fmla="*/ 521 h 88"/>
                  <a:gd name="T58" fmla="*/ 77 w 45"/>
                  <a:gd name="T59" fmla="*/ 507 h 88"/>
                  <a:gd name="T60" fmla="*/ 93 w 45"/>
                  <a:gd name="T61" fmla="*/ 521 h 88"/>
                  <a:gd name="T62" fmla="*/ 128 w 45"/>
                  <a:gd name="T63" fmla="*/ 513 h 88"/>
                  <a:gd name="T64" fmla="*/ 136 w 45"/>
                  <a:gd name="T65" fmla="*/ 529 h 88"/>
                  <a:gd name="T66" fmla="*/ 85 w 45"/>
                  <a:gd name="T67" fmla="*/ 542 h 88"/>
                  <a:gd name="T68" fmla="*/ 64 w 45"/>
                  <a:gd name="T69" fmla="*/ 571 h 88"/>
                  <a:gd name="T70" fmla="*/ 21 w 45"/>
                  <a:gd name="T71" fmla="*/ 614 h 88"/>
                  <a:gd name="T72" fmla="*/ 43 w 45"/>
                  <a:gd name="T73" fmla="*/ 620 h 88"/>
                  <a:gd name="T74" fmla="*/ 93 w 45"/>
                  <a:gd name="T75" fmla="*/ 606 h 88"/>
                  <a:gd name="T76" fmla="*/ 120 w 45"/>
                  <a:gd name="T77" fmla="*/ 577 h 88"/>
                  <a:gd name="T78" fmla="*/ 163 w 45"/>
                  <a:gd name="T79" fmla="*/ 577 h 88"/>
                  <a:gd name="T80" fmla="*/ 200 w 45"/>
                  <a:gd name="T81" fmla="*/ 571 h 88"/>
                  <a:gd name="T82" fmla="*/ 243 w 45"/>
                  <a:gd name="T83" fmla="*/ 571 h 88"/>
                  <a:gd name="T84" fmla="*/ 291 w 45"/>
                  <a:gd name="T85" fmla="*/ 555 h 88"/>
                  <a:gd name="T86" fmla="*/ 269 w 45"/>
                  <a:gd name="T87" fmla="*/ 529 h 88"/>
                  <a:gd name="T88" fmla="*/ 277 w 45"/>
                  <a:gd name="T89" fmla="*/ 507 h 88"/>
                  <a:gd name="T90" fmla="*/ 299 w 45"/>
                  <a:gd name="T91" fmla="*/ 499 h 88"/>
                  <a:gd name="T92" fmla="*/ 312 w 45"/>
                  <a:gd name="T93" fmla="*/ 457 h 88"/>
                  <a:gd name="T94" fmla="*/ 243 w 45"/>
                  <a:gd name="T95" fmla="*/ 427 h 88"/>
                  <a:gd name="T96" fmla="*/ 235 w 45"/>
                  <a:gd name="T97" fmla="*/ 379 h 88"/>
                  <a:gd name="T98" fmla="*/ 243 w 45"/>
                  <a:gd name="T99" fmla="*/ 363 h 88"/>
                  <a:gd name="T100" fmla="*/ 221 w 45"/>
                  <a:gd name="T101" fmla="*/ 336 h 88"/>
                  <a:gd name="T102" fmla="*/ 179 w 45"/>
                  <a:gd name="T103" fmla="*/ 256 h 88"/>
                  <a:gd name="T104" fmla="*/ 136 w 45"/>
                  <a:gd name="T105" fmla="*/ 206 h 88"/>
                  <a:gd name="T106" fmla="*/ 128 w 45"/>
                  <a:gd name="T107" fmla="*/ 192 h 88"/>
                  <a:gd name="T108" fmla="*/ 136 w 45"/>
                  <a:gd name="T109" fmla="*/ 163 h 88"/>
                  <a:gd name="T110" fmla="*/ 163 w 45"/>
                  <a:gd name="T111" fmla="*/ 107 h 88"/>
                  <a:gd name="T112" fmla="*/ 120 w 45"/>
                  <a:gd name="T113" fmla="*/ 77 h 88"/>
                  <a:gd name="T114" fmla="*/ 64 w 45"/>
                  <a:gd name="T115" fmla="*/ 93 h 88"/>
                  <a:gd name="T116" fmla="*/ 85 w 45"/>
                  <a:gd name="T117" fmla="*/ 64 h 88"/>
                  <a:gd name="T118" fmla="*/ 107 w 45"/>
                  <a:gd name="T119" fmla="*/ 8 h 88"/>
                  <a:gd name="T120" fmla="*/ 51 w 45"/>
                  <a:gd name="T121" fmla="*/ 8 h 8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5" h="88">
                    <a:moveTo>
                      <a:pt x="7" y="1"/>
                    </a:moveTo>
                    <a:cubicBezTo>
                      <a:pt x="7" y="1"/>
                      <a:pt x="5" y="1"/>
                      <a:pt x="5" y="2"/>
                    </a:cubicBezTo>
                    <a:cubicBezTo>
                      <a:pt x="5" y="3"/>
                      <a:pt x="5" y="4"/>
                      <a:pt x="5" y="4"/>
                    </a:cubicBezTo>
                    <a:cubicBezTo>
                      <a:pt x="6" y="6"/>
                      <a:pt x="6" y="6"/>
                      <a:pt x="6" y="6"/>
                    </a:cubicBezTo>
                    <a:cubicBezTo>
                      <a:pt x="5" y="6"/>
                      <a:pt x="5" y="6"/>
                      <a:pt x="5" y="6"/>
                    </a:cubicBezTo>
                    <a:cubicBezTo>
                      <a:pt x="4" y="6"/>
                      <a:pt x="4" y="6"/>
                      <a:pt x="4" y="6"/>
                    </a:cubicBezTo>
                    <a:cubicBezTo>
                      <a:pt x="4" y="7"/>
                      <a:pt x="4" y="7"/>
                      <a:pt x="3" y="8"/>
                    </a:cubicBezTo>
                    <a:cubicBezTo>
                      <a:pt x="3" y="8"/>
                      <a:pt x="2" y="7"/>
                      <a:pt x="3" y="8"/>
                    </a:cubicBezTo>
                    <a:cubicBezTo>
                      <a:pt x="4" y="8"/>
                      <a:pt x="4" y="8"/>
                      <a:pt x="4" y="8"/>
                    </a:cubicBezTo>
                    <a:cubicBezTo>
                      <a:pt x="4" y="9"/>
                      <a:pt x="4" y="9"/>
                      <a:pt x="4" y="9"/>
                    </a:cubicBezTo>
                    <a:cubicBezTo>
                      <a:pt x="3" y="9"/>
                      <a:pt x="3" y="9"/>
                      <a:pt x="3" y="9"/>
                    </a:cubicBezTo>
                    <a:cubicBezTo>
                      <a:pt x="2" y="9"/>
                      <a:pt x="1" y="9"/>
                      <a:pt x="1" y="9"/>
                    </a:cubicBezTo>
                    <a:cubicBezTo>
                      <a:pt x="1" y="10"/>
                      <a:pt x="1" y="11"/>
                      <a:pt x="1" y="11"/>
                    </a:cubicBezTo>
                    <a:cubicBezTo>
                      <a:pt x="1" y="11"/>
                      <a:pt x="0" y="12"/>
                      <a:pt x="1" y="12"/>
                    </a:cubicBezTo>
                    <a:cubicBezTo>
                      <a:pt x="2" y="13"/>
                      <a:pt x="2" y="13"/>
                      <a:pt x="2" y="13"/>
                    </a:cubicBezTo>
                    <a:cubicBezTo>
                      <a:pt x="2" y="13"/>
                      <a:pt x="3" y="14"/>
                      <a:pt x="2" y="13"/>
                    </a:cubicBezTo>
                    <a:cubicBezTo>
                      <a:pt x="1" y="13"/>
                      <a:pt x="0" y="12"/>
                      <a:pt x="1" y="13"/>
                    </a:cubicBezTo>
                    <a:cubicBezTo>
                      <a:pt x="1" y="14"/>
                      <a:pt x="1" y="15"/>
                      <a:pt x="1" y="15"/>
                    </a:cubicBezTo>
                    <a:cubicBezTo>
                      <a:pt x="2" y="15"/>
                      <a:pt x="2" y="16"/>
                      <a:pt x="2" y="15"/>
                    </a:cubicBezTo>
                    <a:cubicBezTo>
                      <a:pt x="3" y="15"/>
                      <a:pt x="3" y="14"/>
                      <a:pt x="3" y="15"/>
                    </a:cubicBezTo>
                    <a:cubicBezTo>
                      <a:pt x="3" y="15"/>
                      <a:pt x="4" y="16"/>
                      <a:pt x="3" y="16"/>
                    </a:cubicBezTo>
                    <a:cubicBezTo>
                      <a:pt x="3" y="16"/>
                      <a:pt x="2" y="16"/>
                      <a:pt x="2" y="17"/>
                    </a:cubicBezTo>
                    <a:cubicBezTo>
                      <a:pt x="2" y="17"/>
                      <a:pt x="3" y="18"/>
                      <a:pt x="2" y="18"/>
                    </a:cubicBezTo>
                    <a:cubicBezTo>
                      <a:pt x="1" y="18"/>
                      <a:pt x="1" y="18"/>
                      <a:pt x="1" y="18"/>
                    </a:cubicBezTo>
                    <a:cubicBezTo>
                      <a:pt x="1" y="19"/>
                      <a:pt x="2" y="20"/>
                      <a:pt x="1" y="20"/>
                    </a:cubicBezTo>
                    <a:cubicBezTo>
                      <a:pt x="1" y="20"/>
                      <a:pt x="0" y="20"/>
                      <a:pt x="1" y="20"/>
                    </a:cubicBezTo>
                    <a:cubicBezTo>
                      <a:pt x="1" y="21"/>
                      <a:pt x="1" y="21"/>
                      <a:pt x="0" y="21"/>
                    </a:cubicBezTo>
                    <a:cubicBezTo>
                      <a:pt x="0" y="22"/>
                      <a:pt x="0" y="22"/>
                      <a:pt x="0" y="22"/>
                    </a:cubicBezTo>
                    <a:cubicBezTo>
                      <a:pt x="1" y="22"/>
                      <a:pt x="1" y="22"/>
                      <a:pt x="1" y="22"/>
                    </a:cubicBezTo>
                    <a:cubicBezTo>
                      <a:pt x="1" y="23"/>
                      <a:pt x="1" y="23"/>
                      <a:pt x="1" y="23"/>
                    </a:cubicBezTo>
                    <a:cubicBezTo>
                      <a:pt x="1" y="23"/>
                      <a:pt x="0" y="24"/>
                      <a:pt x="1" y="24"/>
                    </a:cubicBezTo>
                    <a:cubicBezTo>
                      <a:pt x="2" y="24"/>
                      <a:pt x="2" y="24"/>
                      <a:pt x="2" y="24"/>
                    </a:cubicBezTo>
                    <a:cubicBezTo>
                      <a:pt x="2" y="24"/>
                      <a:pt x="2" y="24"/>
                      <a:pt x="3" y="24"/>
                    </a:cubicBezTo>
                    <a:cubicBezTo>
                      <a:pt x="3" y="24"/>
                      <a:pt x="3" y="23"/>
                      <a:pt x="4" y="23"/>
                    </a:cubicBezTo>
                    <a:cubicBezTo>
                      <a:pt x="4" y="22"/>
                      <a:pt x="6" y="19"/>
                      <a:pt x="6" y="19"/>
                    </a:cubicBezTo>
                    <a:cubicBezTo>
                      <a:pt x="7" y="19"/>
                      <a:pt x="5" y="22"/>
                      <a:pt x="4" y="23"/>
                    </a:cubicBezTo>
                    <a:cubicBezTo>
                      <a:pt x="4" y="24"/>
                      <a:pt x="4" y="24"/>
                      <a:pt x="4" y="25"/>
                    </a:cubicBezTo>
                    <a:cubicBezTo>
                      <a:pt x="3" y="25"/>
                      <a:pt x="3" y="26"/>
                      <a:pt x="2" y="26"/>
                    </a:cubicBezTo>
                    <a:cubicBezTo>
                      <a:pt x="2" y="27"/>
                      <a:pt x="2" y="27"/>
                      <a:pt x="2" y="27"/>
                    </a:cubicBezTo>
                    <a:cubicBezTo>
                      <a:pt x="3" y="27"/>
                      <a:pt x="4" y="27"/>
                      <a:pt x="3" y="28"/>
                    </a:cubicBezTo>
                    <a:cubicBezTo>
                      <a:pt x="3" y="28"/>
                      <a:pt x="2" y="28"/>
                      <a:pt x="2" y="29"/>
                    </a:cubicBezTo>
                    <a:cubicBezTo>
                      <a:pt x="2" y="30"/>
                      <a:pt x="3" y="30"/>
                      <a:pt x="2" y="30"/>
                    </a:cubicBezTo>
                    <a:cubicBezTo>
                      <a:pt x="2" y="30"/>
                      <a:pt x="1" y="31"/>
                      <a:pt x="2" y="31"/>
                    </a:cubicBezTo>
                    <a:cubicBezTo>
                      <a:pt x="2" y="32"/>
                      <a:pt x="3" y="31"/>
                      <a:pt x="3" y="32"/>
                    </a:cubicBezTo>
                    <a:cubicBezTo>
                      <a:pt x="2" y="33"/>
                      <a:pt x="0" y="36"/>
                      <a:pt x="1" y="36"/>
                    </a:cubicBezTo>
                    <a:cubicBezTo>
                      <a:pt x="3" y="37"/>
                      <a:pt x="3" y="35"/>
                      <a:pt x="3" y="35"/>
                    </a:cubicBezTo>
                    <a:cubicBezTo>
                      <a:pt x="3" y="34"/>
                      <a:pt x="3" y="33"/>
                      <a:pt x="4" y="33"/>
                    </a:cubicBezTo>
                    <a:cubicBezTo>
                      <a:pt x="4" y="32"/>
                      <a:pt x="4" y="32"/>
                      <a:pt x="4" y="32"/>
                    </a:cubicBezTo>
                    <a:cubicBezTo>
                      <a:pt x="4" y="31"/>
                      <a:pt x="4" y="30"/>
                      <a:pt x="4" y="30"/>
                    </a:cubicBezTo>
                    <a:cubicBezTo>
                      <a:pt x="4" y="30"/>
                      <a:pt x="3" y="30"/>
                      <a:pt x="4" y="29"/>
                    </a:cubicBezTo>
                    <a:cubicBezTo>
                      <a:pt x="4" y="29"/>
                      <a:pt x="4" y="29"/>
                      <a:pt x="4" y="28"/>
                    </a:cubicBezTo>
                    <a:cubicBezTo>
                      <a:pt x="5" y="28"/>
                      <a:pt x="4" y="29"/>
                      <a:pt x="5" y="30"/>
                    </a:cubicBezTo>
                    <a:cubicBezTo>
                      <a:pt x="6" y="30"/>
                      <a:pt x="6" y="30"/>
                      <a:pt x="6" y="30"/>
                    </a:cubicBezTo>
                    <a:cubicBezTo>
                      <a:pt x="6" y="29"/>
                      <a:pt x="6" y="29"/>
                      <a:pt x="6" y="29"/>
                    </a:cubicBezTo>
                    <a:cubicBezTo>
                      <a:pt x="7" y="28"/>
                      <a:pt x="7" y="29"/>
                      <a:pt x="7" y="30"/>
                    </a:cubicBezTo>
                    <a:cubicBezTo>
                      <a:pt x="8" y="30"/>
                      <a:pt x="9" y="29"/>
                      <a:pt x="8" y="30"/>
                    </a:cubicBezTo>
                    <a:cubicBezTo>
                      <a:pt x="7" y="32"/>
                      <a:pt x="6" y="32"/>
                      <a:pt x="7" y="33"/>
                    </a:cubicBezTo>
                    <a:cubicBezTo>
                      <a:pt x="7" y="33"/>
                      <a:pt x="7" y="33"/>
                      <a:pt x="7" y="34"/>
                    </a:cubicBezTo>
                    <a:cubicBezTo>
                      <a:pt x="7" y="35"/>
                      <a:pt x="7" y="34"/>
                      <a:pt x="7" y="35"/>
                    </a:cubicBezTo>
                    <a:cubicBezTo>
                      <a:pt x="6" y="36"/>
                      <a:pt x="6" y="37"/>
                      <a:pt x="6" y="38"/>
                    </a:cubicBezTo>
                    <a:cubicBezTo>
                      <a:pt x="6" y="38"/>
                      <a:pt x="6" y="37"/>
                      <a:pt x="6" y="38"/>
                    </a:cubicBezTo>
                    <a:cubicBezTo>
                      <a:pt x="6" y="40"/>
                      <a:pt x="6" y="40"/>
                      <a:pt x="5" y="40"/>
                    </a:cubicBezTo>
                    <a:cubicBezTo>
                      <a:pt x="5" y="40"/>
                      <a:pt x="4" y="40"/>
                      <a:pt x="5" y="40"/>
                    </a:cubicBezTo>
                    <a:cubicBezTo>
                      <a:pt x="5" y="41"/>
                      <a:pt x="5" y="41"/>
                      <a:pt x="5" y="41"/>
                    </a:cubicBezTo>
                    <a:cubicBezTo>
                      <a:pt x="6" y="41"/>
                      <a:pt x="6" y="40"/>
                      <a:pt x="6" y="41"/>
                    </a:cubicBezTo>
                    <a:cubicBezTo>
                      <a:pt x="7" y="42"/>
                      <a:pt x="5" y="43"/>
                      <a:pt x="6" y="43"/>
                    </a:cubicBezTo>
                    <a:cubicBezTo>
                      <a:pt x="7" y="43"/>
                      <a:pt x="6" y="41"/>
                      <a:pt x="7" y="41"/>
                    </a:cubicBezTo>
                    <a:cubicBezTo>
                      <a:pt x="8" y="41"/>
                      <a:pt x="8" y="43"/>
                      <a:pt x="9" y="43"/>
                    </a:cubicBezTo>
                    <a:cubicBezTo>
                      <a:pt x="9" y="43"/>
                      <a:pt x="9" y="41"/>
                      <a:pt x="10" y="42"/>
                    </a:cubicBezTo>
                    <a:cubicBezTo>
                      <a:pt x="11" y="43"/>
                      <a:pt x="10" y="42"/>
                      <a:pt x="11" y="41"/>
                    </a:cubicBezTo>
                    <a:cubicBezTo>
                      <a:pt x="11" y="41"/>
                      <a:pt x="11" y="41"/>
                      <a:pt x="12" y="41"/>
                    </a:cubicBezTo>
                    <a:cubicBezTo>
                      <a:pt x="12" y="41"/>
                      <a:pt x="13" y="40"/>
                      <a:pt x="14" y="40"/>
                    </a:cubicBezTo>
                    <a:cubicBezTo>
                      <a:pt x="14" y="39"/>
                      <a:pt x="14" y="39"/>
                      <a:pt x="14" y="39"/>
                    </a:cubicBezTo>
                    <a:cubicBezTo>
                      <a:pt x="15" y="39"/>
                      <a:pt x="15" y="41"/>
                      <a:pt x="16" y="41"/>
                    </a:cubicBezTo>
                    <a:cubicBezTo>
                      <a:pt x="17" y="40"/>
                      <a:pt x="18" y="40"/>
                      <a:pt x="17" y="41"/>
                    </a:cubicBezTo>
                    <a:cubicBezTo>
                      <a:pt x="16" y="41"/>
                      <a:pt x="14" y="40"/>
                      <a:pt x="15" y="42"/>
                    </a:cubicBezTo>
                    <a:cubicBezTo>
                      <a:pt x="15" y="43"/>
                      <a:pt x="14" y="43"/>
                      <a:pt x="14" y="44"/>
                    </a:cubicBezTo>
                    <a:cubicBezTo>
                      <a:pt x="14" y="45"/>
                      <a:pt x="14" y="45"/>
                      <a:pt x="14" y="45"/>
                    </a:cubicBezTo>
                    <a:cubicBezTo>
                      <a:pt x="15" y="46"/>
                      <a:pt x="15" y="46"/>
                      <a:pt x="15" y="47"/>
                    </a:cubicBezTo>
                    <a:cubicBezTo>
                      <a:pt x="16" y="47"/>
                      <a:pt x="16" y="47"/>
                      <a:pt x="16" y="47"/>
                    </a:cubicBezTo>
                    <a:cubicBezTo>
                      <a:pt x="16" y="48"/>
                      <a:pt x="16" y="48"/>
                      <a:pt x="16" y="48"/>
                    </a:cubicBezTo>
                    <a:cubicBezTo>
                      <a:pt x="17" y="48"/>
                      <a:pt x="17" y="48"/>
                      <a:pt x="17" y="48"/>
                    </a:cubicBezTo>
                    <a:cubicBezTo>
                      <a:pt x="17" y="48"/>
                      <a:pt x="18" y="47"/>
                      <a:pt x="18" y="48"/>
                    </a:cubicBezTo>
                    <a:cubicBezTo>
                      <a:pt x="18" y="48"/>
                      <a:pt x="17" y="49"/>
                      <a:pt x="18" y="50"/>
                    </a:cubicBezTo>
                    <a:cubicBezTo>
                      <a:pt x="18" y="50"/>
                      <a:pt x="18" y="49"/>
                      <a:pt x="18" y="51"/>
                    </a:cubicBezTo>
                    <a:cubicBezTo>
                      <a:pt x="17" y="52"/>
                      <a:pt x="18" y="52"/>
                      <a:pt x="17" y="52"/>
                    </a:cubicBezTo>
                    <a:cubicBezTo>
                      <a:pt x="17" y="53"/>
                      <a:pt x="17" y="52"/>
                      <a:pt x="17" y="53"/>
                    </a:cubicBezTo>
                    <a:cubicBezTo>
                      <a:pt x="17" y="54"/>
                      <a:pt x="18" y="54"/>
                      <a:pt x="18" y="54"/>
                    </a:cubicBezTo>
                    <a:cubicBezTo>
                      <a:pt x="17" y="55"/>
                      <a:pt x="17" y="55"/>
                      <a:pt x="17" y="55"/>
                    </a:cubicBezTo>
                    <a:cubicBezTo>
                      <a:pt x="18" y="56"/>
                      <a:pt x="19" y="56"/>
                      <a:pt x="18" y="56"/>
                    </a:cubicBezTo>
                    <a:cubicBezTo>
                      <a:pt x="18" y="57"/>
                      <a:pt x="17" y="56"/>
                      <a:pt x="17" y="56"/>
                    </a:cubicBezTo>
                    <a:cubicBezTo>
                      <a:pt x="16" y="56"/>
                      <a:pt x="16" y="55"/>
                      <a:pt x="16" y="56"/>
                    </a:cubicBezTo>
                    <a:cubicBezTo>
                      <a:pt x="16" y="56"/>
                      <a:pt x="17" y="57"/>
                      <a:pt x="16" y="57"/>
                    </a:cubicBezTo>
                    <a:cubicBezTo>
                      <a:pt x="15" y="56"/>
                      <a:pt x="15" y="56"/>
                      <a:pt x="15" y="56"/>
                    </a:cubicBezTo>
                    <a:cubicBezTo>
                      <a:pt x="15" y="57"/>
                      <a:pt x="14" y="57"/>
                      <a:pt x="14" y="57"/>
                    </a:cubicBezTo>
                    <a:cubicBezTo>
                      <a:pt x="13" y="57"/>
                      <a:pt x="13" y="56"/>
                      <a:pt x="13" y="56"/>
                    </a:cubicBezTo>
                    <a:cubicBezTo>
                      <a:pt x="12" y="57"/>
                      <a:pt x="12" y="56"/>
                      <a:pt x="12" y="56"/>
                    </a:cubicBezTo>
                    <a:cubicBezTo>
                      <a:pt x="11" y="56"/>
                      <a:pt x="11" y="57"/>
                      <a:pt x="11" y="57"/>
                    </a:cubicBezTo>
                    <a:cubicBezTo>
                      <a:pt x="11" y="56"/>
                      <a:pt x="10" y="57"/>
                      <a:pt x="10" y="57"/>
                    </a:cubicBezTo>
                    <a:cubicBezTo>
                      <a:pt x="10" y="58"/>
                      <a:pt x="10" y="59"/>
                      <a:pt x="10" y="59"/>
                    </a:cubicBezTo>
                    <a:cubicBezTo>
                      <a:pt x="9" y="60"/>
                      <a:pt x="9" y="59"/>
                      <a:pt x="8" y="60"/>
                    </a:cubicBezTo>
                    <a:cubicBezTo>
                      <a:pt x="8" y="60"/>
                      <a:pt x="7" y="60"/>
                      <a:pt x="8" y="61"/>
                    </a:cubicBezTo>
                    <a:cubicBezTo>
                      <a:pt x="8" y="61"/>
                      <a:pt x="8" y="61"/>
                      <a:pt x="7" y="61"/>
                    </a:cubicBezTo>
                    <a:cubicBezTo>
                      <a:pt x="7" y="62"/>
                      <a:pt x="7" y="62"/>
                      <a:pt x="8" y="62"/>
                    </a:cubicBezTo>
                    <a:cubicBezTo>
                      <a:pt x="8" y="62"/>
                      <a:pt x="8" y="62"/>
                      <a:pt x="9" y="61"/>
                    </a:cubicBezTo>
                    <a:cubicBezTo>
                      <a:pt x="9" y="61"/>
                      <a:pt x="11" y="60"/>
                      <a:pt x="11" y="61"/>
                    </a:cubicBezTo>
                    <a:cubicBezTo>
                      <a:pt x="11" y="61"/>
                      <a:pt x="11" y="60"/>
                      <a:pt x="11" y="61"/>
                    </a:cubicBezTo>
                    <a:cubicBezTo>
                      <a:pt x="11" y="62"/>
                      <a:pt x="11" y="63"/>
                      <a:pt x="11" y="64"/>
                    </a:cubicBezTo>
                    <a:cubicBezTo>
                      <a:pt x="11" y="65"/>
                      <a:pt x="12" y="66"/>
                      <a:pt x="11" y="67"/>
                    </a:cubicBezTo>
                    <a:cubicBezTo>
                      <a:pt x="10" y="67"/>
                      <a:pt x="9" y="67"/>
                      <a:pt x="9" y="68"/>
                    </a:cubicBezTo>
                    <a:cubicBezTo>
                      <a:pt x="9" y="68"/>
                      <a:pt x="9" y="67"/>
                      <a:pt x="8" y="68"/>
                    </a:cubicBezTo>
                    <a:cubicBezTo>
                      <a:pt x="7" y="69"/>
                      <a:pt x="7" y="69"/>
                      <a:pt x="6" y="70"/>
                    </a:cubicBezTo>
                    <a:cubicBezTo>
                      <a:pt x="5" y="70"/>
                      <a:pt x="4" y="68"/>
                      <a:pt x="5" y="70"/>
                    </a:cubicBezTo>
                    <a:cubicBezTo>
                      <a:pt x="5" y="71"/>
                      <a:pt x="5" y="71"/>
                      <a:pt x="5" y="71"/>
                    </a:cubicBezTo>
                    <a:cubicBezTo>
                      <a:pt x="5" y="72"/>
                      <a:pt x="5" y="72"/>
                      <a:pt x="6" y="72"/>
                    </a:cubicBezTo>
                    <a:cubicBezTo>
                      <a:pt x="7" y="73"/>
                      <a:pt x="7" y="73"/>
                      <a:pt x="7" y="73"/>
                    </a:cubicBezTo>
                    <a:cubicBezTo>
                      <a:pt x="8" y="73"/>
                      <a:pt x="8" y="71"/>
                      <a:pt x="8" y="71"/>
                    </a:cubicBezTo>
                    <a:cubicBezTo>
                      <a:pt x="9" y="71"/>
                      <a:pt x="9" y="70"/>
                      <a:pt x="9" y="71"/>
                    </a:cubicBezTo>
                    <a:cubicBezTo>
                      <a:pt x="10" y="71"/>
                      <a:pt x="10" y="71"/>
                      <a:pt x="10" y="71"/>
                    </a:cubicBezTo>
                    <a:cubicBezTo>
                      <a:pt x="11" y="71"/>
                      <a:pt x="11" y="71"/>
                      <a:pt x="11" y="71"/>
                    </a:cubicBezTo>
                    <a:cubicBezTo>
                      <a:pt x="11" y="72"/>
                      <a:pt x="9" y="72"/>
                      <a:pt x="10" y="73"/>
                    </a:cubicBezTo>
                    <a:cubicBezTo>
                      <a:pt x="10" y="73"/>
                      <a:pt x="10" y="73"/>
                      <a:pt x="11" y="73"/>
                    </a:cubicBezTo>
                    <a:cubicBezTo>
                      <a:pt x="12" y="73"/>
                      <a:pt x="11" y="72"/>
                      <a:pt x="12" y="72"/>
                    </a:cubicBezTo>
                    <a:cubicBezTo>
                      <a:pt x="13" y="73"/>
                      <a:pt x="13" y="72"/>
                      <a:pt x="13" y="73"/>
                    </a:cubicBezTo>
                    <a:cubicBezTo>
                      <a:pt x="13" y="73"/>
                      <a:pt x="14" y="74"/>
                      <a:pt x="15" y="74"/>
                    </a:cubicBezTo>
                    <a:cubicBezTo>
                      <a:pt x="16" y="74"/>
                      <a:pt x="15" y="74"/>
                      <a:pt x="16" y="74"/>
                    </a:cubicBezTo>
                    <a:cubicBezTo>
                      <a:pt x="17" y="74"/>
                      <a:pt x="17" y="73"/>
                      <a:pt x="17" y="73"/>
                    </a:cubicBezTo>
                    <a:cubicBezTo>
                      <a:pt x="18" y="73"/>
                      <a:pt x="18" y="72"/>
                      <a:pt x="18" y="72"/>
                    </a:cubicBezTo>
                    <a:cubicBezTo>
                      <a:pt x="19" y="73"/>
                      <a:pt x="18" y="73"/>
                      <a:pt x="19" y="72"/>
                    </a:cubicBezTo>
                    <a:cubicBezTo>
                      <a:pt x="20" y="71"/>
                      <a:pt x="20" y="71"/>
                      <a:pt x="21" y="71"/>
                    </a:cubicBezTo>
                    <a:cubicBezTo>
                      <a:pt x="21" y="71"/>
                      <a:pt x="21" y="71"/>
                      <a:pt x="21" y="71"/>
                    </a:cubicBezTo>
                    <a:cubicBezTo>
                      <a:pt x="21" y="71"/>
                      <a:pt x="20" y="73"/>
                      <a:pt x="19" y="74"/>
                    </a:cubicBezTo>
                    <a:cubicBezTo>
                      <a:pt x="18" y="74"/>
                      <a:pt x="18" y="74"/>
                      <a:pt x="17" y="75"/>
                    </a:cubicBezTo>
                    <a:cubicBezTo>
                      <a:pt x="17" y="76"/>
                      <a:pt x="16" y="77"/>
                      <a:pt x="15" y="77"/>
                    </a:cubicBezTo>
                    <a:cubicBezTo>
                      <a:pt x="14" y="76"/>
                      <a:pt x="14" y="76"/>
                      <a:pt x="13" y="76"/>
                    </a:cubicBezTo>
                    <a:cubicBezTo>
                      <a:pt x="12" y="76"/>
                      <a:pt x="12" y="76"/>
                      <a:pt x="12" y="76"/>
                    </a:cubicBezTo>
                    <a:cubicBezTo>
                      <a:pt x="11" y="77"/>
                      <a:pt x="10" y="77"/>
                      <a:pt x="10" y="77"/>
                    </a:cubicBezTo>
                    <a:cubicBezTo>
                      <a:pt x="11" y="78"/>
                      <a:pt x="12" y="79"/>
                      <a:pt x="11" y="78"/>
                    </a:cubicBezTo>
                    <a:cubicBezTo>
                      <a:pt x="9" y="78"/>
                      <a:pt x="9" y="77"/>
                      <a:pt x="9" y="78"/>
                    </a:cubicBezTo>
                    <a:cubicBezTo>
                      <a:pt x="9" y="79"/>
                      <a:pt x="9" y="79"/>
                      <a:pt x="9" y="80"/>
                    </a:cubicBezTo>
                    <a:cubicBezTo>
                      <a:pt x="9" y="81"/>
                      <a:pt x="9" y="80"/>
                      <a:pt x="8" y="81"/>
                    </a:cubicBezTo>
                    <a:cubicBezTo>
                      <a:pt x="7" y="81"/>
                      <a:pt x="7" y="80"/>
                      <a:pt x="7" y="82"/>
                    </a:cubicBezTo>
                    <a:cubicBezTo>
                      <a:pt x="6" y="83"/>
                      <a:pt x="7" y="82"/>
                      <a:pt x="6" y="83"/>
                    </a:cubicBezTo>
                    <a:cubicBezTo>
                      <a:pt x="6" y="84"/>
                      <a:pt x="3" y="86"/>
                      <a:pt x="3" y="86"/>
                    </a:cubicBezTo>
                    <a:cubicBezTo>
                      <a:pt x="2" y="86"/>
                      <a:pt x="2" y="86"/>
                      <a:pt x="2" y="87"/>
                    </a:cubicBezTo>
                    <a:cubicBezTo>
                      <a:pt x="3" y="88"/>
                      <a:pt x="3" y="88"/>
                      <a:pt x="3" y="88"/>
                    </a:cubicBezTo>
                    <a:cubicBezTo>
                      <a:pt x="3" y="88"/>
                      <a:pt x="4" y="86"/>
                      <a:pt x="4" y="87"/>
                    </a:cubicBezTo>
                    <a:cubicBezTo>
                      <a:pt x="5" y="87"/>
                      <a:pt x="6" y="88"/>
                      <a:pt x="6" y="87"/>
                    </a:cubicBezTo>
                    <a:cubicBezTo>
                      <a:pt x="6" y="86"/>
                      <a:pt x="6" y="85"/>
                      <a:pt x="7" y="85"/>
                    </a:cubicBezTo>
                    <a:cubicBezTo>
                      <a:pt x="8" y="85"/>
                      <a:pt x="8" y="84"/>
                      <a:pt x="9" y="84"/>
                    </a:cubicBezTo>
                    <a:cubicBezTo>
                      <a:pt x="9" y="84"/>
                      <a:pt x="8" y="83"/>
                      <a:pt x="9" y="83"/>
                    </a:cubicBezTo>
                    <a:cubicBezTo>
                      <a:pt x="10" y="84"/>
                      <a:pt x="13" y="85"/>
                      <a:pt x="13" y="85"/>
                    </a:cubicBezTo>
                    <a:cubicBezTo>
                      <a:pt x="14" y="85"/>
                      <a:pt x="15" y="84"/>
                      <a:pt x="14" y="84"/>
                    </a:cubicBezTo>
                    <a:cubicBezTo>
                      <a:pt x="14" y="83"/>
                      <a:pt x="14" y="82"/>
                      <a:pt x="15" y="82"/>
                    </a:cubicBezTo>
                    <a:cubicBezTo>
                      <a:pt x="15" y="81"/>
                      <a:pt x="15" y="81"/>
                      <a:pt x="16" y="81"/>
                    </a:cubicBezTo>
                    <a:cubicBezTo>
                      <a:pt x="17" y="82"/>
                      <a:pt x="17" y="82"/>
                      <a:pt x="17" y="81"/>
                    </a:cubicBezTo>
                    <a:cubicBezTo>
                      <a:pt x="18" y="81"/>
                      <a:pt x="18" y="80"/>
                      <a:pt x="19" y="80"/>
                    </a:cubicBezTo>
                    <a:cubicBezTo>
                      <a:pt x="20" y="81"/>
                      <a:pt x="20" y="81"/>
                      <a:pt x="20" y="82"/>
                    </a:cubicBezTo>
                    <a:cubicBezTo>
                      <a:pt x="20" y="82"/>
                      <a:pt x="21" y="82"/>
                      <a:pt x="22" y="82"/>
                    </a:cubicBezTo>
                    <a:cubicBezTo>
                      <a:pt x="23" y="82"/>
                      <a:pt x="23" y="81"/>
                      <a:pt x="23" y="81"/>
                    </a:cubicBezTo>
                    <a:cubicBezTo>
                      <a:pt x="23" y="80"/>
                      <a:pt x="24" y="81"/>
                      <a:pt x="24" y="81"/>
                    </a:cubicBezTo>
                    <a:cubicBezTo>
                      <a:pt x="25" y="81"/>
                      <a:pt x="25" y="82"/>
                      <a:pt x="26" y="82"/>
                    </a:cubicBezTo>
                    <a:cubicBezTo>
                      <a:pt x="26" y="81"/>
                      <a:pt x="26" y="78"/>
                      <a:pt x="27" y="79"/>
                    </a:cubicBezTo>
                    <a:cubicBezTo>
                      <a:pt x="27" y="80"/>
                      <a:pt x="28" y="80"/>
                      <a:pt x="28" y="80"/>
                    </a:cubicBezTo>
                    <a:cubicBezTo>
                      <a:pt x="29" y="80"/>
                      <a:pt x="30" y="78"/>
                      <a:pt x="30" y="79"/>
                    </a:cubicBezTo>
                    <a:cubicBezTo>
                      <a:pt x="30" y="81"/>
                      <a:pt x="31" y="81"/>
                      <a:pt x="31" y="80"/>
                    </a:cubicBezTo>
                    <a:cubicBezTo>
                      <a:pt x="32" y="80"/>
                      <a:pt x="32" y="79"/>
                      <a:pt x="32" y="80"/>
                    </a:cubicBezTo>
                    <a:cubicBezTo>
                      <a:pt x="33" y="80"/>
                      <a:pt x="33" y="80"/>
                      <a:pt x="34" y="80"/>
                    </a:cubicBezTo>
                    <a:cubicBezTo>
                      <a:pt x="34" y="80"/>
                      <a:pt x="36" y="80"/>
                      <a:pt x="37" y="80"/>
                    </a:cubicBezTo>
                    <a:cubicBezTo>
                      <a:pt x="38" y="79"/>
                      <a:pt x="38" y="79"/>
                      <a:pt x="39" y="79"/>
                    </a:cubicBezTo>
                    <a:cubicBezTo>
                      <a:pt x="39" y="79"/>
                      <a:pt x="39" y="78"/>
                      <a:pt x="40" y="78"/>
                    </a:cubicBezTo>
                    <a:cubicBezTo>
                      <a:pt x="40" y="79"/>
                      <a:pt x="40" y="78"/>
                      <a:pt x="41" y="78"/>
                    </a:cubicBezTo>
                    <a:cubicBezTo>
                      <a:pt x="42" y="77"/>
                      <a:pt x="43" y="75"/>
                      <a:pt x="43" y="75"/>
                    </a:cubicBezTo>
                    <a:cubicBezTo>
                      <a:pt x="42" y="74"/>
                      <a:pt x="42" y="75"/>
                      <a:pt x="41" y="75"/>
                    </a:cubicBezTo>
                    <a:cubicBezTo>
                      <a:pt x="40" y="75"/>
                      <a:pt x="40" y="75"/>
                      <a:pt x="39" y="75"/>
                    </a:cubicBezTo>
                    <a:cubicBezTo>
                      <a:pt x="38" y="75"/>
                      <a:pt x="37" y="75"/>
                      <a:pt x="38" y="74"/>
                    </a:cubicBezTo>
                    <a:cubicBezTo>
                      <a:pt x="38" y="74"/>
                      <a:pt x="38" y="74"/>
                      <a:pt x="39" y="73"/>
                    </a:cubicBezTo>
                    <a:cubicBezTo>
                      <a:pt x="40" y="72"/>
                      <a:pt x="40" y="72"/>
                      <a:pt x="40" y="72"/>
                    </a:cubicBezTo>
                    <a:cubicBezTo>
                      <a:pt x="40" y="71"/>
                      <a:pt x="40" y="71"/>
                      <a:pt x="40" y="71"/>
                    </a:cubicBezTo>
                    <a:cubicBezTo>
                      <a:pt x="39" y="71"/>
                      <a:pt x="39" y="71"/>
                      <a:pt x="39" y="71"/>
                    </a:cubicBezTo>
                    <a:cubicBezTo>
                      <a:pt x="40" y="71"/>
                      <a:pt x="40" y="71"/>
                      <a:pt x="40" y="71"/>
                    </a:cubicBezTo>
                    <a:cubicBezTo>
                      <a:pt x="41" y="71"/>
                      <a:pt x="41" y="71"/>
                      <a:pt x="41" y="71"/>
                    </a:cubicBezTo>
                    <a:cubicBezTo>
                      <a:pt x="42" y="71"/>
                      <a:pt x="42" y="71"/>
                      <a:pt x="42" y="71"/>
                    </a:cubicBezTo>
                    <a:cubicBezTo>
                      <a:pt x="43" y="70"/>
                      <a:pt x="42" y="70"/>
                      <a:pt x="42" y="70"/>
                    </a:cubicBezTo>
                    <a:cubicBezTo>
                      <a:pt x="42" y="69"/>
                      <a:pt x="42" y="68"/>
                      <a:pt x="42" y="68"/>
                    </a:cubicBezTo>
                    <a:cubicBezTo>
                      <a:pt x="43" y="68"/>
                      <a:pt x="43" y="69"/>
                      <a:pt x="44" y="68"/>
                    </a:cubicBezTo>
                    <a:cubicBezTo>
                      <a:pt x="44" y="67"/>
                      <a:pt x="44" y="67"/>
                      <a:pt x="44" y="66"/>
                    </a:cubicBezTo>
                    <a:cubicBezTo>
                      <a:pt x="44" y="65"/>
                      <a:pt x="45" y="65"/>
                      <a:pt x="44" y="64"/>
                    </a:cubicBezTo>
                    <a:cubicBezTo>
                      <a:pt x="44" y="63"/>
                      <a:pt x="41" y="59"/>
                      <a:pt x="40" y="60"/>
                    </a:cubicBezTo>
                    <a:cubicBezTo>
                      <a:pt x="38" y="60"/>
                      <a:pt x="36" y="59"/>
                      <a:pt x="36" y="60"/>
                    </a:cubicBezTo>
                    <a:cubicBezTo>
                      <a:pt x="36" y="61"/>
                      <a:pt x="37" y="62"/>
                      <a:pt x="36" y="62"/>
                    </a:cubicBezTo>
                    <a:cubicBezTo>
                      <a:pt x="35" y="61"/>
                      <a:pt x="34" y="61"/>
                      <a:pt x="34" y="60"/>
                    </a:cubicBezTo>
                    <a:cubicBezTo>
                      <a:pt x="35" y="59"/>
                      <a:pt x="35" y="58"/>
                      <a:pt x="35" y="58"/>
                    </a:cubicBezTo>
                    <a:cubicBezTo>
                      <a:pt x="36" y="58"/>
                      <a:pt x="36" y="57"/>
                      <a:pt x="36" y="57"/>
                    </a:cubicBezTo>
                    <a:cubicBezTo>
                      <a:pt x="36" y="56"/>
                      <a:pt x="36" y="55"/>
                      <a:pt x="35" y="54"/>
                    </a:cubicBezTo>
                    <a:cubicBezTo>
                      <a:pt x="34" y="54"/>
                      <a:pt x="35" y="54"/>
                      <a:pt x="33" y="53"/>
                    </a:cubicBezTo>
                    <a:cubicBezTo>
                      <a:pt x="31" y="53"/>
                      <a:pt x="30" y="52"/>
                      <a:pt x="30" y="52"/>
                    </a:cubicBezTo>
                    <a:cubicBezTo>
                      <a:pt x="29" y="52"/>
                      <a:pt x="34" y="53"/>
                      <a:pt x="34" y="53"/>
                    </a:cubicBezTo>
                    <a:cubicBezTo>
                      <a:pt x="35" y="53"/>
                      <a:pt x="36" y="53"/>
                      <a:pt x="35" y="52"/>
                    </a:cubicBezTo>
                    <a:cubicBezTo>
                      <a:pt x="34" y="51"/>
                      <a:pt x="34" y="51"/>
                      <a:pt x="34" y="51"/>
                    </a:cubicBezTo>
                    <a:cubicBezTo>
                      <a:pt x="33" y="50"/>
                      <a:pt x="33" y="50"/>
                      <a:pt x="33" y="50"/>
                    </a:cubicBezTo>
                    <a:cubicBezTo>
                      <a:pt x="33" y="49"/>
                      <a:pt x="33" y="49"/>
                      <a:pt x="33" y="48"/>
                    </a:cubicBezTo>
                    <a:cubicBezTo>
                      <a:pt x="33" y="48"/>
                      <a:pt x="33" y="48"/>
                      <a:pt x="33" y="48"/>
                    </a:cubicBezTo>
                    <a:cubicBezTo>
                      <a:pt x="32" y="47"/>
                      <a:pt x="31" y="47"/>
                      <a:pt x="31" y="47"/>
                    </a:cubicBezTo>
                    <a:cubicBezTo>
                      <a:pt x="31" y="46"/>
                      <a:pt x="29" y="43"/>
                      <a:pt x="28" y="44"/>
                    </a:cubicBezTo>
                    <a:cubicBezTo>
                      <a:pt x="26" y="44"/>
                      <a:pt x="28" y="43"/>
                      <a:pt x="27" y="41"/>
                    </a:cubicBezTo>
                    <a:cubicBezTo>
                      <a:pt x="26" y="40"/>
                      <a:pt x="26" y="39"/>
                      <a:pt x="26" y="38"/>
                    </a:cubicBezTo>
                    <a:cubicBezTo>
                      <a:pt x="26" y="37"/>
                      <a:pt x="25" y="38"/>
                      <a:pt x="25" y="36"/>
                    </a:cubicBezTo>
                    <a:cubicBezTo>
                      <a:pt x="26" y="34"/>
                      <a:pt x="26" y="35"/>
                      <a:pt x="25" y="34"/>
                    </a:cubicBezTo>
                    <a:cubicBezTo>
                      <a:pt x="24" y="33"/>
                      <a:pt x="24" y="32"/>
                      <a:pt x="23" y="32"/>
                    </a:cubicBezTo>
                    <a:cubicBezTo>
                      <a:pt x="23" y="32"/>
                      <a:pt x="22" y="31"/>
                      <a:pt x="21" y="30"/>
                    </a:cubicBezTo>
                    <a:cubicBezTo>
                      <a:pt x="19" y="29"/>
                      <a:pt x="19" y="29"/>
                      <a:pt x="19" y="29"/>
                    </a:cubicBezTo>
                    <a:cubicBezTo>
                      <a:pt x="18" y="29"/>
                      <a:pt x="18" y="29"/>
                      <a:pt x="17" y="29"/>
                    </a:cubicBezTo>
                    <a:cubicBezTo>
                      <a:pt x="16" y="30"/>
                      <a:pt x="14" y="29"/>
                      <a:pt x="13" y="29"/>
                    </a:cubicBezTo>
                    <a:cubicBezTo>
                      <a:pt x="12" y="29"/>
                      <a:pt x="16" y="29"/>
                      <a:pt x="17" y="28"/>
                    </a:cubicBezTo>
                    <a:cubicBezTo>
                      <a:pt x="17" y="27"/>
                      <a:pt x="17" y="27"/>
                      <a:pt x="18" y="27"/>
                    </a:cubicBezTo>
                    <a:cubicBezTo>
                      <a:pt x="19" y="27"/>
                      <a:pt x="20" y="27"/>
                      <a:pt x="20" y="26"/>
                    </a:cubicBezTo>
                    <a:cubicBezTo>
                      <a:pt x="19" y="26"/>
                      <a:pt x="19" y="25"/>
                      <a:pt x="18" y="25"/>
                    </a:cubicBezTo>
                    <a:cubicBezTo>
                      <a:pt x="17" y="25"/>
                      <a:pt x="17" y="25"/>
                      <a:pt x="17" y="25"/>
                    </a:cubicBezTo>
                    <a:cubicBezTo>
                      <a:pt x="16" y="25"/>
                      <a:pt x="19" y="24"/>
                      <a:pt x="19" y="23"/>
                    </a:cubicBezTo>
                    <a:cubicBezTo>
                      <a:pt x="20" y="23"/>
                      <a:pt x="20" y="22"/>
                      <a:pt x="20" y="21"/>
                    </a:cubicBezTo>
                    <a:cubicBezTo>
                      <a:pt x="21" y="20"/>
                      <a:pt x="22" y="19"/>
                      <a:pt x="22" y="18"/>
                    </a:cubicBezTo>
                    <a:cubicBezTo>
                      <a:pt x="22" y="17"/>
                      <a:pt x="22" y="17"/>
                      <a:pt x="22" y="16"/>
                    </a:cubicBezTo>
                    <a:cubicBezTo>
                      <a:pt x="23" y="16"/>
                      <a:pt x="23" y="15"/>
                      <a:pt x="23" y="15"/>
                    </a:cubicBezTo>
                    <a:cubicBezTo>
                      <a:pt x="23" y="14"/>
                      <a:pt x="24" y="13"/>
                      <a:pt x="23" y="12"/>
                    </a:cubicBezTo>
                    <a:cubicBezTo>
                      <a:pt x="23" y="11"/>
                      <a:pt x="23" y="11"/>
                      <a:pt x="22" y="11"/>
                    </a:cubicBezTo>
                    <a:cubicBezTo>
                      <a:pt x="20" y="11"/>
                      <a:pt x="21" y="11"/>
                      <a:pt x="19" y="11"/>
                    </a:cubicBezTo>
                    <a:cubicBezTo>
                      <a:pt x="18" y="11"/>
                      <a:pt x="18" y="11"/>
                      <a:pt x="17" y="11"/>
                    </a:cubicBezTo>
                    <a:cubicBezTo>
                      <a:pt x="16" y="11"/>
                      <a:pt x="16" y="12"/>
                      <a:pt x="15" y="12"/>
                    </a:cubicBezTo>
                    <a:cubicBezTo>
                      <a:pt x="14" y="12"/>
                      <a:pt x="15" y="11"/>
                      <a:pt x="14" y="12"/>
                    </a:cubicBezTo>
                    <a:cubicBezTo>
                      <a:pt x="13" y="12"/>
                      <a:pt x="13" y="11"/>
                      <a:pt x="12" y="12"/>
                    </a:cubicBezTo>
                    <a:cubicBezTo>
                      <a:pt x="10" y="14"/>
                      <a:pt x="9" y="14"/>
                      <a:pt x="9" y="13"/>
                    </a:cubicBezTo>
                    <a:cubicBezTo>
                      <a:pt x="9" y="13"/>
                      <a:pt x="11" y="12"/>
                      <a:pt x="10" y="12"/>
                    </a:cubicBezTo>
                    <a:cubicBezTo>
                      <a:pt x="10" y="11"/>
                      <a:pt x="10" y="10"/>
                      <a:pt x="10" y="11"/>
                    </a:cubicBezTo>
                    <a:cubicBezTo>
                      <a:pt x="11" y="11"/>
                      <a:pt x="12" y="10"/>
                      <a:pt x="12" y="10"/>
                    </a:cubicBezTo>
                    <a:cubicBezTo>
                      <a:pt x="12" y="9"/>
                      <a:pt x="12" y="9"/>
                      <a:pt x="12" y="9"/>
                    </a:cubicBezTo>
                    <a:cubicBezTo>
                      <a:pt x="11" y="8"/>
                      <a:pt x="11" y="9"/>
                      <a:pt x="12" y="8"/>
                    </a:cubicBezTo>
                    <a:cubicBezTo>
                      <a:pt x="13" y="7"/>
                      <a:pt x="13" y="7"/>
                      <a:pt x="13" y="6"/>
                    </a:cubicBezTo>
                    <a:cubicBezTo>
                      <a:pt x="14" y="5"/>
                      <a:pt x="18" y="3"/>
                      <a:pt x="17" y="3"/>
                    </a:cubicBezTo>
                    <a:cubicBezTo>
                      <a:pt x="16" y="2"/>
                      <a:pt x="17" y="0"/>
                      <a:pt x="15" y="1"/>
                    </a:cubicBezTo>
                    <a:cubicBezTo>
                      <a:pt x="14" y="2"/>
                      <a:pt x="13" y="0"/>
                      <a:pt x="13" y="1"/>
                    </a:cubicBezTo>
                    <a:cubicBezTo>
                      <a:pt x="12" y="2"/>
                      <a:pt x="12" y="1"/>
                      <a:pt x="11" y="1"/>
                    </a:cubicBezTo>
                    <a:cubicBezTo>
                      <a:pt x="10" y="2"/>
                      <a:pt x="9" y="2"/>
                      <a:pt x="8" y="2"/>
                    </a:cubicBezTo>
                    <a:cubicBezTo>
                      <a:pt x="7" y="1"/>
                      <a:pt x="7" y="1"/>
                      <a:pt x="7" y="1"/>
                    </a:cubicBezTo>
                    <a:cubicBezTo>
                      <a:pt x="7" y="1"/>
                      <a:pt x="7" y="1"/>
                      <a:pt x="7" y="1"/>
                    </a:cubicBezTo>
                    <a:close/>
                  </a:path>
                </a:pathLst>
              </a:custGeom>
              <a:grpFill/>
              <a:ln w="4763" cap="rnd">
                <a:solidFill>
                  <a:srgbClr val="FFFFFF"/>
                </a:solidFill>
                <a:prstDash val="solid"/>
                <a:round/>
                <a:headEnd/>
                <a:tailEnd/>
              </a:ln>
            </p:spPr>
            <p:txBody>
              <a:bodyPr/>
              <a:lstStyle/>
              <a:p>
                <a:endParaRPr lang="en-US"/>
              </a:p>
            </p:txBody>
          </p:sp>
          <p:sp>
            <p:nvSpPr>
              <p:cNvPr id="356" name="Freeform 107">
                <a:extLst>
                  <a:ext uri="{FF2B5EF4-FFF2-40B4-BE49-F238E27FC236}">
                    <a16:creationId xmlns:a16="http://schemas.microsoft.com/office/drawing/2014/main" id="{3283D4FE-9C30-4BAB-A552-1D1536AE25D5}"/>
                  </a:ext>
                </a:extLst>
              </p:cNvPr>
              <p:cNvSpPr>
                <a:spLocks/>
              </p:cNvSpPr>
              <p:nvPr/>
            </p:nvSpPr>
            <p:spPr bwMode="auto">
              <a:xfrm>
                <a:off x="3266" y="1292"/>
                <a:ext cx="77" cy="105"/>
              </a:xfrm>
              <a:custGeom>
                <a:avLst/>
                <a:gdLst>
                  <a:gd name="T0" fmla="*/ 85 w 29"/>
                  <a:gd name="T1" fmla="*/ 30 h 39"/>
                  <a:gd name="T2" fmla="*/ 72 w 29"/>
                  <a:gd name="T3" fmla="*/ 59 h 39"/>
                  <a:gd name="T4" fmla="*/ 93 w 29"/>
                  <a:gd name="T5" fmla="*/ 73 h 39"/>
                  <a:gd name="T6" fmla="*/ 85 w 29"/>
                  <a:gd name="T7" fmla="*/ 86 h 39"/>
                  <a:gd name="T8" fmla="*/ 64 w 29"/>
                  <a:gd name="T9" fmla="*/ 86 h 39"/>
                  <a:gd name="T10" fmla="*/ 56 w 29"/>
                  <a:gd name="T11" fmla="*/ 94 h 39"/>
                  <a:gd name="T12" fmla="*/ 35 w 29"/>
                  <a:gd name="T13" fmla="*/ 86 h 39"/>
                  <a:gd name="T14" fmla="*/ 29 w 29"/>
                  <a:gd name="T15" fmla="*/ 102 h 39"/>
                  <a:gd name="T16" fmla="*/ 21 w 29"/>
                  <a:gd name="T17" fmla="*/ 116 h 39"/>
                  <a:gd name="T18" fmla="*/ 29 w 29"/>
                  <a:gd name="T19" fmla="*/ 116 h 39"/>
                  <a:gd name="T20" fmla="*/ 35 w 29"/>
                  <a:gd name="T21" fmla="*/ 116 h 39"/>
                  <a:gd name="T22" fmla="*/ 29 w 29"/>
                  <a:gd name="T23" fmla="*/ 129 h 39"/>
                  <a:gd name="T24" fmla="*/ 13 w 29"/>
                  <a:gd name="T25" fmla="*/ 145 h 39"/>
                  <a:gd name="T26" fmla="*/ 42 w 29"/>
                  <a:gd name="T27" fmla="*/ 153 h 39"/>
                  <a:gd name="T28" fmla="*/ 50 w 29"/>
                  <a:gd name="T29" fmla="*/ 159 h 39"/>
                  <a:gd name="T30" fmla="*/ 64 w 29"/>
                  <a:gd name="T31" fmla="*/ 153 h 39"/>
                  <a:gd name="T32" fmla="*/ 72 w 29"/>
                  <a:gd name="T33" fmla="*/ 153 h 39"/>
                  <a:gd name="T34" fmla="*/ 72 w 29"/>
                  <a:gd name="T35" fmla="*/ 167 h 39"/>
                  <a:gd name="T36" fmla="*/ 50 w 29"/>
                  <a:gd name="T37" fmla="*/ 175 h 39"/>
                  <a:gd name="T38" fmla="*/ 42 w 29"/>
                  <a:gd name="T39" fmla="*/ 197 h 39"/>
                  <a:gd name="T40" fmla="*/ 29 w 29"/>
                  <a:gd name="T41" fmla="*/ 210 h 39"/>
                  <a:gd name="T42" fmla="*/ 50 w 29"/>
                  <a:gd name="T43" fmla="*/ 210 h 39"/>
                  <a:gd name="T44" fmla="*/ 64 w 29"/>
                  <a:gd name="T45" fmla="*/ 197 h 39"/>
                  <a:gd name="T46" fmla="*/ 77 w 29"/>
                  <a:gd name="T47" fmla="*/ 202 h 39"/>
                  <a:gd name="T48" fmla="*/ 35 w 29"/>
                  <a:gd name="T49" fmla="*/ 218 h 39"/>
                  <a:gd name="T50" fmla="*/ 35 w 29"/>
                  <a:gd name="T51" fmla="*/ 232 h 39"/>
                  <a:gd name="T52" fmla="*/ 13 w 29"/>
                  <a:gd name="T53" fmla="*/ 223 h 39"/>
                  <a:gd name="T54" fmla="*/ 29 w 29"/>
                  <a:gd name="T55" fmla="*/ 240 h 39"/>
                  <a:gd name="T56" fmla="*/ 21 w 29"/>
                  <a:gd name="T57" fmla="*/ 253 h 39"/>
                  <a:gd name="T58" fmla="*/ 35 w 29"/>
                  <a:gd name="T59" fmla="*/ 261 h 39"/>
                  <a:gd name="T60" fmla="*/ 29 w 29"/>
                  <a:gd name="T61" fmla="*/ 269 h 39"/>
                  <a:gd name="T62" fmla="*/ 29 w 29"/>
                  <a:gd name="T63" fmla="*/ 275 h 39"/>
                  <a:gd name="T64" fmla="*/ 42 w 29"/>
                  <a:gd name="T65" fmla="*/ 269 h 39"/>
                  <a:gd name="T66" fmla="*/ 35 w 29"/>
                  <a:gd name="T67" fmla="*/ 283 h 39"/>
                  <a:gd name="T68" fmla="*/ 64 w 29"/>
                  <a:gd name="T69" fmla="*/ 283 h 39"/>
                  <a:gd name="T70" fmla="*/ 93 w 29"/>
                  <a:gd name="T71" fmla="*/ 253 h 39"/>
                  <a:gd name="T72" fmla="*/ 119 w 29"/>
                  <a:gd name="T73" fmla="*/ 253 h 39"/>
                  <a:gd name="T74" fmla="*/ 141 w 29"/>
                  <a:gd name="T75" fmla="*/ 240 h 39"/>
                  <a:gd name="T76" fmla="*/ 149 w 29"/>
                  <a:gd name="T77" fmla="*/ 232 h 39"/>
                  <a:gd name="T78" fmla="*/ 170 w 29"/>
                  <a:gd name="T79" fmla="*/ 232 h 39"/>
                  <a:gd name="T80" fmla="*/ 170 w 29"/>
                  <a:gd name="T81" fmla="*/ 218 h 39"/>
                  <a:gd name="T82" fmla="*/ 183 w 29"/>
                  <a:gd name="T83" fmla="*/ 180 h 39"/>
                  <a:gd name="T84" fmla="*/ 175 w 29"/>
                  <a:gd name="T85" fmla="*/ 153 h 39"/>
                  <a:gd name="T86" fmla="*/ 170 w 29"/>
                  <a:gd name="T87" fmla="*/ 108 h 39"/>
                  <a:gd name="T88" fmla="*/ 191 w 29"/>
                  <a:gd name="T89" fmla="*/ 102 h 39"/>
                  <a:gd name="T90" fmla="*/ 204 w 29"/>
                  <a:gd name="T91" fmla="*/ 73 h 39"/>
                  <a:gd name="T92" fmla="*/ 191 w 29"/>
                  <a:gd name="T93" fmla="*/ 59 h 39"/>
                  <a:gd name="T94" fmla="*/ 191 w 29"/>
                  <a:gd name="T95" fmla="*/ 51 h 39"/>
                  <a:gd name="T96" fmla="*/ 183 w 29"/>
                  <a:gd name="T97" fmla="*/ 30 h 39"/>
                  <a:gd name="T98" fmla="*/ 162 w 29"/>
                  <a:gd name="T99" fmla="*/ 13 h 39"/>
                  <a:gd name="T100" fmla="*/ 141 w 29"/>
                  <a:gd name="T101" fmla="*/ 22 h 39"/>
                  <a:gd name="T102" fmla="*/ 141 w 29"/>
                  <a:gd name="T103" fmla="*/ 8 h 39"/>
                  <a:gd name="T104" fmla="*/ 119 w 29"/>
                  <a:gd name="T105" fmla="*/ 13 h 39"/>
                  <a:gd name="T106" fmla="*/ 112 w 29"/>
                  <a:gd name="T107" fmla="*/ 30 h 39"/>
                  <a:gd name="T108" fmla="*/ 98 w 29"/>
                  <a:gd name="T109" fmla="*/ 22 h 3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 h="39">
                    <a:moveTo>
                      <a:pt x="14" y="3"/>
                    </a:moveTo>
                    <a:cubicBezTo>
                      <a:pt x="14" y="4"/>
                      <a:pt x="12" y="3"/>
                      <a:pt x="12" y="4"/>
                    </a:cubicBezTo>
                    <a:cubicBezTo>
                      <a:pt x="13" y="6"/>
                      <a:pt x="14" y="6"/>
                      <a:pt x="12" y="6"/>
                    </a:cubicBezTo>
                    <a:cubicBezTo>
                      <a:pt x="10" y="7"/>
                      <a:pt x="9" y="7"/>
                      <a:pt x="10" y="8"/>
                    </a:cubicBezTo>
                    <a:cubicBezTo>
                      <a:pt x="12" y="9"/>
                      <a:pt x="12" y="8"/>
                      <a:pt x="13" y="8"/>
                    </a:cubicBezTo>
                    <a:cubicBezTo>
                      <a:pt x="14" y="9"/>
                      <a:pt x="14" y="9"/>
                      <a:pt x="13" y="10"/>
                    </a:cubicBezTo>
                    <a:cubicBezTo>
                      <a:pt x="13" y="10"/>
                      <a:pt x="12" y="9"/>
                      <a:pt x="12" y="10"/>
                    </a:cubicBezTo>
                    <a:cubicBezTo>
                      <a:pt x="12" y="11"/>
                      <a:pt x="12" y="11"/>
                      <a:pt x="12" y="12"/>
                    </a:cubicBezTo>
                    <a:cubicBezTo>
                      <a:pt x="11" y="13"/>
                      <a:pt x="11" y="13"/>
                      <a:pt x="11" y="13"/>
                    </a:cubicBezTo>
                    <a:cubicBezTo>
                      <a:pt x="10" y="12"/>
                      <a:pt x="10" y="11"/>
                      <a:pt x="9" y="12"/>
                    </a:cubicBezTo>
                    <a:cubicBezTo>
                      <a:pt x="9" y="13"/>
                      <a:pt x="9" y="13"/>
                      <a:pt x="9" y="13"/>
                    </a:cubicBezTo>
                    <a:cubicBezTo>
                      <a:pt x="8" y="13"/>
                      <a:pt x="8" y="13"/>
                      <a:pt x="8" y="13"/>
                    </a:cubicBezTo>
                    <a:cubicBezTo>
                      <a:pt x="7" y="12"/>
                      <a:pt x="7" y="11"/>
                      <a:pt x="7" y="11"/>
                    </a:cubicBezTo>
                    <a:cubicBezTo>
                      <a:pt x="6" y="12"/>
                      <a:pt x="6" y="11"/>
                      <a:pt x="5" y="12"/>
                    </a:cubicBezTo>
                    <a:cubicBezTo>
                      <a:pt x="4" y="12"/>
                      <a:pt x="4" y="13"/>
                      <a:pt x="5" y="13"/>
                    </a:cubicBezTo>
                    <a:cubicBezTo>
                      <a:pt x="5" y="13"/>
                      <a:pt x="5" y="14"/>
                      <a:pt x="4" y="14"/>
                    </a:cubicBezTo>
                    <a:cubicBezTo>
                      <a:pt x="4" y="14"/>
                      <a:pt x="4" y="14"/>
                      <a:pt x="4" y="15"/>
                    </a:cubicBezTo>
                    <a:cubicBezTo>
                      <a:pt x="5" y="15"/>
                      <a:pt x="4" y="16"/>
                      <a:pt x="3" y="16"/>
                    </a:cubicBezTo>
                    <a:cubicBezTo>
                      <a:pt x="3" y="15"/>
                      <a:pt x="1" y="14"/>
                      <a:pt x="2" y="15"/>
                    </a:cubicBezTo>
                    <a:cubicBezTo>
                      <a:pt x="3" y="16"/>
                      <a:pt x="3" y="16"/>
                      <a:pt x="4" y="16"/>
                    </a:cubicBezTo>
                    <a:cubicBezTo>
                      <a:pt x="4" y="17"/>
                      <a:pt x="4" y="18"/>
                      <a:pt x="5" y="17"/>
                    </a:cubicBezTo>
                    <a:cubicBezTo>
                      <a:pt x="5" y="16"/>
                      <a:pt x="5" y="16"/>
                      <a:pt x="5" y="16"/>
                    </a:cubicBezTo>
                    <a:cubicBezTo>
                      <a:pt x="6" y="17"/>
                      <a:pt x="6" y="17"/>
                      <a:pt x="5" y="17"/>
                    </a:cubicBezTo>
                    <a:cubicBezTo>
                      <a:pt x="4" y="18"/>
                      <a:pt x="4" y="17"/>
                      <a:pt x="4" y="18"/>
                    </a:cubicBezTo>
                    <a:cubicBezTo>
                      <a:pt x="3" y="19"/>
                      <a:pt x="4" y="19"/>
                      <a:pt x="3" y="19"/>
                    </a:cubicBezTo>
                    <a:cubicBezTo>
                      <a:pt x="2" y="20"/>
                      <a:pt x="2" y="19"/>
                      <a:pt x="2" y="20"/>
                    </a:cubicBezTo>
                    <a:cubicBezTo>
                      <a:pt x="3" y="21"/>
                      <a:pt x="3" y="20"/>
                      <a:pt x="4" y="21"/>
                    </a:cubicBezTo>
                    <a:cubicBezTo>
                      <a:pt x="5" y="22"/>
                      <a:pt x="5" y="21"/>
                      <a:pt x="6" y="21"/>
                    </a:cubicBezTo>
                    <a:cubicBezTo>
                      <a:pt x="6" y="21"/>
                      <a:pt x="6" y="21"/>
                      <a:pt x="6" y="22"/>
                    </a:cubicBezTo>
                    <a:cubicBezTo>
                      <a:pt x="7" y="23"/>
                      <a:pt x="6" y="22"/>
                      <a:pt x="7" y="22"/>
                    </a:cubicBezTo>
                    <a:cubicBezTo>
                      <a:pt x="9" y="22"/>
                      <a:pt x="9" y="22"/>
                      <a:pt x="9" y="22"/>
                    </a:cubicBezTo>
                    <a:cubicBezTo>
                      <a:pt x="9" y="22"/>
                      <a:pt x="9" y="22"/>
                      <a:pt x="9" y="21"/>
                    </a:cubicBezTo>
                    <a:cubicBezTo>
                      <a:pt x="9" y="20"/>
                      <a:pt x="8" y="19"/>
                      <a:pt x="9" y="20"/>
                    </a:cubicBezTo>
                    <a:cubicBezTo>
                      <a:pt x="10" y="20"/>
                      <a:pt x="10" y="20"/>
                      <a:pt x="10" y="21"/>
                    </a:cubicBezTo>
                    <a:cubicBezTo>
                      <a:pt x="10" y="21"/>
                      <a:pt x="9" y="21"/>
                      <a:pt x="10" y="22"/>
                    </a:cubicBezTo>
                    <a:cubicBezTo>
                      <a:pt x="10" y="23"/>
                      <a:pt x="11" y="22"/>
                      <a:pt x="10" y="23"/>
                    </a:cubicBezTo>
                    <a:cubicBezTo>
                      <a:pt x="9" y="23"/>
                      <a:pt x="9" y="23"/>
                      <a:pt x="8" y="23"/>
                    </a:cubicBezTo>
                    <a:cubicBezTo>
                      <a:pt x="8" y="24"/>
                      <a:pt x="7" y="23"/>
                      <a:pt x="7" y="24"/>
                    </a:cubicBezTo>
                    <a:cubicBezTo>
                      <a:pt x="7" y="25"/>
                      <a:pt x="7" y="25"/>
                      <a:pt x="7" y="25"/>
                    </a:cubicBezTo>
                    <a:cubicBezTo>
                      <a:pt x="6" y="26"/>
                      <a:pt x="7" y="27"/>
                      <a:pt x="6" y="27"/>
                    </a:cubicBezTo>
                    <a:cubicBezTo>
                      <a:pt x="6" y="27"/>
                      <a:pt x="6" y="27"/>
                      <a:pt x="5" y="28"/>
                    </a:cubicBezTo>
                    <a:cubicBezTo>
                      <a:pt x="4" y="29"/>
                      <a:pt x="4" y="28"/>
                      <a:pt x="4" y="29"/>
                    </a:cubicBezTo>
                    <a:cubicBezTo>
                      <a:pt x="4" y="29"/>
                      <a:pt x="5" y="29"/>
                      <a:pt x="6" y="29"/>
                    </a:cubicBezTo>
                    <a:cubicBezTo>
                      <a:pt x="7" y="29"/>
                      <a:pt x="7" y="29"/>
                      <a:pt x="7" y="29"/>
                    </a:cubicBezTo>
                    <a:cubicBezTo>
                      <a:pt x="7" y="29"/>
                      <a:pt x="7" y="28"/>
                      <a:pt x="8" y="28"/>
                    </a:cubicBezTo>
                    <a:cubicBezTo>
                      <a:pt x="9" y="28"/>
                      <a:pt x="9" y="27"/>
                      <a:pt x="9" y="27"/>
                    </a:cubicBezTo>
                    <a:cubicBezTo>
                      <a:pt x="10" y="27"/>
                      <a:pt x="10" y="25"/>
                      <a:pt x="10" y="27"/>
                    </a:cubicBezTo>
                    <a:cubicBezTo>
                      <a:pt x="10" y="28"/>
                      <a:pt x="10" y="28"/>
                      <a:pt x="11" y="28"/>
                    </a:cubicBezTo>
                    <a:cubicBezTo>
                      <a:pt x="11" y="29"/>
                      <a:pt x="10" y="29"/>
                      <a:pt x="9" y="29"/>
                    </a:cubicBezTo>
                    <a:cubicBezTo>
                      <a:pt x="8" y="29"/>
                      <a:pt x="6" y="30"/>
                      <a:pt x="5" y="30"/>
                    </a:cubicBezTo>
                    <a:cubicBezTo>
                      <a:pt x="5" y="30"/>
                      <a:pt x="4" y="29"/>
                      <a:pt x="5" y="30"/>
                    </a:cubicBezTo>
                    <a:cubicBezTo>
                      <a:pt x="5" y="32"/>
                      <a:pt x="5" y="32"/>
                      <a:pt x="5" y="32"/>
                    </a:cubicBezTo>
                    <a:cubicBezTo>
                      <a:pt x="4" y="33"/>
                      <a:pt x="4" y="33"/>
                      <a:pt x="3" y="32"/>
                    </a:cubicBezTo>
                    <a:cubicBezTo>
                      <a:pt x="3" y="32"/>
                      <a:pt x="3" y="30"/>
                      <a:pt x="2" y="31"/>
                    </a:cubicBezTo>
                    <a:cubicBezTo>
                      <a:pt x="2" y="32"/>
                      <a:pt x="0" y="33"/>
                      <a:pt x="1" y="33"/>
                    </a:cubicBezTo>
                    <a:cubicBezTo>
                      <a:pt x="3" y="33"/>
                      <a:pt x="3" y="33"/>
                      <a:pt x="4" y="33"/>
                    </a:cubicBezTo>
                    <a:cubicBezTo>
                      <a:pt x="2" y="35"/>
                      <a:pt x="2" y="35"/>
                      <a:pt x="2" y="35"/>
                    </a:cubicBezTo>
                    <a:cubicBezTo>
                      <a:pt x="2" y="36"/>
                      <a:pt x="2" y="35"/>
                      <a:pt x="3" y="35"/>
                    </a:cubicBezTo>
                    <a:cubicBezTo>
                      <a:pt x="3" y="36"/>
                      <a:pt x="3" y="36"/>
                      <a:pt x="4" y="36"/>
                    </a:cubicBezTo>
                    <a:cubicBezTo>
                      <a:pt x="4" y="36"/>
                      <a:pt x="4" y="36"/>
                      <a:pt x="5" y="36"/>
                    </a:cubicBezTo>
                    <a:cubicBezTo>
                      <a:pt x="5" y="35"/>
                      <a:pt x="5" y="34"/>
                      <a:pt x="5" y="35"/>
                    </a:cubicBezTo>
                    <a:cubicBezTo>
                      <a:pt x="6" y="36"/>
                      <a:pt x="5" y="36"/>
                      <a:pt x="4" y="37"/>
                    </a:cubicBezTo>
                    <a:cubicBezTo>
                      <a:pt x="3" y="37"/>
                      <a:pt x="3" y="37"/>
                      <a:pt x="3" y="38"/>
                    </a:cubicBezTo>
                    <a:cubicBezTo>
                      <a:pt x="3" y="38"/>
                      <a:pt x="3" y="39"/>
                      <a:pt x="4" y="38"/>
                    </a:cubicBezTo>
                    <a:cubicBezTo>
                      <a:pt x="5" y="37"/>
                      <a:pt x="4" y="37"/>
                      <a:pt x="5" y="37"/>
                    </a:cubicBezTo>
                    <a:cubicBezTo>
                      <a:pt x="6" y="36"/>
                      <a:pt x="6" y="37"/>
                      <a:pt x="6" y="37"/>
                    </a:cubicBezTo>
                    <a:cubicBezTo>
                      <a:pt x="5" y="38"/>
                      <a:pt x="5" y="38"/>
                      <a:pt x="5" y="38"/>
                    </a:cubicBezTo>
                    <a:cubicBezTo>
                      <a:pt x="5" y="39"/>
                      <a:pt x="3" y="39"/>
                      <a:pt x="5" y="39"/>
                    </a:cubicBezTo>
                    <a:cubicBezTo>
                      <a:pt x="6" y="39"/>
                      <a:pt x="6" y="37"/>
                      <a:pt x="7" y="38"/>
                    </a:cubicBezTo>
                    <a:cubicBezTo>
                      <a:pt x="8" y="39"/>
                      <a:pt x="8" y="38"/>
                      <a:pt x="9" y="39"/>
                    </a:cubicBezTo>
                    <a:cubicBezTo>
                      <a:pt x="10" y="39"/>
                      <a:pt x="11" y="39"/>
                      <a:pt x="12" y="38"/>
                    </a:cubicBezTo>
                    <a:cubicBezTo>
                      <a:pt x="12" y="36"/>
                      <a:pt x="12" y="35"/>
                      <a:pt x="13" y="35"/>
                    </a:cubicBezTo>
                    <a:cubicBezTo>
                      <a:pt x="14" y="36"/>
                      <a:pt x="13" y="34"/>
                      <a:pt x="14" y="34"/>
                    </a:cubicBezTo>
                    <a:cubicBezTo>
                      <a:pt x="16" y="35"/>
                      <a:pt x="16" y="35"/>
                      <a:pt x="17" y="35"/>
                    </a:cubicBezTo>
                    <a:cubicBezTo>
                      <a:pt x="17" y="34"/>
                      <a:pt x="17" y="33"/>
                      <a:pt x="18" y="33"/>
                    </a:cubicBezTo>
                    <a:cubicBezTo>
                      <a:pt x="19" y="33"/>
                      <a:pt x="19" y="33"/>
                      <a:pt x="20" y="33"/>
                    </a:cubicBezTo>
                    <a:cubicBezTo>
                      <a:pt x="20" y="33"/>
                      <a:pt x="19" y="33"/>
                      <a:pt x="20" y="32"/>
                    </a:cubicBezTo>
                    <a:cubicBezTo>
                      <a:pt x="21" y="32"/>
                      <a:pt x="21" y="31"/>
                      <a:pt x="21" y="32"/>
                    </a:cubicBezTo>
                    <a:cubicBezTo>
                      <a:pt x="22" y="33"/>
                      <a:pt x="21" y="33"/>
                      <a:pt x="22" y="33"/>
                    </a:cubicBezTo>
                    <a:cubicBezTo>
                      <a:pt x="23" y="32"/>
                      <a:pt x="23" y="32"/>
                      <a:pt x="24" y="32"/>
                    </a:cubicBezTo>
                    <a:cubicBezTo>
                      <a:pt x="24" y="32"/>
                      <a:pt x="25" y="32"/>
                      <a:pt x="25" y="31"/>
                    </a:cubicBezTo>
                    <a:cubicBezTo>
                      <a:pt x="24" y="30"/>
                      <a:pt x="24" y="30"/>
                      <a:pt x="24" y="30"/>
                    </a:cubicBezTo>
                    <a:cubicBezTo>
                      <a:pt x="25" y="29"/>
                      <a:pt x="24" y="31"/>
                      <a:pt x="25" y="28"/>
                    </a:cubicBezTo>
                    <a:cubicBezTo>
                      <a:pt x="26" y="26"/>
                      <a:pt x="26" y="26"/>
                      <a:pt x="26" y="25"/>
                    </a:cubicBezTo>
                    <a:cubicBezTo>
                      <a:pt x="25" y="24"/>
                      <a:pt x="25" y="23"/>
                      <a:pt x="25" y="23"/>
                    </a:cubicBezTo>
                    <a:cubicBezTo>
                      <a:pt x="25" y="22"/>
                      <a:pt x="25" y="21"/>
                      <a:pt x="25" y="21"/>
                    </a:cubicBezTo>
                    <a:cubicBezTo>
                      <a:pt x="25" y="20"/>
                      <a:pt x="24" y="19"/>
                      <a:pt x="24" y="18"/>
                    </a:cubicBezTo>
                    <a:cubicBezTo>
                      <a:pt x="24" y="17"/>
                      <a:pt x="23" y="16"/>
                      <a:pt x="24" y="15"/>
                    </a:cubicBezTo>
                    <a:cubicBezTo>
                      <a:pt x="25" y="15"/>
                      <a:pt x="24" y="13"/>
                      <a:pt x="26" y="14"/>
                    </a:cubicBezTo>
                    <a:cubicBezTo>
                      <a:pt x="27" y="15"/>
                      <a:pt x="26" y="16"/>
                      <a:pt x="27" y="14"/>
                    </a:cubicBezTo>
                    <a:cubicBezTo>
                      <a:pt x="29" y="12"/>
                      <a:pt x="29" y="12"/>
                      <a:pt x="29" y="12"/>
                    </a:cubicBezTo>
                    <a:cubicBezTo>
                      <a:pt x="29" y="11"/>
                      <a:pt x="29" y="10"/>
                      <a:pt x="29" y="10"/>
                    </a:cubicBezTo>
                    <a:cubicBezTo>
                      <a:pt x="29" y="9"/>
                      <a:pt x="29" y="8"/>
                      <a:pt x="28" y="8"/>
                    </a:cubicBezTo>
                    <a:cubicBezTo>
                      <a:pt x="27" y="8"/>
                      <a:pt x="27" y="8"/>
                      <a:pt x="27" y="8"/>
                    </a:cubicBezTo>
                    <a:cubicBezTo>
                      <a:pt x="27" y="9"/>
                      <a:pt x="27" y="10"/>
                      <a:pt x="26" y="9"/>
                    </a:cubicBezTo>
                    <a:cubicBezTo>
                      <a:pt x="27" y="7"/>
                      <a:pt x="27" y="7"/>
                      <a:pt x="27" y="7"/>
                    </a:cubicBezTo>
                    <a:cubicBezTo>
                      <a:pt x="27" y="7"/>
                      <a:pt x="28" y="7"/>
                      <a:pt x="27" y="6"/>
                    </a:cubicBezTo>
                    <a:cubicBezTo>
                      <a:pt x="26" y="5"/>
                      <a:pt x="27" y="4"/>
                      <a:pt x="26" y="4"/>
                    </a:cubicBezTo>
                    <a:cubicBezTo>
                      <a:pt x="25" y="4"/>
                      <a:pt x="25" y="3"/>
                      <a:pt x="24" y="3"/>
                    </a:cubicBezTo>
                    <a:cubicBezTo>
                      <a:pt x="24" y="3"/>
                      <a:pt x="23" y="1"/>
                      <a:pt x="23" y="2"/>
                    </a:cubicBezTo>
                    <a:cubicBezTo>
                      <a:pt x="22" y="2"/>
                      <a:pt x="22" y="2"/>
                      <a:pt x="21" y="2"/>
                    </a:cubicBezTo>
                    <a:cubicBezTo>
                      <a:pt x="21" y="3"/>
                      <a:pt x="21" y="3"/>
                      <a:pt x="20" y="3"/>
                    </a:cubicBezTo>
                    <a:cubicBezTo>
                      <a:pt x="19" y="4"/>
                      <a:pt x="19" y="4"/>
                      <a:pt x="19" y="3"/>
                    </a:cubicBezTo>
                    <a:cubicBezTo>
                      <a:pt x="20" y="3"/>
                      <a:pt x="21" y="2"/>
                      <a:pt x="20" y="1"/>
                    </a:cubicBezTo>
                    <a:cubicBezTo>
                      <a:pt x="19" y="1"/>
                      <a:pt x="19" y="0"/>
                      <a:pt x="19" y="0"/>
                    </a:cubicBezTo>
                    <a:cubicBezTo>
                      <a:pt x="18" y="1"/>
                      <a:pt x="17" y="1"/>
                      <a:pt x="17" y="2"/>
                    </a:cubicBezTo>
                    <a:cubicBezTo>
                      <a:pt x="18" y="3"/>
                      <a:pt x="19" y="3"/>
                      <a:pt x="18" y="4"/>
                    </a:cubicBezTo>
                    <a:cubicBezTo>
                      <a:pt x="17" y="5"/>
                      <a:pt x="16" y="5"/>
                      <a:pt x="16" y="4"/>
                    </a:cubicBezTo>
                    <a:cubicBezTo>
                      <a:pt x="16" y="3"/>
                      <a:pt x="16" y="2"/>
                      <a:pt x="16" y="2"/>
                    </a:cubicBezTo>
                    <a:cubicBezTo>
                      <a:pt x="15" y="2"/>
                      <a:pt x="15" y="2"/>
                      <a:pt x="14" y="3"/>
                    </a:cubicBezTo>
                    <a:close/>
                  </a:path>
                </a:pathLst>
              </a:custGeom>
              <a:grpFill/>
              <a:ln w="4763" cap="rnd">
                <a:solidFill>
                  <a:srgbClr val="FFFFFF"/>
                </a:solidFill>
                <a:prstDash val="solid"/>
                <a:round/>
                <a:headEnd/>
                <a:tailEnd/>
              </a:ln>
            </p:spPr>
            <p:txBody>
              <a:bodyPr/>
              <a:lstStyle/>
              <a:p>
                <a:endParaRPr lang="en-US"/>
              </a:p>
            </p:txBody>
          </p:sp>
          <p:sp>
            <p:nvSpPr>
              <p:cNvPr id="357" name="Freeform 108">
                <a:extLst>
                  <a:ext uri="{FF2B5EF4-FFF2-40B4-BE49-F238E27FC236}">
                    <a16:creationId xmlns:a16="http://schemas.microsoft.com/office/drawing/2014/main" id="{E6CD1AE8-D416-466C-A529-7E57E6BA8C56}"/>
                  </a:ext>
                </a:extLst>
              </p:cNvPr>
              <p:cNvSpPr>
                <a:spLocks/>
              </p:cNvSpPr>
              <p:nvPr/>
            </p:nvSpPr>
            <p:spPr bwMode="auto">
              <a:xfrm>
                <a:off x="3316" y="1202"/>
                <a:ext cx="19" cy="24"/>
              </a:xfrm>
              <a:custGeom>
                <a:avLst/>
                <a:gdLst>
                  <a:gd name="T0" fmla="*/ 43 w 7"/>
                  <a:gd name="T1" fmla="*/ 13 h 9"/>
                  <a:gd name="T2" fmla="*/ 38 w 7"/>
                  <a:gd name="T3" fmla="*/ 13 h 9"/>
                  <a:gd name="T4" fmla="*/ 22 w 7"/>
                  <a:gd name="T5" fmla="*/ 29 h 9"/>
                  <a:gd name="T6" fmla="*/ 8 w 7"/>
                  <a:gd name="T7" fmla="*/ 35 h 9"/>
                  <a:gd name="T8" fmla="*/ 0 w 7"/>
                  <a:gd name="T9" fmla="*/ 35 h 9"/>
                  <a:gd name="T10" fmla="*/ 14 w 7"/>
                  <a:gd name="T11" fmla="*/ 51 h 9"/>
                  <a:gd name="T12" fmla="*/ 14 w 7"/>
                  <a:gd name="T13" fmla="*/ 64 h 9"/>
                  <a:gd name="T14" fmla="*/ 30 w 7"/>
                  <a:gd name="T15" fmla="*/ 56 h 9"/>
                  <a:gd name="T16" fmla="*/ 38 w 7"/>
                  <a:gd name="T17" fmla="*/ 35 h 9"/>
                  <a:gd name="T18" fmla="*/ 43 w 7"/>
                  <a:gd name="T19" fmla="*/ 29 h 9"/>
                  <a:gd name="T20" fmla="*/ 43 w 7"/>
                  <a:gd name="T21" fmla="*/ 13 h 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9">
                    <a:moveTo>
                      <a:pt x="6" y="2"/>
                    </a:moveTo>
                    <a:cubicBezTo>
                      <a:pt x="5" y="2"/>
                      <a:pt x="5" y="0"/>
                      <a:pt x="5" y="2"/>
                    </a:cubicBezTo>
                    <a:cubicBezTo>
                      <a:pt x="4" y="4"/>
                      <a:pt x="4" y="3"/>
                      <a:pt x="3" y="4"/>
                    </a:cubicBezTo>
                    <a:cubicBezTo>
                      <a:pt x="2" y="4"/>
                      <a:pt x="2" y="5"/>
                      <a:pt x="1" y="5"/>
                    </a:cubicBezTo>
                    <a:cubicBezTo>
                      <a:pt x="1" y="5"/>
                      <a:pt x="0" y="3"/>
                      <a:pt x="0" y="5"/>
                    </a:cubicBezTo>
                    <a:cubicBezTo>
                      <a:pt x="1" y="7"/>
                      <a:pt x="2" y="6"/>
                      <a:pt x="2" y="7"/>
                    </a:cubicBezTo>
                    <a:cubicBezTo>
                      <a:pt x="2" y="9"/>
                      <a:pt x="1" y="9"/>
                      <a:pt x="2" y="9"/>
                    </a:cubicBezTo>
                    <a:cubicBezTo>
                      <a:pt x="2" y="9"/>
                      <a:pt x="3" y="9"/>
                      <a:pt x="4" y="8"/>
                    </a:cubicBezTo>
                    <a:cubicBezTo>
                      <a:pt x="4" y="6"/>
                      <a:pt x="4" y="4"/>
                      <a:pt x="5" y="5"/>
                    </a:cubicBezTo>
                    <a:cubicBezTo>
                      <a:pt x="6" y="6"/>
                      <a:pt x="5" y="5"/>
                      <a:pt x="6" y="4"/>
                    </a:cubicBezTo>
                    <a:cubicBezTo>
                      <a:pt x="7" y="3"/>
                      <a:pt x="6" y="2"/>
                      <a:pt x="6" y="2"/>
                    </a:cubicBezTo>
                    <a:close/>
                  </a:path>
                </a:pathLst>
              </a:custGeom>
              <a:grpFill/>
              <a:ln w="4763" cap="rnd">
                <a:solidFill>
                  <a:srgbClr val="FFFFFF"/>
                </a:solidFill>
                <a:prstDash val="solid"/>
                <a:round/>
                <a:headEnd/>
                <a:tailEnd/>
              </a:ln>
            </p:spPr>
            <p:txBody>
              <a:bodyPr/>
              <a:lstStyle/>
              <a:p>
                <a:endParaRPr lang="en-US"/>
              </a:p>
            </p:txBody>
          </p:sp>
          <p:sp>
            <p:nvSpPr>
              <p:cNvPr id="358" name="Freeform 109">
                <a:extLst>
                  <a:ext uri="{FF2B5EF4-FFF2-40B4-BE49-F238E27FC236}">
                    <a16:creationId xmlns:a16="http://schemas.microsoft.com/office/drawing/2014/main" id="{1741BBD3-F26E-404F-924A-4A0340E9FEA2}"/>
                  </a:ext>
                </a:extLst>
              </p:cNvPr>
              <p:cNvSpPr>
                <a:spLocks/>
              </p:cNvSpPr>
              <p:nvPr/>
            </p:nvSpPr>
            <p:spPr bwMode="auto">
              <a:xfrm>
                <a:off x="3308" y="1231"/>
                <a:ext cx="11" cy="21"/>
              </a:xfrm>
              <a:custGeom>
                <a:avLst/>
                <a:gdLst>
                  <a:gd name="T0" fmla="*/ 17 w 4"/>
                  <a:gd name="T1" fmla="*/ 0 h 8"/>
                  <a:gd name="T2" fmla="*/ 8 w 4"/>
                  <a:gd name="T3" fmla="*/ 8 h 8"/>
                  <a:gd name="T4" fmla="*/ 17 w 4"/>
                  <a:gd name="T5" fmla="*/ 21 h 8"/>
                  <a:gd name="T6" fmla="*/ 17 w 4"/>
                  <a:gd name="T7" fmla="*/ 34 h 8"/>
                  <a:gd name="T8" fmla="*/ 17 w 4"/>
                  <a:gd name="T9" fmla="*/ 47 h 8"/>
                  <a:gd name="T10" fmla="*/ 22 w 4"/>
                  <a:gd name="T11" fmla="*/ 34 h 8"/>
                  <a:gd name="T12" fmla="*/ 22 w 4"/>
                  <a:gd name="T13" fmla="*/ 8 h 8"/>
                  <a:gd name="T14" fmla="*/ 22 w 4"/>
                  <a:gd name="T15" fmla="*/ 0 h 8"/>
                  <a:gd name="T16" fmla="*/ 17 w 4"/>
                  <a:gd name="T17" fmla="*/ 0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 h="8">
                    <a:moveTo>
                      <a:pt x="2" y="0"/>
                    </a:moveTo>
                    <a:cubicBezTo>
                      <a:pt x="1" y="0"/>
                      <a:pt x="0" y="0"/>
                      <a:pt x="1" y="1"/>
                    </a:cubicBezTo>
                    <a:cubicBezTo>
                      <a:pt x="3" y="2"/>
                      <a:pt x="3" y="2"/>
                      <a:pt x="2" y="3"/>
                    </a:cubicBezTo>
                    <a:cubicBezTo>
                      <a:pt x="2" y="4"/>
                      <a:pt x="2" y="4"/>
                      <a:pt x="2" y="5"/>
                    </a:cubicBezTo>
                    <a:cubicBezTo>
                      <a:pt x="3" y="7"/>
                      <a:pt x="2" y="7"/>
                      <a:pt x="2" y="7"/>
                    </a:cubicBezTo>
                    <a:cubicBezTo>
                      <a:pt x="3" y="8"/>
                      <a:pt x="3" y="8"/>
                      <a:pt x="3" y="5"/>
                    </a:cubicBezTo>
                    <a:cubicBezTo>
                      <a:pt x="4" y="2"/>
                      <a:pt x="4" y="2"/>
                      <a:pt x="3" y="1"/>
                    </a:cubicBezTo>
                    <a:cubicBezTo>
                      <a:pt x="3" y="0"/>
                      <a:pt x="3" y="0"/>
                      <a:pt x="3" y="0"/>
                    </a:cubicBezTo>
                    <a:cubicBezTo>
                      <a:pt x="2" y="0"/>
                      <a:pt x="2" y="0"/>
                      <a:pt x="2" y="0"/>
                    </a:cubicBezTo>
                    <a:close/>
                  </a:path>
                </a:pathLst>
              </a:custGeom>
              <a:grpFill/>
              <a:ln w="4763" cap="rnd">
                <a:solidFill>
                  <a:srgbClr val="FFFFFF"/>
                </a:solidFill>
                <a:prstDash val="solid"/>
                <a:round/>
                <a:headEnd/>
                <a:tailEnd/>
              </a:ln>
            </p:spPr>
            <p:txBody>
              <a:bodyPr/>
              <a:lstStyle/>
              <a:p>
                <a:endParaRPr lang="en-US"/>
              </a:p>
            </p:txBody>
          </p:sp>
          <p:sp>
            <p:nvSpPr>
              <p:cNvPr id="359" name="Freeform 110">
                <a:extLst>
                  <a:ext uri="{FF2B5EF4-FFF2-40B4-BE49-F238E27FC236}">
                    <a16:creationId xmlns:a16="http://schemas.microsoft.com/office/drawing/2014/main" id="{A1866E9D-55C0-423F-B037-4631A3281116}"/>
                  </a:ext>
                </a:extLst>
              </p:cNvPr>
              <p:cNvSpPr>
                <a:spLocks/>
              </p:cNvSpPr>
              <p:nvPr/>
            </p:nvSpPr>
            <p:spPr bwMode="auto">
              <a:xfrm>
                <a:off x="3319" y="1231"/>
                <a:ext cx="19" cy="19"/>
              </a:xfrm>
              <a:custGeom>
                <a:avLst/>
                <a:gdLst>
                  <a:gd name="T0" fmla="*/ 22 w 7"/>
                  <a:gd name="T1" fmla="*/ 0 h 7"/>
                  <a:gd name="T2" fmla="*/ 22 w 7"/>
                  <a:gd name="T3" fmla="*/ 8 h 7"/>
                  <a:gd name="T4" fmla="*/ 14 w 7"/>
                  <a:gd name="T5" fmla="*/ 14 h 7"/>
                  <a:gd name="T6" fmla="*/ 8 w 7"/>
                  <a:gd name="T7" fmla="*/ 14 h 7"/>
                  <a:gd name="T8" fmla="*/ 22 w 7"/>
                  <a:gd name="T9" fmla="*/ 30 h 7"/>
                  <a:gd name="T10" fmla="*/ 43 w 7"/>
                  <a:gd name="T11" fmla="*/ 38 h 7"/>
                  <a:gd name="T12" fmla="*/ 52 w 7"/>
                  <a:gd name="T13" fmla="*/ 38 h 7"/>
                  <a:gd name="T14" fmla="*/ 43 w 7"/>
                  <a:gd name="T15" fmla="*/ 22 h 7"/>
                  <a:gd name="T16" fmla="*/ 30 w 7"/>
                  <a:gd name="T17" fmla="*/ 14 h 7"/>
                  <a:gd name="T18" fmla="*/ 38 w 7"/>
                  <a:gd name="T19" fmla="*/ 8 h 7"/>
                  <a:gd name="T20" fmla="*/ 30 w 7"/>
                  <a:gd name="T21" fmla="*/ 0 h 7"/>
                  <a:gd name="T22" fmla="*/ 22 w 7"/>
                  <a:gd name="T23" fmla="*/ 0 h 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 h="7">
                    <a:moveTo>
                      <a:pt x="3" y="0"/>
                    </a:moveTo>
                    <a:cubicBezTo>
                      <a:pt x="3" y="1"/>
                      <a:pt x="3" y="0"/>
                      <a:pt x="3" y="1"/>
                    </a:cubicBezTo>
                    <a:cubicBezTo>
                      <a:pt x="2" y="2"/>
                      <a:pt x="2" y="2"/>
                      <a:pt x="2" y="2"/>
                    </a:cubicBezTo>
                    <a:cubicBezTo>
                      <a:pt x="1" y="2"/>
                      <a:pt x="0" y="1"/>
                      <a:pt x="1" y="2"/>
                    </a:cubicBezTo>
                    <a:cubicBezTo>
                      <a:pt x="2" y="3"/>
                      <a:pt x="2" y="1"/>
                      <a:pt x="3" y="4"/>
                    </a:cubicBezTo>
                    <a:cubicBezTo>
                      <a:pt x="4" y="6"/>
                      <a:pt x="5" y="4"/>
                      <a:pt x="6" y="5"/>
                    </a:cubicBezTo>
                    <a:cubicBezTo>
                      <a:pt x="6" y="7"/>
                      <a:pt x="7" y="6"/>
                      <a:pt x="7" y="5"/>
                    </a:cubicBezTo>
                    <a:cubicBezTo>
                      <a:pt x="6" y="4"/>
                      <a:pt x="7" y="3"/>
                      <a:pt x="6" y="3"/>
                    </a:cubicBezTo>
                    <a:cubicBezTo>
                      <a:pt x="5" y="3"/>
                      <a:pt x="4" y="3"/>
                      <a:pt x="4" y="2"/>
                    </a:cubicBezTo>
                    <a:cubicBezTo>
                      <a:pt x="5" y="1"/>
                      <a:pt x="5" y="1"/>
                      <a:pt x="5" y="1"/>
                    </a:cubicBezTo>
                    <a:cubicBezTo>
                      <a:pt x="4" y="0"/>
                      <a:pt x="5" y="0"/>
                      <a:pt x="4" y="0"/>
                    </a:cubicBezTo>
                    <a:cubicBezTo>
                      <a:pt x="3" y="0"/>
                      <a:pt x="3" y="0"/>
                      <a:pt x="3" y="0"/>
                    </a:cubicBezTo>
                    <a:close/>
                  </a:path>
                </a:pathLst>
              </a:custGeom>
              <a:grpFill/>
              <a:ln w="4763" cap="rnd">
                <a:solidFill>
                  <a:srgbClr val="FFFFFF"/>
                </a:solidFill>
                <a:prstDash val="solid"/>
                <a:round/>
                <a:headEnd/>
                <a:tailEnd/>
              </a:ln>
            </p:spPr>
            <p:txBody>
              <a:bodyPr/>
              <a:lstStyle/>
              <a:p>
                <a:endParaRPr lang="en-US"/>
              </a:p>
            </p:txBody>
          </p:sp>
          <p:sp>
            <p:nvSpPr>
              <p:cNvPr id="360" name="Freeform 111">
                <a:extLst>
                  <a:ext uri="{FF2B5EF4-FFF2-40B4-BE49-F238E27FC236}">
                    <a16:creationId xmlns:a16="http://schemas.microsoft.com/office/drawing/2014/main" id="{EBA4797D-7B6C-4624-93AE-633A70DF78B0}"/>
                  </a:ext>
                </a:extLst>
              </p:cNvPr>
              <p:cNvSpPr>
                <a:spLocks/>
              </p:cNvSpPr>
              <p:nvPr/>
            </p:nvSpPr>
            <p:spPr bwMode="auto">
              <a:xfrm>
                <a:off x="3327" y="1247"/>
                <a:ext cx="5" cy="5"/>
              </a:xfrm>
              <a:custGeom>
                <a:avLst/>
                <a:gdLst>
                  <a:gd name="T0" fmla="*/ 8 w 2"/>
                  <a:gd name="T1" fmla="*/ 8 h 2"/>
                  <a:gd name="T2" fmla="*/ 8 w 2"/>
                  <a:gd name="T3" fmla="*/ 13 h 2"/>
                  <a:gd name="T4" fmla="*/ 13 w 2"/>
                  <a:gd name="T5" fmla="*/ 13 h 2"/>
                  <a:gd name="T6" fmla="*/ 8 w 2"/>
                  <a:gd name="T7" fmla="*/ 8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1" y="1"/>
                    </a:moveTo>
                    <a:cubicBezTo>
                      <a:pt x="0" y="1"/>
                      <a:pt x="1" y="1"/>
                      <a:pt x="1" y="2"/>
                    </a:cubicBezTo>
                    <a:cubicBezTo>
                      <a:pt x="2" y="2"/>
                      <a:pt x="2" y="2"/>
                      <a:pt x="2" y="2"/>
                    </a:cubicBezTo>
                    <a:cubicBezTo>
                      <a:pt x="2" y="1"/>
                      <a:pt x="1" y="0"/>
                      <a:pt x="1" y="1"/>
                    </a:cubicBezTo>
                    <a:close/>
                  </a:path>
                </a:pathLst>
              </a:custGeom>
              <a:grpFill/>
              <a:ln w="4763" cap="rnd">
                <a:solidFill>
                  <a:srgbClr val="FFFFFF"/>
                </a:solidFill>
                <a:prstDash val="solid"/>
                <a:round/>
                <a:headEnd/>
                <a:tailEnd/>
              </a:ln>
            </p:spPr>
            <p:txBody>
              <a:bodyPr/>
              <a:lstStyle/>
              <a:p>
                <a:endParaRPr lang="en-US"/>
              </a:p>
            </p:txBody>
          </p:sp>
          <p:sp>
            <p:nvSpPr>
              <p:cNvPr id="361" name="Freeform 112">
                <a:extLst>
                  <a:ext uri="{FF2B5EF4-FFF2-40B4-BE49-F238E27FC236}">
                    <a16:creationId xmlns:a16="http://schemas.microsoft.com/office/drawing/2014/main" id="{289A8996-0DFA-430B-969F-5EA3C2B780F0}"/>
                  </a:ext>
                </a:extLst>
              </p:cNvPr>
              <p:cNvSpPr>
                <a:spLocks/>
              </p:cNvSpPr>
              <p:nvPr/>
            </p:nvSpPr>
            <p:spPr bwMode="auto">
              <a:xfrm>
                <a:off x="3330" y="1258"/>
                <a:ext cx="2" cy="5"/>
              </a:xfrm>
              <a:custGeom>
                <a:avLst/>
                <a:gdLst>
                  <a:gd name="T0" fmla="*/ 4 w 1"/>
                  <a:gd name="T1" fmla="*/ 0 h 2"/>
                  <a:gd name="T2" fmla="*/ 0 w 1"/>
                  <a:gd name="T3" fmla="*/ 8 h 2"/>
                  <a:gd name="T4" fmla="*/ 4 w 1"/>
                  <a:gd name="T5" fmla="*/ 8 h 2"/>
                  <a:gd name="T6" fmla="*/ 4 w 1"/>
                  <a:gd name="T7" fmla="*/ 8 h 2"/>
                  <a:gd name="T8" fmla="*/ 4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0"/>
                    </a:moveTo>
                    <a:cubicBezTo>
                      <a:pt x="0" y="0"/>
                      <a:pt x="0" y="0"/>
                      <a:pt x="0" y="1"/>
                    </a:cubicBezTo>
                    <a:cubicBezTo>
                      <a:pt x="1" y="1"/>
                      <a:pt x="1" y="1"/>
                      <a:pt x="1" y="1"/>
                    </a:cubicBezTo>
                    <a:cubicBezTo>
                      <a:pt x="1" y="2"/>
                      <a:pt x="1" y="1"/>
                      <a:pt x="1" y="1"/>
                    </a:cubicBezTo>
                    <a:lnTo>
                      <a:pt x="1" y="0"/>
                    </a:lnTo>
                    <a:close/>
                  </a:path>
                </a:pathLst>
              </a:custGeom>
              <a:grpFill/>
              <a:ln w="4763" cap="rnd">
                <a:solidFill>
                  <a:srgbClr val="FFFFFF"/>
                </a:solidFill>
                <a:prstDash val="solid"/>
                <a:round/>
                <a:headEnd/>
                <a:tailEnd/>
              </a:ln>
            </p:spPr>
            <p:txBody>
              <a:bodyPr/>
              <a:lstStyle/>
              <a:p>
                <a:endParaRPr lang="en-US"/>
              </a:p>
            </p:txBody>
          </p:sp>
          <p:sp>
            <p:nvSpPr>
              <p:cNvPr id="362" name="Freeform 113">
                <a:extLst>
                  <a:ext uri="{FF2B5EF4-FFF2-40B4-BE49-F238E27FC236}">
                    <a16:creationId xmlns:a16="http://schemas.microsoft.com/office/drawing/2014/main" id="{03C3AA25-1204-4D84-A185-A5517DC9EB34}"/>
                  </a:ext>
                </a:extLst>
              </p:cNvPr>
              <p:cNvSpPr>
                <a:spLocks/>
              </p:cNvSpPr>
              <p:nvPr/>
            </p:nvSpPr>
            <p:spPr bwMode="auto">
              <a:xfrm>
                <a:off x="3330" y="1266"/>
                <a:ext cx="8" cy="5"/>
              </a:xfrm>
              <a:custGeom>
                <a:avLst/>
                <a:gdLst>
                  <a:gd name="T0" fmla="*/ 8 w 3"/>
                  <a:gd name="T1" fmla="*/ 0 h 2"/>
                  <a:gd name="T2" fmla="*/ 8 w 3"/>
                  <a:gd name="T3" fmla="*/ 8 h 2"/>
                  <a:gd name="T4" fmla="*/ 13 w 3"/>
                  <a:gd name="T5" fmla="*/ 8 h 2"/>
                  <a:gd name="T6" fmla="*/ 21 w 3"/>
                  <a:gd name="T7" fmla="*/ 8 h 2"/>
                  <a:gd name="T8" fmla="*/ 21 w 3"/>
                  <a:gd name="T9" fmla="*/ 0 h 2"/>
                  <a:gd name="T10" fmla="*/ 8 w 3"/>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2">
                    <a:moveTo>
                      <a:pt x="1" y="0"/>
                    </a:moveTo>
                    <a:cubicBezTo>
                      <a:pt x="1" y="1"/>
                      <a:pt x="0" y="0"/>
                      <a:pt x="1" y="1"/>
                    </a:cubicBezTo>
                    <a:cubicBezTo>
                      <a:pt x="1" y="2"/>
                      <a:pt x="2" y="1"/>
                      <a:pt x="2" y="1"/>
                    </a:cubicBezTo>
                    <a:cubicBezTo>
                      <a:pt x="3" y="1"/>
                      <a:pt x="3" y="1"/>
                      <a:pt x="3" y="1"/>
                    </a:cubicBezTo>
                    <a:cubicBezTo>
                      <a:pt x="3" y="1"/>
                      <a:pt x="3" y="1"/>
                      <a:pt x="3" y="0"/>
                    </a:cubicBezTo>
                    <a:cubicBezTo>
                      <a:pt x="3" y="0"/>
                      <a:pt x="2" y="0"/>
                      <a:pt x="1" y="0"/>
                    </a:cubicBezTo>
                    <a:close/>
                  </a:path>
                </a:pathLst>
              </a:custGeom>
              <a:grpFill/>
              <a:ln w="4763" cap="rnd">
                <a:solidFill>
                  <a:srgbClr val="FFFFFF"/>
                </a:solidFill>
                <a:prstDash val="solid"/>
                <a:round/>
                <a:headEnd/>
                <a:tailEnd/>
              </a:ln>
            </p:spPr>
            <p:txBody>
              <a:bodyPr/>
              <a:lstStyle/>
              <a:p>
                <a:endParaRPr lang="en-US"/>
              </a:p>
            </p:txBody>
          </p:sp>
          <p:sp>
            <p:nvSpPr>
              <p:cNvPr id="363" name="Freeform 114">
                <a:extLst>
                  <a:ext uri="{FF2B5EF4-FFF2-40B4-BE49-F238E27FC236}">
                    <a16:creationId xmlns:a16="http://schemas.microsoft.com/office/drawing/2014/main" id="{70428CF8-71C0-4C24-ADE1-E2EB770878FC}"/>
                  </a:ext>
                </a:extLst>
              </p:cNvPr>
              <p:cNvSpPr>
                <a:spLocks/>
              </p:cNvSpPr>
              <p:nvPr/>
            </p:nvSpPr>
            <p:spPr bwMode="auto">
              <a:xfrm>
                <a:off x="3324" y="1260"/>
                <a:ext cx="3" cy="6"/>
              </a:xfrm>
              <a:custGeom>
                <a:avLst/>
                <a:gdLst>
                  <a:gd name="T0" fmla="*/ 9 w 1"/>
                  <a:gd name="T1" fmla="*/ 0 h 2"/>
                  <a:gd name="T2" fmla="*/ 0 w 1"/>
                  <a:gd name="T3" fmla="*/ 9 h 2"/>
                  <a:gd name="T4" fmla="*/ 0 w 1"/>
                  <a:gd name="T5" fmla="*/ 0 h 2"/>
                  <a:gd name="T6" fmla="*/ 9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1"/>
                      <a:pt x="0" y="2"/>
                      <a:pt x="0" y="1"/>
                    </a:cubicBezTo>
                    <a:cubicBezTo>
                      <a:pt x="0" y="0"/>
                      <a:pt x="0" y="0"/>
                      <a:pt x="0" y="0"/>
                    </a:cubicBezTo>
                    <a:lnTo>
                      <a:pt x="1" y="0"/>
                    </a:lnTo>
                    <a:close/>
                  </a:path>
                </a:pathLst>
              </a:custGeom>
              <a:grpFill/>
              <a:ln w="4763" cap="rnd">
                <a:solidFill>
                  <a:srgbClr val="FFFFFF"/>
                </a:solidFill>
                <a:prstDash val="solid"/>
                <a:round/>
                <a:headEnd/>
                <a:tailEnd/>
              </a:ln>
            </p:spPr>
            <p:txBody>
              <a:bodyPr/>
              <a:lstStyle/>
              <a:p>
                <a:endParaRPr lang="en-US"/>
              </a:p>
            </p:txBody>
          </p:sp>
          <p:sp>
            <p:nvSpPr>
              <p:cNvPr id="364" name="Freeform 115">
                <a:extLst>
                  <a:ext uri="{FF2B5EF4-FFF2-40B4-BE49-F238E27FC236}">
                    <a16:creationId xmlns:a16="http://schemas.microsoft.com/office/drawing/2014/main" id="{7949858F-C962-4A49-974D-37C2350428D0}"/>
                  </a:ext>
                </a:extLst>
              </p:cNvPr>
              <p:cNvSpPr>
                <a:spLocks/>
              </p:cNvSpPr>
              <p:nvPr/>
            </p:nvSpPr>
            <p:spPr bwMode="auto">
              <a:xfrm>
                <a:off x="3327" y="1276"/>
                <a:ext cx="11" cy="11"/>
              </a:xfrm>
              <a:custGeom>
                <a:avLst/>
                <a:gdLst>
                  <a:gd name="T0" fmla="*/ 30 w 4"/>
                  <a:gd name="T1" fmla="*/ 0 h 4"/>
                  <a:gd name="T2" fmla="*/ 17 w 4"/>
                  <a:gd name="T3" fmla="*/ 17 h 4"/>
                  <a:gd name="T4" fmla="*/ 8 w 4"/>
                  <a:gd name="T5" fmla="*/ 17 h 4"/>
                  <a:gd name="T6" fmla="*/ 17 w 4"/>
                  <a:gd name="T7" fmla="*/ 22 h 4"/>
                  <a:gd name="T8" fmla="*/ 22 w 4"/>
                  <a:gd name="T9" fmla="*/ 17 h 4"/>
                  <a:gd name="T10" fmla="*/ 30 w 4"/>
                  <a:gd name="T11" fmla="*/ 8 h 4"/>
                  <a:gd name="T12" fmla="*/ 3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4" y="0"/>
                    </a:moveTo>
                    <a:cubicBezTo>
                      <a:pt x="3" y="1"/>
                      <a:pt x="2" y="1"/>
                      <a:pt x="2" y="2"/>
                    </a:cubicBezTo>
                    <a:cubicBezTo>
                      <a:pt x="1" y="2"/>
                      <a:pt x="0" y="1"/>
                      <a:pt x="1" y="2"/>
                    </a:cubicBezTo>
                    <a:cubicBezTo>
                      <a:pt x="1" y="3"/>
                      <a:pt x="2" y="2"/>
                      <a:pt x="2" y="3"/>
                    </a:cubicBezTo>
                    <a:cubicBezTo>
                      <a:pt x="3" y="4"/>
                      <a:pt x="3" y="3"/>
                      <a:pt x="3" y="2"/>
                    </a:cubicBezTo>
                    <a:cubicBezTo>
                      <a:pt x="3" y="1"/>
                      <a:pt x="4" y="1"/>
                      <a:pt x="4" y="1"/>
                    </a:cubicBezTo>
                    <a:lnTo>
                      <a:pt x="4" y="0"/>
                    </a:lnTo>
                    <a:close/>
                  </a:path>
                </a:pathLst>
              </a:custGeom>
              <a:grpFill/>
              <a:ln w="4763" cap="rnd">
                <a:solidFill>
                  <a:srgbClr val="FFFFFF"/>
                </a:solidFill>
                <a:prstDash val="solid"/>
                <a:round/>
                <a:headEnd/>
                <a:tailEnd/>
              </a:ln>
            </p:spPr>
            <p:txBody>
              <a:bodyPr/>
              <a:lstStyle/>
              <a:p>
                <a:endParaRPr lang="en-US"/>
              </a:p>
            </p:txBody>
          </p:sp>
          <p:sp>
            <p:nvSpPr>
              <p:cNvPr id="365" name="Freeform 116">
                <a:extLst>
                  <a:ext uri="{FF2B5EF4-FFF2-40B4-BE49-F238E27FC236}">
                    <a16:creationId xmlns:a16="http://schemas.microsoft.com/office/drawing/2014/main" id="{CE0F4499-8E42-4DCD-A162-595CF866F56B}"/>
                  </a:ext>
                </a:extLst>
              </p:cNvPr>
              <p:cNvSpPr>
                <a:spLocks/>
              </p:cNvSpPr>
              <p:nvPr/>
            </p:nvSpPr>
            <p:spPr bwMode="auto">
              <a:xfrm>
                <a:off x="3351" y="1319"/>
                <a:ext cx="8" cy="11"/>
              </a:xfrm>
              <a:custGeom>
                <a:avLst/>
                <a:gdLst>
                  <a:gd name="T0" fmla="*/ 21 w 3"/>
                  <a:gd name="T1" fmla="*/ 8 h 4"/>
                  <a:gd name="T2" fmla="*/ 13 w 3"/>
                  <a:gd name="T3" fmla="*/ 17 h 4"/>
                  <a:gd name="T4" fmla="*/ 8 w 3"/>
                  <a:gd name="T5" fmla="*/ 30 h 4"/>
                  <a:gd name="T6" fmla="*/ 21 w 3"/>
                  <a:gd name="T7" fmla="*/ 22 h 4"/>
                  <a:gd name="T8" fmla="*/ 21 w 3"/>
                  <a:gd name="T9" fmla="*/ 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3" y="1"/>
                    </a:moveTo>
                    <a:cubicBezTo>
                      <a:pt x="2" y="1"/>
                      <a:pt x="2" y="0"/>
                      <a:pt x="2" y="2"/>
                    </a:cubicBezTo>
                    <a:cubicBezTo>
                      <a:pt x="2" y="3"/>
                      <a:pt x="0" y="3"/>
                      <a:pt x="1" y="4"/>
                    </a:cubicBezTo>
                    <a:cubicBezTo>
                      <a:pt x="2" y="4"/>
                      <a:pt x="3" y="3"/>
                      <a:pt x="3" y="3"/>
                    </a:cubicBezTo>
                    <a:cubicBezTo>
                      <a:pt x="3" y="2"/>
                      <a:pt x="3" y="1"/>
                      <a:pt x="3" y="1"/>
                    </a:cubicBezTo>
                    <a:close/>
                  </a:path>
                </a:pathLst>
              </a:custGeom>
              <a:grpFill/>
              <a:ln w="4763" cap="rnd">
                <a:solidFill>
                  <a:srgbClr val="FFFFFF"/>
                </a:solidFill>
                <a:prstDash val="solid"/>
                <a:round/>
                <a:headEnd/>
                <a:tailEnd/>
              </a:ln>
            </p:spPr>
            <p:txBody>
              <a:bodyPr/>
              <a:lstStyle/>
              <a:p>
                <a:endParaRPr lang="en-US"/>
              </a:p>
            </p:txBody>
          </p:sp>
          <p:sp>
            <p:nvSpPr>
              <p:cNvPr id="366" name="Freeform 117">
                <a:extLst>
                  <a:ext uri="{FF2B5EF4-FFF2-40B4-BE49-F238E27FC236}">
                    <a16:creationId xmlns:a16="http://schemas.microsoft.com/office/drawing/2014/main" id="{1FC21F35-4D3D-4D0B-8CD6-AD0AD5B6CE3F}"/>
                  </a:ext>
                </a:extLst>
              </p:cNvPr>
              <p:cNvSpPr>
                <a:spLocks/>
              </p:cNvSpPr>
              <p:nvPr/>
            </p:nvSpPr>
            <p:spPr bwMode="auto">
              <a:xfrm>
                <a:off x="3354" y="1346"/>
                <a:ext cx="10" cy="8"/>
              </a:xfrm>
              <a:custGeom>
                <a:avLst/>
                <a:gdLst>
                  <a:gd name="T0" fmla="*/ 8 w 4"/>
                  <a:gd name="T1" fmla="*/ 0 h 3"/>
                  <a:gd name="T2" fmla="*/ 8 w 4"/>
                  <a:gd name="T3" fmla="*/ 13 h 3"/>
                  <a:gd name="T4" fmla="*/ 20 w 4"/>
                  <a:gd name="T5" fmla="*/ 13 h 3"/>
                  <a:gd name="T6" fmla="*/ 25 w 4"/>
                  <a:gd name="T7" fmla="*/ 8 h 3"/>
                  <a:gd name="T8" fmla="*/ 8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1" y="0"/>
                    </a:moveTo>
                    <a:cubicBezTo>
                      <a:pt x="1" y="1"/>
                      <a:pt x="0" y="2"/>
                      <a:pt x="1" y="2"/>
                    </a:cubicBezTo>
                    <a:cubicBezTo>
                      <a:pt x="2" y="3"/>
                      <a:pt x="3" y="2"/>
                      <a:pt x="3" y="2"/>
                    </a:cubicBezTo>
                    <a:cubicBezTo>
                      <a:pt x="4" y="1"/>
                      <a:pt x="4" y="1"/>
                      <a:pt x="4" y="1"/>
                    </a:cubicBezTo>
                    <a:lnTo>
                      <a:pt x="1" y="0"/>
                    </a:lnTo>
                    <a:close/>
                  </a:path>
                </a:pathLst>
              </a:custGeom>
              <a:grpFill/>
              <a:ln w="4763" cap="rnd">
                <a:solidFill>
                  <a:srgbClr val="FFFFFF"/>
                </a:solidFill>
                <a:prstDash val="solid"/>
                <a:round/>
                <a:headEnd/>
                <a:tailEnd/>
              </a:ln>
            </p:spPr>
            <p:txBody>
              <a:bodyPr/>
              <a:lstStyle/>
              <a:p>
                <a:endParaRPr lang="en-US"/>
              </a:p>
            </p:txBody>
          </p:sp>
          <p:sp>
            <p:nvSpPr>
              <p:cNvPr id="367" name="Freeform 118">
                <a:extLst>
                  <a:ext uri="{FF2B5EF4-FFF2-40B4-BE49-F238E27FC236}">
                    <a16:creationId xmlns:a16="http://schemas.microsoft.com/office/drawing/2014/main" id="{09845A86-9014-4E26-AF6C-5D2FF15FDC81}"/>
                  </a:ext>
                </a:extLst>
              </p:cNvPr>
              <p:cNvSpPr>
                <a:spLocks/>
              </p:cNvSpPr>
              <p:nvPr/>
            </p:nvSpPr>
            <p:spPr bwMode="auto">
              <a:xfrm>
                <a:off x="3372" y="1186"/>
                <a:ext cx="8" cy="5"/>
              </a:xfrm>
              <a:custGeom>
                <a:avLst/>
                <a:gdLst>
                  <a:gd name="T0" fmla="*/ 8 w 3"/>
                  <a:gd name="T1" fmla="*/ 0 h 2"/>
                  <a:gd name="T2" fmla="*/ 8 w 3"/>
                  <a:gd name="T3" fmla="*/ 13 h 2"/>
                  <a:gd name="T4" fmla="*/ 13 w 3"/>
                  <a:gd name="T5" fmla="*/ 13 h 2"/>
                  <a:gd name="T6" fmla="*/ 13 w 3"/>
                  <a:gd name="T7" fmla="*/ 13 h 2"/>
                  <a:gd name="T8" fmla="*/ 13 w 3"/>
                  <a:gd name="T9" fmla="*/ 8 h 2"/>
                  <a:gd name="T10" fmla="*/ 13 w 3"/>
                  <a:gd name="T11" fmla="*/ 0 h 2"/>
                  <a:gd name="T12" fmla="*/ 8 w 3"/>
                  <a:gd name="T13" fmla="*/ 0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 h="2">
                    <a:moveTo>
                      <a:pt x="1" y="0"/>
                    </a:moveTo>
                    <a:cubicBezTo>
                      <a:pt x="1" y="1"/>
                      <a:pt x="0" y="1"/>
                      <a:pt x="1" y="2"/>
                    </a:cubicBezTo>
                    <a:cubicBezTo>
                      <a:pt x="1" y="2"/>
                      <a:pt x="1" y="2"/>
                      <a:pt x="2" y="2"/>
                    </a:cubicBezTo>
                    <a:cubicBezTo>
                      <a:pt x="2" y="2"/>
                      <a:pt x="2" y="2"/>
                      <a:pt x="2" y="2"/>
                    </a:cubicBezTo>
                    <a:cubicBezTo>
                      <a:pt x="2" y="2"/>
                      <a:pt x="3" y="1"/>
                      <a:pt x="2" y="1"/>
                    </a:cubicBezTo>
                    <a:cubicBezTo>
                      <a:pt x="2" y="0"/>
                      <a:pt x="2" y="0"/>
                      <a:pt x="2" y="0"/>
                    </a:cubicBezTo>
                    <a:cubicBezTo>
                      <a:pt x="1" y="0"/>
                      <a:pt x="1" y="0"/>
                      <a:pt x="1" y="0"/>
                    </a:cubicBezTo>
                    <a:close/>
                  </a:path>
                </a:pathLst>
              </a:custGeom>
              <a:grpFill/>
              <a:ln w="4763" cap="rnd">
                <a:solidFill>
                  <a:srgbClr val="FFFFFF"/>
                </a:solidFill>
                <a:prstDash val="solid"/>
                <a:round/>
                <a:headEnd/>
                <a:tailEnd/>
              </a:ln>
            </p:spPr>
            <p:txBody>
              <a:bodyPr/>
              <a:lstStyle/>
              <a:p>
                <a:endParaRPr lang="en-US"/>
              </a:p>
            </p:txBody>
          </p:sp>
          <p:sp>
            <p:nvSpPr>
              <p:cNvPr id="368" name="Freeform 119">
                <a:extLst>
                  <a:ext uri="{FF2B5EF4-FFF2-40B4-BE49-F238E27FC236}">
                    <a16:creationId xmlns:a16="http://schemas.microsoft.com/office/drawing/2014/main" id="{153FAB08-A7CA-47D4-BCE4-D429ED88BBD8}"/>
                  </a:ext>
                </a:extLst>
              </p:cNvPr>
              <p:cNvSpPr>
                <a:spLocks/>
              </p:cNvSpPr>
              <p:nvPr/>
            </p:nvSpPr>
            <p:spPr bwMode="auto">
              <a:xfrm>
                <a:off x="3378" y="1180"/>
                <a:ext cx="2" cy="6"/>
              </a:xfrm>
              <a:custGeom>
                <a:avLst/>
                <a:gdLst>
                  <a:gd name="T0" fmla="*/ 4 w 1"/>
                  <a:gd name="T1" fmla="*/ 0 h 2"/>
                  <a:gd name="T2" fmla="*/ 0 w 1"/>
                  <a:gd name="T3" fmla="*/ 9 h 2"/>
                  <a:gd name="T4" fmla="*/ 4 w 1"/>
                  <a:gd name="T5" fmla="*/ 9 h 2"/>
                  <a:gd name="T6" fmla="*/ 4 w 1"/>
                  <a:gd name="T7" fmla="*/ 9 h 2"/>
                  <a:gd name="T8" fmla="*/ 4 w 1"/>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0"/>
                    </a:moveTo>
                    <a:cubicBezTo>
                      <a:pt x="1" y="1"/>
                      <a:pt x="0" y="0"/>
                      <a:pt x="0" y="1"/>
                    </a:cubicBezTo>
                    <a:cubicBezTo>
                      <a:pt x="1" y="2"/>
                      <a:pt x="1" y="1"/>
                      <a:pt x="1" y="1"/>
                    </a:cubicBezTo>
                    <a:cubicBezTo>
                      <a:pt x="1" y="1"/>
                      <a:pt x="1" y="1"/>
                      <a:pt x="1" y="1"/>
                    </a:cubicBezTo>
                    <a:cubicBezTo>
                      <a:pt x="1" y="0"/>
                      <a:pt x="1" y="0"/>
                      <a:pt x="1" y="0"/>
                    </a:cubicBezTo>
                    <a:close/>
                  </a:path>
                </a:pathLst>
              </a:custGeom>
              <a:grpFill/>
              <a:ln w="4763" cap="rnd">
                <a:solidFill>
                  <a:srgbClr val="FFFFFF"/>
                </a:solidFill>
                <a:prstDash val="solid"/>
                <a:round/>
                <a:headEnd/>
                <a:tailEnd/>
              </a:ln>
            </p:spPr>
            <p:txBody>
              <a:bodyPr/>
              <a:lstStyle/>
              <a:p>
                <a:endParaRPr lang="en-US"/>
              </a:p>
            </p:txBody>
          </p:sp>
          <p:sp>
            <p:nvSpPr>
              <p:cNvPr id="369" name="Freeform 120">
                <a:extLst>
                  <a:ext uri="{FF2B5EF4-FFF2-40B4-BE49-F238E27FC236}">
                    <a16:creationId xmlns:a16="http://schemas.microsoft.com/office/drawing/2014/main" id="{C4AA9341-16C0-49EC-B663-6DA90E064210}"/>
                  </a:ext>
                </a:extLst>
              </p:cNvPr>
              <p:cNvSpPr>
                <a:spLocks/>
              </p:cNvSpPr>
              <p:nvPr/>
            </p:nvSpPr>
            <p:spPr bwMode="auto">
              <a:xfrm>
                <a:off x="3375" y="1191"/>
                <a:ext cx="3" cy="5"/>
              </a:xfrm>
              <a:custGeom>
                <a:avLst/>
                <a:gdLst>
                  <a:gd name="T0" fmla="*/ 9 w 1"/>
                  <a:gd name="T1" fmla="*/ 8 h 2"/>
                  <a:gd name="T2" fmla="*/ 0 w 1"/>
                  <a:gd name="T3" fmla="*/ 8 h 2"/>
                  <a:gd name="T4" fmla="*/ 0 w 1"/>
                  <a:gd name="T5" fmla="*/ 13 h 2"/>
                  <a:gd name="T6" fmla="*/ 9 w 1"/>
                  <a:gd name="T7" fmla="*/ 8 h 2"/>
                  <a:gd name="T8" fmla="*/ 9 w 1"/>
                  <a:gd name="T9" fmla="*/ 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 h="2">
                    <a:moveTo>
                      <a:pt x="1" y="1"/>
                    </a:moveTo>
                    <a:cubicBezTo>
                      <a:pt x="0" y="1"/>
                      <a:pt x="0" y="0"/>
                      <a:pt x="0" y="1"/>
                    </a:cubicBezTo>
                    <a:cubicBezTo>
                      <a:pt x="0" y="2"/>
                      <a:pt x="0" y="2"/>
                      <a:pt x="0" y="2"/>
                    </a:cubicBezTo>
                    <a:cubicBezTo>
                      <a:pt x="1" y="2"/>
                      <a:pt x="0" y="1"/>
                      <a:pt x="1" y="1"/>
                    </a:cubicBezTo>
                    <a:cubicBezTo>
                      <a:pt x="1" y="1"/>
                      <a:pt x="1" y="1"/>
                      <a:pt x="1" y="1"/>
                    </a:cubicBezTo>
                    <a:close/>
                  </a:path>
                </a:pathLst>
              </a:custGeom>
              <a:grpFill/>
              <a:ln w="4763" cap="rnd">
                <a:solidFill>
                  <a:srgbClr val="FFFFFF"/>
                </a:solidFill>
                <a:prstDash val="solid"/>
                <a:round/>
                <a:headEnd/>
                <a:tailEnd/>
              </a:ln>
            </p:spPr>
            <p:txBody>
              <a:bodyPr/>
              <a:lstStyle/>
              <a:p>
                <a:endParaRPr lang="en-US"/>
              </a:p>
            </p:txBody>
          </p:sp>
          <p:sp>
            <p:nvSpPr>
              <p:cNvPr id="370" name="Freeform 121">
                <a:extLst>
                  <a:ext uri="{FF2B5EF4-FFF2-40B4-BE49-F238E27FC236}">
                    <a16:creationId xmlns:a16="http://schemas.microsoft.com/office/drawing/2014/main" id="{8925641D-26A3-40B8-AA12-EE91BCB2A20F}"/>
                  </a:ext>
                </a:extLst>
              </p:cNvPr>
              <p:cNvSpPr>
                <a:spLocks/>
              </p:cNvSpPr>
              <p:nvPr/>
            </p:nvSpPr>
            <p:spPr bwMode="auto">
              <a:xfrm>
                <a:off x="3378" y="1194"/>
                <a:ext cx="5" cy="2"/>
              </a:xfrm>
              <a:custGeom>
                <a:avLst/>
                <a:gdLst>
                  <a:gd name="T0" fmla="*/ 8 w 2"/>
                  <a:gd name="T1" fmla="*/ 0 h 1"/>
                  <a:gd name="T2" fmla="*/ 8 w 2"/>
                  <a:gd name="T3" fmla="*/ 4 h 1"/>
                  <a:gd name="T4" fmla="*/ 13 w 2"/>
                  <a:gd name="T5" fmla="*/ 4 h 1"/>
                  <a:gd name="T6" fmla="*/ 13 w 2"/>
                  <a:gd name="T7" fmla="*/ 0 h 1"/>
                  <a:gd name="T8" fmla="*/ 8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0"/>
                    </a:moveTo>
                    <a:cubicBezTo>
                      <a:pt x="1" y="1"/>
                      <a:pt x="0" y="1"/>
                      <a:pt x="1" y="1"/>
                    </a:cubicBezTo>
                    <a:cubicBezTo>
                      <a:pt x="2" y="1"/>
                      <a:pt x="1" y="1"/>
                      <a:pt x="2" y="1"/>
                    </a:cubicBezTo>
                    <a:cubicBezTo>
                      <a:pt x="2" y="0"/>
                      <a:pt x="2" y="0"/>
                      <a:pt x="2" y="0"/>
                    </a:cubicBezTo>
                    <a:lnTo>
                      <a:pt x="1" y="0"/>
                    </a:lnTo>
                    <a:close/>
                  </a:path>
                </a:pathLst>
              </a:custGeom>
              <a:grpFill/>
              <a:ln w="4763" cap="rnd">
                <a:solidFill>
                  <a:srgbClr val="FFFFFF"/>
                </a:solidFill>
                <a:prstDash val="solid"/>
                <a:round/>
                <a:headEnd/>
                <a:tailEnd/>
              </a:ln>
            </p:spPr>
            <p:txBody>
              <a:bodyPr/>
              <a:lstStyle/>
              <a:p>
                <a:endParaRPr lang="en-US"/>
              </a:p>
            </p:txBody>
          </p:sp>
          <p:sp>
            <p:nvSpPr>
              <p:cNvPr id="371" name="Freeform 122">
                <a:extLst>
                  <a:ext uri="{FF2B5EF4-FFF2-40B4-BE49-F238E27FC236}">
                    <a16:creationId xmlns:a16="http://schemas.microsoft.com/office/drawing/2014/main" id="{0DB03BDC-8EB5-4726-AC8B-0AB32ED65308}"/>
                  </a:ext>
                </a:extLst>
              </p:cNvPr>
              <p:cNvSpPr>
                <a:spLocks/>
              </p:cNvSpPr>
              <p:nvPr/>
            </p:nvSpPr>
            <p:spPr bwMode="auto">
              <a:xfrm>
                <a:off x="3380" y="1186"/>
                <a:ext cx="6" cy="5"/>
              </a:xfrm>
              <a:custGeom>
                <a:avLst/>
                <a:gdLst>
                  <a:gd name="T0" fmla="*/ 0 w 2"/>
                  <a:gd name="T1" fmla="*/ 8 h 2"/>
                  <a:gd name="T2" fmla="*/ 0 w 2"/>
                  <a:gd name="T3" fmla="*/ 13 h 2"/>
                  <a:gd name="T4" fmla="*/ 9 w 2"/>
                  <a:gd name="T5" fmla="*/ 13 h 2"/>
                  <a:gd name="T6" fmla="*/ 9 w 2"/>
                  <a:gd name="T7" fmla="*/ 8 h 2"/>
                  <a:gd name="T8" fmla="*/ 18 w 2"/>
                  <a:gd name="T9" fmla="*/ 8 h 2"/>
                  <a:gd name="T10" fmla="*/ 18 w 2"/>
                  <a:gd name="T11" fmla="*/ 0 h 2"/>
                  <a:gd name="T12" fmla="*/ 9 w 2"/>
                  <a:gd name="T13" fmla="*/ 0 h 2"/>
                  <a:gd name="T14" fmla="*/ 9 w 2"/>
                  <a:gd name="T15" fmla="*/ 0 h 2"/>
                  <a:gd name="T16" fmla="*/ 0 w 2"/>
                  <a:gd name="T17" fmla="*/ 8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0" y="1"/>
                    </a:moveTo>
                    <a:cubicBezTo>
                      <a:pt x="0" y="2"/>
                      <a:pt x="0" y="2"/>
                      <a:pt x="0" y="2"/>
                    </a:cubicBezTo>
                    <a:cubicBezTo>
                      <a:pt x="1" y="2"/>
                      <a:pt x="0" y="2"/>
                      <a:pt x="1" y="2"/>
                    </a:cubicBezTo>
                    <a:cubicBezTo>
                      <a:pt x="1" y="1"/>
                      <a:pt x="1" y="1"/>
                      <a:pt x="1" y="1"/>
                    </a:cubicBezTo>
                    <a:cubicBezTo>
                      <a:pt x="2" y="1"/>
                      <a:pt x="2" y="1"/>
                      <a:pt x="2" y="1"/>
                    </a:cubicBezTo>
                    <a:cubicBezTo>
                      <a:pt x="2" y="0"/>
                      <a:pt x="2" y="0"/>
                      <a:pt x="2" y="0"/>
                    </a:cubicBezTo>
                    <a:cubicBezTo>
                      <a:pt x="2" y="0"/>
                      <a:pt x="2" y="0"/>
                      <a:pt x="1" y="0"/>
                    </a:cubicBezTo>
                    <a:cubicBezTo>
                      <a:pt x="1" y="0"/>
                      <a:pt x="1" y="0"/>
                      <a:pt x="1" y="0"/>
                    </a:cubicBezTo>
                    <a:cubicBezTo>
                      <a:pt x="0" y="1"/>
                      <a:pt x="0" y="1"/>
                      <a:pt x="0" y="1"/>
                    </a:cubicBezTo>
                    <a:close/>
                  </a:path>
                </a:pathLst>
              </a:custGeom>
              <a:grpFill/>
              <a:ln w="4763" cap="rnd">
                <a:solidFill>
                  <a:srgbClr val="FFFFFF"/>
                </a:solidFill>
                <a:prstDash val="solid"/>
                <a:round/>
                <a:headEnd/>
                <a:tailEnd/>
              </a:ln>
            </p:spPr>
            <p:txBody>
              <a:bodyPr/>
              <a:lstStyle/>
              <a:p>
                <a:endParaRPr lang="en-US"/>
              </a:p>
            </p:txBody>
          </p:sp>
          <p:sp>
            <p:nvSpPr>
              <p:cNvPr id="372" name="Freeform 123">
                <a:extLst>
                  <a:ext uri="{FF2B5EF4-FFF2-40B4-BE49-F238E27FC236}">
                    <a16:creationId xmlns:a16="http://schemas.microsoft.com/office/drawing/2014/main" id="{74827B83-8EC5-4FE6-B554-AFC5CE2AA94E}"/>
                  </a:ext>
                </a:extLst>
              </p:cNvPr>
              <p:cNvSpPr>
                <a:spLocks/>
              </p:cNvSpPr>
              <p:nvPr/>
            </p:nvSpPr>
            <p:spPr bwMode="auto">
              <a:xfrm>
                <a:off x="3386" y="1178"/>
                <a:ext cx="2" cy="5"/>
              </a:xfrm>
              <a:custGeom>
                <a:avLst/>
                <a:gdLst>
                  <a:gd name="T0" fmla="*/ 0 w 1"/>
                  <a:gd name="T1" fmla="*/ 13 h 2"/>
                  <a:gd name="T2" fmla="*/ 4 w 1"/>
                  <a:gd name="T3" fmla="*/ 13 h 2"/>
                  <a:gd name="T4" fmla="*/ 4 w 1"/>
                  <a:gd name="T5" fmla="*/ 8 h 2"/>
                  <a:gd name="T6" fmla="*/ 4 w 1"/>
                  <a:gd name="T7" fmla="*/ 0 h 2"/>
                  <a:gd name="T8" fmla="*/ 0 w 1"/>
                  <a:gd name="T9" fmla="*/ 0 h 2"/>
                  <a:gd name="T10" fmla="*/ 0 w 1"/>
                  <a:gd name="T11" fmla="*/ 8 h 2"/>
                  <a:gd name="T12" fmla="*/ 0 w 1"/>
                  <a:gd name="T13" fmla="*/ 13 h 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2">
                    <a:moveTo>
                      <a:pt x="0" y="2"/>
                    </a:moveTo>
                    <a:cubicBezTo>
                      <a:pt x="0" y="2"/>
                      <a:pt x="0" y="2"/>
                      <a:pt x="1" y="2"/>
                    </a:cubicBezTo>
                    <a:cubicBezTo>
                      <a:pt x="1" y="1"/>
                      <a:pt x="1" y="1"/>
                      <a:pt x="1" y="1"/>
                    </a:cubicBezTo>
                    <a:cubicBezTo>
                      <a:pt x="1" y="0"/>
                      <a:pt x="1" y="0"/>
                      <a:pt x="1" y="0"/>
                    </a:cubicBezTo>
                    <a:cubicBezTo>
                      <a:pt x="0" y="0"/>
                      <a:pt x="0" y="0"/>
                      <a:pt x="0" y="0"/>
                    </a:cubicBezTo>
                    <a:cubicBezTo>
                      <a:pt x="0" y="1"/>
                      <a:pt x="0" y="1"/>
                      <a:pt x="0" y="1"/>
                    </a:cubicBezTo>
                    <a:lnTo>
                      <a:pt x="0" y="2"/>
                    </a:lnTo>
                    <a:close/>
                  </a:path>
                </a:pathLst>
              </a:custGeom>
              <a:grpFill/>
              <a:ln w="4763" cap="rnd">
                <a:solidFill>
                  <a:srgbClr val="FFFFFF"/>
                </a:solidFill>
                <a:prstDash val="solid"/>
                <a:round/>
                <a:headEnd/>
                <a:tailEnd/>
              </a:ln>
            </p:spPr>
            <p:txBody>
              <a:bodyPr/>
              <a:lstStyle/>
              <a:p>
                <a:endParaRPr lang="en-US"/>
              </a:p>
            </p:txBody>
          </p:sp>
          <p:sp>
            <p:nvSpPr>
              <p:cNvPr id="373" name="Freeform 124">
                <a:extLst>
                  <a:ext uri="{FF2B5EF4-FFF2-40B4-BE49-F238E27FC236}">
                    <a16:creationId xmlns:a16="http://schemas.microsoft.com/office/drawing/2014/main" id="{5115F9DB-C9DE-44A5-9BB0-3A005C5EAD7B}"/>
                  </a:ext>
                </a:extLst>
              </p:cNvPr>
              <p:cNvSpPr>
                <a:spLocks/>
              </p:cNvSpPr>
              <p:nvPr/>
            </p:nvSpPr>
            <p:spPr bwMode="auto">
              <a:xfrm>
                <a:off x="3383" y="1191"/>
                <a:ext cx="5" cy="3"/>
              </a:xfrm>
              <a:custGeom>
                <a:avLst/>
                <a:gdLst>
                  <a:gd name="T0" fmla="*/ 8 w 2"/>
                  <a:gd name="T1" fmla="*/ 0 h 1"/>
                  <a:gd name="T2" fmla="*/ 0 w 2"/>
                  <a:gd name="T3" fmla="*/ 9 h 1"/>
                  <a:gd name="T4" fmla="*/ 8 w 2"/>
                  <a:gd name="T5" fmla="*/ 0 h 1"/>
                  <a:gd name="T6" fmla="*/ 8 w 2"/>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1">
                    <a:moveTo>
                      <a:pt x="1" y="0"/>
                    </a:moveTo>
                    <a:cubicBezTo>
                      <a:pt x="0" y="1"/>
                      <a:pt x="0" y="1"/>
                      <a:pt x="0" y="1"/>
                    </a:cubicBezTo>
                    <a:cubicBezTo>
                      <a:pt x="1" y="1"/>
                      <a:pt x="1" y="1"/>
                      <a:pt x="1" y="0"/>
                    </a:cubicBezTo>
                    <a:cubicBezTo>
                      <a:pt x="2" y="0"/>
                      <a:pt x="1" y="0"/>
                      <a:pt x="1" y="0"/>
                    </a:cubicBezTo>
                    <a:close/>
                  </a:path>
                </a:pathLst>
              </a:custGeom>
              <a:grpFill/>
              <a:ln w="4763" cap="rnd">
                <a:solidFill>
                  <a:srgbClr val="FFFFFF"/>
                </a:solidFill>
                <a:prstDash val="solid"/>
                <a:round/>
                <a:headEnd/>
                <a:tailEnd/>
              </a:ln>
            </p:spPr>
            <p:txBody>
              <a:bodyPr/>
              <a:lstStyle/>
              <a:p>
                <a:endParaRPr lang="en-US"/>
              </a:p>
            </p:txBody>
          </p:sp>
          <p:sp>
            <p:nvSpPr>
              <p:cNvPr id="374" name="Freeform 125">
                <a:extLst>
                  <a:ext uri="{FF2B5EF4-FFF2-40B4-BE49-F238E27FC236}">
                    <a16:creationId xmlns:a16="http://schemas.microsoft.com/office/drawing/2014/main" id="{3DBDF77D-E752-4552-8790-CFF0A4CA99A8}"/>
                  </a:ext>
                </a:extLst>
              </p:cNvPr>
              <p:cNvSpPr>
                <a:spLocks/>
              </p:cNvSpPr>
              <p:nvPr/>
            </p:nvSpPr>
            <p:spPr bwMode="auto">
              <a:xfrm>
                <a:off x="3760" y="1370"/>
                <a:ext cx="272" cy="184"/>
              </a:xfrm>
              <a:custGeom>
                <a:avLst/>
                <a:gdLst>
                  <a:gd name="T0" fmla="*/ 547 w 102"/>
                  <a:gd name="T1" fmla="*/ 376 h 69"/>
                  <a:gd name="T2" fmla="*/ 576 w 102"/>
                  <a:gd name="T3" fmla="*/ 371 h 69"/>
                  <a:gd name="T4" fmla="*/ 611 w 102"/>
                  <a:gd name="T5" fmla="*/ 355 h 69"/>
                  <a:gd name="T6" fmla="*/ 648 w 102"/>
                  <a:gd name="T7" fmla="*/ 341 h 69"/>
                  <a:gd name="T8" fmla="*/ 653 w 102"/>
                  <a:gd name="T9" fmla="*/ 328 h 69"/>
                  <a:gd name="T10" fmla="*/ 725 w 102"/>
                  <a:gd name="T11" fmla="*/ 277 h 69"/>
                  <a:gd name="T12" fmla="*/ 717 w 102"/>
                  <a:gd name="T13" fmla="*/ 243 h 69"/>
                  <a:gd name="T14" fmla="*/ 725 w 102"/>
                  <a:gd name="T15" fmla="*/ 192 h 69"/>
                  <a:gd name="T16" fmla="*/ 675 w 102"/>
                  <a:gd name="T17" fmla="*/ 157 h 69"/>
                  <a:gd name="T18" fmla="*/ 627 w 102"/>
                  <a:gd name="T19" fmla="*/ 149 h 69"/>
                  <a:gd name="T20" fmla="*/ 584 w 102"/>
                  <a:gd name="T21" fmla="*/ 136 h 69"/>
                  <a:gd name="T22" fmla="*/ 533 w 102"/>
                  <a:gd name="T23" fmla="*/ 77 h 69"/>
                  <a:gd name="T24" fmla="*/ 483 w 102"/>
                  <a:gd name="T25" fmla="*/ 8 h 69"/>
                  <a:gd name="T26" fmla="*/ 405 w 102"/>
                  <a:gd name="T27" fmla="*/ 13 h 69"/>
                  <a:gd name="T28" fmla="*/ 333 w 102"/>
                  <a:gd name="T29" fmla="*/ 85 h 69"/>
                  <a:gd name="T30" fmla="*/ 264 w 102"/>
                  <a:gd name="T31" fmla="*/ 51 h 69"/>
                  <a:gd name="T32" fmla="*/ 115 w 102"/>
                  <a:gd name="T33" fmla="*/ 56 h 69"/>
                  <a:gd name="T34" fmla="*/ 64 w 102"/>
                  <a:gd name="T35" fmla="*/ 77 h 69"/>
                  <a:gd name="T36" fmla="*/ 64 w 102"/>
                  <a:gd name="T37" fmla="*/ 157 h 69"/>
                  <a:gd name="T38" fmla="*/ 13 w 102"/>
                  <a:gd name="T39" fmla="*/ 200 h 69"/>
                  <a:gd name="T40" fmla="*/ 8 w 102"/>
                  <a:gd name="T41" fmla="*/ 264 h 69"/>
                  <a:gd name="T42" fmla="*/ 35 w 102"/>
                  <a:gd name="T43" fmla="*/ 299 h 69"/>
                  <a:gd name="T44" fmla="*/ 64 w 102"/>
                  <a:gd name="T45" fmla="*/ 277 h 69"/>
                  <a:gd name="T46" fmla="*/ 120 w 102"/>
                  <a:gd name="T47" fmla="*/ 291 h 69"/>
                  <a:gd name="T48" fmla="*/ 163 w 102"/>
                  <a:gd name="T49" fmla="*/ 285 h 69"/>
                  <a:gd name="T50" fmla="*/ 192 w 102"/>
                  <a:gd name="T51" fmla="*/ 264 h 69"/>
                  <a:gd name="T52" fmla="*/ 205 w 102"/>
                  <a:gd name="T53" fmla="*/ 256 h 69"/>
                  <a:gd name="T54" fmla="*/ 264 w 102"/>
                  <a:gd name="T55" fmla="*/ 269 h 69"/>
                  <a:gd name="T56" fmla="*/ 291 w 102"/>
                  <a:gd name="T57" fmla="*/ 299 h 69"/>
                  <a:gd name="T58" fmla="*/ 312 w 102"/>
                  <a:gd name="T59" fmla="*/ 341 h 69"/>
                  <a:gd name="T60" fmla="*/ 320 w 102"/>
                  <a:gd name="T61" fmla="*/ 376 h 69"/>
                  <a:gd name="T62" fmla="*/ 277 w 102"/>
                  <a:gd name="T63" fmla="*/ 384 h 69"/>
                  <a:gd name="T64" fmla="*/ 248 w 102"/>
                  <a:gd name="T65" fmla="*/ 413 h 69"/>
                  <a:gd name="T66" fmla="*/ 243 w 102"/>
                  <a:gd name="T67" fmla="*/ 435 h 69"/>
                  <a:gd name="T68" fmla="*/ 285 w 102"/>
                  <a:gd name="T69" fmla="*/ 448 h 69"/>
                  <a:gd name="T70" fmla="*/ 312 w 102"/>
                  <a:gd name="T71" fmla="*/ 456 h 69"/>
                  <a:gd name="T72" fmla="*/ 307 w 102"/>
                  <a:gd name="T73" fmla="*/ 435 h 69"/>
                  <a:gd name="T74" fmla="*/ 320 w 102"/>
                  <a:gd name="T75" fmla="*/ 427 h 69"/>
                  <a:gd name="T76" fmla="*/ 349 w 102"/>
                  <a:gd name="T77" fmla="*/ 405 h 69"/>
                  <a:gd name="T78" fmla="*/ 363 w 102"/>
                  <a:gd name="T79" fmla="*/ 384 h 69"/>
                  <a:gd name="T80" fmla="*/ 384 w 102"/>
                  <a:gd name="T81" fmla="*/ 376 h 69"/>
                  <a:gd name="T82" fmla="*/ 405 w 102"/>
                  <a:gd name="T83" fmla="*/ 371 h 69"/>
                  <a:gd name="T84" fmla="*/ 413 w 102"/>
                  <a:gd name="T85" fmla="*/ 392 h 69"/>
                  <a:gd name="T86" fmla="*/ 413 w 102"/>
                  <a:gd name="T87" fmla="*/ 397 h 69"/>
                  <a:gd name="T88" fmla="*/ 440 w 102"/>
                  <a:gd name="T89" fmla="*/ 397 h 69"/>
                  <a:gd name="T90" fmla="*/ 461 w 102"/>
                  <a:gd name="T91" fmla="*/ 392 h 69"/>
                  <a:gd name="T92" fmla="*/ 469 w 102"/>
                  <a:gd name="T93" fmla="*/ 413 h 69"/>
                  <a:gd name="T94" fmla="*/ 440 w 102"/>
                  <a:gd name="T95" fmla="*/ 435 h 69"/>
                  <a:gd name="T96" fmla="*/ 456 w 102"/>
                  <a:gd name="T97" fmla="*/ 456 h 69"/>
                  <a:gd name="T98" fmla="*/ 477 w 102"/>
                  <a:gd name="T99" fmla="*/ 456 h 69"/>
                  <a:gd name="T100" fmla="*/ 477 w 102"/>
                  <a:gd name="T101" fmla="*/ 491 h 69"/>
                  <a:gd name="T102" fmla="*/ 512 w 102"/>
                  <a:gd name="T103" fmla="*/ 477 h 69"/>
                  <a:gd name="T104" fmla="*/ 541 w 102"/>
                  <a:gd name="T105" fmla="*/ 440 h 69"/>
                  <a:gd name="T106" fmla="*/ 555 w 102"/>
                  <a:gd name="T107" fmla="*/ 413 h 69"/>
                  <a:gd name="T108" fmla="*/ 576 w 102"/>
                  <a:gd name="T109" fmla="*/ 384 h 69"/>
                  <a:gd name="T110" fmla="*/ 555 w 102"/>
                  <a:gd name="T111" fmla="*/ 397 h 69"/>
                  <a:gd name="T112" fmla="*/ 533 w 102"/>
                  <a:gd name="T113" fmla="*/ 392 h 6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02" h="69">
                    <a:moveTo>
                      <a:pt x="75" y="55"/>
                    </a:moveTo>
                    <a:cubicBezTo>
                      <a:pt x="75" y="55"/>
                      <a:pt x="75" y="52"/>
                      <a:pt x="77" y="53"/>
                    </a:cubicBezTo>
                    <a:cubicBezTo>
                      <a:pt x="78" y="53"/>
                      <a:pt x="77" y="51"/>
                      <a:pt x="79" y="52"/>
                    </a:cubicBezTo>
                    <a:cubicBezTo>
                      <a:pt x="81" y="53"/>
                      <a:pt x="81" y="53"/>
                      <a:pt x="81" y="52"/>
                    </a:cubicBezTo>
                    <a:cubicBezTo>
                      <a:pt x="82" y="51"/>
                      <a:pt x="82" y="51"/>
                      <a:pt x="83" y="51"/>
                    </a:cubicBezTo>
                    <a:cubicBezTo>
                      <a:pt x="84" y="52"/>
                      <a:pt x="85" y="51"/>
                      <a:pt x="86" y="50"/>
                    </a:cubicBezTo>
                    <a:cubicBezTo>
                      <a:pt x="86" y="50"/>
                      <a:pt x="86" y="48"/>
                      <a:pt x="87" y="48"/>
                    </a:cubicBezTo>
                    <a:cubicBezTo>
                      <a:pt x="89" y="48"/>
                      <a:pt x="90" y="48"/>
                      <a:pt x="91" y="48"/>
                    </a:cubicBezTo>
                    <a:cubicBezTo>
                      <a:pt x="91" y="48"/>
                      <a:pt x="92" y="47"/>
                      <a:pt x="92" y="46"/>
                    </a:cubicBezTo>
                    <a:cubicBezTo>
                      <a:pt x="92" y="46"/>
                      <a:pt x="92" y="46"/>
                      <a:pt x="92" y="46"/>
                    </a:cubicBezTo>
                    <a:cubicBezTo>
                      <a:pt x="94" y="44"/>
                      <a:pt x="95" y="41"/>
                      <a:pt x="98" y="43"/>
                    </a:cubicBezTo>
                    <a:cubicBezTo>
                      <a:pt x="99" y="41"/>
                      <a:pt x="101" y="40"/>
                      <a:pt x="102" y="39"/>
                    </a:cubicBezTo>
                    <a:cubicBezTo>
                      <a:pt x="102" y="37"/>
                      <a:pt x="100" y="36"/>
                      <a:pt x="102" y="34"/>
                    </a:cubicBezTo>
                    <a:cubicBezTo>
                      <a:pt x="101" y="34"/>
                      <a:pt x="101" y="34"/>
                      <a:pt x="101" y="34"/>
                    </a:cubicBezTo>
                    <a:cubicBezTo>
                      <a:pt x="101" y="34"/>
                      <a:pt x="101" y="34"/>
                      <a:pt x="100" y="34"/>
                    </a:cubicBezTo>
                    <a:cubicBezTo>
                      <a:pt x="101" y="32"/>
                      <a:pt x="102" y="29"/>
                      <a:pt x="102" y="27"/>
                    </a:cubicBezTo>
                    <a:cubicBezTo>
                      <a:pt x="100" y="25"/>
                      <a:pt x="96" y="25"/>
                      <a:pt x="95" y="25"/>
                    </a:cubicBezTo>
                    <a:cubicBezTo>
                      <a:pt x="95" y="24"/>
                      <a:pt x="95" y="23"/>
                      <a:pt x="95" y="22"/>
                    </a:cubicBezTo>
                    <a:cubicBezTo>
                      <a:pt x="93" y="21"/>
                      <a:pt x="92" y="21"/>
                      <a:pt x="90" y="21"/>
                    </a:cubicBezTo>
                    <a:cubicBezTo>
                      <a:pt x="89" y="21"/>
                      <a:pt x="89" y="22"/>
                      <a:pt x="88" y="21"/>
                    </a:cubicBezTo>
                    <a:cubicBezTo>
                      <a:pt x="87" y="21"/>
                      <a:pt x="87" y="19"/>
                      <a:pt x="87" y="19"/>
                    </a:cubicBezTo>
                    <a:cubicBezTo>
                      <a:pt x="85" y="17"/>
                      <a:pt x="85" y="19"/>
                      <a:pt x="82" y="19"/>
                    </a:cubicBezTo>
                    <a:cubicBezTo>
                      <a:pt x="80" y="19"/>
                      <a:pt x="79" y="19"/>
                      <a:pt x="77" y="19"/>
                    </a:cubicBezTo>
                    <a:cubicBezTo>
                      <a:pt x="77" y="16"/>
                      <a:pt x="74" y="14"/>
                      <a:pt x="75" y="11"/>
                    </a:cubicBezTo>
                    <a:cubicBezTo>
                      <a:pt x="74" y="9"/>
                      <a:pt x="70" y="10"/>
                      <a:pt x="68" y="9"/>
                    </a:cubicBezTo>
                    <a:cubicBezTo>
                      <a:pt x="67" y="8"/>
                      <a:pt x="68" y="3"/>
                      <a:pt x="68" y="1"/>
                    </a:cubicBezTo>
                    <a:cubicBezTo>
                      <a:pt x="66" y="1"/>
                      <a:pt x="63" y="1"/>
                      <a:pt x="62" y="3"/>
                    </a:cubicBezTo>
                    <a:cubicBezTo>
                      <a:pt x="60" y="0"/>
                      <a:pt x="59" y="2"/>
                      <a:pt x="57" y="2"/>
                    </a:cubicBezTo>
                    <a:cubicBezTo>
                      <a:pt x="55" y="3"/>
                      <a:pt x="53" y="3"/>
                      <a:pt x="51" y="2"/>
                    </a:cubicBezTo>
                    <a:cubicBezTo>
                      <a:pt x="49" y="5"/>
                      <a:pt x="48" y="8"/>
                      <a:pt x="47" y="12"/>
                    </a:cubicBezTo>
                    <a:cubicBezTo>
                      <a:pt x="44" y="10"/>
                      <a:pt x="44" y="5"/>
                      <a:pt x="39" y="10"/>
                    </a:cubicBezTo>
                    <a:cubicBezTo>
                      <a:pt x="38" y="9"/>
                      <a:pt x="37" y="8"/>
                      <a:pt x="37" y="7"/>
                    </a:cubicBezTo>
                    <a:cubicBezTo>
                      <a:pt x="34" y="7"/>
                      <a:pt x="30" y="7"/>
                      <a:pt x="26" y="7"/>
                    </a:cubicBezTo>
                    <a:cubicBezTo>
                      <a:pt x="23" y="7"/>
                      <a:pt x="16" y="2"/>
                      <a:pt x="16" y="8"/>
                    </a:cubicBezTo>
                    <a:cubicBezTo>
                      <a:pt x="13" y="5"/>
                      <a:pt x="11" y="11"/>
                      <a:pt x="9" y="10"/>
                    </a:cubicBezTo>
                    <a:cubicBezTo>
                      <a:pt x="9" y="11"/>
                      <a:pt x="9" y="11"/>
                      <a:pt x="9" y="11"/>
                    </a:cubicBezTo>
                    <a:cubicBezTo>
                      <a:pt x="10" y="13"/>
                      <a:pt x="12" y="17"/>
                      <a:pt x="11" y="19"/>
                    </a:cubicBezTo>
                    <a:cubicBezTo>
                      <a:pt x="11" y="21"/>
                      <a:pt x="10" y="20"/>
                      <a:pt x="9" y="22"/>
                    </a:cubicBezTo>
                    <a:cubicBezTo>
                      <a:pt x="8" y="23"/>
                      <a:pt x="7" y="24"/>
                      <a:pt x="6" y="25"/>
                    </a:cubicBezTo>
                    <a:cubicBezTo>
                      <a:pt x="5" y="26"/>
                      <a:pt x="3" y="27"/>
                      <a:pt x="2" y="28"/>
                    </a:cubicBezTo>
                    <a:cubicBezTo>
                      <a:pt x="2" y="29"/>
                      <a:pt x="1" y="30"/>
                      <a:pt x="1" y="31"/>
                    </a:cubicBezTo>
                    <a:cubicBezTo>
                      <a:pt x="1" y="33"/>
                      <a:pt x="0" y="36"/>
                      <a:pt x="1" y="37"/>
                    </a:cubicBezTo>
                    <a:cubicBezTo>
                      <a:pt x="2" y="39"/>
                      <a:pt x="4" y="42"/>
                      <a:pt x="4" y="42"/>
                    </a:cubicBezTo>
                    <a:cubicBezTo>
                      <a:pt x="5" y="42"/>
                      <a:pt x="5" y="42"/>
                      <a:pt x="5" y="42"/>
                    </a:cubicBezTo>
                    <a:cubicBezTo>
                      <a:pt x="5" y="41"/>
                      <a:pt x="5" y="40"/>
                      <a:pt x="6" y="40"/>
                    </a:cubicBezTo>
                    <a:cubicBezTo>
                      <a:pt x="7" y="40"/>
                      <a:pt x="8" y="39"/>
                      <a:pt x="9" y="39"/>
                    </a:cubicBezTo>
                    <a:cubicBezTo>
                      <a:pt x="11" y="39"/>
                      <a:pt x="12" y="40"/>
                      <a:pt x="14" y="41"/>
                    </a:cubicBezTo>
                    <a:cubicBezTo>
                      <a:pt x="15" y="41"/>
                      <a:pt x="16" y="41"/>
                      <a:pt x="17" y="41"/>
                    </a:cubicBezTo>
                    <a:cubicBezTo>
                      <a:pt x="19" y="42"/>
                      <a:pt x="20" y="41"/>
                      <a:pt x="22" y="40"/>
                    </a:cubicBezTo>
                    <a:cubicBezTo>
                      <a:pt x="23" y="40"/>
                      <a:pt x="23" y="40"/>
                      <a:pt x="23" y="40"/>
                    </a:cubicBezTo>
                    <a:cubicBezTo>
                      <a:pt x="24" y="38"/>
                      <a:pt x="23" y="38"/>
                      <a:pt x="25" y="38"/>
                    </a:cubicBezTo>
                    <a:cubicBezTo>
                      <a:pt x="27" y="37"/>
                      <a:pt x="27" y="37"/>
                      <a:pt x="27" y="37"/>
                    </a:cubicBezTo>
                    <a:cubicBezTo>
                      <a:pt x="27" y="36"/>
                      <a:pt x="27" y="36"/>
                      <a:pt x="27" y="36"/>
                    </a:cubicBezTo>
                    <a:cubicBezTo>
                      <a:pt x="28" y="36"/>
                      <a:pt x="28" y="36"/>
                      <a:pt x="29" y="36"/>
                    </a:cubicBezTo>
                    <a:cubicBezTo>
                      <a:pt x="31" y="35"/>
                      <a:pt x="31" y="35"/>
                      <a:pt x="33" y="36"/>
                    </a:cubicBezTo>
                    <a:cubicBezTo>
                      <a:pt x="34" y="37"/>
                      <a:pt x="36" y="37"/>
                      <a:pt x="37" y="38"/>
                    </a:cubicBezTo>
                    <a:cubicBezTo>
                      <a:pt x="38" y="38"/>
                      <a:pt x="40" y="38"/>
                      <a:pt x="40" y="39"/>
                    </a:cubicBezTo>
                    <a:cubicBezTo>
                      <a:pt x="41" y="40"/>
                      <a:pt x="41" y="41"/>
                      <a:pt x="41" y="42"/>
                    </a:cubicBezTo>
                    <a:cubicBezTo>
                      <a:pt x="41" y="43"/>
                      <a:pt x="41" y="44"/>
                      <a:pt x="42" y="44"/>
                    </a:cubicBezTo>
                    <a:cubicBezTo>
                      <a:pt x="42" y="46"/>
                      <a:pt x="43" y="47"/>
                      <a:pt x="44" y="48"/>
                    </a:cubicBezTo>
                    <a:cubicBezTo>
                      <a:pt x="45" y="49"/>
                      <a:pt x="45" y="49"/>
                      <a:pt x="45" y="50"/>
                    </a:cubicBezTo>
                    <a:cubicBezTo>
                      <a:pt x="45" y="51"/>
                      <a:pt x="45" y="52"/>
                      <a:pt x="45" y="53"/>
                    </a:cubicBezTo>
                    <a:cubicBezTo>
                      <a:pt x="44" y="53"/>
                      <a:pt x="43" y="53"/>
                      <a:pt x="42" y="53"/>
                    </a:cubicBezTo>
                    <a:cubicBezTo>
                      <a:pt x="41" y="53"/>
                      <a:pt x="40" y="53"/>
                      <a:pt x="39" y="54"/>
                    </a:cubicBezTo>
                    <a:cubicBezTo>
                      <a:pt x="39" y="55"/>
                      <a:pt x="39" y="57"/>
                      <a:pt x="38" y="57"/>
                    </a:cubicBezTo>
                    <a:cubicBezTo>
                      <a:pt x="37" y="58"/>
                      <a:pt x="36" y="58"/>
                      <a:pt x="35" y="58"/>
                    </a:cubicBezTo>
                    <a:cubicBezTo>
                      <a:pt x="35" y="59"/>
                      <a:pt x="35" y="59"/>
                      <a:pt x="35" y="59"/>
                    </a:cubicBezTo>
                    <a:cubicBezTo>
                      <a:pt x="35" y="59"/>
                      <a:pt x="34" y="60"/>
                      <a:pt x="34" y="61"/>
                    </a:cubicBezTo>
                    <a:cubicBezTo>
                      <a:pt x="35" y="61"/>
                      <a:pt x="36" y="62"/>
                      <a:pt x="36" y="63"/>
                    </a:cubicBezTo>
                    <a:cubicBezTo>
                      <a:pt x="37" y="62"/>
                      <a:pt x="39" y="63"/>
                      <a:pt x="40" y="63"/>
                    </a:cubicBezTo>
                    <a:cubicBezTo>
                      <a:pt x="41" y="62"/>
                      <a:pt x="42" y="62"/>
                      <a:pt x="43" y="63"/>
                    </a:cubicBezTo>
                    <a:cubicBezTo>
                      <a:pt x="43" y="63"/>
                      <a:pt x="43" y="63"/>
                      <a:pt x="44" y="64"/>
                    </a:cubicBezTo>
                    <a:cubicBezTo>
                      <a:pt x="44" y="63"/>
                      <a:pt x="44" y="63"/>
                      <a:pt x="44" y="63"/>
                    </a:cubicBezTo>
                    <a:cubicBezTo>
                      <a:pt x="44" y="63"/>
                      <a:pt x="43" y="62"/>
                      <a:pt x="43" y="61"/>
                    </a:cubicBezTo>
                    <a:cubicBezTo>
                      <a:pt x="43" y="60"/>
                      <a:pt x="43" y="57"/>
                      <a:pt x="44" y="57"/>
                    </a:cubicBezTo>
                    <a:cubicBezTo>
                      <a:pt x="44" y="57"/>
                      <a:pt x="44" y="61"/>
                      <a:pt x="45" y="60"/>
                    </a:cubicBezTo>
                    <a:cubicBezTo>
                      <a:pt x="46" y="60"/>
                      <a:pt x="47" y="58"/>
                      <a:pt x="48" y="58"/>
                    </a:cubicBezTo>
                    <a:cubicBezTo>
                      <a:pt x="49" y="57"/>
                      <a:pt x="49" y="57"/>
                      <a:pt x="49" y="57"/>
                    </a:cubicBezTo>
                    <a:cubicBezTo>
                      <a:pt x="48" y="57"/>
                      <a:pt x="46" y="56"/>
                      <a:pt x="47" y="55"/>
                    </a:cubicBezTo>
                    <a:cubicBezTo>
                      <a:pt x="47" y="55"/>
                      <a:pt x="50" y="55"/>
                      <a:pt x="51" y="54"/>
                    </a:cubicBezTo>
                    <a:cubicBezTo>
                      <a:pt x="52" y="52"/>
                      <a:pt x="52" y="52"/>
                      <a:pt x="52" y="52"/>
                    </a:cubicBezTo>
                    <a:cubicBezTo>
                      <a:pt x="53" y="52"/>
                      <a:pt x="54" y="53"/>
                      <a:pt x="54" y="53"/>
                    </a:cubicBezTo>
                    <a:cubicBezTo>
                      <a:pt x="55" y="53"/>
                      <a:pt x="55" y="51"/>
                      <a:pt x="56" y="52"/>
                    </a:cubicBezTo>
                    <a:cubicBezTo>
                      <a:pt x="57" y="52"/>
                      <a:pt x="56" y="53"/>
                      <a:pt x="57" y="52"/>
                    </a:cubicBezTo>
                    <a:cubicBezTo>
                      <a:pt x="59" y="52"/>
                      <a:pt x="59" y="51"/>
                      <a:pt x="60" y="51"/>
                    </a:cubicBezTo>
                    <a:cubicBezTo>
                      <a:pt x="61" y="52"/>
                      <a:pt x="58" y="55"/>
                      <a:pt x="58" y="55"/>
                    </a:cubicBezTo>
                    <a:cubicBezTo>
                      <a:pt x="57" y="55"/>
                      <a:pt x="57" y="55"/>
                      <a:pt x="57" y="55"/>
                    </a:cubicBezTo>
                    <a:cubicBezTo>
                      <a:pt x="57" y="56"/>
                      <a:pt x="56" y="56"/>
                      <a:pt x="58" y="56"/>
                    </a:cubicBezTo>
                    <a:cubicBezTo>
                      <a:pt x="60" y="55"/>
                      <a:pt x="60" y="54"/>
                      <a:pt x="60" y="56"/>
                    </a:cubicBezTo>
                    <a:cubicBezTo>
                      <a:pt x="61" y="58"/>
                      <a:pt x="61" y="56"/>
                      <a:pt x="62" y="56"/>
                    </a:cubicBezTo>
                    <a:cubicBezTo>
                      <a:pt x="63" y="56"/>
                      <a:pt x="63" y="56"/>
                      <a:pt x="64" y="56"/>
                    </a:cubicBezTo>
                    <a:cubicBezTo>
                      <a:pt x="65" y="56"/>
                      <a:pt x="65" y="54"/>
                      <a:pt x="65" y="55"/>
                    </a:cubicBezTo>
                    <a:cubicBezTo>
                      <a:pt x="65" y="57"/>
                      <a:pt x="65" y="57"/>
                      <a:pt x="65" y="57"/>
                    </a:cubicBezTo>
                    <a:cubicBezTo>
                      <a:pt x="66" y="58"/>
                      <a:pt x="66" y="58"/>
                      <a:pt x="66" y="58"/>
                    </a:cubicBezTo>
                    <a:cubicBezTo>
                      <a:pt x="66" y="58"/>
                      <a:pt x="65" y="57"/>
                      <a:pt x="64" y="59"/>
                    </a:cubicBezTo>
                    <a:cubicBezTo>
                      <a:pt x="63" y="60"/>
                      <a:pt x="62" y="60"/>
                      <a:pt x="62" y="61"/>
                    </a:cubicBezTo>
                    <a:cubicBezTo>
                      <a:pt x="61" y="61"/>
                      <a:pt x="58" y="63"/>
                      <a:pt x="61" y="64"/>
                    </a:cubicBezTo>
                    <a:cubicBezTo>
                      <a:pt x="63" y="64"/>
                      <a:pt x="63" y="64"/>
                      <a:pt x="64" y="64"/>
                    </a:cubicBezTo>
                    <a:cubicBezTo>
                      <a:pt x="65" y="64"/>
                      <a:pt x="65" y="63"/>
                      <a:pt x="66" y="64"/>
                    </a:cubicBezTo>
                    <a:cubicBezTo>
                      <a:pt x="66" y="65"/>
                      <a:pt x="67" y="64"/>
                      <a:pt x="67" y="64"/>
                    </a:cubicBezTo>
                    <a:cubicBezTo>
                      <a:pt x="68" y="65"/>
                      <a:pt x="68" y="66"/>
                      <a:pt x="68" y="67"/>
                    </a:cubicBezTo>
                    <a:cubicBezTo>
                      <a:pt x="68" y="68"/>
                      <a:pt x="67" y="69"/>
                      <a:pt x="67" y="69"/>
                    </a:cubicBezTo>
                    <a:cubicBezTo>
                      <a:pt x="67" y="69"/>
                      <a:pt x="70" y="67"/>
                      <a:pt x="71" y="68"/>
                    </a:cubicBezTo>
                    <a:cubicBezTo>
                      <a:pt x="72" y="68"/>
                      <a:pt x="72" y="67"/>
                      <a:pt x="72" y="67"/>
                    </a:cubicBezTo>
                    <a:cubicBezTo>
                      <a:pt x="73" y="66"/>
                      <a:pt x="73" y="62"/>
                      <a:pt x="74" y="62"/>
                    </a:cubicBezTo>
                    <a:cubicBezTo>
                      <a:pt x="75" y="62"/>
                      <a:pt x="75" y="62"/>
                      <a:pt x="76" y="62"/>
                    </a:cubicBezTo>
                    <a:cubicBezTo>
                      <a:pt x="76" y="61"/>
                      <a:pt x="75" y="61"/>
                      <a:pt x="76" y="60"/>
                    </a:cubicBezTo>
                    <a:cubicBezTo>
                      <a:pt x="77" y="59"/>
                      <a:pt x="77" y="58"/>
                      <a:pt x="78" y="58"/>
                    </a:cubicBezTo>
                    <a:cubicBezTo>
                      <a:pt x="80" y="58"/>
                      <a:pt x="80" y="58"/>
                      <a:pt x="81" y="58"/>
                    </a:cubicBezTo>
                    <a:cubicBezTo>
                      <a:pt x="81" y="58"/>
                      <a:pt x="82" y="55"/>
                      <a:pt x="81" y="54"/>
                    </a:cubicBezTo>
                    <a:cubicBezTo>
                      <a:pt x="80" y="54"/>
                      <a:pt x="79" y="53"/>
                      <a:pt x="79" y="54"/>
                    </a:cubicBezTo>
                    <a:cubicBezTo>
                      <a:pt x="78" y="56"/>
                      <a:pt x="78" y="56"/>
                      <a:pt x="78" y="56"/>
                    </a:cubicBezTo>
                    <a:cubicBezTo>
                      <a:pt x="77" y="56"/>
                      <a:pt x="76" y="56"/>
                      <a:pt x="76" y="56"/>
                    </a:cubicBezTo>
                    <a:lnTo>
                      <a:pt x="75" y="55"/>
                    </a:lnTo>
                    <a:close/>
                  </a:path>
                </a:pathLst>
              </a:custGeom>
              <a:grpFill/>
              <a:ln w="4763" cap="rnd">
                <a:solidFill>
                  <a:srgbClr val="FFFFFF"/>
                </a:solidFill>
                <a:prstDash val="solid"/>
                <a:round/>
                <a:headEnd/>
                <a:tailEnd/>
              </a:ln>
            </p:spPr>
            <p:txBody>
              <a:bodyPr/>
              <a:lstStyle/>
              <a:p>
                <a:endParaRPr lang="en-US"/>
              </a:p>
            </p:txBody>
          </p:sp>
          <p:sp>
            <p:nvSpPr>
              <p:cNvPr id="375" name="Freeform 126">
                <a:extLst>
                  <a:ext uri="{FF2B5EF4-FFF2-40B4-BE49-F238E27FC236}">
                    <a16:creationId xmlns:a16="http://schemas.microsoft.com/office/drawing/2014/main" id="{4086041E-9EA8-4894-B8E5-8DFFD5A008E5}"/>
                  </a:ext>
                </a:extLst>
              </p:cNvPr>
              <p:cNvSpPr>
                <a:spLocks/>
              </p:cNvSpPr>
              <p:nvPr/>
            </p:nvSpPr>
            <p:spPr bwMode="auto">
              <a:xfrm>
                <a:off x="3573" y="1287"/>
                <a:ext cx="18" cy="16"/>
              </a:xfrm>
              <a:custGeom>
                <a:avLst/>
                <a:gdLst>
                  <a:gd name="T0" fmla="*/ 13 w 7"/>
                  <a:gd name="T1" fmla="*/ 0 h 6"/>
                  <a:gd name="T2" fmla="*/ 0 w 7"/>
                  <a:gd name="T3" fmla="*/ 8 h 6"/>
                  <a:gd name="T4" fmla="*/ 8 w 7"/>
                  <a:gd name="T5" fmla="*/ 21 h 6"/>
                  <a:gd name="T6" fmla="*/ 13 w 7"/>
                  <a:gd name="T7" fmla="*/ 29 h 6"/>
                  <a:gd name="T8" fmla="*/ 21 w 7"/>
                  <a:gd name="T9" fmla="*/ 35 h 6"/>
                  <a:gd name="T10" fmla="*/ 33 w 7"/>
                  <a:gd name="T11" fmla="*/ 43 h 6"/>
                  <a:gd name="T12" fmla="*/ 46 w 7"/>
                  <a:gd name="T13" fmla="*/ 29 h 6"/>
                  <a:gd name="T14" fmla="*/ 39 w 7"/>
                  <a:gd name="T15" fmla="*/ 13 h 6"/>
                  <a:gd name="T16" fmla="*/ 26 w 7"/>
                  <a:gd name="T17" fmla="*/ 8 h 6"/>
                  <a:gd name="T18" fmla="*/ 26 w 7"/>
                  <a:gd name="T19" fmla="*/ 0 h 6"/>
                  <a:gd name="T20" fmla="*/ 13 w 7"/>
                  <a:gd name="T21" fmla="*/ 0 h 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6">
                    <a:moveTo>
                      <a:pt x="2" y="0"/>
                    </a:moveTo>
                    <a:cubicBezTo>
                      <a:pt x="2" y="1"/>
                      <a:pt x="0" y="1"/>
                      <a:pt x="0" y="1"/>
                    </a:cubicBezTo>
                    <a:cubicBezTo>
                      <a:pt x="0" y="2"/>
                      <a:pt x="0" y="2"/>
                      <a:pt x="1" y="3"/>
                    </a:cubicBezTo>
                    <a:cubicBezTo>
                      <a:pt x="1" y="3"/>
                      <a:pt x="2" y="3"/>
                      <a:pt x="2" y="4"/>
                    </a:cubicBezTo>
                    <a:cubicBezTo>
                      <a:pt x="2" y="4"/>
                      <a:pt x="2" y="5"/>
                      <a:pt x="3" y="5"/>
                    </a:cubicBezTo>
                    <a:cubicBezTo>
                      <a:pt x="3" y="5"/>
                      <a:pt x="4" y="6"/>
                      <a:pt x="5" y="6"/>
                    </a:cubicBezTo>
                    <a:cubicBezTo>
                      <a:pt x="5" y="6"/>
                      <a:pt x="6" y="4"/>
                      <a:pt x="7" y="4"/>
                    </a:cubicBezTo>
                    <a:cubicBezTo>
                      <a:pt x="6" y="2"/>
                      <a:pt x="6" y="2"/>
                      <a:pt x="6" y="2"/>
                    </a:cubicBezTo>
                    <a:cubicBezTo>
                      <a:pt x="5" y="2"/>
                      <a:pt x="5" y="2"/>
                      <a:pt x="4" y="1"/>
                    </a:cubicBezTo>
                    <a:cubicBezTo>
                      <a:pt x="4" y="0"/>
                      <a:pt x="4" y="0"/>
                      <a:pt x="4" y="0"/>
                    </a:cubicBezTo>
                    <a:cubicBezTo>
                      <a:pt x="3" y="0"/>
                      <a:pt x="2" y="0"/>
                      <a:pt x="2" y="0"/>
                    </a:cubicBezTo>
                    <a:close/>
                  </a:path>
                </a:pathLst>
              </a:custGeom>
              <a:grpFill/>
              <a:ln w="4763" cap="rnd">
                <a:solidFill>
                  <a:srgbClr val="FFFFFF"/>
                </a:solidFill>
                <a:prstDash val="solid"/>
                <a:round/>
                <a:headEnd/>
                <a:tailEnd/>
              </a:ln>
            </p:spPr>
            <p:txBody>
              <a:bodyPr/>
              <a:lstStyle/>
              <a:p>
                <a:endParaRPr lang="en-US"/>
              </a:p>
            </p:txBody>
          </p:sp>
          <p:sp>
            <p:nvSpPr>
              <p:cNvPr id="376" name="Freeform 127">
                <a:extLst>
                  <a:ext uri="{FF2B5EF4-FFF2-40B4-BE49-F238E27FC236}">
                    <a16:creationId xmlns:a16="http://schemas.microsoft.com/office/drawing/2014/main" id="{2CFD7C2D-C410-4122-A9CD-6FB82EC96F4F}"/>
                  </a:ext>
                </a:extLst>
              </p:cNvPr>
              <p:cNvSpPr>
                <a:spLocks/>
              </p:cNvSpPr>
              <p:nvPr/>
            </p:nvSpPr>
            <p:spPr bwMode="auto">
              <a:xfrm>
                <a:off x="3549" y="1226"/>
                <a:ext cx="37" cy="34"/>
              </a:xfrm>
              <a:custGeom>
                <a:avLst/>
                <a:gdLst>
                  <a:gd name="T0" fmla="*/ 90 w 14"/>
                  <a:gd name="T1" fmla="*/ 0 h 13"/>
                  <a:gd name="T2" fmla="*/ 77 w 14"/>
                  <a:gd name="T3" fmla="*/ 13 h 13"/>
                  <a:gd name="T4" fmla="*/ 63 w 14"/>
                  <a:gd name="T5" fmla="*/ 26 h 13"/>
                  <a:gd name="T6" fmla="*/ 42 w 14"/>
                  <a:gd name="T7" fmla="*/ 42 h 13"/>
                  <a:gd name="T8" fmla="*/ 29 w 14"/>
                  <a:gd name="T9" fmla="*/ 42 h 13"/>
                  <a:gd name="T10" fmla="*/ 13 w 14"/>
                  <a:gd name="T11" fmla="*/ 47 h 13"/>
                  <a:gd name="T12" fmla="*/ 8 w 14"/>
                  <a:gd name="T13" fmla="*/ 68 h 13"/>
                  <a:gd name="T14" fmla="*/ 13 w 14"/>
                  <a:gd name="T15" fmla="*/ 81 h 13"/>
                  <a:gd name="T16" fmla="*/ 21 w 14"/>
                  <a:gd name="T17" fmla="*/ 89 h 13"/>
                  <a:gd name="T18" fmla="*/ 29 w 14"/>
                  <a:gd name="T19" fmla="*/ 68 h 13"/>
                  <a:gd name="T20" fmla="*/ 21 w 14"/>
                  <a:gd name="T21" fmla="*/ 68 h 13"/>
                  <a:gd name="T22" fmla="*/ 13 w 14"/>
                  <a:gd name="T23" fmla="*/ 63 h 13"/>
                  <a:gd name="T24" fmla="*/ 21 w 14"/>
                  <a:gd name="T25" fmla="*/ 55 h 13"/>
                  <a:gd name="T26" fmla="*/ 34 w 14"/>
                  <a:gd name="T27" fmla="*/ 55 h 13"/>
                  <a:gd name="T28" fmla="*/ 34 w 14"/>
                  <a:gd name="T29" fmla="*/ 55 h 13"/>
                  <a:gd name="T30" fmla="*/ 42 w 14"/>
                  <a:gd name="T31" fmla="*/ 63 h 13"/>
                  <a:gd name="T32" fmla="*/ 56 w 14"/>
                  <a:gd name="T33" fmla="*/ 55 h 13"/>
                  <a:gd name="T34" fmla="*/ 69 w 14"/>
                  <a:gd name="T35" fmla="*/ 47 h 13"/>
                  <a:gd name="T36" fmla="*/ 77 w 14"/>
                  <a:gd name="T37" fmla="*/ 55 h 13"/>
                  <a:gd name="T38" fmla="*/ 85 w 14"/>
                  <a:gd name="T39" fmla="*/ 55 h 13"/>
                  <a:gd name="T40" fmla="*/ 90 w 14"/>
                  <a:gd name="T41" fmla="*/ 47 h 13"/>
                  <a:gd name="T42" fmla="*/ 98 w 14"/>
                  <a:gd name="T43" fmla="*/ 34 h 13"/>
                  <a:gd name="T44" fmla="*/ 90 w 14"/>
                  <a:gd name="T45" fmla="*/ 21 h 13"/>
                  <a:gd name="T46" fmla="*/ 90 w 14"/>
                  <a:gd name="T47" fmla="*/ 0 h 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 h="13">
                    <a:moveTo>
                      <a:pt x="13" y="0"/>
                    </a:moveTo>
                    <a:cubicBezTo>
                      <a:pt x="13" y="1"/>
                      <a:pt x="12" y="2"/>
                      <a:pt x="11" y="2"/>
                    </a:cubicBezTo>
                    <a:cubicBezTo>
                      <a:pt x="10" y="2"/>
                      <a:pt x="9" y="3"/>
                      <a:pt x="9" y="4"/>
                    </a:cubicBezTo>
                    <a:cubicBezTo>
                      <a:pt x="8" y="5"/>
                      <a:pt x="7" y="5"/>
                      <a:pt x="6" y="6"/>
                    </a:cubicBezTo>
                    <a:cubicBezTo>
                      <a:pt x="5" y="6"/>
                      <a:pt x="5" y="6"/>
                      <a:pt x="4" y="6"/>
                    </a:cubicBezTo>
                    <a:cubicBezTo>
                      <a:pt x="4" y="6"/>
                      <a:pt x="3" y="6"/>
                      <a:pt x="2" y="7"/>
                    </a:cubicBezTo>
                    <a:cubicBezTo>
                      <a:pt x="1" y="8"/>
                      <a:pt x="0" y="8"/>
                      <a:pt x="1" y="10"/>
                    </a:cubicBezTo>
                    <a:cubicBezTo>
                      <a:pt x="1" y="11"/>
                      <a:pt x="2" y="12"/>
                      <a:pt x="2" y="12"/>
                    </a:cubicBezTo>
                    <a:cubicBezTo>
                      <a:pt x="3" y="13"/>
                      <a:pt x="3" y="13"/>
                      <a:pt x="3" y="13"/>
                    </a:cubicBezTo>
                    <a:cubicBezTo>
                      <a:pt x="4" y="12"/>
                      <a:pt x="4" y="11"/>
                      <a:pt x="4" y="10"/>
                    </a:cubicBezTo>
                    <a:cubicBezTo>
                      <a:pt x="4" y="10"/>
                      <a:pt x="4" y="10"/>
                      <a:pt x="3" y="10"/>
                    </a:cubicBezTo>
                    <a:cubicBezTo>
                      <a:pt x="2" y="10"/>
                      <a:pt x="1" y="10"/>
                      <a:pt x="2" y="9"/>
                    </a:cubicBezTo>
                    <a:cubicBezTo>
                      <a:pt x="3" y="9"/>
                      <a:pt x="2" y="8"/>
                      <a:pt x="3" y="8"/>
                    </a:cubicBezTo>
                    <a:cubicBezTo>
                      <a:pt x="4" y="8"/>
                      <a:pt x="4" y="8"/>
                      <a:pt x="5" y="8"/>
                    </a:cubicBezTo>
                    <a:cubicBezTo>
                      <a:pt x="5" y="8"/>
                      <a:pt x="5" y="7"/>
                      <a:pt x="5" y="8"/>
                    </a:cubicBezTo>
                    <a:cubicBezTo>
                      <a:pt x="6" y="9"/>
                      <a:pt x="5" y="9"/>
                      <a:pt x="6" y="9"/>
                    </a:cubicBezTo>
                    <a:cubicBezTo>
                      <a:pt x="6" y="9"/>
                      <a:pt x="7" y="8"/>
                      <a:pt x="8" y="8"/>
                    </a:cubicBezTo>
                    <a:cubicBezTo>
                      <a:pt x="9" y="7"/>
                      <a:pt x="9" y="7"/>
                      <a:pt x="10" y="7"/>
                    </a:cubicBezTo>
                    <a:cubicBezTo>
                      <a:pt x="11" y="7"/>
                      <a:pt x="11" y="7"/>
                      <a:pt x="11" y="8"/>
                    </a:cubicBezTo>
                    <a:cubicBezTo>
                      <a:pt x="12" y="8"/>
                      <a:pt x="12" y="9"/>
                      <a:pt x="12" y="8"/>
                    </a:cubicBezTo>
                    <a:cubicBezTo>
                      <a:pt x="13" y="8"/>
                      <a:pt x="13" y="7"/>
                      <a:pt x="13" y="7"/>
                    </a:cubicBezTo>
                    <a:cubicBezTo>
                      <a:pt x="14" y="6"/>
                      <a:pt x="14" y="5"/>
                      <a:pt x="14" y="5"/>
                    </a:cubicBezTo>
                    <a:cubicBezTo>
                      <a:pt x="14" y="4"/>
                      <a:pt x="13" y="3"/>
                      <a:pt x="13" y="3"/>
                    </a:cubicBezTo>
                    <a:cubicBezTo>
                      <a:pt x="13" y="2"/>
                      <a:pt x="13" y="0"/>
                      <a:pt x="13" y="0"/>
                    </a:cubicBezTo>
                    <a:close/>
                  </a:path>
                </a:pathLst>
              </a:custGeom>
              <a:grpFill/>
              <a:ln w="4763" cap="rnd">
                <a:solidFill>
                  <a:srgbClr val="FFFFFF"/>
                </a:solidFill>
                <a:prstDash val="solid"/>
                <a:round/>
                <a:headEnd/>
                <a:tailEnd/>
              </a:ln>
            </p:spPr>
            <p:txBody>
              <a:bodyPr/>
              <a:lstStyle/>
              <a:p>
                <a:endParaRPr lang="en-US"/>
              </a:p>
            </p:txBody>
          </p:sp>
          <p:sp>
            <p:nvSpPr>
              <p:cNvPr id="377" name="Freeform 128">
                <a:extLst>
                  <a:ext uri="{FF2B5EF4-FFF2-40B4-BE49-F238E27FC236}">
                    <a16:creationId xmlns:a16="http://schemas.microsoft.com/office/drawing/2014/main" id="{B9B4DBF4-39B4-4B94-B249-E550D2B9AAFF}"/>
                  </a:ext>
                </a:extLst>
              </p:cNvPr>
              <p:cNvSpPr>
                <a:spLocks/>
              </p:cNvSpPr>
              <p:nvPr/>
            </p:nvSpPr>
            <p:spPr bwMode="auto">
              <a:xfrm>
                <a:off x="3589" y="1274"/>
                <a:ext cx="27" cy="29"/>
              </a:xfrm>
              <a:custGeom>
                <a:avLst/>
                <a:gdLst>
                  <a:gd name="T0" fmla="*/ 38 w 10"/>
                  <a:gd name="T1" fmla="*/ 13 h 11"/>
                  <a:gd name="T2" fmla="*/ 43 w 10"/>
                  <a:gd name="T3" fmla="*/ 8 h 11"/>
                  <a:gd name="T4" fmla="*/ 30 w 10"/>
                  <a:gd name="T5" fmla="*/ 8 h 11"/>
                  <a:gd name="T6" fmla="*/ 22 w 10"/>
                  <a:gd name="T7" fmla="*/ 8 h 11"/>
                  <a:gd name="T8" fmla="*/ 22 w 10"/>
                  <a:gd name="T9" fmla="*/ 21 h 11"/>
                  <a:gd name="T10" fmla="*/ 8 w 10"/>
                  <a:gd name="T11" fmla="*/ 21 h 11"/>
                  <a:gd name="T12" fmla="*/ 8 w 10"/>
                  <a:gd name="T13" fmla="*/ 29 h 11"/>
                  <a:gd name="T14" fmla="*/ 14 w 10"/>
                  <a:gd name="T15" fmla="*/ 42 h 11"/>
                  <a:gd name="T16" fmla="*/ 22 w 10"/>
                  <a:gd name="T17" fmla="*/ 63 h 11"/>
                  <a:gd name="T18" fmla="*/ 43 w 10"/>
                  <a:gd name="T19" fmla="*/ 63 h 11"/>
                  <a:gd name="T20" fmla="*/ 43 w 10"/>
                  <a:gd name="T21" fmla="*/ 69 h 11"/>
                  <a:gd name="T22" fmla="*/ 59 w 10"/>
                  <a:gd name="T23" fmla="*/ 76 h 11"/>
                  <a:gd name="T24" fmla="*/ 59 w 10"/>
                  <a:gd name="T25" fmla="*/ 63 h 11"/>
                  <a:gd name="T26" fmla="*/ 65 w 10"/>
                  <a:gd name="T27" fmla="*/ 42 h 11"/>
                  <a:gd name="T28" fmla="*/ 59 w 10"/>
                  <a:gd name="T29" fmla="*/ 29 h 11"/>
                  <a:gd name="T30" fmla="*/ 38 w 10"/>
                  <a:gd name="T31" fmla="*/ 13 h 1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11">
                    <a:moveTo>
                      <a:pt x="5" y="2"/>
                    </a:moveTo>
                    <a:cubicBezTo>
                      <a:pt x="5" y="2"/>
                      <a:pt x="6" y="2"/>
                      <a:pt x="6" y="1"/>
                    </a:cubicBezTo>
                    <a:cubicBezTo>
                      <a:pt x="5" y="1"/>
                      <a:pt x="4" y="0"/>
                      <a:pt x="4" y="1"/>
                    </a:cubicBezTo>
                    <a:cubicBezTo>
                      <a:pt x="3" y="1"/>
                      <a:pt x="3" y="1"/>
                      <a:pt x="3" y="1"/>
                    </a:cubicBezTo>
                    <a:cubicBezTo>
                      <a:pt x="3" y="3"/>
                      <a:pt x="3" y="3"/>
                      <a:pt x="3" y="3"/>
                    </a:cubicBezTo>
                    <a:cubicBezTo>
                      <a:pt x="1" y="3"/>
                      <a:pt x="1" y="3"/>
                      <a:pt x="1" y="3"/>
                    </a:cubicBezTo>
                    <a:cubicBezTo>
                      <a:pt x="0" y="3"/>
                      <a:pt x="0" y="4"/>
                      <a:pt x="1" y="4"/>
                    </a:cubicBezTo>
                    <a:cubicBezTo>
                      <a:pt x="2" y="5"/>
                      <a:pt x="2" y="6"/>
                      <a:pt x="2" y="6"/>
                    </a:cubicBezTo>
                    <a:cubicBezTo>
                      <a:pt x="2" y="7"/>
                      <a:pt x="2" y="9"/>
                      <a:pt x="3" y="9"/>
                    </a:cubicBezTo>
                    <a:cubicBezTo>
                      <a:pt x="4" y="9"/>
                      <a:pt x="5" y="8"/>
                      <a:pt x="6" y="9"/>
                    </a:cubicBezTo>
                    <a:cubicBezTo>
                      <a:pt x="6" y="9"/>
                      <a:pt x="5" y="10"/>
                      <a:pt x="6" y="10"/>
                    </a:cubicBezTo>
                    <a:cubicBezTo>
                      <a:pt x="7" y="11"/>
                      <a:pt x="8" y="11"/>
                      <a:pt x="8" y="11"/>
                    </a:cubicBezTo>
                    <a:cubicBezTo>
                      <a:pt x="8" y="10"/>
                      <a:pt x="7" y="9"/>
                      <a:pt x="8" y="9"/>
                    </a:cubicBezTo>
                    <a:cubicBezTo>
                      <a:pt x="8" y="9"/>
                      <a:pt x="10" y="6"/>
                      <a:pt x="9" y="6"/>
                    </a:cubicBezTo>
                    <a:cubicBezTo>
                      <a:pt x="9" y="5"/>
                      <a:pt x="9" y="5"/>
                      <a:pt x="8" y="4"/>
                    </a:cubicBezTo>
                    <a:cubicBezTo>
                      <a:pt x="6" y="4"/>
                      <a:pt x="5" y="2"/>
                      <a:pt x="5" y="2"/>
                    </a:cubicBezTo>
                    <a:close/>
                  </a:path>
                </a:pathLst>
              </a:custGeom>
              <a:grpFill/>
              <a:ln w="4763" cap="rnd">
                <a:solidFill>
                  <a:srgbClr val="FFFFFF"/>
                </a:solidFill>
                <a:prstDash val="solid"/>
                <a:round/>
                <a:headEnd/>
                <a:tailEnd/>
              </a:ln>
            </p:spPr>
            <p:txBody>
              <a:bodyPr/>
              <a:lstStyle/>
              <a:p>
                <a:endParaRPr lang="en-US"/>
              </a:p>
            </p:txBody>
          </p:sp>
          <p:sp>
            <p:nvSpPr>
              <p:cNvPr id="378" name="Freeform 129">
                <a:extLst>
                  <a:ext uri="{FF2B5EF4-FFF2-40B4-BE49-F238E27FC236}">
                    <a16:creationId xmlns:a16="http://schemas.microsoft.com/office/drawing/2014/main" id="{0D4B5F5D-2F2F-4828-8191-117807C6E936}"/>
                  </a:ext>
                </a:extLst>
              </p:cNvPr>
              <p:cNvSpPr>
                <a:spLocks/>
              </p:cNvSpPr>
              <p:nvPr/>
            </p:nvSpPr>
            <p:spPr bwMode="auto">
              <a:xfrm>
                <a:off x="3591" y="1303"/>
                <a:ext cx="17" cy="11"/>
              </a:xfrm>
              <a:custGeom>
                <a:avLst/>
                <a:gdLst>
                  <a:gd name="T0" fmla="*/ 17 w 6"/>
                  <a:gd name="T1" fmla="*/ 8 h 4"/>
                  <a:gd name="T2" fmla="*/ 9 w 6"/>
                  <a:gd name="T3" fmla="*/ 0 h 4"/>
                  <a:gd name="T4" fmla="*/ 9 w 6"/>
                  <a:gd name="T5" fmla="*/ 17 h 4"/>
                  <a:gd name="T6" fmla="*/ 31 w 6"/>
                  <a:gd name="T7" fmla="*/ 22 h 4"/>
                  <a:gd name="T8" fmla="*/ 40 w 6"/>
                  <a:gd name="T9" fmla="*/ 22 h 4"/>
                  <a:gd name="T10" fmla="*/ 40 w 6"/>
                  <a:gd name="T11" fmla="*/ 8 h 4"/>
                  <a:gd name="T12" fmla="*/ 31 w 6"/>
                  <a:gd name="T13" fmla="*/ 0 h 4"/>
                  <a:gd name="T14" fmla="*/ 17 w 6"/>
                  <a:gd name="T15" fmla="*/ 8 h 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 h="4">
                    <a:moveTo>
                      <a:pt x="2" y="1"/>
                    </a:moveTo>
                    <a:cubicBezTo>
                      <a:pt x="1" y="0"/>
                      <a:pt x="1" y="0"/>
                      <a:pt x="1" y="0"/>
                    </a:cubicBezTo>
                    <a:cubicBezTo>
                      <a:pt x="0" y="1"/>
                      <a:pt x="0" y="2"/>
                      <a:pt x="1" y="2"/>
                    </a:cubicBezTo>
                    <a:cubicBezTo>
                      <a:pt x="2" y="2"/>
                      <a:pt x="3" y="3"/>
                      <a:pt x="4" y="3"/>
                    </a:cubicBezTo>
                    <a:cubicBezTo>
                      <a:pt x="4" y="4"/>
                      <a:pt x="5" y="3"/>
                      <a:pt x="5" y="3"/>
                    </a:cubicBezTo>
                    <a:cubicBezTo>
                      <a:pt x="5" y="3"/>
                      <a:pt x="6" y="1"/>
                      <a:pt x="5" y="1"/>
                    </a:cubicBezTo>
                    <a:cubicBezTo>
                      <a:pt x="4" y="0"/>
                      <a:pt x="4" y="0"/>
                      <a:pt x="4" y="0"/>
                    </a:cubicBezTo>
                    <a:lnTo>
                      <a:pt x="2" y="1"/>
                    </a:lnTo>
                    <a:close/>
                  </a:path>
                </a:pathLst>
              </a:custGeom>
              <a:grpFill/>
              <a:ln w="4763" cap="rnd">
                <a:solidFill>
                  <a:srgbClr val="FFFFFF"/>
                </a:solidFill>
                <a:prstDash val="solid"/>
                <a:round/>
                <a:headEnd/>
                <a:tailEnd/>
              </a:ln>
            </p:spPr>
            <p:txBody>
              <a:bodyPr/>
              <a:lstStyle/>
              <a:p>
                <a:endParaRPr lang="en-US"/>
              </a:p>
            </p:txBody>
          </p:sp>
          <p:sp>
            <p:nvSpPr>
              <p:cNvPr id="379" name="Freeform 130">
                <a:extLst>
                  <a:ext uri="{FF2B5EF4-FFF2-40B4-BE49-F238E27FC236}">
                    <a16:creationId xmlns:a16="http://schemas.microsoft.com/office/drawing/2014/main" id="{35E080AB-E947-497C-8FDD-90F6FEA84E34}"/>
                  </a:ext>
                </a:extLst>
              </p:cNvPr>
              <p:cNvSpPr>
                <a:spLocks/>
              </p:cNvSpPr>
              <p:nvPr/>
            </p:nvSpPr>
            <p:spPr bwMode="auto">
              <a:xfrm>
                <a:off x="3656" y="815"/>
                <a:ext cx="13" cy="18"/>
              </a:xfrm>
              <a:custGeom>
                <a:avLst/>
                <a:gdLst>
                  <a:gd name="T0" fmla="*/ 26 w 5"/>
                  <a:gd name="T1" fmla="*/ 8 h 7"/>
                  <a:gd name="T2" fmla="*/ 13 w 5"/>
                  <a:gd name="T3" fmla="*/ 8 h 7"/>
                  <a:gd name="T4" fmla="*/ 13 w 5"/>
                  <a:gd name="T5" fmla="*/ 26 h 7"/>
                  <a:gd name="T6" fmla="*/ 0 w 5"/>
                  <a:gd name="T7" fmla="*/ 46 h 7"/>
                  <a:gd name="T8" fmla="*/ 13 w 5"/>
                  <a:gd name="T9" fmla="*/ 39 h 7"/>
                  <a:gd name="T10" fmla="*/ 26 w 5"/>
                  <a:gd name="T11" fmla="*/ 26 h 7"/>
                  <a:gd name="T12" fmla="*/ 34 w 5"/>
                  <a:gd name="T13" fmla="*/ 21 h 7"/>
                  <a:gd name="T14" fmla="*/ 26 w 5"/>
                  <a:gd name="T15" fmla="*/ 8 h 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7">
                    <a:moveTo>
                      <a:pt x="4" y="1"/>
                    </a:moveTo>
                    <a:cubicBezTo>
                      <a:pt x="3" y="1"/>
                      <a:pt x="2" y="0"/>
                      <a:pt x="2" y="1"/>
                    </a:cubicBezTo>
                    <a:cubicBezTo>
                      <a:pt x="3" y="2"/>
                      <a:pt x="3" y="2"/>
                      <a:pt x="2" y="4"/>
                    </a:cubicBezTo>
                    <a:cubicBezTo>
                      <a:pt x="1" y="5"/>
                      <a:pt x="0" y="7"/>
                      <a:pt x="0" y="7"/>
                    </a:cubicBezTo>
                    <a:cubicBezTo>
                      <a:pt x="0" y="7"/>
                      <a:pt x="1" y="6"/>
                      <a:pt x="2" y="6"/>
                    </a:cubicBezTo>
                    <a:cubicBezTo>
                      <a:pt x="3" y="6"/>
                      <a:pt x="4" y="5"/>
                      <a:pt x="4" y="4"/>
                    </a:cubicBezTo>
                    <a:cubicBezTo>
                      <a:pt x="5" y="4"/>
                      <a:pt x="5" y="3"/>
                      <a:pt x="5" y="3"/>
                    </a:cubicBezTo>
                    <a:cubicBezTo>
                      <a:pt x="5" y="2"/>
                      <a:pt x="4" y="1"/>
                      <a:pt x="4" y="1"/>
                    </a:cubicBezTo>
                    <a:close/>
                  </a:path>
                </a:pathLst>
              </a:custGeom>
              <a:grpFill/>
              <a:ln w="4763" cap="rnd">
                <a:solidFill>
                  <a:srgbClr val="FFFFFF"/>
                </a:solidFill>
                <a:prstDash val="solid"/>
                <a:round/>
                <a:headEnd/>
                <a:tailEnd/>
              </a:ln>
            </p:spPr>
            <p:txBody>
              <a:bodyPr/>
              <a:lstStyle/>
              <a:p>
                <a:endParaRPr lang="en-US"/>
              </a:p>
            </p:txBody>
          </p:sp>
          <p:sp>
            <p:nvSpPr>
              <p:cNvPr id="380" name="Freeform 131">
                <a:extLst>
                  <a:ext uri="{FF2B5EF4-FFF2-40B4-BE49-F238E27FC236}">
                    <a16:creationId xmlns:a16="http://schemas.microsoft.com/office/drawing/2014/main" id="{C56B62AC-E0D5-43F9-B071-D6DC89A81B45}"/>
                  </a:ext>
                </a:extLst>
              </p:cNvPr>
              <p:cNvSpPr>
                <a:spLocks/>
              </p:cNvSpPr>
              <p:nvPr/>
            </p:nvSpPr>
            <p:spPr bwMode="auto">
              <a:xfrm>
                <a:off x="3640" y="833"/>
                <a:ext cx="16" cy="19"/>
              </a:xfrm>
              <a:custGeom>
                <a:avLst/>
                <a:gdLst>
                  <a:gd name="T0" fmla="*/ 29 w 6"/>
                  <a:gd name="T1" fmla="*/ 0 h 7"/>
                  <a:gd name="T2" fmla="*/ 21 w 6"/>
                  <a:gd name="T3" fmla="*/ 14 h 7"/>
                  <a:gd name="T4" fmla="*/ 8 w 6"/>
                  <a:gd name="T5" fmla="*/ 22 h 7"/>
                  <a:gd name="T6" fmla="*/ 8 w 6"/>
                  <a:gd name="T7" fmla="*/ 38 h 7"/>
                  <a:gd name="T8" fmla="*/ 21 w 6"/>
                  <a:gd name="T9" fmla="*/ 38 h 7"/>
                  <a:gd name="T10" fmla="*/ 29 w 6"/>
                  <a:gd name="T11" fmla="*/ 43 h 7"/>
                  <a:gd name="T12" fmla="*/ 43 w 6"/>
                  <a:gd name="T13" fmla="*/ 30 h 7"/>
                  <a:gd name="T14" fmla="*/ 35 w 6"/>
                  <a:gd name="T15" fmla="*/ 14 h 7"/>
                  <a:gd name="T16" fmla="*/ 29 w 6"/>
                  <a:gd name="T17" fmla="*/ 0 h 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7">
                    <a:moveTo>
                      <a:pt x="4" y="0"/>
                    </a:moveTo>
                    <a:cubicBezTo>
                      <a:pt x="3" y="0"/>
                      <a:pt x="3" y="1"/>
                      <a:pt x="3" y="2"/>
                    </a:cubicBezTo>
                    <a:cubicBezTo>
                      <a:pt x="3" y="3"/>
                      <a:pt x="2" y="3"/>
                      <a:pt x="1" y="3"/>
                    </a:cubicBezTo>
                    <a:cubicBezTo>
                      <a:pt x="1" y="4"/>
                      <a:pt x="0" y="5"/>
                      <a:pt x="1" y="5"/>
                    </a:cubicBezTo>
                    <a:cubicBezTo>
                      <a:pt x="2" y="5"/>
                      <a:pt x="3" y="3"/>
                      <a:pt x="3" y="5"/>
                    </a:cubicBezTo>
                    <a:cubicBezTo>
                      <a:pt x="3" y="6"/>
                      <a:pt x="3" y="7"/>
                      <a:pt x="4" y="6"/>
                    </a:cubicBezTo>
                    <a:cubicBezTo>
                      <a:pt x="5" y="5"/>
                      <a:pt x="6" y="4"/>
                      <a:pt x="6" y="4"/>
                    </a:cubicBezTo>
                    <a:cubicBezTo>
                      <a:pt x="6" y="3"/>
                      <a:pt x="5" y="2"/>
                      <a:pt x="5" y="2"/>
                    </a:cubicBezTo>
                    <a:cubicBezTo>
                      <a:pt x="5" y="1"/>
                      <a:pt x="4" y="0"/>
                      <a:pt x="4" y="0"/>
                    </a:cubicBezTo>
                    <a:close/>
                  </a:path>
                </a:pathLst>
              </a:custGeom>
              <a:grpFill/>
              <a:ln w="4763" cap="rnd">
                <a:solidFill>
                  <a:srgbClr val="FFFFFF"/>
                </a:solidFill>
                <a:prstDash val="solid"/>
                <a:round/>
                <a:headEnd/>
                <a:tailEnd/>
              </a:ln>
            </p:spPr>
            <p:txBody>
              <a:bodyPr/>
              <a:lstStyle/>
              <a:p>
                <a:endParaRPr lang="en-US"/>
              </a:p>
            </p:txBody>
          </p:sp>
          <p:sp>
            <p:nvSpPr>
              <p:cNvPr id="381" name="Freeform 132">
                <a:extLst>
                  <a:ext uri="{FF2B5EF4-FFF2-40B4-BE49-F238E27FC236}">
                    <a16:creationId xmlns:a16="http://schemas.microsoft.com/office/drawing/2014/main" id="{BE85569C-6989-47BF-8B3F-78D6F6B0855E}"/>
                  </a:ext>
                </a:extLst>
              </p:cNvPr>
              <p:cNvSpPr>
                <a:spLocks/>
              </p:cNvSpPr>
              <p:nvPr/>
            </p:nvSpPr>
            <p:spPr bwMode="auto">
              <a:xfrm>
                <a:off x="3626" y="860"/>
                <a:ext cx="11" cy="8"/>
              </a:xfrm>
              <a:custGeom>
                <a:avLst/>
                <a:gdLst>
                  <a:gd name="T0" fmla="*/ 17 w 4"/>
                  <a:gd name="T1" fmla="*/ 0 h 3"/>
                  <a:gd name="T2" fmla="*/ 8 w 4"/>
                  <a:gd name="T3" fmla="*/ 21 h 3"/>
                  <a:gd name="T4" fmla="*/ 22 w 4"/>
                  <a:gd name="T5" fmla="*/ 8 h 3"/>
                  <a:gd name="T6" fmla="*/ 30 w 4"/>
                  <a:gd name="T7" fmla="*/ 0 h 3"/>
                  <a:gd name="T8" fmla="*/ 17 w 4"/>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3">
                    <a:moveTo>
                      <a:pt x="2" y="0"/>
                    </a:moveTo>
                    <a:cubicBezTo>
                      <a:pt x="1" y="1"/>
                      <a:pt x="0" y="3"/>
                      <a:pt x="1" y="3"/>
                    </a:cubicBezTo>
                    <a:cubicBezTo>
                      <a:pt x="2" y="3"/>
                      <a:pt x="2" y="1"/>
                      <a:pt x="3" y="1"/>
                    </a:cubicBezTo>
                    <a:cubicBezTo>
                      <a:pt x="4" y="0"/>
                      <a:pt x="4" y="0"/>
                      <a:pt x="4" y="0"/>
                    </a:cubicBezTo>
                    <a:lnTo>
                      <a:pt x="2" y="0"/>
                    </a:lnTo>
                    <a:close/>
                  </a:path>
                </a:pathLst>
              </a:custGeom>
              <a:grpFill/>
              <a:ln w="4763" cap="rnd">
                <a:solidFill>
                  <a:srgbClr val="FFFFFF"/>
                </a:solidFill>
                <a:prstDash val="solid"/>
                <a:round/>
                <a:headEnd/>
                <a:tailEnd/>
              </a:ln>
            </p:spPr>
            <p:txBody>
              <a:bodyPr/>
              <a:lstStyle/>
              <a:p>
                <a:endParaRPr lang="en-US"/>
              </a:p>
            </p:txBody>
          </p:sp>
          <p:sp>
            <p:nvSpPr>
              <p:cNvPr id="382" name="Freeform 133">
                <a:extLst>
                  <a:ext uri="{FF2B5EF4-FFF2-40B4-BE49-F238E27FC236}">
                    <a16:creationId xmlns:a16="http://schemas.microsoft.com/office/drawing/2014/main" id="{F0B68C6C-2595-48CE-B660-3EDACD5CEA48}"/>
                  </a:ext>
                </a:extLst>
              </p:cNvPr>
              <p:cNvSpPr>
                <a:spLocks/>
              </p:cNvSpPr>
              <p:nvPr/>
            </p:nvSpPr>
            <p:spPr bwMode="auto">
              <a:xfrm>
                <a:off x="3642" y="857"/>
                <a:ext cx="11" cy="11"/>
              </a:xfrm>
              <a:custGeom>
                <a:avLst/>
                <a:gdLst>
                  <a:gd name="T0" fmla="*/ 8 w 4"/>
                  <a:gd name="T1" fmla="*/ 0 h 4"/>
                  <a:gd name="T2" fmla="*/ 0 w 4"/>
                  <a:gd name="T3" fmla="*/ 17 h 4"/>
                  <a:gd name="T4" fmla="*/ 17 w 4"/>
                  <a:gd name="T5" fmla="*/ 8 h 4"/>
                  <a:gd name="T6" fmla="*/ 17 w 4"/>
                  <a:gd name="T7" fmla="*/ 22 h 4"/>
                  <a:gd name="T8" fmla="*/ 30 w 4"/>
                  <a:gd name="T9" fmla="*/ 0 h 4"/>
                  <a:gd name="T10" fmla="*/ 8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1" y="0"/>
                    </a:moveTo>
                    <a:cubicBezTo>
                      <a:pt x="1" y="0"/>
                      <a:pt x="0" y="1"/>
                      <a:pt x="0" y="2"/>
                    </a:cubicBezTo>
                    <a:cubicBezTo>
                      <a:pt x="1" y="2"/>
                      <a:pt x="1" y="0"/>
                      <a:pt x="2" y="1"/>
                    </a:cubicBezTo>
                    <a:cubicBezTo>
                      <a:pt x="2" y="2"/>
                      <a:pt x="2" y="4"/>
                      <a:pt x="2" y="3"/>
                    </a:cubicBezTo>
                    <a:cubicBezTo>
                      <a:pt x="3" y="2"/>
                      <a:pt x="4" y="0"/>
                      <a:pt x="4" y="0"/>
                    </a:cubicBezTo>
                    <a:lnTo>
                      <a:pt x="1" y="0"/>
                    </a:lnTo>
                    <a:close/>
                  </a:path>
                </a:pathLst>
              </a:custGeom>
              <a:grpFill/>
              <a:ln w="4763" cap="rnd">
                <a:solidFill>
                  <a:srgbClr val="FFFFFF"/>
                </a:solidFill>
                <a:prstDash val="solid"/>
                <a:round/>
                <a:headEnd/>
                <a:tailEnd/>
              </a:ln>
            </p:spPr>
            <p:txBody>
              <a:bodyPr/>
              <a:lstStyle/>
              <a:p>
                <a:endParaRPr lang="en-US"/>
              </a:p>
            </p:txBody>
          </p:sp>
          <p:sp>
            <p:nvSpPr>
              <p:cNvPr id="383" name="Freeform 134">
                <a:extLst>
                  <a:ext uri="{FF2B5EF4-FFF2-40B4-BE49-F238E27FC236}">
                    <a16:creationId xmlns:a16="http://schemas.microsoft.com/office/drawing/2014/main" id="{FC19AE77-F805-4C04-BACF-2AFBBA140979}"/>
                  </a:ext>
                </a:extLst>
              </p:cNvPr>
              <p:cNvSpPr>
                <a:spLocks/>
              </p:cNvSpPr>
              <p:nvPr/>
            </p:nvSpPr>
            <p:spPr bwMode="auto">
              <a:xfrm>
                <a:off x="3653" y="833"/>
                <a:ext cx="19" cy="27"/>
              </a:xfrm>
              <a:custGeom>
                <a:avLst/>
                <a:gdLst>
                  <a:gd name="T0" fmla="*/ 14 w 7"/>
                  <a:gd name="T1" fmla="*/ 22 h 10"/>
                  <a:gd name="T2" fmla="*/ 14 w 7"/>
                  <a:gd name="T3" fmla="*/ 43 h 10"/>
                  <a:gd name="T4" fmla="*/ 8 w 7"/>
                  <a:gd name="T5" fmla="*/ 59 h 10"/>
                  <a:gd name="T6" fmla="*/ 22 w 7"/>
                  <a:gd name="T7" fmla="*/ 65 h 10"/>
                  <a:gd name="T8" fmla="*/ 30 w 7"/>
                  <a:gd name="T9" fmla="*/ 51 h 10"/>
                  <a:gd name="T10" fmla="*/ 38 w 7"/>
                  <a:gd name="T11" fmla="*/ 51 h 10"/>
                  <a:gd name="T12" fmla="*/ 38 w 7"/>
                  <a:gd name="T13" fmla="*/ 38 h 10"/>
                  <a:gd name="T14" fmla="*/ 43 w 7"/>
                  <a:gd name="T15" fmla="*/ 30 h 10"/>
                  <a:gd name="T16" fmla="*/ 43 w 7"/>
                  <a:gd name="T17" fmla="*/ 14 h 10"/>
                  <a:gd name="T18" fmla="*/ 43 w 7"/>
                  <a:gd name="T19" fmla="*/ 8 h 10"/>
                  <a:gd name="T20" fmla="*/ 38 w 7"/>
                  <a:gd name="T21" fmla="*/ 22 h 10"/>
                  <a:gd name="T22" fmla="*/ 30 w 7"/>
                  <a:gd name="T23" fmla="*/ 14 h 10"/>
                  <a:gd name="T24" fmla="*/ 22 w 7"/>
                  <a:gd name="T25" fmla="*/ 0 h 10"/>
                  <a:gd name="T26" fmla="*/ 14 w 7"/>
                  <a:gd name="T27" fmla="*/ 22 h 1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 h="10">
                    <a:moveTo>
                      <a:pt x="2" y="3"/>
                    </a:moveTo>
                    <a:cubicBezTo>
                      <a:pt x="2" y="3"/>
                      <a:pt x="3" y="5"/>
                      <a:pt x="2" y="6"/>
                    </a:cubicBezTo>
                    <a:cubicBezTo>
                      <a:pt x="1" y="7"/>
                      <a:pt x="0" y="8"/>
                      <a:pt x="1" y="8"/>
                    </a:cubicBezTo>
                    <a:cubicBezTo>
                      <a:pt x="2" y="8"/>
                      <a:pt x="3" y="10"/>
                      <a:pt x="3" y="9"/>
                    </a:cubicBezTo>
                    <a:cubicBezTo>
                      <a:pt x="4" y="9"/>
                      <a:pt x="4" y="6"/>
                      <a:pt x="4" y="7"/>
                    </a:cubicBezTo>
                    <a:cubicBezTo>
                      <a:pt x="5" y="8"/>
                      <a:pt x="5" y="7"/>
                      <a:pt x="5" y="7"/>
                    </a:cubicBezTo>
                    <a:cubicBezTo>
                      <a:pt x="5" y="6"/>
                      <a:pt x="4" y="5"/>
                      <a:pt x="5" y="5"/>
                    </a:cubicBezTo>
                    <a:cubicBezTo>
                      <a:pt x="6" y="5"/>
                      <a:pt x="6" y="5"/>
                      <a:pt x="6" y="4"/>
                    </a:cubicBezTo>
                    <a:cubicBezTo>
                      <a:pt x="7" y="3"/>
                      <a:pt x="5" y="3"/>
                      <a:pt x="6" y="2"/>
                    </a:cubicBezTo>
                    <a:cubicBezTo>
                      <a:pt x="7" y="1"/>
                      <a:pt x="6" y="0"/>
                      <a:pt x="6" y="1"/>
                    </a:cubicBezTo>
                    <a:cubicBezTo>
                      <a:pt x="5" y="2"/>
                      <a:pt x="5" y="3"/>
                      <a:pt x="5" y="3"/>
                    </a:cubicBezTo>
                    <a:cubicBezTo>
                      <a:pt x="4" y="2"/>
                      <a:pt x="4" y="2"/>
                      <a:pt x="4" y="2"/>
                    </a:cubicBezTo>
                    <a:cubicBezTo>
                      <a:pt x="4" y="1"/>
                      <a:pt x="3" y="0"/>
                      <a:pt x="3" y="0"/>
                    </a:cubicBezTo>
                    <a:lnTo>
                      <a:pt x="2" y="3"/>
                    </a:lnTo>
                    <a:close/>
                  </a:path>
                </a:pathLst>
              </a:custGeom>
              <a:grpFill/>
              <a:ln w="4763" cap="rnd">
                <a:solidFill>
                  <a:srgbClr val="FFFFFF"/>
                </a:solidFill>
                <a:prstDash val="solid"/>
                <a:round/>
                <a:headEnd/>
                <a:tailEnd/>
              </a:ln>
            </p:spPr>
            <p:txBody>
              <a:bodyPr/>
              <a:lstStyle/>
              <a:p>
                <a:endParaRPr lang="en-US"/>
              </a:p>
            </p:txBody>
          </p:sp>
          <p:sp>
            <p:nvSpPr>
              <p:cNvPr id="384" name="Freeform 135">
                <a:extLst>
                  <a:ext uri="{FF2B5EF4-FFF2-40B4-BE49-F238E27FC236}">
                    <a16:creationId xmlns:a16="http://schemas.microsoft.com/office/drawing/2014/main" id="{06902B86-7D69-4E46-B88A-24A7557921F6}"/>
                  </a:ext>
                </a:extLst>
              </p:cNvPr>
              <p:cNvSpPr>
                <a:spLocks/>
              </p:cNvSpPr>
              <p:nvPr/>
            </p:nvSpPr>
            <p:spPr bwMode="auto">
              <a:xfrm>
                <a:off x="3677" y="801"/>
                <a:ext cx="16" cy="27"/>
              </a:xfrm>
              <a:custGeom>
                <a:avLst/>
                <a:gdLst>
                  <a:gd name="T0" fmla="*/ 8 w 6"/>
                  <a:gd name="T1" fmla="*/ 30 h 10"/>
                  <a:gd name="T2" fmla="*/ 8 w 6"/>
                  <a:gd name="T3" fmla="*/ 51 h 10"/>
                  <a:gd name="T4" fmla="*/ 8 w 6"/>
                  <a:gd name="T5" fmla="*/ 59 h 10"/>
                  <a:gd name="T6" fmla="*/ 13 w 6"/>
                  <a:gd name="T7" fmla="*/ 65 h 10"/>
                  <a:gd name="T8" fmla="*/ 29 w 6"/>
                  <a:gd name="T9" fmla="*/ 51 h 10"/>
                  <a:gd name="T10" fmla="*/ 35 w 6"/>
                  <a:gd name="T11" fmla="*/ 51 h 10"/>
                  <a:gd name="T12" fmla="*/ 43 w 6"/>
                  <a:gd name="T13" fmla="*/ 38 h 10"/>
                  <a:gd name="T14" fmla="*/ 35 w 6"/>
                  <a:gd name="T15" fmla="*/ 14 h 10"/>
                  <a:gd name="T16" fmla="*/ 29 w 6"/>
                  <a:gd name="T17" fmla="*/ 8 h 10"/>
                  <a:gd name="T18" fmla="*/ 21 w 6"/>
                  <a:gd name="T19" fmla="*/ 22 h 10"/>
                  <a:gd name="T20" fmla="*/ 13 w 6"/>
                  <a:gd name="T21" fmla="*/ 30 h 10"/>
                  <a:gd name="T22" fmla="*/ 8 w 6"/>
                  <a:gd name="T23" fmla="*/ 30 h 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10">
                    <a:moveTo>
                      <a:pt x="1" y="4"/>
                    </a:moveTo>
                    <a:cubicBezTo>
                      <a:pt x="1" y="5"/>
                      <a:pt x="0" y="6"/>
                      <a:pt x="1" y="7"/>
                    </a:cubicBezTo>
                    <a:cubicBezTo>
                      <a:pt x="1" y="8"/>
                      <a:pt x="1" y="8"/>
                      <a:pt x="1" y="8"/>
                    </a:cubicBezTo>
                    <a:cubicBezTo>
                      <a:pt x="1" y="8"/>
                      <a:pt x="1" y="10"/>
                      <a:pt x="2" y="9"/>
                    </a:cubicBezTo>
                    <a:cubicBezTo>
                      <a:pt x="3" y="8"/>
                      <a:pt x="3" y="8"/>
                      <a:pt x="4" y="7"/>
                    </a:cubicBezTo>
                    <a:cubicBezTo>
                      <a:pt x="4" y="7"/>
                      <a:pt x="4" y="6"/>
                      <a:pt x="5" y="7"/>
                    </a:cubicBezTo>
                    <a:cubicBezTo>
                      <a:pt x="6" y="7"/>
                      <a:pt x="5" y="6"/>
                      <a:pt x="6" y="5"/>
                    </a:cubicBezTo>
                    <a:cubicBezTo>
                      <a:pt x="6" y="4"/>
                      <a:pt x="6" y="3"/>
                      <a:pt x="5" y="2"/>
                    </a:cubicBezTo>
                    <a:cubicBezTo>
                      <a:pt x="4" y="2"/>
                      <a:pt x="4" y="0"/>
                      <a:pt x="4" y="1"/>
                    </a:cubicBezTo>
                    <a:cubicBezTo>
                      <a:pt x="3" y="2"/>
                      <a:pt x="3" y="3"/>
                      <a:pt x="3" y="3"/>
                    </a:cubicBezTo>
                    <a:cubicBezTo>
                      <a:pt x="3" y="4"/>
                      <a:pt x="2" y="4"/>
                      <a:pt x="2" y="4"/>
                    </a:cubicBezTo>
                    <a:lnTo>
                      <a:pt x="1" y="4"/>
                    </a:lnTo>
                    <a:close/>
                  </a:path>
                </a:pathLst>
              </a:custGeom>
              <a:grpFill/>
              <a:ln w="4763" cap="rnd">
                <a:solidFill>
                  <a:srgbClr val="FFFFFF"/>
                </a:solidFill>
                <a:prstDash val="solid"/>
                <a:round/>
                <a:headEnd/>
                <a:tailEnd/>
              </a:ln>
            </p:spPr>
            <p:txBody>
              <a:bodyPr/>
              <a:lstStyle/>
              <a:p>
                <a:endParaRPr lang="en-US"/>
              </a:p>
            </p:txBody>
          </p:sp>
          <p:sp>
            <p:nvSpPr>
              <p:cNvPr id="385" name="Freeform 136">
                <a:extLst>
                  <a:ext uri="{FF2B5EF4-FFF2-40B4-BE49-F238E27FC236}">
                    <a16:creationId xmlns:a16="http://schemas.microsoft.com/office/drawing/2014/main" id="{984BD02C-30D0-4C02-99B5-D158228F8CC8}"/>
                  </a:ext>
                </a:extLst>
              </p:cNvPr>
              <p:cNvSpPr>
                <a:spLocks/>
              </p:cNvSpPr>
              <p:nvPr/>
            </p:nvSpPr>
            <p:spPr bwMode="auto">
              <a:xfrm>
                <a:off x="3698" y="791"/>
                <a:ext cx="11" cy="10"/>
              </a:xfrm>
              <a:custGeom>
                <a:avLst/>
                <a:gdLst>
                  <a:gd name="T0" fmla="*/ 17 w 4"/>
                  <a:gd name="T1" fmla="*/ 13 h 4"/>
                  <a:gd name="T2" fmla="*/ 8 w 4"/>
                  <a:gd name="T3" fmla="*/ 20 h 4"/>
                  <a:gd name="T4" fmla="*/ 17 w 4"/>
                  <a:gd name="T5" fmla="*/ 20 h 4"/>
                  <a:gd name="T6" fmla="*/ 22 w 4"/>
                  <a:gd name="T7" fmla="*/ 13 h 4"/>
                  <a:gd name="T8" fmla="*/ 30 w 4"/>
                  <a:gd name="T9" fmla="*/ 8 h 4"/>
                  <a:gd name="T10" fmla="*/ 30 w 4"/>
                  <a:gd name="T11" fmla="*/ 0 h 4"/>
                  <a:gd name="T12" fmla="*/ 17 w 4"/>
                  <a:gd name="T13" fmla="*/ 13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2" y="2"/>
                    </a:moveTo>
                    <a:cubicBezTo>
                      <a:pt x="1" y="2"/>
                      <a:pt x="0" y="1"/>
                      <a:pt x="1" y="3"/>
                    </a:cubicBezTo>
                    <a:cubicBezTo>
                      <a:pt x="2" y="4"/>
                      <a:pt x="1" y="4"/>
                      <a:pt x="2" y="3"/>
                    </a:cubicBezTo>
                    <a:cubicBezTo>
                      <a:pt x="3" y="3"/>
                      <a:pt x="3" y="3"/>
                      <a:pt x="3" y="2"/>
                    </a:cubicBezTo>
                    <a:cubicBezTo>
                      <a:pt x="4" y="2"/>
                      <a:pt x="4" y="1"/>
                      <a:pt x="4" y="1"/>
                    </a:cubicBezTo>
                    <a:cubicBezTo>
                      <a:pt x="4" y="0"/>
                      <a:pt x="4" y="0"/>
                      <a:pt x="4" y="0"/>
                    </a:cubicBezTo>
                    <a:cubicBezTo>
                      <a:pt x="3" y="0"/>
                      <a:pt x="2" y="2"/>
                      <a:pt x="2" y="2"/>
                    </a:cubicBezTo>
                    <a:close/>
                  </a:path>
                </a:pathLst>
              </a:custGeom>
              <a:grpFill/>
              <a:ln w="4763" cap="rnd">
                <a:solidFill>
                  <a:srgbClr val="FFFFFF"/>
                </a:solidFill>
                <a:prstDash val="solid"/>
                <a:round/>
                <a:headEnd/>
                <a:tailEnd/>
              </a:ln>
            </p:spPr>
            <p:txBody>
              <a:bodyPr/>
              <a:lstStyle/>
              <a:p>
                <a:endParaRPr lang="en-US"/>
              </a:p>
            </p:txBody>
          </p:sp>
          <p:sp>
            <p:nvSpPr>
              <p:cNvPr id="386" name="Freeform 137">
                <a:extLst>
                  <a:ext uri="{FF2B5EF4-FFF2-40B4-BE49-F238E27FC236}">
                    <a16:creationId xmlns:a16="http://schemas.microsoft.com/office/drawing/2014/main" id="{DBC0F27F-2268-4E0A-8EE2-BB59825A3722}"/>
                  </a:ext>
                </a:extLst>
              </p:cNvPr>
              <p:cNvSpPr>
                <a:spLocks/>
              </p:cNvSpPr>
              <p:nvPr/>
            </p:nvSpPr>
            <p:spPr bwMode="auto">
              <a:xfrm>
                <a:off x="3712" y="780"/>
                <a:ext cx="10" cy="11"/>
              </a:xfrm>
              <a:custGeom>
                <a:avLst/>
                <a:gdLst>
                  <a:gd name="T0" fmla="*/ 0 w 4"/>
                  <a:gd name="T1" fmla="*/ 0 h 4"/>
                  <a:gd name="T2" fmla="*/ 8 w 4"/>
                  <a:gd name="T3" fmla="*/ 22 h 4"/>
                  <a:gd name="T4" fmla="*/ 13 w 4"/>
                  <a:gd name="T5" fmla="*/ 30 h 4"/>
                  <a:gd name="T6" fmla="*/ 20 w 4"/>
                  <a:gd name="T7" fmla="*/ 17 h 4"/>
                  <a:gd name="T8" fmla="*/ 20 w 4"/>
                  <a:gd name="T9" fmla="*/ 0 h 4"/>
                  <a:gd name="T10" fmla="*/ 13 w 4"/>
                  <a:gd name="T11" fmla="*/ 8 h 4"/>
                  <a:gd name="T12" fmla="*/ 0 w 4"/>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 h="4">
                    <a:moveTo>
                      <a:pt x="0" y="0"/>
                    </a:moveTo>
                    <a:cubicBezTo>
                      <a:pt x="0" y="1"/>
                      <a:pt x="0" y="3"/>
                      <a:pt x="1" y="3"/>
                    </a:cubicBezTo>
                    <a:cubicBezTo>
                      <a:pt x="1" y="3"/>
                      <a:pt x="1" y="4"/>
                      <a:pt x="2" y="4"/>
                    </a:cubicBezTo>
                    <a:cubicBezTo>
                      <a:pt x="2" y="4"/>
                      <a:pt x="3" y="3"/>
                      <a:pt x="3" y="2"/>
                    </a:cubicBezTo>
                    <a:cubicBezTo>
                      <a:pt x="3" y="1"/>
                      <a:pt x="4" y="0"/>
                      <a:pt x="3" y="0"/>
                    </a:cubicBezTo>
                    <a:cubicBezTo>
                      <a:pt x="2" y="1"/>
                      <a:pt x="2" y="1"/>
                      <a:pt x="2" y="1"/>
                    </a:cubicBezTo>
                    <a:lnTo>
                      <a:pt x="0" y="0"/>
                    </a:lnTo>
                    <a:close/>
                  </a:path>
                </a:pathLst>
              </a:custGeom>
              <a:grpFill/>
              <a:ln w="4763" cap="rnd">
                <a:solidFill>
                  <a:srgbClr val="FFFFFF"/>
                </a:solidFill>
                <a:prstDash val="solid"/>
                <a:round/>
                <a:headEnd/>
                <a:tailEnd/>
              </a:ln>
            </p:spPr>
            <p:txBody>
              <a:bodyPr/>
              <a:lstStyle/>
              <a:p>
                <a:endParaRPr lang="en-US"/>
              </a:p>
            </p:txBody>
          </p:sp>
          <p:sp>
            <p:nvSpPr>
              <p:cNvPr id="387" name="Freeform 138">
                <a:extLst>
                  <a:ext uri="{FF2B5EF4-FFF2-40B4-BE49-F238E27FC236}">
                    <a16:creationId xmlns:a16="http://schemas.microsoft.com/office/drawing/2014/main" id="{A0559475-680F-4C96-8E71-1B8522D5CA1D}"/>
                  </a:ext>
                </a:extLst>
              </p:cNvPr>
              <p:cNvSpPr>
                <a:spLocks/>
              </p:cNvSpPr>
              <p:nvPr/>
            </p:nvSpPr>
            <p:spPr bwMode="auto">
              <a:xfrm>
                <a:off x="3730" y="775"/>
                <a:ext cx="8" cy="10"/>
              </a:xfrm>
              <a:custGeom>
                <a:avLst/>
                <a:gdLst>
                  <a:gd name="T0" fmla="*/ 13 w 3"/>
                  <a:gd name="T1" fmla="*/ 0 h 4"/>
                  <a:gd name="T2" fmla="*/ 8 w 3"/>
                  <a:gd name="T3" fmla="*/ 20 h 4"/>
                  <a:gd name="T4" fmla="*/ 21 w 3"/>
                  <a:gd name="T5" fmla="*/ 20 h 4"/>
                  <a:gd name="T6" fmla="*/ 21 w 3"/>
                  <a:gd name="T7" fmla="*/ 8 h 4"/>
                  <a:gd name="T8" fmla="*/ 13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2" y="0"/>
                    </a:moveTo>
                    <a:cubicBezTo>
                      <a:pt x="1" y="1"/>
                      <a:pt x="0" y="2"/>
                      <a:pt x="1" y="3"/>
                    </a:cubicBezTo>
                    <a:cubicBezTo>
                      <a:pt x="2" y="4"/>
                      <a:pt x="3" y="3"/>
                      <a:pt x="3" y="3"/>
                    </a:cubicBezTo>
                    <a:cubicBezTo>
                      <a:pt x="3" y="2"/>
                      <a:pt x="3" y="1"/>
                      <a:pt x="3" y="1"/>
                    </a:cubicBezTo>
                    <a:cubicBezTo>
                      <a:pt x="3" y="0"/>
                      <a:pt x="2" y="0"/>
                      <a:pt x="2" y="0"/>
                    </a:cubicBezTo>
                    <a:close/>
                  </a:path>
                </a:pathLst>
              </a:custGeom>
              <a:grpFill/>
              <a:ln w="4763" cap="rnd">
                <a:solidFill>
                  <a:srgbClr val="FFFFFF"/>
                </a:solidFill>
                <a:prstDash val="solid"/>
                <a:round/>
                <a:headEnd/>
                <a:tailEnd/>
              </a:ln>
            </p:spPr>
            <p:txBody>
              <a:bodyPr/>
              <a:lstStyle/>
              <a:p>
                <a:endParaRPr lang="en-US"/>
              </a:p>
            </p:txBody>
          </p:sp>
          <p:sp>
            <p:nvSpPr>
              <p:cNvPr id="388" name="Freeform 139">
                <a:extLst>
                  <a:ext uri="{FF2B5EF4-FFF2-40B4-BE49-F238E27FC236}">
                    <a16:creationId xmlns:a16="http://schemas.microsoft.com/office/drawing/2014/main" id="{F740B87D-0254-4CF5-9C10-188919AEEB82}"/>
                  </a:ext>
                </a:extLst>
              </p:cNvPr>
              <p:cNvSpPr>
                <a:spLocks/>
              </p:cNvSpPr>
              <p:nvPr/>
            </p:nvSpPr>
            <p:spPr bwMode="auto">
              <a:xfrm>
                <a:off x="3757" y="751"/>
                <a:ext cx="22" cy="13"/>
              </a:xfrm>
              <a:custGeom>
                <a:avLst/>
                <a:gdLst>
                  <a:gd name="T0" fmla="*/ 8 w 8"/>
                  <a:gd name="T1" fmla="*/ 13 h 5"/>
                  <a:gd name="T2" fmla="*/ 0 w 8"/>
                  <a:gd name="T3" fmla="*/ 21 h 5"/>
                  <a:gd name="T4" fmla="*/ 17 w 8"/>
                  <a:gd name="T5" fmla="*/ 34 h 5"/>
                  <a:gd name="T6" fmla="*/ 30 w 8"/>
                  <a:gd name="T7" fmla="*/ 26 h 5"/>
                  <a:gd name="T8" fmla="*/ 47 w 8"/>
                  <a:gd name="T9" fmla="*/ 13 h 5"/>
                  <a:gd name="T10" fmla="*/ 52 w 8"/>
                  <a:gd name="T11" fmla="*/ 0 h 5"/>
                  <a:gd name="T12" fmla="*/ 8 w 8"/>
                  <a:gd name="T13" fmla="*/ 13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 h="5">
                    <a:moveTo>
                      <a:pt x="1" y="2"/>
                    </a:moveTo>
                    <a:cubicBezTo>
                      <a:pt x="1" y="2"/>
                      <a:pt x="0" y="2"/>
                      <a:pt x="0" y="3"/>
                    </a:cubicBezTo>
                    <a:cubicBezTo>
                      <a:pt x="0" y="4"/>
                      <a:pt x="1" y="5"/>
                      <a:pt x="2" y="5"/>
                    </a:cubicBezTo>
                    <a:cubicBezTo>
                      <a:pt x="2" y="5"/>
                      <a:pt x="3" y="4"/>
                      <a:pt x="4" y="4"/>
                    </a:cubicBezTo>
                    <a:cubicBezTo>
                      <a:pt x="5" y="5"/>
                      <a:pt x="6" y="2"/>
                      <a:pt x="6" y="2"/>
                    </a:cubicBezTo>
                    <a:cubicBezTo>
                      <a:pt x="7" y="1"/>
                      <a:pt x="6" y="0"/>
                      <a:pt x="7" y="0"/>
                    </a:cubicBezTo>
                    <a:cubicBezTo>
                      <a:pt x="8" y="0"/>
                      <a:pt x="1" y="2"/>
                      <a:pt x="1" y="2"/>
                    </a:cubicBezTo>
                    <a:close/>
                  </a:path>
                </a:pathLst>
              </a:custGeom>
              <a:grpFill/>
              <a:ln w="4763" cap="rnd">
                <a:solidFill>
                  <a:srgbClr val="FFFFFF"/>
                </a:solidFill>
                <a:prstDash val="solid"/>
                <a:round/>
                <a:headEnd/>
                <a:tailEnd/>
              </a:ln>
            </p:spPr>
            <p:txBody>
              <a:bodyPr/>
              <a:lstStyle/>
              <a:p>
                <a:endParaRPr lang="en-US"/>
              </a:p>
            </p:txBody>
          </p:sp>
          <p:sp>
            <p:nvSpPr>
              <p:cNvPr id="389" name="Freeform 140">
                <a:extLst>
                  <a:ext uri="{FF2B5EF4-FFF2-40B4-BE49-F238E27FC236}">
                    <a16:creationId xmlns:a16="http://schemas.microsoft.com/office/drawing/2014/main" id="{096AD90B-ADAA-4000-9A6B-849026DDD17B}"/>
                  </a:ext>
                </a:extLst>
              </p:cNvPr>
              <p:cNvSpPr>
                <a:spLocks/>
              </p:cNvSpPr>
              <p:nvPr/>
            </p:nvSpPr>
            <p:spPr bwMode="auto">
              <a:xfrm>
                <a:off x="3616" y="868"/>
                <a:ext cx="10" cy="11"/>
              </a:xfrm>
              <a:custGeom>
                <a:avLst/>
                <a:gdLst>
                  <a:gd name="T0" fmla="*/ 25 w 4"/>
                  <a:gd name="T1" fmla="*/ 0 h 4"/>
                  <a:gd name="T2" fmla="*/ 13 w 4"/>
                  <a:gd name="T3" fmla="*/ 8 h 4"/>
                  <a:gd name="T4" fmla="*/ 8 w 4"/>
                  <a:gd name="T5" fmla="*/ 30 h 4"/>
                  <a:gd name="T6" fmla="*/ 25 w 4"/>
                  <a:gd name="T7" fmla="*/ 22 h 4"/>
                  <a:gd name="T8" fmla="*/ 25 w 4"/>
                  <a:gd name="T9" fmla="*/ 8 h 4"/>
                  <a:gd name="T10" fmla="*/ 25 w 4"/>
                  <a:gd name="T11" fmla="*/ 0 h 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4">
                    <a:moveTo>
                      <a:pt x="4" y="0"/>
                    </a:moveTo>
                    <a:cubicBezTo>
                      <a:pt x="2" y="1"/>
                      <a:pt x="2" y="1"/>
                      <a:pt x="2" y="1"/>
                    </a:cubicBezTo>
                    <a:cubicBezTo>
                      <a:pt x="2" y="1"/>
                      <a:pt x="0" y="3"/>
                      <a:pt x="1" y="4"/>
                    </a:cubicBezTo>
                    <a:cubicBezTo>
                      <a:pt x="2" y="4"/>
                      <a:pt x="3" y="3"/>
                      <a:pt x="4" y="3"/>
                    </a:cubicBezTo>
                    <a:cubicBezTo>
                      <a:pt x="4" y="2"/>
                      <a:pt x="4" y="1"/>
                      <a:pt x="4" y="1"/>
                    </a:cubicBezTo>
                    <a:lnTo>
                      <a:pt x="4" y="0"/>
                    </a:lnTo>
                    <a:close/>
                  </a:path>
                </a:pathLst>
              </a:custGeom>
              <a:grpFill/>
              <a:ln w="4763" cap="rnd">
                <a:solidFill>
                  <a:srgbClr val="FFFFFF"/>
                </a:solidFill>
                <a:prstDash val="solid"/>
                <a:round/>
                <a:headEnd/>
                <a:tailEnd/>
              </a:ln>
            </p:spPr>
            <p:txBody>
              <a:bodyPr/>
              <a:lstStyle/>
              <a:p>
                <a:endParaRPr lang="en-US"/>
              </a:p>
            </p:txBody>
          </p:sp>
          <p:sp>
            <p:nvSpPr>
              <p:cNvPr id="390" name="Freeform 141">
                <a:extLst>
                  <a:ext uri="{FF2B5EF4-FFF2-40B4-BE49-F238E27FC236}">
                    <a16:creationId xmlns:a16="http://schemas.microsoft.com/office/drawing/2014/main" id="{989CC504-BBDE-4253-93B1-E38756C7DDD3}"/>
                  </a:ext>
                </a:extLst>
              </p:cNvPr>
              <p:cNvSpPr>
                <a:spLocks/>
              </p:cNvSpPr>
              <p:nvPr/>
            </p:nvSpPr>
            <p:spPr bwMode="auto">
              <a:xfrm>
                <a:off x="3554" y="1036"/>
                <a:ext cx="8" cy="6"/>
              </a:xfrm>
              <a:custGeom>
                <a:avLst/>
                <a:gdLst>
                  <a:gd name="T0" fmla="*/ 8 w 3"/>
                  <a:gd name="T1" fmla="*/ 0 h 2"/>
                  <a:gd name="T2" fmla="*/ 0 w 3"/>
                  <a:gd name="T3" fmla="*/ 18 h 2"/>
                  <a:gd name="T4" fmla="*/ 8 w 3"/>
                  <a:gd name="T5" fmla="*/ 18 h 2"/>
                  <a:gd name="T6" fmla="*/ 21 w 3"/>
                  <a:gd name="T7" fmla="*/ 18 h 2"/>
                  <a:gd name="T8" fmla="*/ 21 w 3"/>
                  <a:gd name="T9" fmla="*/ 0 h 2"/>
                  <a:gd name="T10" fmla="*/ 8 w 3"/>
                  <a:gd name="T11" fmla="*/ 0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 h="2">
                    <a:moveTo>
                      <a:pt x="1" y="0"/>
                    </a:moveTo>
                    <a:cubicBezTo>
                      <a:pt x="0" y="2"/>
                      <a:pt x="0" y="2"/>
                      <a:pt x="0" y="2"/>
                    </a:cubicBezTo>
                    <a:cubicBezTo>
                      <a:pt x="1" y="2"/>
                      <a:pt x="1" y="2"/>
                      <a:pt x="1" y="2"/>
                    </a:cubicBezTo>
                    <a:cubicBezTo>
                      <a:pt x="2" y="2"/>
                      <a:pt x="3" y="2"/>
                      <a:pt x="3" y="2"/>
                    </a:cubicBezTo>
                    <a:cubicBezTo>
                      <a:pt x="3" y="0"/>
                      <a:pt x="3" y="0"/>
                      <a:pt x="3" y="0"/>
                    </a:cubicBezTo>
                    <a:cubicBezTo>
                      <a:pt x="2" y="0"/>
                      <a:pt x="1" y="0"/>
                      <a:pt x="1" y="0"/>
                    </a:cubicBezTo>
                    <a:close/>
                  </a:path>
                </a:pathLst>
              </a:custGeom>
              <a:grpFill/>
              <a:ln w="4763" cap="rnd">
                <a:solidFill>
                  <a:srgbClr val="FFFFFF"/>
                </a:solidFill>
                <a:prstDash val="solid"/>
                <a:round/>
                <a:headEnd/>
                <a:tailEnd/>
              </a:ln>
            </p:spPr>
            <p:txBody>
              <a:bodyPr/>
              <a:lstStyle/>
              <a:p>
                <a:endParaRPr lang="en-US"/>
              </a:p>
            </p:txBody>
          </p:sp>
          <p:sp>
            <p:nvSpPr>
              <p:cNvPr id="391" name="Freeform 142">
                <a:extLst>
                  <a:ext uri="{FF2B5EF4-FFF2-40B4-BE49-F238E27FC236}">
                    <a16:creationId xmlns:a16="http://schemas.microsoft.com/office/drawing/2014/main" id="{DC411E68-C93E-4718-8ED9-B0F50ABBA0A5}"/>
                  </a:ext>
                </a:extLst>
              </p:cNvPr>
              <p:cNvSpPr>
                <a:spLocks/>
              </p:cNvSpPr>
              <p:nvPr/>
            </p:nvSpPr>
            <p:spPr bwMode="auto">
              <a:xfrm>
                <a:off x="3493" y="1122"/>
                <a:ext cx="5" cy="8"/>
              </a:xfrm>
              <a:custGeom>
                <a:avLst/>
                <a:gdLst>
                  <a:gd name="T0" fmla="*/ 13 w 2"/>
                  <a:gd name="T1" fmla="*/ 0 h 3"/>
                  <a:gd name="T2" fmla="*/ 8 w 2"/>
                  <a:gd name="T3" fmla="*/ 13 h 3"/>
                  <a:gd name="T4" fmla="*/ 13 w 2"/>
                  <a:gd name="T5" fmla="*/ 13 h 3"/>
                  <a:gd name="T6" fmla="*/ 13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2" y="0"/>
                    </a:moveTo>
                    <a:cubicBezTo>
                      <a:pt x="2" y="0"/>
                      <a:pt x="0" y="2"/>
                      <a:pt x="1" y="2"/>
                    </a:cubicBezTo>
                    <a:cubicBezTo>
                      <a:pt x="2" y="3"/>
                      <a:pt x="2" y="2"/>
                      <a:pt x="2" y="2"/>
                    </a:cubicBezTo>
                    <a:lnTo>
                      <a:pt x="2" y="0"/>
                    </a:lnTo>
                    <a:close/>
                  </a:path>
                </a:pathLst>
              </a:custGeom>
              <a:grpFill/>
              <a:ln w="4763" cap="rnd">
                <a:solidFill>
                  <a:srgbClr val="FFFFFF"/>
                </a:solidFill>
                <a:prstDash val="solid"/>
                <a:round/>
                <a:headEnd/>
                <a:tailEnd/>
              </a:ln>
            </p:spPr>
            <p:txBody>
              <a:bodyPr/>
              <a:lstStyle/>
              <a:p>
                <a:endParaRPr lang="en-US"/>
              </a:p>
            </p:txBody>
          </p:sp>
          <p:sp>
            <p:nvSpPr>
              <p:cNvPr id="392" name="Freeform 143">
                <a:extLst>
                  <a:ext uri="{FF2B5EF4-FFF2-40B4-BE49-F238E27FC236}">
                    <a16:creationId xmlns:a16="http://schemas.microsoft.com/office/drawing/2014/main" id="{A2762318-8D68-4607-995A-680AE5676803}"/>
                  </a:ext>
                </a:extLst>
              </p:cNvPr>
              <p:cNvSpPr>
                <a:spLocks/>
              </p:cNvSpPr>
              <p:nvPr/>
            </p:nvSpPr>
            <p:spPr bwMode="auto">
              <a:xfrm>
                <a:off x="3495" y="1135"/>
                <a:ext cx="6" cy="5"/>
              </a:xfrm>
              <a:custGeom>
                <a:avLst/>
                <a:gdLst>
                  <a:gd name="T0" fmla="*/ 9 w 2"/>
                  <a:gd name="T1" fmla="*/ 0 h 2"/>
                  <a:gd name="T2" fmla="*/ 9 w 2"/>
                  <a:gd name="T3" fmla="*/ 13 h 2"/>
                  <a:gd name="T4" fmla="*/ 18 w 2"/>
                  <a:gd name="T5" fmla="*/ 13 h 2"/>
                  <a:gd name="T6" fmla="*/ 18 w 2"/>
                  <a:gd name="T7" fmla="*/ 0 h 2"/>
                  <a:gd name="T8" fmla="*/ 9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1" y="0"/>
                      <a:pt x="0" y="2"/>
                      <a:pt x="1" y="2"/>
                    </a:cubicBezTo>
                    <a:cubicBezTo>
                      <a:pt x="2" y="2"/>
                      <a:pt x="2" y="2"/>
                      <a:pt x="2" y="2"/>
                    </a:cubicBezTo>
                    <a:cubicBezTo>
                      <a:pt x="2" y="0"/>
                      <a:pt x="2" y="0"/>
                      <a:pt x="2" y="0"/>
                    </a:cubicBezTo>
                    <a:lnTo>
                      <a:pt x="1" y="0"/>
                    </a:lnTo>
                    <a:close/>
                  </a:path>
                </a:pathLst>
              </a:custGeom>
              <a:grpFill/>
              <a:ln w="4763" cap="rnd">
                <a:solidFill>
                  <a:srgbClr val="FFFFFF"/>
                </a:solidFill>
                <a:prstDash val="solid"/>
                <a:round/>
                <a:headEnd/>
                <a:tailEnd/>
              </a:ln>
            </p:spPr>
            <p:txBody>
              <a:bodyPr/>
              <a:lstStyle/>
              <a:p>
                <a:endParaRPr lang="en-US"/>
              </a:p>
            </p:txBody>
          </p:sp>
          <p:sp>
            <p:nvSpPr>
              <p:cNvPr id="393" name="Freeform 144">
                <a:extLst>
                  <a:ext uri="{FF2B5EF4-FFF2-40B4-BE49-F238E27FC236}">
                    <a16:creationId xmlns:a16="http://schemas.microsoft.com/office/drawing/2014/main" id="{178FDF8D-0580-46F0-95B6-AFEE0A7C0B47}"/>
                  </a:ext>
                </a:extLst>
              </p:cNvPr>
              <p:cNvSpPr>
                <a:spLocks/>
              </p:cNvSpPr>
              <p:nvPr/>
            </p:nvSpPr>
            <p:spPr bwMode="auto">
              <a:xfrm>
                <a:off x="3498" y="1151"/>
                <a:ext cx="3" cy="5"/>
              </a:xfrm>
              <a:custGeom>
                <a:avLst/>
                <a:gdLst>
                  <a:gd name="T0" fmla="*/ 0 w 3"/>
                  <a:gd name="T1" fmla="*/ 0 h 5"/>
                  <a:gd name="T2" fmla="*/ 0 w 3"/>
                  <a:gd name="T3" fmla="*/ 5 h 5"/>
                  <a:gd name="T4" fmla="*/ 3 w 3"/>
                  <a:gd name="T5" fmla="*/ 0 h 5"/>
                  <a:gd name="T6" fmla="*/ 0 w 3"/>
                  <a:gd name="T7" fmla="*/ 0 h 5"/>
                  <a:gd name="T8" fmla="*/ 0 w 3"/>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5">
                    <a:moveTo>
                      <a:pt x="0" y="0"/>
                    </a:moveTo>
                    <a:lnTo>
                      <a:pt x="0" y="5"/>
                    </a:lnTo>
                    <a:lnTo>
                      <a:pt x="3" y="0"/>
                    </a:lnTo>
                    <a:lnTo>
                      <a:pt x="0" y="0"/>
                    </a:lnTo>
                    <a:close/>
                  </a:path>
                </a:pathLst>
              </a:custGeom>
              <a:grpFill/>
              <a:ln w="4763" cap="rnd">
                <a:solidFill>
                  <a:srgbClr val="FFFFFF"/>
                </a:solidFill>
                <a:prstDash val="solid"/>
                <a:round/>
                <a:headEnd/>
                <a:tailEnd/>
              </a:ln>
            </p:spPr>
            <p:txBody>
              <a:bodyPr/>
              <a:lstStyle/>
              <a:p>
                <a:endParaRPr lang="en-US"/>
              </a:p>
            </p:txBody>
          </p:sp>
          <p:sp>
            <p:nvSpPr>
              <p:cNvPr id="394" name="Freeform 145">
                <a:extLst>
                  <a:ext uri="{FF2B5EF4-FFF2-40B4-BE49-F238E27FC236}">
                    <a16:creationId xmlns:a16="http://schemas.microsoft.com/office/drawing/2014/main" id="{1CB41115-AAC3-458A-B7DD-7EC0BB35F6B4}"/>
                  </a:ext>
                </a:extLst>
              </p:cNvPr>
              <p:cNvSpPr>
                <a:spLocks/>
              </p:cNvSpPr>
              <p:nvPr/>
            </p:nvSpPr>
            <p:spPr bwMode="auto">
              <a:xfrm>
                <a:off x="3503" y="1156"/>
                <a:ext cx="6" cy="8"/>
              </a:xfrm>
              <a:custGeom>
                <a:avLst/>
                <a:gdLst>
                  <a:gd name="T0" fmla="*/ 0 w 6"/>
                  <a:gd name="T1" fmla="*/ 6 h 8"/>
                  <a:gd name="T2" fmla="*/ 3 w 6"/>
                  <a:gd name="T3" fmla="*/ 8 h 8"/>
                  <a:gd name="T4" fmla="*/ 6 w 6"/>
                  <a:gd name="T5" fmla="*/ 3 h 8"/>
                  <a:gd name="T6" fmla="*/ 3 w 6"/>
                  <a:gd name="T7" fmla="*/ 0 h 8"/>
                  <a:gd name="T8" fmla="*/ 0 w 6"/>
                  <a:gd name="T9" fmla="*/ 6 h 8"/>
                  <a:gd name="T10" fmla="*/ 0 w 6"/>
                  <a:gd name="T11" fmla="*/ 6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0" y="6"/>
                    </a:moveTo>
                    <a:lnTo>
                      <a:pt x="3" y="8"/>
                    </a:lnTo>
                    <a:lnTo>
                      <a:pt x="6" y="3"/>
                    </a:lnTo>
                    <a:lnTo>
                      <a:pt x="3" y="0"/>
                    </a:lnTo>
                    <a:lnTo>
                      <a:pt x="0" y="6"/>
                    </a:lnTo>
                    <a:close/>
                  </a:path>
                </a:pathLst>
              </a:custGeom>
              <a:grpFill/>
              <a:ln w="4763" cap="rnd">
                <a:solidFill>
                  <a:srgbClr val="FFFFFF"/>
                </a:solidFill>
                <a:prstDash val="solid"/>
                <a:round/>
                <a:headEnd/>
                <a:tailEnd/>
              </a:ln>
            </p:spPr>
            <p:txBody>
              <a:bodyPr/>
              <a:lstStyle/>
              <a:p>
                <a:endParaRPr lang="en-US"/>
              </a:p>
            </p:txBody>
          </p:sp>
          <p:sp>
            <p:nvSpPr>
              <p:cNvPr id="395" name="Freeform 146">
                <a:extLst>
                  <a:ext uri="{FF2B5EF4-FFF2-40B4-BE49-F238E27FC236}">
                    <a16:creationId xmlns:a16="http://schemas.microsoft.com/office/drawing/2014/main" id="{38061450-6A3E-4AB5-922A-5540AA2E9642}"/>
                  </a:ext>
                </a:extLst>
              </p:cNvPr>
              <p:cNvSpPr>
                <a:spLocks/>
              </p:cNvSpPr>
              <p:nvPr/>
            </p:nvSpPr>
            <p:spPr bwMode="auto">
              <a:xfrm>
                <a:off x="3506" y="1159"/>
                <a:ext cx="5" cy="5"/>
              </a:xfrm>
              <a:custGeom>
                <a:avLst/>
                <a:gdLst>
                  <a:gd name="T0" fmla="*/ 13 w 2"/>
                  <a:gd name="T1" fmla="*/ 0 h 2"/>
                  <a:gd name="T2" fmla="*/ 8 w 2"/>
                  <a:gd name="T3" fmla="*/ 13 h 2"/>
                  <a:gd name="T4" fmla="*/ 13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2" y="0"/>
                    </a:moveTo>
                    <a:cubicBezTo>
                      <a:pt x="1" y="1"/>
                      <a:pt x="0" y="2"/>
                      <a:pt x="1" y="2"/>
                    </a:cubicBezTo>
                    <a:cubicBezTo>
                      <a:pt x="2" y="2"/>
                      <a:pt x="2" y="0"/>
                      <a:pt x="2" y="0"/>
                    </a:cubicBezTo>
                    <a:close/>
                  </a:path>
                </a:pathLst>
              </a:custGeom>
              <a:grpFill/>
              <a:ln w="4763" cap="rnd">
                <a:solidFill>
                  <a:srgbClr val="FFFFFF"/>
                </a:solidFill>
                <a:prstDash val="solid"/>
                <a:round/>
                <a:headEnd/>
                <a:tailEnd/>
              </a:ln>
            </p:spPr>
            <p:txBody>
              <a:bodyPr/>
              <a:lstStyle/>
              <a:p>
                <a:endParaRPr lang="en-US"/>
              </a:p>
            </p:txBody>
          </p:sp>
          <p:sp>
            <p:nvSpPr>
              <p:cNvPr id="396" name="Freeform 147">
                <a:extLst>
                  <a:ext uri="{FF2B5EF4-FFF2-40B4-BE49-F238E27FC236}">
                    <a16:creationId xmlns:a16="http://schemas.microsoft.com/office/drawing/2014/main" id="{F1280D3B-36DD-4775-A3E3-5DEA91E227AB}"/>
                  </a:ext>
                </a:extLst>
              </p:cNvPr>
              <p:cNvSpPr>
                <a:spLocks/>
              </p:cNvSpPr>
              <p:nvPr/>
            </p:nvSpPr>
            <p:spPr bwMode="auto">
              <a:xfrm>
                <a:off x="3698" y="1218"/>
                <a:ext cx="19" cy="32"/>
              </a:xfrm>
              <a:custGeom>
                <a:avLst/>
                <a:gdLst>
                  <a:gd name="T0" fmla="*/ 38 w 7"/>
                  <a:gd name="T1" fmla="*/ 0 h 12"/>
                  <a:gd name="T2" fmla="*/ 8 w 7"/>
                  <a:gd name="T3" fmla="*/ 21 h 12"/>
                  <a:gd name="T4" fmla="*/ 8 w 7"/>
                  <a:gd name="T5" fmla="*/ 51 h 12"/>
                  <a:gd name="T6" fmla="*/ 8 w 7"/>
                  <a:gd name="T7" fmla="*/ 72 h 12"/>
                  <a:gd name="T8" fmla="*/ 30 w 7"/>
                  <a:gd name="T9" fmla="*/ 72 h 12"/>
                  <a:gd name="T10" fmla="*/ 30 w 7"/>
                  <a:gd name="T11" fmla="*/ 35 h 12"/>
                  <a:gd name="T12" fmla="*/ 43 w 7"/>
                  <a:gd name="T13" fmla="*/ 13 h 12"/>
                  <a:gd name="T14" fmla="*/ 52 w 7"/>
                  <a:gd name="T15" fmla="*/ 8 h 12"/>
                  <a:gd name="T16" fmla="*/ 38 w 7"/>
                  <a:gd name="T17" fmla="*/ 0 h 1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 h="12">
                    <a:moveTo>
                      <a:pt x="5" y="0"/>
                    </a:moveTo>
                    <a:cubicBezTo>
                      <a:pt x="3" y="1"/>
                      <a:pt x="2" y="1"/>
                      <a:pt x="1" y="3"/>
                    </a:cubicBezTo>
                    <a:cubicBezTo>
                      <a:pt x="1" y="5"/>
                      <a:pt x="0" y="5"/>
                      <a:pt x="1" y="7"/>
                    </a:cubicBezTo>
                    <a:cubicBezTo>
                      <a:pt x="2" y="9"/>
                      <a:pt x="1" y="8"/>
                      <a:pt x="1" y="10"/>
                    </a:cubicBezTo>
                    <a:cubicBezTo>
                      <a:pt x="1" y="12"/>
                      <a:pt x="3" y="12"/>
                      <a:pt x="4" y="10"/>
                    </a:cubicBezTo>
                    <a:cubicBezTo>
                      <a:pt x="4" y="8"/>
                      <a:pt x="4" y="6"/>
                      <a:pt x="4" y="5"/>
                    </a:cubicBezTo>
                    <a:cubicBezTo>
                      <a:pt x="5" y="4"/>
                      <a:pt x="5" y="2"/>
                      <a:pt x="6" y="2"/>
                    </a:cubicBezTo>
                    <a:cubicBezTo>
                      <a:pt x="7" y="1"/>
                      <a:pt x="7" y="1"/>
                      <a:pt x="7" y="1"/>
                    </a:cubicBezTo>
                    <a:lnTo>
                      <a:pt x="5" y="0"/>
                    </a:lnTo>
                    <a:close/>
                  </a:path>
                </a:pathLst>
              </a:custGeom>
              <a:grpFill/>
              <a:ln w="4763" cap="rnd">
                <a:solidFill>
                  <a:srgbClr val="FFFFFF"/>
                </a:solidFill>
                <a:prstDash val="solid"/>
                <a:round/>
                <a:headEnd/>
                <a:tailEnd/>
              </a:ln>
            </p:spPr>
            <p:txBody>
              <a:bodyPr/>
              <a:lstStyle/>
              <a:p>
                <a:endParaRPr lang="en-US"/>
              </a:p>
            </p:txBody>
          </p:sp>
          <p:sp>
            <p:nvSpPr>
              <p:cNvPr id="397" name="Freeform 148">
                <a:extLst>
                  <a:ext uri="{FF2B5EF4-FFF2-40B4-BE49-F238E27FC236}">
                    <a16:creationId xmlns:a16="http://schemas.microsoft.com/office/drawing/2014/main" id="{7E66FA18-300C-4E8D-AF8C-54B4C52DAA2E}"/>
                  </a:ext>
                </a:extLst>
              </p:cNvPr>
              <p:cNvSpPr>
                <a:spLocks/>
              </p:cNvSpPr>
              <p:nvPr/>
            </p:nvSpPr>
            <p:spPr bwMode="auto">
              <a:xfrm>
                <a:off x="3674" y="1242"/>
                <a:ext cx="8" cy="26"/>
              </a:xfrm>
              <a:custGeom>
                <a:avLst/>
                <a:gdLst>
                  <a:gd name="T0" fmla="*/ 13 w 3"/>
                  <a:gd name="T1" fmla="*/ 0 h 10"/>
                  <a:gd name="T2" fmla="*/ 8 w 3"/>
                  <a:gd name="T3" fmla="*/ 26 h 10"/>
                  <a:gd name="T4" fmla="*/ 0 w 3"/>
                  <a:gd name="T5" fmla="*/ 68 h 10"/>
                  <a:gd name="T6" fmla="*/ 13 w 3"/>
                  <a:gd name="T7" fmla="*/ 42 h 10"/>
                  <a:gd name="T8" fmla="*/ 13 w 3"/>
                  <a:gd name="T9" fmla="*/ 0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10">
                    <a:moveTo>
                      <a:pt x="2" y="0"/>
                    </a:moveTo>
                    <a:cubicBezTo>
                      <a:pt x="2" y="1"/>
                      <a:pt x="2" y="3"/>
                      <a:pt x="1" y="4"/>
                    </a:cubicBezTo>
                    <a:cubicBezTo>
                      <a:pt x="1" y="5"/>
                      <a:pt x="0" y="9"/>
                      <a:pt x="0" y="10"/>
                    </a:cubicBezTo>
                    <a:cubicBezTo>
                      <a:pt x="0" y="10"/>
                      <a:pt x="2" y="7"/>
                      <a:pt x="2" y="6"/>
                    </a:cubicBezTo>
                    <a:cubicBezTo>
                      <a:pt x="3" y="4"/>
                      <a:pt x="2" y="0"/>
                      <a:pt x="2" y="0"/>
                    </a:cubicBezTo>
                    <a:close/>
                  </a:path>
                </a:pathLst>
              </a:custGeom>
              <a:grpFill/>
              <a:ln w="4763" cap="rnd">
                <a:solidFill>
                  <a:srgbClr val="FFFFFF"/>
                </a:solidFill>
                <a:prstDash val="solid"/>
                <a:round/>
                <a:headEnd/>
                <a:tailEnd/>
              </a:ln>
            </p:spPr>
            <p:txBody>
              <a:bodyPr/>
              <a:lstStyle/>
              <a:p>
                <a:endParaRPr lang="en-US"/>
              </a:p>
            </p:txBody>
          </p:sp>
          <p:sp>
            <p:nvSpPr>
              <p:cNvPr id="398" name="Freeform 149">
                <a:extLst>
                  <a:ext uri="{FF2B5EF4-FFF2-40B4-BE49-F238E27FC236}">
                    <a16:creationId xmlns:a16="http://schemas.microsoft.com/office/drawing/2014/main" id="{D4F15893-1DE2-4FE6-8F17-B6F965E85885}"/>
                  </a:ext>
                </a:extLst>
              </p:cNvPr>
              <p:cNvSpPr>
                <a:spLocks/>
              </p:cNvSpPr>
              <p:nvPr/>
            </p:nvSpPr>
            <p:spPr bwMode="auto">
              <a:xfrm>
                <a:off x="3749" y="1196"/>
                <a:ext cx="27" cy="22"/>
              </a:xfrm>
              <a:custGeom>
                <a:avLst/>
                <a:gdLst>
                  <a:gd name="T0" fmla="*/ 51 w 10"/>
                  <a:gd name="T1" fmla="*/ 8 h 8"/>
                  <a:gd name="T2" fmla="*/ 38 w 10"/>
                  <a:gd name="T3" fmla="*/ 17 h 8"/>
                  <a:gd name="T4" fmla="*/ 22 w 10"/>
                  <a:gd name="T5" fmla="*/ 30 h 8"/>
                  <a:gd name="T6" fmla="*/ 8 w 10"/>
                  <a:gd name="T7" fmla="*/ 47 h 8"/>
                  <a:gd name="T8" fmla="*/ 30 w 10"/>
                  <a:gd name="T9" fmla="*/ 61 h 8"/>
                  <a:gd name="T10" fmla="*/ 43 w 10"/>
                  <a:gd name="T11" fmla="*/ 52 h 8"/>
                  <a:gd name="T12" fmla="*/ 51 w 10"/>
                  <a:gd name="T13" fmla="*/ 39 h 8"/>
                  <a:gd name="T14" fmla="*/ 65 w 10"/>
                  <a:gd name="T15" fmla="*/ 22 h 8"/>
                  <a:gd name="T16" fmla="*/ 51 w 10"/>
                  <a:gd name="T17" fmla="*/ 8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 h="8">
                    <a:moveTo>
                      <a:pt x="7" y="1"/>
                    </a:moveTo>
                    <a:cubicBezTo>
                      <a:pt x="6" y="0"/>
                      <a:pt x="5" y="0"/>
                      <a:pt x="5" y="2"/>
                    </a:cubicBezTo>
                    <a:cubicBezTo>
                      <a:pt x="4" y="4"/>
                      <a:pt x="4" y="3"/>
                      <a:pt x="3" y="4"/>
                    </a:cubicBezTo>
                    <a:cubicBezTo>
                      <a:pt x="2" y="5"/>
                      <a:pt x="0" y="4"/>
                      <a:pt x="1" y="6"/>
                    </a:cubicBezTo>
                    <a:cubicBezTo>
                      <a:pt x="3" y="7"/>
                      <a:pt x="3" y="8"/>
                      <a:pt x="4" y="8"/>
                    </a:cubicBezTo>
                    <a:cubicBezTo>
                      <a:pt x="5" y="7"/>
                      <a:pt x="5" y="6"/>
                      <a:pt x="6" y="7"/>
                    </a:cubicBezTo>
                    <a:cubicBezTo>
                      <a:pt x="7" y="8"/>
                      <a:pt x="7" y="6"/>
                      <a:pt x="7" y="5"/>
                    </a:cubicBezTo>
                    <a:cubicBezTo>
                      <a:pt x="8" y="4"/>
                      <a:pt x="9" y="3"/>
                      <a:pt x="9" y="3"/>
                    </a:cubicBezTo>
                    <a:cubicBezTo>
                      <a:pt x="10" y="3"/>
                      <a:pt x="8" y="1"/>
                      <a:pt x="7" y="1"/>
                    </a:cubicBezTo>
                    <a:close/>
                  </a:path>
                </a:pathLst>
              </a:custGeom>
              <a:grpFill/>
              <a:ln w="4763" cap="rnd">
                <a:solidFill>
                  <a:srgbClr val="FFFFFF"/>
                </a:solidFill>
                <a:prstDash val="solid"/>
                <a:round/>
                <a:headEnd/>
                <a:tailEnd/>
              </a:ln>
            </p:spPr>
            <p:txBody>
              <a:bodyPr/>
              <a:lstStyle/>
              <a:p>
                <a:endParaRPr lang="en-US"/>
              </a:p>
            </p:txBody>
          </p:sp>
          <p:sp>
            <p:nvSpPr>
              <p:cNvPr id="399" name="Freeform 150">
                <a:extLst>
                  <a:ext uri="{FF2B5EF4-FFF2-40B4-BE49-F238E27FC236}">
                    <a16:creationId xmlns:a16="http://schemas.microsoft.com/office/drawing/2014/main" id="{B050B31E-6EB7-47BE-8A99-9EFA9FB1FB54}"/>
                  </a:ext>
                </a:extLst>
              </p:cNvPr>
              <p:cNvSpPr>
                <a:spLocks/>
              </p:cNvSpPr>
              <p:nvPr/>
            </p:nvSpPr>
            <p:spPr bwMode="auto">
              <a:xfrm>
                <a:off x="3760" y="1183"/>
                <a:ext cx="13" cy="11"/>
              </a:xfrm>
              <a:custGeom>
                <a:avLst/>
                <a:gdLst>
                  <a:gd name="T0" fmla="*/ 13 w 5"/>
                  <a:gd name="T1" fmla="*/ 8 h 4"/>
                  <a:gd name="T2" fmla="*/ 8 w 5"/>
                  <a:gd name="T3" fmla="*/ 22 h 4"/>
                  <a:gd name="T4" fmla="*/ 21 w 5"/>
                  <a:gd name="T5" fmla="*/ 30 h 4"/>
                  <a:gd name="T6" fmla="*/ 26 w 5"/>
                  <a:gd name="T7" fmla="*/ 22 h 4"/>
                  <a:gd name="T8" fmla="*/ 34 w 5"/>
                  <a:gd name="T9" fmla="*/ 8 h 4"/>
                  <a:gd name="T10" fmla="*/ 21 w 5"/>
                  <a:gd name="T11" fmla="*/ 0 h 4"/>
                  <a:gd name="T12" fmla="*/ 13 w 5"/>
                  <a:gd name="T13" fmla="*/ 8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4">
                    <a:moveTo>
                      <a:pt x="2" y="1"/>
                    </a:moveTo>
                    <a:cubicBezTo>
                      <a:pt x="1" y="1"/>
                      <a:pt x="0" y="2"/>
                      <a:pt x="1" y="3"/>
                    </a:cubicBezTo>
                    <a:cubicBezTo>
                      <a:pt x="1" y="4"/>
                      <a:pt x="2" y="4"/>
                      <a:pt x="3" y="4"/>
                    </a:cubicBezTo>
                    <a:cubicBezTo>
                      <a:pt x="3" y="4"/>
                      <a:pt x="3" y="4"/>
                      <a:pt x="4" y="3"/>
                    </a:cubicBezTo>
                    <a:cubicBezTo>
                      <a:pt x="5" y="3"/>
                      <a:pt x="5" y="1"/>
                      <a:pt x="5" y="1"/>
                    </a:cubicBezTo>
                    <a:cubicBezTo>
                      <a:pt x="5" y="1"/>
                      <a:pt x="4" y="0"/>
                      <a:pt x="3" y="0"/>
                    </a:cubicBezTo>
                    <a:cubicBezTo>
                      <a:pt x="2" y="1"/>
                      <a:pt x="2" y="1"/>
                      <a:pt x="2" y="1"/>
                    </a:cubicBezTo>
                    <a:close/>
                  </a:path>
                </a:pathLst>
              </a:custGeom>
              <a:grpFill/>
              <a:ln w="4763" cap="rnd">
                <a:solidFill>
                  <a:srgbClr val="FFFFFF"/>
                </a:solidFill>
                <a:prstDash val="solid"/>
                <a:round/>
                <a:headEnd/>
                <a:tailEnd/>
              </a:ln>
            </p:spPr>
            <p:txBody>
              <a:bodyPr/>
              <a:lstStyle/>
              <a:p>
                <a:endParaRPr lang="en-US"/>
              </a:p>
            </p:txBody>
          </p:sp>
          <p:sp>
            <p:nvSpPr>
              <p:cNvPr id="400" name="Freeform 151">
                <a:extLst>
                  <a:ext uri="{FF2B5EF4-FFF2-40B4-BE49-F238E27FC236}">
                    <a16:creationId xmlns:a16="http://schemas.microsoft.com/office/drawing/2014/main" id="{AD6CC2CB-B570-4213-8EB4-B1E426B39687}"/>
                  </a:ext>
                </a:extLst>
              </p:cNvPr>
              <p:cNvSpPr>
                <a:spLocks/>
              </p:cNvSpPr>
              <p:nvPr/>
            </p:nvSpPr>
            <p:spPr bwMode="auto">
              <a:xfrm>
                <a:off x="3717" y="1146"/>
                <a:ext cx="19" cy="16"/>
              </a:xfrm>
              <a:custGeom>
                <a:avLst/>
                <a:gdLst>
                  <a:gd name="T0" fmla="*/ 22 w 7"/>
                  <a:gd name="T1" fmla="*/ 0 h 6"/>
                  <a:gd name="T2" fmla="*/ 14 w 7"/>
                  <a:gd name="T3" fmla="*/ 8 h 6"/>
                  <a:gd name="T4" fmla="*/ 8 w 7"/>
                  <a:gd name="T5" fmla="*/ 29 h 6"/>
                  <a:gd name="T6" fmla="*/ 38 w 7"/>
                  <a:gd name="T7" fmla="*/ 35 h 6"/>
                  <a:gd name="T8" fmla="*/ 43 w 7"/>
                  <a:gd name="T9" fmla="*/ 13 h 6"/>
                  <a:gd name="T10" fmla="*/ 22 w 7"/>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6">
                    <a:moveTo>
                      <a:pt x="3" y="0"/>
                    </a:moveTo>
                    <a:cubicBezTo>
                      <a:pt x="3" y="0"/>
                      <a:pt x="2" y="0"/>
                      <a:pt x="2" y="1"/>
                    </a:cubicBezTo>
                    <a:cubicBezTo>
                      <a:pt x="1" y="2"/>
                      <a:pt x="0" y="3"/>
                      <a:pt x="1" y="4"/>
                    </a:cubicBezTo>
                    <a:cubicBezTo>
                      <a:pt x="3" y="5"/>
                      <a:pt x="4" y="6"/>
                      <a:pt x="5" y="5"/>
                    </a:cubicBezTo>
                    <a:cubicBezTo>
                      <a:pt x="5" y="3"/>
                      <a:pt x="5" y="2"/>
                      <a:pt x="6" y="2"/>
                    </a:cubicBezTo>
                    <a:cubicBezTo>
                      <a:pt x="7" y="3"/>
                      <a:pt x="3" y="0"/>
                      <a:pt x="3" y="0"/>
                    </a:cubicBezTo>
                    <a:close/>
                  </a:path>
                </a:pathLst>
              </a:custGeom>
              <a:grpFill/>
              <a:ln w="4763" cap="rnd">
                <a:solidFill>
                  <a:srgbClr val="FFFFFF"/>
                </a:solidFill>
                <a:prstDash val="solid"/>
                <a:round/>
                <a:headEnd/>
                <a:tailEnd/>
              </a:ln>
            </p:spPr>
            <p:txBody>
              <a:bodyPr/>
              <a:lstStyle/>
              <a:p>
                <a:endParaRPr lang="en-US"/>
              </a:p>
            </p:txBody>
          </p:sp>
          <p:sp>
            <p:nvSpPr>
              <p:cNvPr id="401" name="Freeform 152">
                <a:extLst>
                  <a:ext uri="{FF2B5EF4-FFF2-40B4-BE49-F238E27FC236}">
                    <a16:creationId xmlns:a16="http://schemas.microsoft.com/office/drawing/2014/main" id="{53BF6732-B3BD-4AB2-BF5C-75144EDEEA29}"/>
                  </a:ext>
                </a:extLst>
              </p:cNvPr>
              <p:cNvSpPr>
                <a:spLocks/>
              </p:cNvSpPr>
              <p:nvPr/>
            </p:nvSpPr>
            <p:spPr bwMode="auto">
              <a:xfrm>
                <a:off x="3351" y="1405"/>
                <a:ext cx="198" cy="197"/>
              </a:xfrm>
              <a:custGeom>
                <a:avLst/>
                <a:gdLst>
                  <a:gd name="T0" fmla="*/ 508 w 74"/>
                  <a:gd name="T1" fmla="*/ 418 h 74"/>
                  <a:gd name="T2" fmla="*/ 495 w 74"/>
                  <a:gd name="T3" fmla="*/ 405 h 74"/>
                  <a:gd name="T4" fmla="*/ 495 w 74"/>
                  <a:gd name="T5" fmla="*/ 354 h 74"/>
                  <a:gd name="T6" fmla="*/ 487 w 74"/>
                  <a:gd name="T7" fmla="*/ 298 h 74"/>
                  <a:gd name="T8" fmla="*/ 458 w 74"/>
                  <a:gd name="T9" fmla="*/ 282 h 74"/>
                  <a:gd name="T10" fmla="*/ 479 w 74"/>
                  <a:gd name="T11" fmla="*/ 234 h 74"/>
                  <a:gd name="T12" fmla="*/ 508 w 74"/>
                  <a:gd name="T13" fmla="*/ 192 h 74"/>
                  <a:gd name="T14" fmla="*/ 522 w 74"/>
                  <a:gd name="T15" fmla="*/ 141 h 74"/>
                  <a:gd name="T16" fmla="*/ 516 w 74"/>
                  <a:gd name="T17" fmla="*/ 120 h 74"/>
                  <a:gd name="T18" fmla="*/ 474 w 74"/>
                  <a:gd name="T19" fmla="*/ 114 h 74"/>
                  <a:gd name="T20" fmla="*/ 431 w 74"/>
                  <a:gd name="T21" fmla="*/ 99 h 74"/>
                  <a:gd name="T22" fmla="*/ 401 w 74"/>
                  <a:gd name="T23" fmla="*/ 72 h 74"/>
                  <a:gd name="T24" fmla="*/ 364 w 74"/>
                  <a:gd name="T25" fmla="*/ 51 h 74"/>
                  <a:gd name="T26" fmla="*/ 342 w 74"/>
                  <a:gd name="T27" fmla="*/ 43 h 74"/>
                  <a:gd name="T28" fmla="*/ 316 w 74"/>
                  <a:gd name="T29" fmla="*/ 21 h 74"/>
                  <a:gd name="T30" fmla="*/ 308 w 74"/>
                  <a:gd name="T31" fmla="*/ 8 h 74"/>
                  <a:gd name="T32" fmla="*/ 300 w 74"/>
                  <a:gd name="T33" fmla="*/ 0 h 74"/>
                  <a:gd name="T34" fmla="*/ 265 w 74"/>
                  <a:gd name="T35" fmla="*/ 29 h 74"/>
                  <a:gd name="T36" fmla="*/ 243 w 74"/>
                  <a:gd name="T37" fmla="*/ 77 h 74"/>
                  <a:gd name="T38" fmla="*/ 222 w 74"/>
                  <a:gd name="T39" fmla="*/ 106 h 74"/>
                  <a:gd name="T40" fmla="*/ 171 w 74"/>
                  <a:gd name="T41" fmla="*/ 114 h 74"/>
                  <a:gd name="T42" fmla="*/ 150 w 74"/>
                  <a:gd name="T43" fmla="*/ 93 h 74"/>
                  <a:gd name="T44" fmla="*/ 120 w 74"/>
                  <a:gd name="T45" fmla="*/ 85 h 74"/>
                  <a:gd name="T46" fmla="*/ 144 w 74"/>
                  <a:gd name="T47" fmla="*/ 136 h 74"/>
                  <a:gd name="T48" fmla="*/ 136 w 74"/>
                  <a:gd name="T49" fmla="*/ 162 h 74"/>
                  <a:gd name="T50" fmla="*/ 99 w 74"/>
                  <a:gd name="T51" fmla="*/ 162 h 74"/>
                  <a:gd name="T52" fmla="*/ 78 w 74"/>
                  <a:gd name="T53" fmla="*/ 149 h 74"/>
                  <a:gd name="T54" fmla="*/ 51 w 74"/>
                  <a:gd name="T55" fmla="*/ 157 h 74"/>
                  <a:gd name="T56" fmla="*/ 8 w 74"/>
                  <a:gd name="T57" fmla="*/ 170 h 74"/>
                  <a:gd name="T58" fmla="*/ 13 w 74"/>
                  <a:gd name="T59" fmla="*/ 184 h 74"/>
                  <a:gd name="T60" fmla="*/ 13 w 74"/>
                  <a:gd name="T61" fmla="*/ 200 h 74"/>
                  <a:gd name="T62" fmla="*/ 51 w 74"/>
                  <a:gd name="T63" fmla="*/ 205 h 74"/>
                  <a:gd name="T64" fmla="*/ 86 w 74"/>
                  <a:gd name="T65" fmla="*/ 226 h 74"/>
                  <a:gd name="T66" fmla="*/ 107 w 74"/>
                  <a:gd name="T67" fmla="*/ 234 h 74"/>
                  <a:gd name="T68" fmla="*/ 115 w 74"/>
                  <a:gd name="T69" fmla="*/ 264 h 74"/>
                  <a:gd name="T70" fmla="*/ 166 w 74"/>
                  <a:gd name="T71" fmla="*/ 319 h 74"/>
                  <a:gd name="T72" fmla="*/ 179 w 74"/>
                  <a:gd name="T73" fmla="*/ 375 h 74"/>
                  <a:gd name="T74" fmla="*/ 158 w 74"/>
                  <a:gd name="T75" fmla="*/ 389 h 74"/>
                  <a:gd name="T76" fmla="*/ 136 w 74"/>
                  <a:gd name="T77" fmla="*/ 469 h 74"/>
                  <a:gd name="T78" fmla="*/ 136 w 74"/>
                  <a:gd name="T79" fmla="*/ 469 h 74"/>
                  <a:gd name="T80" fmla="*/ 150 w 74"/>
                  <a:gd name="T81" fmla="*/ 482 h 74"/>
                  <a:gd name="T82" fmla="*/ 187 w 74"/>
                  <a:gd name="T83" fmla="*/ 495 h 74"/>
                  <a:gd name="T84" fmla="*/ 214 w 74"/>
                  <a:gd name="T85" fmla="*/ 503 h 74"/>
                  <a:gd name="T86" fmla="*/ 230 w 74"/>
                  <a:gd name="T87" fmla="*/ 503 h 74"/>
                  <a:gd name="T88" fmla="*/ 273 w 74"/>
                  <a:gd name="T89" fmla="*/ 516 h 74"/>
                  <a:gd name="T90" fmla="*/ 308 w 74"/>
                  <a:gd name="T91" fmla="*/ 524 h 74"/>
                  <a:gd name="T92" fmla="*/ 321 w 74"/>
                  <a:gd name="T93" fmla="*/ 516 h 74"/>
                  <a:gd name="T94" fmla="*/ 337 w 74"/>
                  <a:gd name="T95" fmla="*/ 516 h 74"/>
                  <a:gd name="T96" fmla="*/ 337 w 74"/>
                  <a:gd name="T97" fmla="*/ 474 h 74"/>
                  <a:gd name="T98" fmla="*/ 401 w 74"/>
                  <a:gd name="T99" fmla="*/ 469 h 74"/>
                  <a:gd name="T100" fmla="*/ 458 w 74"/>
                  <a:gd name="T101" fmla="*/ 490 h 74"/>
                  <a:gd name="T102" fmla="*/ 516 w 74"/>
                  <a:gd name="T103" fmla="*/ 447 h 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4" h="74">
                    <a:moveTo>
                      <a:pt x="72" y="63"/>
                    </a:moveTo>
                    <a:cubicBezTo>
                      <a:pt x="73" y="62"/>
                      <a:pt x="73" y="60"/>
                      <a:pt x="71" y="59"/>
                    </a:cubicBezTo>
                    <a:cubicBezTo>
                      <a:pt x="71" y="59"/>
                      <a:pt x="70" y="59"/>
                      <a:pt x="69" y="58"/>
                    </a:cubicBezTo>
                    <a:cubicBezTo>
                      <a:pt x="69" y="57"/>
                      <a:pt x="69" y="57"/>
                      <a:pt x="69" y="57"/>
                    </a:cubicBezTo>
                    <a:cubicBezTo>
                      <a:pt x="69" y="56"/>
                      <a:pt x="69" y="56"/>
                      <a:pt x="68" y="56"/>
                    </a:cubicBezTo>
                    <a:cubicBezTo>
                      <a:pt x="67" y="54"/>
                      <a:pt x="68" y="52"/>
                      <a:pt x="69" y="50"/>
                    </a:cubicBezTo>
                    <a:cubicBezTo>
                      <a:pt x="69" y="49"/>
                      <a:pt x="69" y="48"/>
                      <a:pt x="69" y="46"/>
                    </a:cubicBezTo>
                    <a:cubicBezTo>
                      <a:pt x="69" y="45"/>
                      <a:pt x="69" y="43"/>
                      <a:pt x="68" y="42"/>
                    </a:cubicBezTo>
                    <a:cubicBezTo>
                      <a:pt x="67" y="41"/>
                      <a:pt x="65" y="43"/>
                      <a:pt x="64" y="43"/>
                    </a:cubicBezTo>
                    <a:cubicBezTo>
                      <a:pt x="62" y="42"/>
                      <a:pt x="63" y="41"/>
                      <a:pt x="64" y="40"/>
                    </a:cubicBezTo>
                    <a:cubicBezTo>
                      <a:pt x="65" y="39"/>
                      <a:pt x="66" y="37"/>
                      <a:pt x="66" y="35"/>
                    </a:cubicBezTo>
                    <a:cubicBezTo>
                      <a:pt x="67" y="35"/>
                      <a:pt x="67" y="33"/>
                      <a:pt x="67" y="33"/>
                    </a:cubicBezTo>
                    <a:cubicBezTo>
                      <a:pt x="68" y="32"/>
                      <a:pt x="69" y="32"/>
                      <a:pt x="69" y="32"/>
                    </a:cubicBezTo>
                    <a:cubicBezTo>
                      <a:pt x="71" y="31"/>
                      <a:pt x="70" y="29"/>
                      <a:pt x="71" y="27"/>
                    </a:cubicBezTo>
                    <a:cubicBezTo>
                      <a:pt x="71" y="26"/>
                      <a:pt x="71" y="25"/>
                      <a:pt x="71" y="24"/>
                    </a:cubicBezTo>
                    <a:cubicBezTo>
                      <a:pt x="71" y="22"/>
                      <a:pt x="72" y="21"/>
                      <a:pt x="73" y="20"/>
                    </a:cubicBezTo>
                    <a:cubicBezTo>
                      <a:pt x="73" y="19"/>
                      <a:pt x="74" y="18"/>
                      <a:pt x="73" y="18"/>
                    </a:cubicBezTo>
                    <a:cubicBezTo>
                      <a:pt x="73" y="18"/>
                      <a:pt x="72" y="18"/>
                      <a:pt x="72" y="17"/>
                    </a:cubicBezTo>
                    <a:cubicBezTo>
                      <a:pt x="70" y="17"/>
                      <a:pt x="69" y="17"/>
                      <a:pt x="68" y="16"/>
                    </a:cubicBezTo>
                    <a:cubicBezTo>
                      <a:pt x="67" y="16"/>
                      <a:pt x="66" y="16"/>
                      <a:pt x="66" y="16"/>
                    </a:cubicBezTo>
                    <a:cubicBezTo>
                      <a:pt x="65" y="15"/>
                      <a:pt x="65" y="15"/>
                      <a:pt x="64" y="15"/>
                    </a:cubicBezTo>
                    <a:cubicBezTo>
                      <a:pt x="63" y="14"/>
                      <a:pt x="61" y="15"/>
                      <a:pt x="60" y="14"/>
                    </a:cubicBezTo>
                    <a:cubicBezTo>
                      <a:pt x="59" y="14"/>
                      <a:pt x="58" y="13"/>
                      <a:pt x="57" y="12"/>
                    </a:cubicBezTo>
                    <a:cubicBezTo>
                      <a:pt x="57" y="12"/>
                      <a:pt x="57" y="10"/>
                      <a:pt x="56" y="10"/>
                    </a:cubicBezTo>
                    <a:cubicBezTo>
                      <a:pt x="55" y="9"/>
                      <a:pt x="54" y="11"/>
                      <a:pt x="53" y="10"/>
                    </a:cubicBezTo>
                    <a:cubicBezTo>
                      <a:pt x="52" y="9"/>
                      <a:pt x="52" y="8"/>
                      <a:pt x="51" y="7"/>
                    </a:cubicBezTo>
                    <a:cubicBezTo>
                      <a:pt x="50" y="6"/>
                      <a:pt x="50" y="7"/>
                      <a:pt x="49" y="6"/>
                    </a:cubicBezTo>
                    <a:cubicBezTo>
                      <a:pt x="48" y="6"/>
                      <a:pt x="48" y="6"/>
                      <a:pt x="48" y="6"/>
                    </a:cubicBezTo>
                    <a:cubicBezTo>
                      <a:pt x="47" y="4"/>
                      <a:pt x="47" y="4"/>
                      <a:pt x="45" y="3"/>
                    </a:cubicBezTo>
                    <a:cubicBezTo>
                      <a:pt x="44" y="3"/>
                      <a:pt x="45" y="4"/>
                      <a:pt x="44" y="3"/>
                    </a:cubicBezTo>
                    <a:cubicBezTo>
                      <a:pt x="43" y="2"/>
                      <a:pt x="43" y="1"/>
                      <a:pt x="43" y="1"/>
                    </a:cubicBezTo>
                    <a:cubicBezTo>
                      <a:pt x="43" y="1"/>
                      <a:pt x="43" y="1"/>
                      <a:pt x="43" y="1"/>
                    </a:cubicBezTo>
                    <a:cubicBezTo>
                      <a:pt x="43" y="0"/>
                      <a:pt x="43" y="0"/>
                      <a:pt x="43" y="0"/>
                    </a:cubicBezTo>
                    <a:cubicBezTo>
                      <a:pt x="42" y="0"/>
                      <a:pt x="42" y="0"/>
                      <a:pt x="42" y="0"/>
                    </a:cubicBezTo>
                    <a:cubicBezTo>
                      <a:pt x="42" y="0"/>
                      <a:pt x="40" y="1"/>
                      <a:pt x="39" y="1"/>
                    </a:cubicBezTo>
                    <a:cubicBezTo>
                      <a:pt x="38" y="2"/>
                      <a:pt x="37" y="2"/>
                      <a:pt x="37" y="4"/>
                    </a:cubicBezTo>
                    <a:cubicBezTo>
                      <a:pt x="37" y="5"/>
                      <a:pt x="40" y="6"/>
                      <a:pt x="37" y="8"/>
                    </a:cubicBezTo>
                    <a:cubicBezTo>
                      <a:pt x="35" y="9"/>
                      <a:pt x="36" y="10"/>
                      <a:pt x="34" y="11"/>
                    </a:cubicBezTo>
                    <a:cubicBezTo>
                      <a:pt x="33" y="11"/>
                      <a:pt x="30" y="11"/>
                      <a:pt x="30" y="13"/>
                    </a:cubicBezTo>
                    <a:cubicBezTo>
                      <a:pt x="30" y="15"/>
                      <a:pt x="30" y="15"/>
                      <a:pt x="31" y="15"/>
                    </a:cubicBezTo>
                    <a:cubicBezTo>
                      <a:pt x="31" y="16"/>
                      <a:pt x="30" y="15"/>
                      <a:pt x="29" y="16"/>
                    </a:cubicBezTo>
                    <a:cubicBezTo>
                      <a:pt x="27" y="16"/>
                      <a:pt x="25" y="16"/>
                      <a:pt x="24" y="16"/>
                    </a:cubicBezTo>
                    <a:cubicBezTo>
                      <a:pt x="23" y="16"/>
                      <a:pt x="21" y="17"/>
                      <a:pt x="21" y="15"/>
                    </a:cubicBezTo>
                    <a:cubicBezTo>
                      <a:pt x="22" y="14"/>
                      <a:pt x="22" y="12"/>
                      <a:pt x="21" y="13"/>
                    </a:cubicBezTo>
                    <a:cubicBezTo>
                      <a:pt x="19" y="14"/>
                      <a:pt x="19" y="15"/>
                      <a:pt x="19" y="14"/>
                    </a:cubicBezTo>
                    <a:cubicBezTo>
                      <a:pt x="18" y="13"/>
                      <a:pt x="18" y="11"/>
                      <a:pt x="17" y="12"/>
                    </a:cubicBezTo>
                    <a:cubicBezTo>
                      <a:pt x="17" y="13"/>
                      <a:pt x="16" y="14"/>
                      <a:pt x="18" y="15"/>
                    </a:cubicBezTo>
                    <a:cubicBezTo>
                      <a:pt x="19" y="17"/>
                      <a:pt x="20" y="17"/>
                      <a:pt x="20" y="19"/>
                    </a:cubicBezTo>
                    <a:cubicBezTo>
                      <a:pt x="20" y="20"/>
                      <a:pt x="20" y="22"/>
                      <a:pt x="21" y="22"/>
                    </a:cubicBezTo>
                    <a:cubicBezTo>
                      <a:pt x="21" y="23"/>
                      <a:pt x="20" y="24"/>
                      <a:pt x="19" y="23"/>
                    </a:cubicBezTo>
                    <a:cubicBezTo>
                      <a:pt x="18" y="22"/>
                      <a:pt x="18" y="20"/>
                      <a:pt x="17" y="22"/>
                    </a:cubicBezTo>
                    <a:cubicBezTo>
                      <a:pt x="15" y="23"/>
                      <a:pt x="15" y="22"/>
                      <a:pt x="14" y="23"/>
                    </a:cubicBezTo>
                    <a:cubicBezTo>
                      <a:pt x="13" y="24"/>
                      <a:pt x="13" y="21"/>
                      <a:pt x="12" y="22"/>
                    </a:cubicBezTo>
                    <a:cubicBezTo>
                      <a:pt x="12" y="23"/>
                      <a:pt x="11" y="22"/>
                      <a:pt x="11" y="21"/>
                    </a:cubicBezTo>
                    <a:cubicBezTo>
                      <a:pt x="10" y="21"/>
                      <a:pt x="10" y="20"/>
                      <a:pt x="9" y="21"/>
                    </a:cubicBezTo>
                    <a:cubicBezTo>
                      <a:pt x="8" y="22"/>
                      <a:pt x="8" y="22"/>
                      <a:pt x="7" y="22"/>
                    </a:cubicBezTo>
                    <a:cubicBezTo>
                      <a:pt x="6" y="23"/>
                      <a:pt x="8" y="23"/>
                      <a:pt x="5" y="23"/>
                    </a:cubicBezTo>
                    <a:cubicBezTo>
                      <a:pt x="2" y="23"/>
                      <a:pt x="0" y="23"/>
                      <a:pt x="1" y="24"/>
                    </a:cubicBezTo>
                    <a:cubicBezTo>
                      <a:pt x="3" y="25"/>
                      <a:pt x="5" y="25"/>
                      <a:pt x="4" y="25"/>
                    </a:cubicBezTo>
                    <a:cubicBezTo>
                      <a:pt x="3" y="26"/>
                      <a:pt x="2" y="25"/>
                      <a:pt x="2" y="26"/>
                    </a:cubicBezTo>
                    <a:cubicBezTo>
                      <a:pt x="2" y="27"/>
                      <a:pt x="4" y="27"/>
                      <a:pt x="4" y="27"/>
                    </a:cubicBezTo>
                    <a:cubicBezTo>
                      <a:pt x="4" y="27"/>
                      <a:pt x="2" y="27"/>
                      <a:pt x="2" y="28"/>
                    </a:cubicBezTo>
                    <a:cubicBezTo>
                      <a:pt x="3" y="29"/>
                      <a:pt x="3" y="29"/>
                      <a:pt x="5" y="29"/>
                    </a:cubicBezTo>
                    <a:cubicBezTo>
                      <a:pt x="6" y="30"/>
                      <a:pt x="6" y="29"/>
                      <a:pt x="7" y="29"/>
                    </a:cubicBezTo>
                    <a:cubicBezTo>
                      <a:pt x="8" y="29"/>
                      <a:pt x="8" y="28"/>
                      <a:pt x="9" y="30"/>
                    </a:cubicBezTo>
                    <a:cubicBezTo>
                      <a:pt x="10" y="32"/>
                      <a:pt x="11" y="33"/>
                      <a:pt x="12" y="32"/>
                    </a:cubicBezTo>
                    <a:cubicBezTo>
                      <a:pt x="13" y="31"/>
                      <a:pt x="14" y="29"/>
                      <a:pt x="14" y="31"/>
                    </a:cubicBezTo>
                    <a:cubicBezTo>
                      <a:pt x="15" y="33"/>
                      <a:pt x="14" y="34"/>
                      <a:pt x="15" y="33"/>
                    </a:cubicBezTo>
                    <a:cubicBezTo>
                      <a:pt x="16" y="33"/>
                      <a:pt x="15" y="33"/>
                      <a:pt x="16" y="35"/>
                    </a:cubicBezTo>
                    <a:cubicBezTo>
                      <a:pt x="16" y="37"/>
                      <a:pt x="15" y="35"/>
                      <a:pt x="16" y="37"/>
                    </a:cubicBezTo>
                    <a:cubicBezTo>
                      <a:pt x="18" y="39"/>
                      <a:pt x="17" y="38"/>
                      <a:pt x="19" y="40"/>
                    </a:cubicBezTo>
                    <a:cubicBezTo>
                      <a:pt x="21" y="41"/>
                      <a:pt x="23" y="44"/>
                      <a:pt x="23" y="45"/>
                    </a:cubicBezTo>
                    <a:cubicBezTo>
                      <a:pt x="24" y="46"/>
                      <a:pt x="21" y="46"/>
                      <a:pt x="23" y="48"/>
                    </a:cubicBezTo>
                    <a:cubicBezTo>
                      <a:pt x="25" y="50"/>
                      <a:pt x="25" y="51"/>
                      <a:pt x="25" y="53"/>
                    </a:cubicBezTo>
                    <a:cubicBezTo>
                      <a:pt x="26" y="56"/>
                      <a:pt x="23" y="48"/>
                      <a:pt x="23" y="50"/>
                    </a:cubicBezTo>
                    <a:cubicBezTo>
                      <a:pt x="22" y="51"/>
                      <a:pt x="21" y="53"/>
                      <a:pt x="22" y="55"/>
                    </a:cubicBezTo>
                    <a:cubicBezTo>
                      <a:pt x="23" y="57"/>
                      <a:pt x="22" y="57"/>
                      <a:pt x="22" y="59"/>
                    </a:cubicBezTo>
                    <a:cubicBezTo>
                      <a:pt x="21" y="60"/>
                      <a:pt x="22" y="65"/>
                      <a:pt x="19" y="66"/>
                    </a:cubicBezTo>
                    <a:cubicBezTo>
                      <a:pt x="19" y="66"/>
                      <a:pt x="19" y="66"/>
                      <a:pt x="19" y="66"/>
                    </a:cubicBezTo>
                    <a:cubicBezTo>
                      <a:pt x="19" y="66"/>
                      <a:pt x="19" y="66"/>
                      <a:pt x="19" y="66"/>
                    </a:cubicBezTo>
                    <a:cubicBezTo>
                      <a:pt x="19" y="66"/>
                      <a:pt x="20" y="66"/>
                      <a:pt x="20" y="67"/>
                    </a:cubicBezTo>
                    <a:cubicBezTo>
                      <a:pt x="21" y="67"/>
                      <a:pt x="21" y="68"/>
                      <a:pt x="21" y="68"/>
                    </a:cubicBezTo>
                    <a:cubicBezTo>
                      <a:pt x="22" y="69"/>
                      <a:pt x="23" y="69"/>
                      <a:pt x="24" y="69"/>
                    </a:cubicBezTo>
                    <a:cubicBezTo>
                      <a:pt x="25" y="70"/>
                      <a:pt x="25" y="70"/>
                      <a:pt x="26" y="70"/>
                    </a:cubicBezTo>
                    <a:cubicBezTo>
                      <a:pt x="27" y="71"/>
                      <a:pt x="28" y="71"/>
                      <a:pt x="29" y="71"/>
                    </a:cubicBezTo>
                    <a:cubicBezTo>
                      <a:pt x="29" y="71"/>
                      <a:pt x="29" y="71"/>
                      <a:pt x="30" y="71"/>
                    </a:cubicBezTo>
                    <a:cubicBezTo>
                      <a:pt x="31" y="71"/>
                      <a:pt x="31" y="71"/>
                      <a:pt x="31" y="71"/>
                    </a:cubicBezTo>
                    <a:cubicBezTo>
                      <a:pt x="32" y="71"/>
                      <a:pt x="32" y="72"/>
                      <a:pt x="32" y="71"/>
                    </a:cubicBezTo>
                    <a:cubicBezTo>
                      <a:pt x="33" y="71"/>
                      <a:pt x="33" y="71"/>
                      <a:pt x="34" y="71"/>
                    </a:cubicBezTo>
                    <a:cubicBezTo>
                      <a:pt x="36" y="70"/>
                      <a:pt x="36" y="72"/>
                      <a:pt x="38" y="73"/>
                    </a:cubicBezTo>
                    <a:cubicBezTo>
                      <a:pt x="38" y="73"/>
                      <a:pt x="39" y="73"/>
                      <a:pt x="40" y="73"/>
                    </a:cubicBezTo>
                    <a:cubicBezTo>
                      <a:pt x="41" y="73"/>
                      <a:pt x="42" y="74"/>
                      <a:pt x="43" y="74"/>
                    </a:cubicBezTo>
                    <a:cubicBezTo>
                      <a:pt x="43" y="74"/>
                      <a:pt x="43" y="73"/>
                      <a:pt x="44" y="73"/>
                    </a:cubicBezTo>
                    <a:cubicBezTo>
                      <a:pt x="45" y="73"/>
                      <a:pt x="45" y="73"/>
                      <a:pt x="45" y="73"/>
                    </a:cubicBezTo>
                    <a:cubicBezTo>
                      <a:pt x="46" y="73"/>
                      <a:pt x="46" y="73"/>
                      <a:pt x="47" y="73"/>
                    </a:cubicBezTo>
                    <a:cubicBezTo>
                      <a:pt x="47" y="73"/>
                      <a:pt x="47" y="73"/>
                      <a:pt x="47" y="73"/>
                    </a:cubicBezTo>
                    <a:cubicBezTo>
                      <a:pt x="46" y="72"/>
                      <a:pt x="45" y="70"/>
                      <a:pt x="46" y="69"/>
                    </a:cubicBezTo>
                    <a:cubicBezTo>
                      <a:pt x="46" y="68"/>
                      <a:pt x="45" y="67"/>
                      <a:pt x="47" y="67"/>
                    </a:cubicBezTo>
                    <a:cubicBezTo>
                      <a:pt x="49" y="67"/>
                      <a:pt x="50" y="64"/>
                      <a:pt x="52" y="65"/>
                    </a:cubicBezTo>
                    <a:cubicBezTo>
                      <a:pt x="54" y="66"/>
                      <a:pt x="55" y="68"/>
                      <a:pt x="56" y="66"/>
                    </a:cubicBezTo>
                    <a:cubicBezTo>
                      <a:pt x="57" y="65"/>
                      <a:pt x="57" y="66"/>
                      <a:pt x="59" y="67"/>
                    </a:cubicBezTo>
                    <a:cubicBezTo>
                      <a:pt x="60" y="68"/>
                      <a:pt x="62" y="69"/>
                      <a:pt x="64" y="69"/>
                    </a:cubicBezTo>
                    <a:cubicBezTo>
                      <a:pt x="65" y="68"/>
                      <a:pt x="67" y="67"/>
                      <a:pt x="68" y="66"/>
                    </a:cubicBezTo>
                    <a:cubicBezTo>
                      <a:pt x="69" y="65"/>
                      <a:pt x="70" y="64"/>
                      <a:pt x="72" y="63"/>
                    </a:cubicBezTo>
                    <a:cubicBezTo>
                      <a:pt x="72" y="63"/>
                      <a:pt x="72" y="63"/>
                      <a:pt x="72" y="63"/>
                    </a:cubicBezTo>
                    <a:close/>
                  </a:path>
                </a:pathLst>
              </a:custGeom>
              <a:solidFill>
                <a:srgbClr val="002060"/>
              </a:solidFill>
              <a:ln w="4763" cap="rnd">
                <a:solidFill>
                  <a:srgbClr val="FFFFFF"/>
                </a:solidFill>
                <a:prstDash val="solid"/>
                <a:round/>
                <a:headEnd/>
                <a:tailEnd/>
              </a:ln>
            </p:spPr>
            <p:txBody>
              <a:bodyPr/>
              <a:lstStyle/>
              <a:p>
                <a:endParaRPr lang="en-US"/>
              </a:p>
            </p:txBody>
          </p:sp>
          <p:sp>
            <p:nvSpPr>
              <p:cNvPr id="402" name="Freeform 153">
                <a:extLst>
                  <a:ext uri="{FF2B5EF4-FFF2-40B4-BE49-F238E27FC236}">
                    <a16:creationId xmlns:a16="http://schemas.microsoft.com/office/drawing/2014/main" id="{B6C0D5F5-4B50-4804-9722-C3120656AA28}"/>
                  </a:ext>
                </a:extLst>
              </p:cNvPr>
              <p:cNvSpPr>
                <a:spLocks/>
              </p:cNvSpPr>
              <p:nvPr/>
            </p:nvSpPr>
            <p:spPr bwMode="auto">
              <a:xfrm>
                <a:off x="3282" y="1607"/>
                <a:ext cx="50" cy="105"/>
              </a:xfrm>
              <a:custGeom>
                <a:avLst/>
                <a:gdLst>
                  <a:gd name="T0" fmla="*/ 89 w 19"/>
                  <a:gd name="T1" fmla="*/ 269 h 39"/>
                  <a:gd name="T2" fmla="*/ 89 w 19"/>
                  <a:gd name="T3" fmla="*/ 275 h 39"/>
                  <a:gd name="T4" fmla="*/ 68 w 19"/>
                  <a:gd name="T5" fmla="*/ 275 h 39"/>
                  <a:gd name="T6" fmla="*/ 34 w 19"/>
                  <a:gd name="T7" fmla="*/ 275 h 39"/>
                  <a:gd name="T8" fmla="*/ 34 w 19"/>
                  <a:gd name="T9" fmla="*/ 261 h 39"/>
                  <a:gd name="T10" fmla="*/ 34 w 19"/>
                  <a:gd name="T11" fmla="*/ 232 h 39"/>
                  <a:gd name="T12" fmla="*/ 34 w 19"/>
                  <a:gd name="T13" fmla="*/ 218 h 39"/>
                  <a:gd name="T14" fmla="*/ 29 w 19"/>
                  <a:gd name="T15" fmla="*/ 197 h 39"/>
                  <a:gd name="T16" fmla="*/ 21 w 19"/>
                  <a:gd name="T17" fmla="*/ 188 h 39"/>
                  <a:gd name="T18" fmla="*/ 8 w 19"/>
                  <a:gd name="T19" fmla="*/ 188 h 39"/>
                  <a:gd name="T20" fmla="*/ 13 w 19"/>
                  <a:gd name="T21" fmla="*/ 159 h 39"/>
                  <a:gd name="T22" fmla="*/ 34 w 19"/>
                  <a:gd name="T23" fmla="*/ 102 h 39"/>
                  <a:gd name="T24" fmla="*/ 42 w 19"/>
                  <a:gd name="T25" fmla="*/ 35 h 39"/>
                  <a:gd name="T26" fmla="*/ 42 w 19"/>
                  <a:gd name="T27" fmla="*/ 8 h 39"/>
                  <a:gd name="T28" fmla="*/ 42 w 19"/>
                  <a:gd name="T29" fmla="*/ 8 h 39"/>
                  <a:gd name="T30" fmla="*/ 42 w 19"/>
                  <a:gd name="T31" fmla="*/ 8 h 39"/>
                  <a:gd name="T32" fmla="*/ 55 w 19"/>
                  <a:gd name="T33" fmla="*/ 0 h 39"/>
                  <a:gd name="T34" fmla="*/ 55 w 19"/>
                  <a:gd name="T35" fmla="*/ 8 h 39"/>
                  <a:gd name="T36" fmla="*/ 63 w 19"/>
                  <a:gd name="T37" fmla="*/ 8 h 39"/>
                  <a:gd name="T38" fmla="*/ 63 w 19"/>
                  <a:gd name="T39" fmla="*/ 22 h 39"/>
                  <a:gd name="T40" fmla="*/ 68 w 19"/>
                  <a:gd name="T41" fmla="*/ 22 h 39"/>
                  <a:gd name="T42" fmla="*/ 76 w 19"/>
                  <a:gd name="T43" fmla="*/ 22 h 39"/>
                  <a:gd name="T44" fmla="*/ 103 w 19"/>
                  <a:gd name="T45" fmla="*/ 13 h 39"/>
                  <a:gd name="T46" fmla="*/ 111 w 19"/>
                  <a:gd name="T47" fmla="*/ 13 h 39"/>
                  <a:gd name="T48" fmla="*/ 118 w 19"/>
                  <a:gd name="T49" fmla="*/ 13 h 39"/>
                  <a:gd name="T50" fmla="*/ 132 w 19"/>
                  <a:gd name="T51" fmla="*/ 30 h 39"/>
                  <a:gd name="T52" fmla="*/ 118 w 19"/>
                  <a:gd name="T53" fmla="*/ 43 h 39"/>
                  <a:gd name="T54" fmla="*/ 111 w 19"/>
                  <a:gd name="T55" fmla="*/ 65 h 39"/>
                  <a:gd name="T56" fmla="*/ 103 w 19"/>
                  <a:gd name="T57" fmla="*/ 81 h 39"/>
                  <a:gd name="T58" fmla="*/ 111 w 19"/>
                  <a:gd name="T59" fmla="*/ 86 h 39"/>
                  <a:gd name="T60" fmla="*/ 111 w 19"/>
                  <a:gd name="T61" fmla="*/ 102 h 39"/>
                  <a:gd name="T62" fmla="*/ 103 w 19"/>
                  <a:gd name="T63" fmla="*/ 129 h 39"/>
                  <a:gd name="T64" fmla="*/ 89 w 19"/>
                  <a:gd name="T65" fmla="*/ 153 h 39"/>
                  <a:gd name="T66" fmla="*/ 103 w 19"/>
                  <a:gd name="T67" fmla="*/ 175 h 39"/>
                  <a:gd name="T68" fmla="*/ 97 w 19"/>
                  <a:gd name="T69" fmla="*/ 197 h 39"/>
                  <a:gd name="T70" fmla="*/ 103 w 19"/>
                  <a:gd name="T71" fmla="*/ 210 h 39"/>
                  <a:gd name="T72" fmla="*/ 89 w 19"/>
                  <a:gd name="T73" fmla="*/ 269 h 3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 h="39">
                    <a:moveTo>
                      <a:pt x="13" y="37"/>
                    </a:moveTo>
                    <a:cubicBezTo>
                      <a:pt x="13" y="38"/>
                      <a:pt x="13" y="38"/>
                      <a:pt x="13" y="38"/>
                    </a:cubicBezTo>
                    <a:cubicBezTo>
                      <a:pt x="11" y="39"/>
                      <a:pt x="12" y="39"/>
                      <a:pt x="10" y="38"/>
                    </a:cubicBezTo>
                    <a:cubicBezTo>
                      <a:pt x="8" y="37"/>
                      <a:pt x="8" y="37"/>
                      <a:pt x="5" y="38"/>
                    </a:cubicBezTo>
                    <a:cubicBezTo>
                      <a:pt x="3" y="39"/>
                      <a:pt x="5" y="36"/>
                      <a:pt x="5" y="36"/>
                    </a:cubicBezTo>
                    <a:cubicBezTo>
                      <a:pt x="5" y="36"/>
                      <a:pt x="5" y="34"/>
                      <a:pt x="5" y="32"/>
                    </a:cubicBezTo>
                    <a:cubicBezTo>
                      <a:pt x="5" y="31"/>
                      <a:pt x="5" y="31"/>
                      <a:pt x="5" y="30"/>
                    </a:cubicBezTo>
                    <a:cubicBezTo>
                      <a:pt x="4" y="29"/>
                      <a:pt x="5" y="29"/>
                      <a:pt x="4" y="27"/>
                    </a:cubicBezTo>
                    <a:cubicBezTo>
                      <a:pt x="4" y="25"/>
                      <a:pt x="4" y="28"/>
                      <a:pt x="3" y="26"/>
                    </a:cubicBezTo>
                    <a:cubicBezTo>
                      <a:pt x="3" y="23"/>
                      <a:pt x="3" y="26"/>
                      <a:pt x="1" y="26"/>
                    </a:cubicBezTo>
                    <a:cubicBezTo>
                      <a:pt x="0" y="25"/>
                      <a:pt x="1" y="25"/>
                      <a:pt x="2" y="22"/>
                    </a:cubicBezTo>
                    <a:cubicBezTo>
                      <a:pt x="3" y="20"/>
                      <a:pt x="4" y="17"/>
                      <a:pt x="5" y="14"/>
                    </a:cubicBezTo>
                    <a:cubicBezTo>
                      <a:pt x="6" y="10"/>
                      <a:pt x="6" y="8"/>
                      <a:pt x="6" y="5"/>
                    </a:cubicBezTo>
                    <a:cubicBezTo>
                      <a:pt x="5" y="1"/>
                      <a:pt x="5" y="3"/>
                      <a:pt x="6" y="1"/>
                    </a:cubicBezTo>
                    <a:cubicBezTo>
                      <a:pt x="6" y="1"/>
                      <a:pt x="6" y="1"/>
                      <a:pt x="6" y="1"/>
                    </a:cubicBezTo>
                    <a:cubicBezTo>
                      <a:pt x="6" y="1"/>
                      <a:pt x="6" y="1"/>
                      <a:pt x="6" y="1"/>
                    </a:cubicBezTo>
                    <a:cubicBezTo>
                      <a:pt x="7" y="0"/>
                      <a:pt x="7" y="0"/>
                      <a:pt x="8" y="0"/>
                    </a:cubicBezTo>
                    <a:cubicBezTo>
                      <a:pt x="8" y="0"/>
                      <a:pt x="8" y="0"/>
                      <a:pt x="8" y="1"/>
                    </a:cubicBezTo>
                    <a:cubicBezTo>
                      <a:pt x="9" y="1"/>
                      <a:pt x="9" y="1"/>
                      <a:pt x="9" y="1"/>
                    </a:cubicBezTo>
                    <a:cubicBezTo>
                      <a:pt x="9" y="2"/>
                      <a:pt x="9" y="2"/>
                      <a:pt x="9" y="3"/>
                    </a:cubicBezTo>
                    <a:cubicBezTo>
                      <a:pt x="10" y="3"/>
                      <a:pt x="10" y="3"/>
                      <a:pt x="10" y="3"/>
                    </a:cubicBezTo>
                    <a:cubicBezTo>
                      <a:pt x="11" y="3"/>
                      <a:pt x="11" y="3"/>
                      <a:pt x="11" y="3"/>
                    </a:cubicBezTo>
                    <a:cubicBezTo>
                      <a:pt x="13" y="3"/>
                      <a:pt x="13" y="2"/>
                      <a:pt x="15" y="2"/>
                    </a:cubicBezTo>
                    <a:cubicBezTo>
                      <a:pt x="15" y="2"/>
                      <a:pt x="15" y="2"/>
                      <a:pt x="16" y="2"/>
                    </a:cubicBezTo>
                    <a:cubicBezTo>
                      <a:pt x="16" y="2"/>
                      <a:pt x="17" y="1"/>
                      <a:pt x="17" y="2"/>
                    </a:cubicBezTo>
                    <a:cubicBezTo>
                      <a:pt x="18" y="2"/>
                      <a:pt x="19" y="4"/>
                      <a:pt x="19" y="4"/>
                    </a:cubicBezTo>
                    <a:cubicBezTo>
                      <a:pt x="19" y="5"/>
                      <a:pt x="18" y="6"/>
                      <a:pt x="17" y="6"/>
                    </a:cubicBezTo>
                    <a:cubicBezTo>
                      <a:pt x="17" y="7"/>
                      <a:pt x="16" y="8"/>
                      <a:pt x="16" y="9"/>
                    </a:cubicBezTo>
                    <a:cubicBezTo>
                      <a:pt x="16" y="9"/>
                      <a:pt x="15" y="10"/>
                      <a:pt x="15" y="11"/>
                    </a:cubicBezTo>
                    <a:cubicBezTo>
                      <a:pt x="16" y="12"/>
                      <a:pt x="16" y="12"/>
                      <a:pt x="16" y="12"/>
                    </a:cubicBezTo>
                    <a:cubicBezTo>
                      <a:pt x="16" y="13"/>
                      <a:pt x="15" y="14"/>
                      <a:pt x="16" y="14"/>
                    </a:cubicBezTo>
                    <a:cubicBezTo>
                      <a:pt x="16" y="15"/>
                      <a:pt x="15" y="17"/>
                      <a:pt x="15" y="18"/>
                    </a:cubicBezTo>
                    <a:cubicBezTo>
                      <a:pt x="14" y="18"/>
                      <a:pt x="13" y="20"/>
                      <a:pt x="13" y="21"/>
                    </a:cubicBezTo>
                    <a:cubicBezTo>
                      <a:pt x="13" y="22"/>
                      <a:pt x="15" y="23"/>
                      <a:pt x="15" y="24"/>
                    </a:cubicBezTo>
                    <a:cubicBezTo>
                      <a:pt x="15" y="25"/>
                      <a:pt x="14" y="26"/>
                      <a:pt x="14" y="27"/>
                    </a:cubicBezTo>
                    <a:cubicBezTo>
                      <a:pt x="14" y="28"/>
                      <a:pt x="15" y="28"/>
                      <a:pt x="15" y="29"/>
                    </a:cubicBezTo>
                    <a:cubicBezTo>
                      <a:pt x="15" y="32"/>
                      <a:pt x="11" y="35"/>
                      <a:pt x="13" y="37"/>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403" name="Freeform 154">
                <a:extLst>
                  <a:ext uri="{FF2B5EF4-FFF2-40B4-BE49-F238E27FC236}">
                    <a16:creationId xmlns:a16="http://schemas.microsoft.com/office/drawing/2014/main" id="{3EE8BA9E-687A-4763-A31B-FDDF2E3E5A97}"/>
                  </a:ext>
                </a:extLst>
              </p:cNvPr>
              <p:cNvSpPr>
                <a:spLocks/>
              </p:cNvSpPr>
              <p:nvPr/>
            </p:nvSpPr>
            <p:spPr bwMode="auto">
              <a:xfrm>
                <a:off x="3856" y="796"/>
                <a:ext cx="35" cy="32"/>
              </a:xfrm>
              <a:custGeom>
                <a:avLst/>
                <a:gdLst>
                  <a:gd name="T0" fmla="*/ 94 w 13"/>
                  <a:gd name="T1" fmla="*/ 0 h 12"/>
                  <a:gd name="T2" fmla="*/ 65 w 13"/>
                  <a:gd name="T3" fmla="*/ 43 h 12"/>
                  <a:gd name="T4" fmla="*/ 43 w 13"/>
                  <a:gd name="T5" fmla="*/ 51 h 12"/>
                  <a:gd name="T6" fmla="*/ 22 w 13"/>
                  <a:gd name="T7" fmla="*/ 72 h 12"/>
                  <a:gd name="T8" fmla="*/ 8 w 13"/>
                  <a:gd name="T9" fmla="*/ 85 h 12"/>
                  <a:gd name="T10" fmla="*/ 0 w 13"/>
                  <a:gd name="T11" fmla="*/ 8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2">
                    <a:moveTo>
                      <a:pt x="13" y="0"/>
                    </a:moveTo>
                    <a:cubicBezTo>
                      <a:pt x="12" y="3"/>
                      <a:pt x="12" y="4"/>
                      <a:pt x="9" y="6"/>
                    </a:cubicBezTo>
                    <a:cubicBezTo>
                      <a:pt x="8" y="6"/>
                      <a:pt x="7" y="7"/>
                      <a:pt x="6" y="7"/>
                    </a:cubicBezTo>
                    <a:cubicBezTo>
                      <a:pt x="4" y="8"/>
                      <a:pt x="4" y="9"/>
                      <a:pt x="3" y="10"/>
                    </a:cubicBezTo>
                    <a:cubicBezTo>
                      <a:pt x="2" y="11"/>
                      <a:pt x="2" y="11"/>
                      <a:pt x="1" y="12"/>
                    </a:cubicBezTo>
                    <a:cubicBezTo>
                      <a:pt x="0" y="12"/>
                      <a:pt x="0" y="12"/>
                      <a:pt x="0" y="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04" name="Freeform 155">
                <a:extLst>
                  <a:ext uri="{FF2B5EF4-FFF2-40B4-BE49-F238E27FC236}">
                    <a16:creationId xmlns:a16="http://schemas.microsoft.com/office/drawing/2014/main" id="{6A1F5B0A-165C-4A1C-8006-E876063B1BB7}"/>
                  </a:ext>
                </a:extLst>
              </p:cNvPr>
              <p:cNvSpPr>
                <a:spLocks/>
              </p:cNvSpPr>
              <p:nvPr/>
            </p:nvSpPr>
            <p:spPr bwMode="auto">
              <a:xfrm>
                <a:off x="3856" y="796"/>
                <a:ext cx="35" cy="32"/>
              </a:xfrm>
              <a:custGeom>
                <a:avLst/>
                <a:gdLst>
                  <a:gd name="T0" fmla="*/ 94 w 13"/>
                  <a:gd name="T1" fmla="*/ 0 h 12"/>
                  <a:gd name="T2" fmla="*/ 65 w 13"/>
                  <a:gd name="T3" fmla="*/ 43 h 12"/>
                  <a:gd name="T4" fmla="*/ 43 w 13"/>
                  <a:gd name="T5" fmla="*/ 51 h 12"/>
                  <a:gd name="T6" fmla="*/ 22 w 13"/>
                  <a:gd name="T7" fmla="*/ 72 h 12"/>
                  <a:gd name="T8" fmla="*/ 8 w 13"/>
                  <a:gd name="T9" fmla="*/ 85 h 12"/>
                  <a:gd name="T10" fmla="*/ 0 w 13"/>
                  <a:gd name="T11" fmla="*/ 85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3" h="12">
                    <a:moveTo>
                      <a:pt x="13" y="0"/>
                    </a:moveTo>
                    <a:cubicBezTo>
                      <a:pt x="12" y="3"/>
                      <a:pt x="12" y="4"/>
                      <a:pt x="9" y="6"/>
                    </a:cubicBezTo>
                    <a:cubicBezTo>
                      <a:pt x="8" y="6"/>
                      <a:pt x="7" y="7"/>
                      <a:pt x="6" y="7"/>
                    </a:cubicBezTo>
                    <a:cubicBezTo>
                      <a:pt x="4" y="8"/>
                      <a:pt x="4" y="9"/>
                      <a:pt x="3" y="10"/>
                    </a:cubicBezTo>
                    <a:cubicBezTo>
                      <a:pt x="2" y="11"/>
                      <a:pt x="2" y="11"/>
                      <a:pt x="1" y="12"/>
                    </a:cubicBezTo>
                    <a:cubicBezTo>
                      <a:pt x="0" y="12"/>
                      <a:pt x="0" y="12"/>
                      <a:pt x="0" y="12"/>
                    </a:cubicBezTo>
                  </a:path>
                </a:pathLst>
              </a:custGeom>
              <a:grpFill/>
              <a:ln w="4763" cap="rnd">
                <a:solidFill>
                  <a:srgbClr val="FFFFFF"/>
                </a:solidFill>
                <a:prstDash val="solid"/>
                <a:round/>
                <a:headEnd/>
                <a:tailEnd/>
              </a:ln>
            </p:spPr>
            <p:txBody>
              <a:bodyPr/>
              <a:lstStyle/>
              <a:p>
                <a:endParaRPr lang="en-US"/>
              </a:p>
            </p:txBody>
          </p:sp>
          <p:sp>
            <p:nvSpPr>
              <p:cNvPr id="405" name="Freeform 156">
                <a:extLst>
                  <a:ext uri="{FF2B5EF4-FFF2-40B4-BE49-F238E27FC236}">
                    <a16:creationId xmlns:a16="http://schemas.microsoft.com/office/drawing/2014/main" id="{734A4912-950A-4EE0-86A7-39BC1C89247D}"/>
                  </a:ext>
                </a:extLst>
              </p:cNvPr>
              <p:cNvSpPr>
                <a:spLocks/>
              </p:cNvSpPr>
              <p:nvPr/>
            </p:nvSpPr>
            <p:spPr bwMode="auto">
              <a:xfrm>
                <a:off x="3501" y="732"/>
                <a:ext cx="392" cy="488"/>
              </a:xfrm>
              <a:custGeom>
                <a:avLst/>
                <a:gdLst>
                  <a:gd name="T0" fmla="*/ 947 w 147"/>
                  <a:gd name="T1" fmla="*/ 256 h 183"/>
                  <a:gd name="T2" fmla="*/ 840 w 147"/>
                  <a:gd name="T3" fmla="*/ 184 h 183"/>
                  <a:gd name="T4" fmla="*/ 789 w 147"/>
                  <a:gd name="T5" fmla="*/ 328 h 183"/>
                  <a:gd name="T6" fmla="*/ 589 w 147"/>
                  <a:gd name="T7" fmla="*/ 269 h 183"/>
                  <a:gd name="T8" fmla="*/ 448 w 147"/>
                  <a:gd name="T9" fmla="*/ 435 h 183"/>
                  <a:gd name="T10" fmla="*/ 363 w 147"/>
                  <a:gd name="T11" fmla="*/ 661 h 183"/>
                  <a:gd name="T12" fmla="*/ 291 w 147"/>
                  <a:gd name="T13" fmla="*/ 909 h 183"/>
                  <a:gd name="T14" fmla="*/ 256 w 147"/>
                  <a:gd name="T15" fmla="*/ 1229 h 183"/>
                  <a:gd name="T16" fmla="*/ 221 w 147"/>
                  <a:gd name="T17" fmla="*/ 1144 h 183"/>
                  <a:gd name="T18" fmla="*/ 184 w 147"/>
                  <a:gd name="T19" fmla="*/ 1224 h 183"/>
                  <a:gd name="T20" fmla="*/ 107 w 147"/>
                  <a:gd name="T21" fmla="*/ 1288 h 183"/>
                  <a:gd name="T22" fmla="*/ 21 w 147"/>
                  <a:gd name="T23" fmla="*/ 1245 h 183"/>
                  <a:gd name="T24" fmla="*/ 51 w 147"/>
                  <a:gd name="T25" fmla="*/ 1173 h 183"/>
                  <a:gd name="T26" fmla="*/ 29 w 147"/>
                  <a:gd name="T27" fmla="*/ 1165 h 183"/>
                  <a:gd name="T28" fmla="*/ 77 w 147"/>
                  <a:gd name="T29" fmla="*/ 1088 h 183"/>
                  <a:gd name="T30" fmla="*/ 13 w 147"/>
                  <a:gd name="T31" fmla="*/ 1117 h 183"/>
                  <a:gd name="T32" fmla="*/ 21 w 147"/>
                  <a:gd name="T33" fmla="*/ 1088 h 183"/>
                  <a:gd name="T34" fmla="*/ 35 w 147"/>
                  <a:gd name="T35" fmla="*/ 1053 h 183"/>
                  <a:gd name="T36" fmla="*/ 99 w 147"/>
                  <a:gd name="T37" fmla="*/ 1016 h 183"/>
                  <a:gd name="T38" fmla="*/ 21 w 147"/>
                  <a:gd name="T39" fmla="*/ 1045 h 183"/>
                  <a:gd name="T40" fmla="*/ 13 w 147"/>
                  <a:gd name="T41" fmla="*/ 981 h 183"/>
                  <a:gd name="T42" fmla="*/ 51 w 147"/>
                  <a:gd name="T43" fmla="*/ 947 h 183"/>
                  <a:gd name="T44" fmla="*/ 93 w 147"/>
                  <a:gd name="T45" fmla="*/ 939 h 183"/>
                  <a:gd name="T46" fmla="*/ 99 w 147"/>
                  <a:gd name="T47" fmla="*/ 904 h 183"/>
                  <a:gd name="T48" fmla="*/ 115 w 147"/>
                  <a:gd name="T49" fmla="*/ 883 h 183"/>
                  <a:gd name="T50" fmla="*/ 128 w 147"/>
                  <a:gd name="T51" fmla="*/ 861 h 183"/>
                  <a:gd name="T52" fmla="*/ 179 w 147"/>
                  <a:gd name="T53" fmla="*/ 840 h 183"/>
                  <a:gd name="T54" fmla="*/ 221 w 147"/>
                  <a:gd name="T55" fmla="*/ 824 h 183"/>
                  <a:gd name="T56" fmla="*/ 243 w 147"/>
                  <a:gd name="T57" fmla="*/ 789 h 183"/>
                  <a:gd name="T58" fmla="*/ 200 w 147"/>
                  <a:gd name="T59" fmla="*/ 776 h 183"/>
                  <a:gd name="T60" fmla="*/ 256 w 147"/>
                  <a:gd name="T61" fmla="*/ 717 h 183"/>
                  <a:gd name="T62" fmla="*/ 299 w 147"/>
                  <a:gd name="T63" fmla="*/ 669 h 183"/>
                  <a:gd name="T64" fmla="*/ 307 w 147"/>
                  <a:gd name="T65" fmla="*/ 611 h 183"/>
                  <a:gd name="T66" fmla="*/ 333 w 147"/>
                  <a:gd name="T67" fmla="*/ 547 h 183"/>
                  <a:gd name="T68" fmla="*/ 384 w 147"/>
                  <a:gd name="T69" fmla="*/ 461 h 183"/>
                  <a:gd name="T70" fmla="*/ 397 w 147"/>
                  <a:gd name="T71" fmla="*/ 427 h 183"/>
                  <a:gd name="T72" fmla="*/ 419 w 147"/>
                  <a:gd name="T73" fmla="*/ 384 h 183"/>
                  <a:gd name="T74" fmla="*/ 448 w 147"/>
                  <a:gd name="T75" fmla="*/ 333 h 183"/>
                  <a:gd name="T76" fmla="*/ 477 w 147"/>
                  <a:gd name="T77" fmla="*/ 320 h 183"/>
                  <a:gd name="T78" fmla="*/ 520 w 147"/>
                  <a:gd name="T79" fmla="*/ 235 h 183"/>
                  <a:gd name="T80" fmla="*/ 547 w 147"/>
                  <a:gd name="T81" fmla="*/ 221 h 183"/>
                  <a:gd name="T82" fmla="*/ 584 w 147"/>
                  <a:gd name="T83" fmla="*/ 235 h 183"/>
                  <a:gd name="T84" fmla="*/ 597 w 147"/>
                  <a:gd name="T85" fmla="*/ 184 h 183"/>
                  <a:gd name="T86" fmla="*/ 611 w 147"/>
                  <a:gd name="T87" fmla="*/ 213 h 183"/>
                  <a:gd name="T88" fmla="*/ 648 w 147"/>
                  <a:gd name="T89" fmla="*/ 141 h 183"/>
                  <a:gd name="T90" fmla="*/ 675 w 147"/>
                  <a:gd name="T91" fmla="*/ 136 h 183"/>
                  <a:gd name="T92" fmla="*/ 712 w 147"/>
                  <a:gd name="T93" fmla="*/ 115 h 183"/>
                  <a:gd name="T94" fmla="*/ 739 w 147"/>
                  <a:gd name="T95" fmla="*/ 115 h 183"/>
                  <a:gd name="T96" fmla="*/ 781 w 147"/>
                  <a:gd name="T97" fmla="*/ 43 h 183"/>
                  <a:gd name="T98" fmla="*/ 811 w 147"/>
                  <a:gd name="T99" fmla="*/ 43 h 183"/>
                  <a:gd name="T100" fmla="*/ 797 w 147"/>
                  <a:gd name="T101" fmla="*/ 120 h 183"/>
                  <a:gd name="T102" fmla="*/ 845 w 147"/>
                  <a:gd name="T103" fmla="*/ 64 h 183"/>
                  <a:gd name="T104" fmla="*/ 875 w 147"/>
                  <a:gd name="T105" fmla="*/ 72 h 183"/>
                  <a:gd name="T106" fmla="*/ 896 w 147"/>
                  <a:gd name="T107" fmla="*/ 43 h 183"/>
                  <a:gd name="T108" fmla="*/ 931 w 147"/>
                  <a:gd name="T109" fmla="*/ 8 h 183"/>
                  <a:gd name="T110" fmla="*/ 909 w 147"/>
                  <a:gd name="T111" fmla="*/ 56 h 183"/>
                  <a:gd name="T112" fmla="*/ 939 w 147"/>
                  <a:gd name="T113" fmla="*/ 72 h 183"/>
                  <a:gd name="T114" fmla="*/ 1003 w 147"/>
                  <a:gd name="T115" fmla="*/ 56 h 183"/>
                  <a:gd name="T116" fmla="*/ 1037 w 147"/>
                  <a:gd name="T117" fmla="*/ 115 h 183"/>
                  <a:gd name="T118" fmla="*/ 952 w 147"/>
                  <a:gd name="T119" fmla="*/ 115 h 183"/>
                  <a:gd name="T120" fmla="*/ 995 w 147"/>
                  <a:gd name="T121" fmla="*/ 179 h 183"/>
                  <a:gd name="T122" fmla="*/ 1037 w 147"/>
                  <a:gd name="T123" fmla="*/ 171 h 18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47" h="183">
                    <a:moveTo>
                      <a:pt x="146" y="24"/>
                    </a:moveTo>
                    <a:cubicBezTo>
                      <a:pt x="145" y="27"/>
                      <a:pt x="145" y="28"/>
                      <a:pt x="142" y="30"/>
                    </a:cubicBezTo>
                    <a:cubicBezTo>
                      <a:pt x="141" y="31"/>
                      <a:pt x="140" y="31"/>
                      <a:pt x="138" y="31"/>
                    </a:cubicBezTo>
                    <a:cubicBezTo>
                      <a:pt x="136" y="32"/>
                      <a:pt x="136" y="33"/>
                      <a:pt x="135" y="34"/>
                    </a:cubicBezTo>
                    <a:cubicBezTo>
                      <a:pt x="135" y="35"/>
                      <a:pt x="134" y="35"/>
                      <a:pt x="134" y="36"/>
                    </a:cubicBezTo>
                    <a:cubicBezTo>
                      <a:pt x="133" y="36"/>
                      <a:pt x="133" y="36"/>
                      <a:pt x="133" y="36"/>
                    </a:cubicBezTo>
                    <a:cubicBezTo>
                      <a:pt x="133" y="36"/>
                      <a:pt x="133" y="36"/>
                      <a:pt x="133" y="36"/>
                    </a:cubicBezTo>
                    <a:cubicBezTo>
                      <a:pt x="133" y="33"/>
                      <a:pt x="134" y="32"/>
                      <a:pt x="134" y="30"/>
                    </a:cubicBezTo>
                    <a:cubicBezTo>
                      <a:pt x="135" y="27"/>
                      <a:pt x="135" y="27"/>
                      <a:pt x="133" y="24"/>
                    </a:cubicBezTo>
                    <a:cubicBezTo>
                      <a:pt x="129" y="25"/>
                      <a:pt x="130" y="23"/>
                      <a:pt x="127" y="21"/>
                    </a:cubicBezTo>
                    <a:cubicBezTo>
                      <a:pt x="125" y="21"/>
                      <a:pt x="124" y="22"/>
                      <a:pt x="122" y="22"/>
                    </a:cubicBezTo>
                    <a:cubicBezTo>
                      <a:pt x="119" y="23"/>
                      <a:pt x="119" y="23"/>
                      <a:pt x="118" y="26"/>
                    </a:cubicBezTo>
                    <a:cubicBezTo>
                      <a:pt x="117" y="28"/>
                      <a:pt x="117" y="28"/>
                      <a:pt x="117" y="29"/>
                    </a:cubicBezTo>
                    <a:cubicBezTo>
                      <a:pt x="117" y="30"/>
                      <a:pt x="118" y="31"/>
                      <a:pt x="118" y="32"/>
                    </a:cubicBezTo>
                    <a:cubicBezTo>
                      <a:pt x="117" y="33"/>
                      <a:pt x="116" y="34"/>
                      <a:pt x="115" y="36"/>
                    </a:cubicBezTo>
                    <a:cubicBezTo>
                      <a:pt x="115" y="37"/>
                      <a:pt x="116" y="38"/>
                      <a:pt x="116" y="39"/>
                    </a:cubicBezTo>
                    <a:cubicBezTo>
                      <a:pt x="115" y="39"/>
                      <a:pt x="113" y="41"/>
                      <a:pt x="113" y="41"/>
                    </a:cubicBezTo>
                    <a:cubicBezTo>
                      <a:pt x="112" y="43"/>
                      <a:pt x="111" y="45"/>
                      <a:pt x="111" y="46"/>
                    </a:cubicBezTo>
                    <a:cubicBezTo>
                      <a:pt x="110" y="45"/>
                      <a:pt x="109" y="43"/>
                      <a:pt x="108" y="42"/>
                    </a:cubicBezTo>
                    <a:cubicBezTo>
                      <a:pt x="107" y="43"/>
                      <a:pt x="106" y="43"/>
                      <a:pt x="106" y="43"/>
                    </a:cubicBezTo>
                    <a:cubicBezTo>
                      <a:pt x="105" y="41"/>
                      <a:pt x="100" y="44"/>
                      <a:pt x="97" y="43"/>
                    </a:cubicBezTo>
                    <a:cubicBezTo>
                      <a:pt x="94" y="41"/>
                      <a:pt x="94" y="35"/>
                      <a:pt x="90" y="34"/>
                    </a:cubicBezTo>
                    <a:cubicBezTo>
                      <a:pt x="89" y="35"/>
                      <a:pt x="90" y="37"/>
                      <a:pt x="89" y="38"/>
                    </a:cubicBezTo>
                    <a:cubicBezTo>
                      <a:pt x="88" y="35"/>
                      <a:pt x="84" y="36"/>
                      <a:pt x="83" y="38"/>
                    </a:cubicBezTo>
                    <a:cubicBezTo>
                      <a:pt x="88" y="41"/>
                      <a:pt x="80" y="44"/>
                      <a:pt x="83" y="47"/>
                    </a:cubicBezTo>
                    <a:cubicBezTo>
                      <a:pt x="82" y="47"/>
                      <a:pt x="80" y="47"/>
                      <a:pt x="79" y="46"/>
                    </a:cubicBezTo>
                    <a:cubicBezTo>
                      <a:pt x="77" y="46"/>
                      <a:pt x="76" y="44"/>
                      <a:pt x="75" y="45"/>
                    </a:cubicBezTo>
                    <a:cubicBezTo>
                      <a:pt x="72" y="47"/>
                      <a:pt x="73" y="51"/>
                      <a:pt x="71" y="54"/>
                    </a:cubicBezTo>
                    <a:cubicBezTo>
                      <a:pt x="69" y="51"/>
                      <a:pt x="66" y="55"/>
                      <a:pt x="64" y="57"/>
                    </a:cubicBezTo>
                    <a:cubicBezTo>
                      <a:pt x="64" y="58"/>
                      <a:pt x="64" y="60"/>
                      <a:pt x="63" y="61"/>
                    </a:cubicBezTo>
                    <a:cubicBezTo>
                      <a:pt x="63" y="63"/>
                      <a:pt x="61" y="64"/>
                      <a:pt x="60" y="65"/>
                    </a:cubicBezTo>
                    <a:cubicBezTo>
                      <a:pt x="61" y="66"/>
                      <a:pt x="62" y="66"/>
                      <a:pt x="62" y="67"/>
                    </a:cubicBezTo>
                    <a:cubicBezTo>
                      <a:pt x="60" y="70"/>
                      <a:pt x="57" y="76"/>
                      <a:pt x="57" y="81"/>
                    </a:cubicBezTo>
                    <a:cubicBezTo>
                      <a:pt x="55" y="81"/>
                      <a:pt x="51" y="78"/>
                      <a:pt x="51" y="83"/>
                    </a:cubicBezTo>
                    <a:cubicBezTo>
                      <a:pt x="51" y="84"/>
                      <a:pt x="53" y="85"/>
                      <a:pt x="53" y="86"/>
                    </a:cubicBezTo>
                    <a:cubicBezTo>
                      <a:pt x="53" y="89"/>
                      <a:pt x="51" y="91"/>
                      <a:pt x="51" y="93"/>
                    </a:cubicBezTo>
                    <a:cubicBezTo>
                      <a:pt x="50" y="96"/>
                      <a:pt x="48" y="100"/>
                      <a:pt x="48" y="103"/>
                    </a:cubicBezTo>
                    <a:cubicBezTo>
                      <a:pt x="49" y="106"/>
                      <a:pt x="52" y="108"/>
                      <a:pt x="50" y="110"/>
                    </a:cubicBezTo>
                    <a:cubicBezTo>
                      <a:pt x="48" y="110"/>
                      <a:pt x="45" y="108"/>
                      <a:pt x="44" y="109"/>
                    </a:cubicBezTo>
                    <a:cubicBezTo>
                      <a:pt x="41" y="109"/>
                      <a:pt x="41" y="113"/>
                      <a:pt x="40" y="115"/>
                    </a:cubicBezTo>
                    <a:cubicBezTo>
                      <a:pt x="40" y="118"/>
                      <a:pt x="39" y="121"/>
                      <a:pt x="39" y="124"/>
                    </a:cubicBezTo>
                    <a:cubicBezTo>
                      <a:pt x="39" y="126"/>
                      <a:pt x="40" y="126"/>
                      <a:pt x="41" y="128"/>
                    </a:cubicBezTo>
                    <a:cubicBezTo>
                      <a:pt x="42" y="132"/>
                      <a:pt x="39" y="137"/>
                      <a:pt x="41" y="140"/>
                    </a:cubicBezTo>
                    <a:cubicBezTo>
                      <a:pt x="42" y="142"/>
                      <a:pt x="44" y="143"/>
                      <a:pt x="44" y="145"/>
                    </a:cubicBezTo>
                    <a:cubicBezTo>
                      <a:pt x="44" y="147"/>
                      <a:pt x="43" y="149"/>
                      <a:pt x="41" y="149"/>
                    </a:cubicBezTo>
                    <a:cubicBezTo>
                      <a:pt x="42" y="153"/>
                      <a:pt x="45" y="160"/>
                      <a:pt x="41" y="163"/>
                    </a:cubicBezTo>
                    <a:cubicBezTo>
                      <a:pt x="40" y="164"/>
                      <a:pt x="39" y="164"/>
                      <a:pt x="38" y="167"/>
                    </a:cubicBezTo>
                    <a:cubicBezTo>
                      <a:pt x="37" y="169"/>
                      <a:pt x="38" y="171"/>
                      <a:pt x="36" y="173"/>
                    </a:cubicBezTo>
                    <a:cubicBezTo>
                      <a:pt x="36" y="172"/>
                      <a:pt x="35" y="171"/>
                      <a:pt x="35" y="171"/>
                    </a:cubicBezTo>
                    <a:cubicBezTo>
                      <a:pt x="34" y="171"/>
                      <a:pt x="34" y="171"/>
                      <a:pt x="34" y="171"/>
                    </a:cubicBezTo>
                    <a:cubicBezTo>
                      <a:pt x="34" y="169"/>
                      <a:pt x="34" y="169"/>
                      <a:pt x="34" y="169"/>
                    </a:cubicBezTo>
                    <a:cubicBezTo>
                      <a:pt x="33" y="170"/>
                      <a:pt x="32" y="170"/>
                      <a:pt x="32" y="169"/>
                    </a:cubicBezTo>
                    <a:cubicBezTo>
                      <a:pt x="31" y="167"/>
                      <a:pt x="32" y="165"/>
                      <a:pt x="32" y="165"/>
                    </a:cubicBezTo>
                    <a:cubicBezTo>
                      <a:pt x="32" y="165"/>
                      <a:pt x="32" y="161"/>
                      <a:pt x="31" y="161"/>
                    </a:cubicBezTo>
                    <a:cubicBezTo>
                      <a:pt x="30" y="162"/>
                      <a:pt x="30" y="162"/>
                      <a:pt x="30" y="163"/>
                    </a:cubicBezTo>
                    <a:cubicBezTo>
                      <a:pt x="31" y="164"/>
                      <a:pt x="30" y="165"/>
                      <a:pt x="30" y="165"/>
                    </a:cubicBezTo>
                    <a:cubicBezTo>
                      <a:pt x="31" y="167"/>
                      <a:pt x="31" y="167"/>
                      <a:pt x="31" y="167"/>
                    </a:cubicBezTo>
                    <a:cubicBezTo>
                      <a:pt x="30" y="168"/>
                      <a:pt x="30" y="168"/>
                      <a:pt x="30" y="168"/>
                    </a:cubicBezTo>
                    <a:cubicBezTo>
                      <a:pt x="30" y="168"/>
                      <a:pt x="32" y="169"/>
                      <a:pt x="30" y="170"/>
                    </a:cubicBezTo>
                    <a:cubicBezTo>
                      <a:pt x="28" y="171"/>
                      <a:pt x="27" y="172"/>
                      <a:pt x="26" y="172"/>
                    </a:cubicBezTo>
                    <a:cubicBezTo>
                      <a:pt x="26" y="171"/>
                      <a:pt x="25" y="173"/>
                      <a:pt x="25" y="173"/>
                    </a:cubicBezTo>
                    <a:cubicBezTo>
                      <a:pt x="25" y="175"/>
                      <a:pt x="25" y="175"/>
                      <a:pt x="25" y="175"/>
                    </a:cubicBezTo>
                    <a:cubicBezTo>
                      <a:pt x="25" y="175"/>
                      <a:pt x="22" y="179"/>
                      <a:pt x="21" y="179"/>
                    </a:cubicBezTo>
                    <a:cubicBezTo>
                      <a:pt x="20" y="179"/>
                      <a:pt x="20" y="178"/>
                      <a:pt x="20" y="178"/>
                    </a:cubicBezTo>
                    <a:cubicBezTo>
                      <a:pt x="17" y="181"/>
                      <a:pt x="17" y="181"/>
                      <a:pt x="17" y="181"/>
                    </a:cubicBezTo>
                    <a:cubicBezTo>
                      <a:pt x="15" y="181"/>
                      <a:pt x="15" y="181"/>
                      <a:pt x="15" y="181"/>
                    </a:cubicBezTo>
                    <a:cubicBezTo>
                      <a:pt x="12" y="182"/>
                      <a:pt x="12" y="182"/>
                      <a:pt x="12" y="182"/>
                    </a:cubicBezTo>
                    <a:cubicBezTo>
                      <a:pt x="12" y="182"/>
                      <a:pt x="11" y="183"/>
                      <a:pt x="10" y="182"/>
                    </a:cubicBezTo>
                    <a:cubicBezTo>
                      <a:pt x="10" y="181"/>
                      <a:pt x="9" y="179"/>
                      <a:pt x="9" y="179"/>
                    </a:cubicBezTo>
                    <a:cubicBezTo>
                      <a:pt x="9" y="179"/>
                      <a:pt x="8" y="178"/>
                      <a:pt x="7" y="178"/>
                    </a:cubicBezTo>
                    <a:cubicBezTo>
                      <a:pt x="5" y="178"/>
                      <a:pt x="4" y="178"/>
                      <a:pt x="4" y="177"/>
                    </a:cubicBezTo>
                    <a:cubicBezTo>
                      <a:pt x="3" y="176"/>
                      <a:pt x="2" y="176"/>
                      <a:pt x="3" y="175"/>
                    </a:cubicBezTo>
                    <a:cubicBezTo>
                      <a:pt x="3" y="174"/>
                      <a:pt x="2" y="172"/>
                      <a:pt x="4" y="172"/>
                    </a:cubicBezTo>
                    <a:cubicBezTo>
                      <a:pt x="5" y="172"/>
                      <a:pt x="6" y="173"/>
                      <a:pt x="6" y="173"/>
                    </a:cubicBezTo>
                    <a:cubicBezTo>
                      <a:pt x="7" y="171"/>
                      <a:pt x="7" y="171"/>
                      <a:pt x="7" y="171"/>
                    </a:cubicBezTo>
                    <a:cubicBezTo>
                      <a:pt x="7" y="171"/>
                      <a:pt x="6" y="171"/>
                      <a:pt x="6" y="170"/>
                    </a:cubicBezTo>
                    <a:cubicBezTo>
                      <a:pt x="6" y="170"/>
                      <a:pt x="7" y="167"/>
                      <a:pt x="7" y="166"/>
                    </a:cubicBezTo>
                    <a:cubicBezTo>
                      <a:pt x="7" y="165"/>
                      <a:pt x="7" y="165"/>
                      <a:pt x="7" y="165"/>
                    </a:cubicBezTo>
                    <a:cubicBezTo>
                      <a:pt x="7" y="165"/>
                      <a:pt x="6" y="166"/>
                      <a:pt x="5" y="167"/>
                    </a:cubicBezTo>
                    <a:cubicBezTo>
                      <a:pt x="5" y="168"/>
                      <a:pt x="4" y="167"/>
                      <a:pt x="3" y="168"/>
                    </a:cubicBezTo>
                    <a:cubicBezTo>
                      <a:pt x="2" y="169"/>
                      <a:pt x="2" y="170"/>
                      <a:pt x="1" y="168"/>
                    </a:cubicBezTo>
                    <a:cubicBezTo>
                      <a:pt x="1" y="167"/>
                      <a:pt x="1" y="165"/>
                      <a:pt x="2" y="165"/>
                    </a:cubicBezTo>
                    <a:cubicBezTo>
                      <a:pt x="2" y="165"/>
                      <a:pt x="3" y="163"/>
                      <a:pt x="3" y="164"/>
                    </a:cubicBezTo>
                    <a:cubicBezTo>
                      <a:pt x="4" y="165"/>
                      <a:pt x="3" y="164"/>
                      <a:pt x="4" y="164"/>
                    </a:cubicBezTo>
                    <a:cubicBezTo>
                      <a:pt x="5" y="164"/>
                      <a:pt x="8" y="162"/>
                      <a:pt x="7" y="162"/>
                    </a:cubicBezTo>
                    <a:cubicBezTo>
                      <a:pt x="6" y="162"/>
                      <a:pt x="5" y="162"/>
                      <a:pt x="5" y="162"/>
                    </a:cubicBezTo>
                    <a:cubicBezTo>
                      <a:pt x="6" y="161"/>
                      <a:pt x="6" y="160"/>
                      <a:pt x="6" y="160"/>
                    </a:cubicBezTo>
                    <a:cubicBezTo>
                      <a:pt x="7" y="159"/>
                      <a:pt x="6" y="159"/>
                      <a:pt x="7" y="158"/>
                    </a:cubicBezTo>
                    <a:cubicBezTo>
                      <a:pt x="8" y="157"/>
                      <a:pt x="9" y="153"/>
                      <a:pt x="9" y="154"/>
                    </a:cubicBezTo>
                    <a:cubicBezTo>
                      <a:pt x="10" y="155"/>
                      <a:pt x="11" y="153"/>
                      <a:pt x="11" y="153"/>
                    </a:cubicBezTo>
                    <a:cubicBezTo>
                      <a:pt x="11" y="153"/>
                      <a:pt x="9" y="152"/>
                      <a:pt x="8" y="153"/>
                    </a:cubicBezTo>
                    <a:cubicBezTo>
                      <a:pt x="7" y="154"/>
                      <a:pt x="7" y="154"/>
                      <a:pt x="7" y="154"/>
                    </a:cubicBezTo>
                    <a:cubicBezTo>
                      <a:pt x="7" y="155"/>
                      <a:pt x="7" y="156"/>
                      <a:pt x="7" y="156"/>
                    </a:cubicBezTo>
                    <a:cubicBezTo>
                      <a:pt x="6" y="157"/>
                      <a:pt x="7" y="157"/>
                      <a:pt x="6" y="158"/>
                    </a:cubicBezTo>
                    <a:cubicBezTo>
                      <a:pt x="4" y="159"/>
                      <a:pt x="2" y="159"/>
                      <a:pt x="2" y="158"/>
                    </a:cubicBezTo>
                    <a:cubicBezTo>
                      <a:pt x="2" y="158"/>
                      <a:pt x="3" y="157"/>
                      <a:pt x="2" y="157"/>
                    </a:cubicBezTo>
                    <a:cubicBezTo>
                      <a:pt x="1" y="158"/>
                      <a:pt x="0" y="159"/>
                      <a:pt x="0" y="157"/>
                    </a:cubicBezTo>
                    <a:cubicBezTo>
                      <a:pt x="0" y="156"/>
                      <a:pt x="1" y="155"/>
                      <a:pt x="2" y="155"/>
                    </a:cubicBezTo>
                    <a:cubicBezTo>
                      <a:pt x="3" y="156"/>
                      <a:pt x="3" y="155"/>
                      <a:pt x="3" y="155"/>
                    </a:cubicBezTo>
                    <a:cubicBezTo>
                      <a:pt x="4" y="155"/>
                      <a:pt x="4" y="155"/>
                      <a:pt x="4" y="155"/>
                    </a:cubicBezTo>
                    <a:cubicBezTo>
                      <a:pt x="4" y="155"/>
                      <a:pt x="4" y="154"/>
                      <a:pt x="4" y="153"/>
                    </a:cubicBezTo>
                    <a:cubicBezTo>
                      <a:pt x="4" y="153"/>
                      <a:pt x="3" y="152"/>
                      <a:pt x="3" y="153"/>
                    </a:cubicBezTo>
                    <a:cubicBezTo>
                      <a:pt x="2" y="153"/>
                      <a:pt x="1" y="153"/>
                      <a:pt x="1" y="153"/>
                    </a:cubicBezTo>
                    <a:cubicBezTo>
                      <a:pt x="1" y="152"/>
                      <a:pt x="2" y="150"/>
                      <a:pt x="1" y="150"/>
                    </a:cubicBezTo>
                    <a:cubicBezTo>
                      <a:pt x="1" y="150"/>
                      <a:pt x="0" y="150"/>
                      <a:pt x="0" y="149"/>
                    </a:cubicBezTo>
                    <a:cubicBezTo>
                      <a:pt x="0" y="148"/>
                      <a:pt x="1" y="148"/>
                      <a:pt x="1" y="148"/>
                    </a:cubicBezTo>
                    <a:cubicBezTo>
                      <a:pt x="3" y="148"/>
                      <a:pt x="3" y="148"/>
                      <a:pt x="3" y="148"/>
                    </a:cubicBezTo>
                    <a:cubicBezTo>
                      <a:pt x="3" y="148"/>
                      <a:pt x="4" y="148"/>
                      <a:pt x="5" y="148"/>
                    </a:cubicBezTo>
                    <a:cubicBezTo>
                      <a:pt x="8" y="148"/>
                      <a:pt x="8" y="148"/>
                      <a:pt x="8" y="148"/>
                    </a:cubicBezTo>
                    <a:cubicBezTo>
                      <a:pt x="9" y="147"/>
                      <a:pt x="10" y="147"/>
                      <a:pt x="10" y="148"/>
                    </a:cubicBezTo>
                    <a:cubicBezTo>
                      <a:pt x="11" y="149"/>
                      <a:pt x="13" y="150"/>
                      <a:pt x="13" y="149"/>
                    </a:cubicBezTo>
                    <a:cubicBezTo>
                      <a:pt x="13" y="148"/>
                      <a:pt x="11" y="147"/>
                      <a:pt x="12" y="147"/>
                    </a:cubicBezTo>
                    <a:cubicBezTo>
                      <a:pt x="13" y="146"/>
                      <a:pt x="13" y="147"/>
                      <a:pt x="14" y="146"/>
                    </a:cubicBezTo>
                    <a:cubicBezTo>
                      <a:pt x="15" y="146"/>
                      <a:pt x="13" y="144"/>
                      <a:pt x="14" y="143"/>
                    </a:cubicBezTo>
                    <a:cubicBezTo>
                      <a:pt x="14" y="143"/>
                      <a:pt x="12" y="143"/>
                      <a:pt x="12" y="144"/>
                    </a:cubicBezTo>
                    <a:cubicBezTo>
                      <a:pt x="13" y="145"/>
                      <a:pt x="12" y="145"/>
                      <a:pt x="11" y="146"/>
                    </a:cubicBezTo>
                    <a:cubicBezTo>
                      <a:pt x="10" y="146"/>
                      <a:pt x="9" y="146"/>
                      <a:pt x="9" y="146"/>
                    </a:cubicBezTo>
                    <a:cubicBezTo>
                      <a:pt x="8" y="146"/>
                      <a:pt x="9" y="145"/>
                      <a:pt x="8" y="145"/>
                    </a:cubicBezTo>
                    <a:cubicBezTo>
                      <a:pt x="8" y="145"/>
                      <a:pt x="7" y="146"/>
                      <a:pt x="5" y="146"/>
                    </a:cubicBezTo>
                    <a:cubicBezTo>
                      <a:pt x="4" y="147"/>
                      <a:pt x="4" y="146"/>
                      <a:pt x="3" y="147"/>
                    </a:cubicBezTo>
                    <a:cubicBezTo>
                      <a:pt x="2" y="147"/>
                      <a:pt x="2" y="147"/>
                      <a:pt x="2" y="147"/>
                    </a:cubicBezTo>
                    <a:cubicBezTo>
                      <a:pt x="2" y="147"/>
                      <a:pt x="1" y="147"/>
                      <a:pt x="1" y="146"/>
                    </a:cubicBezTo>
                    <a:cubicBezTo>
                      <a:pt x="1" y="145"/>
                      <a:pt x="2" y="144"/>
                      <a:pt x="2" y="144"/>
                    </a:cubicBezTo>
                    <a:cubicBezTo>
                      <a:pt x="3" y="143"/>
                      <a:pt x="2" y="142"/>
                      <a:pt x="2" y="142"/>
                    </a:cubicBezTo>
                    <a:cubicBezTo>
                      <a:pt x="0" y="139"/>
                      <a:pt x="0" y="139"/>
                      <a:pt x="0" y="139"/>
                    </a:cubicBezTo>
                    <a:cubicBezTo>
                      <a:pt x="2" y="138"/>
                      <a:pt x="2" y="138"/>
                      <a:pt x="2" y="138"/>
                    </a:cubicBezTo>
                    <a:cubicBezTo>
                      <a:pt x="2" y="138"/>
                      <a:pt x="2" y="138"/>
                      <a:pt x="3" y="139"/>
                    </a:cubicBezTo>
                    <a:cubicBezTo>
                      <a:pt x="4" y="139"/>
                      <a:pt x="5" y="138"/>
                      <a:pt x="5" y="138"/>
                    </a:cubicBezTo>
                    <a:cubicBezTo>
                      <a:pt x="6" y="138"/>
                      <a:pt x="7" y="139"/>
                      <a:pt x="7" y="139"/>
                    </a:cubicBezTo>
                    <a:cubicBezTo>
                      <a:pt x="7" y="136"/>
                      <a:pt x="7" y="136"/>
                      <a:pt x="7" y="136"/>
                    </a:cubicBezTo>
                    <a:cubicBezTo>
                      <a:pt x="6" y="134"/>
                      <a:pt x="6" y="134"/>
                      <a:pt x="6" y="134"/>
                    </a:cubicBezTo>
                    <a:cubicBezTo>
                      <a:pt x="7" y="133"/>
                      <a:pt x="7" y="133"/>
                      <a:pt x="7" y="133"/>
                    </a:cubicBezTo>
                    <a:cubicBezTo>
                      <a:pt x="8" y="134"/>
                      <a:pt x="8" y="134"/>
                      <a:pt x="8" y="134"/>
                    </a:cubicBezTo>
                    <a:cubicBezTo>
                      <a:pt x="9" y="134"/>
                      <a:pt x="8" y="132"/>
                      <a:pt x="9" y="132"/>
                    </a:cubicBezTo>
                    <a:cubicBezTo>
                      <a:pt x="10" y="131"/>
                      <a:pt x="9" y="130"/>
                      <a:pt x="10" y="132"/>
                    </a:cubicBezTo>
                    <a:cubicBezTo>
                      <a:pt x="11" y="133"/>
                      <a:pt x="10" y="134"/>
                      <a:pt x="10" y="134"/>
                    </a:cubicBezTo>
                    <a:cubicBezTo>
                      <a:pt x="11" y="135"/>
                      <a:pt x="10" y="135"/>
                      <a:pt x="12" y="134"/>
                    </a:cubicBezTo>
                    <a:cubicBezTo>
                      <a:pt x="13" y="133"/>
                      <a:pt x="13" y="132"/>
                      <a:pt x="13" y="132"/>
                    </a:cubicBezTo>
                    <a:cubicBezTo>
                      <a:pt x="11" y="129"/>
                      <a:pt x="11" y="129"/>
                      <a:pt x="11" y="129"/>
                    </a:cubicBezTo>
                    <a:cubicBezTo>
                      <a:pt x="10" y="129"/>
                      <a:pt x="10" y="129"/>
                      <a:pt x="10" y="129"/>
                    </a:cubicBezTo>
                    <a:cubicBezTo>
                      <a:pt x="10" y="129"/>
                      <a:pt x="12" y="127"/>
                      <a:pt x="13" y="128"/>
                    </a:cubicBezTo>
                    <a:cubicBezTo>
                      <a:pt x="13" y="130"/>
                      <a:pt x="14" y="129"/>
                      <a:pt x="15" y="129"/>
                    </a:cubicBezTo>
                    <a:cubicBezTo>
                      <a:pt x="15" y="128"/>
                      <a:pt x="15" y="128"/>
                      <a:pt x="15" y="128"/>
                    </a:cubicBezTo>
                    <a:cubicBezTo>
                      <a:pt x="15" y="128"/>
                      <a:pt x="15" y="127"/>
                      <a:pt x="14" y="127"/>
                    </a:cubicBezTo>
                    <a:cubicBezTo>
                      <a:pt x="13" y="127"/>
                      <a:pt x="13" y="126"/>
                      <a:pt x="13" y="126"/>
                    </a:cubicBezTo>
                    <a:cubicBezTo>
                      <a:pt x="12" y="126"/>
                      <a:pt x="12" y="126"/>
                      <a:pt x="12" y="126"/>
                    </a:cubicBezTo>
                    <a:cubicBezTo>
                      <a:pt x="11" y="125"/>
                      <a:pt x="11" y="125"/>
                      <a:pt x="11" y="125"/>
                    </a:cubicBezTo>
                    <a:cubicBezTo>
                      <a:pt x="12" y="124"/>
                      <a:pt x="13" y="123"/>
                      <a:pt x="13" y="124"/>
                    </a:cubicBezTo>
                    <a:cubicBezTo>
                      <a:pt x="13" y="124"/>
                      <a:pt x="13" y="124"/>
                      <a:pt x="14" y="125"/>
                    </a:cubicBezTo>
                    <a:cubicBezTo>
                      <a:pt x="15" y="125"/>
                      <a:pt x="16" y="124"/>
                      <a:pt x="16" y="124"/>
                    </a:cubicBezTo>
                    <a:cubicBezTo>
                      <a:pt x="16" y="124"/>
                      <a:pt x="17" y="125"/>
                      <a:pt x="17" y="124"/>
                    </a:cubicBezTo>
                    <a:cubicBezTo>
                      <a:pt x="17" y="124"/>
                      <a:pt x="16" y="122"/>
                      <a:pt x="16" y="123"/>
                    </a:cubicBezTo>
                    <a:cubicBezTo>
                      <a:pt x="15" y="123"/>
                      <a:pt x="14" y="122"/>
                      <a:pt x="14" y="122"/>
                    </a:cubicBezTo>
                    <a:cubicBezTo>
                      <a:pt x="17" y="121"/>
                      <a:pt x="17" y="121"/>
                      <a:pt x="17" y="121"/>
                    </a:cubicBezTo>
                    <a:cubicBezTo>
                      <a:pt x="17" y="121"/>
                      <a:pt x="17" y="120"/>
                      <a:pt x="18" y="120"/>
                    </a:cubicBezTo>
                    <a:cubicBezTo>
                      <a:pt x="18" y="121"/>
                      <a:pt x="18" y="121"/>
                      <a:pt x="18" y="121"/>
                    </a:cubicBezTo>
                    <a:cubicBezTo>
                      <a:pt x="19" y="121"/>
                      <a:pt x="19" y="121"/>
                      <a:pt x="20" y="120"/>
                    </a:cubicBezTo>
                    <a:cubicBezTo>
                      <a:pt x="20" y="119"/>
                      <a:pt x="19" y="118"/>
                      <a:pt x="20" y="119"/>
                    </a:cubicBezTo>
                    <a:cubicBezTo>
                      <a:pt x="21" y="119"/>
                      <a:pt x="21" y="118"/>
                      <a:pt x="22" y="118"/>
                    </a:cubicBezTo>
                    <a:cubicBezTo>
                      <a:pt x="23" y="117"/>
                      <a:pt x="23" y="117"/>
                      <a:pt x="23" y="117"/>
                    </a:cubicBezTo>
                    <a:cubicBezTo>
                      <a:pt x="24" y="119"/>
                      <a:pt x="24" y="119"/>
                      <a:pt x="24" y="119"/>
                    </a:cubicBezTo>
                    <a:cubicBezTo>
                      <a:pt x="25" y="119"/>
                      <a:pt x="25" y="118"/>
                      <a:pt x="25" y="118"/>
                    </a:cubicBezTo>
                    <a:cubicBezTo>
                      <a:pt x="25" y="115"/>
                      <a:pt x="25" y="115"/>
                      <a:pt x="25" y="115"/>
                    </a:cubicBezTo>
                    <a:cubicBezTo>
                      <a:pt x="25" y="115"/>
                      <a:pt x="25" y="114"/>
                      <a:pt x="26" y="115"/>
                    </a:cubicBezTo>
                    <a:cubicBezTo>
                      <a:pt x="28" y="115"/>
                      <a:pt x="28" y="116"/>
                      <a:pt x="28" y="116"/>
                    </a:cubicBezTo>
                    <a:cubicBezTo>
                      <a:pt x="28" y="118"/>
                      <a:pt x="28" y="118"/>
                      <a:pt x="28" y="118"/>
                    </a:cubicBezTo>
                    <a:cubicBezTo>
                      <a:pt x="29" y="119"/>
                      <a:pt x="30" y="118"/>
                      <a:pt x="30" y="118"/>
                    </a:cubicBezTo>
                    <a:cubicBezTo>
                      <a:pt x="30" y="118"/>
                      <a:pt x="31" y="117"/>
                      <a:pt x="31" y="116"/>
                    </a:cubicBezTo>
                    <a:cubicBezTo>
                      <a:pt x="32" y="115"/>
                      <a:pt x="34" y="113"/>
                      <a:pt x="35" y="113"/>
                    </a:cubicBezTo>
                    <a:cubicBezTo>
                      <a:pt x="35" y="113"/>
                      <a:pt x="36" y="112"/>
                      <a:pt x="36" y="113"/>
                    </a:cubicBezTo>
                    <a:cubicBezTo>
                      <a:pt x="37" y="114"/>
                      <a:pt x="37" y="114"/>
                      <a:pt x="37" y="113"/>
                    </a:cubicBezTo>
                    <a:cubicBezTo>
                      <a:pt x="37" y="112"/>
                      <a:pt x="36" y="112"/>
                      <a:pt x="36" y="111"/>
                    </a:cubicBezTo>
                    <a:cubicBezTo>
                      <a:pt x="36" y="110"/>
                      <a:pt x="37" y="109"/>
                      <a:pt x="36" y="110"/>
                    </a:cubicBezTo>
                    <a:cubicBezTo>
                      <a:pt x="36" y="110"/>
                      <a:pt x="34" y="110"/>
                      <a:pt x="34" y="111"/>
                    </a:cubicBezTo>
                    <a:cubicBezTo>
                      <a:pt x="34" y="112"/>
                      <a:pt x="28" y="114"/>
                      <a:pt x="28" y="114"/>
                    </a:cubicBezTo>
                    <a:cubicBezTo>
                      <a:pt x="28" y="113"/>
                      <a:pt x="29" y="112"/>
                      <a:pt x="28" y="112"/>
                    </a:cubicBezTo>
                    <a:cubicBezTo>
                      <a:pt x="28" y="113"/>
                      <a:pt x="26" y="113"/>
                      <a:pt x="26" y="112"/>
                    </a:cubicBezTo>
                    <a:cubicBezTo>
                      <a:pt x="27" y="111"/>
                      <a:pt x="28" y="110"/>
                      <a:pt x="28" y="110"/>
                    </a:cubicBezTo>
                    <a:cubicBezTo>
                      <a:pt x="29" y="110"/>
                      <a:pt x="29" y="110"/>
                      <a:pt x="29" y="110"/>
                    </a:cubicBezTo>
                    <a:cubicBezTo>
                      <a:pt x="28" y="109"/>
                      <a:pt x="28" y="109"/>
                      <a:pt x="28" y="109"/>
                    </a:cubicBezTo>
                    <a:cubicBezTo>
                      <a:pt x="28" y="109"/>
                      <a:pt x="29" y="108"/>
                      <a:pt x="30" y="107"/>
                    </a:cubicBezTo>
                    <a:cubicBezTo>
                      <a:pt x="30" y="107"/>
                      <a:pt x="31" y="105"/>
                      <a:pt x="32" y="105"/>
                    </a:cubicBezTo>
                    <a:cubicBezTo>
                      <a:pt x="32" y="104"/>
                      <a:pt x="32" y="104"/>
                      <a:pt x="32" y="103"/>
                    </a:cubicBezTo>
                    <a:cubicBezTo>
                      <a:pt x="33" y="103"/>
                      <a:pt x="33" y="101"/>
                      <a:pt x="34" y="101"/>
                    </a:cubicBezTo>
                    <a:cubicBezTo>
                      <a:pt x="35" y="102"/>
                      <a:pt x="35" y="103"/>
                      <a:pt x="35" y="103"/>
                    </a:cubicBezTo>
                    <a:cubicBezTo>
                      <a:pt x="36" y="103"/>
                      <a:pt x="36" y="101"/>
                      <a:pt x="36" y="101"/>
                    </a:cubicBezTo>
                    <a:cubicBezTo>
                      <a:pt x="37" y="100"/>
                      <a:pt x="37" y="98"/>
                      <a:pt x="36" y="98"/>
                    </a:cubicBezTo>
                    <a:cubicBezTo>
                      <a:pt x="36" y="98"/>
                      <a:pt x="35" y="98"/>
                      <a:pt x="36" y="97"/>
                    </a:cubicBezTo>
                    <a:cubicBezTo>
                      <a:pt x="37" y="96"/>
                      <a:pt x="37" y="93"/>
                      <a:pt x="38" y="95"/>
                    </a:cubicBezTo>
                    <a:cubicBezTo>
                      <a:pt x="39" y="97"/>
                      <a:pt x="38" y="95"/>
                      <a:pt x="39" y="95"/>
                    </a:cubicBezTo>
                    <a:cubicBezTo>
                      <a:pt x="40" y="94"/>
                      <a:pt x="40" y="94"/>
                      <a:pt x="41" y="95"/>
                    </a:cubicBezTo>
                    <a:cubicBezTo>
                      <a:pt x="41" y="95"/>
                      <a:pt x="41" y="94"/>
                      <a:pt x="42" y="94"/>
                    </a:cubicBezTo>
                    <a:cubicBezTo>
                      <a:pt x="42" y="93"/>
                      <a:pt x="42" y="92"/>
                      <a:pt x="42" y="92"/>
                    </a:cubicBezTo>
                    <a:cubicBezTo>
                      <a:pt x="41" y="91"/>
                      <a:pt x="41" y="91"/>
                      <a:pt x="41" y="91"/>
                    </a:cubicBezTo>
                    <a:cubicBezTo>
                      <a:pt x="41" y="91"/>
                      <a:pt x="40" y="89"/>
                      <a:pt x="41" y="89"/>
                    </a:cubicBezTo>
                    <a:cubicBezTo>
                      <a:pt x="43" y="90"/>
                      <a:pt x="43" y="90"/>
                      <a:pt x="43" y="89"/>
                    </a:cubicBezTo>
                    <a:cubicBezTo>
                      <a:pt x="43" y="88"/>
                      <a:pt x="42" y="88"/>
                      <a:pt x="42" y="87"/>
                    </a:cubicBezTo>
                    <a:cubicBezTo>
                      <a:pt x="42" y="87"/>
                      <a:pt x="41" y="86"/>
                      <a:pt x="43" y="86"/>
                    </a:cubicBezTo>
                    <a:cubicBezTo>
                      <a:pt x="44" y="85"/>
                      <a:pt x="41" y="85"/>
                      <a:pt x="43" y="84"/>
                    </a:cubicBezTo>
                    <a:cubicBezTo>
                      <a:pt x="45" y="83"/>
                      <a:pt x="43" y="83"/>
                      <a:pt x="44" y="82"/>
                    </a:cubicBezTo>
                    <a:cubicBezTo>
                      <a:pt x="45" y="81"/>
                      <a:pt x="42" y="81"/>
                      <a:pt x="44" y="80"/>
                    </a:cubicBezTo>
                    <a:cubicBezTo>
                      <a:pt x="47" y="79"/>
                      <a:pt x="46" y="78"/>
                      <a:pt x="47" y="79"/>
                    </a:cubicBezTo>
                    <a:cubicBezTo>
                      <a:pt x="48" y="80"/>
                      <a:pt x="51" y="80"/>
                      <a:pt x="50" y="79"/>
                    </a:cubicBezTo>
                    <a:cubicBezTo>
                      <a:pt x="49" y="78"/>
                      <a:pt x="48" y="78"/>
                      <a:pt x="47" y="77"/>
                    </a:cubicBezTo>
                    <a:cubicBezTo>
                      <a:pt x="47" y="76"/>
                      <a:pt x="46" y="75"/>
                      <a:pt x="47" y="74"/>
                    </a:cubicBezTo>
                    <a:cubicBezTo>
                      <a:pt x="48" y="73"/>
                      <a:pt x="47" y="72"/>
                      <a:pt x="48" y="72"/>
                    </a:cubicBezTo>
                    <a:cubicBezTo>
                      <a:pt x="50" y="71"/>
                      <a:pt x="48" y="71"/>
                      <a:pt x="49" y="69"/>
                    </a:cubicBezTo>
                    <a:cubicBezTo>
                      <a:pt x="50" y="68"/>
                      <a:pt x="50" y="67"/>
                      <a:pt x="51" y="67"/>
                    </a:cubicBezTo>
                    <a:cubicBezTo>
                      <a:pt x="52" y="67"/>
                      <a:pt x="53" y="67"/>
                      <a:pt x="53" y="66"/>
                    </a:cubicBezTo>
                    <a:cubicBezTo>
                      <a:pt x="54" y="66"/>
                      <a:pt x="53" y="65"/>
                      <a:pt x="54" y="65"/>
                    </a:cubicBezTo>
                    <a:cubicBezTo>
                      <a:pt x="56" y="65"/>
                      <a:pt x="56" y="65"/>
                      <a:pt x="56" y="65"/>
                    </a:cubicBezTo>
                    <a:cubicBezTo>
                      <a:pt x="57" y="66"/>
                      <a:pt x="56" y="65"/>
                      <a:pt x="57" y="65"/>
                    </a:cubicBezTo>
                    <a:cubicBezTo>
                      <a:pt x="58" y="65"/>
                      <a:pt x="58" y="64"/>
                      <a:pt x="58" y="64"/>
                    </a:cubicBezTo>
                    <a:cubicBezTo>
                      <a:pt x="55" y="63"/>
                      <a:pt x="55" y="63"/>
                      <a:pt x="55" y="63"/>
                    </a:cubicBezTo>
                    <a:cubicBezTo>
                      <a:pt x="54" y="61"/>
                      <a:pt x="54" y="61"/>
                      <a:pt x="54" y="61"/>
                    </a:cubicBezTo>
                    <a:cubicBezTo>
                      <a:pt x="54" y="61"/>
                      <a:pt x="55" y="60"/>
                      <a:pt x="56" y="60"/>
                    </a:cubicBezTo>
                    <a:cubicBezTo>
                      <a:pt x="57" y="60"/>
                      <a:pt x="57" y="60"/>
                      <a:pt x="57" y="60"/>
                    </a:cubicBezTo>
                    <a:cubicBezTo>
                      <a:pt x="59" y="60"/>
                      <a:pt x="59" y="60"/>
                      <a:pt x="59" y="60"/>
                    </a:cubicBezTo>
                    <a:cubicBezTo>
                      <a:pt x="59" y="60"/>
                      <a:pt x="61" y="58"/>
                      <a:pt x="60" y="59"/>
                    </a:cubicBezTo>
                    <a:cubicBezTo>
                      <a:pt x="59" y="59"/>
                      <a:pt x="58" y="59"/>
                      <a:pt x="58" y="58"/>
                    </a:cubicBezTo>
                    <a:cubicBezTo>
                      <a:pt x="59" y="57"/>
                      <a:pt x="59" y="56"/>
                      <a:pt x="60" y="55"/>
                    </a:cubicBezTo>
                    <a:cubicBezTo>
                      <a:pt x="60" y="55"/>
                      <a:pt x="57" y="55"/>
                      <a:pt x="59" y="54"/>
                    </a:cubicBezTo>
                    <a:cubicBezTo>
                      <a:pt x="61" y="52"/>
                      <a:pt x="60" y="51"/>
                      <a:pt x="61" y="51"/>
                    </a:cubicBezTo>
                    <a:cubicBezTo>
                      <a:pt x="63" y="52"/>
                      <a:pt x="62" y="52"/>
                      <a:pt x="63" y="53"/>
                    </a:cubicBezTo>
                    <a:cubicBezTo>
                      <a:pt x="63" y="54"/>
                      <a:pt x="63" y="54"/>
                      <a:pt x="64" y="53"/>
                    </a:cubicBezTo>
                    <a:cubicBezTo>
                      <a:pt x="65" y="53"/>
                      <a:pt x="65" y="51"/>
                      <a:pt x="65" y="51"/>
                    </a:cubicBezTo>
                    <a:cubicBezTo>
                      <a:pt x="64" y="49"/>
                      <a:pt x="64" y="49"/>
                      <a:pt x="64" y="49"/>
                    </a:cubicBezTo>
                    <a:cubicBezTo>
                      <a:pt x="63" y="49"/>
                      <a:pt x="62" y="48"/>
                      <a:pt x="63" y="47"/>
                    </a:cubicBezTo>
                    <a:cubicBezTo>
                      <a:pt x="64" y="47"/>
                      <a:pt x="65" y="45"/>
                      <a:pt x="66" y="46"/>
                    </a:cubicBezTo>
                    <a:cubicBezTo>
                      <a:pt x="67" y="47"/>
                      <a:pt x="65" y="46"/>
                      <a:pt x="67" y="47"/>
                    </a:cubicBezTo>
                    <a:cubicBezTo>
                      <a:pt x="68" y="48"/>
                      <a:pt x="67" y="48"/>
                      <a:pt x="68" y="47"/>
                    </a:cubicBezTo>
                    <a:cubicBezTo>
                      <a:pt x="69" y="47"/>
                      <a:pt x="70" y="46"/>
                      <a:pt x="70" y="45"/>
                    </a:cubicBezTo>
                    <a:cubicBezTo>
                      <a:pt x="70" y="44"/>
                      <a:pt x="70" y="42"/>
                      <a:pt x="69" y="44"/>
                    </a:cubicBezTo>
                    <a:cubicBezTo>
                      <a:pt x="68" y="45"/>
                      <a:pt x="67" y="44"/>
                      <a:pt x="67" y="45"/>
                    </a:cubicBezTo>
                    <a:cubicBezTo>
                      <a:pt x="66" y="45"/>
                      <a:pt x="66" y="43"/>
                      <a:pt x="65" y="43"/>
                    </a:cubicBezTo>
                    <a:cubicBezTo>
                      <a:pt x="65" y="44"/>
                      <a:pt x="64" y="42"/>
                      <a:pt x="66" y="42"/>
                    </a:cubicBezTo>
                    <a:cubicBezTo>
                      <a:pt x="67" y="41"/>
                      <a:pt x="64" y="42"/>
                      <a:pt x="68" y="39"/>
                    </a:cubicBezTo>
                    <a:cubicBezTo>
                      <a:pt x="71" y="37"/>
                      <a:pt x="70" y="36"/>
                      <a:pt x="71" y="36"/>
                    </a:cubicBezTo>
                    <a:cubicBezTo>
                      <a:pt x="71" y="36"/>
                      <a:pt x="71" y="36"/>
                      <a:pt x="72" y="35"/>
                    </a:cubicBezTo>
                    <a:cubicBezTo>
                      <a:pt x="73" y="35"/>
                      <a:pt x="73" y="34"/>
                      <a:pt x="73" y="33"/>
                    </a:cubicBezTo>
                    <a:cubicBezTo>
                      <a:pt x="73" y="32"/>
                      <a:pt x="73" y="32"/>
                      <a:pt x="73" y="32"/>
                    </a:cubicBezTo>
                    <a:cubicBezTo>
                      <a:pt x="73" y="31"/>
                      <a:pt x="74" y="30"/>
                      <a:pt x="74" y="30"/>
                    </a:cubicBezTo>
                    <a:cubicBezTo>
                      <a:pt x="74" y="29"/>
                      <a:pt x="74" y="28"/>
                      <a:pt x="74" y="28"/>
                    </a:cubicBezTo>
                    <a:cubicBezTo>
                      <a:pt x="74" y="28"/>
                      <a:pt x="74" y="30"/>
                      <a:pt x="75" y="30"/>
                    </a:cubicBezTo>
                    <a:cubicBezTo>
                      <a:pt x="76" y="31"/>
                      <a:pt x="76" y="29"/>
                      <a:pt x="76" y="31"/>
                    </a:cubicBezTo>
                    <a:cubicBezTo>
                      <a:pt x="76" y="32"/>
                      <a:pt x="76" y="32"/>
                      <a:pt x="77" y="31"/>
                    </a:cubicBezTo>
                    <a:cubicBezTo>
                      <a:pt x="78" y="31"/>
                      <a:pt x="78" y="30"/>
                      <a:pt x="78" y="30"/>
                    </a:cubicBezTo>
                    <a:cubicBezTo>
                      <a:pt x="77" y="28"/>
                      <a:pt x="77" y="28"/>
                      <a:pt x="77" y="28"/>
                    </a:cubicBezTo>
                    <a:cubicBezTo>
                      <a:pt x="78" y="28"/>
                      <a:pt x="79" y="28"/>
                      <a:pt x="79" y="30"/>
                    </a:cubicBezTo>
                    <a:cubicBezTo>
                      <a:pt x="79" y="31"/>
                      <a:pt x="79" y="30"/>
                      <a:pt x="80" y="31"/>
                    </a:cubicBezTo>
                    <a:cubicBezTo>
                      <a:pt x="80" y="33"/>
                      <a:pt x="81" y="33"/>
                      <a:pt x="81" y="33"/>
                    </a:cubicBezTo>
                    <a:cubicBezTo>
                      <a:pt x="81" y="34"/>
                      <a:pt x="82" y="33"/>
                      <a:pt x="82" y="33"/>
                    </a:cubicBezTo>
                    <a:cubicBezTo>
                      <a:pt x="82" y="32"/>
                      <a:pt x="82" y="30"/>
                      <a:pt x="81" y="30"/>
                    </a:cubicBezTo>
                    <a:cubicBezTo>
                      <a:pt x="81" y="29"/>
                      <a:pt x="80" y="28"/>
                      <a:pt x="80" y="27"/>
                    </a:cubicBezTo>
                    <a:cubicBezTo>
                      <a:pt x="80" y="26"/>
                      <a:pt x="79" y="25"/>
                      <a:pt x="80" y="25"/>
                    </a:cubicBezTo>
                    <a:cubicBezTo>
                      <a:pt x="82" y="25"/>
                      <a:pt x="82" y="25"/>
                      <a:pt x="82" y="25"/>
                    </a:cubicBezTo>
                    <a:cubicBezTo>
                      <a:pt x="82" y="25"/>
                      <a:pt x="83" y="27"/>
                      <a:pt x="83" y="28"/>
                    </a:cubicBezTo>
                    <a:cubicBezTo>
                      <a:pt x="83" y="29"/>
                      <a:pt x="84" y="27"/>
                      <a:pt x="84" y="26"/>
                    </a:cubicBezTo>
                    <a:cubicBezTo>
                      <a:pt x="84" y="26"/>
                      <a:pt x="83" y="24"/>
                      <a:pt x="84" y="24"/>
                    </a:cubicBezTo>
                    <a:cubicBezTo>
                      <a:pt x="85" y="24"/>
                      <a:pt x="84" y="23"/>
                      <a:pt x="85" y="23"/>
                    </a:cubicBezTo>
                    <a:cubicBezTo>
                      <a:pt x="85" y="23"/>
                      <a:pt x="86" y="21"/>
                      <a:pt x="86" y="22"/>
                    </a:cubicBezTo>
                    <a:cubicBezTo>
                      <a:pt x="87" y="23"/>
                      <a:pt x="86" y="25"/>
                      <a:pt x="86" y="25"/>
                    </a:cubicBezTo>
                    <a:cubicBezTo>
                      <a:pt x="86" y="26"/>
                      <a:pt x="85" y="26"/>
                      <a:pt x="85" y="26"/>
                    </a:cubicBezTo>
                    <a:cubicBezTo>
                      <a:pt x="85" y="26"/>
                      <a:pt x="85" y="30"/>
                      <a:pt x="86" y="30"/>
                    </a:cubicBezTo>
                    <a:cubicBezTo>
                      <a:pt x="87" y="30"/>
                      <a:pt x="86" y="29"/>
                      <a:pt x="87" y="28"/>
                    </a:cubicBezTo>
                    <a:cubicBezTo>
                      <a:pt x="88" y="28"/>
                      <a:pt x="86" y="28"/>
                      <a:pt x="87" y="26"/>
                    </a:cubicBezTo>
                    <a:cubicBezTo>
                      <a:pt x="89" y="25"/>
                      <a:pt x="88" y="24"/>
                      <a:pt x="89" y="24"/>
                    </a:cubicBezTo>
                    <a:cubicBezTo>
                      <a:pt x="89" y="23"/>
                      <a:pt x="88" y="22"/>
                      <a:pt x="89" y="22"/>
                    </a:cubicBezTo>
                    <a:cubicBezTo>
                      <a:pt x="90" y="22"/>
                      <a:pt x="89" y="24"/>
                      <a:pt x="91" y="23"/>
                    </a:cubicBezTo>
                    <a:cubicBezTo>
                      <a:pt x="92" y="22"/>
                      <a:pt x="91" y="21"/>
                      <a:pt x="91" y="20"/>
                    </a:cubicBezTo>
                    <a:cubicBezTo>
                      <a:pt x="92" y="20"/>
                      <a:pt x="93" y="22"/>
                      <a:pt x="94" y="22"/>
                    </a:cubicBezTo>
                    <a:cubicBezTo>
                      <a:pt x="94" y="23"/>
                      <a:pt x="94" y="22"/>
                      <a:pt x="95" y="23"/>
                    </a:cubicBezTo>
                    <a:cubicBezTo>
                      <a:pt x="95" y="23"/>
                      <a:pt x="95" y="25"/>
                      <a:pt x="96" y="25"/>
                    </a:cubicBezTo>
                    <a:cubicBezTo>
                      <a:pt x="96" y="25"/>
                      <a:pt x="97" y="23"/>
                      <a:pt x="96" y="22"/>
                    </a:cubicBezTo>
                    <a:cubicBezTo>
                      <a:pt x="96" y="21"/>
                      <a:pt x="96" y="20"/>
                      <a:pt x="96" y="20"/>
                    </a:cubicBezTo>
                    <a:cubicBezTo>
                      <a:pt x="96" y="20"/>
                      <a:pt x="96" y="19"/>
                      <a:pt x="95" y="19"/>
                    </a:cubicBezTo>
                    <a:cubicBezTo>
                      <a:pt x="95" y="17"/>
                      <a:pt x="95" y="17"/>
                      <a:pt x="95" y="17"/>
                    </a:cubicBezTo>
                    <a:cubicBezTo>
                      <a:pt x="96" y="15"/>
                      <a:pt x="96" y="15"/>
                      <a:pt x="96" y="15"/>
                    </a:cubicBezTo>
                    <a:cubicBezTo>
                      <a:pt x="97" y="17"/>
                      <a:pt x="97" y="17"/>
                      <a:pt x="97" y="17"/>
                    </a:cubicBezTo>
                    <a:cubicBezTo>
                      <a:pt x="97" y="17"/>
                      <a:pt x="97" y="19"/>
                      <a:pt x="98" y="19"/>
                    </a:cubicBezTo>
                    <a:cubicBezTo>
                      <a:pt x="99" y="18"/>
                      <a:pt x="99" y="18"/>
                      <a:pt x="99" y="17"/>
                    </a:cubicBezTo>
                    <a:cubicBezTo>
                      <a:pt x="99" y="16"/>
                      <a:pt x="100" y="16"/>
                      <a:pt x="100" y="16"/>
                    </a:cubicBezTo>
                    <a:cubicBezTo>
                      <a:pt x="100" y="16"/>
                      <a:pt x="99" y="17"/>
                      <a:pt x="100" y="17"/>
                    </a:cubicBezTo>
                    <a:cubicBezTo>
                      <a:pt x="102" y="17"/>
                      <a:pt x="102" y="17"/>
                      <a:pt x="102" y="18"/>
                    </a:cubicBezTo>
                    <a:cubicBezTo>
                      <a:pt x="101" y="19"/>
                      <a:pt x="101" y="19"/>
                      <a:pt x="101" y="20"/>
                    </a:cubicBezTo>
                    <a:cubicBezTo>
                      <a:pt x="102" y="21"/>
                      <a:pt x="102" y="21"/>
                      <a:pt x="103" y="21"/>
                    </a:cubicBezTo>
                    <a:cubicBezTo>
                      <a:pt x="103" y="20"/>
                      <a:pt x="104" y="18"/>
                      <a:pt x="104" y="17"/>
                    </a:cubicBezTo>
                    <a:cubicBezTo>
                      <a:pt x="103" y="16"/>
                      <a:pt x="103" y="16"/>
                      <a:pt x="104" y="16"/>
                    </a:cubicBezTo>
                    <a:cubicBezTo>
                      <a:pt x="105" y="15"/>
                      <a:pt x="105" y="15"/>
                      <a:pt x="106" y="14"/>
                    </a:cubicBezTo>
                    <a:cubicBezTo>
                      <a:pt x="106" y="13"/>
                      <a:pt x="106" y="13"/>
                      <a:pt x="106" y="12"/>
                    </a:cubicBezTo>
                    <a:cubicBezTo>
                      <a:pt x="107" y="11"/>
                      <a:pt x="108" y="12"/>
                      <a:pt x="108" y="12"/>
                    </a:cubicBezTo>
                    <a:cubicBezTo>
                      <a:pt x="108" y="12"/>
                      <a:pt x="108" y="12"/>
                      <a:pt x="109" y="12"/>
                    </a:cubicBezTo>
                    <a:cubicBezTo>
                      <a:pt x="110" y="13"/>
                      <a:pt x="111" y="11"/>
                      <a:pt x="110" y="10"/>
                    </a:cubicBezTo>
                    <a:cubicBezTo>
                      <a:pt x="109" y="9"/>
                      <a:pt x="111" y="6"/>
                      <a:pt x="110" y="6"/>
                    </a:cubicBezTo>
                    <a:cubicBezTo>
                      <a:pt x="109" y="6"/>
                      <a:pt x="109" y="5"/>
                      <a:pt x="110" y="4"/>
                    </a:cubicBezTo>
                    <a:cubicBezTo>
                      <a:pt x="110" y="3"/>
                      <a:pt x="110" y="3"/>
                      <a:pt x="110" y="3"/>
                    </a:cubicBezTo>
                    <a:cubicBezTo>
                      <a:pt x="112" y="3"/>
                      <a:pt x="112" y="3"/>
                      <a:pt x="112" y="3"/>
                    </a:cubicBezTo>
                    <a:cubicBezTo>
                      <a:pt x="113" y="4"/>
                      <a:pt x="113" y="4"/>
                      <a:pt x="113" y="4"/>
                    </a:cubicBezTo>
                    <a:cubicBezTo>
                      <a:pt x="113" y="4"/>
                      <a:pt x="113" y="4"/>
                      <a:pt x="113" y="5"/>
                    </a:cubicBezTo>
                    <a:cubicBezTo>
                      <a:pt x="113" y="6"/>
                      <a:pt x="114" y="5"/>
                      <a:pt x="114" y="6"/>
                    </a:cubicBezTo>
                    <a:cubicBezTo>
                      <a:pt x="115" y="6"/>
                      <a:pt x="114" y="4"/>
                      <a:pt x="115" y="5"/>
                    </a:cubicBezTo>
                    <a:cubicBezTo>
                      <a:pt x="117" y="6"/>
                      <a:pt x="117" y="6"/>
                      <a:pt x="116" y="7"/>
                    </a:cubicBezTo>
                    <a:cubicBezTo>
                      <a:pt x="115" y="8"/>
                      <a:pt x="114" y="10"/>
                      <a:pt x="114" y="10"/>
                    </a:cubicBezTo>
                    <a:cubicBezTo>
                      <a:pt x="114" y="11"/>
                      <a:pt x="114" y="12"/>
                      <a:pt x="114" y="13"/>
                    </a:cubicBezTo>
                    <a:cubicBezTo>
                      <a:pt x="113" y="15"/>
                      <a:pt x="113" y="15"/>
                      <a:pt x="113" y="15"/>
                    </a:cubicBezTo>
                    <a:cubicBezTo>
                      <a:pt x="114" y="16"/>
                      <a:pt x="112" y="16"/>
                      <a:pt x="112" y="17"/>
                    </a:cubicBezTo>
                    <a:cubicBezTo>
                      <a:pt x="112" y="18"/>
                      <a:pt x="114" y="18"/>
                      <a:pt x="114" y="18"/>
                    </a:cubicBezTo>
                    <a:cubicBezTo>
                      <a:pt x="115" y="15"/>
                      <a:pt x="115" y="15"/>
                      <a:pt x="115" y="15"/>
                    </a:cubicBezTo>
                    <a:cubicBezTo>
                      <a:pt x="115" y="15"/>
                      <a:pt x="115" y="15"/>
                      <a:pt x="115" y="14"/>
                    </a:cubicBezTo>
                    <a:cubicBezTo>
                      <a:pt x="115" y="13"/>
                      <a:pt x="117" y="12"/>
                      <a:pt x="117" y="12"/>
                    </a:cubicBezTo>
                    <a:cubicBezTo>
                      <a:pt x="117" y="12"/>
                      <a:pt x="117" y="11"/>
                      <a:pt x="118" y="10"/>
                    </a:cubicBezTo>
                    <a:cubicBezTo>
                      <a:pt x="118" y="9"/>
                      <a:pt x="118" y="10"/>
                      <a:pt x="119" y="9"/>
                    </a:cubicBezTo>
                    <a:cubicBezTo>
                      <a:pt x="119" y="7"/>
                      <a:pt x="121" y="7"/>
                      <a:pt x="121" y="6"/>
                    </a:cubicBezTo>
                    <a:cubicBezTo>
                      <a:pt x="121" y="5"/>
                      <a:pt x="121" y="4"/>
                      <a:pt x="121" y="4"/>
                    </a:cubicBezTo>
                    <a:cubicBezTo>
                      <a:pt x="122" y="4"/>
                      <a:pt x="122" y="3"/>
                      <a:pt x="122" y="5"/>
                    </a:cubicBezTo>
                    <a:cubicBezTo>
                      <a:pt x="123" y="7"/>
                      <a:pt x="123" y="7"/>
                      <a:pt x="122" y="8"/>
                    </a:cubicBezTo>
                    <a:cubicBezTo>
                      <a:pt x="121" y="9"/>
                      <a:pt x="119" y="9"/>
                      <a:pt x="121" y="9"/>
                    </a:cubicBezTo>
                    <a:cubicBezTo>
                      <a:pt x="122" y="10"/>
                      <a:pt x="123" y="9"/>
                      <a:pt x="123" y="10"/>
                    </a:cubicBezTo>
                    <a:cubicBezTo>
                      <a:pt x="122" y="11"/>
                      <a:pt x="120" y="11"/>
                      <a:pt x="122" y="12"/>
                    </a:cubicBezTo>
                    <a:cubicBezTo>
                      <a:pt x="123" y="13"/>
                      <a:pt x="123" y="12"/>
                      <a:pt x="124" y="12"/>
                    </a:cubicBezTo>
                    <a:cubicBezTo>
                      <a:pt x="125" y="11"/>
                      <a:pt x="125" y="11"/>
                      <a:pt x="125" y="11"/>
                    </a:cubicBezTo>
                    <a:cubicBezTo>
                      <a:pt x="125" y="9"/>
                      <a:pt x="125" y="9"/>
                      <a:pt x="125" y="9"/>
                    </a:cubicBezTo>
                    <a:cubicBezTo>
                      <a:pt x="125" y="7"/>
                      <a:pt x="125" y="7"/>
                      <a:pt x="125" y="7"/>
                    </a:cubicBezTo>
                    <a:cubicBezTo>
                      <a:pt x="126" y="7"/>
                      <a:pt x="126" y="7"/>
                      <a:pt x="126" y="6"/>
                    </a:cubicBezTo>
                    <a:cubicBezTo>
                      <a:pt x="126" y="6"/>
                      <a:pt x="127" y="5"/>
                      <a:pt x="127" y="4"/>
                    </a:cubicBezTo>
                    <a:cubicBezTo>
                      <a:pt x="127" y="4"/>
                      <a:pt x="126" y="4"/>
                      <a:pt x="127" y="3"/>
                    </a:cubicBezTo>
                    <a:cubicBezTo>
                      <a:pt x="127" y="2"/>
                      <a:pt x="127" y="2"/>
                      <a:pt x="128" y="2"/>
                    </a:cubicBezTo>
                    <a:cubicBezTo>
                      <a:pt x="129" y="2"/>
                      <a:pt x="127" y="0"/>
                      <a:pt x="128" y="0"/>
                    </a:cubicBezTo>
                    <a:cubicBezTo>
                      <a:pt x="130" y="1"/>
                      <a:pt x="129" y="1"/>
                      <a:pt x="130" y="1"/>
                    </a:cubicBezTo>
                    <a:cubicBezTo>
                      <a:pt x="130" y="1"/>
                      <a:pt x="130" y="0"/>
                      <a:pt x="131" y="1"/>
                    </a:cubicBezTo>
                    <a:cubicBezTo>
                      <a:pt x="131" y="1"/>
                      <a:pt x="131" y="2"/>
                      <a:pt x="131" y="3"/>
                    </a:cubicBezTo>
                    <a:cubicBezTo>
                      <a:pt x="132" y="3"/>
                      <a:pt x="132" y="3"/>
                      <a:pt x="132" y="3"/>
                    </a:cubicBezTo>
                    <a:cubicBezTo>
                      <a:pt x="133" y="4"/>
                      <a:pt x="133" y="4"/>
                      <a:pt x="133" y="4"/>
                    </a:cubicBezTo>
                    <a:cubicBezTo>
                      <a:pt x="132" y="5"/>
                      <a:pt x="132" y="5"/>
                      <a:pt x="132" y="5"/>
                    </a:cubicBezTo>
                    <a:cubicBezTo>
                      <a:pt x="130" y="6"/>
                      <a:pt x="130" y="6"/>
                      <a:pt x="130" y="6"/>
                    </a:cubicBezTo>
                    <a:cubicBezTo>
                      <a:pt x="129" y="6"/>
                      <a:pt x="127" y="7"/>
                      <a:pt x="128" y="8"/>
                    </a:cubicBezTo>
                    <a:cubicBezTo>
                      <a:pt x="130" y="8"/>
                      <a:pt x="131" y="8"/>
                      <a:pt x="131" y="8"/>
                    </a:cubicBezTo>
                    <a:cubicBezTo>
                      <a:pt x="128" y="10"/>
                      <a:pt x="128" y="10"/>
                      <a:pt x="128" y="10"/>
                    </a:cubicBezTo>
                    <a:cubicBezTo>
                      <a:pt x="128" y="10"/>
                      <a:pt x="129" y="12"/>
                      <a:pt x="130" y="12"/>
                    </a:cubicBezTo>
                    <a:cubicBezTo>
                      <a:pt x="131" y="15"/>
                      <a:pt x="131" y="15"/>
                      <a:pt x="131" y="15"/>
                    </a:cubicBezTo>
                    <a:cubicBezTo>
                      <a:pt x="131" y="15"/>
                      <a:pt x="132" y="12"/>
                      <a:pt x="133" y="12"/>
                    </a:cubicBezTo>
                    <a:cubicBezTo>
                      <a:pt x="133" y="11"/>
                      <a:pt x="132" y="11"/>
                      <a:pt x="132" y="10"/>
                    </a:cubicBezTo>
                    <a:cubicBezTo>
                      <a:pt x="132" y="9"/>
                      <a:pt x="133" y="8"/>
                      <a:pt x="134" y="8"/>
                    </a:cubicBezTo>
                    <a:cubicBezTo>
                      <a:pt x="135" y="8"/>
                      <a:pt x="133" y="7"/>
                      <a:pt x="134" y="6"/>
                    </a:cubicBezTo>
                    <a:cubicBezTo>
                      <a:pt x="136" y="6"/>
                      <a:pt x="134" y="3"/>
                      <a:pt x="135" y="5"/>
                    </a:cubicBezTo>
                    <a:cubicBezTo>
                      <a:pt x="137" y="6"/>
                      <a:pt x="136" y="5"/>
                      <a:pt x="137" y="7"/>
                    </a:cubicBezTo>
                    <a:cubicBezTo>
                      <a:pt x="138" y="10"/>
                      <a:pt x="140" y="9"/>
                      <a:pt x="140" y="9"/>
                    </a:cubicBezTo>
                    <a:cubicBezTo>
                      <a:pt x="141" y="9"/>
                      <a:pt x="141" y="7"/>
                      <a:pt x="141" y="8"/>
                    </a:cubicBezTo>
                    <a:cubicBezTo>
                      <a:pt x="142" y="8"/>
                      <a:pt x="142" y="8"/>
                      <a:pt x="142" y="8"/>
                    </a:cubicBezTo>
                    <a:cubicBezTo>
                      <a:pt x="142" y="8"/>
                      <a:pt x="141" y="11"/>
                      <a:pt x="142" y="11"/>
                    </a:cubicBezTo>
                    <a:cubicBezTo>
                      <a:pt x="142" y="12"/>
                      <a:pt x="143" y="11"/>
                      <a:pt x="144" y="11"/>
                    </a:cubicBezTo>
                    <a:cubicBezTo>
                      <a:pt x="145" y="10"/>
                      <a:pt x="145" y="11"/>
                      <a:pt x="145" y="12"/>
                    </a:cubicBezTo>
                    <a:cubicBezTo>
                      <a:pt x="146" y="13"/>
                      <a:pt x="147" y="12"/>
                      <a:pt x="147" y="13"/>
                    </a:cubicBezTo>
                    <a:cubicBezTo>
                      <a:pt x="146" y="15"/>
                      <a:pt x="146" y="16"/>
                      <a:pt x="146" y="16"/>
                    </a:cubicBezTo>
                    <a:cubicBezTo>
                      <a:pt x="146" y="16"/>
                      <a:pt x="144" y="14"/>
                      <a:pt x="143" y="16"/>
                    </a:cubicBezTo>
                    <a:cubicBezTo>
                      <a:pt x="142" y="18"/>
                      <a:pt x="141" y="17"/>
                      <a:pt x="141" y="17"/>
                    </a:cubicBezTo>
                    <a:cubicBezTo>
                      <a:pt x="141" y="17"/>
                      <a:pt x="140" y="15"/>
                      <a:pt x="139" y="16"/>
                    </a:cubicBezTo>
                    <a:cubicBezTo>
                      <a:pt x="138" y="17"/>
                      <a:pt x="138" y="17"/>
                      <a:pt x="137" y="17"/>
                    </a:cubicBezTo>
                    <a:cubicBezTo>
                      <a:pt x="136" y="16"/>
                      <a:pt x="137" y="14"/>
                      <a:pt x="136" y="16"/>
                    </a:cubicBezTo>
                    <a:cubicBezTo>
                      <a:pt x="135" y="17"/>
                      <a:pt x="135" y="16"/>
                      <a:pt x="134" y="16"/>
                    </a:cubicBezTo>
                    <a:cubicBezTo>
                      <a:pt x="134" y="17"/>
                      <a:pt x="132" y="16"/>
                      <a:pt x="135" y="18"/>
                    </a:cubicBezTo>
                    <a:cubicBezTo>
                      <a:pt x="137" y="19"/>
                      <a:pt x="137" y="20"/>
                      <a:pt x="137" y="20"/>
                    </a:cubicBezTo>
                    <a:cubicBezTo>
                      <a:pt x="138" y="21"/>
                      <a:pt x="138" y="21"/>
                      <a:pt x="138" y="21"/>
                    </a:cubicBezTo>
                    <a:cubicBezTo>
                      <a:pt x="138" y="21"/>
                      <a:pt x="141" y="21"/>
                      <a:pt x="140" y="22"/>
                    </a:cubicBezTo>
                    <a:cubicBezTo>
                      <a:pt x="139" y="22"/>
                      <a:pt x="142" y="23"/>
                      <a:pt x="142" y="23"/>
                    </a:cubicBezTo>
                    <a:cubicBezTo>
                      <a:pt x="142" y="23"/>
                      <a:pt x="139" y="25"/>
                      <a:pt x="140" y="25"/>
                    </a:cubicBezTo>
                    <a:cubicBezTo>
                      <a:pt x="141" y="26"/>
                      <a:pt x="140" y="28"/>
                      <a:pt x="141" y="28"/>
                    </a:cubicBezTo>
                    <a:cubicBezTo>
                      <a:pt x="142" y="28"/>
                      <a:pt x="143" y="27"/>
                      <a:pt x="143" y="27"/>
                    </a:cubicBezTo>
                    <a:cubicBezTo>
                      <a:pt x="143" y="27"/>
                      <a:pt x="140" y="23"/>
                      <a:pt x="142" y="24"/>
                    </a:cubicBezTo>
                    <a:cubicBezTo>
                      <a:pt x="144" y="24"/>
                      <a:pt x="143" y="23"/>
                      <a:pt x="144" y="23"/>
                    </a:cubicBezTo>
                    <a:cubicBezTo>
                      <a:pt x="145" y="23"/>
                      <a:pt x="145" y="23"/>
                      <a:pt x="145" y="24"/>
                    </a:cubicBezTo>
                    <a:cubicBezTo>
                      <a:pt x="146" y="24"/>
                      <a:pt x="146" y="24"/>
                      <a:pt x="146" y="24"/>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406" name="Freeform 157">
                <a:extLst>
                  <a:ext uri="{FF2B5EF4-FFF2-40B4-BE49-F238E27FC236}">
                    <a16:creationId xmlns:a16="http://schemas.microsoft.com/office/drawing/2014/main" id="{EFB48F56-3BFE-4323-8539-6C4BE7CBB979}"/>
                  </a:ext>
                </a:extLst>
              </p:cNvPr>
              <p:cNvSpPr>
                <a:spLocks/>
              </p:cNvSpPr>
              <p:nvPr/>
            </p:nvSpPr>
            <p:spPr bwMode="auto">
              <a:xfrm>
                <a:off x="3730" y="1682"/>
                <a:ext cx="14" cy="8"/>
              </a:xfrm>
              <a:custGeom>
                <a:avLst/>
                <a:gdLst>
                  <a:gd name="T0" fmla="*/ 22 w 5"/>
                  <a:gd name="T1" fmla="*/ 0 h 3"/>
                  <a:gd name="T2" fmla="*/ 17 w 5"/>
                  <a:gd name="T3" fmla="*/ 8 h 3"/>
                  <a:gd name="T4" fmla="*/ 8 w 5"/>
                  <a:gd name="T5" fmla="*/ 13 h 3"/>
                  <a:gd name="T6" fmla="*/ 31 w 5"/>
                  <a:gd name="T7" fmla="*/ 21 h 3"/>
                  <a:gd name="T8" fmla="*/ 39 w 5"/>
                  <a:gd name="T9" fmla="*/ 13 h 3"/>
                  <a:gd name="T10" fmla="*/ 31 w 5"/>
                  <a:gd name="T11" fmla="*/ 8 h 3"/>
                  <a:gd name="T12" fmla="*/ 22 w 5"/>
                  <a:gd name="T13" fmla="*/ 0 h 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 h="3">
                    <a:moveTo>
                      <a:pt x="3" y="0"/>
                    </a:moveTo>
                    <a:cubicBezTo>
                      <a:pt x="2" y="0"/>
                      <a:pt x="3" y="1"/>
                      <a:pt x="2" y="1"/>
                    </a:cubicBezTo>
                    <a:cubicBezTo>
                      <a:pt x="1" y="2"/>
                      <a:pt x="0" y="1"/>
                      <a:pt x="1" y="2"/>
                    </a:cubicBezTo>
                    <a:cubicBezTo>
                      <a:pt x="2" y="3"/>
                      <a:pt x="4" y="3"/>
                      <a:pt x="4" y="3"/>
                    </a:cubicBezTo>
                    <a:cubicBezTo>
                      <a:pt x="4" y="3"/>
                      <a:pt x="5" y="3"/>
                      <a:pt x="5" y="2"/>
                    </a:cubicBezTo>
                    <a:cubicBezTo>
                      <a:pt x="5" y="1"/>
                      <a:pt x="4" y="1"/>
                      <a:pt x="4" y="1"/>
                    </a:cubicBezTo>
                    <a:cubicBezTo>
                      <a:pt x="3" y="0"/>
                      <a:pt x="3" y="0"/>
                      <a:pt x="3" y="0"/>
                    </a:cubicBezTo>
                    <a:close/>
                  </a:path>
                </a:pathLst>
              </a:custGeom>
              <a:grpFill/>
              <a:ln w="4763" cap="rnd">
                <a:solidFill>
                  <a:srgbClr val="FFFFFF"/>
                </a:solidFill>
                <a:prstDash val="solid"/>
                <a:round/>
                <a:headEnd/>
                <a:tailEnd/>
              </a:ln>
            </p:spPr>
            <p:txBody>
              <a:bodyPr/>
              <a:lstStyle/>
              <a:p>
                <a:endParaRPr lang="en-US"/>
              </a:p>
            </p:txBody>
          </p:sp>
          <p:sp>
            <p:nvSpPr>
              <p:cNvPr id="407" name="Freeform 158">
                <a:extLst>
                  <a:ext uri="{FF2B5EF4-FFF2-40B4-BE49-F238E27FC236}">
                    <a16:creationId xmlns:a16="http://schemas.microsoft.com/office/drawing/2014/main" id="{D19EF407-3A53-4621-85CA-BB393D500CFA}"/>
                  </a:ext>
                </a:extLst>
              </p:cNvPr>
              <p:cNvSpPr>
                <a:spLocks/>
              </p:cNvSpPr>
              <p:nvPr/>
            </p:nvSpPr>
            <p:spPr bwMode="auto">
              <a:xfrm>
                <a:off x="3736" y="1674"/>
                <a:ext cx="5" cy="5"/>
              </a:xfrm>
              <a:custGeom>
                <a:avLst/>
                <a:gdLst>
                  <a:gd name="T0" fmla="*/ 8 w 2"/>
                  <a:gd name="T1" fmla="*/ 0 h 2"/>
                  <a:gd name="T2" fmla="*/ 8 w 2"/>
                  <a:gd name="T3" fmla="*/ 13 h 2"/>
                  <a:gd name="T4" fmla="*/ 13 w 2"/>
                  <a:gd name="T5" fmla="*/ 13 h 2"/>
                  <a:gd name="T6" fmla="*/ 13 w 2"/>
                  <a:gd name="T7" fmla="*/ 8 h 2"/>
                  <a:gd name="T8" fmla="*/ 8 w 2"/>
                  <a:gd name="T9" fmla="*/ 0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2">
                    <a:moveTo>
                      <a:pt x="1" y="0"/>
                    </a:moveTo>
                    <a:cubicBezTo>
                      <a:pt x="1" y="1"/>
                      <a:pt x="0" y="1"/>
                      <a:pt x="1" y="2"/>
                    </a:cubicBezTo>
                    <a:cubicBezTo>
                      <a:pt x="2" y="2"/>
                      <a:pt x="2" y="2"/>
                      <a:pt x="2" y="2"/>
                    </a:cubicBezTo>
                    <a:cubicBezTo>
                      <a:pt x="2" y="1"/>
                      <a:pt x="2" y="1"/>
                      <a:pt x="2" y="1"/>
                    </a:cubicBezTo>
                    <a:cubicBezTo>
                      <a:pt x="2" y="0"/>
                      <a:pt x="1" y="0"/>
                      <a:pt x="1" y="0"/>
                    </a:cubicBezTo>
                    <a:close/>
                  </a:path>
                </a:pathLst>
              </a:custGeom>
              <a:grpFill/>
              <a:ln w="4763" cap="rnd">
                <a:solidFill>
                  <a:srgbClr val="FFFFFF"/>
                </a:solidFill>
                <a:prstDash val="solid"/>
                <a:round/>
                <a:headEnd/>
                <a:tailEnd/>
              </a:ln>
            </p:spPr>
            <p:txBody>
              <a:bodyPr/>
              <a:lstStyle/>
              <a:p>
                <a:endParaRPr lang="en-US"/>
              </a:p>
            </p:txBody>
          </p:sp>
          <p:sp>
            <p:nvSpPr>
              <p:cNvPr id="408" name="Freeform 159">
                <a:extLst>
                  <a:ext uri="{FF2B5EF4-FFF2-40B4-BE49-F238E27FC236}">
                    <a16:creationId xmlns:a16="http://schemas.microsoft.com/office/drawing/2014/main" id="{73E21561-EB59-46F9-8446-7E968665F402}"/>
                  </a:ext>
                </a:extLst>
              </p:cNvPr>
              <p:cNvSpPr>
                <a:spLocks/>
              </p:cNvSpPr>
              <p:nvPr/>
            </p:nvSpPr>
            <p:spPr bwMode="auto">
              <a:xfrm>
                <a:off x="3613" y="1685"/>
                <a:ext cx="51" cy="32"/>
              </a:xfrm>
              <a:custGeom>
                <a:avLst/>
                <a:gdLst>
                  <a:gd name="T0" fmla="*/ 129 w 19"/>
                  <a:gd name="T1" fmla="*/ 8 h 12"/>
                  <a:gd name="T2" fmla="*/ 115 w 19"/>
                  <a:gd name="T3" fmla="*/ 8 h 12"/>
                  <a:gd name="T4" fmla="*/ 94 w 19"/>
                  <a:gd name="T5" fmla="*/ 13 h 12"/>
                  <a:gd name="T6" fmla="*/ 72 w 19"/>
                  <a:gd name="T7" fmla="*/ 21 h 12"/>
                  <a:gd name="T8" fmla="*/ 51 w 19"/>
                  <a:gd name="T9" fmla="*/ 13 h 12"/>
                  <a:gd name="T10" fmla="*/ 35 w 19"/>
                  <a:gd name="T11" fmla="*/ 8 h 12"/>
                  <a:gd name="T12" fmla="*/ 21 w 19"/>
                  <a:gd name="T13" fmla="*/ 13 h 12"/>
                  <a:gd name="T14" fmla="*/ 8 w 19"/>
                  <a:gd name="T15" fmla="*/ 29 h 12"/>
                  <a:gd name="T16" fmla="*/ 30 w 19"/>
                  <a:gd name="T17" fmla="*/ 35 h 12"/>
                  <a:gd name="T18" fmla="*/ 43 w 19"/>
                  <a:gd name="T19" fmla="*/ 51 h 12"/>
                  <a:gd name="T20" fmla="*/ 64 w 19"/>
                  <a:gd name="T21" fmla="*/ 64 h 12"/>
                  <a:gd name="T22" fmla="*/ 81 w 19"/>
                  <a:gd name="T23" fmla="*/ 64 h 12"/>
                  <a:gd name="T24" fmla="*/ 94 w 19"/>
                  <a:gd name="T25" fmla="*/ 77 h 12"/>
                  <a:gd name="T26" fmla="*/ 107 w 19"/>
                  <a:gd name="T27" fmla="*/ 85 h 12"/>
                  <a:gd name="T28" fmla="*/ 123 w 19"/>
                  <a:gd name="T29" fmla="*/ 72 h 12"/>
                  <a:gd name="T30" fmla="*/ 123 w 19"/>
                  <a:gd name="T31" fmla="*/ 56 h 12"/>
                  <a:gd name="T32" fmla="*/ 115 w 19"/>
                  <a:gd name="T33" fmla="*/ 43 h 12"/>
                  <a:gd name="T34" fmla="*/ 129 w 19"/>
                  <a:gd name="T35" fmla="*/ 8 h 1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9" h="12">
                    <a:moveTo>
                      <a:pt x="18" y="1"/>
                    </a:moveTo>
                    <a:cubicBezTo>
                      <a:pt x="18" y="0"/>
                      <a:pt x="17" y="1"/>
                      <a:pt x="16" y="1"/>
                    </a:cubicBezTo>
                    <a:cubicBezTo>
                      <a:pt x="15" y="2"/>
                      <a:pt x="14" y="2"/>
                      <a:pt x="13" y="2"/>
                    </a:cubicBezTo>
                    <a:cubicBezTo>
                      <a:pt x="12" y="2"/>
                      <a:pt x="11" y="3"/>
                      <a:pt x="10" y="3"/>
                    </a:cubicBezTo>
                    <a:cubicBezTo>
                      <a:pt x="9" y="2"/>
                      <a:pt x="8" y="3"/>
                      <a:pt x="7" y="2"/>
                    </a:cubicBezTo>
                    <a:cubicBezTo>
                      <a:pt x="6" y="1"/>
                      <a:pt x="6" y="0"/>
                      <a:pt x="5" y="1"/>
                    </a:cubicBezTo>
                    <a:cubicBezTo>
                      <a:pt x="4" y="2"/>
                      <a:pt x="3" y="2"/>
                      <a:pt x="3" y="2"/>
                    </a:cubicBezTo>
                    <a:cubicBezTo>
                      <a:pt x="3" y="2"/>
                      <a:pt x="0" y="3"/>
                      <a:pt x="1" y="4"/>
                    </a:cubicBezTo>
                    <a:cubicBezTo>
                      <a:pt x="2" y="5"/>
                      <a:pt x="2" y="4"/>
                      <a:pt x="4" y="5"/>
                    </a:cubicBezTo>
                    <a:cubicBezTo>
                      <a:pt x="5" y="6"/>
                      <a:pt x="5" y="6"/>
                      <a:pt x="6" y="7"/>
                    </a:cubicBezTo>
                    <a:cubicBezTo>
                      <a:pt x="8" y="8"/>
                      <a:pt x="8" y="9"/>
                      <a:pt x="9" y="9"/>
                    </a:cubicBezTo>
                    <a:cubicBezTo>
                      <a:pt x="10" y="10"/>
                      <a:pt x="11" y="8"/>
                      <a:pt x="11" y="9"/>
                    </a:cubicBezTo>
                    <a:cubicBezTo>
                      <a:pt x="12" y="10"/>
                      <a:pt x="12" y="10"/>
                      <a:pt x="13" y="11"/>
                    </a:cubicBezTo>
                    <a:cubicBezTo>
                      <a:pt x="14" y="12"/>
                      <a:pt x="14" y="12"/>
                      <a:pt x="15" y="12"/>
                    </a:cubicBezTo>
                    <a:cubicBezTo>
                      <a:pt x="16" y="12"/>
                      <a:pt x="17" y="11"/>
                      <a:pt x="17" y="10"/>
                    </a:cubicBezTo>
                    <a:cubicBezTo>
                      <a:pt x="17" y="10"/>
                      <a:pt x="18" y="8"/>
                      <a:pt x="17" y="8"/>
                    </a:cubicBezTo>
                    <a:cubicBezTo>
                      <a:pt x="17" y="7"/>
                      <a:pt x="16" y="7"/>
                      <a:pt x="16" y="6"/>
                    </a:cubicBezTo>
                    <a:cubicBezTo>
                      <a:pt x="17" y="5"/>
                      <a:pt x="19" y="2"/>
                      <a:pt x="18" y="1"/>
                    </a:cubicBezTo>
                    <a:close/>
                  </a:path>
                </a:pathLst>
              </a:custGeom>
              <a:grpFill/>
              <a:ln w="4763" cap="rnd">
                <a:solidFill>
                  <a:srgbClr val="FFFFFF"/>
                </a:solidFill>
                <a:prstDash val="solid"/>
                <a:round/>
                <a:headEnd/>
                <a:tailEnd/>
              </a:ln>
            </p:spPr>
            <p:txBody>
              <a:bodyPr/>
              <a:lstStyle/>
              <a:p>
                <a:endParaRPr lang="en-US"/>
              </a:p>
            </p:txBody>
          </p:sp>
          <p:sp>
            <p:nvSpPr>
              <p:cNvPr id="409" name="Freeform 160">
                <a:extLst>
                  <a:ext uri="{FF2B5EF4-FFF2-40B4-BE49-F238E27FC236}">
                    <a16:creationId xmlns:a16="http://schemas.microsoft.com/office/drawing/2014/main" id="{0A50675F-A277-40EC-8A2D-B07F034C2690}"/>
                  </a:ext>
                </a:extLst>
              </p:cNvPr>
              <p:cNvSpPr>
                <a:spLocks/>
              </p:cNvSpPr>
              <p:nvPr/>
            </p:nvSpPr>
            <p:spPr bwMode="auto">
              <a:xfrm>
                <a:off x="3557" y="1589"/>
                <a:ext cx="16" cy="34"/>
              </a:xfrm>
              <a:custGeom>
                <a:avLst/>
                <a:gdLst>
                  <a:gd name="T0" fmla="*/ 35 w 6"/>
                  <a:gd name="T1" fmla="*/ 0 h 13"/>
                  <a:gd name="T2" fmla="*/ 29 w 6"/>
                  <a:gd name="T3" fmla="*/ 8 h 13"/>
                  <a:gd name="T4" fmla="*/ 29 w 6"/>
                  <a:gd name="T5" fmla="*/ 21 h 13"/>
                  <a:gd name="T6" fmla="*/ 21 w 6"/>
                  <a:gd name="T7" fmla="*/ 21 h 13"/>
                  <a:gd name="T8" fmla="*/ 8 w 6"/>
                  <a:gd name="T9" fmla="*/ 34 h 13"/>
                  <a:gd name="T10" fmla="*/ 0 w 6"/>
                  <a:gd name="T11" fmla="*/ 34 h 13"/>
                  <a:gd name="T12" fmla="*/ 8 w 6"/>
                  <a:gd name="T13" fmla="*/ 47 h 13"/>
                  <a:gd name="T14" fmla="*/ 8 w 6"/>
                  <a:gd name="T15" fmla="*/ 63 h 13"/>
                  <a:gd name="T16" fmla="*/ 8 w 6"/>
                  <a:gd name="T17" fmla="*/ 76 h 13"/>
                  <a:gd name="T18" fmla="*/ 13 w 6"/>
                  <a:gd name="T19" fmla="*/ 76 h 13"/>
                  <a:gd name="T20" fmla="*/ 13 w 6"/>
                  <a:gd name="T21" fmla="*/ 89 h 13"/>
                  <a:gd name="T22" fmla="*/ 29 w 6"/>
                  <a:gd name="T23" fmla="*/ 89 h 13"/>
                  <a:gd name="T24" fmla="*/ 43 w 6"/>
                  <a:gd name="T25" fmla="*/ 47 h 13"/>
                  <a:gd name="T26" fmla="*/ 35 w 6"/>
                  <a:gd name="T27" fmla="*/ 26 h 13"/>
                  <a:gd name="T28" fmla="*/ 35 w 6"/>
                  <a:gd name="T29" fmla="*/ 0 h 1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 h="13">
                    <a:moveTo>
                      <a:pt x="5" y="0"/>
                    </a:moveTo>
                    <a:cubicBezTo>
                      <a:pt x="4" y="0"/>
                      <a:pt x="4" y="1"/>
                      <a:pt x="4" y="1"/>
                    </a:cubicBezTo>
                    <a:cubicBezTo>
                      <a:pt x="4" y="2"/>
                      <a:pt x="5" y="3"/>
                      <a:pt x="4" y="3"/>
                    </a:cubicBezTo>
                    <a:cubicBezTo>
                      <a:pt x="3" y="3"/>
                      <a:pt x="3" y="2"/>
                      <a:pt x="3" y="3"/>
                    </a:cubicBezTo>
                    <a:cubicBezTo>
                      <a:pt x="2" y="4"/>
                      <a:pt x="1" y="4"/>
                      <a:pt x="1" y="5"/>
                    </a:cubicBezTo>
                    <a:cubicBezTo>
                      <a:pt x="1" y="5"/>
                      <a:pt x="0" y="4"/>
                      <a:pt x="0" y="5"/>
                    </a:cubicBezTo>
                    <a:cubicBezTo>
                      <a:pt x="0" y="6"/>
                      <a:pt x="0" y="7"/>
                      <a:pt x="1" y="7"/>
                    </a:cubicBezTo>
                    <a:cubicBezTo>
                      <a:pt x="1" y="7"/>
                      <a:pt x="1" y="8"/>
                      <a:pt x="1" y="9"/>
                    </a:cubicBezTo>
                    <a:cubicBezTo>
                      <a:pt x="1" y="10"/>
                      <a:pt x="1" y="11"/>
                      <a:pt x="1" y="11"/>
                    </a:cubicBezTo>
                    <a:cubicBezTo>
                      <a:pt x="2" y="11"/>
                      <a:pt x="2" y="10"/>
                      <a:pt x="2" y="11"/>
                    </a:cubicBezTo>
                    <a:cubicBezTo>
                      <a:pt x="2" y="12"/>
                      <a:pt x="2" y="13"/>
                      <a:pt x="2" y="13"/>
                    </a:cubicBezTo>
                    <a:cubicBezTo>
                      <a:pt x="3" y="13"/>
                      <a:pt x="3" y="13"/>
                      <a:pt x="4" y="13"/>
                    </a:cubicBezTo>
                    <a:cubicBezTo>
                      <a:pt x="4" y="13"/>
                      <a:pt x="5" y="9"/>
                      <a:pt x="6" y="7"/>
                    </a:cubicBezTo>
                    <a:cubicBezTo>
                      <a:pt x="6" y="6"/>
                      <a:pt x="6" y="4"/>
                      <a:pt x="5" y="4"/>
                    </a:cubicBezTo>
                    <a:cubicBezTo>
                      <a:pt x="5" y="3"/>
                      <a:pt x="5" y="0"/>
                      <a:pt x="5" y="0"/>
                    </a:cubicBezTo>
                    <a:close/>
                  </a:path>
                </a:pathLst>
              </a:custGeom>
              <a:solidFill>
                <a:srgbClr val="002060"/>
              </a:solidFill>
              <a:ln w="4763" cap="rnd">
                <a:solidFill>
                  <a:srgbClr val="FFFFFF"/>
                </a:solidFill>
                <a:prstDash val="solid"/>
                <a:round/>
                <a:headEnd/>
                <a:tailEnd/>
              </a:ln>
            </p:spPr>
            <p:txBody>
              <a:bodyPr/>
              <a:lstStyle/>
              <a:p>
                <a:endParaRPr lang="en-US"/>
              </a:p>
            </p:txBody>
          </p:sp>
          <p:sp>
            <p:nvSpPr>
              <p:cNvPr id="410" name="Freeform 161">
                <a:extLst>
                  <a:ext uri="{FF2B5EF4-FFF2-40B4-BE49-F238E27FC236}">
                    <a16:creationId xmlns:a16="http://schemas.microsoft.com/office/drawing/2014/main" id="{B469A5AD-6A23-43A6-B21A-201C06B7E3D3}"/>
                  </a:ext>
                </a:extLst>
              </p:cNvPr>
              <p:cNvSpPr>
                <a:spLocks/>
              </p:cNvSpPr>
              <p:nvPr/>
            </p:nvSpPr>
            <p:spPr bwMode="auto">
              <a:xfrm>
                <a:off x="3549" y="1629"/>
                <a:ext cx="26" cy="45"/>
              </a:xfrm>
              <a:custGeom>
                <a:avLst/>
                <a:gdLst>
                  <a:gd name="T0" fmla="*/ 42 w 10"/>
                  <a:gd name="T1" fmla="*/ 0 h 17"/>
                  <a:gd name="T2" fmla="*/ 34 w 10"/>
                  <a:gd name="T3" fmla="*/ 8 h 17"/>
                  <a:gd name="T4" fmla="*/ 21 w 10"/>
                  <a:gd name="T5" fmla="*/ 13 h 17"/>
                  <a:gd name="T6" fmla="*/ 13 w 10"/>
                  <a:gd name="T7" fmla="*/ 13 h 17"/>
                  <a:gd name="T8" fmla="*/ 8 w 10"/>
                  <a:gd name="T9" fmla="*/ 0 h 17"/>
                  <a:gd name="T10" fmla="*/ 0 w 10"/>
                  <a:gd name="T11" fmla="*/ 21 h 17"/>
                  <a:gd name="T12" fmla="*/ 13 w 10"/>
                  <a:gd name="T13" fmla="*/ 34 h 17"/>
                  <a:gd name="T14" fmla="*/ 21 w 10"/>
                  <a:gd name="T15" fmla="*/ 56 h 17"/>
                  <a:gd name="T16" fmla="*/ 13 w 10"/>
                  <a:gd name="T17" fmla="*/ 90 h 17"/>
                  <a:gd name="T18" fmla="*/ 13 w 10"/>
                  <a:gd name="T19" fmla="*/ 98 h 17"/>
                  <a:gd name="T20" fmla="*/ 21 w 10"/>
                  <a:gd name="T21" fmla="*/ 111 h 17"/>
                  <a:gd name="T22" fmla="*/ 26 w 10"/>
                  <a:gd name="T23" fmla="*/ 119 h 17"/>
                  <a:gd name="T24" fmla="*/ 55 w 10"/>
                  <a:gd name="T25" fmla="*/ 98 h 17"/>
                  <a:gd name="T26" fmla="*/ 55 w 10"/>
                  <a:gd name="T27" fmla="*/ 106 h 17"/>
                  <a:gd name="T28" fmla="*/ 60 w 10"/>
                  <a:gd name="T29" fmla="*/ 90 h 17"/>
                  <a:gd name="T30" fmla="*/ 60 w 10"/>
                  <a:gd name="T31" fmla="*/ 64 h 17"/>
                  <a:gd name="T32" fmla="*/ 68 w 10"/>
                  <a:gd name="T33" fmla="*/ 50 h 17"/>
                  <a:gd name="T34" fmla="*/ 68 w 10"/>
                  <a:gd name="T35" fmla="*/ 34 h 17"/>
                  <a:gd name="T36" fmla="*/ 68 w 10"/>
                  <a:gd name="T37" fmla="*/ 21 h 17"/>
                  <a:gd name="T38" fmla="*/ 60 w 10"/>
                  <a:gd name="T39" fmla="*/ 8 h 17"/>
                  <a:gd name="T40" fmla="*/ 42 w 10"/>
                  <a:gd name="T41" fmla="*/ 0 h 1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 h="17">
                    <a:moveTo>
                      <a:pt x="6" y="0"/>
                    </a:moveTo>
                    <a:cubicBezTo>
                      <a:pt x="6" y="0"/>
                      <a:pt x="6" y="1"/>
                      <a:pt x="5" y="1"/>
                    </a:cubicBezTo>
                    <a:cubicBezTo>
                      <a:pt x="5" y="2"/>
                      <a:pt x="4" y="2"/>
                      <a:pt x="3" y="2"/>
                    </a:cubicBezTo>
                    <a:cubicBezTo>
                      <a:pt x="2" y="2"/>
                      <a:pt x="2" y="2"/>
                      <a:pt x="2" y="2"/>
                    </a:cubicBezTo>
                    <a:cubicBezTo>
                      <a:pt x="2" y="1"/>
                      <a:pt x="2" y="0"/>
                      <a:pt x="1" y="0"/>
                    </a:cubicBezTo>
                    <a:cubicBezTo>
                      <a:pt x="1" y="1"/>
                      <a:pt x="0" y="2"/>
                      <a:pt x="0" y="3"/>
                    </a:cubicBezTo>
                    <a:cubicBezTo>
                      <a:pt x="1" y="4"/>
                      <a:pt x="1" y="4"/>
                      <a:pt x="2" y="5"/>
                    </a:cubicBezTo>
                    <a:cubicBezTo>
                      <a:pt x="2" y="5"/>
                      <a:pt x="2" y="7"/>
                      <a:pt x="3" y="8"/>
                    </a:cubicBezTo>
                    <a:cubicBezTo>
                      <a:pt x="3" y="9"/>
                      <a:pt x="2" y="12"/>
                      <a:pt x="2" y="13"/>
                    </a:cubicBezTo>
                    <a:cubicBezTo>
                      <a:pt x="2" y="13"/>
                      <a:pt x="1" y="13"/>
                      <a:pt x="2" y="14"/>
                    </a:cubicBezTo>
                    <a:cubicBezTo>
                      <a:pt x="2" y="14"/>
                      <a:pt x="2" y="15"/>
                      <a:pt x="3" y="16"/>
                    </a:cubicBezTo>
                    <a:cubicBezTo>
                      <a:pt x="3" y="17"/>
                      <a:pt x="4" y="16"/>
                      <a:pt x="4" y="17"/>
                    </a:cubicBezTo>
                    <a:cubicBezTo>
                      <a:pt x="5" y="17"/>
                      <a:pt x="8" y="14"/>
                      <a:pt x="8" y="14"/>
                    </a:cubicBezTo>
                    <a:cubicBezTo>
                      <a:pt x="8" y="15"/>
                      <a:pt x="8" y="16"/>
                      <a:pt x="8" y="15"/>
                    </a:cubicBezTo>
                    <a:cubicBezTo>
                      <a:pt x="9" y="15"/>
                      <a:pt x="10" y="14"/>
                      <a:pt x="9" y="13"/>
                    </a:cubicBezTo>
                    <a:cubicBezTo>
                      <a:pt x="9" y="12"/>
                      <a:pt x="9" y="10"/>
                      <a:pt x="9" y="9"/>
                    </a:cubicBezTo>
                    <a:cubicBezTo>
                      <a:pt x="10" y="9"/>
                      <a:pt x="10" y="8"/>
                      <a:pt x="10" y="7"/>
                    </a:cubicBezTo>
                    <a:cubicBezTo>
                      <a:pt x="9" y="7"/>
                      <a:pt x="10" y="5"/>
                      <a:pt x="10" y="5"/>
                    </a:cubicBezTo>
                    <a:cubicBezTo>
                      <a:pt x="10" y="4"/>
                      <a:pt x="10" y="3"/>
                      <a:pt x="10" y="3"/>
                    </a:cubicBezTo>
                    <a:cubicBezTo>
                      <a:pt x="9" y="2"/>
                      <a:pt x="9" y="1"/>
                      <a:pt x="9" y="1"/>
                    </a:cubicBezTo>
                    <a:cubicBezTo>
                      <a:pt x="9" y="0"/>
                      <a:pt x="6" y="0"/>
                      <a:pt x="6"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411" name="Freeform 162">
                <a:extLst>
                  <a:ext uri="{FF2B5EF4-FFF2-40B4-BE49-F238E27FC236}">
                    <a16:creationId xmlns:a16="http://schemas.microsoft.com/office/drawing/2014/main" id="{284B47EF-7475-4955-95E2-C647D2B305E8}"/>
                  </a:ext>
                </a:extLst>
              </p:cNvPr>
              <p:cNvSpPr>
                <a:spLocks/>
              </p:cNvSpPr>
              <p:nvPr/>
            </p:nvSpPr>
            <p:spPr bwMode="auto">
              <a:xfrm>
                <a:off x="3461" y="1650"/>
                <a:ext cx="21" cy="16"/>
              </a:xfrm>
              <a:custGeom>
                <a:avLst/>
                <a:gdLst>
                  <a:gd name="T0" fmla="*/ 34 w 8"/>
                  <a:gd name="T1" fmla="*/ 0 h 6"/>
                  <a:gd name="T2" fmla="*/ 13 w 8"/>
                  <a:gd name="T3" fmla="*/ 13 h 6"/>
                  <a:gd name="T4" fmla="*/ 13 w 8"/>
                  <a:gd name="T5" fmla="*/ 29 h 6"/>
                  <a:gd name="T6" fmla="*/ 29 w 8"/>
                  <a:gd name="T7" fmla="*/ 35 h 6"/>
                  <a:gd name="T8" fmla="*/ 47 w 8"/>
                  <a:gd name="T9" fmla="*/ 29 h 6"/>
                  <a:gd name="T10" fmla="*/ 42 w 8"/>
                  <a:gd name="T11" fmla="*/ 13 h 6"/>
                  <a:gd name="T12" fmla="*/ 42 w 8"/>
                  <a:gd name="T13" fmla="*/ 0 h 6"/>
                  <a:gd name="T14" fmla="*/ 34 w 8"/>
                  <a:gd name="T15" fmla="*/ 0 h 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 h="6">
                    <a:moveTo>
                      <a:pt x="5" y="0"/>
                    </a:moveTo>
                    <a:cubicBezTo>
                      <a:pt x="4" y="1"/>
                      <a:pt x="2" y="1"/>
                      <a:pt x="2" y="2"/>
                    </a:cubicBezTo>
                    <a:cubicBezTo>
                      <a:pt x="2" y="2"/>
                      <a:pt x="0" y="4"/>
                      <a:pt x="2" y="4"/>
                    </a:cubicBezTo>
                    <a:cubicBezTo>
                      <a:pt x="3" y="4"/>
                      <a:pt x="3" y="3"/>
                      <a:pt x="4" y="5"/>
                    </a:cubicBezTo>
                    <a:cubicBezTo>
                      <a:pt x="6" y="6"/>
                      <a:pt x="7" y="4"/>
                      <a:pt x="7" y="4"/>
                    </a:cubicBezTo>
                    <a:cubicBezTo>
                      <a:pt x="8" y="3"/>
                      <a:pt x="6" y="2"/>
                      <a:pt x="6" y="2"/>
                    </a:cubicBezTo>
                    <a:cubicBezTo>
                      <a:pt x="6" y="1"/>
                      <a:pt x="6" y="0"/>
                      <a:pt x="6" y="0"/>
                    </a:cubicBezTo>
                    <a:cubicBezTo>
                      <a:pt x="5" y="0"/>
                      <a:pt x="5" y="0"/>
                      <a:pt x="5" y="0"/>
                    </a:cubicBezTo>
                    <a:close/>
                  </a:path>
                </a:pathLst>
              </a:custGeom>
              <a:grpFill/>
              <a:ln w="4763" cap="rnd">
                <a:solidFill>
                  <a:srgbClr val="FFFFFF"/>
                </a:solidFill>
                <a:prstDash val="solid"/>
                <a:round/>
                <a:headEnd/>
                <a:tailEnd/>
              </a:ln>
            </p:spPr>
            <p:txBody>
              <a:bodyPr/>
              <a:lstStyle/>
              <a:p>
                <a:endParaRPr lang="en-US"/>
              </a:p>
            </p:txBody>
          </p:sp>
          <p:sp>
            <p:nvSpPr>
              <p:cNvPr id="412" name="Freeform 163">
                <a:extLst>
                  <a:ext uri="{FF2B5EF4-FFF2-40B4-BE49-F238E27FC236}">
                    <a16:creationId xmlns:a16="http://schemas.microsoft.com/office/drawing/2014/main" id="{044D55C3-54B5-49FD-A706-39B3EE1FB927}"/>
                  </a:ext>
                </a:extLst>
              </p:cNvPr>
              <p:cNvSpPr>
                <a:spLocks/>
              </p:cNvSpPr>
              <p:nvPr/>
            </p:nvSpPr>
            <p:spPr bwMode="auto">
              <a:xfrm>
                <a:off x="3482" y="1647"/>
                <a:ext cx="13" cy="6"/>
              </a:xfrm>
              <a:custGeom>
                <a:avLst/>
                <a:gdLst>
                  <a:gd name="T0" fmla="*/ 13 w 5"/>
                  <a:gd name="T1" fmla="*/ 9 h 2"/>
                  <a:gd name="T2" fmla="*/ 13 w 5"/>
                  <a:gd name="T3" fmla="*/ 18 h 2"/>
                  <a:gd name="T4" fmla="*/ 26 w 5"/>
                  <a:gd name="T5" fmla="*/ 18 h 2"/>
                  <a:gd name="T6" fmla="*/ 26 w 5"/>
                  <a:gd name="T7" fmla="*/ 0 h 2"/>
                  <a:gd name="T8" fmla="*/ 21 w 5"/>
                  <a:gd name="T9" fmla="*/ 0 h 2"/>
                  <a:gd name="T10" fmla="*/ 13 w 5"/>
                  <a:gd name="T11" fmla="*/ 9 h 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2">
                    <a:moveTo>
                      <a:pt x="2" y="1"/>
                    </a:moveTo>
                    <a:cubicBezTo>
                      <a:pt x="1" y="1"/>
                      <a:pt x="0" y="1"/>
                      <a:pt x="2" y="2"/>
                    </a:cubicBezTo>
                    <a:cubicBezTo>
                      <a:pt x="4" y="2"/>
                      <a:pt x="3" y="2"/>
                      <a:pt x="4" y="2"/>
                    </a:cubicBezTo>
                    <a:cubicBezTo>
                      <a:pt x="5" y="2"/>
                      <a:pt x="4" y="0"/>
                      <a:pt x="4" y="0"/>
                    </a:cubicBezTo>
                    <a:cubicBezTo>
                      <a:pt x="3" y="0"/>
                      <a:pt x="3" y="0"/>
                      <a:pt x="3" y="0"/>
                    </a:cubicBezTo>
                    <a:lnTo>
                      <a:pt x="2" y="1"/>
                    </a:lnTo>
                    <a:close/>
                  </a:path>
                </a:pathLst>
              </a:custGeom>
              <a:grpFill/>
              <a:ln w="4763" cap="rnd">
                <a:solidFill>
                  <a:srgbClr val="FFFFFF"/>
                </a:solidFill>
                <a:prstDash val="solid"/>
                <a:round/>
                <a:headEnd/>
                <a:tailEnd/>
              </a:ln>
            </p:spPr>
            <p:txBody>
              <a:bodyPr/>
              <a:lstStyle/>
              <a:p>
                <a:endParaRPr lang="en-US"/>
              </a:p>
            </p:txBody>
          </p:sp>
          <p:sp>
            <p:nvSpPr>
              <p:cNvPr id="413" name="Freeform 164">
                <a:extLst>
                  <a:ext uri="{FF2B5EF4-FFF2-40B4-BE49-F238E27FC236}">
                    <a16:creationId xmlns:a16="http://schemas.microsoft.com/office/drawing/2014/main" id="{79C5590A-C0FA-4498-B045-2299CD744FBE}"/>
                  </a:ext>
                </a:extLst>
              </p:cNvPr>
              <p:cNvSpPr>
                <a:spLocks/>
              </p:cNvSpPr>
              <p:nvPr/>
            </p:nvSpPr>
            <p:spPr bwMode="auto">
              <a:xfrm>
                <a:off x="3453" y="1663"/>
                <a:ext cx="8" cy="11"/>
              </a:xfrm>
              <a:custGeom>
                <a:avLst/>
                <a:gdLst>
                  <a:gd name="T0" fmla="*/ 0 w 3"/>
                  <a:gd name="T1" fmla="*/ 8 h 4"/>
                  <a:gd name="T2" fmla="*/ 8 w 3"/>
                  <a:gd name="T3" fmla="*/ 30 h 4"/>
                  <a:gd name="T4" fmla="*/ 13 w 3"/>
                  <a:gd name="T5" fmla="*/ 17 h 4"/>
                  <a:gd name="T6" fmla="*/ 13 w 3"/>
                  <a:gd name="T7" fmla="*/ 0 h 4"/>
                  <a:gd name="T8" fmla="*/ 0 w 3"/>
                  <a:gd name="T9" fmla="*/ 8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0" y="1"/>
                    </a:moveTo>
                    <a:cubicBezTo>
                      <a:pt x="0" y="2"/>
                      <a:pt x="0" y="4"/>
                      <a:pt x="1" y="4"/>
                    </a:cubicBezTo>
                    <a:cubicBezTo>
                      <a:pt x="2" y="4"/>
                      <a:pt x="1" y="2"/>
                      <a:pt x="2" y="2"/>
                    </a:cubicBezTo>
                    <a:cubicBezTo>
                      <a:pt x="3" y="2"/>
                      <a:pt x="3" y="0"/>
                      <a:pt x="2" y="0"/>
                    </a:cubicBezTo>
                    <a:cubicBezTo>
                      <a:pt x="0" y="1"/>
                      <a:pt x="0" y="1"/>
                      <a:pt x="0" y="1"/>
                    </a:cubicBezTo>
                    <a:close/>
                  </a:path>
                </a:pathLst>
              </a:custGeom>
              <a:grpFill/>
              <a:ln w="4763" cap="rnd">
                <a:solidFill>
                  <a:srgbClr val="FFFFFF"/>
                </a:solidFill>
                <a:prstDash val="solid"/>
                <a:round/>
                <a:headEnd/>
                <a:tailEnd/>
              </a:ln>
            </p:spPr>
            <p:txBody>
              <a:bodyPr/>
              <a:lstStyle/>
              <a:p>
                <a:endParaRPr lang="en-US"/>
              </a:p>
            </p:txBody>
          </p:sp>
          <p:sp>
            <p:nvSpPr>
              <p:cNvPr id="414" name="Freeform 165">
                <a:extLst>
                  <a:ext uri="{FF2B5EF4-FFF2-40B4-BE49-F238E27FC236}">
                    <a16:creationId xmlns:a16="http://schemas.microsoft.com/office/drawing/2014/main" id="{70850102-37C3-4719-88B4-D311C2B17BBB}"/>
                  </a:ext>
                </a:extLst>
              </p:cNvPr>
              <p:cNvSpPr>
                <a:spLocks/>
              </p:cNvSpPr>
              <p:nvPr/>
            </p:nvSpPr>
            <p:spPr bwMode="auto">
              <a:xfrm>
                <a:off x="3915" y="1730"/>
                <a:ext cx="40" cy="30"/>
              </a:xfrm>
              <a:custGeom>
                <a:avLst/>
                <a:gdLst>
                  <a:gd name="T0" fmla="*/ 43 w 15"/>
                  <a:gd name="T1" fmla="*/ 38 h 11"/>
                  <a:gd name="T2" fmla="*/ 29 w 15"/>
                  <a:gd name="T3" fmla="*/ 38 h 11"/>
                  <a:gd name="T4" fmla="*/ 8 w 15"/>
                  <a:gd name="T5" fmla="*/ 44 h 11"/>
                  <a:gd name="T6" fmla="*/ 8 w 15"/>
                  <a:gd name="T7" fmla="*/ 60 h 11"/>
                  <a:gd name="T8" fmla="*/ 35 w 15"/>
                  <a:gd name="T9" fmla="*/ 74 h 11"/>
                  <a:gd name="T10" fmla="*/ 72 w 15"/>
                  <a:gd name="T11" fmla="*/ 52 h 11"/>
                  <a:gd name="T12" fmla="*/ 77 w 15"/>
                  <a:gd name="T13" fmla="*/ 38 h 11"/>
                  <a:gd name="T14" fmla="*/ 99 w 15"/>
                  <a:gd name="T15" fmla="*/ 8 h 11"/>
                  <a:gd name="T16" fmla="*/ 72 w 15"/>
                  <a:gd name="T17" fmla="*/ 22 h 11"/>
                  <a:gd name="T18" fmla="*/ 43 w 15"/>
                  <a:gd name="T19" fmla="*/ 38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11">
                    <a:moveTo>
                      <a:pt x="6" y="5"/>
                    </a:moveTo>
                    <a:cubicBezTo>
                      <a:pt x="5" y="5"/>
                      <a:pt x="5" y="5"/>
                      <a:pt x="4" y="5"/>
                    </a:cubicBezTo>
                    <a:cubicBezTo>
                      <a:pt x="3" y="5"/>
                      <a:pt x="2" y="4"/>
                      <a:pt x="1" y="6"/>
                    </a:cubicBezTo>
                    <a:cubicBezTo>
                      <a:pt x="1" y="7"/>
                      <a:pt x="0" y="7"/>
                      <a:pt x="1" y="8"/>
                    </a:cubicBezTo>
                    <a:cubicBezTo>
                      <a:pt x="3" y="9"/>
                      <a:pt x="3" y="11"/>
                      <a:pt x="5" y="10"/>
                    </a:cubicBezTo>
                    <a:cubicBezTo>
                      <a:pt x="6" y="8"/>
                      <a:pt x="9" y="7"/>
                      <a:pt x="10" y="7"/>
                    </a:cubicBezTo>
                    <a:cubicBezTo>
                      <a:pt x="12" y="7"/>
                      <a:pt x="11" y="5"/>
                      <a:pt x="11" y="5"/>
                    </a:cubicBezTo>
                    <a:cubicBezTo>
                      <a:pt x="11" y="5"/>
                      <a:pt x="15" y="2"/>
                      <a:pt x="14" y="1"/>
                    </a:cubicBezTo>
                    <a:cubicBezTo>
                      <a:pt x="14" y="0"/>
                      <a:pt x="12" y="3"/>
                      <a:pt x="10" y="3"/>
                    </a:cubicBezTo>
                    <a:cubicBezTo>
                      <a:pt x="8" y="3"/>
                      <a:pt x="6" y="5"/>
                      <a:pt x="6" y="5"/>
                    </a:cubicBezTo>
                    <a:close/>
                  </a:path>
                </a:pathLst>
              </a:custGeom>
              <a:grpFill/>
              <a:ln w="4763" cap="rnd">
                <a:solidFill>
                  <a:srgbClr val="FFFFFF"/>
                </a:solidFill>
                <a:prstDash val="solid"/>
                <a:round/>
                <a:headEnd/>
                <a:tailEnd/>
              </a:ln>
            </p:spPr>
            <p:txBody>
              <a:bodyPr/>
              <a:lstStyle/>
              <a:p>
                <a:endParaRPr lang="en-US"/>
              </a:p>
            </p:txBody>
          </p:sp>
          <p:sp>
            <p:nvSpPr>
              <p:cNvPr id="415" name="Freeform 166">
                <a:extLst>
                  <a:ext uri="{FF2B5EF4-FFF2-40B4-BE49-F238E27FC236}">
                    <a16:creationId xmlns:a16="http://schemas.microsoft.com/office/drawing/2014/main" id="{D3E3D3FB-7C2B-4C80-8E8F-E50AE4EA2659}"/>
                  </a:ext>
                </a:extLst>
              </p:cNvPr>
              <p:cNvSpPr>
                <a:spLocks/>
              </p:cNvSpPr>
              <p:nvPr/>
            </p:nvSpPr>
            <p:spPr bwMode="auto">
              <a:xfrm>
                <a:off x="3779" y="1736"/>
                <a:ext cx="48" cy="16"/>
              </a:xfrm>
              <a:custGeom>
                <a:avLst/>
                <a:gdLst>
                  <a:gd name="T0" fmla="*/ 56 w 18"/>
                  <a:gd name="T1" fmla="*/ 8 h 6"/>
                  <a:gd name="T2" fmla="*/ 35 w 18"/>
                  <a:gd name="T3" fmla="*/ 8 h 6"/>
                  <a:gd name="T4" fmla="*/ 21 w 18"/>
                  <a:gd name="T5" fmla="*/ 0 h 6"/>
                  <a:gd name="T6" fmla="*/ 13 w 18"/>
                  <a:gd name="T7" fmla="*/ 21 h 6"/>
                  <a:gd name="T8" fmla="*/ 51 w 18"/>
                  <a:gd name="T9" fmla="*/ 29 h 6"/>
                  <a:gd name="T10" fmla="*/ 72 w 18"/>
                  <a:gd name="T11" fmla="*/ 35 h 6"/>
                  <a:gd name="T12" fmla="*/ 93 w 18"/>
                  <a:gd name="T13" fmla="*/ 35 h 6"/>
                  <a:gd name="T14" fmla="*/ 120 w 18"/>
                  <a:gd name="T15" fmla="*/ 29 h 6"/>
                  <a:gd name="T16" fmla="*/ 120 w 18"/>
                  <a:gd name="T17" fmla="*/ 21 h 6"/>
                  <a:gd name="T18" fmla="*/ 93 w 18"/>
                  <a:gd name="T19" fmla="*/ 21 h 6"/>
                  <a:gd name="T20" fmla="*/ 72 w 18"/>
                  <a:gd name="T21" fmla="*/ 21 h 6"/>
                  <a:gd name="T22" fmla="*/ 56 w 18"/>
                  <a:gd name="T23" fmla="*/ 8 h 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 h="6">
                    <a:moveTo>
                      <a:pt x="8" y="1"/>
                    </a:moveTo>
                    <a:cubicBezTo>
                      <a:pt x="7" y="2"/>
                      <a:pt x="5" y="1"/>
                      <a:pt x="5" y="1"/>
                    </a:cubicBezTo>
                    <a:cubicBezTo>
                      <a:pt x="5" y="1"/>
                      <a:pt x="4" y="0"/>
                      <a:pt x="3" y="0"/>
                    </a:cubicBezTo>
                    <a:cubicBezTo>
                      <a:pt x="2" y="1"/>
                      <a:pt x="0" y="2"/>
                      <a:pt x="2" y="3"/>
                    </a:cubicBezTo>
                    <a:cubicBezTo>
                      <a:pt x="3" y="3"/>
                      <a:pt x="5" y="3"/>
                      <a:pt x="7" y="4"/>
                    </a:cubicBezTo>
                    <a:cubicBezTo>
                      <a:pt x="8" y="4"/>
                      <a:pt x="8" y="4"/>
                      <a:pt x="10" y="5"/>
                    </a:cubicBezTo>
                    <a:cubicBezTo>
                      <a:pt x="11" y="6"/>
                      <a:pt x="11" y="5"/>
                      <a:pt x="13" y="5"/>
                    </a:cubicBezTo>
                    <a:cubicBezTo>
                      <a:pt x="16" y="5"/>
                      <a:pt x="16" y="5"/>
                      <a:pt x="17" y="4"/>
                    </a:cubicBezTo>
                    <a:cubicBezTo>
                      <a:pt x="17" y="4"/>
                      <a:pt x="18" y="3"/>
                      <a:pt x="17" y="3"/>
                    </a:cubicBezTo>
                    <a:cubicBezTo>
                      <a:pt x="16" y="3"/>
                      <a:pt x="13" y="3"/>
                      <a:pt x="13" y="3"/>
                    </a:cubicBezTo>
                    <a:cubicBezTo>
                      <a:pt x="12" y="3"/>
                      <a:pt x="10" y="3"/>
                      <a:pt x="10" y="3"/>
                    </a:cubicBezTo>
                    <a:lnTo>
                      <a:pt x="8" y="1"/>
                    </a:lnTo>
                    <a:close/>
                  </a:path>
                </a:pathLst>
              </a:custGeom>
              <a:grpFill/>
              <a:ln w="4763" cap="rnd">
                <a:solidFill>
                  <a:srgbClr val="FFFFFF"/>
                </a:solidFill>
                <a:prstDash val="solid"/>
                <a:round/>
                <a:headEnd/>
                <a:tailEnd/>
              </a:ln>
            </p:spPr>
            <p:txBody>
              <a:bodyPr/>
              <a:lstStyle/>
              <a:p>
                <a:endParaRPr lang="en-US"/>
              </a:p>
            </p:txBody>
          </p:sp>
          <p:sp>
            <p:nvSpPr>
              <p:cNvPr id="416" name="Freeform 167">
                <a:extLst>
                  <a:ext uri="{FF2B5EF4-FFF2-40B4-BE49-F238E27FC236}">
                    <a16:creationId xmlns:a16="http://schemas.microsoft.com/office/drawing/2014/main" id="{0452F4ED-DB44-46B1-8A89-8B41B052E063}"/>
                  </a:ext>
                </a:extLst>
              </p:cNvPr>
              <p:cNvSpPr>
                <a:spLocks/>
              </p:cNvSpPr>
              <p:nvPr/>
            </p:nvSpPr>
            <p:spPr bwMode="auto">
              <a:xfrm>
                <a:off x="3800" y="1690"/>
                <a:ext cx="11" cy="14"/>
              </a:xfrm>
              <a:custGeom>
                <a:avLst/>
                <a:gdLst>
                  <a:gd name="T0" fmla="*/ 8 w 4"/>
                  <a:gd name="T1" fmla="*/ 0 h 5"/>
                  <a:gd name="T2" fmla="*/ 8 w 4"/>
                  <a:gd name="T3" fmla="*/ 17 h 5"/>
                  <a:gd name="T4" fmla="*/ 17 w 4"/>
                  <a:gd name="T5" fmla="*/ 22 h 5"/>
                  <a:gd name="T6" fmla="*/ 22 w 4"/>
                  <a:gd name="T7" fmla="*/ 31 h 5"/>
                  <a:gd name="T8" fmla="*/ 30 w 4"/>
                  <a:gd name="T9" fmla="*/ 31 h 5"/>
                  <a:gd name="T10" fmla="*/ 22 w 4"/>
                  <a:gd name="T11" fmla="*/ 22 h 5"/>
                  <a:gd name="T12" fmla="*/ 22 w 4"/>
                  <a:gd name="T13" fmla="*/ 17 h 5"/>
                  <a:gd name="T14" fmla="*/ 8 w 4"/>
                  <a:gd name="T15" fmla="*/ 0 h 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 h="5">
                    <a:moveTo>
                      <a:pt x="1" y="0"/>
                    </a:moveTo>
                    <a:cubicBezTo>
                      <a:pt x="1" y="1"/>
                      <a:pt x="0" y="1"/>
                      <a:pt x="1" y="2"/>
                    </a:cubicBezTo>
                    <a:cubicBezTo>
                      <a:pt x="2" y="2"/>
                      <a:pt x="2" y="2"/>
                      <a:pt x="2" y="3"/>
                    </a:cubicBezTo>
                    <a:cubicBezTo>
                      <a:pt x="2" y="4"/>
                      <a:pt x="3" y="4"/>
                      <a:pt x="3" y="4"/>
                    </a:cubicBezTo>
                    <a:cubicBezTo>
                      <a:pt x="4" y="5"/>
                      <a:pt x="4" y="4"/>
                      <a:pt x="4" y="4"/>
                    </a:cubicBezTo>
                    <a:cubicBezTo>
                      <a:pt x="4" y="4"/>
                      <a:pt x="4" y="3"/>
                      <a:pt x="3" y="3"/>
                    </a:cubicBezTo>
                    <a:cubicBezTo>
                      <a:pt x="3" y="2"/>
                      <a:pt x="3" y="2"/>
                      <a:pt x="3" y="2"/>
                    </a:cubicBezTo>
                    <a:cubicBezTo>
                      <a:pt x="1" y="0"/>
                      <a:pt x="1" y="0"/>
                      <a:pt x="1" y="0"/>
                    </a:cubicBezTo>
                    <a:close/>
                  </a:path>
                </a:pathLst>
              </a:custGeom>
              <a:grpFill/>
              <a:ln w="4763" cap="rnd">
                <a:solidFill>
                  <a:srgbClr val="FFFFFF"/>
                </a:solidFill>
                <a:prstDash val="solid"/>
                <a:round/>
                <a:headEnd/>
                <a:tailEnd/>
              </a:ln>
            </p:spPr>
            <p:txBody>
              <a:bodyPr/>
              <a:lstStyle/>
              <a:p>
                <a:endParaRPr lang="en-US"/>
              </a:p>
            </p:txBody>
          </p:sp>
          <p:sp>
            <p:nvSpPr>
              <p:cNvPr id="417" name="Freeform 168">
                <a:extLst>
                  <a:ext uri="{FF2B5EF4-FFF2-40B4-BE49-F238E27FC236}">
                    <a16:creationId xmlns:a16="http://schemas.microsoft.com/office/drawing/2014/main" id="{0C97DDD0-F14F-46FA-9915-D9DFD0885859}"/>
                  </a:ext>
                </a:extLst>
              </p:cNvPr>
              <p:cNvSpPr>
                <a:spLocks/>
              </p:cNvSpPr>
              <p:nvPr/>
            </p:nvSpPr>
            <p:spPr bwMode="auto">
              <a:xfrm>
                <a:off x="3811" y="1701"/>
                <a:ext cx="2" cy="3"/>
              </a:xfrm>
              <a:custGeom>
                <a:avLst/>
                <a:gdLst>
                  <a:gd name="T0" fmla="*/ 4 w 1"/>
                  <a:gd name="T1" fmla="*/ 0 h 1"/>
                  <a:gd name="T2" fmla="*/ 4 w 1"/>
                  <a:gd name="T3" fmla="*/ 9 h 1"/>
                  <a:gd name="T4" fmla="*/ 4 w 1"/>
                  <a:gd name="T5" fmla="*/ 0 h 1"/>
                  <a:gd name="T6" fmla="*/ 4 w 1"/>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1">
                    <a:moveTo>
                      <a:pt x="1" y="0"/>
                    </a:moveTo>
                    <a:cubicBezTo>
                      <a:pt x="1" y="0"/>
                      <a:pt x="0" y="1"/>
                      <a:pt x="1" y="1"/>
                    </a:cubicBezTo>
                    <a:cubicBezTo>
                      <a:pt x="1" y="1"/>
                      <a:pt x="1" y="1"/>
                      <a:pt x="1" y="0"/>
                    </a:cubicBezTo>
                    <a:cubicBezTo>
                      <a:pt x="1" y="0"/>
                      <a:pt x="1" y="0"/>
                      <a:pt x="1" y="0"/>
                    </a:cubicBezTo>
                    <a:close/>
                  </a:path>
                </a:pathLst>
              </a:custGeom>
              <a:grpFill/>
              <a:ln w="4763" cap="rnd">
                <a:solidFill>
                  <a:srgbClr val="FFFFFF"/>
                </a:solidFill>
                <a:prstDash val="solid"/>
                <a:round/>
                <a:headEnd/>
                <a:tailEnd/>
              </a:ln>
            </p:spPr>
            <p:txBody>
              <a:bodyPr/>
              <a:lstStyle/>
              <a:p>
                <a:endParaRPr lang="en-US"/>
              </a:p>
            </p:txBody>
          </p:sp>
          <p:sp>
            <p:nvSpPr>
              <p:cNvPr id="418" name="Freeform 169">
                <a:extLst>
                  <a:ext uri="{FF2B5EF4-FFF2-40B4-BE49-F238E27FC236}">
                    <a16:creationId xmlns:a16="http://schemas.microsoft.com/office/drawing/2014/main" id="{784AA65C-2A27-4DE3-B4EE-5BAFB0CCF24C}"/>
                  </a:ext>
                </a:extLst>
              </p:cNvPr>
              <p:cNvSpPr>
                <a:spLocks/>
              </p:cNvSpPr>
              <p:nvPr/>
            </p:nvSpPr>
            <p:spPr bwMode="auto">
              <a:xfrm>
                <a:off x="3813" y="1706"/>
                <a:ext cx="3" cy="6"/>
              </a:xfrm>
              <a:custGeom>
                <a:avLst/>
                <a:gdLst>
                  <a:gd name="T0" fmla="*/ 0 w 1"/>
                  <a:gd name="T1" fmla="*/ 0 h 2"/>
                  <a:gd name="T2" fmla="*/ 0 w 1"/>
                  <a:gd name="T3" fmla="*/ 18 h 2"/>
                  <a:gd name="T4" fmla="*/ 9 w 1"/>
                  <a:gd name="T5" fmla="*/ 9 h 2"/>
                  <a:gd name="T6" fmla="*/ 0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0" y="0"/>
                    </a:moveTo>
                    <a:cubicBezTo>
                      <a:pt x="0" y="1"/>
                      <a:pt x="0" y="2"/>
                      <a:pt x="0" y="2"/>
                    </a:cubicBezTo>
                    <a:cubicBezTo>
                      <a:pt x="1" y="2"/>
                      <a:pt x="1" y="1"/>
                      <a:pt x="1" y="1"/>
                    </a:cubicBezTo>
                    <a:lnTo>
                      <a:pt x="0" y="0"/>
                    </a:lnTo>
                    <a:close/>
                  </a:path>
                </a:pathLst>
              </a:custGeom>
              <a:grpFill/>
              <a:ln w="4763" cap="rnd">
                <a:solidFill>
                  <a:srgbClr val="FFFFFF"/>
                </a:solidFill>
                <a:prstDash val="solid"/>
                <a:round/>
                <a:headEnd/>
                <a:tailEnd/>
              </a:ln>
            </p:spPr>
            <p:txBody>
              <a:bodyPr/>
              <a:lstStyle/>
              <a:p>
                <a:endParaRPr lang="en-US"/>
              </a:p>
            </p:txBody>
          </p:sp>
          <p:sp>
            <p:nvSpPr>
              <p:cNvPr id="419" name="Freeform 170">
                <a:extLst>
                  <a:ext uri="{FF2B5EF4-FFF2-40B4-BE49-F238E27FC236}">
                    <a16:creationId xmlns:a16="http://schemas.microsoft.com/office/drawing/2014/main" id="{7E87AB11-790F-4AD8-8539-2DE1A1A11256}"/>
                  </a:ext>
                </a:extLst>
              </p:cNvPr>
              <p:cNvSpPr>
                <a:spLocks/>
              </p:cNvSpPr>
              <p:nvPr/>
            </p:nvSpPr>
            <p:spPr bwMode="auto">
              <a:xfrm>
                <a:off x="3805" y="1706"/>
                <a:ext cx="6" cy="6"/>
              </a:xfrm>
              <a:custGeom>
                <a:avLst/>
                <a:gdLst>
                  <a:gd name="T0" fmla="*/ 9 w 2"/>
                  <a:gd name="T1" fmla="*/ 0 h 2"/>
                  <a:gd name="T2" fmla="*/ 18 w 2"/>
                  <a:gd name="T3" fmla="*/ 18 h 2"/>
                  <a:gd name="T4" fmla="*/ 9 w 2"/>
                  <a:gd name="T5" fmla="*/ 0 h 2"/>
                  <a:gd name="T6" fmla="*/ 0 60000 65536"/>
                  <a:gd name="T7" fmla="*/ 0 60000 65536"/>
                  <a:gd name="T8" fmla="*/ 0 60000 65536"/>
                </a:gdLst>
                <a:ahLst/>
                <a:cxnLst>
                  <a:cxn ang="T6">
                    <a:pos x="T0" y="T1"/>
                  </a:cxn>
                  <a:cxn ang="T7">
                    <a:pos x="T2" y="T3"/>
                  </a:cxn>
                  <a:cxn ang="T8">
                    <a:pos x="T4" y="T5"/>
                  </a:cxn>
                </a:cxnLst>
                <a:rect l="0" t="0" r="r" b="b"/>
                <a:pathLst>
                  <a:path w="2" h="2">
                    <a:moveTo>
                      <a:pt x="1" y="0"/>
                    </a:moveTo>
                    <a:cubicBezTo>
                      <a:pt x="0" y="1"/>
                      <a:pt x="2" y="2"/>
                      <a:pt x="2" y="2"/>
                    </a:cubicBezTo>
                    <a:cubicBezTo>
                      <a:pt x="2" y="2"/>
                      <a:pt x="2" y="0"/>
                      <a:pt x="1" y="0"/>
                    </a:cubicBezTo>
                    <a:close/>
                  </a:path>
                </a:pathLst>
              </a:custGeom>
              <a:grpFill/>
              <a:ln w="4763" cap="rnd">
                <a:solidFill>
                  <a:srgbClr val="FFFFFF"/>
                </a:solidFill>
                <a:prstDash val="solid"/>
                <a:round/>
                <a:headEnd/>
                <a:tailEnd/>
              </a:ln>
            </p:spPr>
            <p:txBody>
              <a:bodyPr/>
              <a:lstStyle/>
              <a:p>
                <a:endParaRPr lang="en-US"/>
              </a:p>
            </p:txBody>
          </p:sp>
          <p:sp>
            <p:nvSpPr>
              <p:cNvPr id="420" name="Oval 171">
                <a:extLst>
                  <a:ext uri="{FF2B5EF4-FFF2-40B4-BE49-F238E27FC236}">
                    <a16:creationId xmlns:a16="http://schemas.microsoft.com/office/drawing/2014/main" id="{0820F07A-8244-4624-8BF1-B85D3AFF3CE2}"/>
                  </a:ext>
                </a:extLst>
              </p:cNvPr>
              <p:cNvSpPr>
                <a:spLocks noChangeArrowheads="1"/>
              </p:cNvSpPr>
              <p:nvPr/>
            </p:nvSpPr>
            <p:spPr bwMode="auto">
              <a:xfrm>
                <a:off x="3811" y="1714"/>
                <a:ext cx="2" cy="3"/>
              </a:xfrm>
              <a:prstGeom prst="ellipse">
                <a:avLst/>
              </a:prstGeom>
              <a:grpFill/>
              <a:ln w="4763" cap="rnd">
                <a:solidFill>
                  <a:srgbClr val="FFFFFF"/>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p>
            </p:txBody>
          </p:sp>
          <p:sp>
            <p:nvSpPr>
              <p:cNvPr id="421" name="Freeform 172">
                <a:extLst>
                  <a:ext uri="{FF2B5EF4-FFF2-40B4-BE49-F238E27FC236}">
                    <a16:creationId xmlns:a16="http://schemas.microsoft.com/office/drawing/2014/main" id="{8D310C0A-978C-4886-9C6B-FC5BC1F0BC47}"/>
                  </a:ext>
                </a:extLst>
              </p:cNvPr>
              <p:cNvSpPr>
                <a:spLocks/>
              </p:cNvSpPr>
              <p:nvPr/>
            </p:nvSpPr>
            <p:spPr bwMode="auto">
              <a:xfrm>
                <a:off x="3797" y="1704"/>
                <a:ext cx="3" cy="2"/>
              </a:xfrm>
              <a:custGeom>
                <a:avLst/>
                <a:gdLst>
                  <a:gd name="T0" fmla="*/ 9 w 1"/>
                  <a:gd name="T1" fmla="*/ 0 h 1"/>
                  <a:gd name="T2" fmla="*/ 0 w 1"/>
                  <a:gd name="T3" fmla="*/ 4 h 1"/>
                  <a:gd name="T4" fmla="*/ 9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0"/>
                    </a:moveTo>
                    <a:cubicBezTo>
                      <a:pt x="0" y="0"/>
                      <a:pt x="0" y="1"/>
                      <a:pt x="0" y="1"/>
                    </a:cubicBezTo>
                    <a:cubicBezTo>
                      <a:pt x="1"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2" name="Freeform 173">
                <a:extLst>
                  <a:ext uri="{FF2B5EF4-FFF2-40B4-BE49-F238E27FC236}">
                    <a16:creationId xmlns:a16="http://schemas.microsoft.com/office/drawing/2014/main" id="{30CCFFF4-1527-420D-9ACA-48211A03D6DD}"/>
                  </a:ext>
                </a:extLst>
              </p:cNvPr>
              <p:cNvSpPr>
                <a:spLocks/>
              </p:cNvSpPr>
              <p:nvPr/>
            </p:nvSpPr>
            <p:spPr bwMode="auto">
              <a:xfrm>
                <a:off x="3797" y="1704"/>
                <a:ext cx="3" cy="2"/>
              </a:xfrm>
              <a:custGeom>
                <a:avLst/>
                <a:gdLst>
                  <a:gd name="T0" fmla="*/ 9 w 1"/>
                  <a:gd name="T1" fmla="*/ 0 h 1"/>
                  <a:gd name="T2" fmla="*/ 0 w 1"/>
                  <a:gd name="T3" fmla="*/ 4 h 1"/>
                  <a:gd name="T4" fmla="*/ 9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1" y="0"/>
                    </a:moveTo>
                    <a:cubicBezTo>
                      <a:pt x="0" y="0"/>
                      <a:pt x="0" y="1"/>
                      <a:pt x="0" y="1"/>
                    </a:cubicBezTo>
                    <a:cubicBezTo>
                      <a:pt x="1" y="1"/>
                      <a:pt x="1" y="0"/>
                      <a:pt x="1" y="0"/>
                    </a:cubicBezTo>
                  </a:path>
                </a:pathLst>
              </a:custGeom>
              <a:grpFill/>
              <a:ln w="4763" cap="rnd">
                <a:solidFill>
                  <a:srgbClr val="FFFFFF"/>
                </a:solidFill>
                <a:prstDash val="solid"/>
                <a:round/>
                <a:headEnd/>
                <a:tailEnd/>
              </a:ln>
            </p:spPr>
            <p:txBody>
              <a:bodyPr/>
              <a:lstStyle/>
              <a:p>
                <a:endParaRPr lang="en-US"/>
              </a:p>
            </p:txBody>
          </p:sp>
          <p:sp>
            <p:nvSpPr>
              <p:cNvPr id="423" name="Freeform 174">
                <a:extLst>
                  <a:ext uri="{FF2B5EF4-FFF2-40B4-BE49-F238E27FC236}">
                    <a16:creationId xmlns:a16="http://schemas.microsoft.com/office/drawing/2014/main" id="{E0292FE9-1D40-4430-BA39-934FD1547DC2}"/>
                  </a:ext>
                </a:extLst>
              </p:cNvPr>
              <p:cNvSpPr>
                <a:spLocks/>
              </p:cNvSpPr>
              <p:nvPr/>
            </p:nvSpPr>
            <p:spPr bwMode="auto">
              <a:xfrm>
                <a:off x="3800" y="1709"/>
                <a:ext cx="3" cy="3"/>
              </a:xfrm>
              <a:custGeom>
                <a:avLst/>
                <a:gdLst>
                  <a:gd name="T0" fmla="*/ 0 w 1"/>
                  <a:gd name="T1" fmla="*/ 0 h 1"/>
                  <a:gd name="T2" fmla="*/ 0 w 1"/>
                  <a:gd name="T3" fmla="*/ 9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cubicBezTo>
                      <a:pt x="0" y="1"/>
                      <a:pt x="0" y="1"/>
                      <a:pt x="0" y="1"/>
                    </a:cubicBezTo>
                    <a:cubicBezTo>
                      <a:pt x="1" y="1"/>
                      <a:pt x="1"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4" name="Freeform 175">
                <a:extLst>
                  <a:ext uri="{FF2B5EF4-FFF2-40B4-BE49-F238E27FC236}">
                    <a16:creationId xmlns:a16="http://schemas.microsoft.com/office/drawing/2014/main" id="{76BB6E31-4EC8-4BAB-97CA-BE3D90C8ABEB}"/>
                  </a:ext>
                </a:extLst>
              </p:cNvPr>
              <p:cNvSpPr>
                <a:spLocks/>
              </p:cNvSpPr>
              <p:nvPr/>
            </p:nvSpPr>
            <p:spPr bwMode="auto">
              <a:xfrm>
                <a:off x="3800" y="1709"/>
                <a:ext cx="3" cy="3"/>
              </a:xfrm>
              <a:custGeom>
                <a:avLst/>
                <a:gdLst>
                  <a:gd name="T0" fmla="*/ 0 w 1"/>
                  <a:gd name="T1" fmla="*/ 0 h 1"/>
                  <a:gd name="T2" fmla="*/ 0 w 1"/>
                  <a:gd name="T3" fmla="*/ 9 h 1"/>
                  <a:gd name="T4" fmla="*/ 0 w 1"/>
                  <a:gd name="T5" fmla="*/ 0 h 1"/>
                  <a:gd name="T6" fmla="*/ 0 60000 65536"/>
                  <a:gd name="T7" fmla="*/ 0 60000 65536"/>
                  <a:gd name="T8" fmla="*/ 0 60000 65536"/>
                </a:gdLst>
                <a:ahLst/>
                <a:cxnLst>
                  <a:cxn ang="T6">
                    <a:pos x="T0" y="T1"/>
                  </a:cxn>
                  <a:cxn ang="T7">
                    <a:pos x="T2" y="T3"/>
                  </a:cxn>
                  <a:cxn ang="T8">
                    <a:pos x="T4" y="T5"/>
                  </a:cxn>
                </a:cxnLst>
                <a:rect l="0" t="0" r="r" b="b"/>
                <a:pathLst>
                  <a:path w="1" h="1">
                    <a:moveTo>
                      <a:pt x="0" y="0"/>
                    </a:moveTo>
                    <a:cubicBezTo>
                      <a:pt x="0" y="1"/>
                      <a:pt x="0" y="1"/>
                      <a:pt x="0" y="1"/>
                    </a:cubicBezTo>
                    <a:cubicBezTo>
                      <a:pt x="1" y="1"/>
                      <a:pt x="1" y="0"/>
                      <a:pt x="0" y="0"/>
                    </a:cubicBezTo>
                  </a:path>
                </a:pathLst>
              </a:custGeom>
              <a:grpFill/>
              <a:ln w="4763" cap="rnd">
                <a:solidFill>
                  <a:srgbClr val="FFFFFF"/>
                </a:solidFill>
                <a:prstDash val="solid"/>
                <a:round/>
                <a:headEnd/>
                <a:tailEnd/>
              </a:ln>
            </p:spPr>
            <p:txBody>
              <a:bodyPr/>
              <a:lstStyle/>
              <a:p>
                <a:endParaRPr lang="en-US"/>
              </a:p>
            </p:txBody>
          </p:sp>
          <p:sp>
            <p:nvSpPr>
              <p:cNvPr id="425" name="Freeform 176">
                <a:extLst>
                  <a:ext uri="{FF2B5EF4-FFF2-40B4-BE49-F238E27FC236}">
                    <a16:creationId xmlns:a16="http://schemas.microsoft.com/office/drawing/2014/main" id="{E88A6380-E829-465D-B992-828AD6B9B8FD}"/>
                  </a:ext>
                </a:extLst>
              </p:cNvPr>
              <p:cNvSpPr>
                <a:spLocks/>
              </p:cNvSpPr>
              <p:nvPr/>
            </p:nvSpPr>
            <p:spPr bwMode="auto">
              <a:xfrm>
                <a:off x="3803" y="1647"/>
                <a:ext cx="16" cy="11"/>
              </a:xfrm>
              <a:custGeom>
                <a:avLst/>
                <a:gdLst>
                  <a:gd name="T0" fmla="*/ 35 w 6"/>
                  <a:gd name="T1" fmla="*/ 0 h 4"/>
                  <a:gd name="T2" fmla="*/ 29 w 6"/>
                  <a:gd name="T3" fmla="*/ 8 h 4"/>
                  <a:gd name="T4" fmla="*/ 21 w 6"/>
                  <a:gd name="T5" fmla="*/ 17 h 4"/>
                  <a:gd name="T6" fmla="*/ 8 w 6"/>
                  <a:gd name="T7" fmla="*/ 22 h 4"/>
                  <a:gd name="T8" fmla="*/ 13 w 6"/>
                  <a:gd name="T9" fmla="*/ 22 h 4"/>
                  <a:gd name="T10" fmla="*/ 21 w 6"/>
                  <a:gd name="T11" fmla="*/ 22 h 4"/>
                  <a:gd name="T12" fmla="*/ 35 w 6"/>
                  <a:gd name="T13" fmla="*/ 8 h 4"/>
                  <a:gd name="T14" fmla="*/ 35 w 6"/>
                  <a:gd name="T15" fmla="*/ 0 h 4"/>
                  <a:gd name="T16" fmla="*/ 43 w 6"/>
                  <a:gd name="T17" fmla="*/ 0 h 4"/>
                  <a:gd name="T18" fmla="*/ 43 w 6"/>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4">
                    <a:moveTo>
                      <a:pt x="5" y="0"/>
                    </a:moveTo>
                    <a:cubicBezTo>
                      <a:pt x="5" y="0"/>
                      <a:pt x="4" y="0"/>
                      <a:pt x="4" y="1"/>
                    </a:cubicBezTo>
                    <a:cubicBezTo>
                      <a:pt x="3" y="0"/>
                      <a:pt x="3" y="1"/>
                      <a:pt x="3" y="2"/>
                    </a:cubicBezTo>
                    <a:cubicBezTo>
                      <a:pt x="2" y="2"/>
                      <a:pt x="0" y="1"/>
                      <a:pt x="1" y="3"/>
                    </a:cubicBezTo>
                    <a:cubicBezTo>
                      <a:pt x="2" y="4"/>
                      <a:pt x="2" y="4"/>
                      <a:pt x="2" y="3"/>
                    </a:cubicBezTo>
                    <a:cubicBezTo>
                      <a:pt x="3" y="3"/>
                      <a:pt x="2" y="2"/>
                      <a:pt x="3" y="3"/>
                    </a:cubicBezTo>
                    <a:cubicBezTo>
                      <a:pt x="3" y="2"/>
                      <a:pt x="4" y="1"/>
                      <a:pt x="5" y="1"/>
                    </a:cubicBezTo>
                    <a:cubicBezTo>
                      <a:pt x="5" y="1"/>
                      <a:pt x="5" y="1"/>
                      <a:pt x="5" y="0"/>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 name="Freeform 177">
                <a:extLst>
                  <a:ext uri="{FF2B5EF4-FFF2-40B4-BE49-F238E27FC236}">
                    <a16:creationId xmlns:a16="http://schemas.microsoft.com/office/drawing/2014/main" id="{0EB6E87D-7561-4F78-94B8-96848D329E3D}"/>
                  </a:ext>
                </a:extLst>
              </p:cNvPr>
              <p:cNvSpPr>
                <a:spLocks/>
              </p:cNvSpPr>
              <p:nvPr/>
            </p:nvSpPr>
            <p:spPr bwMode="auto">
              <a:xfrm>
                <a:off x="3803" y="1647"/>
                <a:ext cx="16" cy="11"/>
              </a:xfrm>
              <a:custGeom>
                <a:avLst/>
                <a:gdLst>
                  <a:gd name="T0" fmla="*/ 35 w 6"/>
                  <a:gd name="T1" fmla="*/ 0 h 4"/>
                  <a:gd name="T2" fmla="*/ 29 w 6"/>
                  <a:gd name="T3" fmla="*/ 8 h 4"/>
                  <a:gd name="T4" fmla="*/ 21 w 6"/>
                  <a:gd name="T5" fmla="*/ 17 h 4"/>
                  <a:gd name="T6" fmla="*/ 8 w 6"/>
                  <a:gd name="T7" fmla="*/ 22 h 4"/>
                  <a:gd name="T8" fmla="*/ 13 w 6"/>
                  <a:gd name="T9" fmla="*/ 22 h 4"/>
                  <a:gd name="T10" fmla="*/ 21 w 6"/>
                  <a:gd name="T11" fmla="*/ 22 h 4"/>
                  <a:gd name="T12" fmla="*/ 35 w 6"/>
                  <a:gd name="T13" fmla="*/ 8 h 4"/>
                  <a:gd name="T14" fmla="*/ 35 w 6"/>
                  <a:gd name="T15" fmla="*/ 0 h 4"/>
                  <a:gd name="T16" fmla="*/ 43 w 6"/>
                  <a:gd name="T17" fmla="*/ 0 h 4"/>
                  <a:gd name="T18" fmla="*/ 43 w 6"/>
                  <a:gd name="T19" fmla="*/ 0 h 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 h="4">
                    <a:moveTo>
                      <a:pt x="5" y="0"/>
                    </a:moveTo>
                    <a:cubicBezTo>
                      <a:pt x="5" y="0"/>
                      <a:pt x="4" y="0"/>
                      <a:pt x="4" y="1"/>
                    </a:cubicBezTo>
                    <a:cubicBezTo>
                      <a:pt x="3" y="0"/>
                      <a:pt x="3" y="1"/>
                      <a:pt x="3" y="2"/>
                    </a:cubicBezTo>
                    <a:cubicBezTo>
                      <a:pt x="2" y="2"/>
                      <a:pt x="0" y="1"/>
                      <a:pt x="1" y="3"/>
                    </a:cubicBezTo>
                    <a:cubicBezTo>
                      <a:pt x="2" y="4"/>
                      <a:pt x="2" y="4"/>
                      <a:pt x="2" y="3"/>
                    </a:cubicBezTo>
                    <a:cubicBezTo>
                      <a:pt x="3" y="3"/>
                      <a:pt x="2" y="2"/>
                      <a:pt x="3" y="3"/>
                    </a:cubicBezTo>
                    <a:cubicBezTo>
                      <a:pt x="3" y="2"/>
                      <a:pt x="4" y="1"/>
                      <a:pt x="5" y="1"/>
                    </a:cubicBezTo>
                    <a:cubicBezTo>
                      <a:pt x="5" y="1"/>
                      <a:pt x="5" y="1"/>
                      <a:pt x="5" y="0"/>
                    </a:cubicBezTo>
                    <a:cubicBezTo>
                      <a:pt x="6" y="0"/>
                      <a:pt x="6" y="0"/>
                      <a:pt x="6" y="0"/>
                    </a:cubicBezTo>
                    <a:cubicBezTo>
                      <a:pt x="6" y="0"/>
                      <a:pt x="6" y="0"/>
                      <a:pt x="6" y="0"/>
                    </a:cubicBezTo>
                  </a:path>
                </a:pathLst>
              </a:custGeom>
              <a:grpFill/>
              <a:ln w="4763" cap="rnd">
                <a:solidFill>
                  <a:srgbClr val="FFFFFF"/>
                </a:solidFill>
                <a:prstDash val="solid"/>
                <a:round/>
                <a:headEnd/>
                <a:tailEnd/>
              </a:ln>
            </p:spPr>
            <p:txBody>
              <a:bodyPr/>
              <a:lstStyle/>
              <a:p>
                <a:endParaRPr lang="en-US"/>
              </a:p>
            </p:txBody>
          </p:sp>
          <p:sp>
            <p:nvSpPr>
              <p:cNvPr id="427" name="Freeform 178">
                <a:extLst>
                  <a:ext uri="{FF2B5EF4-FFF2-40B4-BE49-F238E27FC236}">
                    <a16:creationId xmlns:a16="http://schemas.microsoft.com/office/drawing/2014/main" id="{78A5F212-DB4E-4999-B8FA-DCEDC25A49E4}"/>
                  </a:ext>
                </a:extLst>
              </p:cNvPr>
              <p:cNvSpPr>
                <a:spLocks/>
              </p:cNvSpPr>
              <p:nvPr/>
            </p:nvSpPr>
            <p:spPr bwMode="auto">
              <a:xfrm>
                <a:off x="3811" y="1639"/>
                <a:ext cx="5" cy="6"/>
              </a:xfrm>
              <a:custGeom>
                <a:avLst/>
                <a:gdLst>
                  <a:gd name="T0" fmla="*/ 8 w 2"/>
                  <a:gd name="T1" fmla="*/ 9 h 2"/>
                  <a:gd name="T2" fmla="*/ 0 w 2"/>
                  <a:gd name="T3" fmla="*/ 9 h 2"/>
                  <a:gd name="T4" fmla="*/ 13 w 2"/>
                  <a:gd name="T5" fmla="*/ 18 h 2"/>
                  <a:gd name="T6" fmla="*/ 8 w 2"/>
                  <a:gd name="T7" fmla="*/ 9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1" y="1"/>
                    </a:moveTo>
                    <a:cubicBezTo>
                      <a:pt x="1" y="0"/>
                      <a:pt x="0" y="1"/>
                      <a:pt x="0" y="1"/>
                    </a:cubicBezTo>
                    <a:cubicBezTo>
                      <a:pt x="1" y="2"/>
                      <a:pt x="1" y="1"/>
                      <a:pt x="2" y="2"/>
                    </a:cubicBezTo>
                    <a:cubicBezTo>
                      <a:pt x="2" y="1"/>
                      <a:pt x="1" y="1"/>
                      <a:pt x="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8" name="Freeform 179">
                <a:extLst>
                  <a:ext uri="{FF2B5EF4-FFF2-40B4-BE49-F238E27FC236}">
                    <a16:creationId xmlns:a16="http://schemas.microsoft.com/office/drawing/2014/main" id="{AC6E9CCA-8BF0-4ADA-815F-1DE409485DA1}"/>
                  </a:ext>
                </a:extLst>
              </p:cNvPr>
              <p:cNvSpPr>
                <a:spLocks/>
              </p:cNvSpPr>
              <p:nvPr/>
            </p:nvSpPr>
            <p:spPr bwMode="auto">
              <a:xfrm>
                <a:off x="3811" y="1639"/>
                <a:ext cx="5" cy="6"/>
              </a:xfrm>
              <a:custGeom>
                <a:avLst/>
                <a:gdLst>
                  <a:gd name="T0" fmla="*/ 8 w 2"/>
                  <a:gd name="T1" fmla="*/ 9 h 2"/>
                  <a:gd name="T2" fmla="*/ 0 w 2"/>
                  <a:gd name="T3" fmla="*/ 9 h 2"/>
                  <a:gd name="T4" fmla="*/ 13 w 2"/>
                  <a:gd name="T5" fmla="*/ 18 h 2"/>
                  <a:gd name="T6" fmla="*/ 8 w 2"/>
                  <a:gd name="T7" fmla="*/ 9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1" y="1"/>
                    </a:moveTo>
                    <a:cubicBezTo>
                      <a:pt x="1" y="0"/>
                      <a:pt x="0" y="1"/>
                      <a:pt x="0" y="1"/>
                    </a:cubicBezTo>
                    <a:cubicBezTo>
                      <a:pt x="1" y="2"/>
                      <a:pt x="1" y="1"/>
                      <a:pt x="2" y="2"/>
                    </a:cubicBezTo>
                    <a:cubicBezTo>
                      <a:pt x="2" y="1"/>
                      <a:pt x="1" y="1"/>
                      <a:pt x="1" y="1"/>
                    </a:cubicBezTo>
                  </a:path>
                </a:pathLst>
              </a:custGeom>
              <a:grpFill/>
              <a:ln w="4763" cap="rnd">
                <a:solidFill>
                  <a:srgbClr val="FFFFFF"/>
                </a:solidFill>
                <a:prstDash val="solid"/>
                <a:round/>
                <a:headEnd/>
                <a:tailEnd/>
              </a:ln>
            </p:spPr>
            <p:txBody>
              <a:bodyPr/>
              <a:lstStyle/>
              <a:p>
                <a:endParaRPr lang="en-US"/>
              </a:p>
            </p:txBody>
          </p:sp>
          <p:sp>
            <p:nvSpPr>
              <p:cNvPr id="429" name="Freeform 180">
                <a:extLst>
                  <a:ext uri="{FF2B5EF4-FFF2-40B4-BE49-F238E27FC236}">
                    <a16:creationId xmlns:a16="http://schemas.microsoft.com/office/drawing/2014/main" id="{0B5FB975-EE8D-443D-941A-E277B22CDF44}"/>
                  </a:ext>
                </a:extLst>
              </p:cNvPr>
              <p:cNvSpPr>
                <a:spLocks/>
              </p:cNvSpPr>
              <p:nvPr/>
            </p:nvSpPr>
            <p:spPr bwMode="auto">
              <a:xfrm>
                <a:off x="3819" y="1677"/>
                <a:ext cx="5" cy="8"/>
              </a:xfrm>
              <a:custGeom>
                <a:avLst/>
                <a:gdLst>
                  <a:gd name="T0" fmla="*/ 13 w 2"/>
                  <a:gd name="T1" fmla="*/ 8 h 3"/>
                  <a:gd name="T2" fmla="*/ 0 w 2"/>
                  <a:gd name="T3" fmla="*/ 8 h 3"/>
                  <a:gd name="T4" fmla="*/ 8 w 2"/>
                  <a:gd name="T5" fmla="*/ 13 h 3"/>
                  <a:gd name="T6" fmla="*/ 0 w 2"/>
                  <a:gd name="T7" fmla="*/ 21 h 3"/>
                  <a:gd name="T8" fmla="*/ 8 w 2"/>
                  <a:gd name="T9" fmla="*/ 21 h 3"/>
                  <a:gd name="T10" fmla="*/ 8 w 2"/>
                  <a:gd name="T11" fmla="*/ 8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3">
                    <a:moveTo>
                      <a:pt x="2" y="1"/>
                    </a:moveTo>
                    <a:cubicBezTo>
                      <a:pt x="1" y="1"/>
                      <a:pt x="0" y="0"/>
                      <a:pt x="0" y="1"/>
                    </a:cubicBezTo>
                    <a:cubicBezTo>
                      <a:pt x="0" y="2"/>
                      <a:pt x="1" y="2"/>
                      <a:pt x="1" y="2"/>
                    </a:cubicBezTo>
                    <a:cubicBezTo>
                      <a:pt x="0" y="3"/>
                      <a:pt x="0" y="3"/>
                      <a:pt x="0" y="3"/>
                    </a:cubicBezTo>
                    <a:cubicBezTo>
                      <a:pt x="1" y="3"/>
                      <a:pt x="1" y="3"/>
                      <a:pt x="1" y="3"/>
                    </a:cubicBezTo>
                    <a:cubicBezTo>
                      <a:pt x="1" y="3"/>
                      <a:pt x="2" y="2"/>
                      <a:pt x="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0" name="Freeform 181">
                <a:extLst>
                  <a:ext uri="{FF2B5EF4-FFF2-40B4-BE49-F238E27FC236}">
                    <a16:creationId xmlns:a16="http://schemas.microsoft.com/office/drawing/2014/main" id="{82C84040-397F-4A05-9E22-547750095D41}"/>
                  </a:ext>
                </a:extLst>
              </p:cNvPr>
              <p:cNvSpPr>
                <a:spLocks/>
              </p:cNvSpPr>
              <p:nvPr/>
            </p:nvSpPr>
            <p:spPr bwMode="auto">
              <a:xfrm>
                <a:off x="3819" y="1677"/>
                <a:ext cx="5" cy="8"/>
              </a:xfrm>
              <a:custGeom>
                <a:avLst/>
                <a:gdLst>
                  <a:gd name="T0" fmla="*/ 13 w 2"/>
                  <a:gd name="T1" fmla="*/ 8 h 3"/>
                  <a:gd name="T2" fmla="*/ 0 w 2"/>
                  <a:gd name="T3" fmla="*/ 8 h 3"/>
                  <a:gd name="T4" fmla="*/ 8 w 2"/>
                  <a:gd name="T5" fmla="*/ 13 h 3"/>
                  <a:gd name="T6" fmla="*/ 0 w 2"/>
                  <a:gd name="T7" fmla="*/ 21 h 3"/>
                  <a:gd name="T8" fmla="*/ 8 w 2"/>
                  <a:gd name="T9" fmla="*/ 21 h 3"/>
                  <a:gd name="T10" fmla="*/ 8 w 2"/>
                  <a:gd name="T11" fmla="*/ 8 h 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 h="3">
                    <a:moveTo>
                      <a:pt x="2" y="1"/>
                    </a:moveTo>
                    <a:cubicBezTo>
                      <a:pt x="1" y="1"/>
                      <a:pt x="0" y="0"/>
                      <a:pt x="0" y="1"/>
                    </a:cubicBezTo>
                    <a:cubicBezTo>
                      <a:pt x="0" y="2"/>
                      <a:pt x="1" y="2"/>
                      <a:pt x="1" y="2"/>
                    </a:cubicBezTo>
                    <a:cubicBezTo>
                      <a:pt x="0" y="3"/>
                      <a:pt x="0" y="3"/>
                      <a:pt x="0" y="3"/>
                    </a:cubicBezTo>
                    <a:cubicBezTo>
                      <a:pt x="1" y="3"/>
                      <a:pt x="1" y="3"/>
                      <a:pt x="1" y="3"/>
                    </a:cubicBezTo>
                    <a:cubicBezTo>
                      <a:pt x="1" y="3"/>
                      <a:pt x="2" y="2"/>
                      <a:pt x="1" y="1"/>
                    </a:cubicBezTo>
                  </a:path>
                </a:pathLst>
              </a:custGeom>
              <a:grpFill/>
              <a:ln w="4763" cap="rnd">
                <a:solidFill>
                  <a:srgbClr val="FFFFFF"/>
                </a:solidFill>
                <a:prstDash val="solid"/>
                <a:round/>
                <a:headEnd/>
                <a:tailEnd/>
              </a:ln>
            </p:spPr>
            <p:txBody>
              <a:bodyPr/>
              <a:lstStyle/>
              <a:p>
                <a:endParaRPr lang="en-US"/>
              </a:p>
            </p:txBody>
          </p:sp>
          <p:sp>
            <p:nvSpPr>
              <p:cNvPr id="431" name="Freeform 182">
                <a:extLst>
                  <a:ext uri="{FF2B5EF4-FFF2-40B4-BE49-F238E27FC236}">
                    <a16:creationId xmlns:a16="http://schemas.microsoft.com/office/drawing/2014/main" id="{F183F525-CFFD-4E88-A22E-64A7A64B1190}"/>
                  </a:ext>
                </a:extLst>
              </p:cNvPr>
              <p:cNvSpPr>
                <a:spLocks/>
              </p:cNvSpPr>
              <p:nvPr/>
            </p:nvSpPr>
            <p:spPr bwMode="auto">
              <a:xfrm>
                <a:off x="3843" y="1717"/>
                <a:ext cx="13" cy="16"/>
              </a:xfrm>
              <a:custGeom>
                <a:avLst/>
                <a:gdLst>
                  <a:gd name="T0" fmla="*/ 26 w 5"/>
                  <a:gd name="T1" fmla="*/ 29 h 6"/>
                  <a:gd name="T2" fmla="*/ 34 w 5"/>
                  <a:gd name="T3" fmla="*/ 8 h 6"/>
                  <a:gd name="T4" fmla="*/ 21 w 5"/>
                  <a:gd name="T5" fmla="*/ 13 h 6"/>
                  <a:gd name="T6" fmla="*/ 13 w 5"/>
                  <a:gd name="T7" fmla="*/ 0 h 6"/>
                  <a:gd name="T8" fmla="*/ 0 w 5"/>
                  <a:gd name="T9" fmla="*/ 0 h 6"/>
                  <a:gd name="T10" fmla="*/ 21 w 5"/>
                  <a:gd name="T11" fmla="*/ 8 h 6"/>
                  <a:gd name="T12" fmla="*/ 21 w 5"/>
                  <a:gd name="T13" fmla="*/ 21 h 6"/>
                  <a:gd name="T14" fmla="*/ 13 w 5"/>
                  <a:gd name="T15" fmla="*/ 43 h 6"/>
                  <a:gd name="T16" fmla="*/ 26 w 5"/>
                  <a:gd name="T17" fmla="*/ 35 h 6"/>
                  <a:gd name="T18" fmla="*/ 26 w 5"/>
                  <a:gd name="T19" fmla="*/ 2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6">
                    <a:moveTo>
                      <a:pt x="4" y="4"/>
                    </a:moveTo>
                    <a:cubicBezTo>
                      <a:pt x="4" y="3"/>
                      <a:pt x="5" y="2"/>
                      <a:pt x="5" y="1"/>
                    </a:cubicBezTo>
                    <a:cubicBezTo>
                      <a:pt x="4" y="1"/>
                      <a:pt x="3" y="1"/>
                      <a:pt x="3" y="2"/>
                    </a:cubicBezTo>
                    <a:cubicBezTo>
                      <a:pt x="2" y="1"/>
                      <a:pt x="3" y="0"/>
                      <a:pt x="2" y="0"/>
                    </a:cubicBezTo>
                    <a:cubicBezTo>
                      <a:pt x="2" y="0"/>
                      <a:pt x="1" y="0"/>
                      <a:pt x="0" y="0"/>
                    </a:cubicBezTo>
                    <a:cubicBezTo>
                      <a:pt x="0" y="2"/>
                      <a:pt x="2" y="1"/>
                      <a:pt x="3" y="1"/>
                    </a:cubicBezTo>
                    <a:cubicBezTo>
                      <a:pt x="3" y="2"/>
                      <a:pt x="2" y="3"/>
                      <a:pt x="3" y="3"/>
                    </a:cubicBezTo>
                    <a:cubicBezTo>
                      <a:pt x="3" y="3"/>
                      <a:pt x="0" y="6"/>
                      <a:pt x="2" y="6"/>
                    </a:cubicBezTo>
                    <a:cubicBezTo>
                      <a:pt x="3" y="6"/>
                      <a:pt x="3" y="3"/>
                      <a:pt x="4" y="5"/>
                    </a:cubicBezTo>
                    <a:cubicBezTo>
                      <a:pt x="4" y="4"/>
                      <a:pt x="4" y="4"/>
                      <a:pt x="4"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2" name="Freeform 183">
                <a:extLst>
                  <a:ext uri="{FF2B5EF4-FFF2-40B4-BE49-F238E27FC236}">
                    <a16:creationId xmlns:a16="http://schemas.microsoft.com/office/drawing/2014/main" id="{5E6C375C-9DF5-4A79-8CEF-3E54E418E336}"/>
                  </a:ext>
                </a:extLst>
              </p:cNvPr>
              <p:cNvSpPr>
                <a:spLocks/>
              </p:cNvSpPr>
              <p:nvPr/>
            </p:nvSpPr>
            <p:spPr bwMode="auto">
              <a:xfrm>
                <a:off x="3843" y="1717"/>
                <a:ext cx="13" cy="16"/>
              </a:xfrm>
              <a:custGeom>
                <a:avLst/>
                <a:gdLst>
                  <a:gd name="T0" fmla="*/ 26 w 5"/>
                  <a:gd name="T1" fmla="*/ 29 h 6"/>
                  <a:gd name="T2" fmla="*/ 34 w 5"/>
                  <a:gd name="T3" fmla="*/ 8 h 6"/>
                  <a:gd name="T4" fmla="*/ 21 w 5"/>
                  <a:gd name="T5" fmla="*/ 13 h 6"/>
                  <a:gd name="T6" fmla="*/ 13 w 5"/>
                  <a:gd name="T7" fmla="*/ 0 h 6"/>
                  <a:gd name="T8" fmla="*/ 0 w 5"/>
                  <a:gd name="T9" fmla="*/ 0 h 6"/>
                  <a:gd name="T10" fmla="*/ 21 w 5"/>
                  <a:gd name="T11" fmla="*/ 8 h 6"/>
                  <a:gd name="T12" fmla="*/ 21 w 5"/>
                  <a:gd name="T13" fmla="*/ 21 h 6"/>
                  <a:gd name="T14" fmla="*/ 13 w 5"/>
                  <a:gd name="T15" fmla="*/ 43 h 6"/>
                  <a:gd name="T16" fmla="*/ 26 w 5"/>
                  <a:gd name="T17" fmla="*/ 35 h 6"/>
                  <a:gd name="T18" fmla="*/ 26 w 5"/>
                  <a:gd name="T19" fmla="*/ 21 h 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 h="6">
                    <a:moveTo>
                      <a:pt x="4" y="4"/>
                    </a:moveTo>
                    <a:cubicBezTo>
                      <a:pt x="4" y="3"/>
                      <a:pt x="5" y="2"/>
                      <a:pt x="5" y="1"/>
                    </a:cubicBezTo>
                    <a:cubicBezTo>
                      <a:pt x="4" y="1"/>
                      <a:pt x="3" y="1"/>
                      <a:pt x="3" y="2"/>
                    </a:cubicBezTo>
                    <a:cubicBezTo>
                      <a:pt x="2" y="1"/>
                      <a:pt x="3" y="0"/>
                      <a:pt x="2" y="0"/>
                    </a:cubicBezTo>
                    <a:cubicBezTo>
                      <a:pt x="2" y="0"/>
                      <a:pt x="1" y="0"/>
                      <a:pt x="0" y="0"/>
                    </a:cubicBezTo>
                    <a:cubicBezTo>
                      <a:pt x="0" y="2"/>
                      <a:pt x="2" y="1"/>
                      <a:pt x="3" y="1"/>
                    </a:cubicBezTo>
                    <a:cubicBezTo>
                      <a:pt x="3" y="2"/>
                      <a:pt x="2" y="3"/>
                      <a:pt x="3" y="3"/>
                    </a:cubicBezTo>
                    <a:cubicBezTo>
                      <a:pt x="3" y="3"/>
                      <a:pt x="0" y="6"/>
                      <a:pt x="2" y="6"/>
                    </a:cubicBezTo>
                    <a:cubicBezTo>
                      <a:pt x="3" y="6"/>
                      <a:pt x="3" y="3"/>
                      <a:pt x="4" y="5"/>
                    </a:cubicBezTo>
                    <a:cubicBezTo>
                      <a:pt x="4" y="4"/>
                      <a:pt x="4" y="4"/>
                      <a:pt x="4" y="3"/>
                    </a:cubicBezTo>
                  </a:path>
                </a:pathLst>
              </a:custGeom>
              <a:grpFill/>
              <a:ln w="4763" cap="rnd">
                <a:solidFill>
                  <a:srgbClr val="FFFFFF"/>
                </a:solidFill>
                <a:prstDash val="solid"/>
                <a:round/>
                <a:headEnd/>
                <a:tailEnd/>
              </a:ln>
            </p:spPr>
            <p:txBody>
              <a:bodyPr/>
              <a:lstStyle/>
              <a:p>
                <a:endParaRPr lang="en-US"/>
              </a:p>
            </p:txBody>
          </p:sp>
          <p:sp>
            <p:nvSpPr>
              <p:cNvPr id="433" name="Freeform 184">
                <a:extLst>
                  <a:ext uri="{FF2B5EF4-FFF2-40B4-BE49-F238E27FC236}">
                    <a16:creationId xmlns:a16="http://schemas.microsoft.com/office/drawing/2014/main" id="{654FB890-E4A6-46E1-8465-D2717645288F}"/>
                  </a:ext>
                </a:extLst>
              </p:cNvPr>
              <p:cNvSpPr>
                <a:spLocks/>
              </p:cNvSpPr>
              <p:nvPr/>
            </p:nvSpPr>
            <p:spPr bwMode="auto">
              <a:xfrm>
                <a:off x="3795" y="1671"/>
                <a:ext cx="8" cy="8"/>
              </a:xfrm>
              <a:custGeom>
                <a:avLst/>
                <a:gdLst>
                  <a:gd name="T0" fmla="*/ 13 w 3"/>
                  <a:gd name="T1" fmla="*/ 8 h 3"/>
                  <a:gd name="T2" fmla="*/ 0 w 3"/>
                  <a:gd name="T3" fmla="*/ 8 h 3"/>
                  <a:gd name="T4" fmla="*/ 8 w 3"/>
                  <a:gd name="T5" fmla="*/ 13 h 3"/>
                  <a:gd name="T6" fmla="*/ 13 w 3"/>
                  <a:gd name="T7" fmla="*/ 13 h 3"/>
                  <a:gd name="T8" fmla="*/ 8 w 3"/>
                  <a:gd name="T9" fmla="*/ 8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2" y="1"/>
                    </a:moveTo>
                    <a:cubicBezTo>
                      <a:pt x="1" y="0"/>
                      <a:pt x="0" y="0"/>
                      <a:pt x="0" y="1"/>
                    </a:cubicBezTo>
                    <a:cubicBezTo>
                      <a:pt x="0" y="1"/>
                      <a:pt x="1" y="1"/>
                      <a:pt x="1" y="2"/>
                    </a:cubicBezTo>
                    <a:cubicBezTo>
                      <a:pt x="2" y="2"/>
                      <a:pt x="2" y="3"/>
                      <a:pt x="2" y="2"/>
                    </a:cubicBezTo>
                    <a:cubicBezTo>
                      <a:pt x="3" y="1"/>
                      <a:pt x="2" y="1"/>
                      <a:pt x="1"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34" name="Freeform 185">
                <a:extLst>
                  <a:ext uri="{FF2B5EF4-FFF2-40B4-BE49-F238E27FC236}">
                    <a16:creationId xmlns:a16="http://schemas.microsoft.com/office/drawing/2014/main" id="{1B97D78A-12C6-4B18-B642-1E45A3057A0B}"/>
                  </a:ext>
                </a:extLst>
              </p:cNvPr>
              <p:cNvSpPr>
                <a:spLocks/>
              </p:cNvSpPr>
              <p:nvPr/>
            </p:nvSpPr>
            <p:spPr bwMode="auto">
              <a:xfrm>
                <a:off x="3795" y="1671"/>
                <a:ext cx="8" cy="8"/>
              </a:xfrm>
              <a:custGeom>
                <a:avLst/>
                <a:gdLst>
                  <a:gd name="T0" fmla="*/ 13 w 3"/>
                  <a:gd name="T1" fmla="*/ 8 h 3"/>
                  <a:gd name="T2" fmla="*/ 0 w 3"/>
                  <a:gd name="T3" fmla="*/ 8 h 3"/>
                  <a:gd name="T4" fmla="*/ 8 w 3"/>
                  <a:gd name="T5" fmla="*/ 13 h 3"/>
                  <a:gd name="T6" fmla="*/ 13 w 3"/>
                  <a:gd name="T7" fmla="*/ 13 h 3"/>
                  <a:gd name="T8" fmla="*/ 8 w 3"/>
                  <a:gd name="T9" fmla="*/ 8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2" y="1"/>
                    </a:moveTo>
                    <a:cubicBezTo>
                      <a:pt x="1" y="0"/>
                      <a:pt x="0" y="0"/>
                      <a:pt x="0" y="1"/>
                    </a:cubicBezTo>
                    <a:cubicBezTo>
                      <a:pt x="0" y="1"/>
                      <a:pt x="1" y="1"/>
                      <a:pt x="1" y="2"/>
                    </a:cubicBezTo>
                    <a:cubicBezTo>
                      <a:pt x="2" y="2"/>
                      <a:pt x="2" y="3"/>
                      <a:pt x="2" y="2"/>
                    </a:cubicBezTo>
                    <a:cubicBezTo>
                      <a:pt x="3" y="1"/>
                      <a:pt x="2" y="1"/>
                      <a:pt x="1" y="1"/>
                    </a:cubicBezTo>
                  </a:path>
                </a:pathLst>
              </a:custGeom>
              <a:grpFill/>
              <a:ln w="4763" cap="rnd">
                <a:solidFill>
                  <a:srgbClr val="FFFFFF"/>
                </a:solidFill>
                <a:prstDash val="solid"/>
                <a:round/>
                <a:headEnd/>
                <a:tailEnd/>
              </a:ln>
            </p:spPr>
            <p:txBody>
              <a:bodyPr/>
              <a:lstStyle/>
              <a:p>
                <a:endParaRPr lang="en-US"/>
              </a:p>
            </p:txBody>
          </p:sp>
          <p:sp>
            <p:nvSpPr>
              <p:cNvPr id="435" name="Freeform 186">
                <a:extLst>
                  <a:ext uri="{FF2B5EF4-FFF2-40B4-BE49-F238E27FC236}">
                    <a16:creationId xmlns:a16="http://schemas.microsoft.com/office/drawing/2014/main" id="{ABD6BA28-FDA7-4DF6-84F6-5A7B6EB2D1A0}"/>
                  </a:ext>
                </a:extLst>
              </p:cNvPr>
              <p:cNvSpPr>
                <a:spLocks/>
              </p:cNvSpPr>
              <p:nvPr/>
            </p:nvSpPr>
            <p:spPr bwMode="auto">
              <a:xfrm>
                <a:off x="3645" y="1543"/>
                <a:ext cx="5" cy="11"/>
              </a:xfrm>
              <a:custGeom>
                <a:avLst/>
                <a:gdLst>
                  <a:gd name="T0" fmla="*/ 8 w 2"/>
                  <a:gd name="T1" fmla="*/ 0 h 4"/>
                  <a:gd name="T2" fmla="*/ 8 w 2"/>
                  <a:gd name="T3" fmla="*/ 17 h 4"/>
                  <a:gd name="T4" fmla="*/ 13 w 2"/>
                  <a:gd name="T5" fmla="*/ 30 h 4"/>
                  <a:gd name="T6" fmla="*/ 13 w 2"/>
                  <a:gd name="T7" fmla="*/ 30 h 4"/>
                  <a:gd name="T8" fmla="*/ 13 w 2"/>
                  <a:gd name="T9" fmla="*/ 17 h 4"/>
                  <a:gd name="T10" fmla="*/ 8 w 2"/>
                  <a:gd name="T11" fmla="*/ 8 h 4"/>
                  <a:gd name="T12" fmla="*/ 8 w 2"/>
                  <a:gd name="T13" fmla="*/ 0 h 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4">
                    <a:moveTo>
                      <a:pt x="1" y="0"/>
                    </a:moveTo>
                    <a:cubicBezTo>
                      <a:pt x="1" y="0"/>
                      <a:pt x="0" y="1"/>
                      <a:pt x="1" y="2"/>
                    </a:cubicBezTo>
                    <a:cubicBezTo>
                      <a:pt x="1" y="2"/>
                      <a:pt x="1" y="3"/>
                      <a:pt x="2" y="4"/>
                    </a:cubicBezTo>
                    <a:cubicBezTo>
                      <a:pt x="2" y="4"/>
                      <a:pt x="2" y="4"/>
                      <a:pt x="2" y="4"/>
                    </a:cubicBezTo>
                    <a:cubicBezTo>
                      <a:pt x="2" y="3"/>
                      <a:pt x="2" y="2"/>
                      <a:pt x="2" y="2"/>
                    </a:cubicBezTo>
                    <a:cubicBezTo>
                      <a:pt x="2" y="1"/>
                      <a:pt x="1" y="1"/>
                      <a:pt x="1" y="1"/>
                    </a:cubicBezTo>
                    <a:lnTo>
                      <a:pt x="1" y="0"/>
                    </a:lnTo>
                    <a:close/>
                  </a:path>
                </a:pathLst>
              </a:custGeom>
              <a:grpFill/>
              <a:ln w="4763" cap="rnd">
                <a:solidFill>
                  <a:srgbClr val="FFFFFF"/>
                </a:solidFill>
                <a:prstDash val="solid"/>
                <a:round/>
                <a:headEnd/>
                <a:tailEnd/>
              </a:ln>
            </p:spPr>
            <p:txBody>
              <a:bodyPr/>
              <a:lstStyle/>
              <a:p>
                <a:endParaRPr lang="en-US"/>
              </a:p>
            </p:txBody>
          </p:sp>
          <p:sp>
            <p:nvSpPr>
              <p:cNvPr id="436" name="Freeform 187">
                <a:extLst>
                  <a:ext uri="{FF2B5EF4-FFF2-40B4-BE49-F238E27FC236}">
                    <a16:creationId xmlns:a16="http://schemas.microsoft.com/office/drawing/2014/main" id="{B3345756-5235-4D70-8DDC-9E767730FB60}"/>
                  </a:ext>
                </a:extLst>
              </p:cNvPr>
              <p:cNvSpPr>
                <a:spLocks/>
              </p:cNvSpPr>
              <p:nvPr/>
            </p:nvSpPr>
            <p:spPr bwMode="auto">
              <a:xfrm>
                <a:off x="3648" y="1554"/>
                <a:ext cx="5" cy="8"/>
              </a:xfrm>
              <a:custGeom>
                <a:avLst/>
                <a:gdLst>
                  <a:gd name="T0" fmla="*/ 0 w 2"/>
                  <a:gd name="T1" fmla="*/ 0 h 3"/>
                  <a:gd name="T2" fmla="*/ 13 w 2"/>
                  <a:gd name="T3" fmla="*/ 8 h 3"/>
                  <a:gd name="T4" fmla="*/ 13 w 2"/>
                  <a:gd name="T5" fmla="*/ 21 h 3"/>
                  <a:gd name="T6" fmla="*/ 0 w 2"/>
                  <a:gd name="T7" fmla="*/ 13 h 3"/>
                  <a:gd name="T8" fmla="*/ 0 w 2"/>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3">
                    <a:moveTo>
                      <a:pt x="0" y="0"/>
                    </a:moveTo>
                    <a:cubicBezTo>
                      <a:pt x="1" y="0"/>
                      <a:pt x="2" y="1"/>
                      <a:pt x="2" y="1"/>
                    </a:cubicBezTo>
                    <a:cubicBezTo>
                      <a:pt x="2" y="2"/>
                      <a:pt x="2" y="3"/>
                      <a:pt x="2" y="3"/>
                    </a:cubicBezTo>
                    <a:cubicBezTo>
                      <a:pt x="2" y="3"/>
                      <a:pt x="1" y="2"/>
                      <a:pt x="0" y="2"/>
                    </a:cubicBezTo>
                    <a:cubicBezTo>
                      <a:pt x="0" y="1"/>
                      <a:pt x="0" y="0"/>
                      <a:pt x="0" y="0"/>
                    </a:cubicBezTo>
                    <a:close/>
                  </a:path>
                </a:pathLst>
              </a:custGeom>
              <a:grpFill/>
              <a:ln w="4763" cap="rnd">
                <a:solidFill>
                  <a:srgbClr val="FFFFFF"/>
                </a:solidFill>
                <a:prstDash val="solid"/>
                <a:round/>
                <a:headEnd/>
                <a:tailEnd/>
              </a:ln>
            </p:spPr>
            <p:txBody>
              <a:bodyPr/>
              <a:lstStyle/>
              <a:p>
                <a:endParaRPr lang="en-US"/>
              </a:p>
            </p:txBody>
          </p:sp>
          <p:sp>
            <p:nvSpPr>
              <p:cNvPr id="437" name="Freeform 188">
                <a:extLst>
                  <a:ext uri="{FF2B5EF4-FFF2-40B4-BE49-F238E27FC236}">
                    <a16:creationId xmlns:a16="http://schemas.microsoft.com/office/drawing/2014/main" id="{9BD3B81A-AB2C-4F70-9F87-1C7B0DAD36B1}"/>
                  </a:ext>
                </a:extLst>
              </p:cNvPr>
              <p:cNvSpPr>
                <a:spLocks/>
              </p:cNvSpPr>
              <p:nvPr/>
            </p:nvSpPr>
            <p:spPr bwMode="auto">
              <a:xfrm>
                <a:off x="3656" y="1565"/>
                <a:ext cx="5" cy="8"/>
              </a:xfrm>
              <a:custGeom>
                <a:avLst/>
                <a:gdLst>
                  <a:gd name="T0" fmla="*/ 0 w 2"/>
                  <a:gd name="T1" fmla="*/ 0 h 3"/>
                  <a:gd name="T2" fmla="*/ 13 w 2"/>
                  <a:gd name="T3" fmla="*/ 13 h 3"/>
                  <a:gd name="T4" fmla="*/ 0 w 2"/>
                  <a:gd name="T5" fmla="*/ 0 h 3"/>
                  <a:gd name="T6" fmla="*/ 0 60000 65536"/>
                  <a:gd name="T7" fmla="*/ 0 60000 65536"/>
                  <a:gd name="T8" fmla="*/ 0 60000 65536"/>
                </a:gdLst>
                <a:ahLst/>
                <a:cxnLst>
                  <a:cxn ang="T6">
                    <a:pos x="T0" y="T1"/>
                  </a:cxn>
                  <a:cxn ang="T7">
                    <a:pos x="T2" y="T3"/>
                  </a:cxn>
                  <a:cxn ang="T8">
                    <a:pos x="T4" y="T5"/>
                  </a:cxn>
                </a:cxnLst>
                <a:rect l="0" t="0" r="r" b="b"/>
                <a:pathLst>
                  <a:path w="2" h="3">
                    <a:moveTo>
                      <a:pt x="0" y="0"/>
                    </a:moveTo>
                    <a:cubicBezTo>
                      <a:pt x="0" y="0"/>
                      <a:pt x="1" y="1"/>
                      <a:pt x="2" y="2"/>
                    </a:cubicBezTo>
                    <a:cubicBezTo>
                      <a:pt x="2" y="3"/>
                      <a:pt x="0" y="1"/>
                      <a:pt x="0" y="0"/>
                    </a:cubicBezTo>
                    <a:close/>
                  </a:path>
                </a:pathLst>
              </a:custGeom>
              <a:grpFill/>
              <a:ln w="4763" cap="rnd">
                <a:solidFill>
                  <a:srgbClr val="FFFFFF"/>
                </a:solidFill>
                <a:prstDash val="solid"/>
                <a:round/>
                <a:headEnd/>
                <a:tailEnd/>
              </a:ln>
            </p:spPr>
            <p:txBody>
              <a:bodyPr/>
              <a:lstStyle/>
              <a:p>
                <a:endParaRPr lang="en-US"/>
              </a:p>
            </p:txBody>
          </p:sp>
          <p:sp>
            <p:nvSpPr>
              <p:cNvPr id="438" name="Freeform 189">
                <a:extLst>
                  <a:ext uri="{FF2B5EF4-FFF2-40B4-BE49-F238E27FC236}">
                    <a16:creationId xmlns:a16="http://schemas.microsoft.com/office/drawing/2014/main" id="{CC1F6DAE-5DC8-4BC5-88C7-4C3C15BAB861}"/>
                  </a:ext>
                </a:extLst>
              </p:cNvPr>
              <p:cNvSpPr>
                <a:spLocks/>
              </p:cNvSpPr>
              <p:nvPr/>
            </p:nvSpPr>
            <p:spPr bwMode="auto">
              <a:xfrm>
                <a:off x="3666" y="1573"/>
                <a:ext cx="8" cy="8"/>
              </a:xfrm>
              <a:custGeom>
                <a:avLst/>
                <a:gdLst>
                  <a:gd name="T0" fmla="*/ 0 w 3"/>
                  <a:gd name="T1" fmla="*/ 8 h 3"/>
                  <a:gd name="T2" fmla="*/ 8 w 3"/>
                  <a:gd name="T3" fmla="*/ 13 h 3"/>
                  <a:gd name="T4" fmla="*/ 21 w 3"/>
                  <a:gd name="T5" fmla="*/ 21 h 3"/>
                  <a:gd name="T6" fmla="*/ 21 w 3"/>
                  <a:gd name="T7" fmla="*/ 21 h 3"/>
                  <a:gd name="T8" fmla="*/ 0 w 3"/>
                  <a:gd name="T9" fmla="*/ 8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0" y="1"/>
                    </a:moveTo>
                    <a:cubicBezTo>
                      <a:pt x="0" y="0"/>
                      <a:pt x="1" y="2"/>
                      <a:pt x="1" y="2"/>
                    </a:cubicBezTo>
                    <a:cubicBezTo>
                      <a:pt x="3" y="3"/>
                      <a:pt x="3" y="3"/>
                      <a:pt x="3" y="3"/>
                    </a:cubicBezTo>
                    <a:cubicBezTo>
                      <a:pt x="3" y="3"/>
                      <a:pt x="3" y="3"/>
                      <a:pt x="3" y="3"/>
                    </a:cubicBezTo>
                    <a:cubicBezTo>
                      <a:pt x="2" y="3"/>
                      <a:pt x="0" y="2"/>
                      <a:pt x="0" y="1"/>
                    </a:cubicBezTo>
                    <a:close/>
                  </a:path>
                </a:pathLst>
              </a:custGeom>
              <a:grpFill/>
              <a:ln w="4763" cap="rnd">
                <a:solidFill>
                  <a:srgbClr val="FFFFFF"/>
                </a:solidFill>
                <a:prstDash val="solid"/>
                <a:round/>
                <a:headEnd/>
                <a:tailEnd/>
              </a:ln>
            </p:spPr>
            <p:txBody>
              <a:bodyPr/>
              <a:lstStyle/>
              <a:p>
                <a:endParaRPr lang="en-US"/>
              </a:p>
            </p:txBody>
          </p:sp>
          <p:sp>
            <p:nvSpPr>
              <p:cNvPr id="439" name="Freeform 190">
                <a:extLst>
                  <a:ext uri="{FF2B5EF4-FFF2-40B4-BE49-F238E27FC236}">
                    <a16:creationId xmlns:a16="http://schemas.microsoft.com/office/drawing/2014/main" id="{FC73E992-D03F-4A95-AD49-57E38B785776}"/>
                  </a:ext>
                </a:extLst>
              </p:cNvPr>
              <p:cNvSpPr>
                <a:spLocks/>
              </p:cNvSpPr>
              <p:nvPr/>
            </p:nvSpPr>
            <p:spPr bwMode="auto">
              <a:xfrm>
                <a:off x="3287" y="1565"/>
                <a:ext cx="192" cy="165"/>
              </a:xfrm>
              <a:custGeom>
                <a:avLst/>
                <a:gdLst>
                  <a:gd name="T0" fmla="*/ 43 w 72"/>
                  <a:gd name="T1" fmla="*/ 114 h 62"/>
                  <a:gd name="T2" fmla="*/ 51 w 72"/>
                  <a:gd name="T3" fmla="*/ 120 h 62"/>
                  <a:gd name="T4" fmla="*/ 56 w 72"/>
                  <a:gd name="T5" fmla="*/ 136 h 62"/>
                  <a:gd name="T6" fmla="*/ 93 w 72"/>
                  <a:gd name="T7" fmla="*/ 128 h 62"/>
                  <a:gd name="T8" fmla="*/ 107 w 72"/>
                  <a:gd name="T9" fmla="*/ 128 h 62"/>
                  <a:gd name="T10" fmla="*/ 107 w 72"/>
                  <a:gd name="T11" fmla="*/ 157 h 62"/>
                  <a:gd name="T12" fmla="*/ 93 w 72"/>
                  <a:gd name="T13" fmla="*/ 192 h 62"/>
                  <a:gd name="T14" fmla="*/ 99 w 72"/>
                  <a:gd name="T15" fmla="*/ 213 h 62"/>
                  <a:gd name="T16" fmla="*/ 77 w 72"/>
                  <a:gd name="T17" fmla="*/ 261 h 62"/>
                  <a:gd name="T18" fmla="*/ 85 w 72"/>
                  <a:gd name="T19" fmla="*/ 303 h 62"/>
                  <a:gd name="T20" fmla="*/ 77 w 72"/>
                  <a:gd name="T21" fmla="*/ 375 h 62"/>
                  <a:gd name="T22" fmla="*/ 93 w 72"/>
                  <a:gd name="T23" fmla="*/ 375 h 62"/>
                  <a:gd name="T24" fmla="*/ 128 w 72"/>
                  <a:gd name="T25" fmla="*/ 383 h 62"/>
                  <a:gd name="T26" fmla="*/ 128 w 72"/>
                  <a:gd name="T27" fmla="*/ 426 h 62"/>
                  <a:gd name="T28" fmla="*/ 163 w 72"/>
                  <a:gd name="T29" fmla="*/ 426 h 62"/>
                  <a:gd name="T30" fmla="*/ 200 w 72"/>
                  <a:gd name="T31" fmla="*/ 405 h 62"/>
                  <a:gd name="T32" fmla="*/ 235 w 72"/>
                  <a:gd name="T33" fmla="*/ 405 h 62"/>
                  <a:gd name="T34" fmla="*/ 269 w 72"/>
                  <a:gd name="T35" fmla="*/ 405 h 62"/>
                  <a:gd name="T36" fmla="*/ 299 w 72"/>
                  <a:gd name="T37" fmla="*/ 389 h 62"/>
                  <a:gd name="T38" fmla="*/ 312 w 72"/>
                  <a:gd name="T39" fmla="*/ 367 h 62"/>
                  <a:gd name="T40" fmla="*/ 333 w 72"/>
                  <a:gd name="T41" fmla="*/ 354 h 62"/>
                  <a:gd name="T42" fmla="*/ 349 w 72"/>
                  <a:gd name="T43" fmla="*/ 341 h 62"/>
                  <a:gd name="T44" fmla="*/ 363 w 72"/>
                  <a:gd name="T45" fmla="*/ 311 h 62"/>
                  <a:gd name="T46" fmla="*/ 384 w 72"/>
                  <a:gd name="T47" fmla="*/ 290 h 62"/>
                  <a:gd name="T48" fmla="*/ 363 w 72"/>
                  <a:gd name="T49" fmla="*/ 255 h 62"/>
                  <a:gd name="T50" fmla="*/ 384 w 72"/>
                  <a:gd name="T51" fmla="*/ 221 h 62"/>
                  <a:gd name="T52" fmla="*/ 405 w 72"/>
                  <a:gd name="T53" fmla="*/ 184 h 62"/>
                  <a:gd name="T54" fmla="*/ 456 w 72"/>
                  <a:gd name="T55" fmla="*/ 157 h 62"/>
                  <a:gd name="T56" fmla="*/ 504 w 72"/>
                  <a:gd name="T57" fmla="*/ 114 h 62"/>
                  <a:gd name="T58" fmla="*/ 504 w 72"/>
                  <a:gd name="T59" fmla="*/ 93 h 62"/>
                  <a:gd name="T60" fmla="*/ 491 w 72"/>
                  <a:gd name="T61" fmla="*/ 93 h 62"/>
                  <a:gd name="T62" fmla="*/ 477 w 72"/>
                  <a:gd name="T63" fmla="*/ 98 h 62"/>
                  <a:gd name="T64" fmla="*/ 440 w 72"/>
                  <a:gd name="T65" fmla="*/ 93 h 62"/>
                  <a:gd name="T66" fmla="*/ 397 w 72"/>
                  <a:gd name="T67" fmla="*/ 77 h 62"/>
                  <a:gd name="T68" fmla="*/ 384 w 72"/>
                  <a:gd name="T69" fmla="*/ 77 h 62"/>
                  <a:gd name="T70" fmla="*/ 355 w 72"/>
                  <a:gd name="T71" fmla="*/ 72 h 62"/>
                  <a:gd name="T72" fmla="*/ 320 w 72"/>
                  <a:gd name="T73" fmla="*/ 56 h 62"/>
                  <a:gd name="T74" fmla="*/ 307 w 72"/>
                  <a:gd name="T75" fmla="*/ 43 h 62"/>
                  <a:gd name="T76" fmla="*/ 299 w 72"/>
                  <a:gd name="T77" fmla="*/ 43 h 62"/>
                  <a:gd name="T78" fmla="*/ 248 w 72"/>
                  <a:gd name="T79" fmla="*/ 43 h 62"/>
                  <a:gd name="T80" fmla="*/ 205 w 72"/>
                  <a:gd name="T81" fmla="*/ 35 h 62"/>
                  <a:gd name="T82" fmla="*/ 141 w 72"/>
                  <a:gd name="T83" fmla="*/ 35 h 62"/>
                  <a:gd name="T84" fmla="*/ 115 w 72"/>
                  <a:gd name="T85" fmla="*/ 35 h 62"/>
                  <a:gd name="T86" fmla="*/ 64 w 72"/>
                  <a:gd name="T87" fmla="*/ 29 h 62"/>
                  <a:gd name="T88" fmla="*/ 35 w 72"/>
                  <a:gd name="T89" fmla="*/ 43 h 62"/>
                  <a:gd name="T90" fmla="*/ 8 w 72"/>
                  <a:gd name="T91" fmla="*/ 72 h 62"/>
                  <a:gd name="T92" fmla="*/ 21 w 72"/>
                  <a:gd name="T93" fmla="*/ 93 h 62"/>
                  <a:gd name="T94" fmla="*/ 29 w 72"/>
                  <a:gd name="T95" fmla="*/ 114 h 6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72" h="62">
                    <a:moveTo>
                      <a:pt x="4" y="17"/>
                    </a:moveTo>
                    <a:cubicBezTo>
                      <a:pt x="5" y="16"/>
                      <a:pt x="5" y="16"/>
                      <a:pt x="6" y="16"/>
                    </a:cubicBezTo>
                    <a:cubicBezTo>
                      <a:pt x="6" y="16"/>
                      <a:pt x="6" y="16"/>
                      <a:pt x="6" y="17"/>
                    </a:cubicBezTo>
                    <a:cubicBezTo>
                      <a:pt x="7" y="17"/>
                      <a:pt x="7" y="17"/>
                      <a:pt x="7" y="17"/>
                    </a:cubicBezTo>
                    <a:cubicBezTo>
                      <a:pt x="7" y="18"/>
                      <a:pt x="7" y="18"/>
                      <a:pt x="7" y="19"/>
                    </a:cubicBezTo>
                    <a:cubicBezTo>
                      <a:pt x="8" y="19"/>
                      <a:pt x="8" y="19"/>
                      <a:pt x="8" y="19"/>
                    </a:cubicBezTo>
                    <a:cubicBezTo>
                      <a:pt x="9" y="19"/>
                      <a:pt x="9" y="19"/>
                      <a:pt x="9" y="19"/>
                    </a:cubicBezTo>
                    <a:cubicBezTo>
                      <a:pt x="11" y="19"/>
                      <a:pt x="11" y="18"/>
                      <a:pt x="13" y="18"/>
                    </a:cubicBezTo>
                    <a:cubicBezTo>
                      <a:pt x="13" y="18"/>
                      <a:pt x="13" y="18"/>
                      <a:pt x="14" y="18"/>
                    </a:cubicBezTo>
                    <a:cubicBezTo>
                      <a:pt x="14" y="18"/>
                      <a:pt x="15" y="17"/>
                      <a:pt x="15" y="18"/>
                    </a:cubicBezTo>
                    <a:cubicBezTo>
                      <a:pt x="16" y="18"/>
                      <a:pt x="17" y="20"/>
                      <a:pt x="17" y="20"/>
                    </a:cubicBezTo>
                    <a:cubicBezTo>
                      <a:pt x="17" y="21"/>
                      <a:pt x="16" y="22"/>
                      <a:pt x="15" y="22"/>
                    </a:cubicBezTo>
                    <a:cubicBezTo>
                      <a:pt x="15" y="23"/>
                      <a:pt x="14" y="24"/>
                      <a:pt x="14" y="25"/>
                    </a:cubicBezTo>
                    <a:cubicBezTo>
                      <a:pt x="14" y="25"/>
                      <a:pt x="13" y="26"/>
                      <a:pt x="13" y="27"/>
                    </a:cubicBezTo>
                    <a:cubicBezTo>
                      <a:pt x="14" y="28"/>
                      <a:pt x="14" y="28"/>
                      <a:pt x="14" y="28"/>
                    </a:cubicBezTo>
                    <a:cubicBezTo>
                      <a:pt x="14" y="29"/>
                      <a:pt x="13" y="30"/>
                      <a:pt x="14" y="30"/>
                    </a:cubicBezTo>
                    <a:cubicBezTo>
                      <a:pt x="14" y="31"/>
                      <a:pt x="13" y="33"/>
                      <a:pt x="13" y="34"/>
                    </a:cubicBezTo>
                    <a:cubicBezTo>
                      <a:pt x="12" y="34"/>
                      <a:pt x="11" y="36"/>
                      <a:pt x="11" y="37"/>
                    </a:cubicBezTo>
                    <a:cubicBezTo>
                      <a:pt x="11" y="38"/>
                      <a:pt x="13" y="39"/>
                      <a:pt x="13" y="40"/>
                    </a:cubicBezTo>
                    <a:cubicBezTo>
                      <a:pt x="13" y="41"/>
                      <a:pt x="12" y="42"/>
                      <a:pt x="12" y="43"/>
                    </a:cubicBezTo>
                    <a:cubicBezTo>
                      <a:pt x="12" y="44"/>
                      <a:pt x="13" y="44"/>
                      <a:pt x="13" y="45"/>
                    </a:cubicBezTo>
                    <a:cubicBezTo>
                      <a:pt x="13" y="48"/>
                      <a:pt x="9" y="51"/>
                      <a:pt x="11" y="53"/>
                    </a:cubicBezTo>
                    <a:cubicBezTo>
                      <a:pt x="11" y="53"/>
                      <a:pt x="11" y="53"/>
                      <a:pt x="11" y="53"/>
                    </a:cubicBezTo>
                    <a:cubicBezTo>
                      <a:pt x="12" y="53"/>
                      <a:pt x="13" y="52"/>
                      <a:pt x="13" y="53"/>
                    </a:cubicBezTo>
                    <a:cubicBezTo>
                      <a:pt x="14" y="54"/>
                      <a:pt x="12" y="54"/>
                      <a:pt x="14" y="54"/>
                    </a:cubicBezTo>
                    <a:cubicBezTo>
                      <a:pt x="17" y="54"/>
                      <a:pt x="17" y="53"/>
                      <a:pt x="18" y="54"/>
                    </a:cubicBezTo>
                    <a:cubicBezTo>
                      <a:pt x="18" y="56"/>
                      <a:pt x="16" y="56"/>
                      <a:pt x="17" y="57"/>
                    </a:cubicBezTo>
                    <a:cubicBezTo>
                      <a:pt x="17" y="58"/>
                      <a:pt x="17" y="59"/>
                      <a:pt x="18" y="60"/>
                    </a:cubicBezTo>
                    <a:cubicBezTo>
                      <a:pt x="18" y="60"/>
                      <a:pt x="20" y="60"/>
                      <a:pt x="21" y="61"/>
                    </a:cubicBezTo>
                    <a:cubicBezTo>
                      <a:pt x="22" y="62"/>
                      <a:pt x="22" y="61"/>
                      <a:pt x="23" y="60"/>
                    </a:cubicBezTo>
                    <a:cubicBezTo>
                      <a:pt x="24" y="59"/>
                      <a:pt x="25" y="58"/>
                      <a:pt x="26" y="58"/>
                    </a:cubicBezTo>
                    <a:cubicBezTo>
                      <a:pt x="27" y="58"/>
                      <a:pt x="27" y="58"/>
                      <a:pt x="28" y="57"/>
                    </a:cubicBezTo>
                    <a:cubicBezTo>
                      <a:pt x="29" y="56"/>
                      <a:pt x="28" y="56"/>
                      <a:pt x="30" y="56"/>
                    </a:cubicBezTo>
                    <a:cubicBezTo>
                      <a:pt x="31" y="57"/>
                      <a:pt x="32" y="57"/>
                      <a:pt x="33" y="57"/>
                    </a:cubicBezTo>
                    <a:cubicBezTo>
                      <a:pt x="34" y="57"/>
                      <a:pt x="35" y="57"/>
                      <a:pt x="36" y="57"/>
                    </a:cubicBezTo>
                    <a:cubicBezTo>
                      <a:pt x="37" y="57"/>
                      <a:pt x="37" y="57"/>
                      <a:pt x="38" y="57"/>
                    </a:cubicBezTo>
                    <a:cubicBezTo>
                      <a:pt x="38" y="57"/>
                      <a:pt x="39" y="56"/>
                      <a:pt x="40" y="56"/>
                    </a:cubicBezTo>
                    <a:cubicBezTo>
                      <a:pt x="40" y="56"/>
                      <a:pt x="42" y="56"/>
                      <a:pt x="42" y="55"/>
                    </a:cubicBezTo>
                    <a:cubicBezTo>
                      <a:pt x="43" y="55"/>
                      <a:pt x="43" y="54"/>
                      <a:pt x="43" y="53"/>
                    </a:cubicBezTo>
                    <a:cubicBezTo>
                      <a:pt x="44" y="53"/>
                      <a:pt x="44" y="53"/>
                      <a:pt x="44" y="52"/>
                    </a:cubicBezTo>
                    <a:cubicBezTo>
                      <a:pt x="44" y="52"/>
                      <a:pt x="43" y="51"/>
                      <a:pt x="44" y="51"/>
                    </a:cubicBezTo>
                    <a:cubicBezTo>
                      <a:pt x="45" y="50"/>
                      <a:pt x="45" y="50"/>
                      <a:pt x="47" y="50"/>
                    </a:cubicBezTo>
                    <a:cubicBezTo>
                      <a:pt x="48" y="51"/>
                      <a:pt x="49" y="50"/>
                      <a:pt x="49" y="50"/>
                    </a:cubicBezTo>
                    <a:cubicBezTo>
                      <a:pt x="49" y="50"/>
                      <a:pt x="49" y="49"/>
                      <a:pt x="49" y="48"/>
                    </a:cubicBezTo>
                    <a:cubicBezTo>
                      <a:pt x="49" y="47"/>
                      <a:pt x="50" y="46"/>
                      <a:pt x="50" y="46"/>
                    </a:cubicBezTo>
                    <a:cubicBezTo>
                      <a:pt x="50" y="46"/>
                      <a:pt x="51" y="45"/>
                      <a:pt x="51" y="44"/>
                    </a:cubicBezTo>
                    <a:cubicBezTo>
                      <a:pt x="53" y="43"/>
                      <a:pt x="53" y="43"/>
                      <a:pt x="53" y="43"/>
                    </a:cubicBezTo>
                    <a:cubicBezTo>
                      <a:pt x="54" y="41"/>
                      <a:pt x="54" y="41"/>
                      <a:pt x="54" y="41"/>
                    </a:cubicBezTo>
                    <a:cubicBezTo>
                      <a:pt x="54" y="41"/>
                      <a:pt x="53" y="40"/>
                      <a:pt x="52" y="39"/>
                    </a:cubicBezTo>
                    <a:cubicBezTo>
                      <a:pt x="51" y="37"/>
                      <a:pt x="51" y="36"/>
                      <a:pt x="51" y="36"/>
                    </a:cubicBezTo>
                    <a:cubicBezTo>
                      <a:pt x="51" y="35"/>
                      <a:pt x="52" y="35"/>
                      <a:pt x="52" y="34"/>
                    </a:cubicBezTo>
                    <a:cubicBezTo>
                      <a:pt x="52" y="34"/>
                      <a:pt x="53" y="33"/>
                      <a:pt x="54" y="31"/>
                    </a:cubicBezTo>
                    <a:cubicBezTo>
                      <a:pt x="54" y="30"/>
                      <a:pt x="55" y="29"/>
                      <a:pt x="56" y="28"/>
                    </a:cubicBezTo>
                    <a:cubicBezTo>
                      <a:pt x="57" y="27"/>
                      <a:pt x="57" y="26"/>
                      <a:pt x="57" y="26"/>
                    </a:cubicBezTo>
                    <a:cubicBezTo>
                      <a:pt x="57" y="25"/>
                      <a:pt x="58" y="24"/>
                      <a:pt x="60" y="24"/>
                    </a:cubicBezTo>
                    <a:cubicBezTo>
                      <a:pt x="62" y="24"/>
                      <a:pt x="63" y="22"/>
                      <a:pt x="64" y="22"/>
                    </a:cubicBezTo>
                    <a:cubicBezTo>
                      <a:pt x="64" y="23"/>
                      <a:pt x="66" y="21"/>
                      <a:pt x="67" y="20"/>
                    </a:cubicBezTo>
                    <a:cubicBezTo>
                      <a:pt x="68" y="20"/>
                      <a:pt x="72" y="18"/>
                      <a:pt x="71" y="16"/>
                    </a:cubicBezTo>
                    <a:cubicBezTo>
                      <a:pt x="70" y="14"/>
                      <a:pt x="71" y="15"/>
                      <a:pt x="71" y="14"/>
                    </a:cubicBezTo>
                    <a:cubicBezTo>
                      <a:pt x="71" y="13"/>
                      <a:pt x="71" y="13"/>
                      <a:pt x="71" y="13"/>
                    </a:cubicBezTo>
                    <a:cubicBezTo>
                      <a:pt x="71" y="13"/>
                      <a:pt x="71" y="13"/>
                      <a:pt x="71" y="13"/>
                    </a:cubicBezTo>
                    <a:cubicBezTo>
                      <a:pt x="70" y="13"/>
                      <a:pt x="70" y="13"/>
                      <a:pt x="69" y="13"/>
                    </a:cubicBezTo>
                    <a:cubicBezTo>
                      <a:pt x="68" y="13"/>
                      <a:pt x="68" y="13"/>
                      <a:pt x="68" y="13"/>
                    </a:cubicBezTo>
                    <a:cubicBezTo>
                      <a:pt x="67" y="13"/>
                      <a:pt x="67" y="14"/>
                      <a:pt x="67" y="14"/>
                    </a:cubicBezTo>
                    <a:cubicBezTo>
                      <a:pt x="66" y="14"/>
                      <a:pt x="65" y="13"/>
                      <a:pt x="64" y="13"/>
                    </a:cubicBezTo>
                    <a:cubicBezTo>
                      <a:pt x="63" y="13"/>
                      <a:pt x="62" y="13"/>
                      <a:pt x="62" y="13"/>
                    </a:cubicBezTo>
                    <a:cubicBezTo>
                      <a:pt x="60" y="12"/>
                      <a:pt x="60" y="10"/>
                      <a:pt x="58" y="11"/>
                    </a:cubicBezTo>
                    <a:cubicBezTo>
                      <a:pt x="57" y="11"/>
                      <a:pt x="57" y="11"/>
                      <a:pt x="56" y="11"/>
                    </a:cubicBezTo>
                    <a:cubicBezTo>
                      <a:pt x="56" y="12"/>
                      <a:pt x="56" y="11"/>
                      <a:pt x="55" y="11"/>
                    </a:cubicBezTo>
                    <a:cubicBezTo>
                      <a:pt x="54" y="11"/>
                      <a:pt x="54" y="11"/>
                      <a:pt x="54" y="11"/>
                    </a:cubicBezTo>
                    <a:cubicBezTo>
                      <a:pt x="53" y="11"/>
                      <a:pt x="53" y="11"/>
                      <a:pt x="53" y="11"/>
                    </a:cubicBezTo>
                    <a:cubicBezTo>
                      <a:pt x="52" y="11"/>
                      <a:pt x="51" y="11"/>
                      <a:pt x="50" y="10"/>
                    </a:cubicBezTo>
                    <a:cubicBezTo>
                      <a:pt x="49" y="10"/>
                      <a:pt x="49" y="10"/>
                      <a:pt x="48" y="9"/>
                    </a:cubicBezTo>
                    <a:cubicBezTo>
                      <a:pt x="47" y="9"/>
                      <a:pt x="46" y="9"/>
                      <a:pt x="45" y="8"/>
                    </a:cubicBezTo>
                    <a:cubicBezTo>
                      <a:pt x="45" y="8"/>
                      <a:pt x="45" y="7"/>
                      <a:pt x="44" y="7"/>
                    </a:cubicBezTo>
                    <a:cubicBezTo>
                      <a:pt x="44" y="6"/>
                      <a:pt x="43" y="6"/>
                      <a:pt x="43" y="6"/>
                    </a:cubicBezTo>
                    <a:cubicBezTo>
                      <a:pt x="43" y="6"/>
                      <a:pt x="43" y="6"/>
                      <a:pt x="43" y="6"/>
                    </a:cubicBezTo>
                    <a:cubicBezTo>
                      <a:pt x="42" y="6"/>
                      <a:pt x="42" y="6"/>
                      <a:pt x="42" y="6"/>
                    </a:cubicBezTo>
                    <a:cubicBezTo>
                      <a:pt x="40" y="6"/>
                      <a:pt x="40" y="7"/>
                      <a:pt x="38" y="6"/>
                    </a:cubicBezTo>
                    <a:cubicBezTo>
                      <a:pt x="36" y="5"/>
                      <a:pt x="36" y="6"/>
                      <a:pt x="35" y="6"/>
                    </a:cubicBezTo>
                    <a:cubicBezTo>
                      <a:pt x="33" y="7"/>
                      <a:pt x="33" y="5"/>
                      <a:pt x="32" y="5"/>
                    </a:cubicBezTo>
                    <a:cubicBezTo>
                      <a:pt x="31" y="5"/>
                      <a:pt x="31" y="5"/>
                      <a:pt x="29" y="5"/>
                    </a:cubicBezTo>
                    <a:cubicBezTo>
                      <a:pt x="28" y="6"/>
                      <a:pt x="29" y="6"/>
                      <a:pt x="25" y="6"/>
                    </a:cubicBezTo>
                    <a:cubicBezTo>
                      <a:pt x="22" y="5"/>
                      <a:pt x="21" y="5"/>
                      <a:pt x="20" y="5"/>
                    </a:cubicBezTo>
                    <a:cubicBezTo>
                      <a:pt x="19" y="5"/>
                      <a:pt x="19" y="3"/>
                      <a:pt x="18" y="4"/>
                    </a:cubicBezTo>
                    <a:cubicBezTo>
                      <a:pt x="17" y="5"/>
                      <a:pt x="18" y="5"/>
                      <a:pt x="16" y="5"/>
                    </a:cubicBezTo>
                    <a:cubicBezTo>
                      <a:pt x="14" y="5"/>
                      <a:pt x="14" y="5"/>
                      <a:pt x="13" y="5"/>
                    </a:cubicBezTo>
                    <a:cubicBezTo>
                      <a:pt x="12" y="5"/>
                      <a:pt x="11" y="4"/>
                      <a:pt x="9" y="4"/>
                    </a:cubicBezTo>
                    <a:cubicBezTo>
                      <a:pt x="8" y="3"/>
                      <a:pt x="9" y="0"/>
                      <a:pt x="7" y="3"/>
                    </a:cubicBezTo>
                    <a:cubicBezTo>
                      <a:pt x="5" y="6"/>
                      <a:pt x="5" y="4"/>
                      <a:pt x="5" y="6"/>
                    </a:cubicBezTo>
                    <a:cubicBezTo>
                      <a:pt x="6" y="7"/>
                      <a:pt x="7" y="6"/>
                      <a:pt x="4" y="8"/>
                    </a:cubicBezTo>
                    <a:cubicBezTo>
                      <a:pt x="2" y="9"/>
                      <a:pt x="1" y="10"/>
                      <a:pt x="1" y="10"/>
                    </a:cubicBezTo>
                    <a:cubicBezTo>
                      <a:pt x="1" y="11"/>
                      <a:pt x="0" y="11"/>
                      <a:pt x="1" y="11"/>
                    </a:cubicBezTo>
                    <a:cubicBezTo>
                      <a:pt x="3" y="12"/>
                      <a:pt x="4" y="11"/>
                      <a:pt x="3" y="13"/>
                    </a:cubicBezTo>
                    <a:cubicBezTo>
                      <a:pt x="3" y="15"/>
                      <a:pt x="2" y="14"/>
                      <a:pt x="3" y="15"/>
                    </a:cubicBezTo>
                    <a:cubicBezTo>
                      <a:pt x="4" y="16"/>
                      <a:pt x="4" y="16"/>
                      <a:pt x="4" y="16"/>
                    </a:cubicBezTo>
                    <a:cubicBezTo>
                      <a:pt x="4" y="17"/>
                      <a:pt x="4" y="17"/>
                      <a:pt x="4" y="17"/>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440" name="Freeform 191">
                <a:extLst>
                  <a:ext uri="{FF2B5EF4-FFF2-40B4-BE49-F238E27FC236}">
                    <a16:creationId xmlns:a16="http://schemas.microsoft.com/office/drawing/2014/main" id="{0B98EA69-AA5A-4F4C-A633-A16203EED161}"/>
                  </a:ext>
                </a:extLst>
              </p:cNvPr>
              <p:cNvSpPr>
                <a:spLocks/>
              </p:cNvSpPr>
              <p:nvPr/>
            </p:nvSpPr>
            <p:spPr bwMode="auto">
              <a:xfrm>
                <a:off x="3466" y="1397"/>
                <a:ext cx="59" cy="48"/>
              </a:xfrm>
              <a:custGeom>
                <a:avLst/>
                <a:gdLst>
                  <a:gd name="T0" fmla="*/ 0 w 22"/>
                  <a:gd name="T1" fmla="*/ 29 h 18"/>
                  <a:gd name="T2" fmla="*/ 8 w 22"/>
                  <a:gd name="T3" fmla="*/ 43 h 18"/>
                  <a:gd name="T4" fmla="*/ 13 w 22"/>
                  <a:gd name="T5" fmla="*/ 43 h 18"/>
                  <a:gd name="T6" fmla="*/ 35 w 22"/>
                  <a:gd name="T7" fmla="*/ 64 h 18"/>
                  <a:gd name="T8" fmla="*/ 43 w 22"/>
                  <a:gd name="T9" fmla="*/ 64 h 18"/>
                  <a:gd name="T10" fmla="*/ 56 w 22"/>
                  <a:gd name="T11" fmla="*/ 72 h 18"/>
                  <a:gd name="T12" fmla="*/ 72 w 22"/>
                  <a:gd name="T13" fmla="*/ 93 h 18"/>
                  <a:gd name="T14" fmla="*/ 94 w 22"/>
                  <a:gd name="T15" fmla="*/ 93 h 18"/>
                  <a:gd name="T16" fmla="*/ 102 w 22"/>
                  <a:gd name="T17" fmla="*/ 107 h 18"/>
                  <a:gd name="T18" fmla="*/ 123 w 22"/>
                  <a:gd name="T19" fmla="*/ 120 h 18"/>
                  <a:gd name="T20" fmla="*/ 123 w 22"/>
                  <a:gd name="T21" fmla="*/ 128 h 18"/>
                  <a:gd name="T22" fmla="*/ 129 w 22"/>
                  <a:gd name="T23" fmla="*/ 128 h 18"/>
                  <a:gd name="T24" fmla="*/ 129 w 22"/>
                  <a:gd name="T25" fmla="*/ 107 h 18"/>
                  <a:gd name="T26" fmla="*/ 150 w 22"/>
                  <a:gd name="T27" fmla="*/ 85 h 18"/>
                  <a:gd name="T28" fmla="*/ 150 w 22"/>
                  <a:gd name="T29" fmla="*/ 64 h 18"/>
                  <a:gd name="T30" fmla="*/ 150 w 22"/>
                  <a:gd name="T31" fmla="*/ 51 h 18"/>
                  <a:gd name="T32" fmla="*/ 137 w 22"/>
                  <a:gd name="T33" fmla="*/ 43 h 18"/>
                  <a:gd name="T34" fmla="*/ 129 w 22"/>
                  <a:gd name="T35" fmla="*/ 43 h 18"/>
                  <a:gd name="T36" fmla="*/ 129 w 22"/>
                  <a:gd name="T37" fmla="*/ 43 h 18"/>
                  <a:gd name="T38" fmla="*/ 123 w 22"/>
                  <a:gd name="T39" fmla="*/ 29 h 18"/>
                  <a:gd name="T40" fmla="*/ 123 w 22"/>
                  <a:gd name="T41" fmla="*/ 13 h 18"/>
                  <a:gd name="T42" fmla="*/ 115 w 22"/>
                  <a:gd name="T43" fmla="*/ 0 h 18"/>
                  <a:gd name="T44" fmla="*/ 102 w 22"/>
                  <a:gd name="T45" fmla="*/ 0 h 18"/>
                  <a:gd name="T46" fmla="*/ 80 w 22"/>
                  <a:gd name="T47" fmla="*/ 8 h 18"/>
                  <a:gd name="T48" fmla="*/ 64 w 22"/>
                  <a:gd name="T49" fmla="*/ 13 h 18"/>
                  <a:gd name="T50" fmla="*/ 51 w 22"/>
                  <a:gd name="T51" fmla="*/ 21 h 18"/>
                  <a:gd name="T52" fmla="*/ 43 w 22"/>
                  <a:gd name="T53" fmla="*/ 13 h 18"/>
                  <a:gd name="T54" fmla="*/ 30 w 22"/>
                  <a:gd name="T55" fmla="*/ 8 h 18"/>
                  <a:gd name="T56" fmla="*/ 30 w 22"/>
                  <a:gd name="T57" fmla="*/ 8 h 18"/>
                  <a:gd name="T58" fmla="*/ 30 w 22"/>
                  <a:gd name="T59" fmla="*/ 8 h 18"/>
                  <a:gd name="T60" fmla="*/ 13 w 22"/>
                  <a:gd name="T61" fmla="*/ 21 h 18"/>
                  <a:gd name="T62" fmla="*/ 0 w 22"/>
                  <a:gd name="T63" fmla="*/ 21 h 18"/>
                  <a:gd name="T64" fmla="*/ 0 w 22"/>
                  <a:gd name="T65" fmla="*/ 21 h 18"/>
                  <a:gd name="T66" fmla="*/ 0 w 22"/>
                  <a:gd name="T67" fmla="*/ 29 h 1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2" h="18">
                    <a:moveTo>
                      <a:pt x="0" y="4"/>
                    </a:moveTo>
                    <a:cubicBezTo>
                      <a:pt x="0" y="4"/>
                      <a:pt x="0" y="5"/>
                      <a:pt x="1" y="6"/>
                    </a:cubicBezTo>
                    <a:cubicBezTo>
                      <a:pt x="2" y="7"/>
                      <a:pt x="1" y="6"/>
                      <a:pt x="2" y="6"/>
                    </a:cubicBezTo>
                    <a:cubicBezTo>
                      <a:pt x="4" y="7"/>
                      <a:pt x="4" y="7"/>
                      <a:pt x="5" y="9"/>
                    </a:cubicBezTo>
                    <a:cubicBezTo>
                      <a:pt x="5" y="9"/>
                      <a:pt x="5" y="9"/>
                      <a:pt x="6" y="9"/>
                    </a:cubicBezTo>
                    <a:cubicBezTo>
                      <a:pt x="7" y="10"/>
                      <a:pt x="7" y="9"/>
                      <a:pt x="8" y="10"/>
                    </a:cubicBezTo>
                    <a:cubicBezTo>
                      <a:pt x="9" y="11"/>
                      <a:pt x="9" y="12"/>
                      <a:pt x="10" y="13"/>
                    </a:cubicBezTo>
                    <a:cubicBezTo>
                      <a:pt x="11" y="14"/>
                      <a:pt x="12" y="12"/>
                      <a:pt x="13" y="13"/>
                    </a:cubicBezTo>
                    <a:cubicBezTo>
                      <a:pt x="14" y="13"/>
                      <a:pt x="14" y="15"/>
                      <a:pt x="14" y="15"/>
                    </a:cubicBezTo>
                    <a:cubicBezTo>
                      <a:pt x="15" y="16"/>
                      <a:pt x="16" y="17"/>
                      <a:pt x="17" y="17"/>
                    </a:cubicBezTo>
                    <a:cubicBezTo>
                      <a:pt x="17" y="18"/>
                      <a:pt x="17" y="18"/>
                      <a:pt x="17" y="18"/>
                    </a:cubicBezTo>
                    <a:cubicBezTo>
                      <a:pt x="18" y="18"/>
                      <a:pt x="18" y="18"/>
                      <a:pt x="18" y="18"/>
                    </a:cubicBezTo>
                    <a:cubicBezTo>
                      <a:pt x="18" y="17"/>
                      <a:pt x="18" y="16"/>
                      <a:pt x="18" y="15"/>
                    </a:cubicBezTo>
                    <a:cubicBezTo>
                      <a:pt x="18" y="14"/>
                      <a:pt x="21" y="12"/>
                      <a:pt x="21" y="12"/>
                    </a:cubicBezTo>
                    <a:cubicBezTo>
                      <a:pt x="20" y="10"/>
                      <a:pt x="20" y="10"/>
                      <a:pt x="21" y="9"/>
                    </a:cubicBezTo>
                    <a:cubicBezTo>
                      <a:pt x="22" y="8"/>
                      <a:pt x="21" y="7"/>
                      <a:pt x="21" y="7"/>
                    </a:cubicBezTo>
                    <a:cubicBezTo>
                      <a:pt x="20" y="6"/>
                      <a:pt x="20" y="6"/>
                      <a:pt x="19" y="6"/>
                    </a:cubicBezTo>
                    <a:cubicBezTo>
                      <a:pt x="19" y="6"/>
                      <a:pt x="19" y="7"/>
                      <a:pt x="18" y="6"/>
                    </a:cubicBezTo>
                    <a:cubicBezTo>
                      <a:pt x="18" y="6"/>
                      <a:pt x="18" y="6"/>
                      <a:pt x="18" y="6"/>
                    </a:cubicBezTo>
                    <a:cubicBezTo>
                      <a:pt x="17" y="5"/>
                      <a:pt x="17" y="5"/>
                      <a:pt x="17" y="4"/>
                    </a:cubicBezTo>
                    <a:cubicBezTo>
                      <a:pt x="16" y="4"/>
                      <a:pt x="17" y="2"/>
                      <a:pt x="17" y="2"/>
                    </a:cubicBezTo>
                    <a:cubicBezTo>
                      <a:pt x="18" y="0"/>
                      <a:pt x="17" y="0"/>
                      <a:pt x="16" y="0"/>
                    </a:cubicBezTo>
                    <a:cubicBezTo>
                      <a:pt x="15" y="0"/>
                      <a:pt x="15" y="1"/>
                      <a:pt x="14" y="0"/>
                    </a:cubicBezTo>
                    <a:cubicBezTo>
                      <a:pt x="13" y="0"/>
                      <a:pt x="12" y="0"/>
                      <a:pt x="11" y="1"/>
                    </a:cubicBezTo>
                    <a:cubicBezTo>
                      <a:pt x="11" y="1"/>
                      <a:pt x="10" y="3"/>
                      <a:pt x="9" y="2"/>
                    </a:cubicBezTo>
                    <a:cubicBezTo>
                      <a:pt x="9" y="2"/>
                      <a:pt x="8" y="3"/>
                      <a:pt x="7" y="3"/>
                    </a:cubicBezTo>
                    <a:cubicBezTo>
                      <a:pt x="6" y="2"/>
                      <a:pt x="6" y="2"/>
                      <a:pt x="6" y="2"/>
                    </a:cubicBezTo>
                    <a:cubicBezTo>
                      <a:pt x="5" y="2"/>
                      <a:pt x="5" y="2"/>
                      <a:pt x="4" y="1"/>
                    </a:cubicBezTo>
                    <a:cubicBezTo>
                      <a:pt x="4" y="1"/>
                      <a:pt x="4" y="1"/>
                      <a:pt x="4" y="1"/>
                    </a:cubicBezTo>
                    <a:cubicBezTo>
                      <a:pt x="4" y="1"/>
                      <a:pt x="4" y="1"/>
                      <a:pt x="4" y="1"/>
                    </a:cubicBezTo>
                    <a:cubicBezTo>
                      <a:pt x="3" y="2"/>
                      <a:pt x="2" y="2"/>
                      <a:pt x="2" y="3"/>
                    </a:cubicBezTo>
                    <a:cubicBezTo>
                      <a:pt x="2" y="4"/>
                      <a:pt x="1" y="3"/>
                      <a:pt x="0" y="3"/>
                    </a:cubicBezTo>
                    <a:cubicBezTo>
                      <a:pt x="0" y="3"/>
                      <a:pt x="0" y="3"/>
                      <a:pt x="0" y="3"/>
                    </a:cubicBezTo>
                    <a:lnTo>
                      <a:pt x="0" y="4"/>
                    </a:lnTo>
                    <a:close/>
                  </a:path>
                </a:pathLst>
              </a:custGeom>
              <a:solidFill>
                <a:srgbClr val="FF33CC"/>
              </a:solidFill>
              <a:ln w="4763" cap="rnd">
                <a:solidFill>
                  <a:srgbClr val="FFFFFF"/>
                </a:solidFill>
                <a:prstDash val="solid"/>
                <a:round/>
                <a:headEnd/>
                <a:tailEnd/>
              </a:ln>
            </p:spPr>
            <p:txBody>
              <a:bodyPr/>
              <a:lstStyle/>
              <a:p>
                <a:endParaRPr lang="en-US"/>
              </a:p>
            </p:txBody>
          </p:sp>
          <p:sp>
            <p:nvSpPr>
              <p:cNvPr id="441" name="Freeform 192">
                <a:extLst>
                  <a:ext uri="{FF2B5EF4-FFF2-40B4-BE49-F238E27FC236}">
                    <a16:creationId xmlns:a16="http://schemas.microsoft.com/office/drawing/2014/main" id="{2C3D4D37-5312-4EB6-8989-4FE1A6E5D1BC}"/>
                  </a:ext>
                </a:extLst>
              </p:cNvPr>
              <p:cNvSpPr>
                <a:spLocks/>
              </p:cNvSpPr>
              <p:nvPr/>
            </p:nvSpPr>
            <p:spPr bwMode="auto">
              <a:xfrm>
                <a:off x="3477" y="1341"/>
                <a:ext cx="61" cy="74"/>
              </a:xfrm>
              <a:custGeom>
                <a:avLst/>
                <a:gdLst>
                  <a:gd name="T0" fmla="*/ 119 w 23"/>
                  <a:gd name="T1" fmla="*/ 196 h 28"/>
                  <a:gd name="T2" fmla="*/ 106 w 23"/>
                  <a:gd name="T3" fmla="*/ 188 h 28"/>
                  <a:gd name="T4" fmla="*/ 98 w 23"/>
                  <a:gd name="T5" fmla="*/ 188 h 28"/>
                  <a:gd name="T6" fmla="*/ 98 w 23"/>
                  <a:gd name="T7" fmla="*/ 188 h 28"/>
                  <a:gd name="T8" fmla="*/ 90 w 23"/>
                  <a:gd name="T9" fmla="*/ 174 h 28"/>
                  <a:gd name="T10" fmla="*/ 90 w 23"/>
                  <a:gd name="T11" fmla="*/ 161 h 28"/>
                  <a:gd name="T12" fmla="*/ 85 w 23"/>
                  <a:gd name="T13" fmla="*/ 148 h 28"/>
                  <a:gd name="T14" fmla="*/ 72 w 23"/>
                  <a:gd name="T15" fmla="*/ 148 h 28"/>
                  <a:gd name="T16" fmla="*/ 50 w 23"/>
                  <a:gd name="T17" fmla="*/ 153 h 28"/>
                  <a:gd name="T18" fmla="*/ 34 w 23"/>
                  <a:gd name="T19" fmla="*/ 161 h 28"/>
                  <a:gd name="T20" fmla="*/ 21 w 23"/>
                  <a:gd name="T21" fmla="*/ 167 h 28"/>
                  <a:gd name="T22" fmla="*/ 13 w 23"/>
                  <a:gd name="T23" fmla="*/ 161 h 28"/>
                  <a:gd name="T24" fmla="*/ 0 w 23"/>
                  <a:gd name="T25" fmla="*/ 153 h 28"/>
                  <a:gd name="T26" fmla="*/ 0 w 23"/>
                  <a:gd name="T27" fmla="*/ 153 h 28"/>
                  <a:gd name="T28" fmla="*/ 0 w 23"/>
                  <a:gd name="T29" fmla="*/ 153 h 28"/>
                  <a:gd name="T30" fmla="*/ 0 w 23"/>
                  <a:gd name="T31" fmla="*/ 153 h 28"/>
                  <a:gd name="T32" fmla="*/ 13 w 23"/>
                  <a:gd name="T33" fmla="*/ 148 h 28"/>
                  <a:gd name="T34" fmla="*/ 29 w 23"/>
                  <a:gd name="T35" fmla="*/ 148 h 28"/>
                  <a:gd name="T36" fmla="*/ 21 w 23"/>
                  <a:gd name="T37" fmla="*/ 132 h 28"/>
                  <a:gd name="T38" fmla="*/ 21 w 23"/>
                  <a:gd name="T39" fmla="*/ 127 h 28"/>
                  <a:gd name="T40" fmla="*/ 29 w 23"/>
                  <a:gd name="T41" fmla="*/ 119 h 28"/>
                  <a:gd name="T42" fmla="*/ 34 w 23"/>
                  <a:gd name="T43" fmla="*/ 111 h 28"/>
                  <a:gd name="T44" fmla="*/ 34 w 23"/>
                  <a:gd name="T45" fmla="*/ 98 h 28"/>
                  <a:gd name="T46" fmla="*/ 50 w 23"/>
                  <a:gd name="T47" fmla="*/ 85 h 28"/>
                  <a:gd name="T48" fmla="*/ 56 w 23"/>
                  <a:gd name="T49" fmla="*/ 50 h 28"/>
                  <a:gd name="T50" fmla="*/ 56 w 23"/>
                  <a:gd name="T51" fmla="*/ 29 h 28"/>
                  <a:gd name="T52" fmla="*/ 90 w 23"/>
                  <a:gd name="T53" fmla="*/ 8 h 28"/>
                  <a:gd name="T54" fmla="*/ 127 w 23"/>
                  <a:gd name="T55" fmla="*/ 8 h 28"/>
                  <a:gd name="T56" fmla="*/ 98 w 23"/>
                  <a:gd name="T57" fmla="*/ 13 h 28"/>
                  <a:gd name="T58" fmla="*/ 77 w 23"/>
                  <a:gd name="T59" fmla="*/ 21 h 28"/>
                  <a:gd name="T60" fmla="*/ 72 w 23"/>
                  <a:gd name="T61" fmla="*/ 42 h 28"/>
                  <a:gd name="T62" fmla="*/ 72 w 23"/>
                  <a:gd name="T63" fmla="*/ 50 h 28"/>
                  <a:gd name="T64" fmla="*/ 77 w 23"/>
                  <a:gd name="T65" fmla="*/ 63 h 28"/>
                  <a:gd name="T66" fmla="*/ 77 w 23"/>
                  <a:gd name="T67" fmla="*/ 77 h 28"/>
                  <a:gd name="T68" fmla="*/ 90 w 23"/>
                  <a:gd name="T69" fmla="*/ 63 h 28"/>
                  <a:gd name="T70" fmla="*/ 85 w 23"/>
                  <a:gd name="T71" fmla="*/ 34 h 28"/>
                  <a:gd name="T72" fmla="*/ 98 w 23"/>
                  <a:gd name="T73" fmla="*/ 21 h 28"/>
                  <a:gd name="T74" fmla="*/ 106 w 23"/>
                  <a:gd name="T75" fmla="*/ 13 h 28"/>
                  <a:gd name="T76" fmla="*/ 127 w 23"/>
                  <a:gd name="T77" fmla="*/ 13 h 28"/>
                  <a:gd name="T78" fmla="*/ 141 w 23"/>
                  <a:gd name="T79" fmla="*/ 8 h 28"/>
                  <a:gd name="T80" fmla="*/ 154 w 23"/>
                  <a:gd name="T81" fmla="*/ 29 h 28"/>
                  <a:gd name="T82" fmla="*/ 162 w 23"/>
                  <a:gd name="T83" fmla="*/ 21 h 28"/>
                  <a:gd name="T84" fmla="*/ 162 w 23"/>
                  <a:gd name="T85" fmla="*/ 21 h 28"/>
                  <a:gd name="T86" fmla="*/ 162 w 23"/>
                  <a:gd name="T87" fmla="*/ 21 h 28"/>
                  <a:gd name="T88" fmla="*/ 162 w 23"/>
                  <a:gd name="T89" fmla="*/ 29 h 28"/>
                  <a:gd name="T90" fmla="*/ 154 w 23"/>
                  <a:gd name="T91" fmla="*/ 50 h 28"/>
                  <a:gd name="T92" fmla="*/ 154 w 23"/>
                  <a:gd name="T93" fmla="*/ 56 h 28"/>
                  <a:gd name="T94" fmla="*/ 149 w 23"/>
                  <a:gd name="T95" fmla="*/ 69 h 28"/>
                  <a:gd name="T96" fmla="*/ 154 w 23"/>
                  <a:gd name="T97" fmla="*/ 90 h 28"/>
                  <a:gd name="T98" fmla="*/ 133 w 23"/>
                  <a:gd name="T99" fmla="*/ 119 h 28"/>
                  <a:gd name="T100" fmla="*/ 127 w 23"/>
                  <a:gd name="T101" fmla="*/ 111 h 28"/>
                  <a:gd name="T102" fmla="*/ 127 w 23"/>
                  <a:gd name="T103" fmla="*/ 119 h 28"/>
                  <a:gd name="T104" fmla="*/ 119 w 23"/>
                  <a:gd name="T105" fmla="*/ 119 h 28"/>
                  <a:gd name="T106" fmla="*/ 119 w 23"/>
                  <a:gd name="T107" fmla="*/ 127 h 28"/>
                  <a:gd name="T108" fmla="*/ 106 w 23"/>
                  <a:gd name="T109" fmla="*/ 132 h 28"/>
                  <a:gd name="T110" fmla="*/ 119 w 23"/>
                  <a:gd name="T111" fmla="*/ 161 h 28"/>
                  <a:gd name="T112" fmla="*/ 106 w 23"/>
                  <a:gd name="T113" fmla="*/ 167 h 28"/>
                  <a:gd name="T114" fmla="*/ 111 w 23"/>
                  <a:gd name="T115" fmla="*/ 174 h 28"/>
                  <a:gd name="T116" fmla="*/ 119 w 23"/>
                  <a:gd name="T117" fmla="*/ 188 h 28"/>
                  <a:gd name="T118" fmla="*/ 119 w 23"/>
                  <a:gd name="T119" fmla="*/ 196 h 2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3" h="28">
                    <a:moveTo>
                      <a:pt x="17" y="28"/>
                    </a:moveTo>
                    <a:cubicBezTo>
                      <a:pt x="16" y="27"/>
                      <a:pt x="16" y="27"/>
                      <a:pt x="15" y="27"/>
                    </a:cubicBezTo>
                    <a:cubicBezTo>
                      <a:pt x="15" y="27"/>
                      <a:pt x="15" y="28"/>
                      <a:pt x="14" y="27"/>
                    </a:cubicBezTo>
                    <a:cubicBezTo>
                      <a:pt x="14" y="27"/>
                      <a:pt x="14" y="27"/>
                      <a:pt x="14" y="27"/>
                    </a:cubicBezTo>
                    <a:cubicBezTo>
                      <a:pt x="13" y="26"/>
                      <a:pt x="13" y="26"/>
                      <a:pt x="13" y="25"/>
                    </a:cubicBezTo>
                    <a:cubicBezTo>
                      <a:pt x="12" y="25"/>
                      <a:pt x="13" y="23"/>
                      <a:pt x="13" y="23"/>
                    </a:cubicBezTo>
                    <a:cubicBezTo>
                      <a:pt x="14" y="21"/>
                      <a:pt x="13" y="21"/>
                      <a:pt x="12" y="21"/>
                    </a:cubicBezTo>
                    <a:cubicBezTo>
                      <a:pt x="11" y="21"/>
                      <a:pt x="11" y="21"/>
                      <a:pt x="10" y="21"/>
                    </a:cubicBezTo>
                    <a:cubicBezTo>
                      <a:pt x="9" y="21"/>
                      <a:pt x="8" y="21"/>
                      <a:pt x="7" y="22"/>
                    </a:cubicBezTo>
                    <a:cubicBezTo>
                      <a:pt x="7" y="22"/>
                      <a:pt x="6" y="24"/>
                      <a:pt x="5" y="23"/>
                    </a:cubicBezTo>
                    <a:cubicBezTo>
                      <a:pt x="5" y="23"/>
                      <a:pt x="4" y="24"/>
                      <a:pt x="3" y="24"/>
                    </a:cubicBezTo>
                    <a:cubicBezTo>
                      <a:pt x="2" y="23"/>
                      <a:pt x="2" y="23"/>
                      <a:pt x="2" y="23"/>
                    </a:cubicBezTo>
                    <a:cubicBezTo>
                      <a:pt x="1" y="23"/>
                      <a:pt x="1" y="23"/>
                      <a:pt x="0" y="22"/>
                    </a:cubicBezTo>
                    <a:cubicBezTo>
                      <a:pt x="0" y="22"/>
                      <a:pt x="0" y="22"/>
                      <a:pt x="0" y="22"/>
                    </a:cubicBezTo>
                    <a:cubicBezTo>
                      <a:pt x="0" y="22"/>
                      <a:pt x="0" y="22"/>
                      <a:pt x="0" y="22"/>
                    </a:cubicBezTo>
                    <a:cubicBezTo>
                      <a:pt x="0" y="22"/>
                      <a:pt x="0" y="22"/>
                      <a:pt x="0" y="22"/>
                    </a:cubicBezTo>
                    <a:cubicBezTo>
                      <a:pt x="1" y="21"/>
                      <a:pt x="1" y="20"/>
                      <a:pt x="2" y="21"/>
                    </a:cubicBezTo>
                    <a:cubicBezTo>
                      <a:pt x="3" y="22"/>
                      <a:pt x="3" y="21"/>
                      <a:pt x="4" y="21"/>
                    </a:cubicBezTo>
                    <a:cubicBezTo>
                      <a:pt x="4" y="21"/>
                      <a:pt x="3" y="20"/>
                      <a:pt x="3" y="19"/>
                    </a:cubicBezTo>
                    <a:cubicBezTo>
                      <a:pt x="3" y="19"/>
                      <a:pt x="2" y="18"/>
                      <a:pt x="3" y="18"/>
                    </a:cubicBezTo>
                    <a:cubicBezTo>
                      <a:pt x="4" y="18"/>
                      <a:pt x="4" y="17"/>
                      <a:pt x="4" y="17"/>
                    </a:cubicBezTo>
                    <a:cubicBezTo>
                      <a:pt x="4" y="17"/>
                      <a:pt x="4" y="16"/>
                      <a:pt x="5" y="16"/>
                    </a:cubicBezTo>
                    <a:cubicBezTo>
                      <a:pt x="5" y="15"/>
                      <a:pt x="5" y="15"/>
                      <a:pt x="5" y="14"/>
                    </a:cubicBezTo>
                    <a:cubicBezTo>
                      <a:pt x="5" y="14"/>
                      <a:pt x="6" y="13"/>
                      <a:pt x="7" y="12"/>
                    </a:cubicBezTo>
                    <a:cubicBezTo>
                      <a:pt x="7" y="11"/>
                      <a:pt x="8" y="8"/>
                      <a:pt x="8" y="7"/>
                    </a:cubicBezTo>
                    <a:cubicBezTo>
                      <a:pt x="8" y="6"/>
                      <a:pt x="7" y="5"/>
                      <a:pt x="8" y="4"/>
                    </a:cubicBezTo>
                    <a:cubicBezTo>
                      <a:pt x="9" y="3"/>
                      <a:pt x="11" y="2"/>
                      <a:pt x="13" y="1"/>
                    </a:cubicBezTo>
                    <a:cubicBezTo>
                      <a:pt x="15" y="1"/>
                      <a:pt x="16" y="2"/>
                      <a:pt x="18" y="1"/>
                    </a:cubicBezTo>
                    <a:cubicBezTo>
                      <a:pt x="18" y="1"/>
                      <a:pt x="17" y="2"/>
                      <a:pt x="14" y="2"/>
                    </a:cubicBezTo>
                    <a:cubicBezTo>
                      <a:pt x="12" y="2"/>
                      <a:pt x="12" y="3"/>
                      <a:pt x="11" y="3"/>
                    </a:cubicBezTo>
                    <a:cubicBezTo>
                      <a:pt x="10" y="4"/>
                      <a:pt x="9" y="5"/>
                      <a:pt x="10" y="6"/>
                    </a:cubicBezTo>
                    <a:cubicBezTo>
                      <a:pt x="10" y="7"/>
                      <a:pt x="10" y="7"/>
                      <a:pt x="10" y="7"/>
                    </a:cubicBezTo>
                    <a:cubicBezTo>
                      <a:pt x="11" y="8"/>
                      <a:pt x="12" y="8"/>
                      <a:pt x="11" y="9"/>
                    </a:cubicBezTo>
                    <a:cubicBezTo>
                      <a:pt x="11" y="10"/>
                      <a:pt x="10" y="11"/>
                      <a:pt x="11" y="11"/>
                    </a:cubicBezTo>
                    <a:cubicBezTo>
                      <a:pt x="12" y="11"/>
                      <a:pt x="12" y="10"/>
                      <a:pt x="13" y="9"/>
                    </a:cubicBezTo>
                    <a:cubicBezTo>
                      <a:pt x="13" y="9"/>
                      <a:pt x="12" y="6"/>
                      <a:pt x="12" y="5"/>
                    </a:cubicBezTo>
                    <a:cubicBezTo>
                      <a:pt x="13" y="4"/>
                      <a:pt x="13" y="3"/>
                      <a:pt x="14" y="3"/>
                    </a:cubicBezTo>
                    <a:cubicBezTo>
                      <a:pt x="15" y="2"/>
                      <a:pt x="15" y="2"/>
                      <a:pt x="15" y="2"/>
                    </a:cubicBezTo>
                    <a:cubicBezTo>
                      <a:pt x="15" y="2"/>
                      <a:pt x="17" y="3"/>
                      <a:pt x="18" y="2"/>
                    </a:cubicBezTo>
                    <a:cubicBezTo>
                      <a:pt x="19" y="2"/>
                      <a:pt x="20" y="0"/>
                      <a:pt x="20" y="1"/>
                    </a:cubicBezTo>
                    <a:cubicBezTo>
                      <a:pt x="21" y="2"/>
                      <a:pt x="21" y="4"/>
                      <a:pt x="22" y="4"/>
                    </a:cubicBezTo>
                    <a:cubicBezTo>
                      <a:pt x="22" y="3"/>
                      <a:pt x="22" y="3"/>
                      <a:pt x="23" y="3"/>
                    </a:cubicBezTo>
                    <a:cubicBezTo>
                      <a:pt x="23" y="3"/>
                      <a:pt x="23" y="3"/>
                      <a:pt x="23" y="3"/>
                    </a:cubicBezTo>
                    <a:cubicBezTo>
                      <a:pt x="23" y="3"/>
                      <a:pt x="23" y="3"/>
                      <a:pt x="23" y="3"/>
                    </a:cubicBezTo>
                    <a:cubicBezTo>
                      <a:pt x="23" y="4"/>
                      <a:pt x="23" y="4"/>
                      <a:pt x="23" y="4"/>
                    </a:cubicBezTo>
                    <a:cubicBezTo>
                      <a:pt x="22" y="5"/>
                      <a:pt x="21" y="5"/>
                      <a:pt x="22" y="7"/>
                    </a:cubicBezTo>
                    <a:cubicBezTo>
                      <a:pt x="22" y="7"/>
                      <a:pt x="22" y="7"/>
                      <a:pt x="22" y="8"/>
                    </a:cubicBezTo>
                    <a:cubicBezTo>
                      <a:pt x="21" y="9"/>
                      <a:pt x="21" y="9"/>
                      <a:pt x="21" y="10"/>
                    </a:cubicBezTo>
                    <a:cubicBezTo>
                      <a:pt x="20" y="11"/>
                      <a:pt x="21" y="12"/>
                      <a:pt x="22" y="13"/>
                    </a:cubicBezTo>
                    <a:cubicBezTo>
                      <a:pt x="21" y="14"/>
                      <a:pt x="20" y="16"/>
                      <a:pt x="19" y="17"/>
                    </a:cubicBezTo>
                    <a:cubicBezTo>
                      <a:pt x="19" y="17"/>
                      <a:pt x="19" y="16"/>
                      <a:pt x="18" y="16"/>
                    </a:cubicBezTo>
                    <a:cubicBezTo>
                      <a:pt x="18" y="17"/>
                      <a:pt x="18" y="17"/>
                      <a:pt x="18" y="17"/>
                    </a:cubicBezTo>
                    <a:cubicBezTo>
                      <a:pt x="17" y="17"/>
                      <a:pt x="17" y="17"/>
                      <a:pt x="17" y="17"/>
                    </a:cubicBezTo>
                    <a:cubicBezTo>
                      <a:pt x="16" y="17"/>
                      <a:pt x="17" y="18"/>
                      <a:pt x="17" y="18"/>
                    </a:cubicBezTo>
                    <a:cubicBezTo>
                      <a:pt x="16" y="18"/>
                      <a:pt x="15" y="19"/>
                      <a:pt x="15" y="19"/>
                    </a:cubicBezTo>
                    <a:cubicBezTo>
                      <a:pt x="16" y="20"/>
                      <a:pt x="16" y="22"/>
                      <a:pt x="17" y="23"/>
                    </a:cubicBezTo>
                    <a:cubicBezTo>
                      <a:pt x="16" y="23"/>
                      <a:pt x="16" y="24"/>
                      <a:pt x="15" y="24"/>
                    </a:cubicBezTo>
                    <a:cubicBezTo>
                      <a:pt x="15" y="25"/>
                      <a:pt x="16" y="25"/>
                      <a:pt x="16" y="25"/>
                    </a:cubicBezTo>
                    <a:cubicBezTo>
                      <a:pt x="16" y="26"/>
                      <a:pt x="17" y="27"/>
                      <a:pt x="17" y="27"/>
                    </a:cubicBezTo>
                    <a:lnTo>
                      <a:pt x="17" y="28"/>
                    </a:lnTo>
                    <a:close/>
                  </a:path>
                </a:pathLst>
              </a:custGeom>
              <a:solidFill>
                <a:srgbClr val="FF33CC"/>
              </a:solidFill>
              <a:ln w="4763" cap="rnd">
                <a:solidFill>
                  <a:srgbClr val="FFFFFF"/>
                </a:solidFill>
                <a:prstDash val="solid"/>
                <a:round/>
                <a:headEnd/>
                <a:tailEnd/>
              </a:ln>
            </p:spPr>
            <p:txBody>
              <a:bodyPr/>
              <a:lstStyle/>
              <a:p>
                <a:endParaRPr lang="en-US"/>
              </a:p>
            </p:txBody>
          </p:sp>
          <p:sp>
            <p:nvSpPr>
              <p:cNvPr id="442" name="Freeform 193">
                <a:extLst>
                  <a:ext uri="{FF2B5EF4-FFF2-40B4-BE49-F238E27FC236}">
                    <a16:creationId xmlns:a16="http://schemas.microsoft.com/office/drawing/2014/main" id="{63A680FF-8480-44FD-A4CE-280CEF093F2A}"/>
                  </a:ext>
                </a:extLst>
              </p:cNvPr>
              <p:cNvSpPr>
                <a:spLocks/>
              </p:cNvSpPr>
              <p:nvPr/>
            </p:nvSpPr>
            <p:spPr bwMode="auto">
              <a:xfrm>
                <a:off x="3610" y="1402"/>
                <a:ext cx="99" cy="64"/>
              </a:xfrm>
              <a:custGeom>
                <a:avLst/>
                <a:gdLst>
                  <a:gd name="T0" fmla="*/ 193 w 37"/>
                  <a:gd name="T1" fmla="*/ 149 h 24"/>
                  <a:gd name="T2" fmla="*/ 179 w 37"/>
                  <a:gd name="T3" fmla="*/ 141 h 24"/>
                  <a:gd name="T4" fmla="*/ 158 w 37"/>
                  <a:gd name="T5" fmla="*/ 149 h 24"/>
                  <a:gd name="T6" fmla="*/ 128 w 37"/>
                  <a:gd name="T7" fmla="*/ 128 h 24"/>
                  <a:gd name="T8" fmla="*/ 115 w 37"/>
                  <a:gd name="T9" fmla="*/ 141 h 24"/>
                  <a:gd name="T10" fmla="*/ 107 w 37"/>
                  <a:gd name="T11" fmla="*/ 149 h 24"/>
                  <a:gd name="T12" fmla="*/ 86 w 37"/>
                  <a:gd name="T13" fmla="*/ 171 h 24"/>
                  <a:gd name="T14" fmla="*/ 72 w 37"/>
                  <a:gd name="T15" fmla="*/ 163 h 24"/>
                  <a:gd name="T16" fmla="*/ 72 w 37"/>
                  <a:gd name="T17" fmla="*/ 157 h 24"/>
                  <a:gd name="T18" fmla="*/ 64 w 37"/>
                  <a:gd name="T19" fmla="*/ 149 h 24"/>
                  <a:gd name="T20" fmla="*/ 56 w 37"/>
                  <a:gd name="T21" fmla="*/ 141 h 24"/>
                  <a:gd name="T22" fmla="*/ 51 w 37"/>
                  <a:gd name="T23" fmla="*/ 128 h 24"/>
                  <a:gd name="T24" fmla="*/ 35 w 37"/>
                  <a:gd name="T25" fmla="*/ 136 h 24"/>
                  <a:gd name="T26" fmla="*/ 35 w 37"/>
                  <a:gd name="T27" fmla="*/ 107 h 24"/>
                  <a:gd name="T28" fmla="*/ 21 w 37"/>
                  <a:gd name="T29" fmla="*/ 99 h 24"/>
                  <a:gd name="T30" fmla="*/ 0 w 37"/>
                  <a:gd name="T31" fmla="*/ 64 h 24"/>
                  <a:gd name="T32" fmla="*/ 21 w 37"/>
                  <a:gd name="T33" fmla="*/ 56 h 24"/>
                  <a:gd name="T34" fmla="*/ 51 w 37"/>
                  <a:gd name="T35" fmla="*/ 43 h 24"/>
                  <a:gd name="T36" fmla="*/ 78 w 37"/>
                  <a:gd name="T37" fmla="*/ 13 h 24"/>
                  <a:gd name="T38" fmla="*/ 99 w 37"/>
                  <a:gd name="T39" fmla="*/ 29 h 24"/>
                  <a:gd name="T40" fmla="*/ 107 w 37"/>
                  <a:gd name="T41" fmla="*/ 8 h 24"/>
                  <a:gd name="T42" fmla="*/ 107 w 37"/>
                  <a:gd name="T43" fmla="*/ 8 h 24"/>
                  <a:gd name="T44" fmla="*/ 115 w 37"/>
                  <a:gd name="T45" fmla="*/ 0 h 24"/>
                  <a:gd name="T46" fmla="*/ 128 w 37"/>
                  <a:gd name="T47" fmla="*/ 8 h 24"/>
                  <a:gd name="T48" fmla="*/ 136 w 37"/>
                  <a:gd name="T49" fmla="*/ 35 h 24"/>
                  <a:gd name="T50" fmla="*/ 150 w 37"/>
                  <a:gd name="T51" fmla="*/ 29 h 24"/>
                  <a:gd name="T52" fmla="*/ 150 w 37"/>
                  <a:gd name="T53" fmla="*/ 35 h 24"/>
                  <a:gd name="T54" fmla="*/ 158 w 37"/>
                  <a:gd name="T55" fmla="*/ 43 h 24"/>
                  <a:gd name="T56" fmla="*/ 171 w 37"/>
                  <a:gd name="T57" fmla="*/ 35 h 24"/>
                  <a:gd name="T58" fmla="*/ 171 w 37"/>
                  <a:gd name="T59" fmla="*/ 56 h 24"/>
                  <a:gd name="T60" fmla="*/ 193 w 37"/>
                  <a:gd name="T61" fmla="*/ 72 h 24"/>
                  <a:gd name="T62" fmla="*/ 193 w 37"/>
                  <a:gd name="T63" fmla="*/ 51 h 24"/>
                  <a:gd name="T64" fmla="*/ 209 w 37"/>
                  <a:gd name="T65" fmla="*/ 51 h 24"/>
                  <a:gd name="T66" fmla="*/ 222 w 37"/>
                  <a:gd name="T67" fmla="*/ 51 h 24"/>
                  <a:gd name="T68" fmla="*/ 214 w 37"/>
                  <a:gd name="T69" fmla="*/ 64 h 24"/>
                  <a:gd name="T70" fmla="*/ 235 w 37"/>
                  <a:gd name="T71" fmla="*/ 56 h 24"/>
                  <a:gd name="T72" fmla="*/ 235 w 37"/>
                  <a:gd name="T73" fmla="*/ 77 h 24"/>
                  <a:gd name="T74" fmla="*/ 252 w 37"/>
                  <a:gd name="T75" fmla="*/ 77 h 24"/>
                  <a:gd name="T76" fmla="*/ 265 w 37"/>
                  <a:gd name="T77" fmla="*/ 77 h 24"/>
                  <a:gd name="T78" fmla="*/ 257 w 37"/>
                  <a:gd name="T79" fmla="*/ 93 h 24"/>
                  <a:gd name="T80" fmla="*/ 265 w 37"/>
                  <a:gd name="T81" fmla="*/ 107 h 24"/>
                  <a:gd name="T82" fmla="*/ 235 w 37"/>
                  <a:gd name="T83" fmla="*/ 107 h 24"/>
                  <a:gd name="T84" fmla="*/ 230 w 37"/>
                  <a:gd name="T85" fmla="*/ 128 h 24"/>
                  <a:gd name="T86" fmla="*/ 222 w 37"/>
                  <a:gd name="T87" fmla="*/ 136 h 24"/>
                  <a:gd name="T88" fmla="*/ 193 w 37"/>
                  <a:gd name="T89" fmla="*/ 136 h 24"/>
                  <a:gd name="T90" fmla="*/ 193 w 37"/>
                  <a:gd name="T91" fmla="*/ 149 h 2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37" h="24">
                    <a:moveTo>
                      <a:pt x="27" y="21"/>
                    </a:moveTo>
                    <a:cubicBezTo>
                      <a:pt x="26" y="20"/>
                      <a:pt x="26" y="20"/>
                      <a:pt x="25" y="20"/>
                    </a:cubicBezTo>
                    <a:cubicBezTo>
                      <a:pt x="24" y="20"/>
                      <a:pt x="22" y="21"/>
                      <a:pt x="22" y="21"/>
                    </a:cubicBezTo>
                    <a:cubicBezTo>
                      <a:pt x="20" y="21"/>
                      <a:pt x="19" y="18"/>
                      <a:pt x="18" y="18"/>
                    </a:cubicBezTo>
                    <a:cubicBezTo>
                      <a:pt x="17" y="18"/>
                      <a:pt x="17" y="20"/>
                      <a:pt x="16" y="20"/>
                    </a:cubicBezTo>
                    <a:cubicBezTo>
                      <a:pt x="16" y="21"/>
                      <a:pt x="16" y="21"/>
                      <a:pt x="15" y="21"/>
                    </a:cubicBezTo>
                    <a:cubicBezTo>
                      <a:pt x="14" y="22"/>
                      <a:pt x="13" y="24"/>
                      <a:pt x="12" y="24"/>
                    </a:cubicBezTo>
                    <a:cubicBezTo>
                      <a:pt x="12" y="24"/>
                      <a:pt x="11" y="23"/>
                      <a:pt x="10" y="23"/>
                    </a:cubicBezTo>
                    <a:cubicBezTo>
                      <a:pt x="10" y="22"/>
                      <a:pt x="10" y="22"/>
                      <a:pt x="10" y="22"/>
                    </a:cubicBezTo>
                    <a:cubicBezTo>
                      <a:pt x="9" y="22"/>
                      <a:pt x="9" y="21"/>
                      <a:pt x="9" y="21"/>
                    </a:cubicBezTo>
                    <a:cubicBezTo>
                      <a:pt x="9" y="21"/>
                      <a:pt x="8" y="21"/>
                      <a:pt x="8" y="20"/>
                    </a:cubicBezTo>
                    <a:cubicBezTo>
                      <a:pt x="7" y="20"/>
                      <a:pt x="7" y="19"/>
                      <a:pt x="7" y="18"/>
                    </a:cubicBezTo>
                    <a:cubicBezTo>
                      <a:pt x="7" y="18"/>
                      <a:pt x="6" y="18"/>
                      <a:pt x="5" y="19"/>
                    </a:cubicBezTo>
                    <a:cubicBezTo>
                      <a:pt x="5" y="18"/>
                      <a:pt x="5" y="16"/>
                      <a:pt x="5" y="15"/>
                    </a:cubicBezTo>
                    <a:cubicBezTo>
                      <a:pt x="4" y="15"/>
                      <a:pt x="3" y="15"/>
                      <a:pt x="3" y="14"/>
                    </a:cubicBezTo>
                    <a:cubicBezTo>
                      <a:pt x="2" y="12"/>
                      <a:pt x="1" y="10"/>
                      <a:pt x="0" y="9"/>
                    </a:cubicBezTo>
                    <a:cubicBezTo>
                      <a:pt x="1" y="8"/>
                      <a:pt x="2" y="8"/>
                      <a:pt x="3" y="8"/>
                    </a:cubicBezTo>
                    <a:cubicBezTo>
                      <a:pt x="5" y="7"/>
                      <a:pt x="6" y="6"/>
                      <a:pt x="7" y="6"/>
                    </a:cubicBezTo>
                    <a:cubicBezTo>
                      <a:pt x="9" y="5"/>
                      <a:pt x="10" y="3"/>
                      <a:pt x="11" y="2"/>
                    </a:cubicBezTo>
                    <a:cubicBezTo>
                      <a:pt x="12" y="2"/>
                      <a:pt x="13" y="3"/>
                      <a:pt x="14" y="4"/>
                    </a:cubicBezTo>
                    <a:cubicBezTo>
                      <a:pt x="14" y="3"/>
                      <a:pt x="15" y="2"/>
                      <a:pt x="15" y="1"/>
                    </a:cubicBezTo>
                    <a:cubicBezTo>
                      <a:pt x="15" y="1"/>
                      <a:pt x="15" y="1"/>
                      <a:pt x="15" y="1"/>
                    </a:cubicBezTo>
                    <a:cubicBezTo>
                      <a:pt x="16" y="0"/>
                      <a:pt x="16" y="0"/>
                      <a:pt x="16" y="0"/>
                    </a:cubicBezTo>
                    <a:cubicBezTo>
                      <a:pt x="16" y="1"/>
                      <a:pt x="17" y="1"/>
                      <a:pt x="18" y="1"/>
                    </a:cubicBezTo>
                    <a:cubicBezTo>
                      <a:pt x="19" y="2"/>
                      <a:pt x="18" y="4"/>
                      <a:pt x="19" y="5"/>
                    </a:cubicBezTo>
                    <a:cubicBezTo>
                      <a:pt x="19" y="4"/>
                      <a:pt x="20" y="4"/>
                      <a:pt x="21" y="4"/>
                    </a:cubicBezTo>
                    <a:cubicBezTo>
                      <a:pt x="21" y="5"/>
                      <a:pt x="21" y="5"/>
                      <a:pt x="21" y="5"/>
                    </a:cubicBezTo>
                    <a:cubicBezTo>
                      <a:pt x="22" y="6"/>
                      <a:pt x="22" y="5"/>
                      <a:pt x="22" y="6"/>
                    </a:cubicBezTo>
                    <a:cubicBezTo>
                      <a:pt x="23" y="6"/>
                      <a:pt x="23" y="5"/>
                      <a:pt x="24" y="5"/>
                    </a:cubicBezTo>
                    <a:cubicBezTo>
                      <a:pt x="24" y="6"/>
                      <a:pt x="24" y="7"/>
                      <a:pt x="24" y="8"/>
                    </a:cubicBezTo>
                    <a:cubicBezTo>
                      <a:pt x="25" y="8"/>
                      <a:pt x="26" y="9"/>
                      <a:pt x="27" y="10"/>
                    </a:cubicBezTo>
                    <a:cubicBezTo>
                      <a:pt x="27" y="9"/>
                      <a:pt x="26" y="7"/>
                      <a:pt x="27" y="7"/>
                    </a:cubicBezTo>
                    <a:cubicBezTo>
                      <a:pt x="27" y="7"/>
                      <a:pt x="28" y="7"/>
                      <a:pt x="29" y="7"/>
                    </a:cubicBezTo>
                    <a:cubicBezTo>
                      <a:pt x="29" y="7"/>
                      <a:pt x="30" y="6"/>
                      <a:pt x="31" y="7"/>
                    </a:cubicBezTo>
                    <a:cubicBezTo>
                      <a:pt x="31" y="7"/>
                      <a:pt x="31" y="9"/>
                      <a:pt x="30" y="9"/>
                    </a:cubicBezTo>
                    <a:cubicBezTo>
                      <a:pt x="31" y="9"/>
                      <a:pt x="32" y="8"/>
                      <a:pt x="33" y="8"/>
                    </a:cubicBezTo>
                    <a:cubicBezTo>
                      <a:pt x="33" y="9"/>
                      <a:pt x="33" y="11"/>
                      <a:pt x="33" y="11"/>
                    </a:cubicBezTo>
                    <a:cubicBezTo>
                      <a:pt x="34" y="11"/>
                      <a:pt x="35" y="11"/>
                      <a:pt x="35" y="11"/>
                    </a:cubicBezTo>
                    <a:cubicBezTo>
                      <a:pt x="36" y="11"/>
                      <a:pt x="36" y="10"/>
                      <a:pt x="37" y="11"/>
                    </a:cubicBezTo>
                    <a:cubicBezTo>
                      <a:pt x="36" y="13"/>
                      <a:pt x="36" y="13"/>
                      <a:pt x="36" y="13"/>
                    </a:cubicBezTo>
                    <a:cubicBezTo>
                      <a:pt x="37" y="15"/>
                      <a:pt x="37" y="15"/>
                      <a:pt x="37" y="15"/>
                    </a:cubicBezTo>
                    <a:cubicBezTo>
                      <a:pt x="37" y="16"/>
                      <a:pt x="34" y="14"/>
                      <a:pt x="33" y="15"/>
                    </a:cubicBezTo>
                    <a:cubicBezTo>
                      <a:pt x="33" y="16"/>
                      <a:pt x="33" y="17"/>
                      <a:pt x="32" y="18"/>
                    </a:cubicBezTo>
                    <a:cubicBezTo>
                      <a:pt x="32" y="19"/>
                      <a:pt x="31" y="19"/>
                      <a:pt x="31" y="19"/>
                    </a:cubicBezTo>
                    <a:cubicBezTo>
                      <a:pt x="30" y="19"/>
                      <a:pt x="28" y="18"/>
                      <a:pt x="27" y="19"/>
                    </a:cubicBezTo>
                    <a:cubicBezTo>
                      <a:pt x="27" y="21"/>
                      <a:pt x="27" y="21"/>
                      <a:pt x="27" y="21"/>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443" name="Freeform 194">
                <a:extLst>
                  <a:ext uri="{FF2B5EF4-FFF2-40B4-BE49-F238E27FC236}">
                    <a16:creationId xmlns:a16="http://schemas.microsoft.com/office/drawing/2014/main" id="{94E2A25E-81B6-4B70-86AD-38744BEF7B75}"/>
                  </a:ext>
                </a:extLst>
              </p:cNvPr>
              <p:cNvSpPr>
                <a:spLocks/>
              </p:cNvSpPr>
              <p:nvPr/>
            </p:nvSpPr>
            <p:spPr bwMode="auto">
              <a:xfrm>
                <a:off x="3573" y="1450"/>
                <a:ext cx="109" cy="64"/>
              </a:xfrm>
              <a:custGeom>
                <a:avLst/>
                <a:gdLst>
                  <a:gd name="T0" fmla="*/ 282 w 41"/>
                  <a:gd name="T1" fmla="*/ 56 h 24"/>
                  <a:gd name="T2" fmla="*/ 282 w 41"/>
                  <a:gd name="T3" fmla="*/ 77 h 24"/>
                  <a:gd name="T4" fmla="*/ 276 w 41"/>
                  <a:gd name="T5" fmla="*/ 93 h 24"/>
                  <a:gd name="T6" fmla="*/ 276 w 41"/>
                  <a:gd name="T7" fmla="*/ 107 h 24"/>
                  <a:gd name="T8" fmla="*/ 255 w 41"/>
                  <a:gd name="T9" fmla="*/ 141 h 24"/>
                  <a:gd name="T10" fmla="*/ 247 w 41"/>
                  <a:gd name="T11" fmla="*/ 157 h 24"/>
                  <a:gd name="T12" fmla="*/ 239 w 41"/>
                  <a:gd name="T13" fmla="*/ 149 h 24"/>
                  <a:gd name="T14" fmla="*/ 234 w 41"/>
                  <a:gd name="T15" fmla="*/ 157 h 24"/>
                  <a:gd name="T16" fmla="*/ 218 w 41"/>
                  <a:gd name="T17" fmla="*/ 149 h 24"/>
                  <a:gd name="T18" fmla="*/ 205 w 41"/>
                  <a:gd name="T19" fmla="*/ 157 h 24"/>
                  <a:gd name="T20" fmla="*/ 191 w 41"/>
                  <a:gd name="T21" fmla="*/ 171 h 24"/>
                  <a:gd name="T22" fmla="*/ 154 w 41"/>
                  <a:gd name="T23" fmla="*/ 163 h 24"/>
                  <a:gd name="T24" fmla="*/ 154 w 41"/>
                  <a:gd name="T25" fmla="*/ 163 h 24"/>
                  <a:gd name="T26" fmla="*/ 154 w 41"/>
                  <a:gd name="T27" fmla="*/ 163 h 24"/>
                  <a:gd name="T28" fmla="*/ 149 w 41"/>
                  <a:gd name="T29" fmla="*/ 157 h 24"/>
                  <a:gd name="T30" fmla="*/ 141 w 41"/>
                  <a:gd name="T31" fmla="*/ 157 h 24"/>
                  <a:gd name="T32" fmla="*/ 136 w 41"/>
                  <a:gd name="T33" fmla="*/ 149 h 24"/>
                  <a:gd name="T34" fmla="*/ 114 w 41"/>
                  <a:gd name="T35" fmla="*/ 149 h 24"/>
                  <a:gd name="T36" fmla="*/ 98 w 41"/>
                  <a:gd name="T37" fmla="*/ 136 h 24"/>
                  <a:gd name="T38" fmla="*/ 93 w 41"/>
                  <a:gd name="T39" fmla="*/ 136 h 24"/>
                  <a:gd name="T40" fmla="*/ 93 w 41"/>
                  <a:gd name="T41" fmla="*/ 136 h 24"/>
                  <a:gd name="T42" fmla="*/ 85 w 41"/>
                  <a:gd name="T43" fmla="*/ 136 h 24"/>
                  <a:gd name="T44" fmla="*/ 64 w 41"/>
                  <a:gd name="T45" fmla="*/ 141 h 24"/>
                  <a:gd name="T46" fmla="*/ 43 w 41"/>
                  <a:gd name="T47" fmla="*/ 141 h 24"/>
                  <a:gd name="T48" fmla="*/ 29 w 41"/>
                  <a:gd name="T49" fmla="*/ 141 h 24"/>
                  <a:gd name="T50" fmla="*/ 29 w 41"/>
                  <a:gd name="T51" fmla="*/ 141 h 24"/>
                  <a:gd name="T52" fmla="*/ 13 w 41"/>
                  <a:gd name="T53" fmla="*/ 149 h 24"/>
                  <a:gd name="T54" fmla="*/ 13 w 41"/>
                  <a:gd name="T55" fmla="*/ 136 h 24"/>
                  <a:gd name="T56" fmla="*/ 0 w 41"/>
                  <a:gd name="T57" fmla="*/ 136 h 24"/>
                  <a:gd name="T58" fmla="*/ 8 w 41"/>
                  <a:gd name="T59" fmla="*/ 115 h 24"/>
                  <a:gd name="T60" fmla="*/ 0 w 41"/>
                  <a:gd name="T61" fmla="*/ 107 h 24"/>
                  <a:gd name="T62" fmla="*/ 13 w 41"/>
                  <a:gd name="T63" fmla="*/ 107 h 24"/>
                  <a:gd name="T64" fmla="*/ 21 w 41"/>
                  <a:gd name="T65" fmla="*/ 107 h 24"/>
                  <a:gd name="T66" fmla="*/ 29 w 41"/>
                  <a:gd name="T67" fmla="*/ 115 h 24"/>
                  <a:gd name="T68" fmla="*/ 35 w 41"/>
                  <a:gd name="T69" fmla="*/ 107 h 24"/>
                  <a:gd name="T70" fmla="*/ 43 w 41"/>
                  <a:gd name="T71" fmla="*/ 107 h 24"/>
                  <a:gd name="T72" fmla="*/ 51 w 41"/>
                  <a:gd name="T73" fmla="*/ 99 h 24"/>
                  <a:gd name="T74" fmla="*/ 64 w 41"/>
                  <a:gd name="T75" fmla="*/ 107 h 24"/>
                  <a:gd name="T76" fmla="*/ 85 w 41"/>
                  <a:gd name="T77" fmla="*/ 99 h 24"/>
                  <a:gd name="T78" fmla="*/ 98 w 41"/>
                  <a:gd name="T79" fmla="*/ 85 h 24"/>
                  <a:gd name="T80" fmla="*/ 114 w 41"/>
                  <a:gd name="T81" fmla="*/ 93 h 24"/>
                  <a:gd name="T82" fmla="*/ 128 w 41"/>
                  <a:gd name="T83" fmla="*/ 93 h 24"/>
                  <a:gd name="T84" fmla="*/ 128 w 41"/>
                  <a:gd name="T85" fmla="*/ 93 h 24"/>
                  <a:gd name="T86" fmla="*/ 136 w 41"/>
                  <a:gd name="T87" fmla="*/ 93 h 24"/>
                  <a:gd name="T88" fmla="*/ 141 w 41"/>
                  <a:gd name="T89" fmla="*/ 93 h 24"/>
                  <a:gd name="T90" fmla="*/ 136 w 41"/>
                  <a:gd name="T91" fmla="*/ 77 h 24"/>
                  <a:gd name="T92" fmla="*/ 128 w 41"/>
                  <a:gd name="T93" fmla="*/ 72 h 24"/>
                  <a:gd name="T94" fmla="*/ 149 w 41"/>
                  <a:gd name="T95" fmla="*/ 51 h 24"/>
                  <a:gd name="T96" fmla="*/ 154 w 41"/>
                  <a:gd name="T97" fmla="*/ 51 h 24"/>
                  <a:gd name="T98" fmla="*/ 154 w 41"/>
                  <a:gd name="T99" fmla="*/ 51 h 24"/>
                  <a:gd name="T100" fmla="*/ 162 w 41"/>
                  <a:gd name="T101" fmla="*/ 29 h 24"/>
                  <a:gd name="T102" fmla="*/ 170 w 41"/>
                  <a:gd name="T103" fmla="*/ 35 h 24"/>
                  <a:gd name="T104" fmla="*/ 183 w 41"/>
                  <a:gd name="T105" fmla="*/ 43 h 24"/>
                  <a:gd name="T106" fmla="*/ 205 w 41"/>
                  <a:gd name="T107" fmla="*/ 21 h 24"/>
                  <a:gd name="T108" fmla="*/ 213 w 41"/>
                  <a:gd name="T109" fmla="*/ 13 h 24"/>
                  <a:gd name="T110" fmla="*/ 226 w 41"/>
                  <a:gd name="T111" fmla="*/ 0 h 24"/>
                  <a:gd name="T112" fmla="*/ 247 w 41"/>
                  <a:gd name="T113" fmla="*/ 21 h 24"/>
                  <a:gd name="T114" fmla="*/ 276 w 41"/>
                  <a:gd name="T115" fmla="*/ 13 h 24"/>
                  <a:gd name="T116" fmla="*/ 290 w 41"/>
                  <a:gd name="T117" fmla="*/ 21 h 24"/>
                  <a:gd name="T118" fmla="*/ 290 w 41"/>
                  <a:gd name="T119" fmla="*/ 21 h 24"/>
                  <a:gd name="T120" fmla="*/ 282 w 41"/>
                  <a:gd name="T121" fmla="*/ 56 h 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1" h="24">
                    <a:moveTo>
                      <a:pt x="40" y="8"/>
                    </a:moveTo>
                    <a:cubicBezTo>
                      <a:pt x="40" y="9"/>
                      <a:pt x="41" y="10"/>
                      <a:pt x="40" y="11"/>
                    </a:cubicBezTo>
                    <a:cubicBezTo>
                      <a:pt x="40" y="12"/>
                      <a:pt x="39" y="13"/>
                      <a:pt x="39" y="13"/>
                    </a:cubicBezTo>
                    <a:cubicBezTo>
                      <a:pt x="39" y="14"/>
                      <a:pt x="39" y="15"/>
                      <a:pt x="39" y="15"/>
                    </a:cubicBezTo>
                    <a:cubicBezTo>
                      <a:pt x="38" y="17"/>
                      <a:pt x="36" y="18"/>
                      <a:pt x="36" y="20"/>
                    </a:cubicBezTo>
                    <a:cubicBezTo>
                      <a:pt x="36" y="20"/>
                      <a:pt x="36" y="21"/>
                      <a:pt x="35" y="22"/>
                    </a:cubicBezTo>
                    <a:cubicBezTo>
                      <a:pt x="34" y="21"/>
                      <a:pt x="34" y="21"/>
                      <a:pt x="34" y="21"/>
                    </a:cubicBezTo>
                    <a:cubicBezTo>
                      <a:pt x="34" y="21"/>
                      <a:pt x="33" y="21"/>
                      <a:pt x="33" y="22"/>
                    </a:cubicBezTo>
                    <a:cubicBezTo>
                      <a:pt x="32" y="22"/>
                      <a:pt x="32" y="22"/>
                      <a:pt x="31" y="21"/>
                    </a:cubicBezTo>
                    <a:cubicBezTo>
                      <a:pt x="30" y="21"/>
                      <a:pt x="30" y="21"/>
                      <a:pt x="29" y="22"/>
                    </a:cubicBezTo>
                    <a:cubicBezTo>
                      <a:pt x="28" y="22"/>
                      <a:pt x="28" y="23"/>
                      <a:pt x="27" y="24"/>
                    </a:cubicBezTo>
                    <a:cubicBezTo>
                      <a:pt x="25" y="24"/>
                      <a:pt x="24" y="23"/>
                      <a:pt x="22" y="23"/>
                    </a:cubicBezTo>
                    <a:cubicBezTo>
                      <a:pt x="22" y="23"/>
                      <a:pt x="22" y="23"/>
                      <a:pt x="22" y="23"/>
                    </a:cubicBezTo>
                    <a:cubicBezTo>
                      <a:pt x="22" y="23"/>
                      <a:pt x="22" y="23"/>
                      <a:pt x="22" y="23"/>
                    </a:cubicBezTo>
                    <a:cubicBezTo>
                      <a:pt x="22" y="23"/>
                      <a:pt x="21" y="23"/>
                      <a:pt x="21" y="22"/>
                    </a:cubicBezTo>
                    <a:cubicBezTo>
                      <a:pt x="20" y="22"/>
                      <a:pt x="20" y="22"/>
                      <a:pt x="20" y="22"/>
                    </a:cubicBezTo>
                    <a:cubicBezTo>
                      <a:pt x="19" y="21"/>
                      <a:pt x="19" y="21"/>
                      <a:pt x="19" y="21"/>
                    </a:cubicBezTo>
                    <a:cubicBezTo>
                      <a:pt x="18" y="21"/>
                      <a:pt x="17" y="22"/>
                      <a:pt x="16" y="21"/>
                    </a:cubicBezTo>
                    <a:cubicBezTo>
                      <a:pt x="15" y="21"/>
                      <a:pt x="15" y="20"/>
                      <a:pt x="14" y="19"/>
                    </a:cubicBezTo>
                    <a:cubicBezTo>
                      <a:pt x="14" y="19"/>
                      <a:pt x="14" y="19"/>
                      <a:pt x="13" y="19"/>
                    </a:cubicBezTo>
                    <a:cubicBezTo>
                      <a:pt x="13" y="19"/>
                      <a:pt x="13" y="19"/>
                      <a:pt x="13" y="19"/>
                    </a:cubicBezTo>
                    <a:cubicBezTo>
                      <a:pt x="12" y="19"/>
                      <a:pt x="12" y="19"/>
                      <a:pt x="12" y="19"/>
                    </a:cubicBezTo>
                    <a:cubicBezTo>
                      <a:pt x="10" y="19"/>
                      <a:pt x="10" y="19"/>
                      <a:pt x="9" y="20"/>
                    </a:cubicBezTo>
                    <a:cubicBezTo>
                      <a:pt x="8" y="21"/>
                      <a:pt x="7" y="20"/>
                      <a:pt x="6" y="20"/>
                    </a:cubicBezTo>
                    <a:cubicBezTo>
                      <a:pt x="5" y="20"/>
                      <a:pt x="5" y="20"/>
                      <a:pt x="4" y="20"/>
                    </a:cubicBezTo>
                    <a:cubicBezTo>
                      <a:pt x="4" y="20"/>
                      <a:pt x="4" y="20"/>
                      <a:pt x="4" y="20"/>
                    </a:cubicBezTo>
                    <a:cubicBezTo>
                      <a:pt x="3" y="20"/>
                      <a:pt x="3" y="21"/>
                      <a:pt x="2" y="21"/>
                    </a:cubicBezTo>
                    <a:cubicBezTo>
                      <a:pt x="2" y="21"/>
                      <a:pt x="2" y="20"/>
                      <a:pt x="2" y="19"/>
                    </a:cubicBezTo>
                    <a:cubicBezTo>
                      <a:pt x="1" y="19"/>
                      <a:pt x="0" y="19"/>
                      <a:pt x="0" y="19"/>
                    </a:cubicBezTo>
                    <a:cubicBezTo>
                      <a:pt x="0" y="18"/>
                      <a:pt x="1" y="17"/>
                      <a:pt x="1" y="16"/>
                    </a:cubicBezTo>
                    <a:cubicBezTo>
                      <a:pt x="1" y="15"/>
                      <a:pt x="1" y="15"/>
                      <a:pt x="0" y="15"/>
                    </a:cubicBezTo>
                    <a:cubicBezTo>
                      <a:pt x="0" y="15"/>
                      <a:pt x="1" y="14"/>
                      <a:pt x="2" y="15"/>
                    </a:cubicBezTo>
                    <a:cubicBezTo>
                      <a:pt x="3" y="15"/>
                      <a:pt x="3" y="15"/>
                      <a:pt x="3" y="15"/>
                    </a:cubicBezTo>
                    <a:cubicBezTo>
                      <a:pt x="3" y="16"/>
                      <a:pt x="3" y="16"/>
                      <a:pt x="4" y="16"/>
                    </a:cubicBezTo>
                    <a:cubicBezTo>
                      <a:pt x="4" y="16"/>
                      <a:pt x="5" y="16"/>
                      <a:pt x="5" y="15"/>
                    </a:cubicBezTo>
                    <a:cubicBezTo>
                      <a:pt x="6" y="15"/>
                      <a:pt x="6" y="15"/>
                      <a:pt x="6" y="15"/>
                    </a:cubicBezTo>
                    <a:cubicBezTo>
                      <a:pt x="6" y="14"/>
                      <a:pt x="6" y="14"/>
                      <a:pt x="7" y="14"/>
                    </a:cubicBezTo>
                    <a:cubicBezTo>
                      <a:pt x="7" y="14"/>
                      <a:pt x="8" y="15"/>
                      <a:pt x="9" y="15"/>
                    </a:cubicBezTo>
                    <a:cubicBezTo>
                      <a:pt x="10" y="16"/>
                      <a:pt x="11" y="15"/>
                      <a:pt x="12" y="14"/>
                    </a:cubicBezTo>
                    <a:cubicBezTo>
                      <a:pt x="13" y="14"/>
                      <a:pt x="13" y="13"/>
                      <a:pt x="14" y="12"/>
                    </a:cubicBezTo>
                    <a:cubicBezTo>
                      <a:pt x="15" y="12"/>
                      <a:pt x="15" y="12"/>
                      <a:pt x="16" y="13"/>
                    </a:cubicBezTo>
                    <a:cubicBezTo>
                      <a:pt x="16" y="13"/>
                      <a:pt x="17" y="13"/>
                      <a:pt x="18" y="13"/>
                    </a:cubicBezTo>
                    <a:cubicBezTo>
                      <a:pt x="18" y="13"/>
                      <a:pt x="18" y="13"/>
                      <a:pt x="18" y="13"/>
                    </a:cubicBezTo>
                    <a:cubicBezTo>
                      <a:pt x="19" y="13"/>
                      <a:pt x="19" y="13"/>
                      <a:pt x="19" y="13"/>
                    </a:cubicBezTo>
                    <a:cubicBezTo>
                      <a:pt x="20" y="13"/>
                      <a:pt x="20" y="13"/>
                      <a:pt x="20" y="13"/>
                    </a:cubicBezTo>
                    <a:cubicBezTo>
                      <a:pt x="20" y="13"/>
                      <a:pt x="20" y="12"/>
                      <a:pt x="19" y="11"/>
                    </a:cubicBezTo>
                    <a:cubicBezTo>
                      <a:pt x="19" y="10"/>
                      <a:pt x="19" y="10"/>
                      <a:pt x="18" y="10"/>
                    </a:cubicBezTo>
                    <a:cubicBezTo>
                      <a:pt x="19" y="9"/>
                      <a:pt x="20" y="8"/>
                      <a:pt x="21" y="7"/>
                    </a:cubicBezTo>
                    <a:cubicBezTo>
                      <a:pt x="21" y="7"/>
                      <a:pt x="21" y="6"/>
                      <a:pt x="22" y="7"/>
                    </a:cubicBezTo>
                    <a:cubicBezTo>
                      <a:pt x="22" y="7"/>
                      <a:pt x="22" y="7"/>
                      <a:pt x="22" y="7"/>
                    </a:cubicBezTo>
                    <a:cubicBezTo>
                      <a:pt x="22" y="5"/>
                      <a:pt x="23" y="4"/>
                      <a:pt x="23" y="4"/>
                    </a:cubicBezTo>
                    <a:cubicBezTo>
                      <a:pt x="24" y="4"/>
                      <a:pt x="24" y="4"/>
                      <a:pt x="24" y="5"/>
                    </a:cubicBezTo>
                    <a:cubicBezTo>
                      <a:pt x="25" y="5"/>
                      <a:pt x="26" y="6"/>
                      <a:pt x="26" y="6"/>
                    </a:cubicBezTo>
                    <a:cubicBezTo>
                      <a:pt x="27" y="6"/>
                      <a:pt x="28" y="4"/>
                      <a:pt x="29" y="3"/>
                    </a:cubicBezTo>
                    <a:cubicBezTo>
                      <a:pt x="30" y="3"/>
                      <a:pt x="30" y="3"/>
                      <a:pt x="30" y="2"/>
                    </a:cubicBezTo>
                    <a:cubicBezTo>
                      <a:pt x="31" y="2"/>
                      <a:pt x="31" y="0"/>
                      <a:pt x="32" y="0"/>
                    </a:cubicBezTo>
                    <a:cubicBezTo>
                      <a:pt x="33" y="0"/>
                      <a:pt x="34" y="3"/>
                      <a:pt x="35" y="3"/>
                    </a:cubicBezTo>
                    <a:cubicBezTo>
                      <a:pt x="36" y="3"/>
                      <a:pt x="38" y="2"/>
                      <a:pt x="39" y="2"/>
                    </a:cubicBezTo>
                    <a:cubicBezTo>
                      <a:pt x="40" y="2"/>
                      <a:pt x="40" y="2"/>
                      <a:pt x="41" y="3"/>
                    </a:cubicBezTo>
                    <a:cubicBezTo>
                      <a:pt x="41" y="3"/>
                      <a:pt x="41" y="3"/>
                      <a:pt x="41" y="3"/>
                    </a:cubicBezTo>
                    <a:cubicBezTo>
                      <a:pt x="41" y="5"/>
                      <a:pt x="41" y="7"/>
                      <a:pt x="40"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4" name="Freeform 195">
                <a:extLst>
                  <a:ext uri="{FF2B5EF4-FFF2-40B4-BE49-F238E27FC236}">
                    <a16:creationId xmlns:a16="http://schemas.microsoft.com/office/drawing/2014/main" id="{9213CEA7-59E2-48A5-92C5-F60FD2B80475}"/>
                  </a:ext>
                </a:extLst>
              </p:cNvPr>
              <p:cNvSpPr>
                <a:spLocks/>
              </p:cNvSpPr>
              <p:nvPr/>
            </p:nvSpPr>
            <p:spPr bwMode="auto">
              <a:xfrm>
                <a:off x="3573" y="1450"/>
                <a:ext cx="109" cy="64"/>
              </a:xfrm>
              <a:custGeom>
                <a:avLst/>
                <a:gdLst>
                  <a:gd name="T0" fmla="*/ 282 w 41"/>
                  <a:gd name="T1" fmla="*/ 56 h 24"/>
                  <a:gd name="T2" fmla="*/ 282 w 41"/>
                  <a:gd name="T3" fmla="*/ 77 h 24"/>
                  <a:gd name="T4" fmla="*/ 276 w 41"/>
                  <a:gd name="T5" fmla="*/ 93 h 24"/>
                  <a:gd name="T6" fmla="*/ 276 w 41"/>
                  <a:gd name="T7" fmla="*/ 107 h 24"/>
                  <a:gd name="T8" fmla="*/ 255 w 41"/>
                  <a:gd name="T9" fmla="*/ 141 h 24"/>
                  <a:gd name="T10" fmla="*/ 247 w 41"/>
                  <a:gd name="T11" fmla="*/ 157 h 24"/>
                  <a:gd name="T12" fmla="*/ 239 w 41"/>
                  <a:gd name="T13" fmla="*/ 149 h 24"/>
                  <a:gd name="T14" fmla="*/ 234 w 41"/>
                  <a:gd name="T15" fmla="*/ 157 h 24"/>
                  <a:gd name="T16" fmla="*/ 218 w 41"/>
                  <a:gd name="T17" fmla="*/ 149 h 24"/>
                  <a:gd name="T18" fmla="*/ 205 w 41"/>
                  <a:gd name="T19" fmla="*/ 157 h 24"/>
                  <a:gd name="T20" fmla="*/ 191 w 41"/>
                  <a:gd name="T21" fmla="*/ 171 h 24"/>
                  <a:gd name="T22" fmla="*/ 154 w 41"/>
                  <a:gd name="T23" fmla="*/ 163 h 24"/>
                  <a:gd name="T24" fmla="*/ 154 w 41"/>
                  <a:gd name="T25" fmla="*/ 163 h 24"/>
                  <a:gd name="T26" fmla="*/ 154 w 41"/>
                  <a:gd name="T27" fmla="*/ 163 h 24"/>
                  <a:gd name="T28" fmla="*/ 149 w 41"/>
                  <a:gd name="T29" fmla="*/ 157 h 24"/>
                  <a:gd name="T30" fmla="*/ 141 w 41"/>
                  <a:gd name="T31" fmla="*/ 157 h 24"/>
                  <a:gd name="T32" fmla="*/ 136 w 41"/>
                  <a:gd name="T33" fmla="*/ 149 h 24"/>
                  <a:gd name="T34" fmla="*/ 114 w 41"/>
                  <a:gd name="T35" fmla="*/ 149 h 24"/>
                  <a:gd name="T36" fmla="*/ 98 w 41"/>
                  <a:gd name="T37" fmla="*/ 136 h 24"/>
                  <a:gd name="T38" fmla="*/ 93 w 41"/>
                  <a:gd name="T39" fmla="*/ 136 h 24"/>
                  <a:gd name="T40" fmla="*/ 93 w 41"/>
                  <a:gd name="T41" fmla="*/ 136 h 24"/>
                  <a:gd name="T42" fmla="*/ 85 w 41"/>
                  <a:gd name="T43" fmla="*/ 136 h 24"/>
                  <a:gd name="T44" fmla="*/ 64 w 41"/>
                  <a:gd name="T45" fmla="*/ 141 h 24"/>
                  <a:gd name="T46" fmla="*/ 43 w 41"/>
                  <a:gd name="T47" fmla="*/ 141 h 24"/>
                  <a:gd name="T48" fmla="*/ 29 w 41"/>
                  <a:gd name="T49" fmla="*/ 141 h 24"/>
                  <a:gd name="T50" fmla="*/ 29 w 41"/>
                  <a:gd name="T51" fmla="*/ 141 h 24"/>
                  <a:gd name="T52" fmla="*/ 13 w 41"/>
                  <a:gd name="T53" fmla="*/ 149 h 24"/>
                  <a:gd name="T54" fmla="*/ 13 w 41"/>
                  <a:gd name="T55" fmla="*/ 136 h 24"/>
                  <a:gd name="T56" fmla="*/ 0 w 41"/>
                  <a:gd name="T57" fmla="*/ 136 h 24"/>
                  <a:gd name="T58" fmla="*/ 8 w 41"/>
                  <a:gd name="T59" fmla="*/ 115 h 24"/>
                  <a:gd name="T60" fmla="*/ 0 w 41"/>
                  <a:gd name="T61" fmla="*/ 107 h 24"/>
                  <a:gd name="T62" fmla="*/ 13 w 41"/>
                  <a:gd name="T63" fmla="*/ 107 h 24"/>
                  <a:gd name="T64" fmla="*/ 21 w 41"/>
                  <a:gd name="T65" fmla="*/ 107 h 24"/>
                  <a:gd name="T66" fmla="*/ 29 w 41"/>
                  <a:gd name="T67" fmla="*/ 115 h 24"/>
                  <a:gd name="T68" fmla="*/ 35 w 41"/>
                  <a:gd name="T69" fmla="*/ 107 h 24"/>
                  <a:gd name="T70" fmla="*/ 43 w 41"/>
                  <a:gd name="T71" fmla="*/ 107 h 24"/>
                  <a:gd name="T72" fmla="*/ 51 w 41"/>
                  <a:gd name="T73" fmla="*/ 99 h 24"/>
                  <a:gd name="T74" fmla="*/ 64 w 41"/>
                  <a:gd name="T75" fmla="*/ 107 h 24"/>
                  <a:gd name="T76" fmla="*/ 85 w 41"/>
                  <a:gd name="T77" fmla="*/ 99 h 24"/>
                  <a:gd name="T78" fmla="*/ 98 w 41"/>
                  <a:gd name="T79" fmla="*/ 85 h 24"/>
                  <a:gd name="T80" fmla="*/ 114 w 41"/>
                  <a:gd name="T81" fmla="*/ 93 h 24"/>
                  <a:gd name="T82" fmla="*/ 128 w 41"/>
                  <a:gd name="T83" fmla="*/ 93 h 24"/>
                  <a:gd name="T84" fmla="*/ 128 w 41"/>
                  <a:gd name="T85" fmla="*/ 93 h 24"/>
                  <a:gd name="T86" fmla="*/ 136 w 41"/>
                  <a:gd name="T87" fmla="*/ 93 h 24"/>
                  <a:gd name="T88" fmla="*/ 141 w 41"/>
                  <a:gd name="T89" fmla="*/ 93 h 24"/>
                  <a:gd name="T90" fmla="*/ 136 w 41"/>
                  <a:gd name="T91" fmla="*/ 77 h 24"/>
                  <a:gd name="T92" fmla="*/ 128 w 41"/>
                  <a:gd name="T93" fmla="*/ 72 h 24"/>
                  <a:gd name="T94" fmla="*/ 149 w 41"/>
                  <a:gd name="T95" fmla="*/ 51 h 24"/>
                  <a:gd name="T96" fmla="*/ 154 w 41"/>
                  <a:gd name="T97" fmla="*/ 51 h 24"/>
                  <a:gd name="T98" fmla="*/ 154 w 41"/>
                  <a:gd name="T99" fmla="*/ 51 h 24"/>
                  <a:gd name="T100" fmla="*/ 162 w 41"/>
                  <a:gd name="T101" fmla="*/ 29 h 24"/>
                  <a:gd name="T102" fmla="*/ 170 w 41"/>
                  <a:gd name="T103" fmla="*/ 35 h 24"/>
                  <a:gd name="T104" fmla="*/ 183 w 41"/>
                  <a:gd name="T105" fmla="*/ 43 h 24"/>
                  <a:gd name="T106" fmla="*/ 205 w 41"/>
                  <a:gd name="T107" fmla="*/ 21 h 24"/>
                  <a:gd name="T108" fmla="*/ 213 w 41"/>
                  <a:gd name="T109" fmla="*/ 13 h 24"/>
                  <a:gd name="T110" fmla="*/ 226 w 41"/>
                  <a:gd name="T111" fmla="*/ 0 h 24"/>
                  <a:gd name="T112" fmla="*/ 247 w 41"/>
                  <a:gd name="T113" fmla="*/ 21 h 24"/>
                  <a:gd name="T114" fmla="*/ 276 w 41"/>
                  <a:gd name="T115" fmla="*/ 13 h 24"/>
                  <a:gd name="T116" fmla="*/ 290 w 41"/>
                  <a:gd name="T117" fmla="*/ 21 h 24"/>
                  <a:gd name="T118" fmla="*/ 290 w 41"/>
                  <a:gd name="T119" fmla="*/ 21 h 24"/>
                  <a:gd name="T120" fmla="*/ 282 w 41"/>
                  <a:gd name="T121" fmla="*/ 56 h 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1" h="24">
                    <a:moveTo>
                      <a:pt x="40" y="8"/>
                    </a:moveTo>
                    <a:cubicBezTo>
                      <a:pt x="40" y="9"/>
                      <a:pt x="41" y="10"/>
                      <a:pt x="40" y="11"/>
                    </a:cubicBezTo>
                    <a:cubicBezTo>
                      <a:pt x="40" y="12"/>
                      <a:pt x="39" y="13"/>
                      <a:pt x="39" y="13"/>
                    </a:cubicBezTo>
                    <a:cubicBezTo>
                      <a:pt x="39" y="14"/>
                      <a:pt x="39" y="15"/>
                      <a:pt x="39" y="15"/>
                    </a:cubicBezTo>
                    <a:cubicBezTo>
                      <a:pt x="38" y="17"/>
                      <a:pt x="36" y="18"/>
                      <a:pt x="36" y="20"/>
                    </a:cubicBezTo>
                    <a:cubicBezTo>
                      <a:pt x="36" y="20"/>
                      <a:pt x="36" y="21"/>
                      <a:pt x="35" y="22"/>
                    </a:cubicBezTo>
                    <a:cubicBezTo>
                      <a:pt x="34" y="21"/>
                      <a:pt x="34" y="21"/>
                      <a:pt x="34" y="21"/>
                    </a:cubicBezTo>
                    <a:cubicBezTo>
                      <a:pt x="34" y="21"/>
                      <a:pt x="33" y="21"/>
                      <a:pt x="33" y="22"/>
                    </a:cubicBezTo>
                    <a:cubicBezTo>
                      <a:pt x="32" y="22"/>
                      <a:pt x="32" y="22"/>
                      <a:pt x="31" y="21"/>
                    </a:cubicBezTo>
                    <a:cubicBezTo>
                      <a:pt x="30" y="21"/>
                      <a:pt x="30" y="21"/>
                      <a:pt x="29" y="22"/>
                    </a:cubicBezTo>
                    <a:cubicBezTo>
                      <a:pt x="28" y="22"/>
                      <a:pt x="28" y="23"/>
                      <a:pt x="27" y="24"/>
                    </a:cubicBezTo>
                    <a:cubicBezTo>
                      <a:pt x="25" y="24"/>
                      <a:pt x="24" y="23"/>
                      <a:pt x="22" y="23"/>
                    </a:cubicBezTo>
                    <a:cubicBezTo>
                      <a:pt x="22" y="23"/>
                      <a:pt x="22" y="23"/>
                      <a:pt x="22" y="23"/>
                    </a:cubicBezTo>
                    <a:cubicBezTo>
                      <a:pt x="22" y="23"/>
                      <a:pt x="22" y="23"/>
                      <a:pt x="22" y="23"/>
                    </a:cubicBezTo>
                    <a:cubicBezTo>
                      <a:pt x="22" y="23"/>
                      <a:pt x="21" y="23"/>
                      <a:pt x="21" y="22"/>
                    </a:cubicBezTo>
                    <a:cubicBezTo>
                      <a:pt x="20" y="22"/>
                      <a:pt x="20" y="22"/>
                      <a:pt x="20" y="22"/>
                    </a:cubicBezTo>
                    <a:cubicBezTo>
                      <a:pt x="19" y="21"/>
                      <a:pt x="19" y="21"/>
                      <a:pt x="19" y="21"/>
                    </a:cubicBezTo>
                    <a:cubicBezTo>
                      <a:pt x="18" y="21"/>
                      <a:pt x="17" y="22"/>
                      <a:pt x="16" y="21"/>
                    </a:cubicBezTo>
                    <a:cubicBezTo>
                      <a:pt x="15" y="21"/>
                      <a:pt x="15" y="20"/>
                      <a:pt x="14" y="19"/>
                    </a:cubicBezTo>
                    <a:cubicBezTo>
                      <a:pt x="14" y="19"/>
                      <a:pt x="14" y="19"/>
                      <a:pt x="13" y="19"/>
                    </a:cubicBezTo>
                    <a:cubicBezTo>
                      <a:pt x="13" y="19"/>
                      <a:pt x="13" y="19"/>
                      <a:pt x="13" y="19"/>
                    </a:cubicBezTo>
                    <a:cubicBezTo>
                      <a:pt x="12" y="19"/>
                      <a:pt x="12" y="19"/>
                      <a:pt x="12" y="19"/>
                    </a:cubicBezTo>
                    <a:cubicBezTo>
                      <a:pt x="10" y="19"/>
                      <a:pt x="10" y="19"/>
                      <a:pt x="9" y="20"/>
                    </a:cubicBezTo>
                    <a:cubicBezTo>
                      <a:pt x="8" y="21"/>
                      <a:pt x="7" y="20"/>
                      <a:pt x="6" y="20"/>
                    </a:cubicBezTo>
                    <a:cubicBezTo>
                      <a:pt x="5" y="20"/>
                      <a:pt x="5" y="20"/>
                      <a:pt x="4" y="20"/>
                    </a:cubicBezTo>
                    <a:cubicBezTo>
                      <a:pt x="4" y="20"/>
                      <a:pt x="4" y="20"/>
                      <a:pt x="4" y="20"/>
                    </a:cubicBezTo>
                    <a:cubicBezTo>
                      <a:pt x="3" y="20"/>
                      <a:pt x="3" y="21"/>
                      <a:pt x="2" y="21"/>
                    </a:cubicBezTo>
                    <a:cubicBezTo>
                      <a:pt x="2" y="21"/>
                      <a:pt x="2" y="20"/>
                      <a:pt x="2" y="19"/>
                    </a:cubicBezTo>
                    <a:cubicBezTo>
                      <a:pt x="1" y="19"/>
                      <a:pt x="0" y="19"/>
                      <a:pt x="0" y="19"/>
                    </a:cubicBezTo>
                    <a:cubicBezTo>
                      <a:pt x="0" y="18"/>
                      <a:pt x="1" y="17"/>
                      <a:pt x="1" y="16"/>
                    </a:cubicBezTo>
                    <a:cubicBezTo>
                      <a:pt x="1" y="15"/>
                      <a:pt x="1" y="15"/>
                      <a:pt x="0" y="15"/>
                    </a:cubicBezTo>
                    <a:cubicBezTo>
                      <a:pt x="0" y="15"/>
                      <a:pt x="1" y="14"/>
                      <a:pt x="2" y="15"/>
                    </a:cubicBezTo>
                    <a:cubicBezTo>
                      <a:pt x="3" y="15"/>
                      <a:pt x="3" y="15"/>
                      <a:pt x="3" y="15"/>
                    </a:cubicBezTo>
                    <a:cubicBezTo>
                      <a:pt x="3" y="16"/>
                      <a:pt x="3" y="16"/>
                      <a:pt x="4" y="16"/>
                    </a:cubicBezTo>
                    <a:cubicBezTo>
                      <a:pt x="4" y="16"/>
                      <a:pt x="5" y="16"/>
                      <a:pt x="5" y="15"/>
                    </a:cubicBezTo>
                    <a:cubicBezTo>
                      <a:pt x="6" y="15"/>
                      <a:pt x="6" y="15"/>
                      <a:pt x="6" y="15"/>
                    </a:cubicBezTo>
                    <a:cubicBezTo>
                      <a:pt x="6" y="14"/>
                      <a:pt x="6" y="14"/>
                      <a:pt x="7" y="14"/>
                    </a:cubicBezTo>
                    <a:cubicBezTo>
                      <a:pt x="7" y="14"/>
                      <a:pt x="8" y="15"/>
                      <a:pt x="9" y="15"/>
                    </a:cubicBezTo>
                    <a:cubicBezTo>
                      <a:pt x="10" y="16"/>
                      <a:pt x="11" y="15"/>
                      <a:pt x="12" y="14"/>
                    </a:cubicBezTo>
                    <a:cubicBezTo>
                      <a:pt x="13" y="14"/>
                      <a:pt x="13" y="13"/>
                      <a:pt x="14" y="12"/>
                    </a:cubicBezTo>
                    <a:cubicBezTo>
                      <a:pt x="15" y="12"/>
                      <a:pt x="15" y="12"/>
                      <a:pt x="16" y="13"/>
                    </a:cubicBezTo>
                    <a:cubicBezTo>
                      <a:pt x="16" y="13"/>
                      <a:pt x="17" y="13"/>
                      <a:pt x="18" y="13"/>
                    </a:cubicBezTo>
                    <a:cubicBezTo>
                      <a:pt x="18" y="13"/>
                      <a:pt x="18" y="13"/>
                      <a:pt x="18" y="13"/>
                    </a:cubicBezTo>
                    <a:cubicBezTo>
                      <a:pt x="19" y="13"/>
                      <a:pt x="19" y="13"/>
                      <a:pt x="19" y="13"/>
                    </a:cubicBezTo>
                    <a:cubicBezTo>
                      <a:pt x="20" y="13"/>
                      <a:pt x="20" y="13"/>
                      <a:pt x="20" y="13"/>
                    </a:cubicBezTo>
                    <a:cubicBezTo>
                      <a:pt x="20" y="13"/>
                      <a:pt x="20" y="12"/>
                      <a:pt x="19" y="11"/>
                    </a:cubicBezTo>
                    <a:cubicBezTo>
                      <a:pt x="19" y="10"/>
                      <a:pt x="19" y="10"/>
                      <a:pt x="18" y="10"/>
                    </a:cubicBezTo>
                    <a:cubicBezTo>
                      <a:pt x="19" y="9"/>
                      <a:pt x="20" y="8"/>
                      <a:pt x="21" y="7"/>
                    </a:cubicBezTo>
                    <a:cubicBezTo>
                      <a:pt x="21" y="7"/>
                      <a:pt x="21" y="6"/>
                      <a:pt x="22" y="7"/>
                    </a:cubicBezTo>
                    <a:cubicBezTo>
                      <a:pt x="22" y="7"/>
                      <a:pt x="22" y="7"/>
                      <a:pt x="22" y="7"/>
                    </a:cubicBezTo>
                    <a:cubicBezTo>
                      <a:pt x="22" y="5"/>
                      <a:pt x="23" y="4"/>
                      <a:pt x="23" y="4"/>
                    </a:cubicBezTo>
                    <a:cubicBezTo>
                      <a:pt x="24" y="4"/>
                      <a:pt x="24" y="4"/>
                      <a:pt x="24" y="5"/>
                    </a:cubicBezTo>
                    <a:cubicBezTo>
                      <a:pt x="25" y="5"/>
                      <a:pt x="26" y="6"/>
                      <a:pt x="26" y="6"/>
                    </a:cubicBezTo>
                    <a:cubicBezTo>
                      <a:pt x="27" y="6"/>
                      <a:pt x="28" y="4"/>
                      <a:pt x="29" y="3"/>
                    </a:cubicBezTo>
                    <a:cubicBezTo>
                      <a:pt x="30" y="3"/>
                      <a:pt x="30" y="3"/>
                      <a:pt x="30" y="2"/>
                    </a:cubicBezTo>
                    <a:cubicBezTo>
                      <a:pt x="31" y="2"/>
                      <a:pt x="31" y="0"/>
                      <a:pt x="32" y="0"/>
                    </a:cubicBezTo>
                    <a:cubicBezTo>
                      <a:pt x="33" y="0"/>
                      <a:pt x="34" y="3"/>
                      <a:pt x="35" y="3"/>
                    </a:cubicBezTo>
                    <a:cubicBezTo>
                      <a:pt x="36" y="3"/>
                      <a:pt x="38" y="2"/>
                      <a:pt x="39" y="2"/>
                    </a:cubicBezTo>
                    <a:cubicBezTo>
                      <a:pt x="40" y="2"/>
                      <a:pt x="40" y="2"/>
                      <a:pt x="41" y="3"/>
                    </a:cubicBezTo>
                    <a:cubicBezTo>
                      <a:pt x="41" y="3"/>
                      <a:pt x="41" y="3"/>
                      <a:pt x="41" y="3"/>
                    </a:cubicBezTo>
                    <a:cubicBezTo>
                      <a:pt x="41" y="5"/>
                      <a:pt x="41" y="7"/>
                      <a:pt x="40" y="8"/>
                    </a:cubicBezTo>
                  </a:path>
                </a:pathLst>
              </a:custGeom>
              <a:solidFill>
                <a:srgbClr val="FF33CC"/>
              </a:solidFill>
              <a:ln w="4763" cap="rnd">
                <a:solidFill>
                  <a:srgbClr val="FFFFFF"/>
                </a:solidFill>
                <a:prstDash val="solid"/>
                <a:round/>
                <a:headEnd/>
                <a:tailEnd/>
              </a:ln>
            </p:spPr>
            <p:txBody>
              <a:bodyPr/>
              <a:lstStyle/>
              <a:p>
                <a:endParaRPr lang="en-US"/>
              </a:p>
            </p:txBody>
          </p:sp>
          <p:sp>
            <p:nvSpPr>
              <p:cNvPr id="445" name="Freeform 196">
                <a:extLst>
                  <a:ext uri="{FF2B5EF4-FFF2-40B4-BE49-F238E27FC236}">
                    <a16:creationId xmlns:a16="http://schemas.microsoft.com/office/drawing/2014/main" id="{C51C71F8-0152-40F2-A594-4DFBA69175B9}"/>
                  </a:ext>
                </a:extLst>
              </p:cNvPr>
              <p:cNvSpPr>
                <a:spLocks/>
              </p:cNvSpPr>
              <p:nvPr/>
            </p:nvSpPr>
            <p:spPr bwMode="auto">
              <a:xfrm>
                <a:off x="3629" y="1498"/>
                <a:ext cx="51" cy="37"/>
              </a:xfrm>
              <a:custGeom>
                <a:avLst/>
                <a:gdLst>
                  <a:gd name="T0" fmla="*/ 8 w 19"/>
                  <a:gd name="T1" fmla="*/ 34 h 14"/>
                  <a:gd name="T2" fmla="*/ 43 w 19"/>
                  <a:gd name="T3" fmla="*/ 42 h 14"/>
                  <a:gd name="T4" fmla="*/ 56 w 19"/>
                  <a:gd name="T5" fmla="*/ 29 h 14"/>
                  <a:gd name="T6" fmla="*/ 72 w 19"/>
                  <a:gd name="T7" fmla="*/ 21 h 14"/>
                  <a:gd name="T8" fmla="*/ 86 w 19"/>
                  <a:gd name="T9" fmla="*/ 29 h 14"/>
                  <a:gd name="T10" fmla="*/ 94 w 19"/>
                  <a:gd name="T11" fmla="*/ 21 h 14"/>
                  <a:gd name="T12" fmla="*/ 102 w 19"/>
                  <a:gd name="T13" fmla="*/ 29 h 14"/>
                  <a:gd name="T14" fmla="*/ 107 w 19"/>
                  <a:gd name="T15" fmla="*/ 13 h 14"/>
                  <a:gd name="T16" fmla="*/ 107 w 19"/>
                  <a:gd name="T17" fmla="*/ 0 h 14"/>
                  <a:gd name="T18" fmla="*/ 107 w 19"/>
                  <a:gd name="T19" fmla="*/ 0 h 14"/>
                  <a:gd name="T20" fmla="*/ 129 w 19"/>
                  <a:gd name="T21" fmla="*/ 29 h 14"/>
                  <a:gd name="T22" fmla="*/ 137 w 19"/>
                  <a:gd name="T23" fmla="*/ 29 h 14"/>
                  <a:gd name="T24" fmla="*/ 115 w 19"/>
                  <a:gd name="T25" fmla="*/ 42 h 14"/>
                  <a:gd name="T26" fmla="*/ 107 w 19"/>
                  <a:gd name="T27" fmla="*/ 42 h 14"/>
                  <a:gd name="T28" fmla="*/ 94 w 19"/>
                  <a:gd name="T29" fmla="*/ 50 h 14"/>
                  <a:gd name="T30" fmla="*/ 102 w 19"/>
                  <a:gd name="T31" fmla="*/ 69 h 14"/>
                  <a:gd name="T32" fmla="*/ 86 w 19"/>
                  <a:gd name="T33" fmla="*/ 77 h 14"/>
                  <a:gd name="T34" fmla="*/ 86 w 19"/>
                  <a:gd name="T35" fmla="*/ 98 h 14"/>
                  <a:gd name="T36" fmla="*/ 51 w 19"/>
                  <a:gd name="T37" fmla="*/ 85 h 14"/>
                  <a:gd name="T38" fmla="*/ 43 w 19"/>
                  <a:gd name="T39" fmla="*/ 98 h 14"/>
                  <a:gd name="T40" fmla="*/ 35 w 19"/>
                  <a:gd name="T41" fmla="*/ 98 h 14"/>
                  <a:gd name="T42" fmla="*/ 8 w 19"/>
                  <a:gd name="T43" fmla="*/ 98 h 14"/>
                  <a:gd name="T44" fmla="*/ 8 w 19"/>
                  <a:gd name="T45" fmla="*/ 90 h 14"/>
                  <a:gd name="T46" fmla="*/ 13 w 19"/>
                  <a:gd name="T47" fmla="*/ 85 h 14"/>
                  <a:gd name="T48" fmla="*/ 13 w 19"/>
                  <a:gd name="T49" fmla="*/ 77 h 14"/>
                  <a:gd name="T50" fmla="*/ 8 w 19"/>
                  <a:gd name="T51" fmla="*/ 77 h 14"/>
                  <a:gd name="T52" fmla="*/ 8 w 19"/>
                  <a:gd name="T53" fmla="*/ 63 h 14"/>
                  <a:gd name="T54" fmla="*/ 8 w 19"/>
                  <a:gd name="T55" fmla="*/ 56 h 14"/>
                  <a:gd name="T56" fmla="*/ 8 w 19"/>
                  <a:gd name="T57" fmla="*/ 42 h 14"/>
                  <a:gd name="T58" fmla="*/ 8 w 19"/>
                  <a:gd name="T59" fmla="*/ 34 h 1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9" h="14">
                    <a:moveTo>
                      <a:pt x="1" y="5"/>
                    </a:moveTo>
                    <a:cubicBezTo>
                      <a:pt x="3" y="5"/>
                      <a:pt x="4" y="6"/>
                      <a:pt x="6" y="6"/>
                    </a:cubicBezTo>
                    <a:cubicBezTo>
                      <a:pt x="7" y="5"/>
                      <a:pt x="7" y="4"/>
                      <a:pt x="8" y="4"/>
                    </a:cubicBezTo>
                    <a:cubicBezTo>
                      <a:pt x="9" y="3"/>
                      <a:pt x="9" y="3"/>
                      <a:pt x="10" y="3"/>
                    </a:cubicBezTo>
                    <a:cubicBezTo>
                      <a:pt x="11" y="4"/>
                      <a:pt x="11" y="4"/>
                      <a:pt x="12" y="4"/>
                    </a:cubicBezTo>
                    <a:cubicBezTo>
                      <a:pt x="12" y="3"/>
                      <a:pt x="13" y="3"/>
                      <a:pt x="13" y="3"/>
                    </a:cubicBezTo>
                    <a:cubicBezTo>
                      <a:pt x="14" y="4"/>
                      <a:pt x="14" y="4"/>
                      <a:pt x="14" y="4"/>
                    </a:cubicBezTo>
                    <a:cubicBezTo>
                      <a:pt x="15" y="3"/>
                      <a:pt x="15" y="2"/>
                      <a:pt x="15" y="2"/>
                    </a:cubicBezTo>
                    <a:cubicBezTo>
                      <a:pt x="15" y="1"/>
                      <a:pt x="15" y="1"/>
                      <a:pt x="15" y="0"/>
                    </a:cubicBezTo>
                    <a:cubicBezTo>
                      <a:pt x="15" y="0"/>
                      <a:pt x="15" y="0"/>
                      <a:pt x="15" y="0"/>
                    </a:cubicBezTo>
                    <a:cubicBezTo>
                      <a:pt x="16" y="2"/>
                      <a:pt x="17" y="3"/>
                      <a:pt x="18" y="4"/>
                    </a:cubicBezTo>
                    <a:cubicBezTo>
                      <a:pt x="19" y="4"/>
                      <a:pt x="19" y="4"/>
                      <a:pt x="19" y="4"/>
                    </a:cubicBezTo>
                    <a:cubicBezTo>
                      <a:pt x="18" y="5"/>
                      <a:pt x="17" y="5"/>
                      <a:pt x="16" y="6"/>
                    </a:cubicBezTo>
                    <a:cubicBezTo>
                      <a:pt x="15" y="6"/>
                      <a:pt x="15" y="6"/>
                      <a:pt x="15" y="6"/>
                    </a:cubicBezTo>
                    <a:cubicBezTo>
                      <a:pt x="15" y="7"/>
                      <a:pt x="13" y="7"/>
                      <a:pt x="13" y="7"/>
                    </a:cubicBezTo>
                    <a:cubicBezTo>
                      <a:pt x="12" y="8"/>
                      <a:pt x="14" y="9"/>
                      <a:pt x="14" y="10"/>
                    </a:cubicBezTo>
                    <a:cubicBezTo>
                      <a:pt x="14" y="11"/>
                      <a:pt x="13" y="11"/>
                      <a:pt x="12" y="11"/>
                    </a:cubicBezTo>
                    <a:cubicBezTo>
                      <a:pt x="12" y="12"/>
                      <a:pt x="12" y="13"/>
                      <a:pt x="12" y="14"/>
                    </a:cubicBezTo>
                    <a:cubicBezTo>
                      <a:pt x="10" y="14"/>
                      <a:pt x="9" y="14"/>
                      <a:pt x="7" y="12"/>
                    </a:cubicBezTo>
                    <a:cubicBezTo>
                      <a:pt x="7" y="13"/>
                      <a:pt x="7" y="14"/>
                      <a:pt x="6" y="14"/>
                    </a:cubicBezTo>
                    <a:cubicBezTo>
                      <a:pt x="5" y="14"/>
                      <a:pt x="5" y="14"/>
                      <a:pt x="5" y="14"/>
                    </a:cubicBezTo>
                    <a:cubicBezTo>
                      <a:pt x="4" y="14"/>
                      <a:pt x="1" y="13"/>
                      <a:pt x="1" y="14"/>
                    </a:cubicBezTo>
                    <a:cubicBezTo>
                      <a:pt x="1" y="13"/>
                      <a:pt x="1" y="13"/>
                      <a:pt x="1" y="13"/>
                    </a:cubicBezTo>
                    <a:cubicBezTo>
                      <a:pt x="1" y="13"/>
                      <a:pt x="1" y="12"/>
                      <a:pt x="2" y="12"/>
                    </a:cubicBezTo>
                    <a:cubicBezTo>
                      <a:pt x="2" y="11"/>
                      <a:pt x="2" y="11"/>
                      <a:pt x="2" y="11"/>
                    </a:cubicBezTo>
                    <a:cubicBezTo>
                      <a:pt x="1" y="11"/>
                      <a:pt x="1" y="11"/>
                      <a:pt x="1" y="11"/>
                    </a:cubicBezTo>
                    <a:cubicBezTo>
                      <a:pt x="1" y="10"/>
                      <a:pt x="1" y="10"/>
                      <a:pt x="1" y="9"/>
                    </a:cubicBezTo>
                    <a:cubicBezTo>
                      <a:pt x="1" y="9"/>
                      <a:pt x="1" y="9"/>
                      <a:pt x="1" y="8"/>
                    </a:cubicBezTo>
                    <a:cubicBezTo>
                      <a:pt x="0" y="8"/>
                      <a:pt x="1" y="6"/>
                      <a:pt x="1" y="6"/>
                    </a:cubicBezTo>
                    <a:cubicBezTo>
                      <a:pt x="1" y="5"/>
                      <a:pt x="1" y="5"/>
                      <a:pt x="1" y="5"/>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446" name="Freeform 197">
                <a:extLst>
                  <a:ext uri="{FF2B5EF4-FFF2-40B4-BE49-F238E27FC236}">
                    <a16:creationId xmlns:a16="http://schemas.microsoft.com/office/drawing/2014/main" id="{87B008B1-1DAE-4378-AFC6-9CFCAEE630C2}"/>
                  </a:ext>
                </a:extLst>
              </p:cNvPr>
              <p:cNvSpPr>
                <a:spLocks/>
              </p:cNvSpPr>
              <p:nvPr/>
            </p:nvSpPr>
            <p:spPr bwMode="auto">
              <a:xfrm>
                <a:off x="3632" y="1511"/>
                <a:ext cx="85" cy="78"/>
              </a:xfrm>
              <a:custGeom>
                <a:avLst/>
                <a:gdLst>
                  <a:gd name="T0" fmla="*/ 162 w 32"/>
                  <a:gd name="T1" fmla="*/ 210 h 29"/>
                  <a:gd name="T2" fmla="*/ 154 w 32"/>
                  <a:gd name="T3" fmla="*/ 188 h 29"/>
                  <a:gd name="T4" fmla="*/ 128 w 32"/>
                  <a:gd name="T5" fmla="*/ 159 h 29"/>
                  <a:gd name="T6" fmla="*/ 120 w 32"/>
                  <a:gd name="T7" fmla="*/ 145 h 29"/>
                  <a:gd name="T8" fmla="*/ 114 w 32"/>
                  <a:gd name="T9" fmla="*/ 129 h 29"/>
                  <a:gd name="T10" fmla="*/ 93 w 32"/>
                  <a:gd name="T11" fmla="*/ 94 h 29"/>
                  <a:gd name="T12" fmla="*/ 98 w 32"/>
                  <a:gd name="T13" fmla="*/ 81 h 29"/>
                  <a:gd name="T14" fmla="*/ 106 w 32"/>
                  <a:gd name="T15" fmla="*/ 86 h 29"/>
                  <a:gd name="T16" fmla="*/ 133 w 32"/>
                  <a:gd name="T17" fmla="*/ 81 h 29"/>
                  <a:gd name="T18" fmla="*/ 154 w 32"/>
                  <a:gd name="T19" fmla="*/ 86 h 29"/>
                  <a:gd name="T20" fmla="*/ 183 w 32"/>
                  <a:gd name="T21" fmla="*/ 86 h 29"/>
                  <a:gd name="T22" fmla="*/ 205 w 32"/>
                  <a:gd name="T23" fmla="*/ 102 h 29"/>
                  <a:gd name="T24" fmla="*/ 226 w 32"/>
                  <a:gd name="T25" fmla="*/ 94 h 29"/>
                  <a:gd name="T26" fmla="*/ 226 w 32"/>
                  <a:gd name="T27" fmla="*/ 73 h 29"/>
                  <a:gd name="T28" fmla="*/ 218 w 32"/>
                  <a:gd name="T29" fmla="*/ 73 h 29"/>
                  <a:gd name="T30" fmla="*/ 213 w 32"/>
                  <a:gd name="T31" fmla="*/ 59 h 29"/>
                  <a:gd name="T32" fmla="*/ 218 w 32"/>
                  <a:gd name="T33" fmla="*/ 43 h 29"/>
                  <a:gd name="T34" fmla="*/ 213 w 32"/>
                  <a:gd name="T35" fmla="*/ 35 h 29"/>
                  <a:gd name="T36" fmla="*/ 213 w 32"/>
                  <a:gd name="T37" fmla="*/ 30 h 29"/>
                  <a:gd name="T38" fmla="*/ 191 w 32"/>
                  <a:gd name="T39" fmla="*/ 35 h 29"/>
                  <a:gd name="T40" fmla="*/ 170 w 32"/>
                  <a:gd name="T41" fmla="*/ 35 h 29"/>
                  <a:gd name="T42" fmla="*/ 133 w 32"/>
                  <a:gd name="T43" fmla="*/ 8 h 29"/>
                  <a:gd name="T44" fmla="*/ 128 w 32"/>
                  <a:gd name="T45" fmla="*/ 0 h 29"/>
                  <a:gd name="T46" fmla="*/ 128 w 32"/>
                  <a:gd name="T47" fmla="*/ 0 h 29"/>
                  <a:gd name="T48" fmla="*/ 106 w 32"/>
                  <a:gd name="T49" fmla="*/ 8 h 29"/>
                  <a:gd name="T50" fmla="*/ 98 w 32"/>
                  <a:gd name="T51" fmla="*/ 8 h 29"/>
                  <a:gd name="T52" fmla="*/ 85 w 32"/>
                  <a:gd name="T53" fmla="*/ 13 h 29"/>
                  <a:gd name="T54" fmla="*/ 93 w 32"/>
                  <a:gd name="T55" fmla="*/ 35 h 29"/>
                  <a:gd name="T56" fmla="*/ 77 w 32"/>
                  <a:gd name="T57" fmla="*/ 43 h 29"/>
                  <a:gd name="T58" fmla="*/ 77 w 32"/>
                  <a:gd name="T59" fmla="*/ 65 h 29"/>
                  <a:gd name="T60" fmla="*/ 43 w 32"/>
                  <a:gd name="T61" fmla="*/ 51 h 29"/>
                  <a:gd name="T62" fmla="*/ 35 w 32"/>
                  <a:gd name="T63" fmla="*/ 65 h 29"/>
                  <a:gd name="T64" fmla="*/ 29 w 32"/>
                  <a:gd name="T65" fmla="*/ 65 h 29"/>
                  <a:gd name="T66" fmla="*/ 0 w 32"/>
                  <a:gd name="T67" fmla="*/ 65 h 29"/>
                  <a:gd name="T68" fmla="*/ 0 w 32"/>
                  <a:gd name="T69" fmla="*/ 65 h 29"/>
                  <a:gd name="T70" fmla="*/ 0 w 32"/>
                  <a:gd name="T71" fmla="*/ 73 h 29"/>
                  <a:gd name="T72" fmla="*/ 8 w 32"/>
                  <a:gd name="T73" fmla="*/ 94 h 29"/>
                  <a:gd name="T74" fmla="*/ 21 w 32"/>
                  <a:gd name="T75" fmla="*/ 102 h 29"/>
                  <a:gd name="T76" fmla="*/ 29 w 32"/>
                  <a:gd name="T77" fmla="*/ 81 h 29"/>
                  <a:gd name="T78" fmla="*/ 43 w 32"/>
                  <a:gd name="T79" fmla="*/ 73 h 29"/>
                  <a:gd name="T80" fmla="*/ 56 w 32"/>
                  <a:gd name="T81" fmla="*/ 94 h 29"/>
                  <a:gd name="T82" fmla="*/ 56 w 32"/>
                  <a:gd name="T83" fmla="*/ 102 h 29"/>
                  <a:gd name="T84" fmla="*/ 72 w 32"/>
                  <a:gd name="T85" fmla="*/ 124 h 29"/>
                  <a:gd name="T86" fmla="*/ 72 w 32"/>
                  <a:gd name="T87" fmla="*/ 137 h 29"/>
                  <a:gd name="T88" fmla="*/ 72 w 32"/>
                  <a:gd name="T89" fmla="*/ 145 h 29"/>
                  <a:gd name="T90" fmla="*/ 93 w 32"/>
                  <a:gd name="T91" fmla="*/ 167 h 29"/>
                  <a:gd name="T92" fmla="*/ 98 w 32"/>
                  <a:gd name="T93" fmla="*/ 180 h 29"/>
                  <a:gd name="T94" fmla="*/ 120 w 32"/>
                  <a:gd name="T95" fmla="*/ 180 h 29"/>
                  <a:gd name="T96" fmla="*/ 133 w 32"/>
                  <a:gd name="T97" fmla="*/ 188 h 29"/>
                  <a:gd name="T98" fmla="*/ 149 w 32"/>
                  <a:gd name="T99" fmla="*/ 202 h 29"/>
                  <a:gd name="T100" fmla="*/ 162 w 32"/>
                  <a:gd name="T101" fmla="*/ 210 h 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2" h="29">
                    <a:moveTo>
                      <a:pt x="23" y="29"/>
                    </a:moveTo>
                    <a:cubicBezTo>
                      <a:pt x="24" y="28"/>
                      <a:pt x="23" y="27"/>
                      <a:pt x="22" y="26"/>
                    </a:cubicBezTo>
                    <a:cubicBezTo>
                      <a:pt x="21" y="25"/>
                      <a:pt x="20" y="23"/>
                      <a:pt x="18" y="22"/>
                    </a:cubicBezTo>
                    <a:cubicBezTo>
                      <a:pt x="18" y="21"/>
                      <a:pt x="17" y="21"/>
                      <a:pt x="17" y="20"/>
                    </a:cubicBezTo>
                    <a:cubicBezTo>
                      <a:pt x="16" y="20"/>
                      <a:pt x="17" y="19"/>
                      <a:pt x="16" y="18"/>
                    </a:cubicBezTo>
                    <a:cubicBezTo>
                      <a:pt x="16" y="16"/>
                      <a:pt x="12" y="15"/>
                      <a:pt x="13" y="13"/>
                    </a:cubicBezTo>
                    <a:cubicBezTo>
                      <a:pt x="13" y="12"/>
                      <a:pt x="13" y="11"/>
                      <a:pt x="14" y="11"/>
                    </a:cubicBezTo>
                    <a:cubicBezTo>
                      <a:pt x="15" y="12"/>
                      <a:pt x="15" y="12"/>
                      <a:pt x="15" y="12"/>
                    </a:cubicBezTo>
                    <a:cubicBezTo>
                      <a:pt x="17" y="12"/>
                      <a:pt x="18" y="11"/>
                      <a:pt x="19" y="11"/>
                    </a:cubicBezTo>
                    <a:cubicBezTo>
                      <a:pt x="21" y="11"/>
                      <a:pt x="21" y="12"/>
                      <a:pt x="22" y="12"/>
                    </a:cubicBezTo>
                    <a:cubicBezTo>
                      <a:pt x="24" y="13"/>
                      <a:pt x="25" y="12"/>
                      <a:pt x="26" y="12"/>
                    </a:cubicBezTo>
                    <a:cubicBezTo>
                      <a:pt x="27" y="12"/>
                      <a:pt x="28" y="13"/>
                      <a:pt x="29" y="14"/>
                    </a:cubicBezTo>
                    <a:cubicBezTo>
                      <a:pt x="30" y="15"/>
                      <a:pt x="30" y="13"/>
                      <a:pt x="32" y="13"/>
                    </a:cubicBezTo>
                    <a:cubicBezTo>
                      <a:pt x="32" y="12"/>
                      <a:pt x="32" y="11"/>
                      <a:pt x="32" y="10"/>
                    </a:cubicBezTo>
                    <a:cubicBezTo>
                      <a:pt x="31" y="10"/>
                      <a:pt x="31" y="10"/>
                      <a:pt x="31" y="10"/>
                    </a:cubicBezTo>
                    <a:cubicBezTo>
                      <a:pt x="31" y="9"/>
                      <a:pt x="31" y="8"/>
                      <a:pt x="30" y="8"/>
                    </a:cubicBezTo>
                    <a:cubicBezTo>
                      <a:pt x="30" y="7"/>
                      <a:pt x="31" y="7"/>
                      <a:pt x="31" y="6"/>
                    </a:cubicBezTo>
                    <a:cubicBezTo>
                      <a:pt x="30" y="5"/>
                      <a:pt x="30" y="5"/>
                      <a:pt x="30" y="5"/>
                    </a:cubicBezTo>
                    <a:cubicBezTo>
                      <a:pt x="30" y="4"/>
                      <a:pt x="30" y="4"/>
                      <a:pt x="30" y="4"/>
                    </a:cubicBezTo>
                    <a:cubicBezTo>
                      <a:pt x="29" y="5"/>
                      <a:pt x="28" y="5"/>
                      <a:pt x="27" y="5"/>
                    </a:cubicBezTo>
                    <a:cubicBezTo>
                      <a:pt x="26" y="5"/>
                      <a:pt x="25" y="3"/>
                      <a:pt x="24" y="5"/>
                    </a:cubicBezTo>
                    <a:cubicBezTo>
                      <a:pt x="22" y="4"/>
                      <a:pt x="21" y="2"/>
                      <a:pt x="19" y="1"/>
                    </a:cubicBezTo>
                    <a:cubicBezTo>
                      <a:pt x="19" y="0"/>
                      <a:pt x="18" y="0"/>
                      <a:pt x="18" y="0"/>
                    </a:cubicBezTo>
                    <a:cubicBezTo>
                      <a:pt x="18" y="0"/>
                      <a:pt x="18" y="0"/>
                      <a:pt x="18" y="0"/>
                    </a:cubicBezTo>
                    <a:cubicBezTo>
                      <a:pt x="17" y="0"/>
                      <a:pt x="16" y="0"/>
                      <a:pt x="15" y="1"/>
                    </a:cubicBezTo>
                    <a:cubicBezTo>
                      <a:pt x="14" y="1"/>
                      <a:pt x="14" y="1"/>
                      <a:pt x="14" y="1"/>
                    </a:cubicBezTo>
                    <a:cubicBezTo>
                      <a:pt x="14" y="2"/>
                      <a:pt x="12" y="2"/>
                      <a:pt x="12" y="2"/>
                    </a:cubicBezTo>
                    <a:cubicBezTo>
                      <a:pt x="11" y="3"/>
                      <a:pt x="13" y="4"/>
                      <a:pt x="13" y="5"/>
                    </a:cubicBezTo>
                    <a:cubicBezTo>
                      <a:pt x="13" y="6"/>
                      <a:pt x="12" y="6"/>
                      <a:pt x="11" y="6"/>
                    </a:cubicBezTo>
                    <a:cubicBezTo>
                      <a:pt x="11" y="7"/>
                      <a:pt x="11" y="8"/>
                      <a:pt x="11" y="9"/>
                    </a:cubicBezTo>
                    <a:cubicBezTo>
                      <a:pt x="9" y="9"/>
                      <a:pt x="8" y="9"/>
                      <a:pt x="6" y="7"/>
                    </a:cubicBezTo>
                    <a:cubicBezTo>
                      <a:pt x="6" y="8"/>
                      <a:pt x="6" y="9"/>
                      <a:pt x="5" y="9"/>
                    </a:cubicBezTo>
                    <a:cubicBezTo>
                      <a:pt x="4" y="9"/>
                      <a:pt x="4" y="9"/>
                      <a:pt x="4" y="9"/>
                    </a:cubicBezTo>
                    <a:cubicBezTo>
                      <a:pt x="3" y="9"/>
                      <a:pt x="0" y="8"/>
                      <a:pt x="0" y="9"/>
                    </a:cubicBezTo>
                    <a:cubicBezTo>
                      <a:pt x="0" y="9"/>
                      <a:pt x="0" y="9"/>
                      <a:pt x="0" y="9"/>
                    </a:cubicBezTo>
                    <a:cubicBezTo>
                      <a:pt x="0" y="10"/>
                      <a:pt x="0" y="10"/>
                      <a:pt x="0" y="10"/>
                    </a:cubicBezTo>
                    <a:cubicBezTo>
                      <a:pt x="1" y="11"/>
                      <a:pt x="0" y="11"/>
                      <a:pt x="1" y="13"/>
                    </a:cubicBezTo>
                    <a:cubicBezTo>
                      <a:pt x="2" y="14"/>
                      <a:pt x="2" y="15"/>
                      <a:pt x="3" y="14"/>
                    </a:cubicBezTo>
                    <a:cubicBezTo>
                      <a:pt x="4" y="12"/>
                      <a:pt x="4" y="12"/>
                      <a:pt x="4" y="11"/>
                    </a:cubicBezTo>
                    <a:cubicBezTo>
                      <a:pt x="5" y="10"/>
                      <a:pt x="5" y="9"/>
                      <a:pt x="6" y="10"/>
                    </a:cubicBezTo>
                    <a:cubicBezTo>
                      <a:pt x="7" y="11"/>
                      <a:pt x="8" y="12"/>
                      <a:pt x="8" y="13"/>
                    </a:cubicBezTo>
                    <a:cubicBezTo>
                      <a:pt x="9" y="14"/>
                      <a:pt x="7" y="12"/>
                      <a:pt x="8" y="14"/>
                    </a:cubicBezTo>
                    <a:cubicBezTo>
                      <a:pt x="8" y="16"/>
                      <a:pt x="10" y="17"/>
                      <a:pt x="10" y="17"/>
                    </a:cubicBezTo>
                    <a:cubicBezTo>
                      <a:pt x="10" y="18"/>
                      <a:pt x="12" y="19"/>
                      <a:pt x="10" y="19"/>
                    </a:cubicBezTo>
                    <a:cubicBezTo>
                      <a:pt x="9" y="19"/>
                      <a:pt x="8" y="19"/>
                      <a:pt x="10" y="20"/>
                    </a:cubicBezTo>
                    <a:cubicBezTo>
                      <a:pt x="11" y="21"/>
                      <a:pt x="12" y="22"/>
                      <a:pt x="13" y="23"/>
                    </a:cubicBezTo>
                    <a:cubicBezTo>
                      <a:pt x="14" y="24"/>
                      <a:pt x="13" y="24"/>
                      <a:pt x="14" y="25"/>
                    </a:cubicBezTo>
                    <a:cubicBezTo>
                      <a:pt x="15" y="25"/>
                      <a:pt x="16" y="25"/>
                      <a:pt x="17" y="25"/>
                    </a:cubicBezTo>
                    <a:cubicBezTo>
                      <a:pt x="18" y="25"/>
                      <a:pt x="17" y="24"/>
                      <a:pt x="19" y="26"/>
                    </a:cubicBezTo>
                    <a:cubicBezTo>
                      <a:pt x="20" y="27"/>
                      <a:pt x="20" y="28"/>
                      <a:pt x="21" y="28"/>
                    </a:cubicBezTo>
                    <a:cubicBezTo>
                      <a:pt x="22" y="29"/>
                      <a:pt x="22" y="28"/>
                      <a:pt x="23" y="29"/>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447" name="Freeform 198">
                <a:extLst>
                  <a:ext uri="{FF2B5EF4-FFF2-40B4-BE49-F238E27FC236}">
                    <a16:creationId xmlns:a16="http://schemas.microsoft.com/office/drawing/2014/main" id="{234ADE8B-B85C-47AC-93E6-64A334867E66}"/>
                  </a:ext>
                </a:extLst>
              </p:cNvPr>
              <p:cNvSpPr>
                <a:spLocks/>
              </p:cNvSpPr>
              <p:nvPr/>
            </p:nvSpPr>
            <p:spPr bwMode="auto">
              <a:xfrm>
                <a:off x="3664" y="1541"/>
                <a:ext cx="61" cy="56"/>
              </a:xfrm>
              <a:custGeom>
                <a:avLst/>
                <a:gdLst>
                  <a:gd name="T0" fmla="*/ 141 w 23"/>
                  <a:gd name="T1" fmla="*/ 13 h 21"/>
                  <a:gd name="T2" fmla="*/ 119 w 23"/>
                  <a:gd name="T3" fmla="*/ 21 h 21"/>
                  <a:gd name="T4" fmla="*/ 98 w 23"/>
                  <a:gd name="T5" fmla="*/ 8 h 21"/>
                  <a:gd name="T6" fmla="*/ 72 w 23"/>
                  <a:gd name="T7" fmla="*/ 8 h 21"/>
                  <a:gd name="T8" fmla="*/ 50 w 23"/>
                  <a:gd name="T9" fmla="*/ 0 h 21"/>
                  <a:gd name="T10" fmla="*/ 21 w 23"/>
                  <a:gd name="T11" fmla="*/ 8 h 21"/>
                  <a:gd name="T12" fmla="*/ 13 w 23"/>
                  <a:gd name="T13" fmla="*/ 0 h 21"/>
                  <a:gd name="T14" fmla="*/ 8 w 23"/>
                  <a:gd name="T15" fmla="*/ 13 h 21"/>
                  <a:gd name="T16" fmla="*/ 29 w 23"/>
                  <a:gd name="T17" fmla="*/ 51 h 21"/>
                  <a:gd name="T18" fmla="*/ 34 w 23"/>
                  <a:gd name="T19" fmla="*/ 64 h 21"/>
                  <a:gd name="T20" fmla="*/ 42 w 23"/>
                  <a:gd name="T21" fmla="*/ 77 h 21"/>
                  <a:gd name="T22" fmla="*/ 72 w 23"/>
                  <a:gd name="T23" fmla="*/ 107 h 21"/>
                  <a:gd name="T24" fmla="*/ 77 w 23"/>
                  <a:gd name="T25" fmla="*/ 128 h 21"/>
                  <a:gd name="T26" fmla="*/ 85 w 23"/>
                  <a:gd name="T27" fmla="*/ 128 h 21"/>
                  <a:gd name="T28" fmla="*/ 85 w 23"/>
                  <a:gd name="T29" fmla="*/ 128 h 21"/>
                  <a:gd name="T30" fmla="*/ 111 w 23"/>
                  <a:gd name="T31" fmla="*/ 149 h 21"/>
                  <a:gd name="T32" fmla="*/ 127 w 23"/>
                  <a:gd name="T33" fmla="*/ 107 h 21"/>
                  <a:gd name="T34" fmla="*/ 133 w 23"/>
                  <a:gd name="T35" fmla="*/ 107 h 21"/>
                  <a:gd name="T36" fmla="*/ 133 w 23"/>
                  <a:gd name="T37" fmla="*/ 99 h 21"/>
                  <a:gd name="T38" fmla="*/ 141 w 23"/>
                  <a:gd name="T39" fmla="*/ 99 h 21"/>
                  <a:gd name="T40" fmla="*/ 154 w 23"/>
                  <a:gd name="T41" fmla="*/ 93 h 21"/>
                  <a:gd name="T42" fmla="*/ 141 w 23"/>
                  <a:gd name="T43" fmla="*/ 72 h 21"/>
                  <a:gd name="T44" fmla="*/ 162 w 23"/>
                  <a:gd name="T45" fmla="*/ 56 h 21"/>
                  <a:gd name="T46" fmla="*/ 149 w 23"/>
                  <a:gd name="T47" fmla="*/ 43 h 21"/>
                  <a:gd name="T48" fmla="*/ 149 w 23"/>
                  <a:gd name="T49" fmla="*/ 29 h 21"/>
                  <a:gd name="T50" fmla="*/ 141 w 23"/>
                  <a:gd name="T51" fmla="*/ 13 h 2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3" h="21">
                    <a:moveTo>
                      <a:pt x="20" y="2"/>
                    </a:moveTo>
                    <a:cubicBezTo>
                      <a:pt x="18" y="2"/>
                      <a:pt x="18" y="4"/>
                      <a:pt x="17" y="3"/>
                    </a:cubicBezTo>
                    <a:cubicBezTo>
                      <a:pt x="16" y="2"/>
                      <a:pt x="15" y="1"/>
                      <a:pt x="14" y="1"/>
                    </a:cubicBezTo>
                    <a:cubicBezTo>
                      <a:pt x="13" y="1"/>
                      <a:pt x="12" y="2"/>
                      <a:pt x="10" y="1"/>
                    </a:cubicBezTo>
                    <a:cubicBezTo>
                      <a:pt x="9" y="1"/>
                      <a:pt x="9" y="0"/>
                      <a:pt x="7" y="0"/>
                    </a:cubicBezTo>
                    <a:cubicBezTo>
                      <a:pt x="6" y="0"/>
                      <a:pt x="5" y="1"/>
                      <a:pt x="3" y="1"/>
                    </a:cubicBezTo>
                    <a:cubicBezTo>
                      <a:pt x="2" y="0"/>
                      <a:pt x="2" y="0"/>
                      <a:pt x="2" y="0"/>
                    </a:cubicBezTo>
                    <a:cubicBezTo>
                      <a:pt x="1" y="0"/>
                      <a:pt x="1" y="1"/>
                      <a:pt x="1" y="2"/>
                    </a:cubicBezTo>
                    <a:cubicBezTo>
                      <a:pt x="0" y="4"/>
                      <a:pt x="4" y="5"/>
                      <a:pt x="4" y="7"/>
                    </a:cubicBezTo>
                    <a:cubicBezTo>
                      <a:pt x="5" y="8"/>
                      <a:pt x="4" y="9"/>
                      <a:pt x="5" y="9"/>
                    </a:cubicBezTo>
                    <a:cubicBezTo>
                      <a:pt x="5" y="10"/>
                      <a:pt x="6" y="10"/>
                      <a:pt x="6" y="11"/>
                    </a:cubicBezTo>
                    <a:cubicBezTo>
                      <a:pt x="8" y="12"/>
                      <a:pt x="9" y="14"/>
                      <a:pt x="10" y="15"/>
                    </a:cubicBezTo>
                    <a:cubicBezTo>
                      <a:pt x="11" y="16"/>
                      <a:pt x="12" y="17"/>
                      <a:pt x="11" y="18"/>
                    </a:cubicBezTo>
                    <a:cubicBezTo>
                      <a:pt x="12" y="18"/>
                      <a:pt x="12" y="18"/>
                      <a:pt x="12" y="18"/>
                    </a:cubicBezTo>
                    <a:cubicBezTo>
                      <a:pt x="12" y="18"/>
                      <a:pt x="12" y="18"/>
                      <a:pt x="12" y="18"/>
                    </a:cubicBezTo>
                    <a:cubicBezTo>
                      <a:pt x="14" y="18"/>
                      <a:pt x="15" y="20"/>
                      <a:pt x="16" y="21"/>
                    </a:cubicBezTo>
                    <a:cubicBezTo>
                      <a:pt x="16" y="19"/>
                      <a:pt x="17" y="17"/>
                      <a:pt x="18" y="15"/>
                    </a:cubicBezTo>
                    <a:cubicBezTo>
                      <a:pt x="19" y="15"/>
                      <a:pt x="19" y="15"/>
                      <a:pt x="19" y="15"/>
                    </a:cubicBezTo>
                    <a:cubicBezTo>
                      <a:pt x="20" y="15"/>
                      <a:pt x="19" y="15"/>
                      <a:pt x="19" y="14"/>
                    </a:cubicBezTo>
                    <a:cubicBezTo>
                      <a:pt x="20" y="14"/>
                      <a:pt x="20" y="14"/>
                      <a:pt x="20" y="14"/>
                    </a:cubicBezTo>
                    <a:cubicBezTo>
                      <a:pt x="20" y="13"/>
                      <a:pt x="22" y="13"/>
                      <a:pt x="22" y="13"/>
                    </a:cubicBezTo>
                    <a:cubicBezTo>
                      <a:pt x="22" y="12"/>
                      <a:pt x="20" y="11"/>
                      <a:pt x="20" y="10"/>
                    </a:cubicBezTo>
                    <a:cubicBezTo>
                      <a:pt x="21" y="9"/>
                      <a:pt x="23" y="9"/>
                      <a:pt x="23" y="8"/>
                    </a:cubicBezTo>
                    <a:cubicBezTo>
                      <a:pt x="22" y="8"/>
                      <a:pt x="21" y="7"/>
                      <a:pt x="21" y="6"/>
                    </a:cubicBezTo>
                    <a:cubicBezTo>
                      <a:pt x="20" y="6"/>
                      <a:pt x="21" y="5"/>
                      <a:pt x="21" y="4"/>
                    </a:cubicBezTo>
                    <a:cubicBezTo>
                      <a:pt x="21" y="3"/>
                      <a:pt x="21" y="3"/>
                      <a:pt x="20" y="2"/>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448" name="Freeform 199">
                <a:extLst>
                  <a:ext uri="{FF2B5EF4-FFF2-40B4-BE49-F238E27FC236}">
                    <a16:creationId xmlns:a16="http://schemas.microsoft.com/office/drawing/2014/main" id="{E3F61D04-D64F-43D5-8144-1879ECD17D2D}"/>
                  </a:ext>
                </a:extLst>
              </p:cNvPr>
              <p:cNvSpPr>
                <a:spLocks/>
              </p:cNvSpPr>
              <p:nvPr/>
            </p:nvSpPr>
            <p:spPr bwMode="auto">
              <a:xfrm>
                <a:off x="3714" y="1594"/>
                <a:ext cx="30" cy="61"/>
              </a:xfrm>
              <a:custGeom>
                <a:avLst/>
                <a:gdLst>
                  <a:gd name="T0" fmla="*/ 74 w 11"/>
                  <a:gd name="T1" fmla="*/ 106 h 23"/>
                  <a:gd name="T2" fmla="*/ 68 w 11"/>
                  <a:gd name="T3" fmla="*/ 141 h 23"/>
                  <a:gd name="T4" fmla="*/ 60 w 11"/>
                  <a:gd name="T5" fmla="*/ 154 h 23"/>
                  <a:gd name="T6" fmla="*/ 52 w 11"/>
                  <a:gd name="T7" fmla="*/ 162 h 23"/>
                  <a:gd name="T8" fmla="*/ 52 w 11"/>
                  <a:gd name="T9" fmla="*/ 162 h 23"/>
                  <a:gd name="T10" fmla="*/ 44 w 11"/>
                  <a:gd name="T11" fmla="*/ 162 h 23"/>
                  <a:gd name="T12" fmla="*/ 14 w 11"/>
                  <a:gd name="T13" fmla="*/ 133 h 23"/>
                  <a:gd name="T14" fmla="*/ 14 w 11"/>
                  <a:gd name="T15" fmla="*/ 119 h 23"/>
                  <a:gd name="T16" fmla="*/ 22 w 11"/>
                  <a:gd name="T17" fmla="*/ 98 h 23"/>
                  <a:gd name="T18" fmla="*/ 14 w 11"/>
                  <a:gd name="T19" fmla="*/ 90 h 23"/>
                  <a:gd name="T20" fmla="*/ 22 w 11"/>
                  <a:gd name="T21" fmla="*/ 64 h 23"/>
                  <a:gd name="T22" fmla="*/ 14 w 11"/>
                  <a:gd name="T23" fmla="*/ 56 h 23"/>
                  <a:gd name="T24" fmla="*/ 14 w 11"/>
                  <a:gd name="T25" fmla="*/ 50 h 23"/>
                  <a:gd name="T26" fmla="*/ 14 w 11"/>
                  <a:gd name="T27" fmla="*/ 50 h 23"/>
                  <a:gd name="T28" fmla="*/ 14 w 11"/>
                  <a:gd name="T29" fmla="*/ 21 h 23"/>
                  <a:gd name="T30" fmla="*/ 30 w 11"/>
                  <a:gd name="T31" fmla="*/ 0 h 23"/>
                  <a:gd name="T32" fmla="*/ 68 w 11"/>
                  <a:gd name="T33" fmla="*/ 29 h 23"/>
                  <a:gd name="T34" fmla="*/ 74 w 11"/>
                  <a:gd name="T35" fmla="*/ 72 h 23"/>
                  <a:gd name="T36" fmla="*/ 74 w 11"/>
                  <a:gd name="T37" fmla="*/ 106 h 2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 h="23">
                    <a:moveTo>
                      <a:pt x="10" y="15"/>
                    </a:moveTo>
                    <a:cubicBezTo>
                      <a:pt x="10" y="17"/>
                      <a:pt x="11" y="18"/>
                      <a:pt x="9" y="20"/>
                    </a:cubicBezTo>
                    <a:cubicBezTo>
                      <a:pt x="9" y="21"/>
                      <a:pt x="9" y="22"/>
                      <a:pt x="8" y="22"/>
                    </a:cubicBezTo>
                    <a:cubicBezTo>
                      <a:pt x="8" y="23"/>
                      <a:pt x="7" y="23"/>
                      <a:pt x="7" y="23"/>
                    </a:cubicBezTo>
                    <a:cubicBezTo>
                      <a:pt x="7" y="23"/>
                      <a:pt x="7" y="23"/>
                      <a:pt x="7" y="23"/>
                    </a:cubicBezTo>
                    <a:cubicBezTo>
                      <a:pt x="6" y="23"/>
                      <a:pt x="6" y="23"/>
                      <a:pt x="6" y="23"/>
                    </a:cubicBezTo>
                    <a:cubicBezTo>
                      <a:pt x="5" y="22"/>
                      <a:pt x="5" y="21"/>
                      <a:pt x="2" y="19"/>
                    </a:cubicBezTo>
                    <a:cubicBezTo>
                      <a:pt x="0" y="16"/>
                      <a:pt x="3" y="18"/>
                      <a:pt x="2" y="17"/>
                    </a:cubicBezTo>
                    <a:cubicBezTo>
                      <a:pt x="1" y="16"/>
                      <a:pt x="2" y="16"/>
                      <a:pt x="3" y="14"/>
                    </a:cubicBezTo>
                    <a:cubicBezTo>
                      <a:pt x="4" y="13"/>
                      <a:pt x="3" y="13"/>
                      <a:pt x="2" y="13"/>
                    </a:cubicBezTo>
                    <a:cubicBezTo>
                      <a:pt x="1" y="12"/>
                      <a:pt x="2" y="10"/>
                      <a:pt x="3" y="9"/>
                    </a:cubicBezTo>
                    <a:cubicBezTo>
                      <a:pt x="4" y="8"/>
                      <a:pt x="3" y="8"/>
                      <a:pt x="2" y="8"/>
                    </a:cubicBezTo>
                    <a:cubicBezTo>
                      <a:pt x="2" y="7"/>
                      <a:pt x="2" y="7"/>
                      <a:pt x="2" y="7"/>
                    </a:cubicBezTo>
                    <a:cubicBezTo>
                      <a:pt x="2" y="7"/>
                      <a:pt x="2" y="7"/>
                      <a:pt x="2" y="7"/>
                    </a:cubicBezTo>
                    <a:cubicBezTo>
                      <a:pt x="2" y="6"/>
                      <a:pt x="2" y="4"/>
                      <a:pt x="2" y="3"/>
                    </a:cubicBezTo>
                    <a:cubicBezTo>
                      <a:pt x="2" y="1"/>
                      <a:pt x="3" y="1"/>
                      <a:pt x="4" y="0"/>
                    </a:cubicBezTo>
                    <a:cubicBezTo>
                      <a:pt x="7" y="0"/>
                      <a:pt x="8" y="2"/>
                      <a:pt x="9" y="4"/>
                    </a:cubicBezTo>
                    <a:cubicBezTo>
                      <a:pt x="8" y="6"/>
                      <a:pt x="10" y="8"/>
                      <a:pt x="10" y="10"/>
                    </a:cubicBezTo>
                    <a:cubicBezTo>
                      <a:pt x="10" y="11"/>
                      <a:pt x="11" y="14"/>
                      <a:pt x="10" y="15"/>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449" name="Freeform 200">
                <a:extLst>
                  <a:ext uri="{FF2B5EF4-FFF2-40B4-BE49-F238E27FC236}">
                    <a16:creationId xmlns:a16="http://schemas.microsoft.com/office/drawing/2014/main" id="{5D78C739-441E-4338-B5D4-56CED8C294C5}"/>
                  </a:ext>
                </a:extLst>
              </p:cNvPr>
              <p:cNvSpPr>
                <a:spLocks/>
              </p:cNvSpPr>
              <p:nvPr/>
            </p:nvSpPr>
            <p:spPr bwMode="auto">
              <a:xfrm>
                <a:off x="3733" y="1586"/>
                <a:ext cx="46" cy="48"/>
              </a:xfrm>
              <a:custGeom>
                <a:avLst/>
                <a:gdLst>
                  <a:gd name="T0" fmla="*/ 22 w 17"/>
                  <a:gd name="T1" fmla="*/ 128 h 18"/>
                  <a:gd name="T2" fmla="*/ 60 w 17"/>
                  <a:gd name="T3" fmla="*/ 128 h 18"/>
                  <a:gd name="T4" fmla="*/ 73 w 17"/>
                  <a:gd name="T5" fmla="*/ 107 h 18"/>
                  <a:gd name="T6" fmla="*/ 87 w 17"/>
                  <a:gd name="T7" fmla="*/ 115 h 18"/>
                  <a:gd name="T8" fmla="*/ 103 w 17"/>
                  <a:gd name="T9" fmla="*/ 107 h 18"/>
                  <a:gd name="T10" fmla="*/ 116 w 17"/>
                  <a:gd name="T11" fmla="*/ 93 h 18"/>
                  <a:gd name="T12" fmla="*/ 103 w 17"/>
                  <a:gd name="T13" fmla="*/ 51 h 18"/>
                  <a:gd name="T14" fmla="*/ 95 w 17"/>
                  <a:gd name="T15" fmla="*/ 29 h 18"/>
                  <a:gd name="T16" fmla="*/ 87 w 17"/>
                  <a:gd name="T17" fmla="*/ 35 h 18"/>
                  <a:gd name="T18" fmla="*/ 60 w 17"/>
                  <a:gd name="T19" fmla="*/ 43 h 18"/>
                  <a:gd name="T20" fmla="*/ 30 w 17"/>
                  <a:gd name="T21" fmla="*/ 0 h 18"/>
                  <a:gd name="T22" fmla="*/ 8 w 17"/>
                  <a:gd name="T23" fmla="*/ 8 h 18"/>
                  <a:gd name="T24" fmla="*/ 0 w 17"/>
                  <a:gd name="T25" fmla="*/ 29 h 18"/>
                  <a:gd name="T26" fmla="*/ 0 w 17"/>
                  <a:gd name="T27" fmla="*/ 29 h 18"/>
                  <a:gd name="T28" fmla="*/ 14 w 17"/>
                  <a:gd name="T29" fmla="*/ 51 h 18"/>
                  <a:gd name="T30" fmla="*/ 22 w 17"/>
                  <a:gd name="T31" fmla="*/ 93 h 18"/>
                  <a:gd name="T32" fmla="*/ 22 w 17"/>
                  <a:gd name="T33" fmla="*/ 128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7" h="18">
                    <a:moveTo>
                      <a:pt x="3" y="18"/>
                    </a:moveTo>
                    <a:cubicBezTo>
                      <a:pt x="5" y="17"/>
                      <a:pt x="7" y="17"/>
                      <a:pt x="8" y="18"/>
                    </a:cubicBezTo>
                    <a:cubicBezTo>
                      <a:pt x="9" y="17"/>
                      <a:pt x="9" y="16"/>
                      <a:pt x="10" y="15"/>
                    </a:cubicBezTo>
                    <a:cubicBezTo>
                      <a:pt x="11" y="15"/>
                      <a:pt x="11" y="16"/>
                      <a:pt x="12" y="16"/>
                    </a:cubicBezTo>
                    <a:cubicBezTo>
                      <a:pt x="13" y="15"/>
                      <a:pt x="13" y="15"/>
                      <a:pt x="14" y="15"/>
                    </a:cubicBezTo>
                    <a:cubicBezTo>
                      <a:pt x="15" y="14"/>
                      <a:pt x="16" y="14"/>
                      <a:pt x="16" y="13"/>
                    </a:cubicBezTo>
                    <a:cubicBezTo>
                      <a:pt x="17" y="11"/>
                      <a:pt x="15" y="8"/>
                      <a:pt x="14" y="7"/>
                    </a:cubicBezTo>
                    <a:cubicBezTo>
                      <a:pt x="13" y="6"/>
                      <a:pt x="12" y="5"/>
                      <a:pt x="13" y="4"/>
                    </a:cubicBezTo>
                    <a:cubicBezTo>
                      <a:pt x="12" y="5"/>
                      <a:pt x="12" y="5"/>
                      <a:pt x="12" y="5"/>
                    </a:cubicBezTo>
                    <a:cubicBezTo>
                      <a:pt x="11" y="5"/>
                      <a:pt x="10" y="7"/>
                      <a:pt x="8" y="6"/>
                    </a:cubicBezTo>
                    <a:cubicBezTo>
                      <a:pt x="6" y="5"/>
                      <a:pt x="5" y="2"/>
                      <a:pt x="4" y="0"/>
                    </a:cubicBezTo>
                    <a:cubicBezTo>
                      <a:pt x="3" y="0"/>
                      <a:pt x="2" y="0"/>
                      <a:pt x="1" y="1"/>
                    </a:cubicBezTo>
                    <a:cubicBezTo>
                      <a:pt x="0" y="2"/>
                      <a:pt x="0" y="3"/>
                      <a:pt x="0" y="4"/>
                    </a:cubicBezTo>
                    <a:cubicBezTo>
                      <a:pt x="0" y="4"/>
                      <a:pt x="0" y="4"/>
                      <a:pt x="0" y="4"/>
                    </a:cubicBezTo>
                    <a:cubicBezTo>
                      <a:pt x="1" y="4"/>
                      <a:pt x="2" y="5"/>
                      <a:pt x="2" y="7"/>
                    </a:cubicBezTo>
                    <a:cubicBezTo>
                      <a:pt x="1" y="9"/>
                      <a:pt x="3" y="11"/>
                      <a:pt x="3" y="13"/>
                    </a:cubicBezTo>
                    <a:cubicBezTo>
                      <a:pt x="3" y="14"/>
                      <a:pt x="4" y="17"/>
                      <a:pt x="3" y="18"/>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450" name="Freeform 201">
                <a:extLst>
                  <a:ext uri="{FF2B5EF4-FFF2-40B4-BE49-F238E27FC236}">
                    <a16:creationId xmlns:a16="http://schemas.microsoft.com/office/drawing/2014/main" id="{4D32FE5A-5079-4124-AB3F-D99BB7D3CC1C}"/>
                  </a:ext>
                </a:extLst>
              </p:cNvPr>
              <p:cNvSpPr>
                <a:spLocks/>
              </p:cNvSpPr>
              <p:nvPr/>
            </p:nvSpPr>
            <p:spPr bwMode="auto">
              <a:xfrm>
                <a:off x="3693" y="1517"/>
                <a:ext cx="83" cy="96"/>
              </a:xfrm>
              <a:custGeom>
                <a:avLst/>
                <a:gdLst>
                  <a:gd name="T0" fmla="*/ 56 w 31"/>
                  <a:gd name="T1" fmla="*/ 13 h 36"/>
                  <a:gd name="T2" fmla="*/ 72 w 31"/>
                  <a:gd name="T3" fmla="*/ 0 h 36"/>
                  <a:gd name="T4" fmla="*/ 94 w 31"/>
                  <a:gd name="T5" fmla="*/ 0 h 36"/>
                  <a:gd name="T6" fmla="*/ 107 w 31"/>
                  <a:gd name="T7" fmla="*/ 8 h 36"/>
                  <a:gd name="T8" fmla="*/ 123 w 31"/>
                  <a:gd name="T9" fmla="*/ 35 h 36"/>
                  <a:gd name="T10" fmla="*/ 137 w 31"/>
                  <a:gd name="T11" fmla="*/ 56 h 36"/>
                  <a:gd name="T12" fmla="*/ 158 w 31"/>
                  <a:gd name="T13" fmla="*/ 64 h 36"/>
                  <a:gd name="T14" fmla="*/ 150 w 31"/>
                  <a:gd name="T15" fmla="*/ 85 h 36"/>
                  <a:gd name="T16" fmla="*/ 179 w 31"/>
                  <a:gd name="T17" fmla="*/ 99 h 36"/>
                  <a:gd name="T18" fmla="*/ 201 w 31"/>
                  <a:gd name="T19" fmla="*/ 107 h 36"/>
                  <a:gd name="T20" fmla="*/ 209 w 31"/>
                  <a:gd name="T21" fmla="*/ 120 h 36"/>
                  <a:gd name="T22" fmla="*/ 201 w 31"/>
                  <a:gd name="T23" fmla="*/ 136 h 36"/>
                  <a:gd name="T24" fmla="*/ 214 w 31"/>
                  <a:gd name="T25" fmla="*/ 171 h 36"/>
                  <a:gd name="T26" fmla="*/ 214 w 31"/>
                  <a:gd name="T27" fmla="*/ 184 h 36"/>
                  <a:gd name="T28" fmla="*/ 201 w 31"/>
                  <a:gd name="T29" fmla="*/ 213 h 36"/>
                  <a:gd name="T30" fmla="*/ 193 w 31"/>
                  <a:gd name="T31" fmla="*/ 221 h 36"/>
                  <a:gd name="T32" fmla="*/ 166 w 31"/>
                  <a:gd name="T33" fmla="*/ 227 h 36"/>
                  <a:gd name="T34" fmla="*/ 137 w 31"/>
                  <a:gd name="T35" fmla="*/ 184 h 36"/>
                  <a:gd name="T36" fmla="*/ 115 w 31"/>
                  <a:gd name="T37" fmla="*/ 192 h 36"/>
                  <a:gd name="T38" fmla="*/ 107 w 31"/>
                  <a:gd name="T39" fmla="*/ 213 h 36"/>
                  <a:gd name="T40" fmla="*/ 107 w 31"/>
                  <a:gd name="T41" fmla="*/ 213 h 36"/>
                  <a:gd name="T42" fmla="*/ 86 w 31"/>
                  <a:gd name="T43" fmla="*/ 205 h 36"/>
                  <a:gd name="T44" fmla="*/ 72 w 31"/>
                  <a:gd name="T45" fmla="*/ 227 h 36"/>
                  <a:gd name="T46" fmla="*/ 72 w 31"/>
                  <a:gd name="T47" fmla="*/ 256 h 36"/>
                  <a:gd name="T48" fmla="*/ 72 w 31"/>
                  <a:gd name="T49" fmla="*/ 256 h 36"/>
                  <a:gd name="T50" fmla="*/ 56 w 31"/>
                  <a:gd name="T51" fmla="*/ 243 h 36"/>
                  <a:gd name="T52" fmla="*/ 43 w 31"/>
                  <a:gd name="T53" fmla="*/ 235 h 36"/>
                  <a:gd name="T54" fmla="*/ 21 w 31"/>
                  <a:gd name="T55" fmla="*/ 213 h 36"/>
                  <a:gd name="T56" fmla="*/ 13 w 31"/>
                  <a:gd name="T57" fmla="*/ 213 h 36"/>
                  <a:gd name="T58" fmla="*/ 8 w 31"/>
                  <a:gd name="T59" fmla="*/ 192 h 36"/>
                  <a:gd name="T60" fmla="*/ 8 w 31"/>
                  <a:gd name="T61" fmla="*/ 192 h 36"/>
                  <a:gd name="T62" fmla="*/ 35 w 31"/>
                  <a:gd name="T63" fmla="*/ 213 h 36"/>
                  <a:gd name="T64" fmla="*/ 51 w 31"/>
                  <a:gd name="T65" fmla="*/ 171 h 36"/>
                  <a:gd name="T66" fmla="*/ 56 w 31"/>
                  <a:gd name="T67" fmla="*/ 171 h 36"/>
                  <a:gd name="T68" fmla="*/ 56 w 31"/>
                  <a:gd name="T69" fmla="*/ 163 h 36"/>
                  <a:gd name="T70" fmla="*/ 64 w 31"/>
                  <a:gd name="T71" fmla="*/ 163 h 36"/>
                  <a:gd name="T72" fmla="*/ 78 w 31"/>
                  <a:gd name="T73" fmla="*/ 157 h 36"/>
                  <a:gd name="T74" fmla="*/ 64 w 31"/>
                  <a:gd name="T75" fmla="*/ 136 h 36"/>
                  <a:gd name="T76" fmla="*/ 86 w 31"/>
                  <a:gd name="T77" fmla="*/ 120 h 36"/>
                  <a:gd name="T78" fmla="*/ 72 w 31"/>
                  <a:gd name="T79" fmla="*/ 107 h 36"/>
                  <a:gd name="T80" fmla="*/ 72 w 31"/>
                  <a:gd name="T81" fmla="*/ 93 h 36"/>
                  <a:gd name="T82" fmla="*/ 64 w 31"/>
                  <a:gd name="T83" fmla="*/ 77 h 36"/>
                  <a:gd name="T84" fmla="*/ 64 w 31"/>
                  <a:gd name="T85" fmla="*/ 77 h 36"/>
                  <a:gd name="T86" fmla="*/ 64 w 31"/>
                  <a:gd name="T87" fmla="*/ 56 h 36"/>
                  <a:gd name="T88" fmla="*/ 56 w 31"/>
                  <a:gd name="T89" fmla="*/ 56 h 36"/>
                  <a:gd name="T90" fmla="*/ 51 w 31"/>
                  <a:gd name="T91" fmla="*/ 43 h 36"/>
                  <a:gd name="T92" fmla="*/ 56 w 31"/>
                  <a:gd name="T93" fmla="*/ 29 h 36"/>
                  <a:gd name="T94" fmla="*/ 51 w 31"/>
                  <a:gd name="T95" fmla="*/ 13 h 36"/>
                  <a:gd name="T96" fmla="*/ 56 w 31"/>
                  <a:gd name="T97" fmla="*/ 13 h 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31" h="36">
                    <a:moveTo>
                      <a:pt x="8" y="2"/>
                    </a:moveTo>
                    <a:cubicBezTo>
                      <a:pt x="9" y="2"/>
                      <a:pt x="9" y="1"/>
                      <a:pt x="10" y="0"/>
                    </a:cubicBezTo>
                    <a:cubicBezTo>
                      <a:pt x="11" y="0"/>
                      <a:pt x="12" y="0"/>
                      <a:pt x="13" y="0"/>
                    </a:cubicBezTo>
                    <a:cubicBezTo>
                      <a:pt x="14" y="0"/>
                      <a:pt x="14" y="0"/>
                      <a:pt x="15" y="1"/>
                    </a:cubicBezTo>
                    <a:cubicBezTo>
                      <a:pt x="16" y="2"/>
                      <a:pt x="16" y="4"/>
                      <a:pt x="17" y="5"/>
                    </a:cubicBezTo>
                    <a:cubicBezTo>
                      <a:pt x="17" y="6"/>
                      <a:pt x="18" y="7"/>
                      <a:pt x="19" y="8"/>
                    </a:cubicBezTo>
                    <a:cubicBezTo>
                      <a:pt x="20" y="8"/>
                      <a:pt x="21" y="9"/>
                      <a:pt x="22" y="9"/>
                    </a:cubicBezTo>
                    <a:cubicBezTo>
                      <a:pt x="22" y="10"/>
                      <a:pt x="21" y="11"/>
                      <a:pt x="21" y="12"/>
                    </a:cubicBezTo>
                    <a:cubicBezTo>
                      <a:pt x="23" y="12"/>
                      <a:pt x="24" y="13"/>
                      <a:pt x="25" y="14"/>
                    </a:cubicBezTo>
                    <a:cubicBezTo>
                      <a:pt x="26" y="14"/>
                      <a:pt x="27" y="14"/>
                      <a:pt x="28" y="15"/>
                    </a:cubicBezTo>
                    <a:cubicBezTo>
                      <a:pt x="28" y="15"/>
                      <a:pt x="29" y="16"/>
                      <a:pt x="29" y="17"/>
                    </a:cubicBezTo>
                    <a:cubicBezTo>
                      <a:pt x="29" y="17"/>
                      <a:pt x="28" y="18"/>
                      <a:pt x="28" y="19"/>
                    </a:cubicBezTo>
                    <a:cubicBezTo>
                      <a:pt x="29" y="20"/>
                      <a:pt x="29" y="22"/>
                      <a:pt x="30" y="24"/>
                    </a:cubicBezTo>
                    <a:cubicBezTo>
                      <a:pt x="30" y="25"/>
                      <a:pt x="31" y="26"/>
                      <a:pt x="30" y="26"/>
                    </a:cubicBezTo>
                    <a:cubicBezTo>
                      <a:pt x="30" y="28"/>
                      <a:pt x="28" y="29"/>
                      <a:pt x="28" y="30"/>
                    </a:cubicBezTo>
                    <a:cubicBezTo>
                      <a:pt x="27" y="31"/>
                      <a:pt x="27" y="31"/>
                      <a:pt x="27" y="31"/>
                    </a:cubicBezTo>
                    <a:cubicBezTo>
                      <a:pt x="26" y="31"/>
                      <a:pt x="25" y="33"/>
                      <a:pt x="23" y="32"/>
                    </a:cubicBezTo>
                    <a:cubicBezTo>
                      <a:pt x="21" y="31"/>
                      <a:pt x="20" y="28"/>
                      <a:pt x="19" y="26"/>
                    </a:cubicBezTo>
                    <a:cubicBezTo>
                      <a:pt x="18" y="26"/>
                      <a:pt x="16" y="26"/>
                      <a:pt x="16" y="27"/>
                    </a:cubicBezTo>
                    <a:cubicBezTo>
                      <a:pt x="15" y="28"/>
                      <a:pt x="15" y="29"/>
                      <a:pt x="15" y="30"/>
                    </a:cubicBezTo>
                    <a:cubicBezTo>
                      <a:pt x="15" y="30"/>
                      <a:pt x="15" y="30"/>
                      <a:pt x="15" y="30"/>
                    </a:cubicBezTo>
                    <a:cubicBezTo>
                      <a:pt x="14" y="29"/>
                      <a:pt x="13" y="29"/>
                      <a:pt x="12" y="29"/>
                    </a:cubicBezTo>
                    <a:cubicBezTo>
                      <a:pt x="11" y="30"/>
                      <a:pt x="10" y="30"/>
                      <a:pt x="10" y="32"/>
                    </a:cubicBezTo>
                    <a:cubicBezTo>
                      <a:pt x="10" y="33"/>
                      <a:pt x="10" y="35"/>
                      <a:pt x="10" y="36"/>
                    </a:cubicBezTo>
                    <a:cubicBezTo>
                      <a:pt x="10" y="36"/>
                      <a:pt x="10" y="36"/>
                      <a:pt x="10" y="36"/>
                    </a:cubicBezTo>
                    <a:cubicBezTo>
                      <a:pt x="9" y="36"/>
                      <a:pt x="9" y="35"/>
                      <a:pt x="8" y="34"/>
                    </a:cubicBezTo>
                    <a:cubicBezTo>
                      <a:pt x="7" y="33"/>
                      <a:pt x="7" y="34"/>
                      <a:pt x="6" y="33"/>
                    </a:cubicBezTo>
                    <a:cubicBezTo>
                      <a:pt x="4" y="33"/>
                      <a:pt x="5" y="32"/>
                      <a:pt x="3" y="30"/>
                    </a:cubicBezTo>
                    <a:cubicBezTo>
                      <a:pt x="1" y="29"/>
                      <a:pt x="3" y="30"/>
                      <a:pt x="2" y="30"/>
                    </a:cubicBezTo>
                    <a:cubicBezTo>
                      <a:pt x="0" y="29"/>
                      <a:pt x="2" y="28"/>
                      <a:pt x="1" y="27"/>
                    </a:cubicBezTo>
                    <a:cubicBezTo>
                      <a:pt x="1" y="27"/>
                      <a:pt x="1" y="27"/>
                      <a:pt x="1" y="27"/>
                    </a:cubicBezTo>
                    <a:cubicBezTo>
                      <a:pt x="3" y="27"/>
                      <a:pt x="4" y="29"/>
                      <a:pt x="5" y="30"/>
                    </a:cubicBezTo>
                    <a:cubicBezTo>
                      <a:pt x="5" y="28"/>
                      <a:pt x="6" y="26"/>
                      <a:pt x="7" y="24"/>
                    </a:cubicBezTo>
                    <a:cubicBezTo>
                      <a:pt x="8" y="24"/>
                      <a:pt x="8" y="24"/>
                      <a:pt x="8" y="24"/>
                    </a:cubicBezTo>
                    <a:cubicBezTo>
                      <a:pt x="9" y="24"/>
                      <a:pt x="8" y="24"/>
                      <a:pt x="8" y="23"/>
                    </a:cubicBezTo>
                    <a:cubicBezTo>
                      <a:pt x="9" y="23"/>
                      <a:pt x="9" y="23"/>
                      <a:pt x="9" y="23"/>
                    </a:cubicBezTo>
                    <a:cubicBezTo>
                      <a:pt x="9" y="22"/>
                      <a:pt x="11" y="22"/>
                      <a:pt x="11" y="22"/>
                    </a:cubicBezTo>
                    <a:cubicBezTo>
                      <a:pt x="11" y="21"/>
                      <a:pt x="9" y="20"/>
                      <a:pt x="9" y="19"/>
                    </a:cubicBezTo>
                    <a:cubicBezTo>
                      <a:pt x="10" y="18"/>
                      <a:pt x="11" y="18"/>
                      <a:pt x="12" y="17"/>
                    </a:cubicBezTo>
                    <a:cubicBezTo>
                      <a:pt x="11" y="17"/>
                      <a:pt x="10" y="16"/>
                      <a:pt x="10" y="15"/>
                    </a:cubicBezTo>
                    <a:cubicBezTo>
                      <a:pt x="9" y="15"/>
                      <a:pt x="10" y="14"/>
                      <a:pt x="10" y="13"/>
                    </a:cubicBezTo>
                    <a:cubicBezTo>
                      <a:pt x="10" y="12"/>
                      <a:pt x="10" y="12"/>
                      <a:pt x="9" y="11"/>
                    </a:cubicBezTo>
                    <a:cubicBezTo>
                      <a:pt x="9" y="11"/>
                      <a:pt x="9" y="11"/>
                      <a:pt x="9" y="11"/>
                    </a:cubicBezTo>
                    <a:cubicBezTo>
                      <a:pt x="9" y="10"/>
                      <a:pt x="9" y="9"/>
                      <a:pt x="9" y="8"/>
                    </a:cubicBezTo>
                    <a:cubicBezTo>
                      <a:pt x="8" y="8"/>
                      <a:pt x="8" y="8"/>
                      <a:pt x="8" y="8"/>
                    </a:cubicBezTo>
                    <a:cubicBezTo>
                      <a:pt x="8" y="7"/>
                      <a:pt x="8" y="6"/>
                      <a:pt x="7" y="6"/>
                    </a:cubicBezTo>
                    <a:cubicBezTo>
                      <a:pt x="7" y="5"/>
                      <a:pt x="8" y="5"/>
                      <a:pt x="8" y="4"/>
                    </a:cubicBezTo>
                    <a:cubicBezTo>
                      <a:pt x="7" y="2"/>
                      <a:pt x="7" y="2"/>
                      <a:pt x="7" y="2"/>
                    </a:cubicBezTo>
                    <a:lnTo>
                      <a:pt x="8" y="2"/>
                    </a:lnTo>
                    <a:close/>
                  </a:path>
                </a:pathLst>
              </a:custGeom>
              <a:solidFill>
                <a:srgbClr val="FF33CC"/>
              </a:solidFill>
              <a:ln w="4763" cap="rnd">
                <a:solidFill>
                  <a:srgbClr val="FFFFFF"/>
                </a:solidFill>
                <a:prstDash val="solid"/>
                <a:round/>
                <a:headEnd/>
                <a:tailEnd/>
              </a:ln>
            </p:spPr>
            <p:txBody>
              <a:bodyPr/>
              <a:lstStyle/>
              <a:p>
                <a:endParaRPr lang="en-US"/>
              </a:p>
            </p:txBody>
          </p:sp>
          <p:sp>
            <p:nvSpPr>
              <p:cNvPr id="451" name="Freeform 202">
                <a:extLst>
                  <a:ext uri="{FF2B5EF4-FFF2-40B4-BE49-F238E27FC236}">
                    <a16:creationId xmlns:a16="http://schemas.microsoft.com/office/drawing/2014/main" id="{BCC359C0-0E6F-4E1D-B280-ECB0E542B87C}"/>
                  </a:ext>
                </a:extLst>
              </p:cNvPr>
              <p:cNvSpPr>
                <a:spLocks/>
              </p:cNvSpPr>
              <p:nvPr/>
            </p:nvSpPr>
            <p:spPr bwMode="auto">
              <a:xfrm>
                <a:off x="3765" y="1562"/>
                <a:ext cx="96" cy="61"/>
              </a:xfrm>
              <a:custGeom>
                <a:avLst/>
                <a:gdLst>
                  <a:gd name="T0" fmla="*/ 35 w 36"/>
                  <a:gd name="T1" fmla="*/ 154 h 23"/>
                  <a:gd name="T2" fmla="*/ 72 w 36"/>
                  <a:gd name="T3" fmla="*/ 149 h 23"/>
                  <a:gd name="T4" fmla="*/ 93 w 36"/>
                  <a:gd name="T5" fmla="*/ 154 h 23"/>
                  <a:gd name="T6" fmla="*/ 120 w 36"/>
                  <a:gd name="T7" fmla="*/ 162 h 23"/>
                  <a:gd name="T8" fmla="*/ 141 w 36"/>
                  <a:gd name="T9" fmla="*/ 154 h 23"/>
                  <a:gd name="T10" fmla="*/ 171 w 36"/>
                  <a:gd name="T11" fmla="*/ 127 h 23"/>
                  <a:gd name="T12" fmla="*/ 221 w 36"/>
                  <a:gd name="T13" fmla="*/ 127 h 23"/>
                  <a:gd name="T14" fmla="*/ 227 w 36"/>
                  <a:gd name="T15" fmla="*/ 127 h 23"/>
                  <a:gd name="T16" fmla="*/ 213 w 36"/>
                  <a:gd name="T17" fmla="*/ 98 h 23"/>
                  <a:gd name="T18" fmla="*/ 221 w 36"/>
                  <a:gd name="T19" fmla="*/ 85 h 23"/>
                  <a:gd name="T20" fmla="*/ 243 w 36"/>
                  <a:gd name="T21" fmla="*/ 56 h 23"/>
                  <a:gd name="T22" fmla="*/ 256 w 36"/>
                  <a:gd name="T23" fmla="*/ 34 h 23"/>
                  <a:gd name="T24" fmla="*/ 256 w 36"/>
                  <a:gd name="T25" fmla="*/ 34 h 23"/>
                  <a:gd name="T26" fmla="*/ 243 w 36"/>
                  <a:gd name="T27" fmla="*/ 21 h 23"/>
                  <a:gd name="T28" fmla="*/ 221 w 36"/>
                  <a:gd name="T29" fmla="*/ 13 h 23"/>
                  <a:gd name="T30" fmla="*/ 200 w 36"/>
                  <a:gd name="T31" fmla="*/ 8 h 23"/>
                  <a:gd name="T32" fmla="*/ 163 w 36"/>
                  <a:gd name="T33" fmla="*/ 13 h 23"/>
                  <a:gd name="T34" fmla="*/ 141 w 36"/>
                  <a:gd name="T35" fmla="*/ 21 h 23"/>
                  <a:gd name="T36" fmla="*/ 128 w 36"/>
                  <a:gd name="T37" fmla="*/ 34 h 23"/>
                  <a:gd name="T38" fmla="*/ 115 w 36"/>
                  <a:gd name="T39" fmla="*/ 29 h 23"/>
                  <a:gd name="T40" fmla="*/ 99 w 36"/>
                  <a:gd name="T41" fmla="*/ 29 h 23"/>
                  <a:gd name="T42" fmla="*/ 72 w 36"/>
                  <a:gd name="T43" fmla="*/ 21 h 23"/>
                  <a:gd name="T44" fmla="*/ 35 w 36"/>
                  <a:gd name="T45" fmla="*/ 21 h 23"/>
                  <a:gd name="T46" fmla="*/ 8 w 36"/>
                  <a:gd name="T47" fmla="*/ 8 h 23"/>
                  <a:gd name="T48" fmla="*/ 8 w 36"/>
                  <a:gd name="T49" fmla="*/ 13 h 23"/>
                  <a:gd name="T50" fmla="*/ 21 w 36"/>
                  <a:gd name="T51" fmla="*/ 50 h 23"/>
                  <a:gd name="T52" fmla="*/ 21 w 36"/>
                  <a:gd name="T53" fmla="*/ 64 h 23"/>
                  <a:gd name="T54" fmla="*/ 8 w 36"/>
                  <a:gd name="T55" fmla="*/ 90 h 23"/>
                  <a:gd name="T56" fmla="*/ 13 w 36"/>
                  <a:gd name="T57" fmla="*/ 111 h 23"/>
                  <a:gd name="T58" fmla="*/ 29 w 36"/>
                  <a:gd name="T59" fmla="*/ 154 h 23"/>
                  <a:gd name="T60" fmla="*/ 35 w 36"/>
                  <a:gd name="T61" fmla="*/ 154 h 2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 h="23">
                    <a:moveTo>
                      <a:pt x="5" y="22"/>
                    </a:moveTo>
                    <a:cubicBezTo>
                      <a:pt x="6" y="22"/>
                      <a:pt x="9" y="21"/>
                      <a:pt x="10" y="21"/>
                    </a:cubicBezTo>
                    <a:cubicBezTo>
                      <a:pt x="11" y="21"/>
                      <a:pt x="12" y="22"/>
                      <a:pt x="13" y="22"/>
                    </a:cubicBezTo>
                    <a:cubicBezTo>
                      <a:pt x="14" y="23"/>
                      <a:pt x="15" y="23"/>
                      <a:pt x="17" y="23"/>
                    </a:cubicBezTo>
                    <a:cubicBezTo>
                      <a:pt x="18" y="23"/>
                      <a:pt x="18" y="23"/>
                      <a:pt x="20" y="22"/>
                    </a:cubicBezTo>
                    <a:cubicBezTo>
                      <a:pt x="21" y="20"/>
                      <a:pt x="23" y="18"/>
                      <a:pt x="24" y="18"/>
                    </a:cubicBezTo>
                    <a:cubicBezTo>
                      <a:pt x="26" y="17"/>
                      <a:pt x="29" y="18"/>
                      <a:pt x="31" y="18"/>
                    </a:cubicBezTo>
                    <a:cubicBezTo>
                      <a:pt x="32" y="18"/>
                      <a:pt x="32" y="18"/>
                      <a:pt x="32" y="18"/>
                    </a:cubicBezTo>
                    <a:cubicBezTo>
                      <a:pt x="32" y="17"/>
                      <a:pt x="31" y="15"/>
                      <a:pt x="30" y="14"/>
                    </a:cubicBezTo>
                    <a:cubicBezTo>
                      <a:pt x="29" y="14"/>
                      <a:pt x="30" y="13"/>
                      <a:pt x="31" y="12"/>
                    </a:cubicBezTo>
                    <a:cubicBezTo>
                      <a:pt x="33" y="11"/>
                      <a:pt x="33" y="9"/>
                      <a:pt x="34" y="8"/>
                    </a:cubicBezTo>
                    <a:cubicBezTo>
                      <a:pt x="35" y="7"/>
                      <a:pt x="36" y="8"/>
                      <a:pt x="36" y="5"/>
                    </a:cubicBezTo>
                    <a:cubicBezTo>
                      <a:pt x="36" y="5"/>
                      <a:pt x="36" y="5"/>
                      <a:pt x="36" y="5"/>
                    </a:cubicBezTo>
                    <a:cubicBezTo>
                      <a:pt x="35" y="4"/>
                      <a:pt x="35" y="4"/>
                      <a:pt x="34" y="3"/>
                    </a:cubicBezTo>
                    <a:cubicBezTo>
                      <a:pt x="33" y="3"/>
                      <a:pt x="32" y="2"/>
                      <a:pt x="31" y="2"/>
                    </a:cubicBezTo>
                    <a:cubicBezTo>
                      <a:pt x="30" y="1"/>
                      <a:pt x="29" y="1"/>
                      <a:pt x="28" y="1"/>
                    </a:cubicBezTo>
                    <a:cubicBezTo>
                      <a:pt x="26" y="0"/>
                      <a:pt x="24" y="2"/>
                      <a:pt x="23" y="2"/>
                    </a:cubicBezTo>
                    <a:cubicBezTo>
                      <a:pt x="22" y="2"/>
                      <a:pt x="21" y="2"/>
                      <a:pt x="20" y="3"/>
                    </a:cubicBezTo>
                    <a:cubicBezTo>
                      <a:pt x="20" y="3"/>
                      <a:pt x="19" y="5"/>
                      <a:pt x="18" y="5"/>
                    </a:cubicBezTo>
                    <a:cubicBezTo>
                      <a:pt x="17" y="5"/>
                      <a:pt x="17" y="4"/>
                      <a:pt x="16" y="4"/>
                    </a:cubicBezTo>
                    <a:cubicBezTo>
                      <a:pt x="16" y="4"/>
                      <a:pt x="15" y="4"/>
                      <a:pt x="14" y="4"/>
                    </a:cubicBezTo>
                    <a:cubicBezTo>
                      <a:pt x="13" y="4"/>
                      <a:pt x="11" y="4"/>
                      <a:pt x="10" y="3"/>
                    </a:cubicBezTo>
                    <a:cubicBezTo>
                      <a:pt x="8" y="3"/>
                      <a:pt x="7" y="3"/>
                      <a:pt x="5" y="3"/>
                    </a:cubicBezTo>
                    <a:cubicBezTo>
                      <a:pt x="4" y="2"/>
                      <a:pt x="3" y="1"/>
                      <a:pt x="1" y="1"/>
                    </a:cubicBezTo>
                    <a:cubicBezTo>
                      <a:pt x="1" y="2"/>
                      <a:pt x="1" y="2"/>
                      <a:pt x="1" y="2"/>
                    </a:cubicBezTo>
                    <a:cubicBezTo>
                      <a:pt x="2" y="3"/>
                      <a:pt x="2" y="5"/>
                      <a:pt x="3" y="7"/>
                    </a:cubicBezTo>
                    <a:cubicBezTo>
                      <a:pt x="3" y="8"/>
                      <a:pt x="4" y="9"/>
                      <a:pt x="3" y="9"/>
                    </a:cubicBezTo>
                    <a:cubicBezTo>
                      <a:pt x="3" y="11"/>
                      <a:pt x="1" y="12"/>
                      <a:pt x="1" y="13"/>
                    </a:cubicBezTo>
                    <a:cubicBezTo>
                      <a:pt x="0" y="14"/>
                      <a:pt x="1" y="15"/>
                      <a:pt x="2" y="16"/>
                    </a:cubicBezTo>
                    <a:cubicBezTo>
                      <a:pt x="3" y="17"/>
                      <a:pt x="5" y="20"/>
                      <a:pt x="4" y="22"/>
                    </a:cubicBezTo>
                    <a:lnTo>
                      <a:pt x="5" y="22"/>
                    </a:lnTo>
                    <a:close/>
                  </a:path>
                </a:pathLst>
              </a:custGeom>
              <a:solidFill>
                <a:srgbClr val="FF33CC"/>
              </a:solidFill>
              <a:ln w="4763" cap="rnd">
                <a:solidFill>
                  <a:srgbClr val="FFFFFF"/>
                </a:solidFill>
                <a:prstDash val="solid"/>
                <a:round/>
                <a:headEnd/>
                <a:tailEnd/>
              </a:ln>
            </p:spPr>
            <p:txBody>
              <a:bodyPr/>
              <a:lstStyle/>
              <a:p>
                <a:endParaRPr lang="en-US"/>
              </a:p>
            </p:txBody>
          </p:sp>
          <p:sp>
            <p:nvSpPr>
              <p:cNvPr id="452" name="Freeform 203">
                <a:extLst>
                  <a:ext uri="{FF2B5EF4-FFF2-40B4-BE49-F238E27FC236}">
                    <a16:creationId xmlns:a16="http://schemas.microsoft.com/office/drawing/2014/main" id="{260443FC-707E-45DB-A1C5-493482CF206D}"/>
                  </a:ext>
                </a:extLst>
              </p:cNvPr>
              <p:cNvSpPr>
                <a:spLocks/>
              </p:cNvSpPr>
              <p:nvPr/>
            </p:nvSpPr>
            <p:spPr bwMode="auto">
              <a:xfrm>
                <a:off x="3730" y="1610"/>
                <a:ext cx="102" cy="115"/>
              </a:xfrm>
              <a:custGeom>
                <a:avLst/>
                <a:gdLst>
                  <a:gd name="T0" fmla="*/ 30 w 38"/>
                  <a:gd name="T1" fmla="*/ 99 h 43"/>
                  <a:gd name="T2" fmla="*/ 8 w 38"/>
                  <a:gd name="T3" fmla="*/ 120 h 43"/>
                  <a:gd name="T4" fmla="*/ 8 w 38"/>
                  <a:gd name="T5" fmla="*/ 136 h 43"/>
                  <a:gd name="T6" fmla="*/ 30 w 38"/>
                  <a:gd name="T7" fmla="*/ 158 h 43"/>
                  <a:gd name="T8" fmla="*/ 43 w 38"/>
                  <a:gd name="T9" fmla="*/ 193 h 43"/>
                  <a:gd name="T10" fmla="*/ 72 w 38"/>
                  <a:gd name="T11" fmla="*/ 201 h 43"/>
                  <a:gd name="T12" fmla="*/ 107 w 38"/>
                  <a:gd name="T13" fmla="*/ 201 h 43"/>
                  <a:gd name="T14" fmla="*/ 137 w 38"/>
                  <a:gd name="T15" fmla="*/ 214 h 43"/>
                  <a:gd name="T16" fmla="*/ 102 w 38"/>
                  <a:gd name="T17" fmla="*/ 214 h 43"/>
                  <a:gd name="T18" fmla="*/ 72 w 38"/>
                  <a:gd name="T19" fmla="*/ 201 h 43"/>
                  <a:gd name="T20" fmla="*/ 56 w 38"/>
                  <a:gd name="T21" fmla="*/ 201 h 43"/>
                  <a:gd name="T22" fmla="*/ 43 w 38"/>
                  <a:gd name="T23" fmla="*/ 230 h 43"/>
                  <a:gd name="T24" fmla="*/ 64 w 38"/>
                  <a:gd name="T25" fmla="*/ 243 h 43"/>
                  <a:gd name="T26" fmla="*/ 64 w 38"/>
                  <a:gd name="T27" fmla="*/ 273 h 43"/>
                  <a:gd name="T28" fmla="*/ 81 w 38"/>
                  <a:gd name="T29" fmla="*/ 273 h 43"/>
                  <a:gd name="T30" fmla="*/ 94 w 38"/>
                  <a:gd name="T31" fmla="*/ 286 h 43"/>
                  <a:gd name="T32" fmla="*/ 102 w 38"/>
                  <a:gd name="T33" fmla="*/ 286 h 43"/>
                  <a:gd name="T34" fmla="*/ 115 w 38"/>
                  <a:gd name="T35" fmla="*/ 286 h 43"/>
                  <a:gd name="T36" fmla="*/ 129 w 38"/>
                  <a:gd name="T37" fmla="*/ 286 h 43"/>
                  <a:gd name="T38" fmla="*/ 123 w 38"/>
                  <a:gd name="T39" fmla="*/ 251 h 43"/>
                  <a:gd name="T40" fmla="*/ 129 w 38"/>
                  <a:gd name="T41" fmla="*/ 257 h 43"/>
                  <a:gd name="T42" fmla="*/ 129 w 38"/>
                  <a:gd name="T43" fmla="*/ 235 h 43"/>
                  <a:gd name="T44" fmla="*/ 137 w 38"/>
                  <a:gd name="T45" fmla="*/ 222 h 43"/>
                  <a:gd name="T46" fmla="*/ 150 w 38"/>
                  <a:gd name="T47" fmla="*/ 230 h 43"/>
                  <a:gd name="T48" fmla="*/ 172 w 38"/>
                  <a:gd name="T49" fmla="*/ 235 h 43"/>
                  <a:gd name="T50" fmla="*/ 158 w 38"/>
                  <a:gd name="T51" fmla="*/ 201 h 43"/>
                  <a:gd name="T52" fmla="*/ 123 w 38"/>
                  <a:gd name="T53" fmla="*/ 179 h 43"/>
                  <a:gd name="T54" fmla="*/ 107 w 38"/>
                  <a:gd name="T55" fmla="*/ 171 h 43"/>
                  <a:gd name="T56" fmla="*/ 137 w 38"/>
                  <a:gd name="T57" fmla="*/ 179 h 43"/>
                  <a:gd name="T58" fmla="*/ 158 w 38"/>
                  <a:gd name="T59" fmla="*/ 193 h 43"/>
                  <a:gd name="T60" fmla="*/ 180 w 38"/>
                  <a:gd name="T61" fmla="*/ 214 h 43"/>
                  <a:gd name="T62" fmla="*/ 188 w 38"/>
                  <a:gd name="T63" fmla="*/ 201 h 43"/>
                  <a:gd name="T64" fmla="*/ 166 w 38"/>
                  <a:gd name="T65" fmla="*/ 179 h 43"/>
                  <a:gd name="T66" fmla="*/ 137 w 38"/>
                  <a:gd name="T67" fmla="*/ 166 h 43"/>
                  <a:gd name="T68" fmla="*/ 129 w 38"/>
                  <a:gd name="T69" fmla="*/ 142 h 43"/>
                  <a:gd name="T70" fmla="*/ 123 w 38"/>
                  <a:gd name="T71" fmla="*/ 128 h 43"/>
                  <a:gd name="T72" fmla="*/ 102 w 38"/>
                  <a:gd name="T73" fmla="*/ 94 h 43"/>
                  <a:gd name="T74" fmla="*/ 123 w 38"/>
                  <a:gd name="T75" fmla="*/ 78 h 43"/>
                  <a:gd name="T76" fmla="*/ 137 w 38"/>
                  <a:gd name="T77" fmla="*/ 115 h 43"/>
                  <a:gd name="T78" fmla="*/ 145 w 38"/>
                  <a:gd name="T79" fmla="*/ 99 h 43"/>
                  <a:gd name="T80" fmla="*/ 158 w 38"/>
                  <a:gd name="T81" fmla="*/ 94 h 43"/>
                  <a:gd name="T82" fmla="*/ 166 w 38"/>
                  <a:gd name="T83" fmla="*/ 94 h 43"/>
                  <a:gd name="T84" fmla="*/ 172 w 38"/>
                  <a:gd name="T85" fmla="*/ 86 h 43"/>
                  <a:gd name="T86" fmla="*/ 158 w 38"/>
                  <a:gd name="T87" fmla="*/ 64 h 43"/>
                  <a:gd name="T88" fmla="*/ 180 w 38"/>
                  <a:gd name="T89" fmla="*/ 64 h 43"/>
                  <a:gd name="T90" fmla="*/ 201 w 38"/>
                  <a:gd name="T91" fmla="*/ 64 h 43"/>
                  <a:gd name="T92" fmla="*/ 239 w 38"/>
                  <a:gd name="T93" fmla="*/ 64 h 43"/>
                  <a:gd name="T94" fmla="*/ 252 w 38"/>
                  <a:gd name="T95" fmla="*/ 64 h 43"/>
                  <a:gd name="T96" fmla="*/ 266 w 38"/>
                  <a:gd name="T97" fmla="*/ 13 h 43"/>
                  <a:gd name="T98" fmla="*/ 266 w 38"/>
                  <a:gd name="T99" fmla="*/ 0 h 43"/>
                  <a:gd name="T100" fmla="*/ 217 w 38"/>
                  <a:gd name="T101" fmla="*/ 35 h 43"/>
                  <a:gd name="T102" fmla="*/ 166 w 38"/>
                  <a:gd name="T103" fmla="*/ 21 h 43"/>
                  <a:gd name="T104" fmla="*/ 123 w 38"/>
                  <a:gd name="T105" fmla="*/ 29 h 43"/>
                  <a:gd name="T106" fmla="*/ 94 w 38"/>
                  <a:gd name="T107" fmla="*/ 51 h 43"/>
                  <a:gd name="T108" fmla="*/ 64 w 38"/>
                  <a:gd name="T109" fmla="*/ 64 h 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8" h="43">
                    <a:moveTo>
                      <a:pt x="4" y="9"/>
                    </a:moveTo>
                    <a:cubicBezTo>
                      <a:pt x="4" y="11"/>
                      <a:pt x="5" y="12"/>
                      <a:pt x="4" y="14"/>
                    </a:cubicBezTo>
                    <a:cubicBezTo>
                      <a:pt x="3" y="15"/>
                      <a:pt x="3" y="16"/>
                      <a:pt x="2" y="16"/>
                    </a:cubicBezTo>
                    <a:cubicBezTo>
                      <a:pt x="2" y="17"/>
                      <a:pt x="1" y="17"/>
                      <a:pt x="1" y="17"/>
                    </a:cubicBezTo>
                    <a:cubicBezTo>
                      <a:pt x="1" y="17"/>
                      <a:pt x="1" y="17"/>
                      <a:pt x="1" y="17"/>
                    </a:cubicBezTo>
                    <a:cubicBezTo>
                      <a:pt x="1" y="17"/>
                      <a:pt x="1" y="18"/>
                      <a:pt x="1" y="19"/>
                    </a:cubicBezTo>
                    <a:cubicBezTo>
                      <a:pt x="0" y="20"/>
                      <a:pt x="1" y="21"/>
                      <a:pt x="2" y="22"/>
                    </a:cubicBezTo>
                    <a:cubicBezTo>
                      <a:pt x="3" y="22"/>
                      <a:pt x="3" y="22"/>
                      <a:pt x="4" y="22"/>
                    </a:cubicBezTo>
                    <a:cubicBezTo>
                      <a:pt x="4" y="23"/>
                      <a:pt x="4" y="23"/>
                      <a:pt x="5" y="24"/>
                    </a:cubicBezTo>
                    <a:cubicBezTo>
                      <a:pt x="5" y="26"/>
                      <a:pt x="5" y="26"/>
                      <a:pt x="6" y="27"/>
                    </a:cubicBezTo>
                    <a:cubicBezTo>
                      <a:pt x="7" y="27"/>
                      <a:pt x="7" y="28"/>
                      <a:pt x="8" y="28"/>
                    </a:cubicBezTo>
                    <a:cubicBezTo>
                      <a:pt x="9" y="28"/>
                      <a:pt x="9" y="28"/>
                      <a:pt x="10" y="28"/>
                    </a:cubicBezTo>
                    <a:cubicBezTo>
                      <a:pt x="11" y="28"/>
                      <a:pt x="12" y="28"/>
                      <a:pt x="13" y="28"/>
                    </a:cubicBezTo>
                    <a:cubicBezTo>
                      <a:pt x="14" y="28"/>
                      <a:pt x="15" y="27"/>
                      <a:pt x="15" y="28"/>
                    </a:cubicBezTo>
                    <a:cubicBezTo>
                      <a:pt x="16" y="29"/>
                      <a:pt x="15" y="30"/>
                      <a:pt x="16" y="30"/>
                    </a:cubicBezTo>
                    <a:cubicBezTo>
                      <a:pt x="17" y="29"/>
                      <a:pt x="18" y="28"/>
                      <a:pt x="19" y="30"/>
                    </a:cubicBezTo>
                    <a:cubicBezTo>
                      <a:pt x="19" y="30"/>
                      <a:pt x="16" y="31"/>
                      <a:pt x="15" y="30"/>
                    </a:cubicBezTo>
                    <a:cubicBezTo>
                      <a:pt x="15" y="30"/>
                      <a:pt x="15" y="30"/>
                      <a:pt x="14" y="30"/>
                    </a:cubicBezTo>
                    <a:cubicBezTo>
                      <a:pt x="13" y="29"/>
                      <a:pt x="13" y="29"/>
                      <a:pt x="12" y="29"/>
                    </a:cubicBezTo>
                    <a:cubicBezTo>
                      <a:pt x="10" y="28"/>
                      <a:pt x="10" y="28"/>
                      <a:pt x="10" y="28"/>
                    </a:cubicBezTo>
                    <a:cubicBezTo>
                      <a:pt x="9" y="28"/>
                      <a:pt x="9" y="29"/>
                      <a:pt x="9" y="28"/>
                    </a:cubicBezTo>
                    <a:cubicBezTo>
                      <a:pt x="9" y="28"/>
                      <a:pt x="9" y="28"/>
                      <a:pt x="8" y="28"/>
                    </a:cubicBezTo>
                    <a:cubicBezTo>
                      <a:pt x="8" y="29"/>
                      <a:pt x="8" y="29"/>
                      <a:pt x="7" y="29"/>
                    </a:cubicBezTo>
                    <a:cubicBezTo>
                      <a:pt x="7" y="29"/>
                      <a:pt x="6" y="31"/>
                      <a:pt x="6" y="32"/>
                    </a:cubicBezTo>
                    <a:cubicBezTo>
                      <a:pt x="6" y="33"/>
                      <a:pt x="6" y="32"/>
                      <a:pt x="7" y="33"/>
                    </a:cubicBezTo>
                    <a:cubicBezTo>
                      <a:pt x="7" y="33"/>
                      <a:pt x="8" y="34"/>
                      <a:pt x="9" y="34"/>
                    </a:cubicBezTo>
                    <a:cubicBezTo>
                      <a:pt x="10" y="34"/>
                      <a:pt x="10" y="35"/>
                      <a:pt x="9" y="35"/>
                    </a:cubicBezTo>
                    <a:cubicBezTo>
                      <a:pt x="9" y="36"/>
                      <a:pt x="9" y="37"/>
                      <a:pt x="9" y="38"/>
                    </a:cubicBezTo>
                    <a:cubicBezTo>
                      <a:pt x="9" y="39"/>
                      <a:pt x="10" y="40"/>
                      <a:pt x="10" y="40"/>
                    </a:cubicBezTo>
                    <a:cubicBezTo>
                      <a:pt x="11" y="38"/>
                      <a:pt x="11" y="38"/>
                      <a:pt x="11" y="38"/>
                    </a:cubicBezTo>
                    <a:cubicBezTo>
                      <a:pt x="11" y="37"/>
                      <a:pt x="12" y="38"/>
                      <a:pt x="12" y="39"/>
                    </a:cubicBezTo>
                    <a:cubicBezTo>
                      <a:pt x="13" y="39"/>
                      <a:pt x="13" y="40"/>
                      <a:pt x="13" y="40"/>
                    </a:cubicBezTo>
                    <a:cubicBezTo>
                      <a:pt x="13" y="41"/>
                      <a:pt x="13" y="42"/>
                      <a:pt x="14" y="43"/>
                    </a:cubicBezTo>
                    <a:cubicBezTo>
                      <a:pt x="15" y="43"/>
                      <a:pt x="14" y="42"/>
                      <a:pt x="14" y="40"/>
                    </a:cubicBezTo>
                    <a:cubicBezTo>
                      <a:pt x="14" y="39"/>
                      <a:pt x="14" y="40"/>
                      <a:pt x="15" y="39"/>
                    </a:cubicBezTo>
                    <a:cubicBezTo>
                      <a:pt x="15" y="39"/>
                      <a:pt x="15" y="40"/>
                      <a:pt x="16" y="40"/>
                    </a:cubicBezTo>
                    <a:cubicBezTo>
                      <a:pt x="16" y="40"/>
                      <a:pt x="16" y="41"/>
                      <a:pt x="17" y="41"/>
                    </a:cubicBezTo>
                    <a:cubicBezTo>
                      <a:pt x="18" y="42"/>
                      <a:pt x="17" y="41"/>
                      <a:pt x="18" y="40"/>
                    </a:cubicBezTo>
                    <a:cubicBezTo>
                      <a:pt x="18" y="39"/>
                      <a:pt x="17" y="39"/>
                      <a:pt x="17" y="38"/>
                    </a:cubicBezTo>
                    <a:cubicBezTo>
                      <a:pt x="17" y="36"/>
                      <a:pt x="17" y="36"/>
                      <a:pt x="17" y="35"/>
                    </a:cubicBezTo>
                    <a:cubicBezTo>
                      <a:pt x="16" y="35"/>
                      <a:pt x="17" y="34"/>
                      <a:pt x="17" y="35"/>
                    </a:cubicBezTo>
                    <a:cubicBezTo>
                      <a:pt x="18" y="35"/>
                      <a:pt x="17" y="35"/>
                      <a:pt x="18" y="36"/>
                    </a:cubicBezTo>
                    <a:cubicBezTo>
                      <a:pt x="19" y="35"/>
                      <a:pt x="19" y="35"/>
                      <a:pt x="19" y="35"/>
                    </a:cubicBezTo>
                    <a:cubicBezTo>
                      <a:pt x="19" y="34"/>
                      <a:pt x="19" y="33"/>
                      <a:pt x="18" y="33"/>
                    </a:cubicBezTo>
                    <a:cubicBezTo>
                      <a:pt x="18" y="33"/>
                      <a:pt x="18" y="32"/>
                      <a:pt x="18" y="31"/>
                    </a:cubicBezTo>
                    <a:cubicBezTo>
                      <a:pt x="19" y="31"/>
                      <a:pt x="19" y="31"/>
                      <a:pt x="19" y="31"/>
                    </a:cubicBezTo>
                    <a:cubicBezTo>
                      <a:pt x="20" y="31"/>
                      <a:pt x="20" y="31"/>
                      <a:pt x="20" y="31"/>
                    </a:cubicBezTo>
                    <a:cubicBezTo>
                      <a:pt x="21" y="32"/>
                      <a:pt x="21" y="32"/>
                      <a:pt x="21" y="32"/>
                    </a:cubicBezTo>
                    <a:cubicBezTo>
                      <a:pt x="22" y="32"/>
                      <a:pt x="22" y="33"/>
                      <a:pt x="23" y="33"/>
                    </a:cubicBezTo>
                    <a:cubicBezTo>
                      <a:pt x="24" y="33"/>
                      <a:pt x="24" y="33"/>
                      <a:pt x="24" y="33"/>
                    </a:cubicBezTo>
                    <a:cubicBezTo>
                      <a:pt x="24" y="33"/>
                      <a:pt x="22" y="31"/>
                      <a:pt x="22" y="30"/>
                    </a:cubicBezTo>
                    <a:cubicBezTo>
                      <a:pt x="22" y="30"/>
                      <a:pt x="21" y="29"/>
                      <a:pt x="22" y="28"/>
                    </a:cubicBezTo>
                    <a:cubicBezTo>
                      <a:pt x="22" y="28"/>
                      <a:pt x="23" y="28"/>
                      <a:pt x="21" y="27"/>
                    </a:cubicBezTo>
                    <a:cubicBezTo>
                      <a:pt x="18" y="25"/>
                      <a:pt x="17" y="25"/>
                      <a:pt x="17" y="25"/>
                    </a:cubicBezTo>
                    <a:cubicBezTo>
                      <a:pt x="16" y="25"/>
                      <a:pt x="16" y="25"/>
                      <a:pt x="16" y="25"/>
                    </a:cubicBezTo>
                    <a:cubicBezTo>
                      <a:pt x="15" y="24"/>
                      <a:pt x="15" y="24"/>
                      <a:pt x="15" y="24"/>
                    </a:cubicBezTo>
                    <a:cubicBezTo>
                      <a:pt x="15" y="23"/>
                      <a:pt x="16" y="23"/>
                      <a:pt x="17" y="23"/>
                    </a:cubicBezTo>
                    <a:cubicBezTo>
                      <a:pt x="18" y="24"/>
                      <a:pt x="18" y="24"/>
                      <a:pt x="19" y="25"/>
                    </a:cubicBezTo>
                    <a:cubicBezTo>
                      <a:pt x="19" y="25"/>
                      <a:pt x="20" y="25"/>
                      <a:pt x="21" y="26"/>
                    </a:cubicBezTo>
                    <a:cubicBezTo>
                      <a:pt x="22" y="27"/>
                      <a:pt x="22" y="27"/>
                      <a:pt x="22" y="27"/>
                    </a:cubicBezTo>
                    <a:cubicBezTo>
                      <a:pt x="23" y="28"/>
                      <a:pt x="23" y="29"/>
                      <a:pt x="24" y="30"/>
                    </a:cubicBezTo>
                    <a:cubicBezTo>
                      <a:pt x="25" y="30"/>
                      <a:pt x="24" y="30"/>
                      <a:pt x="25" y="30"/>
                    </a:cubicBezTo>
                    <a:cubicBezTo>
                      <a:pt x="26" y="30"/>
                      <a:pt x="26" y="31"/>
                      <a:pt x="26" y="30"/>
                    </a:cubicBezTo>
                    <a:cubicBezTo>
                      <a:pt x="26" y="29"/>
                      <a:pt x="28" y="28"/>
                      <a:pt x="26" y="28"/>
                    </a:cubicBezTo>
                    <a:cubicBezTo>
                      <a:pt x="24" y="28"/>
                      <a:pt x="24" y="28"/>
                      <a:pt x="24" y="27"/>
                    </a:cubicBezTo>
                    <a:cubicBezTo>
                      <a:pt x="23" y="26"/>
                      <a:pt x="23" y="26"/>
                      <a:pt x="23" y="25"/>
                    </a:cubicBezTo>
                    <a:cubicBezTo>
                      <a:pt x="23" y="25"/>
                      <a:pt x="23" y="25"/>
                      <a:pt x="22" y="25"/>
                    </a:cubicBezTo>
                    <a:cubicBezTo>
                      <a:pt x="21" y="25"/>
                      <a:pt x="20" y="25"/>
                      <a:pt x="19" y="23"/>
                    </a:cubicBezTo>
                    <a:cubicBezTo>
                      <a:pt x="19" y="22"/>
                      <a:pt x="18" y="23"/>
                      <a:pt x="17" y="22"/>
                    </a:cubicBezTo>
                    <a:cubicBezTo>
                      <a:pt x="16" y="20"/>
                      <a:pt x="16" y="18"/>
                      <a:pt x="18" y="20"/>
                    </a:cubicBezTo>
                    <a:cubicBezTo>
                      <a:pt x="19" y="22"/>
                      <a:pt x="20" y="22"/>
                      <a:pt x="19" y="21"/>
                    </a:cubicBezTo>
                    <a:cubicBezTo>
                      <a:pt x="19" y="19"/>
                      <a:pt x="17" y="18"/>
                      <a:pt x="17" y="18"/>
                    </a:cubicBezTo>
                    <a:cubicBezTo>
                      <a:pt x="16" y="18"/>
                      <a:pt x="16" y="17"/>
                      <a:pt x="16" y="16"/>
                    </a:cubicBezTo>
                    <a:cubicBezTo>
                      <a:pt x="15" y="15"/>
                      <a:pt x="14" y="14"/>
                      <a:pt x="14" y="13"/>
                    </a:cubicBezTo>
                    <a:cubicBezTo>
                      <a:pt x="15" y="12"/>
                      <a:pt x="14" y="10"/>
                      <a:pt x="15" y="10"/>
                    </a:cubicBezTo>
                    <a:cubicBezTo>
                      <a:pt x="17" y="10"/>
                      <a:pt x="17" y="10"/>
                      <a:pt x="17" y="11"/>
                    </a:cubicBezTo>
                    <a:cubicBezTo>
                      <a:pt x="17" y="13"/>
                      <a:pt x="18" y="13"/>
                      <a:pt x="19" y="14"/>
                    </a:cubicBezTo>
                    <a:cubicBezTo>
                      <a:pt x="19" y="14"/>
                      <a:pt x="18" y="16"/>
                      <a:pt x="19" y="16"/>
                    </a:cubicBezTo>
                    <a:cubicBezTo>
                      <a:pt x="20" y="17"/>
                      <a:pt x="21" y="17"/>
                      <a:pt x="21" y="16"/>
                    </a:cubicBezTo>
                    <a:cubicBezTo>
                      <a:pt x="21" y="16"/>
                      <a:pt x="20" y="15"/>
                      <a:pt x="20" y="14"/>
                    </a:cubicBezTo>
                    <a:cubicBezTo>
                      <a:pt x="20" y="13"/>
                      <a:pt x="21" y="16"/>
                      <a:pt x="22" y="15"/>
                    </a:cubicBezTo>
                    <a:cubicBezTo>
                      <a:pt x="23" y="15"/>
                      <a:pt x="22" y="13"/>
                      <a:pt x="22" y="13"/>
                    </a:cubicBezTo>
                    <a:cubicBezTo>
                      <a:pt x="21" y="13"/>
                      <a:pt x="21" y="13"/>
                      <a:pt x="21" y="13"/>
                    </a:cubicBezTo>
                    <a:cubicBezTo>
                      <a:pt x="22" y="13"/>
                      <a:pt x="22" y="12"/>
                      <a:pt x="23" y="13"/>
                    </a:cubicBezTo>
                    <a:cubicBezTo>
                      <a:pt x="24" y="14"/>
                      <a:pt x="24" y="15"/>
                      <a:pt x="24" y="14"/>
                    </a:cubicBezTo>
                    <a:cubicBezTo>
                      <a:pt x="25" y="13"/>
                      <a:pt x="24" y="12"/>
                      <a:pt x="24" y="12"/>
                    </a:cubicBezTo>
                    <a:cubicBezTo>
                      <a:pt x="23" y="12"/>
                      <a:pt x="22" y="11"/>
                      <a:pt x="22" y="11"/>
                    </a:cubicBezTo>
                    <a:cubicBezTo>
                      <a:pt x="22" y="10"/>
                      <a:pt x="20" y="10"/>
                      <a:pt x="22" y="9"/>
                    </a:cubicBezTo>
                    <a:cubicBezTo>
                      <a:pt x="23" y="9"/>
                      <a:pt x="23" y="9"/>
                      <a:pt x="23" y="9"/>
                    </a:cubicBezTo>
                    <a:cubicBezTo>
                      <a:pt x="24" y="10"/>
                      <a:pt x="25" y="9"/>
                      <a:pt x="25" y="9"/>
                    </a:cubicBezTo>
                    <a:cubicBezTo>
                      <a:pt x="25" y="9"/>
                      <a:pt x="25" y="8"/>
                      <a:pt x="26" y="9"/>
                    </a:cubicBezTo>
                    <a:cubicBezTo>
                      <a:pt x="27" y="9"/>
                      <a:pt x="27" y="10"/>
                      <a:pt x="28" y="9"/>
                    </a:cubicBezTo>
                    <a:cubicBezTo>
                      <a:pt x="29" y="8"/>
                      <a:pt x="31" y="8"/>
                      <a:pt x="32" y="8"/>
                    </a:cubicBezTo>
                    <a:cubicBezTo>
                      <a:pt x="32" y="8"/>
                      <a:pt x="31" y="9"/>
                      <a:pt x="33" y="9"/>
                    </a:cubicBezTo>
                    <a:cubicBezTo>
                      <a:pt x="34" y="9"/>
                      <a:pt x="32" y="6"/>
                      <a:pt x="34" y="9"/>
                    </a:cubicBezTo>
                    <a:cubicBezTo>
                      <a:pt x="35" y="9"/>
                      <a:pt x="35" y="9"/>
                      <a:pt x="35" y="9"/>
                    </a:cubicBezTo>
                    <a:cubicBezTo>
                      <a:pt x="35" y="8"/>
                      <a:pt x="36" y="6"/>
                      <a:pt x="37" y="5"/>
                    </a:cubicBezTo>
                    <a:cubicBezTo>
                      <a:pt x="37" y="4"/>
                      <a:pt x="38" y="3"/>
                      <a:pt x="37" y="2"/>
                    </a:cubicBezTo>
                    <a:cubicBezTo>
                      <a:pt x="37" y="1"/>
                      <a:pt x="37" y="0"/>
                      <a:pt x="37" y="0"/>
                    </a:cubicBezTo>
                    <a:cubicBezTo>
                      <a:pt x="37" y="0"/>
                      <a:pt x="37" y="0"/>
                      <a:pt x="37" y="0"/>
                    </a:cubicBezTo>
                    <a:cubicBezTo>
                      <a:pt x="35" y="1"/>
                      <a:pt x="34" y="3"/>
                      <a:pt x="33" y="4"/>
                    </a:cubicBezTo>
                    <a:cubicBezTo>
                      <a:pt x="31" y="5"/>
                      <a:pt x="31" y="5"/>
                      <a:pt x="30" y="5"/>
                    </a:cubicBezTo>
                    <a:cubicBezTo>
                      <a:pt x="28" y="5"/>
                      <a:pt x="27" y="5"/>
                      <a:pt x="26" y="4"/>
                    </a:cubicBezTo>
                    <a:cubicBezTo>
                      <a:pt x="25" y="4"/>
                      <a:pt x="24" y="3"/>
                      <a:pt x="23" y="3"/>
                    </a:cubicBezTo>
                    <a:cubicBezTo>
                      <a:pt x="22" y="3"/>
                      <a:pt x="19" y="4"/>
                      <a:pt x="18" y="4"/>
                    </a:cubicBezTo>
                    <a:cubicBezTo>
                      <a:pt x="17" y="4"/>
                      <a:pt x="17" y="4"/>
                      <a:pt x="17" y="4"/>
                    </a:cubicBezTo>
                    <a:cubicBezTo>
                      <a:pt x="17" y="5"/>
                      <a:pt x="16" y="5"/>
                      <a:pt x="15" y="6"/>
                    </a:cubicBezTo>
                    <a:cubicBezTo>
                      <a:pt x="14" y="6"/>
                      <a:pt x="14" y="6"/>
                      <a:pt x="13" y="7"/>
                    </a:cubicBezTo>
                    <a:cubicBezTo>
                      <a:pt x="12" y="7"/>
                      <a:pt x="12" y="6"/>
                      <a:pt x="11" y="6"/>
                    </a:cubicBezTo>
                    <a:cubicBezTo>
                      <a:pt x="10" y="7"/>
                      <a:pt x="10" y="8"/>
                      <a:pt x="9" y="9"/>
                    </a:cubicBezTo>
                    <a:cubicBezTo>
                      <a:pt x="8" y="8"/>
                      <a:pt x="6" y="8"/>
                      <a:pt x="4" y="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53" name="Freeform 204">
                <a:extLst>
                  <a:ext uri="{FF2B5EF4-FFF2-40B4-BE49-F238E27FC236}">
                    <a16:creationId xmlns:a16="http://schemas.microsoft.com/office/drawing/2014/main" id="{EC2A0B54-AE2C-4DC5-820A-44FDB9679980}"/>
                  </a:ext>
                </a:extLst>
              </p:cNvPr>
              <p:cNvSpPr>
                <a:spLocks/>
              </p:cNvSpPr>
              <p:nvPr/>
            </p:nvSpPr>
            <p:spPr bwMode="auto">
              <a:xfrm>
                <a:off x="3730" y="1610"/>
                <a:ext cx="102" cy="115"/>
              </a:xfrm>
              <a:custGeom>
                <a:avLst/>
                <a:gdLst>
                  <a:gd name="T0" fmla="*/ 30 w 38"/>
                  <a:gd name="T1" fmla="*/ 99 h 43"/>
                  <a:gd name="T2" fmla="*/ 8 w 38"/>
                  <a:gd name="T3" fmla="*/ 120 h 43"/>
                  <a:gd name="T4" fmla="*/ 8 w 38"/>
                  <a:gd name="T5" fmla="*/ 136 h 43"/>
                  <a:gd name="T6" fmla="*/ 30 w 38"/>
                  <a:gd name="T7" fmla="*/ 158 h 43"/>
                  <a:gd name="T8" fmla="*/ 43 w 38"/>
                  <a:gd name="T9" fmla="*/ 193 h 43"/>
                  <a:gd name="T10" fmla="*/ 72 w 38"/>
                  <a:gd name="T11" fmla="*/ 201 h 43"/>
                  <a:gd name="T12" fmla="*/ 107 w 38"/>
                  <a:gd name="T13" fmla="*/ 201 h 43"/>
                  <a:gd name="T14" fmla="*/ 137 w 38"/>
                  <a:gd name="T15" fmla="*/ 214 h 43"/>
                  <a:gd name="T16" fmla="*/ 102 w 38"/>
                  <a:gd name="T17" fmla="*/ 214 h 43"/>
                  <a:gd name="T18" fmla="*/ 72 w 38"/>
                  <a:gd name="T19" fmla="*/ 201 h 43"/>
                  <a:gd name="T20" fmla="*/ 56 w 38"/>
                  <a:gd name="T21" fmla="*/ 201 h 43"/>
                  <a:gd name="T22" fmla="*/ 43 w 38"/>
                  <a:gd name="T23" fmla="*/ 230 h 43"/>
                  <a:gd name="T24" fmla="*/ 64 w 38"/>
                  <a:gd name="T25" fmla="*/ 243 h 43"/>
                  <a:gd name="T26" fmla="*/ 64 w 38"/>
                  <a:gd name="T27" fmla="*/ 273 h 43"/>
                  <a:gd name="T28" fmla="*/ 81 w 38"/>
                  <a:gd name="T29" fmla="*/ 273 h 43"/>
                  <a:gd name="T30" fmla="*/ 94 w 38"/>
                  <a:gd name="T31" fmla="*/ 286 h 43"/>
                  <a:gd name="T32" fmla="*/ 102 w 38"/>
                  <a:gd name="T33" fmla="*/ 286 h 43"/>
                  <a:gd name="T34" fmla="*/ 115 w 38"/>
                  <a:gd name="T35" fmla="*/ 286 h 43"/>
                  <a:gd name="T36" fmla="*/ 129 w 38"/>
                  <a:gd name="T37" fmla="*/ 286 h 43"/>
                  <a:gd name="T38" fmla="*/ 123 w 38"/>
                  <a:gd name="T39" fmla="*/ 251 h 43"/>
                  <a:gd name="T40" fmla="*/ 129 w 38"/>
                  <a:gd name="T41" fmla="*/ 257 h 43"/>
                  <a:gd name="T42" fmla="*/ 129 w 38"/>
                  <a:gd name="T43" fmla="*/ 235 h 43"/>
                  <a:gd name="T44" fmla="*/ 137 w 38"/>
                  <a:gd name="T45" fmla="*/ 222 h 43"/>
                  <a:gd name="T46" fmla="*/ 150 w 38"/>
                  <a:gd name="T47" fmla="*/ 230 h 43"/>
                  <a:gd name="T48" fmla="*/ 172 w 38"/>
                  <a:gd name="T49" fmla="*/ 235 h 43"/>
                  <a:gd name="T50" fmla="*/ 158 w 38"/>
                  <a:gd name="T51" fmla="*/ 201 h 43"/>
                  <a:gd name="T52" fmla="*/ 123 w 38"/>
                  <a:gd name="T53" fmla="*/ 179 h 43"/>
                  <a:gd name="T54" fmla="*/ 107 w 38"/>
                  <a:gd name="T55" fmla="*/ 171 h 43"/>
                  <a:gd name="T56" fmla="*/ 137 w 38"/>
                  <a:gd name="T57" fmla="*/ 179 h 43"/>
                  <a:gd name="T58" fmla="*/ 158 w 38"/>
                  <a:gd name="T59" fmla="*/ 193 h 43"/>
                  <a:gd name="T60" fmla="*/ 180 w 38"/>
                  <a:gd name="T61" fmla="*/ 214 h 43"/>
                  <a:gd name="T62" fmla="*/ 188 w 38"/>
                  <a:gd name="T63" fmla="*/ 201 h 43"/>
                  <a:gd name="T64" fmla="*/ 166 w 38"/>
                  <a:gd name="T65" fmla="*/ 179 h 43"/>
                  <a:gd name="T66" fmla="*/ 137 w 38"/>
                  <a:gd name="T67" fmla="*/ 166 h 43"/>
                  <a:gd name="T68" fmla="*/ 129 w 38"/>
                  <a:gd name="T69" fmla="*/ 142 h 43"/>
                  <a:gd name="T70" fmla="*/ 123 w 38"/>
                  <a:gd name="T71" fmla="*/ 128 h 43"/>
                  <a:gd name="T72" fmla="*/ 102 w 38"/>
                  <a:gd name="T73" fmla="*/ 94 h 43"/>
                  <a:gd name="T74" fmla="*/ 123 w 38"/>
                  <a:gd name="T75" fmla="*/ 78 h 43"/>
                  <a:gd name="T76" fmla="*/ 137 w 38"/>
                  <a:gd name="T77" fmla="*/ 115 h 43"/>
                  <a:gd name="T78" fmla="*/ 145 w 38"/>
                  <a:gd name="T79" fmla="*/ 99 h 43"/>
                  <a:gd name="T80" fmla="*/ 158 w 38"/>
                  <a:gd name="T81" fmla="*/ 94 h 43"/>
                  <a:gd name="T82" fmla="*/ 166 w 38"/>
                  <a:gd name="T83" fmla="*/ 94 h 43"/>
                  <a:gd name="T84" fmla="*/ 172 w 38"/>
                  <a:gd name="T85" fmla="*/ 86 h 43"/>
                  <a:gd name="T86" fmla="*/ 158 w 38"/>
                  <a:gd name="T87" fmla="*/ 64 h 43"/>
                  <a:gd name="T88" fmla="*/ 180 w 38"/>
                  <a:gd name="T89" fmla="*/ 64 h 43"/>
                  <a:gd name="T90" fmla="*/ 201 w 38"/>
                  <a:gd name="T91" fmla="*/ 64 h 43"/>
                  <a:gd name="T92" fmla="*/ 239 w 38"/>
                  <a:gd name="T93" fmla="*/ 64 h 43"/>
                  <a:gd name="T94" fmla="*/ 252 w 38"/>
                  <a:gd name="T95" fmla="*/ 64 h 43"/>
                  <a:gd name="T96" fmla="*/ 266 w 38"/>
                  <a:gd name="T97" fmla="*/ 13 h 43"/>
                  <a:gd name="T98" fmla="*/ 266 w 38"/>
                  <a:gd name="T99" fmla="*/ 0 h 43"/>
                  <a:gd name="T100" fmla="*/ 217 w 38"/>
                  <a:gd name="T101" fmla="*/ 35 h 43"/>
                  <a:gd name="T102" fmla="*/ 166 w 38"/>
                  <a:gd name="T103" fmla="*/ 21 h 43"/>
                  <a:gd name="T104" fmla="*/ 123 w 38"/>
                  <a:gd name="T105" fmla="*/ 29 h 43"/>
                  <a:gd name="T106" fmla="*/ 94 w 38"/>
                  <a:gd name="T107" fmla="*/ 51 h 43"/>
                  <a:gd name="T108" fmla="*/ 64 w 38"/>
                  <a:gd name="T109" fmla="*/ 64 h 4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38" h="43">
                    <a:moveTo>
                      <a:pt x="4" y="9"/>
                    </a:moveTo>
                    <a:cubicBezTo>
                      <a:pt x="4" y="11"/>
                      <a:pt x="5" y="12"/>
                      <a:pt x="4" y="14"/>
                    </a:cubicBezTo>
                    <a:cubicBezTo>
                      <a:pt x="3" y="15"/>
                      <a:pt x="3" y="16"/>
                      <a:pt x="2" y="16"/>
                    </a:cubicBezTo>
                    <a:cubicBezTo>
                      <a:pt x="2" y="17"/>
                      <a:pt x="1" y="17"/>
                      <a:pt x="1" y="17"/>
                    </a:cubicBezTo>
                    <a:cubicBezTo>
                      <a:pt x="1" y="17"/>
                      <a:pt x="1" y="17"/>
                      <a:pt x="1" y="17"/>
                    </a:cubicBezTo>
                    <a:cubicBezTo>
                      <a:pt x="1" y="17"/>
                      <a:pt x="1" y="18"/>
                      <a:pt x="1" y="19"/>
                    </a:cubicBezTo>
                    <a:cubicBezTo>
                      <a:pt x="0" y="20"/>
                      <a:pt x="1" y="21"/>
                      <a:pt x="2" y="22"/>
                    </a:cubicBezTo>
                    <a:cubicBezTo>
                      <a:pt x="3" y="22"/>
                      <a:pt x="3" y="22"/>
                      <a:pt x="4" y="22"/>
                    </a:cubicBezTo>
                    <a:cubicBezTo>
                      <a:pt x="4" y="23"/>
                      <a:pt x="4" y="23"/>
                      <a:pt x="5" y="24"/>
                    </a:cubicBezTo>
                    <a:cubicBezTo>
                      <a:pt x="5" y="26"/>
                      <a:pt x="5" y="26"/>
                      <a:pt x="6" y="27"/>
                    </a:cubicBezTo>
                    <a:cubicBezTo>
                      <a:pt x="7" y="27"/>
                      <a:pt x="7" y="28"/>
                      <a:pt x="8" y="28"/>
                    </a:cubicBezTo>
                    <a:cubicBezTo>
                      <a:pt x="9" y="28"/>
                      <a:pt x="9" y="28"/>
                      <a:pt x="10" y="28"/>
                    </a:cubicBezTo>
                    <a:cubicBezTo>
                      <a:pt x="11" y="28"/>
                      <a:pt x="12" y="28"/>
                      <a:pt x="13" y="28"/>
                    </a:cubicBezTo>
                    <a:cubicBezTo>
                      <a:pt x="14" y="28"/>
                      <a:pt x="15" y="27"/>
                      <a:pt x="15" y="28"/>
                    </a:cubicBezTo>
                    <a:cubicBezTo>
                      <a:pt x="16" y="29"/>
                      <a:pt x="15" y="30"/>
                      <a:pt x="16" y="30"/>
                    </a:cubicBezTo>
                    <a:cubicBezTo>
                      <a:pt x="17" y="29"/>
                      <a:pt x="18" y="28"/>
                      <a:pt x="19" y="30"/>
                    </a:cubicBezTo>
                    <a:cubicBezTo>
                      <a:pt x="19" y="30"/>
                      <a:pt x="16" y="31"/>
                      <a:pt x="15" y="30"/>
                    </a:cubicBezTo>
                    <a:cubicBezTo>
                      <a:pt x="15" y="30"/>
                      <a:pt x="15" y="30"/>
                      <a:pt x="14" y="30"/>
                    </a:cubicBezTo>
                    <a:cubicBezTo>
                      <a:pt x="13" y="29"/>
                      <a:pt x="13" y="29"/>
                      <a:pt x="12" y="29"/>
                    </a:cubicBezTo>
                    <a:cubicBezTo>
                      <a:pt x="10" y="28"/>
                      <a:pt x="10" y="28"/>
                      <a:pt x="10" y="28"/>
                    </a:cubicBezTo>
                    <a:cubicBezTo>
                      <a:pt x="9" y="28"/>
                      <a:pt x="9" y="29"/>
                      <a:pt x="9" y="28"/>
                    </a:cubicBezTo>
                    <a:cubicBezTo>
                      <a:pt x="9" y="28"/>
                      <a:pt x="9" y="28"/>
                      <a:pt x="8" y="28"/>
                    </a:cubicBezTo>
                    <a:cubicBezTo>
                      <a:pt x="8" y="29"/>
                      <a:pt x="8" y="29"/>
                      <a:pt x="7" y="29"/>
                    </a:cubicBezTo>
                    <a:cubicBezTo>
                      <a:pt x="7" y="29"/>
                      <a:pt x="6" y="31"/>
                      <a:pt x="6" y="32"/>
                    </a:cubicBezTo>
                    <a:cubicBezTo>
                      <a:pt x="6" y="33"/>
                      <a:pt x="6" y="32"/>
                      <a:pt x="7" y="33"/>
                    </a:cubicBezTo>
                    <a:cubicBezTo>
                      <a:pt x="7" y="33"/>
                      <a:pt x="8" y="34"/>
                      <a:pt x="9" y="34"/>
                    </a:cubicBezTo>
                    <a:cubicBezTo>
                      <a:pt x="10" y="34"/>
                      <a:pt x="10" y="35"/>
                      <a:pt x="9" y="35"/>
                    </a:cubicBezTo>
                    <a:cubicBezTo>
                      <a:pt x="9" y="36"/>
                      <a:pt x="9" y="37"/>
                      <a:pt x="9" y="38"/>
                    </a:cubicBezTo>
                    <a:cubicBezTo>
                      <a:pt x="9" y="39"/>
                      <a:pt x="10" y="40"/>
                      <a:pt x="10" y="40"/>
                    </a:cubicBezTo>
                    <a:cubicBezTo>
                      <a:pt x="11" y="38"/>
                      <a:pt x="11" y="38"/>
                      <a:pt x="11" y="38"/>
                    </a:cubicBezTo>
                    <a:cubicBezTo>
                      <a:pt x="11" y="37"/>
                      <a:pt x="12" y="38"/>
                      <a:pt x="12" y="39"/>
                    </a:cubicBezTo>
                    <a:cubicBezTo>
                      <a:pt x="13" y="39"/>
                      <a:pt x="13" y="40"/>
                      <a:pt x="13" y="40"/>
                    </a:cubicBezTo>
                    <a:cubicBezTo>
                      <a:pt x="13" y="41"/>
                      <a:pt x="13" y="42"/>
                      <a:pt x="14" y="43"/>
                    </a:cubicBezTo>
                    <a:cubicBezTo>
                      <a:pt x="15" y="43"/>
                      <a:pt x="14" y="42"/>
                      <a:pt x="14" y="40"/>
                    </a:cubicBezTo>
                    <a:cubicBezTo>
                      <a:pt x="14" y="39"/>
                      <a:pt x="14" y="40"/>
                      <a:pt x="15" y="39"/>
                    </a:cubicBezTo>
                    <a:cubicBezTo>
                      <a:pt x="15" y="39"/>
                      <a:pt x="15" y="40"/>
                      <a:pt x="16" y="40"/>
                    </a:cubicBezTo>
                    <a:cubicBezTo>
                      <a:pt x="16" y="40"/>
                      <a:pt x="16" y="41"/>
                      <a:pt x="17" y="41"/>
                    </a:cubicBezTo>
                    <a:cubicBezTo>
                      <a:pt x="18" y="42"/>
                      <a:pt x="17" y="41"/>
                      <a:pt x="18" y="40"/>
                    </a:cubicBezTo>
                    <a:cubicBezTo>
                      <a:pt x="18" y="39"/>
                      <a:pt x="17" y="39"/>
                      <a:pt x="17" y="38"/>
                    </a:cubicBezTo>
                    <a:cubicBezTo>
                      <a:pt x="17" y="36"/>
                      <a:pt x="17" y="36"/>
                      <a:pt x="17" y="35"/>
                    </a:cubicBezTo>
                    <a:cubicBezTo>
                      <a:pt x="16" y="35"/>
                      <a:pt x="17" y="34"/>
                      <a:pt x="17" y="35"/>
                    </a:cubicBezTo>
                    <a:cubicBezTo>
                      <a:pt x="18" y="35"/>
                      <a:pt x="17" y="35"/>
                      <a:pt x="18" y="36"/>
                    </a:cubicBezTo>
                    <a:cubicBezTo>
                      <a:pt x="19" y="35"/>
                      <a:pt x="19" y="35"/>
                      <a:pt x="19" y="35"/>
                    </a:cubicBezTo>
                    <a:cubicBezTo>
                      <a:pt x="19" y="34"/>
                      <a:pt x="19" y="33"/>
                      <a:pt x="18" y="33"/>
                    </a:cubicBezTo>
                    <a:cubicBezTo>
                      <a:pt x="18" y="33"/>
                      <a:pt x="18" y="32"/>
                      <a:pt x="18" y="31"/>
                    </a:cubicBezTo>
                    <a:cubicBezTo>
                      <a:pt x="19" y="31"/>
                      <a:pt x="19" y="31"/>
                      <a:pt x="19" y="31"/>
                    </a:cubicBezTo>
                    <a:cubicBezTo>
                      <a:pt x="20" y="31"/>
                      <a:pt x="20" y="31"/>
                      <a:pt x="20" y="31"/>
                    </a:cubicBezTo>
                    <a:cubicBezTo>
                      <a:pt x="21" y="32"/>
                      <a:pt x="21" y="32"/>
                      <a:pt x="21" y="32"/>
                    </a:cubicBezTo>
                    <a:cubicBezTo>
                      <a:pt x="22" y="32"/>
                      <a:pt x="22" y="33"/>
                      <a:pt x="23" y="33"/>
                    </a:cubicBezTo>
                    <a:cubicBezTo>
                      <a:pt x="24" y="33"/>
                      <a:pt x="24" y="33"/>
                      <a:pt x="24" y="33"/>
                    </a:cubicBezTo>
                    <a:cubicBezTo>
                      <a:pt x="24" y="33"/>
                      <a:pt x="22" y="31"/>
                      <a:pt x="22" y="30"/>
                    </a:cubicBezTo>
                    <a:cubicBezTo>
                      <a:pt x="22" y="30"/>
                      <a:pt x="21" y="29"/>
                      <a:pt x="22" y="28"/>
                    </a:cubicBezTo>
                    <a:cubicBezTo>
                      <a:pt x="22" y="28"/>
                      <a:pt x="23" y="28"/>
                      <a:pt x="21" y="27"/>
                    </a:cubicBezTo>
                    <a:cubicBezTo>
                      <a:pt x="18" y="25"/>
                      <a:pt x="17" y="25"/>
                      <a:pt x="17" y="25"/>
                    </a:cubicBezTo>
                    <a:cubicBezTo>
                      <a:pt x="16" y="25"/>
                      <a:pt x="16" y="25"/>
                      <a:pt x="16" y="25"/>
                    </a:cubicBezTo>
                    <a:cubicBezTo>
                      <a:pt x="15" y="24"/>
                      <a:pt x="15" y="24"/>
                      <a:pt x="15" y="24"/>
                    </a:cubicBezTo>
                    <a:cubicBezTo>
                      <a:pt x="15" y="23"/>
                      <a:pt x="16" y="23"/>
                      <a:pt x="17" y="23"/>
                    </a:cubicBezTo>
                    <a:cubicBezTo>
                      <a:pt x="18" y="24"/>
                      <a:pt x="18" y="24"/>
                      <a:pt x="19" y="25"/>
                    </a:cubicBezTo>
                    <a:cubicBezTo>
                      <a:pt x="19" y="25"/>
                      <a:pt x="20" y="25"/>
                      <a:pt x="21" y="26"/>
                    </a:cubicBezTo>
                    <a:cubicBezTo>
                      <a:pt x="22" y="27"/>
                      <a:pt x="22" y="27"/>
                      <a:pt x="22" y="27"/>
                    </a:cubicBezTo>
                    <a:cubicBezTo>
                      <a:pt x="23" y="28"/>
                      <a:pt x="23" y="29"/>
                      <a:pt x="24" y="30"/>
                    </a:cubicBezTo>
                    <a:cubicBezTo>
                      <a:pt x="25" y="30"/>
                      <a:pt x="24" y="30"/>
                      <a:pt x="25" y="30"/>
                    </a:cubicBezTo>
                    <a:cubicBezTo>
                      <a:pt x="26" y="30"/>
                      <a:pt x="26" y="31"/>
                      <a:pt x="26" y="30"/>
                    </a:cubicBezTo>
                    <a:cubicBezTo>
                      <a:pt x="26" y="29"/>
                      <a:pt x="28" y="28"/>
                      <a:pt x="26" y="28"/>
                    </a:cubicBezTo>
                    <a:cubicBezTo>
                      <a:pt x="24" y="28"/>
                      <a:pt x="24" y="28"/>
                      <a:pt x="24" y="27"/>
                    </a:cubicBezTo>
                    <a:cubicBezTo>
                      <a:pt x="23" y="26"/>
                      <a:pt x="23" y="26"/>
                      <a:pt x="23" y="25"/>
                    </a:cubicBezTo>
                    <a:cubicBezTo>
                      <a:pt x="23" y="25"/>
                      <a:pt x="23" y="25"/>
                      <a:pt x="22" y="25"/>
                    </a:cubicBezTo>
                    <a:cubicBezTo>
                      <a:pt x="21" y="25"/>
                      <a:pt x="20" y="25"/>
                      <a:pt x="19" y="23"/>
                    </a:cubicBezTo>
                    <a:cubicBezTo>
                      <a:pt x="19" y="22"/>
                      <a:pt x="18" y="23"/>
                      <a:pt x="17" y="22"/>
                    </a:cubicBezTo>
                    <a:cubicBezTo>
                      <a:pt x="16" y="20"/>
                      <a:pt x="16" y="18"/>
                      <a:pt x="18" y="20"/>
                    </a:cubicBezTo>
                    <a:cubicBezTo>
                      <a:pt x="19" y="22"/>
                      <a:pt x="20" y="22"/>
                      <a:pt x="19" y="21"/>
                    </a:cubicBezTo>
                    <a:cubicBezTo>
                      <a:pt x="19" y="19"/>
                      <a:pt x="17" y="18"/>
                      <a:pt x="17" y="18"/>
                    </a:cubicBezTo>
                    <a:cubicBezTo>
                      <a:pt x="16" y="18"/>
                      <a:pt x="16" y="17"/>
                      <a:pt x="16" y="16"/>
                    </a:cubicBezTo>
                    <a:cubicBezTo>
                      <a:pt x="15" y="15"/>
                      <a:pt x="14" y="14"/>
                      <a:pt x="14" y="13"/>
                    </a:cubicBezTo>
                    <a:cubicBezTo>
                      <a:pt x="15" y="12"/>
                      <a:pt x="14" y="10"/>
                      <a:pt x="15" y="10"/>
                    </a:cubicBezTo>
                    <a:cubicBezTo>
                      <a:pt x="17" y="10"/>
                      <a:pt x="17" y="10"/>
                      <a:pt x="17" y="11"/>
                    </a:cubicBezTo>
                    <a:cubicBezTo>
                      <a:pt x="17" y="13"/>
                      <a:pt x="18" y="13"/>
                      <a:pt x="19" y="14"/>
                    </a:cubicBezTo>
                    <a:cubicBezTo>
                      <a:pt x="19" y="14"/>
                      <a:pt x="18" y="16"/>
                      <a:pt x="19" y="16"/>
                    </a:cubicBezTo>
                    <a:cubicBezTo>
                      <a:pt x="20" y="17"/>
                      <a:pt x="21" y="17"/>
                      <a:pt x="21" y="16"/>
                    </a:cubicBezTo>
                    <a:cubicBezTo>
                      <a:pt x="21" y="16"/>
                      <a:pt x="20" y="15"/>
                      <a:pt x="20" y="14"/>
                    </a:cubicBezTo>
                    <a:cubicBezTo>
                      <a:pt x="20" y="13"/>
                      <a:pt x="21" y="16"/>
                      <a:pt x="22" y="15"/>
                    </a:cubicBezTo>
                    <a:cubicBezTo>
                      <a:pt x="23" y="15"/>
                      <a:pt x="22" y="13"/>
                      <a:pt x="22" y="13"/>
                    </a:cubicBezTo>
                    <a:cubicBezTo>
                      <a:pt x="21" y="13"/>
                      <a:pt x="21" y="13"/>
                      <a:pt x="21" y="13"/>
                    </a:cubicBezTo>
                    <a:cubicBezTo>
                      <a:pt x="22" y="13"/>
                      <a:pt x="22" y="12"/>
                      <a:pt x="23" y="13"/>
                    </a:cubicBezTo>
                    <a:cubicBezTo>
                      <a:pt x="24" y="14"/>
                      <a:pt x="24" y="15"/>
                      <a:pt x="24" y="14"/>
                    </a:cubicBezTo>
                    <a:cubicBezTo>
                      <a:pt x="25" y="13"/>
                      <a:pt x="24" y="12"/>
                      <a:pt x="24" y="12"/>
                    </a:cubicBezTo>
                    <a:cubicBezTo>
                      <a:pt x="23" y="12"/>
                      <a:pt x="22" y="11"/>
                      <a:pt x="22" y="11"/>
                    </a:cubicBezTo>
                    <a:cubicBezTo>
                      <a:pt x="22" y="10"/>
                      <a:pt x="20" y="10"/>
                      <a:pt x="22" y="9"/>
                    </a:cubicBezTo>
                    <a:cubicBezTo>
                      <a:pt x="23" y="9"/>
                      <a:pt x="23" y="9"/>
                      <a:pt x="23" y="9"/>
                    </a:cubicBezTo>
                    <a:cubicBezTo>
                      <a:pt x="24" y="10"/>
                      <a:pt x="25" y="9"/>
                      <a:pt x="25" y="9"/>
                    </a:cubicBezTo>
                    <a:cubicBezTo>
                      <a:pt x="25" y="9"/>
                      <a:pt x="25" y="8"/>
                      <a:pt x="26" y="9"/>
                    </a:cubicBezTo>
                    <a:cubicBezTo>
                      <a:pt x="27" y="9"/>
                      <a:pt x="27" y="10"/>
                      <a:pt x="28" y="9"/>
                    </a:cubicBezTo>
                    <a:cubicBezTo>
                      <a:pt x="29" y="8"/>
                      <a:pt x="31" y="8"/>
                      <a:pt x="32" y="8"/>
                    </a:cubicBezTo>
                    <a:cubicBezTo>
                      <a:pt x="32" y="8"/>
                      <a:pt x="31" y="9"/>
                      <a:pt x="33" y="9"/>
                    </a:cubicBezTo>
                    <a:cubicBezTo>
                      <a:pt x="34" y="9"/>
                      <a:pt x="32" y="6"/>
                      <a:pt x="34" y="9"/>
                    </a:cubicBezTo>
                    <a:cubicBezTo>
                      <a:pt x="35" y="9"/>
                      <a:pt x="35" y="9"/>
                      <a:pt x="35" y="9"/>
                    </a:cubicBezTo>
                    <a:cubicBezTo>
                      <a:pt x="35" y="8"/>
                      <a:pt x="36" y="6"/>
                      <a:pt x="37" y="5"/>
                    </a:cubicBezTo>
                    <a:cubicBezTo>
                      <a:pt x="37" y="4"/>
                      <a:pt x="38" y="3"/>
                      <a:pt x="37" y="2"/>
                    </a:cubicBezTo>
                    <a:cubicBezTo>
                      <a:pt x="37" y="1"/>
                      <a:pt x="37" y="0"/>
                      <a:pt x="37" y="0"/>
                    </a:cubicBezTo>
                    <a:cubicBezTo>
                      <a:pt x="37" y="0"/>
                      <a:pt x="37" y="0"/>
                      <a:pt x="37" y="0"/>
                    </a:cubicBezTo>
                    <a:cubicBezTo>
                      <a:pt x="35" y="1"/>
                      <a:pt x="34" y="3"/>
                      <a:pt x="33" y="4"/>
                    </a:cubicBezTo>
                    <a:cubicBezTo>
                      <a:pt x="31" y="5"/>
                      <a:pt x="31" y="5"/>
                      <a:pt x="30" y="5"/>
                    </a:cubicBezTo>
                    <a:cubicBezTo>
                      <a:pt x="28" y="5"/>
                      <a:pt x="27" y="5"/>
                      <a:pt x="26" y="4"/>
                    </a:cubicBezTo>
                    <a:cubicBezTo>
                      <a:pt x="25" y="4"/>
                      <a:pt x="24" y="3"/>
                      <a:pt x="23" y="3"/>
                    </a:cubicBezTo>
                    <a:cubicBezTo>
                      <a:pt x="22" y="3"/>
                      <a:pt x="19" y="4"/>
                      <a:pt x="18" y="4"/>
                    </a:cubicBezTo>
                    <a:cubicBezTo>
                      <a:pt x="17" y="4"/>
                      <a:pt x="17" y="4"/>
                      <a:pt x="17" y="4"/>
                    </a:cubicBezTo>
                    <a:cubicBezTo>
                      <a:pt x="17" y="5"/>
                      <a:pt x="16" y="5"/>
                      <a:pt x="15" y="6"/>
                    </a:cubicBezTo>
                    <a:cubicBezTo>
                      <a:pt x="14" y="6"/>
                      <a:pt x="14" y="6"/>
                      <a:pt x="13" y="7"/>
                    </a:cubicBezTo>
                    <a:cubicBezTo>
                      <a:pt x="12" y="7"/>
                      <a:pt x="12" y="6"/>
                      <a:pt x="11" y="6"/>
                    </a:cubicBezTo>
                    <a:cubicBezTo>
                      <a:pt x="10" y="7"/>
                      <a:pt x="10" y="8"/>
                      <a:pt x="9" y="9"/>
                    </a:cubicBezTo>
                    <a:cubicBezTo>
                      <a:pt x="8" y="8"/>
                      <a:pt x="6" y="8"/>
                      <a:pt x="4" y="9"/>
                    </a:cubicBezTo>
                  </a:path>
                </a:pathLst>
              </a:custGeom>
              <a:solidFill>
                <a:srgbClr val="FF33CC"/>
              </a:solidFill>
              <a:ln w="4763" cap="rnd">
                <a:solidFill>
                  <a:srgbClr val="FFFFFF"/>
                </a:solidFill>
                <a:prstDash val="solid"/>
                <a:round/>
                <a:headEnd/>
                <a:tailEnd/>
              </a:ln>
            </p:spPr>
            <p:txBody>
              <a:bodyPr/>
              <a:lstStyle/>
              <a:p>
                <a:endParaRPr lang="en-US"/>
              </a:p>
            </p:txBody>
          </p:sp>
        </p:grpSp>
        <p:sp>
          <p:nvSpPr>
            <p:cNvPr id="55" name="Freeform 206">
              <a:extLst>
                <a:ext uri="{FF2B5EF4-FFF2-40B4-BE49-F238E27FC236}">
                  <a16:creationId xmlns:a16="http://schemas.microsoft.com/office/drawing/2014/main" id="{E933E9BC-B9FB-40F4-8F77-5841292CB1ED}"/>
                </a:ext>
              </a:extLst>
            </p:cNvPr>
            <p:cNvSpPr>
              <a:spLocks/>
            </p:cNvSpPr>
            <p:nvPr/>
          </p:nvSpPr>
          <p:spPr bwMode="auto">
            <a:xfrm>
              <a:off x="6033152" y="2878381"/>
              <a:ext cx="204115" cy="147143"/>
            </a:xfrm>
            <a:custGeom>
              <a:avLst/>
              <a:gdLst>
                <a:gd name="T0" fmla="*/ 393 w 55"/>
                <a:gd name="T1" fmla="*/ 191 h 40"/>
                <a:gd name="T2" fmla="*/ 385 w 55"/>
                <a:gd name="T3" fmla="*/ 183 h 40"/>
                <a:gd name="T4" fmla="*/ 363 w 55"/>
                <a:gd name="T5" fmla="*/ 183 h 40"/>
                <a:gd name="T6" fmla="*/ 342 w 55"/>
                <a:gd name="T7" fmla="*/ 183 h 40"/>
                <a:gd name="T8" fmla="*/ 321 w 55"/>
                <a:gd name="T9" fmla="*/ 170 h 40"/>
                <a:gd name="T10" fmla="*/ 329 w 55"/>
                <a:gd name="T11" fmla="*/ 140 h 40"/>
                <a:gd name="T12" fmla="*/ 329 w 55"/>
                <a:gd name="T13" fmla="*/ 106 h 40"/>
                <a:gd name="T14" fmla="*/ 329 w 55"/>
                <a:gd name="T15" fmla="*/ 77 h 40"/>
                <a:gd name="T16" fmla="*/ 299 w 55"/>
                <a:gd name="T17" fmla="*/ 50 h 40"/>
                <a:gd name="T18" fmla="*/ 278 w 55"/>
                <a:gd name="T19" fmla="*/ 21 h 40"/>
                <a:gd name="T20" fmla="*/ 278 w 55"/>
                <a:gd name="T21" fmla="*/ 8 h 40"/>
                <a:gd name="T22" fmla="*/ 257 w 55"/>
                <a:gd name="T23" fmla="*/ 0 h 40"/>
                <a:gd name="T24" fmla="*/ 243 w 55"/>
                <a:gd name="T25" fmla="*/ 13 h 40"/>
                <a:gd name="T26" fmla="*/ 235 w 55"/>
                <a:gd name="T27" fmla="*/ 21 h 40"/>
                <a:gd name="T28" fmla="*/ 200 w 55"/>
                <a:gd name="T29" fmla="*/ 29 h 40"/>
                <a:gd name="T30" fmla="*/ 179 w 55"/>
                <a:gd name="T31" fmla="*/ 29 h 40"/>
                <a:gd name="T32" fmla="*/ 142 w 55"/>
                <a:gd name="T33" fmla="*/ 13 h 40"/>
                <a:gd name="T34" fmla="*/ 120 w 55"/>
                <a:gd name="T35" fmla="*/ 21 h 40"/>
                <a:gd name="T36" fmla="*/ 115 w 55"/>
                <a:gd name="T37" fmla="*/ 34 h 40"/>
                <a:gd name="T38" fmla="*/ 86 w 55"/>
                <a:gd name="T39" fmla="*/ 42 h 40"/>
                <a:gd name="T40" fmla="*/ 56 w 55"/>
                <a:gd name="T41" fmla="*/ 85 h 40"/>
                <a:gd name="T42" fmla="*/ 43 w 55"/>
                <a:gd name="T43" fmla="*/ 119 h 40"/>
                <a:gd name="T44" fmla="*/ 21 w 55"/>
                <a:gd name="T45" fmla="*/ 127 h 40"/>
                <a:gd name="T46" fmla="*/ 0 w 55"/>
                <a:gd name="T47" fmla="*/ 127 h 40"/>
                <a:gd name="T48" fmla="*/ 0 w 55"/>
                <a:gd name="T49" fmla="*/ 127 h 40"/>
                <a:gd name="T50" fmla="*/ 8 w 55"/>
                <a:gd name="T51" fmla="*/ 133 h 40"/>
                <a:gd name="T52" fmla="*/ 21 w 55"/>
                <a:gd name="T53" fmla="*/ 162 h 40"/>
                <a:gd name="T54" fmla="*/ 35 w 55"/>
                <a:gd name="T55" fmla="*/ 183 h 40"/>
                <a:gd name="T56" fmla="*/ 56 w 55"/>
                <a:gd name="T57" fmla="*/ 191 h 40"/>
                <a:gd name="T58" fmla="*/ 51 w 55"/>
                <a:gd name="T59" fmla="*/ 212 h 40"/>
                <a:gd name="T60" fmla="*/ 78 w 55"/>
                <a:gd name="T61" fmla="*/ 225 h 40"/>
                <a:gd name="T62" fmla="*/ 99 w 55"/>
                <a:gd name="T63" fmla="*/ 231 h 40"/>
                <a:gd name="T64" fmla="*/ 107 w 55"/>
                <a:gd name="T65" fmla="*/ 246 h 40"/>
                <a:gd name="T66" fmla="*/ 99 w 55"/>
                <a:gd name="T67" fmla="*/ 252 h 40"/>
                <a:gd name="T68" fmla="*/ 99 w 55"/>
                <a:gd name="T69" fmla="*/ 252 h 40"/>
                <a:gd name="T70" fmla="*/ 128 w 55"/>
                <a:gd name="T71" fmla="*/ 268 h 40"/>
                <a:gd name="T72" fmla="*/ 163 w 55"/>
                <a:gd name="T73" fmla="*/ 268 h 40"/>
                <a:gd name="T74" fmla="*/ 192 w 55"/>
                <a:gd name="T75" fmla="*/ 273 h 40"/>
                <a:gd name="T76" fmla="*/ 208 w 55"/>
                <a:gd name="T77" fmla="*/ 273 h 40"/>
                <a:gd name="T78" fmla="*/ 222 w 55"/>
                <a:gd name="T79" fmla="*/ 281 h 40"/>
                <a:gd name="T80" fmla="*/ 235 w 55"/>
                <a:gd name="T81" fmla="*/ 268 h 40"/>
                <a:gd name="T82" fmla="*/ 257 w 55"/>
                <a:gd name="T83" fmla="*/ 260 h 40"/>
                <a:gd name="T84" fmla="*/ 294 w 55"/>
                <a:gd name="T85" fmla="*/ 246 h 40"/>
                <a:gd name="T86" fmla="*/ 315 w 55"/>
                <a:gd name="T87" fmla="*/ 260 h 40"/>
                <a:gd name="T88" fmla="*/ 337 w 55"/>
                <a:gd name="T89" fmla="*/ 268 h 40"/>
                <a:gd name="T90" fmla="*/ 350 w 55"/>
                <a:gd name="T91" fmla="*/ 281 h 40"/>
                <a:gd name="T92" fmla="*/ 350 w 55"/>
                <a:gd name="T93" fmla="*/ 281 h 40"/>
                <a:gd name="T94" fmla="*/ 350 w 55"/>
                <a:gd name="T95" fmla="*/ 246 h 40"/>
                <a:gd name="T96" fmla="*/ 350 w 55"/>
                <a:gd name="T97" fmla="*/ 225 h 40"/>
                <a:gd name="T98" fmla="*/ 363 w 55"/>
                <a:gd name="T99" fmla="*/ 217 h 40"/>
                <a:gd name="T100" fmla="*/ 350 w 55"/>
                <a:gd name="T101" fmla="*/ 204 h 40"/>
                <a:gd name="T102" fmla="*/ 372 w 55"/>
                <a:gd name="T103" fmla="*/ 212 h 40"/>
                <a:gd name="T104" fmla="*/ 380 w 55"/>
                <a:gd name="T105" fmla="*/ 217 h 40"/>
                <a:gd name="T106" fmla="*/ 393 w 55"/>
                <a:gd name="T107" fmla="*/ 191 h 40"/>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55" h="40">
                  <a:moveTo>
                    <a:pt x="55" y="27"/>
                  </a:moveTo>
                  <a:cubicBezTo>
                    <a:pt x="54" y="26"/>
                    <a:pt x="54" y="26"/>
                    <a:pt x="54" y="26"/>
                  </a:cubicBezTo>
                  <a:cubicBezTo>
                    <a:pt x="53" y="25"/>
                    <a:pt x="52" y="25"/>
                    <a:pt x="51" y="26"/>
                  </a:cubicBezTo>
                  <a:cubicBezTo>
                    <a:pt x="50" y="26"/>
                    <a:pt x="48" y="25"/>
                    <a:pt x="48" y="26"/>
                  </a:cubicBezTo>
                  <a:cubicBezTo>
                    <a:pt x="47" y="25"/>
                    <a:pt x="46" y="24"/>
                    <a:pt x="45" y="24"/>
                  </a:cubicBezTo>
                  <a:cubicBezTo>
                    <a:pt x="45" y="23"/>
                    <a:pt x="46" y="21"/>
                    <a:pt x="46" y="20"/>
                  </a:cubicBezTo>
                  <a:cubicBezTo>
                    <a:pt x="47" y="18"/>
                    <a:pt x="46" y="16"/>
                    <a:pt x="46" y="15"/>
                  </a:cubicBezTo>
                  <a:cubicBezTo>
                    <a:pt x="45" y="13"/>
                    <a:pt x="46" y="12"/>
                    <a:pt x="46" y="11"/>
                  </a:cubicBezTo>
                  <a:cubicBezTo>
                    <a:pt x="45" y="9"/>
                    <a:pt x="43" y="8"/>
                    <a:pt x="42" y="7"/>
                  </a:cubicBezTo>
                  <a:cubicBezTo>
                    <a:pt x="40" y="6"/>
                    <a:pt x="40" y="5"/>
                    <a:pt x="39" y="3"/>
                  </a:cubicBezTo>
                  <a:cubicBezTo>
                    <a:pt x="39" y="2"/>
                    <a:pt x="39" y="1"/>
                    <a:pt x="39" y="1"/>
                  </a:cubicBezTo>
                  <a:cubicBezTo>
                    <a:pt x="38" y="0"/>
                    <a:pt x="37" y="0"/>
                    <a:pt x="36" y="0"/>
                  </a:cubicBezTo>
                  <a:cubicBezTo>
                    <a:pt x="34" y="0"/>
                    <a:pt x="35" y="1"/>
                    <a:pt x="34" y="2"/>
                  </a:cubicBezTo>
                  <a:cubicBezTo>
                    <a:pt x="34" y="3"/>
                    <a:pt x="34" y="3"/>
                    <a:pt x="33" y="3"/>
                  </a:cubicBezTo>
                  <a:cubicBezTo>
                    <a:pt x="31" y="4"/>
                    <a:pt x="30" y="5"/>
                    <a:pt x="28" y="4"/>
                  </a:cubicBezTo>
                  <a:cubicBezTo>
                    <a:pt x="27" y="4"/>
                    <a:pt x="26" y="4"/>
                    <a:pt x="25" y="4"/>
                  </a:cubicBezTo>
                  <a:cubicBezTo>
                    <a:pt x="23" y="3"/>
                    <a:pt x="22" y="2"/>
                    <a:pt x="20" y="2"/>
                  </a:cubicBezTo>
                  <a:cubicBezTo>
                    <a:pt x="19" y="2"/>
                    <a:pt x="18" y="3"/>
                    <a:pt x="17" y="3"/>
                  </a:cubicBezTo>
                  <a:cubicBezTo>
                    <a:pt x="16" y="3"/>
                    <a:pt x="16" y="4"/>
                    <a:pt x="16" y="5"/>
                  </a:cubicBezTo>
                  <a:cubicBezTo>
                    <a:pt x="15" y="6"/>
                    <a:pt x="13" y="5"/>
                    <a:pt x="12" y="6"/>
                  </a:cubicBezTo>
                  <a:cubicBezTo>
                    <a:pt x="10" y="8"/>
                    <a:pt x="9" y="10"/>
                    <a:pt x="8" y="12"/>
                  </a:cubicBezTo>
                  <a:cubicBezTo>
                    <a:pt x="8" y="14"/>
                    <a:pt x="7" y="17"/>
                    <a:pt x="6" y="17"/>
                  </a:cubicBezTo>
                  <a:cubicBezTo>
                    <a:pt x="5" y="18"/>
                    <a:pt x="4" y="18"/>
                    <a:pt x="3" y="18"/>
                  </a:cubicBezTo>
                  <a:cubicBezTo>
                    <a:pt x="2" y="18"/>
                    <a:pt x="1" y="18"/>
                    <a:pt x="0" y="18"/>
                  </a:cubicBezTo>
                  <a:cubicBezTo>
                    <a:pt x="0" y="18"/>
                    <a:pt x="0" y="18"/>
                    <a:pt x="0" y="18"/>
                  </a:cubicBezTo>
                  <a:cubicBezTo>
                    <a:pt x="1" y="19"/>
                    <a:pt x="1" y="19"/>
                    <a:pt x="1" y="19"/>
                  </a:cubicBezTo>
                  <a:cubicBezTo>
                    <a:pt x="2" y="20"/>
                    <a:pt x="2" y="22"/>
                    <a:pt x="3" y="23"/>
                  </a:cubicBezTo>
                  <a:cubicBezTo>
                    <a:pt x="4" y="24"/>
                    <a:pt x="4" y="25"/>
                    <a:pt x="5" y="26"/>
                  </a:cubicBezTo>
                  <a:cubicBezTo>
                    <a:pt x="6" y="26"/>
                    <a:pt x="7" y="27"/>
                    <a:pt x="8" y="27"/>
                  </a:cubicBezTo>
                  <a:cubicBezTo>
                    <a:pt x="8" y="28"/>
                    <a:pt x="7" y="29"/>
                    <a:pt x="7" y="30"/>
                  </a:cubicBezTo>
                  <a:cubicBezTo>
                    <a:pt x="9" y="30"/>
                    <a:pt x="10" y="31"/>
                    <a:pt x="11" y="32"/>
                  </a:cubicBezTo>
                  <a:cubicBezTo>
                    <a:pt x="12" y="32"/>
                    <a:pt x="13" y="32"/>
                    <a:pt x="14" y="33"/>
                  </a:cubicBezTo>
                  <a:cubicBezTo>
                    <a:pt x="14" y="33"/>
                    <a:pt x="15" y="34"/>
                    <a:pt x="15" y="35"/>
                  </a:cubicBezTo>
                  <a:cubicBezTo>
                    <a:pt x="15" y="35"/>
                    <a:pt x="15" y="36"/>
                    <a:pt x="14" y="36"/>
                  </a:cubicBezTo>
                  <a:cubicBezTo>
                    <a:pt x="14" y="36"/>
                    <a:pt x="14" y="36"/>
                    <a:pt x="14" y="36"/>
                  </a:cubicBezTo>
                  <a:cubicBezTo>
                    <a:pt x="16" y="36"/>
                    <a:pt x="17" y="37"/>
                    <a:pt x="18" y="38"/>
                  </a:cubicBezTo>
                  <a:cubicBezTo>
                    <a:pt x="20" y="38"/>
                    <a:pt x="21" y="38"/>
                    <a:pt x="23" y="38"/>
                  </a:cubicBezTo>
                  <a:cubicBezTo>
                    <a:pt x="24" y="39"/>
                    <a:pt x="26" y="39"/>
                    <a:pt x="27" y="39"/>
                  </a:cubicBezTo>
                  <a:cubicBezTo>
                    <a:pt x="28" y="39"/>
                    <a:pt x="29" y="39"/>
                    <a:pt x="29" y="39"/>
                  </a:cubicBezTo>
                  <a:cubicBezTo>
                    <a:pt x="30" y="39"/>
                    <a:pt x="30" y="40"/>
                    <a:pt x="31" y="40"/>
                  </a:cubicBezTo>
                  <a:cubicBezTo>
                    <a:pt x="32" y="40"/>
                    <a:pt x="33" y="38"/>
                    <a:pt x="33" y="38"/>
                  </a:cubicBezTo>
                  <a:cubicBezTo>
                    <a:pt x="34" y="37"/>
                    <a:pt x="35" y="37"/>
                    <a:pt x="36" y="37"/>
                  </a:cubicBezTo>
                  <a:cubicBezTo>
                    <a:pt x="37" y="37"/>
                    <a:pt x="39" y="35"/>
                    <a:pt x="41" y="35"/>
                  </a:cubicBezTo>
                  <a:cubicBezTo>
                    <a:pt x="42" y="36"/>
                    <a:pt x="43" y="36"/>
                    <a:pt x="44" y="37"/>
                  </a:cubicBezTo>
                  <a:cubicBezTo>
                    <a:pt x="45" y="37"/>
                    <a:pt x="46" y="38"/>
                    <a:pt x="47" y="38"/>
                  </a:cubicBezTo>
                  <a:cubicBezTo>
                    <a:pt x="48" y="39"/>
                    <a:pt x="49" y="39"/>
                    <a:pt x="49" y="40"/>
                  </a:cubicBezTo>
                  <a:cubicBezTo>
                    <a:pt x="49" y="40"/>
                    <a:pt x="49" y="40"/>
                    <a:pt x="49" y="40"/>
                  </a:cubicBezTo>
                  <a:cubicBezTo>
                    <a:pt x="49" y="38"/>
                    <a:pt x="50" y="37"/>
                    <a:pt x="49" y="35"/>
                  </a:cubicBezTo>
                  <a:cubicBezTo>
                    <a:pt x="49" y="34"/>
                    <a:pt x="49" y="33"/>
                    <a:pt x="49" y="32"/>
                  </a:cubicBezTo>
                  <a:cubicBezTo>
                    <a:pt x="50" y="32"/>
                    <a:pt x="51" y="31"/>
                    <a:pt x="51" y="31"/>
                  </a:cubicBezTo>
                  <a:cubicBezTo>
                    <a:pt x="51" y="31"/>
                    <a:pt x="48" y="30"/>
                    <a:pt x="49" y="29"/>
                  </a:cubicBezTo>
                  <a:cubicBezTo>
                    <a:pt x="51" y="28"/>
                    <a:pt x="53" y="28"/>
                    <a:pt x="52" y="30"/>
                  </a:cubicBezTo>
                  <a:cubicBezTo>
                    <a:pt x="52" y="32"/>
                    <a:pt x="52" y="31"/>
                    <a:pt x="53" y="31"/>
                  </a:cubicBezTo>
                  <a:cubicBezTo>
                    <a:pt x="54" y="31"/>
                    <a:pt x="55" y="28"/>
                    <a:pt x="55" y="27"/>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56" name="Freeform 207">
              <a:extLst>
                <a:ext uri="{FF2B5EF4-FFF2-40B4-BE49-F238E27FC236}">
                  <a16:creationId xmlns:a16="http://schemas.microsoft.com/office/drawing/2014/main" id="{8D753890-7A89-4AF3-A0CD-D3BB22D0D681}"/>
                </a:ext>
              </a:extLst>
            </p:cNvPr>
            <p:cNvSpPr>
              <a:spLocks/>
            </p:cNvSpPr>
            <p:nvPr/>
          </p:nvSpPr>
          <p:spPr bwMode="auto">
            <a:xfrm>
              <a:off x="6174783" y="2870052"/>
              <a:ext cx="66650" cy="86065"/>
            </a:xfrm>
            <a:custGeom>
              <a:avLst/>
              <a:gdLst>
                <a:gd name="T0" fmla="*/ 0 w 18"/>
                <a:gd name="T1" fmla="*/ 13 h 23"/>
                <a:gd name="T2" fmla="*/ 0 w 18"/>
                <a:gd name="T3" fmla="*/ 8 h 23"/>
                <a:gd name="T4" fmla="*/ 13 w 18"/>
                <a:gd name="T5" fmla="*/ 8 h 23"/>
                <a:gd name="T6" fmla="*/ 43 w 18"/>
                <a:gd name="T7" fmla="*/ 8 h 23"/>
                <a:gd name="T8" fmla="*/ 72 w 18"/>
                <a:gd name="T9" fmla="*/ 22 h 23"/>
                <a:gd name="T10" fmla="*/ 93 w 18"/>
                <a:gd name="T11" fmla="*/ 30 h 23"/>
                <a:gd name="T12" fmla="*/ 99 w 18"/>
                <a:gd name="T13" fmla="*/ 51 h 23"/>
                <a:gd name="T14" fmla="*/ 107 w 18"/>
                <a:gd name="T15" fmla="*/ 65 h 23"/>
                <a:gd name="T16" fmla="*/ 120 w 18"/>
                <a:gd name="T17" fmla="*/ 94 h 23"/>
                <a:gd name="T18" fmla="*/ 128 w 18"/>
                <a:gd name="T19" fmla="*/ 108 h 23"/>
                <a:gd name="T20" fmla="*/ 128 w 18"/>
                <a:gd name="T21" fmla="*/ 132 h 23"/>
                <a:gd name="T22" fmla="*/ 107 w 18"/>
                <a:gd name="T23" fmla="*/ 132 h 23"/>
                <a:gd name="T24" fmla="*/ 85 w 18"/>
                <a:gd name="T25" fmla="*/ 137 h 23"/>
                <a:gd name="T26" fmla="*/ 77 w 18"/>
                <a:gd name="T27" fmla="*/ 159 h 23"/>
                <a:gd name="T28" fmla="*/ 56 w 18"/>
                <a:gd name="T29" fmla="*/ 167 h 23"/>
                <a:gd name="T30" fmla="*/ 56 w 18"/>
                <a:gd name="T31" fmla="*/ 159 h 23"/>
                <a:gd name="T32" fmla="*/ 56 w 18"/>
                <a:gd name="T33" fmla="*/ 124 h 23"/>
                <a:gd name="T34" fmla="*/ 56 w 18"/>
                <a:gd name="T35" fmla="*/ 94 h 23"/>
                <a:gd name="T36" fmla="*/ 29 w 18"/>
                <a:gd name="T37" fmla="*/ 65 h 23"/>
                <a:gd name="T38" fmla="*/ 8 w 18"/>
                <a:gd name="T39" fmla="*/ 35 h 23"/>
                <a:gd name="T40" fmla="*/ 8 w 18"/>
                <a:gd name="T41" fmla="*/ 22 h 23"/>
                <a:gd name="T42" fmla="*/ 0 w 18"/>
                <a:gd name="T43" fmla="*/ 13 h 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 h="23">
                  <a:moveTo>
                    <a:pt x="0" y="2"/>
                  </a:moveTo>
                  <a:cubicBezTo>
                    <a:pt x="0" y="1"/>
                    <a:pt x="0" y="1"/>
                    <a:pt x="0" y="1"/>
                  </a:cubicBezTo>
                  <a:cubicBezTo>
                    <a:pt x="1" y="1"/>
                    <a:pt x="1" y="1"/>
                    <a:pt x="2" y="1"/>
                  </a:cubicBezTo>
                  <a:cubicBezTo>
                    <a:pt x="4" y="0"/>
                    <a:pt x="4" y="0"/>
                    <a:pt x="6" y="1"/>
                  </a:cubicBezTo>
                  <a:cubicBezTo>
                    <a:pt x="7" y="2"/>
                    <a:pt x="9" y="2"/>
                    <a:pt x="10" y="3"/>
                  </a:cubicBezTo>
                  <a:cubicBezTo>
                    <a:pt x="11" y="3"/>
                    <a:pt x="13" y="3"/>
                    <a:pt x="13" y="4"/>
                  </a:cubicBezTo>
                  <a:cubicBezTo>
                    <a:pt x="14" y="5"/>
                    <a:pt x="14" y="6"/>
                    <a:pt x="14" y="7"/>
                  </a:cubicBezTo>
                  <a:cubicBezTo>
                    <a:pt x="14" y="8"/>
                    <a:pt x="14" y="9"/>
                    <a:pt x="15" y="9"/>
                  </a:cubicBezTo>
                  <a:cubicBezTo>
                    <a:pt x="15" y="11"/>
                    <a:pt x="16" y="12"/>
                    <a:pt x="17" y="13"/>
                  </a:cubicBezTo>
                  <a:cubicBezTo>
                    <a:pt x="18" y="14"/>
                    <a:pt x="18" y="14"/>
                    <a:pt x="18" y="15"/>
                  </a:cubicBezTo>
                  <a:cubicBezTo>
                    <a:pt x="18" y="16"/>
                    <a:pt x="18" y="17"/>
                    <a:pt x="18" y="18"/>
                  </a:cubicBezTo>
                  <a:cubicBezTo>
                    <a:pt x="17" y="18"/>
                    <a:pt x="16" y="18"/>
                    <a:pt x="15" y="18"/>
                  </a:cubicBezTo>
                  <a:cubicBezTo>
                    <a:pt x="14" y="18"/>
                    <a:pt x="13" y="18"/>
                    <a:pt x="12" y="19"/>
                  </a:cubicBezTo>
                  <a:cubicBezTo>
                    <a:pt x="12" y="20"/>
                    <a:pt x="12" y="22"/>
                    <a:pt x="11" y="22"/>
                  </a:cubicBezTo>
                  <a:cubicBezTo>
                    <a:pt x="10" y="23"/>
                    <a:pt x="9" y="23"/>
                    <a:pt x="8" y="23"/>
                  </a:cubicBezTo>
                  <a:cubicBezTo>
                    <a:pt x="8" y="22"/>
                    <a:pt x="8" y="22"/>
                    <a:pt x="8" y="22"/>
                  </a:cubicBezTo>
                  <a:cubicBezTo>
                    <a:pt x="9" y="20"/>
                    <a:pt x="8" y="18"/>
                    <a:pt x="8" y="17"/>
                  </a:cubicBezTo>
                  <a:cubicBezTo>
                    <a:pt x="7" y="15"/>
                    <a:pt x="8" y="14"/>
                    <a:pt x="8" y="13"/>
                  </a:cubicBezTo>
                  <a:cubicBezTo>
                    <a:pt x="7" y="11"/>
                    <a:pt x="5" y="10"/>
                    <a:pt x="4" y="9"/>
                  </a:cubicBezTo>
                  <a:cubicBezTo>
                    <a:pt x="2" y="8"/>
                    <a:pt x="2" y="7"/>
                    <a:pt x="1" y="5"/>
                  </a:cubicBezTo>
                  <a:cubicBezTo>
                    <a:pt x="1" y="4"/>
                    <a:pt x="1" y="3"/>
                    <a:pt x="1" y="3"/>
                  </a:cubicBezTo>
                  <a:cubicBezTo>
                    <a:pt x="0" y="2"/>
                    <a:pt x="0" y="2"/>
                    <a:pt x="0" y="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57" name="Freeform 208">
              <a:extLst>
                <a:ext uri="{FF2B5EF4-FFF2-40B4-BE49-F238E27FC236}">
                  <a16:creationId xmlns:a16="http://schemas.microsoft.com/office/drawing/2014/main" id="{6DCAE104-0540-4FC0-8170-A96C7D6753C7}"/>
                </a:ext>
              </a:extLst>
            </p:cNvPr>
            <p:cNvSpPr>
              <a:spLocks/>
            </p:cNvSpPr>
            <p:nvPr/>
          </p:nvSpPr>
          <p:spPr bwMode="auto">
            <a:xfrm>
              <a:off x="5948451" y="2867276"/>
              <a:ext cx="141631" cy="88841"/>
            </a:xfrm>
            <a:custGeom>
              <a:avLst/>
              <a:gdLst>
                <a:gd name="T0" fmla="*/ 158 w 38"/>
                <a:gd name="T1" fmla="*/ 149 h 24"/>
                <a:gd name="T2" fmla="*/ 137 w 38"/>
                <a:gd name="T3" fmla="*/ 149 h 24"/>
                <a:gd name="T4" fmla="*/ 123 w 38"/>
                <a:gd name="T5" fmla="*/ 163 h 24"/>
                <a:gd name="T6" fmla="*/ 94 w 38"/>
                <a:gd name="T7" fmla="*/ 171 h 24"/>
                <a:gd name="T8" fmla="*/ 72 w 38"/>
                <a:gd name="T9" fmla="*/ 171 h 24"/>
                <a:gd name="T10" fmla="*/ 35 w 38"/>
                <a:gd name="T11" fmla="*/ 141 h 24"/>
                <a:gd name="T12" fmla="*/ 21 w 38"/>
                <a:gd name="T13" fmla="*/ 128 h 24"/>
                <a:gd name="T14" fmla="*/ 0 w 38"/>
                <a:gd name="T15" fmla="*/ 99 h 24"/>
                <a:gd name="T16" fmla="*/ 0 w 38"/>
                <a:gd name="T17" fmla="*/ 99 h 24"/>
                <a:gd name="T18" fmla="*/ 21 w 38"/>
                <a:gd name="T19" fmla="*/ 77 h 24"/>
                <a:gd name="T20" fmla="*/ 21 w 38"/>
                <a:gd name="T21" fmla="*/ 64 h 24"/>
                <a:gd name="T22" fmla="*/ 30 w 38"/>
                <a:gd name="T23" fmla="*/ 51 h 24"/>
                <a:gd name="T24" fmla="*/ 30 w 38"/>
                <a:gd name="T25" fmla="*/ 29 h 24"/>
                <a:gd name="T26" fmla="*/ 30 w 38"/>
                <a:gd name="T27" fmla="*/ 29 h 24"/>
                <a:gd name="T28" fmla="*/ 64 w 38"/>
                <a:gd name="T29" fmla="*/ 56 h 24"/>
                <a:gd name="T30" fmla="*/ 115 w 38"/>
                <a:gd name="T31" fmla="*/ 56 h 24"/>
                <a:gd name="T32" fmla="*/ 123 w 38"/>
                <a:gd name="T33" fmla="*/ 35 h 24"/>
                <a:gd name="T34" fmla="*/ 129 w 38"/>
                <a:gd name="T35" fmla="*/ 35 h 24"/>
                <a:gd name="T36" fmla="*/ 145 w 38"/>
                <a:gd name="T37" fmla="*/ 29 h 24"/>
                <a:gd name="T38" fmla="*/ 158 w 38"/>
                <a:gd name="T39" fmla="*/ 21 h 24"/>
                <a:gd name="T40" fmla="*/ 172 w 38"/>
                <a:gd name="T41" fmla="*/ 35 h 24"/>
                <a:gd name="T42" fmla="*/ 188 w 38"/>
                <a:gd name="T43" fmla="*/ 0 h 24"/>
                <a:gd name="T44" fmla="*/ 193 w 38"/>
                <a:gd name="T45" fmla="*/ 13 h 24"/>
                <a:gd name="T46" fmla="*/ 209 w 38"/>
                <a:gd name="T47" fmla="*/ 13 h 24"/>
                <a:gd name="T48" fmla="*/ 223 w 38"/>
                <a:gd name="T49" fmla="*/ 13 h 24"/>
                <a:gd name="T50" fmla="*/ 239 w 38"/>
                <a:gd name="T51" fmla="*/ 13 h 24"/>
                <a:gd name="T52" fmla="*/ 252 w 38"/>
                <a:gd name="T53" fmla="*/ 13 h 24"/>
                <a:gd name="T54" fmla="*/ 252 w 38"/>
                <a:gd name="T55" fmla="*/ 21 h 24"/>
                <a:gd name="T56" fmla="*/ 274 w 38"/>
                <a:gd name="T57" fmla="*/ 56 h 24"/>
                <a:gd name="T58" fmla="*/ 274 w 38"/>
                <a:gd name="T59" fmla="*/ 56 h 24"/>
                <a:gd name="T60" fmla="*/ 252 w 38"/>
                <a:gd name="T61" fmla="*/ 64 h 24"/>
                <a:gd name="T62" fmla="*/ 223 w 38"/>
                <a:gd name="T63" fmla="*/ 107 h 24"/>
                <a:gd name="T64" fmla="*/ 209 w 38"/>
                <a:gd name="T65" fmla="*/ 141 h 24"/>
                <a:gd name="T66" fmla="*/ 188 w 38"/>
                <a:gd name="T67" fmla="*/ 149 h 24"/>
                <a:gd name="T68" fmla="*/ 166 w 38"/>
                <a:gd name="T69" fmla="*/ 149 h 24"/>
                <a:gd name="T70" fmla="*/ 158 w 38"/>
                <a:gd name="T71" fmla="*/ 149 h 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8" h="24">
                  <a:moveTo>
                    <a:pt x="22" y="21"/>
                  </a:moveTo>
                  <a:cubicBezTo>
                    <a:pt x="21" y="21"/>
                    <a:pt x="20" y="21"/>
                    <a:pt x="19" y="21"/>
                  </a:cubicBezTo>
                  <a:cubicBezTo>
                    <a:pt x="18" y="22"/>
                    <a:pt x="18" y="23"/>
                    <a:pt x="17" y="23"/>
                  </a:cubicBezTo>
                  <a:cubicBezTo>
                    <a:pt x="16" y="23"/>
                    <a:pt x="15" y="24"/>
                    <a:pt x="13" y="24"/>
                  </a:cubicBezTo>
                  <a:cubicBezTo>
                    <a:pt x="12" y="24"/>
                    <a:pt x="11" y="22"/>
                    <a:pt x="10" y="24"/>
                  </a:cubicBezTo>
                  <a:cubicBezTo>
                    <a:pt x="8" y="23"/>
                    <a:pt x="7" y="21"/>
                    <a:pt x="5" y="20"/>
                  </a:cubicBezTo>
                  <a:cubicBezTo>
                    <a:pt x="4" y="19"/>
                    <a:pt x="4" y="18"/>
                    <a:pt x="3" y="18"/>
                  </a:cubicBezTo>
                  <a:cubicBezTo>
                    <a:pt x="2" y="17"/>
                    <a:pt x="1" y="16"/>
                    <a:pt x="0" y="14"/>
                  </a:cubicBezTo>
                  <a:cubicBezTo>
                    <a:pt x="0" y="14"/>
                    <a:pt x="0" y="14"/>
                    <a:pt x="0" y="14"/>
                  </a:cubicBezTo>
                  <a:cubicBezTo>
                    <a:pt x="1" y="13"/>
                    <a:pt x="2" y="13"/>
                    <a:pt x="3" y="11"/>
                  </a:cubicBezTo>
                  <a:cubicBezTo>
                    <a:pt x="3" y="11"/>
                    <a:pt x="3" y="10"/>
                    <a:pt x="3" y="9"/>
                  </a:cubicBezTo>
                  <a:cubicBezTo>
                    <a:pt x="3" y="9"/>
                    <a:pt x="4" y="8"/>
                    <a:pt x="4" y="7"/>
                  </a:cubicBezTo>
                  <a:cubicBezTo>
                    <a:pt x="5" y="6"/>
                    <a:pt x="4" y="5"/>
                    <a:pt x="4" y="4"/>
                  </a:cubicBezTo>
                  <a:cubicBezTo>
                    <a:pt x="4" y="4"/>
                    <a:pt x="4" y="4"/>
                    <a:pt x="4" y="4"/>
                  </a:cubicBezTo>
                  <a:cubicBezTo>
                    <a:pt x="6" y="5"/>
                    <a:pt x="8" y="7"/>
                    <a:pt x="9" y="8"/>
                  </a:cubicBezTo>
                  <a:cubicBezTo>
                    <a:pt x="11" y="9"/>
                    <a:pt x="14" y="8"/>
                    <a:pt x="16" y="8"/>
                  </a:cubicBezTo>
                  <a:cubicBezTo>
                    <a:pt x="16" y="7"/>
                    <a:pt x="16" y="5"/>
                    <a:pt x="17" y="5"/>
                  </a:cubicBezTo>
                  <a:cubicBezTo>
                    <a:pt x="18" y="5"/>
                    <a:pt x="18" y="5"/>
                    <a:pt x="18" y="5"/>
                  </a:cubicBezTo>
                  <a:cubicBezTo>
                    <a:pt x="19" y="5"/>
                    <a:pt x="19" y="4"/>
                    <a:pt x="20" y="4"/>
                  </a:cubicBezTo>
                  <a:cubicBezTo>
                    <a:pt x="20" y="4"/>
                    <a:pt x="21" y="3"/>
                    <a:pt x="22" y="3"/>
                  </a:cubicBezTo>
                  <a:cubicBezTo>
                    <a:pt x="22" y="3"/>
                    <a:pt x="23" y="5"/>
                    <a:pt x="24" y="5"/>
                  </a:cubicBezTo>
                  <a:cubicBezTo>
                    <a:pt x="24" y="3"/>
                    <a:pt x="25" y="2"/>
                    <a:pt x="26" y="0"/>
                  </a:cubicBezTo>
                  <a:cubicBezTo>
                    <a:pt x="26" y="1"/>
                    <a:pt x="27" y="1"/>
                    <a:pt x="27" y="2"/>
                  </a:cubicBezTo>
                  <a:cubicBezTo>
                    <a:pt x="28" y="2"/>
                    <a:pt x="28" y="2"/>
                    <a:pt x="29" y="2"/>
                  </a:cubicBezTo>
                  <a:cubicBezTo>
                    <a:pt x="30" y="2"/>
                    <a:pt x="30" y="2"/>
                    <a:pt x="31" y="2"/>
                  </a:cubicBezTo>
                  <a:cubicBezTo>
                    <a:pt x="32" y="2"/>
                    <a:pt x="32" y="2"/>
                    <a:pt x="33" y="2"/>
                  </a:cubicBezTo>
                  <a:cubicBezTo>
                    <a:pt x="34" y="2"/>
                    <a:pt x="34" y="3"/>
                    <a:pt x="35" y="2"/>
                  </a:cubicBezTo>
                  <a:cubicBezTo>
                    <a:pt x="35" y="3"/>
                    <a:pt x="35" y="3"/>
                    <a:pt x="35" y="3"/>
                  </a:cubicBezTo>
                  <a:cubicBezTo>
                    <a:pt x="36" y="5"/>
                    <a:pt x="38" y="6"/>
                    <a:pt x="38" y="8"/>
                  </a:cubicBezTo>
                  <a:cubicBezTo>
                    <a:pt x="38" y="8"/>
                    <a:pt x="38" y="8"/>
                    <a:pt x="38" y="8"/>
                  </a:cubicBezTo>
                  <a:cubicBezTo>
                    <a:pt x="37" y="9"/>
                    <a:pt x="36" y="8"/>
                    <a:pt x="35" y="9"/>
                  </a:cubicBezTo>
                  <a:cubicBezTo>
                    <a:pt x="33" y="11"/>
                    <a:pt x="32" y="13"/>
                    <a:pt x="31" y="15"/>
                  </a:cubicBezTo>
                  <a:cubicBezTo>
                    <a:pt x="31" y="17"/>
                    <a:pt x="30" y="20"/>
                    <a:pt x="29" y="20"/>
                  </a:cubicBezTo>
                  <a:cubicBezTo>
                    <a:pt x="28" y="21"/>
                    <a:pt x="27" y="21"/>
                    <a:pt x="26" y="21"/>
                  </a:cubicBezTo>
                  <a:cubicBezTo>
                    <a:pt x="25" y="21"/>
                    <a:pt x="24" y="21"/>
                    <a:pt x="23" y="21"/>
                  </a:cubicBezTo>
                  <a:lnTo>
                    <a:pt x="22" y="21"/>
                  </a:lnTo>
                  <a:close/>
                </a:path>
              </a:pathLst>
            </a:custGeom>
            <a:solidFill>
              <a:srgbClr val="FF33CC"/>
            </a:solidFill>
            <a:ln w="4763" cap="rnd">
              <a:solidFill>
                <a:srgbClr val="FFFFFF"/>
              </a:solidFill>
              <a:prstDash val="solid"/>
              <a:round/>
              <a:headEnd/>
              <a:tailEnd/>
            </a:ln>
          </p:spPr>
          <p:txBody>
            <a:bodyPr/>
            <a:lstStyle/>
            <a:p>
              <a:endParaRPr lang="en-US"/>
            </a:p>
          </p:txBody>
        </p:sp>
        <p:sp>
          <p:nvSpPr>
            <p:cNvPr id="58" name="Freeform 209">
              <a:extLst>
                <a:ext uri="{FF2B5EF4-FFF2-40B4-BE49-F238E27FC236}">
                  <a16:creationId xmlns:a16="http://schemas.microsoft.com/office/drawing/2014/main" id="{9344B6C9-34F9-4EE3-9460-0BED46F2D230}"/>
                </a:ext>
              </a:extLst>
            </p:cNvPr>
            <p:cNvSpPr>
              <a:spLocks/>
            </p:cNvSpPr>
            <p:nvPr/>
          </p:nvSpPr>
          <p:spPr bwMode="auto">
            <a:xfrm>
              <a:off x="5963725" y="2833961"/>
              <a:ext cx="118026" cy="66631"/>
            </a:xfrm>
            <a:custGeom>
              <a:avLst/>
              <a:gdLst>
                <a:gd name="T0" fmla="*/ 0 w 32"/>
                <a:gd name="T1" fmla="*/ 56 h 18"/>
                <a:gd name="T2" fmla="*/ 8 w 32"/>
                <a:gd name="T3" fmla="*/ 43 h 18"/>
                <a:gd name="T4" fmla="*/ 35 w 32"/>
                <a:gd name="T5" fmla="*/ 43 h 18"/>
                <a:gd name="T6" fmla="*/ 43 w 32"/>
                <a:gd name="T7" fmla="*/ 35 h 18"/>
                <a:gd name="T8" fmla="*/ 50 w 32"/>
                <a:gd name="T9" fmla="*/ 13 h 18"/>
                <a:gd name="T10" fmla="*/ 77 w 32"/>
                <a:gd name="T11" fmla="*/ 13 h 18"/>
                <a:gd name="T12" fmla="*/ 77 w 32"/>
                <a:gd name="T13" fmla="*/ 13 h 18"/>
                <a:gd name="T14" fmla="*/ 93 w 32"/>
                <a:gd name="T15" fmla="*/ 21 h 18"/>
                <a:gd name="T16" fmla="*/ 106 w 32"/>
                <a:gd name="T17" fmla="*/ 0 h 18"/>
                <a:gd name="T18" fmla="*/ 120 w 32"/>
                <a:gd name="T19" fmla="*/ 29 h 18"/>
                <a:gd name="T20" fmla="*/ 128 w 32"/>
                <a:gd name="T21" fmla="*/ 21 h 18"/>
                <a:gd name="T22" fmla="*/ 149 w 32"/>
                <a:gd name="T23" fmla="*/ 13 h 18"/>
                <a:gd name="T24" fmla="*/ 170 w 32"/>
                <a:gd name="T25" fmla="*/ 13 h 18"/>
                <a:gd name="T26" fmla="*/ 191 w 32"/>
                <a:gd name="T27" fmla="*/ 13 h 18"/>
                <a:gd name="T28" fmla="*/ 205 w 32"/>
                <a:gd name="T29" fmla="*/ 8 h 18"/>
                <a:gd name="T30" fmla="*/ 205 w 32"/>
                <a:gd name="T31" fmla="*/ 13 h 18"/>
                <a:gd name="T32" fmla="*/ 218 w 32"/>
                <a:gd name="T33" fmla="*/ 29 h 18"/>
                <a:gd name="T34" fmla="*/ 226 w 32"/>
                <a:gd name="T35" fmla="*/ 29 h 18"/>
                <a:gd name="T36" fmla="*/ 226 w 32"/>
                <a:gd name="T37" fmla="*/ 35 h 18"/>
                <a:gd name="T38" fmla="*/ 218 w 32"/>
                <a:gd name="T39" fmla="*/ 43 h 18"/>
                <a:gd name="T40" fmla="*/ 218 w 32"/>
                <a:gd name="T41" fmla="*/ 77 h 18"/>
                <a:gd name="T42" fmla="*/ 218 w 32"/>
                <a:gd name="T43" fmla="*/ 77 h 18"/>
                <a:gd name="T44" fmla="*/ 205 w 32"/>
                <a:gd name="T45" fmla="*/ 77 h 18"/>
                <a:gd name="T46" fmla="*/ 191 w 32"/>
                <a:gd name="T47" fmla="*/ 77 h 18"/>
                <a:gd name="T48" fmla="*/ 175 w 32"/>
                <a:gd name="T49" fmla="*/ 77 h 18"/>
                <a:gd name="T50" fmla="*/ 162 w 32"/>
                <a:gd name="T51" fmla="*/ 77 h 18"/>
                <a:gd name="T52" fmla="*/ 154 w 32"/>
                <a:gd name="T53" fmla="*/ 64 h 18"/>
                <a:gd name="T54" fmla="*/ 141 w 32"/>
                <a:gd name="T55" fmla="*/ 99 h 18"/>
                <a:gd name="T56" fmla="*/ 128 w 32"/>
                <a:gd name="T57" fmla="*/ 85 h 18"/>
                <a:gd name="T58" fmla="*/ 114 w 32"/>
                <a:gd name="T59" fmla="*/ 93 h 18"/>
                <a:gd name="T60" fmla="*/ 98 w 32"/>
                <a:gd name="T61" fmla="*/ 99 h 18"/>
                <a:gd name="T62" fmla="*/ 93 w 32"/>
                <a:gd name="T63" fmla="*/ 99 h 18"/>
                <a:gd name="T64" fmla="*/ 85 w 32"/>
                <a:gd name="T65" fmla="*/ 120 h 18"/>
                <a:gd name="T66" fmla="*/ 35 w 32"/>
                <a:gd name="T67" fmla="*/ 120 h 18"/>
                <a:gd name="T68" fmla="*/ 0 w 32"/>
                <a:gd name="T69" fmla="*/ 93 h 18"/>
                <a:gd name="T70" fmla="*/ 0 w 32"/>
                <a:gd name="T71" fmla="*/ 56 h 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 h="18">
                  <a:moveTo>
                    <a:pt x="0" y="8"/>
                  </a:moveTo>
                  <a:cubicBezTo>
                    <a:pt x="1" y="8"/>
                    <a:pt x="1" y="6"/>
                    <a:pt x="1" y="6"/>
                  </a:cubicBezTo>
                  <a:cubicBezTo>
                    <a:pt x="2" y="5"/>
                    <a:pt x="4" y="6"/>
                    <a:pt x="5" y="6"/>
                  </a:cubicBezTo>
                  <a:cubicBezTo>
                    <a:pt x="5" y="6"/>
                    <a:pt x="6" y="6"/>
                    <a:pt x="6" y="5"/>
                  </a:cubicBezTo>
                  <a:cubicBezTo>
                    <a:pt x="7" y="4"/>
                    <a:pt x="7" y="3"/>
                    <a:pt x="7" y="2"/>
                  </a:cubicBezTo>
                  <a:cubicBezTo>
                    <a:pt x="8" y="1"/>
                    <a:pt x="11" y="3"/>
                    <a:pt x="11" y="2"/>
                  </a:cubicBezTo>
                  <a:cubicBezTo>
                    <a:pt x="11" y="2"/>
                    <a:pt x="11" y="2"/>
                    <a:pt x="11" y="2"/>
                  </a:cubicBezTo>
                  <a:cubicBezTo>
                    <a:pt x="12" y="2"/>
                    <a:pt x="13" y="3"/>
                    <a:pt x="13" y="3"/>
                  </a:cubicBezTo>
                  <a:cubicBezTo>
                    <a:pt x="14" y="3"/>
                    <a:pt x="14" y="1"/>
                    <a:pt x="15" y="0"/>
                  </a:cubicBezTo>
                  <a:cubicBezTo>
                    <a:pt x="16" y="1"/>
                    <a:pt x="16" y="3"/>
                    <a:pt x="17" y="4"/>
                  </a:cubicBezTo>
                  <a:cubicBezTo>
                    <a:pt x="18" y="3"/>
                    <a:pt x="18" y="3"/>
                    <a:pt x="18" y="3"/>
                  </a:cubicBezTo>
                  <a:cubicBezTo>
                    <a:pt x="19" y="3"/>
                    <a:pt x="20" y="3"/>
                    <a:pt x="21" y="2"/>
                  </a:cubicBezTo>
                  <a:cubicBezTo>
                    <a:pt x="22" y="2"/>
                    <a:pt x="23" y="3"/>
                    <a:pt x="24" y="2"/>
                  </a:cubicBezTo>
                  <a:cubicBezTo>
                    <a:pt x="24" y="1"/>
                    <a:pt x="26" y="2"/>
                    <a:pt x="27" y="2"/>
                  </a:cubicBezTo>
                  <a:cubicBezTo>
                    <a:pt x="28" y="1"/>
                    <a:pt x="28" y="0"/>
                    <a:pt x="29" y="1"/>
                  </a:cubicBezTo>
                  <a:cubicBezTo>
                    <a:pt x="29" y="2"/>
                    <a:pt x="29" y="2"/>
                    <a:pt x="29" y="2"/>
                  </a:cubicBezTo>
                  <a:cubicBezTo>
                    <a:pt x="30" y="3"/>
                    <a:pt x="30" y="3"/>
                    <a:pt x="31" y="4"/>
                  </a:cubicBezTo>
                  <a:cubicBezTo>
                    <a:pt x="31" y="4"/>
                    <a:pt x="31" y="4"/>
                    <a:pt x="32" y="4"/>
                  </a:cubicBezTo>
                  <a:cubicBezTo>
                    <a:pt x="32" y="5"/>
                    <a:pt x="32" y="5"/>
                    <a:pt x="32" y="5"/>
                  </a:cubicBezTo>
                  <a:cubicBezTo>
                    <a:pt x="31" y="5"/>
                    <a:pt x="31" y="6"/>
                    <a:pt x="31" y="6"/>
                  </a:cubicBezTo>
                  <a:cubicBezTo>
                    <a:pt x="31" y="8"/>
                    <a:pt x="30" y="10"/>
                    <a:pt x="31" y="11"/>
                  </a:cubicBezTo>
                  <a:cubicBezTo>
                    <a:pt x="31" y="11"/>
                    <a:pt x="31" y="11"/>
                    <a:pt x="31" y="11"/>
                  </a:cubicBezTo>
                  <a:cubicBezTo>
                    <a:pt x="30" y="11"/>
                    <a:pt x="30" y="11"/>
                    <a:pt x="29" y="11"/>
                  </a:cubicBezTo>
                  <a:cubicBezTo>
                    <a:pt x="28" y="11"/>
                    <a:pt x="28" y="11"/>
                    <a:pt x="27" y="11"/>
                  </a:cubicBezTo>
                  <a:cubicBezTo>
                    <a:pt x="26" y="11"/>
                    <a:pt x="26" y="11"/>
                    <a:pt x="25" y="11"/>
                  </a:cubicBezTo>
                  <a:cubicBezTo>
                    <a:pt x="24" y="11"/>
                    <a:pt x="24" y="11"/>
                    <a:pt x="23" y="11"/>
                  </a:cubicBezTo>
                  <a:cubicBezTo>
                    <a:pt x="23" y="10"/>
                    <a:pt x="22" y="10"/>
                    <a:pt x="22" y="9"/>
                  </a:cubicBezTo>
                  <a:cubicBezTo>
                    <a:pt x="21" y="11"/>
                    <a:pt x="20" y="12"/>
                    <a:pt x="20" y="14"/>
                  </a:cubicBezTo>
                  <a:cubicBezTo>
                    <a:pt x="19" y="14"/>
                    <a:pt x="18" y="12"/>
                    <a:pt x="18" y="12"/>
                  </a:cubicBezTo>
                  <a:cubicBezTo>
                    <a:pt x="17" y="12"/>
                    <a:pt x="16" y="13"/>
                    <a:pt x="16" y="13"/>
                  </a:cubicBezTo>
                  <a:cubicBezTo>
                    <a:pt x="15" y="13"/>
                    <a:pt x="15" y="14"/>
                    <a:pt x="14" y="14"/>
                  </a:cubicBezTo>
                  <a:cubicBezTo>
                    <a:pt x="13" y="14"/>
                    <a:pt x="13" y="14"/>
                    <a:pt x="13" y="14"/>
                  </a:cubicBezTo>
                  <a:cubicBezTo>
                    <a:pt x="12" y="14"/>
                    <a:pt x="12" y="16"/>
                    <a:pt x="12" y="17"/>
                  </a:cubicBezTo>
                  <a:cubicBezTo>
                    <a:pt x="10" y="17"/>
                    <a:pt x="7" y="18"/>
                    <a:pt x="5" y="17"/>
                  </a:cubicBezTo>
                  <a:cubicBezTo>
                    <a:pt x="4" y="16"/>
                    <a:pt x="2" y="14"/>
                    <a:pt x="0" y="13"/>
                  </a:cubicBezTo>
                  <a:cubicBezTo>
                    <a:pt x="1" y="12"/>
                    <a:pt x="0" y="10"/>
                    <a:pt x="0" y="8"/>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9" name="Freeform 210">
              <a:extLst>
                <a:ext uri="{FF2B5EF4-FFF2-40B4-BE49-F238E27FC236}">
                  <a16:creationId xmlns:a16="http://schemas.microsoft.com/office/drawing/2014/main" id="{AFC3FFEB-0968-4741-BA75-BD954964C07E}"/>
                </a:ext>
              </a:extLst>
            </p:cNvPr>
            <p:cNvSpPr>
              <a:spLocks/>
            </p:cNvSpPr>
            <p:nvPr/>
          </p:nvSpPr>
          <p:spPr bwMode="auto">
            <a:xfrm>
              <a:off x="5963725" y="2833961"/>
              <a:ext cx="118026" cy="66631"/>
            </a:xfrm>
            <a:custGeom>
              <a:avLst/>
              <a:gdLst>
                <a:gd name="T0" fmla="*/ 0 w 32"/>
                <a:gd name="T1" fmla="*/ 56 h 18"/>
                <a:gd name="T2" fmla="*/ 8 w 32"/>
                <a:gd name="T3" fmla="*/ 43 h 18"/>
                <a:gd name="T4" fmla="*/ 35 w 32"/>
                <a:gd name="T5" fmla="*/ 43 h 18"/>
                <a:gd name="T6" fmla="*/ 43 w 32"/>
                <a:gd name="T7" fmla="*/ 35 h 18"/>
                <a:gd name="T8" fmla="*/ 50 w 32"/>
                <a:gd name="T9" fmla="*/ 13 h 18"/>
                <a:gd name="T10" fmla="*/ 77 w 32"/>
                <a:gd name="T11" fmla="*/ 13 h 18"/>
                <a:gd name="T12" fmla="*/ 77 w 32"/>
                <a:gd name="T13" fmla="*/ 13 h 18"/>
                <a:gd name="T14" fmla="*/ 93 w 32"/>
                <a:gd name="T15" fmla="*/ 21 h 18"/>
                <a:gd name="T16" fmla="*/ 106 w 32"/>
                <a:gd name="T17" fmla="*/ 0 h 18"/>
                <a:gd name="T18" fmla="*/ 120 w 32"/>
                <a:gd name="T19" fmla="*/ 29 h 18"/>
                <a:gd name="T20" fmla="*/ 128 w 32"/>
                <a:gd name="T21" fmla="*/ 21 h 18"/>
                <a:gd name="T22" fmla="*/ 149 w 32"/>
                <a:gd name="T23" fmla="*/ 13 h 18"/>
                <a:gd name="T24" fmla="*/ 170 w 32"/>
                <a:gd name="T25" fmla="*/ 13 h 18"/>
                <a:gd name="T26" fmla="*/ 191 w 32"/>
                <a:gd name="T27" fmla="*/ 13 h 18"/>
                <a:gd name="T28" fmla="*/ 205 w 32"/>
                <a:gd name="T29" fmla="*/ 8 h 18"/>
                <a:gd name="T30" fmla="*/ 205 w 32"/>
                <a:gd name="T31" fmla="*/ 13 h 18"/>
                <a:gd name="T32" fmla="*/ 218 w 32"/>
                <a:gd name="T33" fmla="*/ 29 h 18"/>
                <a:gd name="T34" fmla="*/ 226 w 32"/>
                <a:gd name="T35" fmla="*/ 29 h 18"/>
                <a:gd name="T36" fmla="*/ 226 w 32"/>
                <a:gd name="T37" fmla="*/ 35 h 18"/>
                <a:gd name="T38" fmla="*/ 218 w 32"/>
                <a:gd name="T39" fmla="*/ 43 h 18"/>
                <a:gd name="T40" fmla="*/ 218 w 32"/>
                <a:gd name="T41" fmla="*/ 77 h 18"/>
                <a:gd name="T42" fmla="*/ 218 w 32"/>
                <a:gd name="T43" fmla="*/ 77 h 18"/>
                <a:gd name="T44" fmla="*/ 205 w 32"/>
                <a:gd name="T45" fmla="*/ 77 h 18"/>
                <a:gd name="T46" fmla="*/ 191 w 32"/>
                <a:gd name="T47" fmla="*/ 77 h 18"/>
                <a:gd name="T48" fmla="*/ 175 w 32"/>
                <a:gd name="T49" fmla="*/ 77 h 18"/>
                <a:gd name="T50" fmla="*/ 162 w 32"/>
                <a:gd name="T51" fmla="*/ 77 h 18"/>
                <a:gd name="T52" fmla="*/ 154 w 32"/>
                <a:gd name="T53" fmla="*/ 64 h 18"/>
                <a:gd name="T54" fmla="*/ 141 w 32"/>
                <a:gd name="T55" fmla="*/ 99 h 18"/>
                <a:gd name="T56" fmla="*/ 128 w 32"/>
                <a:gd name="T57" fmla="*/ 85 h 18"/>
                <a:gd name="T58" fmla="*/ 114 w 32"/>
                <a:gd name="T59" fmla="*/ 93 h 18"/>
                <a:gd name="T60" fmla="*/ 98 w 32"/>
                <a:gd name="T61" fmla="*/ 99 h 18"/>
                <a:gd name="T62" fmla="*/ 93 w 32"/>
                <a:gd name="T63" fmla="*/ 99 h 18"/>
                <a:gd name="T64" fmla="*/ 85 w 32"/>
                <a:gd name="T65" fmla="*/ 120 h 18"/>
                <a:gd name="T66" fmla="*/ 35 w 32"/>
                <a:gd name="T67" fmla="*/ 120 h 18"/>
                <a:gd name="T68" fmla="*/ 0 w 32"/>
                <a:gd name="T69" fmla="*/ 93 h 18"/>
                <a:gd name="T70" fmla="*/ 0 w 32"/>
                <a:gd name="T71" fmla="*/ 56 h 1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32" h="18">
                  <a:moveTo>
                    <a:pt x="0" y="8"/>
                  </a:moveTo>
                  <a:cubicBezTo>
                    <a:pt x="1" y="8"/>
                    <a:pt x="1" y="6"/>
                    <a:pt x="1" y="6"/>
                  </a:cubicBezTo>
                  <a:cubicBezTo>
                    <a:pt x="2" y="5"/>
                    <a:pt x="4" y="6"/>
                    <a:pt x="5" y="6"/>
                  </a:cubicBezTo>
                  <a:cubicBezTo>
                    <a:pt x="5" y="6"/>
                    <a:pt x="6" y="6"/>
                    <a:pt x="6" y="5"/>
                  </a:cubicBezTo>
                  <a:cubicBezTo>
                    <a:pt x="7" y="4"/>
                    <a:pt x="7" y="3"/>
                    <a:pt x="7" y="2"/>
                  </a:cubicBezTo>
                  <a:cubicBezTo>
                    <a:pt x="8" y="1"/>
                    <a:pt x="11" y="3"/>
                    <a:pt x="11" y="2"/>
                  </a:cubicBezTo>
                  <a:cubicBezTo>
                    <a:pt x="11" y="2"/>
                    <a:pt x="11" y="2"/>
                    <a:pt x="11" y="2"/>
                  </a:cubicBezTo>
                  <a:cubicBezTo>
                    <a:pt x="12" y="2"/>
                    <a:pt x="13" y="3"/>
                    <a:pt x="13" y="3"/>
                  </a:cubicBezTo>
                  <a:cubicBezTo>
                    <a:pt x="14" y="3"/>
                    <a:pt x="14" y="1"/>
                    <a:pt x="15" y="0"/>
                  </a:cubicBezTo>
                  <a:cubicBezTo>
                    <a:pt x="16" y="1"/>
                    <a:pt x="16" y="3"/>
                    <a:pt x="17" y="4"/>
                  </a:cubicBezTo>
                  <a:cubicBezTo>
                    <a:pt x="18" y="3"/>
                    <a:pt x="18" y="3"/>
                    <a:pt x="18" y="3"/>
                  </a:cubicBezTo>
                  <a:cubicBezTo>
                    <a:pt x="19" y="3"/>
                    <a:pt x="20" y="3"/>
                    <a:pt x="21" y="2"/>
                  </a:cubicBezTo>
                  <a:cubicBezTo>
                    <a:pt x="22" y="2"/>
                    <a:pt x="23" y="3"/>
                    <a:pt x="24" y="2"/>
                  </a:cubicBezTo>
                  <a:cubicBezTo>
                    <a:pt x="24" y="1"/>
                    <a:pt x="26" y="2"/>
                    <a:pt x="27" y="2"/>
                  </a:cubicBezTo>
                  <a:cubicBezTo>
                    <a:pt x="28" y="1"/>
                    <a:pt x="28" y="0"/>
                    <a:pt x="29" y="1"/>
                  </a:cubicBezTo>
                  <a:cubicBezTo>
                    <a:pt x="29" y="2"/>
                    <a:pt x="29" y="2"/>
                    <a:pt x="29" y="2"/>
                  </a:cubicBezTo>
                  <a:cubicBezTo>
                    <a:pt x="30" y="3"/>
                    <a:pt x="30" y="3"/>
                    <a:pt x="31" y="4"/>
                  </a:cubicBezTo>
                  <a:cubicBezTo>
                    <a:pt x="31" y="4"/>
                    <a:pt x="31" y="4"/>
                    <a:pt x="32" y="4"/>
                  </a:cubicBezTo>
                  <a:cubicBezTo>
                    <a:pt x="32" y="5"/>
                    <a:pt x="32" y="5"/>
                    <a:pt x="32" y="5"/>
                  </a:cubicBezTo>
                  <a:cubicBezTo>
                    <a:pt x="31" y="5"/>
                    <a:pt x="31" y="6"/>
                    <a:pt x="31" y="6"/>
                  </a:cubicBezTo>
                  <a:cubicBezTo>
                    <a:pt x="31" y="8"/>
                    <a:pt x="30" y="10"/>
                    <a:pt x="31" y="11"/>
                  </a:cubicBezTo>
                  <a:cubicBezTo>
                    <a:pt x="31" y="11"/>
                    <a:pt x="31" y="11"/>
                    <a:pt x="31" y="11"/>
                  </a:cubicBezTo>
                  <a:cubicBezTo>
                    <a:pt x="30" y="11"/>
                    <a:pt x="30" y="11"/>
                    <a:pt x="29" y="11"/>
                  </a:cubicBezTo>
                  <a:cubicBezTo>
                    <a:pt x="28" y="11"/>
                    <a:pt x="28" y="11"/>
                    <a:pt x="27" y="11"/>
                  </a:cubicBezTo>
                  <a:cubicBezTo>
                    <a:pt x="26" y="11"/>
                    <a:pt x="26" y="11"/>
                    <a:pt x="25" y="11"/>
                  </a:cubicBezTo>
                  <a:cubicBezTo>
                    <a:pt x="24" y="11"/>
                    <a:pt x="24" y="11"/>
                    <a:pt x="23" y="11"/>
                  </a:cubicBezTo>
                  <a:cubicBezTo>
                    <a:pt x="23" y="10"/>
                    <a:pt x="22" y="10"/>
                    <a:pt x="22" y="9"/>
                  </a:cubicBezTo>
                  <a:cubicBezTo>
                    <a:pt x="21" y="11"/>
                    <a:pt x="20" y="12"/>
                    <a:pt x="20" y="14"/>
                  </a:cubicBezTo>
                  <a:cubicBezTo>
                    <a:pt x="19" y="14"/>
                    <a:pt x="18" y="12"/>
                    <a:pt x="18" y="12"/>
                  </a:cubicBezTo>
                  <a:cubicBezTo>
                    <a:pt x="17" y="12"/>
                    <a:pt x="16" y="13"/>
                    <a:pt x="16" y="13"/>
                  </a:cubicBezTo>
                  <a:cubicBezTo>
                    <a:pt x="15" y="13"/>
                    <a:pt x="15" y="14"/>
                    <a:pt x="14" y="14"/>
                  </a:cubicBezTo>
                  <a:cubicBezTo>
                    <a:pt x="13" y="14"/>
                    <a:pt x="13" y="14"/>
                    <a:pt x="13" y="14"/>
                  </a:cubicBezTo>
                  <a:cubicBezTo>
                    <a:pt x="12" y="14"/>
                    <a:pt x="12" y="16"/>
                    <a:pt x="12" y="17"/>
                  </a:cubicBezTo>
                  <a:cubicBezTo>
                    <a:pt x="10" y="17"/>
                    <a:pt x="7" y="18"/>
                    <a:pt x="5" y="17"/>
                  </a:cubicBezTo>
                  <a:cubicBezTo>
                    <a:pt x="4" y="16"/>
                    <a:pt x="2" y="14"/>
                    <a:pt x="0" y="13"/>
                  </a:cubicBezTo>
                  <a:cubicBezTo>
                    <a:pt x="1" y="12"/>
                    <a:pt x="0" y="10"/>
                    <a:pt x="0" y="8"/>
                  </a:cubicBezTo>
                </a:path>
              </a:pathLst>
            </a:custGeom>
            <a:solidFill>
              <a:srgbClr val="FF33CC"/>
            </a:solidFill>
            <a:ln w="4763" cap="rnd">
              <a:solidFill>
                <a:srgbClr val="FFFFFF"/>
              </a:solidFill>
              <a:prstDash val="solid"/>
              <a:round/>
              <a:headEnd/>
              <a:tailEnd/>
            </a:ln>
          </p:spPr>
          <p:txBody>
            <a:bodyPr/>
            <a:lstStyle/>
            <a:p>
              <a:endParaRPr lang="en-US"/>
            </a:p>
          </p:txBody>
        </p:sp>
        <p:sp>
          <p:nvSpPr>
            <p:cNvPr id="60" name="Freeform 211">
              <a:extLst>
                <a:ext uri="{FF2B5EF4-FFF2-40B4-BE49-F238E27FC236}">
                  <a16:creationId xmlns:a16="http://schemas.microsoft.com/office/drawing/2014/main" id="{911C6F1F-1C54-425E-86D0-720027732806}"/>
                </a:ext>
              </a:extLst>
            </p:cNvPr>
            <p:cNvSpPr>
              <a:spLocks/>
            </p:cNvSpPr>
            <p:nvPr/>
          </p:nvSpPr>
          <p:spPr bwMode="auto">
            <a:xfrm>
              <a:off x="5908184" y="2652115"/>
              <a:ext cx="211057" cy="195727"/>
            </a:xfrm>
            <a:custGeom>
              <a:avLst/>
              <a:gdLst>
                <a:gd name="T0" fmla="*/ 13 w 57"/>
                <a:gd name="T1" fmla="*/ 72 h 53"/>
                <a:gd name="T2" fmla="*/ 29 w 57"/>
                <a:gd name="T3" fmla="*/ 56 h 53"/>
                <a:gd name="T4" fmla="*/ 93 w 57"/>
                <a:gd name="T5" fmla="*/ 29 h 53"/>
                <a:gd name="T6" fmla="*/ 141 w 57"/>
                <a:gd name="T7" fmla="*/ 8 h 53"/>
                <a:gd name="T8" fmla="*/ 171 w 57"/>
                <a:gd name="T9" fmla="*/ 0 h 53"/>
                <a:gd name="T10" fmla="*/ 192 w 57"/>
                <a:gd name="T11" fmla="*/ 35 h 53"/>
                <a:gd name="T12" fmla="*/ 248 w 57"/>
                <a:gd name="T13" fmla="*/ 29 h 53"/>
                <a:gd name="T14" fmla="*/ 328 w 57"/>
                <a:gd name="T15" fmla="*/ 43 h 53"/>
                <a:gd name="T16" fmla="*/ 376 w 57"/>
                <a:gd name="T17" fmla="*/ 56 h 53"/>
                <a:gd name="T18" fmla="*/ 397 w 57"/>
                <a:gd name="T19" fmla="*/ 120 h 53"/>
                <a:gd name="T20" fmla="*/ 371 w 57"/>
                <a:gd name="T21" fmla="*/ 170 h 53"/>
                <a:gd name="T22" fmla="*/ 384 w 57"/>
                <a:gd name="T23" fmla="*/ 205 h 53"/>
                <a:gd name="T24" fmla="*/ 397 w 57"/>
                <a:gd name="T25" fmla="*/ 303 h 53"/>
                <a:gd name="T26" fmla="*/ 363 w 57"/>
                <a:gd name="T27" fmla="*/ 346 h 53"/>
                <a:gd name="T28" fmla="*/ 333 w 57"/>
                <a:gd name="T29" fmla="*/ 375 h 53"/>
                <a:gd name="T30" fmla="*/ 312 w 57"/>
                <a:gd name="T31" fmla="*/ 362 h 53"/>
                <a:gd name="T32" fmla="*/ 299 w 57"/>
                <a:gd name="T33" fmla="*/ 362 h 53"/>
                <a:gd name="T34" fmla="*/ 256 w 57"/>
                <a:gd name="T35" fmla="*/ 362 h 53"/>
                <a:gd name="T36" fmla="*/ 227 w 57"/>
                <a:gd name="T37" fmla="*/ 375 h 53"/>
                <a:gd name="T38" fmla="*/ 200 w 57"/>
                <a:gd name="T39" fmla="*/ 367 h 53"/>
                <a:gd name="T40" fmla="*/ 184 w 57"/>
                <a:gd name="T41" fmla="*/ 333 h 53"/>
                <a:gd name="T42" fmla="*/ 157 w 57"/>
                <a:gd name="T43" fmla="*/ 333 h 53"/>
                <a:gd name="T44" fmla="*/ 136 w 57"/>
                <a:gd name="T45" fmla="*/ 319 h 53"/>
                <a:gd name="T46" fmla="*/ 128 w 57"/>
                <a:gd name="T47" fmla="*/ 303 h 53"/>
                <a:gd name="T48" fmla="*/ 107 w 57"/>
                <a:gd name="T49" fmla="*/ 325 h 53"/>
                <a:gd name="T50" fmla="*/ 93 w 57"/>
                <a:gd name="T51" fmla="*/ 290 h 53"/>
                <a:gd name="T52" fmla="*/ 72 w 57"/>
                <a:gd name="T53" fmla="*/ 290 h 53"/>
                <a:gd name="T54" fmla="*/ 56 w 57"/>
                <a:gd name="T55" fmla="*/ 290 h 53"/>
                <a:gd name="T56" fmla="*/ 35 w 57"/>
                <a:gd name="T57" fmla="*/ 261 h 53"/>
                <a:gd name="T58" fmla="*/ 35 w 57"/>
                <a:gd name="T59" fmla="*/ 234 h 53"/>
                <a:gd name="T60" fmla="*/ 21 w 57"/>
                <a:gd name="T61" fmla="*/ 192 h 53"/>
                <a:gd name="T62" fmla="*/ 21 w 57"/>
                <a:gd name="T63" fmla="*/ 178 h 53"/>
                <a:gd name="T64" fmla="*/ 21 w 57"/>
                <a:gd name="T65" fmla="*/ 157 h 53"/>
                <a:gd name="T66" fmla="*/ 13 w 57"/>
                <a:gd name="T67" fmla="*/ 106 h 53"/>
                <a:gd name="T68" fmla="*/ 13 w 57"/>
                <a:gd name="T69" fmla="*/ 85 h 5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7" h="53">
                  <a:moveTo>
                    <a:pt x="2" y="12"/>
                  </a:moveTo>
                  <a:cubicBezTo>
                    <a:pt x="2" y="11"/>
                    <a:pt x="2" y="11"/>
                    <a:pt x="2" y="10"/>
                  </a:cubicBezTo>
                  <a:cubicBezTo>
                    <a:pt x="2" y="10"/>
                    <a:pt x="2" y="10"/>
                    <a:pt x="3" y="9"/>
                  </a:cubicBezTo>
                  <a:cubicBezTo>
                    <a:pt x="4" y="8"/>
                    <a:pt x="4" y="8"/>
                    <a:pt x="4" y="8"/>
                  </a:cubicBezTo>
                  <a:cubicBezTo>
                    <a:pt x="4" y="8"/>
                    <a:pt x="7" y="6"/>
                    <a:pt x="9" y="7"/>
                  </a:cubicBezTo>
                  <a:cubicBezTo>
                    <a:pt x="11" y="7"/>
                    <a:pt x="12" y="5"/>
                    <a:pt x="13" y="4"/>
                  </a:cubicBezTo>
                  <a:cubicBezTo>
                    <a:pt x="13" y="3"/>
                    <a:pt x="15" y="3"/>
                    <a:pt x="16" y="2"/>
                  </a:cubicBezTo>
                  <a:cubicBezTo>
                    <a:pt x="17" y="2"/>
                    <a:pt x="18" y="1"/>
                    <a:pt x="20" y="1"/>
                  </a:cubicBezTo>
                  <a:cubicBezTo>
                    <a:pt x="21" y="1"/>
                    <a:pt x="22" y="0"/>
                    <a:pt x="22" y="0"/>
                  </a:cubicBezTo>
                  <a:cubicBezTo>
                    <a:pt x="23" y="0"/>
                    <a:pt x="23" y="0"/>
                    <a:pt x="24" y="0"/>
                  </a:cubicBezTo>
                  <a:cubicBezTo>
                    <a:pt x="26" y="1"/>
                    <a:pt x="25" y="0"/>
                    <a:pt x="25" y="2"/>
                  </a:cubicBezTo>
                  <a:cubicBezTo>
                    <a:pt x="25" y="3"/>
                    <a:pt x="25" y="5"/>
                    <a:pt x="27" y="5"/>
                  </a:cubicBezTo>
                  <a:cubicBezTo>
                    <a:pt x="29" y="5"/>
                    <a:pt x="30" y="5"/>
                    <a:pt x="31" y="4"/>
                  </a:cubicBezTo>
                  <a:cubicBezTo>
                    <a:pt x="35" y="4"/>
                    <a:pt x="35" y="4"/>
                    <a:pt x="35" y="4"/>
                  </a:cubicBezTo>
                  <a:cubicBezTo>
                    <a:pt x="36" y="4"/>
                    <a:pt x="37" y="4"/>
                    <a:pt x="39" y="4"/>
                  </a:cubicBezTo>
                  <a:cubicBezTo>
                    <a:pt x="41" y="5"/>
                    <a:pt x="44" y="6"/>
                    <a:pt x="46" y="6"/>
                  </a:cubicBezTo>
                  <a:cubicBezTo>
                    <a:pt x="48" y="6"/>
                    <a:pt x="49" y="5"/>
                    <a:pt x="50" y="6"/>
                  </a:cubicBezTo>
                  <a:cubicBezTo>
                    <a:pt x="51" y="6"/>
                    <a:pt x="53" y="8"/>
                    <a:pt x="53" y="8"/>
                  </a:cubicBezTo>
                  <a:cubicBezTo>
                    <a:pt x="54" y="10"/>
                    <a:pt x="53" y="12"/>
                    <a:pt x="54" y="13"/>
                  </a:cubicBezTo>
                  <a:cubicBezTo>
                    <a:pt x="54" y="15"/>
                    <a:pt x="55" y="16"/>
                    <a:pt x="56" y="17"/>
                  </a:cubicBezTo>
                  <a:cubicBezTo>
                    <a:pt x="56" y="19"/>
                    <a:pt x="56" y="21"/>
                    <a:pt x="55" y="22"/>
                  </a:cubicBezTo>
                  <a:cubicBezTo>
                    <a:pt x="54" y="23"/>
                    <a:pt x="53" y="23"/>
                    <a:pt x="52" y="24"/>
                  </a:cubicBezTo>
                  <a:cubicBezTo>
                    <a:pt x="51" y="25"/>
                    <a:pt x="52" y="25"/>
                    <a:pt x="51" y="26"/>
                  </a:cubicBezTo>
                  <a:cubicBezTo>
                    <a:pt x="53" y="26"/>
                    <a:pt x="54" y="27"/>
                    <a:pt x="54" y="29"/>
                  </a:cubicBezTo>
                  <a:cubicBezTo>
                    <a:pt x="54" y="31"/>
                    <a:pt x="53" y="33"/>
                    <a:pt x="54" y="35"/>
                  </a:cubicBezTo>
                  <a:cubicBezTo>
                    <a:pt x="55" y="37"/>
                    <a:pt x="57" y="41"/>
                    <a:pt x="56" y="43"/>
                  </a:cubicBezTo>
                  <a:cubicBezTo>
                    <a:pt x="56" y="45"/>
                    <a:pt x="55" y="44"/>
                    <a:pt x="54" y="46"/>
                  </a:cubicBezTo>
                  <a:cubicBezTo>
                    <a:pt x="53" y="47"/>
                    <a:pt x="52" y="48"/>
                    <a:pt x="51" y="49"/>
                  </a:cubicBezTo>
                  <a:cubicBezTo>
                    <a:pt x="50" y="50"/>
                    <a:pt x="48" y="51"/>
                    <a:pt x="47" y="52"/>
                  </a:cubicBezTo>
                  <a:cubicBezTo>
                    <a:pt x="47" y="53"/>
                    <a:pt x="47" y="53"/>
                    <a:pt x="47" y="53"/>
                  </a:cubicBezTo>
                  <a:cubicBezTo>
                    <a:pt x="46" y="53"/>
                    <a:pt x="46" y="53"/>
                    <a:pt x="46" y="53"/>
                  </a:cubicBezTo>
                  <a:cubicBezTo>
                    <a:pt x="45" y="52"/>
                    <a:pt x="45" y="52"/>
                    <a:pt x="44" y="51"/>
                  </a:cubicBezTo>
                  <a:cubicBezTo>
                    <a:pt x="44" y="50"/>
                    <a:pt x="44" y="50"/>
                    <a:pt x="44" y="50"/>
                  </a:cubicBezTo>
                  <a:cubicBezTo>
                    <a:pt x="43" y="49"/>
                    <a:pt x="43" y="50"/>
                    <a:pt x="42" y="51"/>
                  </a:cubicBezTo>
                  <a:cubicBezTo>
                    <a:pt x="41" y="51"/>
                    <a:pt x="39" y="50"/>
                    <a:pt x="39" y="51"/>
                  </a:cubicBezTo>
                  <a:cubicBezTo>
                    <a:pt x="38" y="52"/>
                    <a:pt x="37" y="51"/>
                    <a:pt x="36" y="51"/>
                  </a:cubicBezTo>
                  <a:cubicBezTo>
                    <a:pt x="35" y="52"/>
                    <a:pt x="34" y="52"/>
                    <a:pt x="33" y="52"/>
                  </a:cubicBezTo>
                  <a:cubicBezTo>
                    <a:pt x="32" y="53"/>
                    <a:pt x="32" y="53"/>
                    <a:pt x="32" y="53"/>
                  </a:cubicBezTo>
                  <a:cubicBezTo>
                    <a:pt x="31" y="52"/>
                    <a:pt x="31" y="50"/>
                    <a:pt x="30" y="49"/>
                  </a:cubicBezTo>
                  <a:cubicBezTo>
                    <a:pt x="29" y="50"/>
                    <a:pt x="29" y="52"/>
                    <a:pt x="28" y="52"/>
                  </a:cubicBezTo>
                  <a:cubicBezTo>
                    <a:pt x="28" y="52"/>
                    <a:pt x="25" y="50"/>
                    <a:pt x="25" y="49"/>
                  </a:cubicBezTo>
                  <a:cubicBezTo>
                    <a:pt x="26" y="47"/>
                    <a:pt x="26" y="47"/>
                    <a:pt x="26" y="47"/>
                  </a:cubicBezTo>
                  <a:cubicBezTo>
                    <a:pt x="25" y="46"/>
                    <a:pt x="25" y="47"/>
                    <a:pt x="24" y="47"/>
                  </a:cubicBezTo>
                  <a:cubicBezTo>
                    <a:pt x="23" y="47"/>
                    <a:pt x="23" y="47"/>
                    <a:pt x="22" y="47"/>
                  </a:cubicBezTo>
                  <a:cubicBezTo>
                    <a:pt x="22" y="47"/>
                    <a:pt x="22" y="45"/>
                    <a:pt x="22" y="44"/>
                  </a:cubicBezTo>
                  <a:cubicBezTo>
                    <a:pt x="21" y="44"/>
                    <a:pt x="20" y="45"/>
                    <a:pt x="19" y="45"/>
                  </a:cubicBezTo>
                  <a:cubicBezTo>
                    <a:pt x="20" y="43"/>
                    <a:pt x="20" y="43"/>
                    <a:pt x="20" y="43"/>
                  </a:cubicBezTo>
                  <a:cubicBezTo>
                    <a:pt x="19" y="42"/>
                    <a:pt x="18" y="43"/>
                    <a:pt x="18" y="43"/>
                  </a:cubicBezTo>
                  <a:cubicBezTo>
                    <a:pt x="17" y="43"/>
                    <a:pt x="16" y="43"/>
                    <a:pt x="16" y="43"/>
                  </a:cubicBezTo>
                  <a:cubicBezTo>
                    <a:pt x="15" y="43"/>
                    <a:pt x="16" y="45"/>
                    <a:pt x="15" y="46"/>
                  </a:cubicBezTo>
                  <a:cubicBezTo>
                    <a:pt x="15" y="45"/>
                    <a:pt x="14" y="44"/>
                    <a:pt x="13" y="44"/>
                  </a:cubicBezTo>
                  <a:cubicBezTo>
                    <a:pt x="13" y="43"/>
                    <a:pt x="13" y="42"/>
                    <a:pt x="13" y="41"/>
                  </a:cubicBezTo>
                  <a:cubicBezTo>
                    <a:pt x="12" y="41"/>
                    <a:pt x="12" y="42"/>
                    <a:pt x="11" y="42"/>
                  </a:cubicBezTo>
                  <a:cubicBezTo>
                    <a:pt x="11" y="41"/>
                    <a:pt x="11" y="42"/>
                    <a:pt x="10" y="41"/>
                  </a:cubicBezTo>
                  <a:cubicBezTo>
                    <a:pt x="10" y="41"/>
                    <a:pt x="10" y="41"/>
                    <a:pt x="10" y="40"/>
                  </a:cubicBezTo>
                  <a:cubicBezTo>
                    <a:pt x="9" y="40"/>
                    <a:pt x="8" y="40"/>
                    <a:pt x="8" y="41"/>
                  </a:cubicBezTo>
                  <a:cubicBezTo>
                    <a:pt x="7" y="40"/>
                    <a:pt x="8" y="38"/>
                    <a:pt x="6" y="37"/>
                  </a:cubicBezTo>
                  <a:cubicBezTo>
                    <a:pt x="5" y="37"/>
                    <a:pt x="5" y="37"/>
                    <a:pt x="5" y="37"/>
                  </a:cubicBezTo>
                  <a:cubicBezTo>
                    <a:pt x="5" y="36"/>
                    <a:pt x="5" y="36"/>
                    <a:pt x="5" y="36"/>
                  </a:cubicBezTo>
                  <a:cubicBezTo>
                    <a:pt x="5" y="35"/>
                    <a:pt x="5" y="34"/>
                    <a:pt x="5" y="33"/>
                  </a:cubicBezTo>
                  <a:cubicBezTo>
                    <a:pt x="5" y="31"/>
                    <a:pt x="3" y="30"/>
                    <a:pt x="3" y="28"/>
                  </a:cubicBezTo>
                  <a:cubicBezTo>
                    <a:pt x="3" y="27"/>
                    <a:pt x="3" y="27"/>
                    <a:pt x="3" y="27"/>
                  </a:cubicBezTo>
                  <a:cubicBezTo>
                    <a:pt x="3" y="26"/>
                    <a:pt x="3" y="26"/>
                    <a:pt x="3" y="26"/>
                  </a:cubicBezTo>
                  <a:cubicBezTo>
                    <a:pt x="3" y="25"/>
                    <a:pt x="3" y="25"/>
                    <a:pt x="3" y="25"/>
                  </a:cubicBezTo>
                  <a:cubicBezTo>
                    <a:pt x="3" y="24"/>
                    <a:pt x="2" y="24"/>
                    <a:pt x="2" y="24"/>
                  </a:cubicBezTo>
                  <a:cubicBezTo>
                    <a:pt x="2" y="24"/>
                    <a:pt x="3" y="23"/>
                    <a:pt x="3" y="22"/>
                  </a:cubicBezTo>
                  <a:cubicBezTo>
                    <a:pt x="3" y="21"/>
                    <a:pt x="1" y="21"/>
                    <a:pt x="0" y="20"/>
                  </a:cubicBezTo>
                  <a:cubicBezTo>
                    <a:pt x="1" y="18"/>
                    <a:pt x="2" y="17"/>
                    <a:pt x="2" y="15"/>
                  </a:cubicBezTo>
                  <a:cubicBezTo>
                    <a:pt x="3" y="14"/>
                    <a:pt x="3" y="14"/>
                    <a:pt x="3" y="14"/>
                  </a:cubicBezTo>
                  <a:cubicBezTo>
                    <a:pt x="3" y="13"/>
                    <a:pt x="2" y="12"/>
                    <a:pt x="2" y="12"/>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61" name="Freeform 212">
              <a:extLst>
                <a:ext uri="{FF2B5EF4-FFF2-40B4-BE49-F238E27FC236}">
                  <a16:creationId xmlns:a16="http://schemas.microsoft.com/office/drawing/2014/main" id="{7A110BE2-08EB-457F-89BE-F7BA30784171}"/>
                </a:ext>
              </a:extLst>
            </p:cNvPr>
            <p:cNvSpPr>
              <a:spLocks/>
            </p:cNvSpPr>
            <p:nvPr/>
          </p:nvSpPr>
          <p:spPr bwMode="auto">
            <a:xfrm>
              <a:off x="6022044" y="2636845"/>
              <a:ext cx="70815" cy="37480"/>
            </a:xfrm>
            <a:custGeom>
              <a:avLst/>
              <a:gdLst>
                <a:gd name="T0" fmla="*/ 64 w 19"/>
                <a:gd name="T1" fmla="*/ 0 h 10"/>
                <a:gd name="T2" fmla="*/ 86 w 19"/>
                <a:gd name="T3" fmla="*/ 8 h 10"/>
                <a:gd name="T4" fmla="*/ 94 w 19"/>
                <a:gd name="T5" fmla="*/ 14 h 10"/>
                <a:gd name="T6" fmla="*/ 129 w 19"/>
                <a:gd name="T7" fmla="*/ 14 h 10"/>
                <a:gd name="T8" fmla="*/ 129 w 19"/>
                <a:gd name="T9" fmla="*/ 43 h 10"/>
                <a:gd name="T10" fmla="*/ 129 w 19"/>
                <a:gd name="T11" fmla="*/ 73 h 10"/>
                <a:gd name="T12" fmla="*/ 129 w 19"/>
                <a:gd name="T13" fmla="*/ 73 h 10"/>
                <a:gd name="T14" fmla="*/ 107 w 19"/>
                <a:gd name="T15" fmla="*/ 73 h 10"/>
                <a:gd name="T16" fmla="*/ 56 w 19"/>
                <a:gd name="T17" fmla="*/ 59 h 10"/>
                <a:gd name="T18" fmla="*/ 30 w 19"/>
                <a:gd name="T19" fmla="*/ 59 h 10"/>
                <a:gd name="T20" fmla="*/ 8 w 19"/>
                <a:gd name="T21" fmla="*/ 59 h 10"/>
                <a:gd name="T22" fmla="*/ 0 w 19"/>
                <a:gd name="T23" fmla="*/ 59 h 10"/>
                <a:gd name="T24" fmla="*/ 21 w 19"/>
                <a:gd name="T25" fmla="*/ 43 h 10"/>
                <a:gd name="T26" fmla="*/ 30 w 19"/>
                <a:gd name="T27" fmla="*/ 38 h 10"/>
                <a:gd name="T28" fmla="*/ 13 w 19"/>
                <a:gd name="T29" fmla="*/ 38 h 10"/>
                <a:gd name="T30" fmla="*/ 13 w 19"/>
                <a:gd name="T31" fmla="*/ 22 h 10"/>
                <a:gd name="T32" fmla="*/ 30 w 19"/>
                <a:gd name="T33" fmla="*/ 22 h 10"/>
                <a:gd name="T34" fmla="*/ 43 w 19"/>
                <a:gd name="T35" fmla="*/ 22 h 10"/>
                <a:gd name="T36" fmla="*/ 51 w 19"/>
                <a:gd name="T37" fmla="*/ 22 h 10"/>
                <a:gd name="T38" fmla="*/ 56 w 19"/>
                <a:gd name="T39" fmla="*/ 22 h 10"/>
                <a:gd name="T40" fmla="*/ 64 w 19"/>
                <a:gd name="T41" fmla="*/ 14 h 10"/>
                <a:gd name="T42" fmla="*/ 64 w 19"/>
                <a:gd name="T43" fmla="*/ 0 h 10"/>
                <a:gd name="T44" fmla="*/ 64 w 19"/>
                <a:gd name="T45" fmla="*/ 0 h 1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0">
                  <a:moveTo>
                    <a:pt x="9" y="0"/>
                  </a:moveTo>
                  <a:cubicBezTo>
                    <a:pt x="10" y="0"/>
                    <a:pt x="11" y="0"/>
                    <a:pt x="12" y="1"/>
                  </a:cubicBezTo>
                  <a:cubicBezTo>
                    <a:pt x="13" y="2"/>
                    <a:pt x="13" y="2"/>
                    <a:pt x="13" y="2"/>
                  </a:cubicBezTo>
                  <a:cubicBezTo>
                    <a:pt x="15" y="2"/>
                    <a:pt x="16" y="1"/>
                    <a:pt x="18" y="2"/>
                  </a:cubicBezTo>
                  <a:cubicBezTo>
                    <a:pt x="19" y="3"/>
                    <a:pt x="18" y="4"/>
                    <a:pt x="18" y="6"/>
                  </a:cubicBezTo>
                  <a:cubicBezTo>
                    <a:pt x="17" y="7"/>
                    <a:pt x="18" y="9"/>
                    <a:pt x="18" y="10"/>
                  </a:cubicBezTo>
                  <a:cubicBezTo>
                    <a:pt x="18" y="10"/>
                    <a:pt x="18" y="10"/>
                    <a:pt x="18" y="10"/>
                  </a:cubicBezTo>
                  <a:cubicBezTo>
                    <a:pt x="17" y="9"/>
                    <a:pt x="16" y="10"/>
                    <a:pt x="15" y="10"/>
                  </a:cubicBezTo>
                  <a:cubicBezTo>
                    <a:pt x="13" y="10"/>
                    <a:pt x="10" y="9"/>
                    <a:pt x="8" y="8"/>
                  </a:cubicBezTo>
                  <a:cubicBezTo>
                    <a:pt x="6" y="8"/>
                    <a:pt x="5" y="8"/>
                    <a:pt x="4" y="8"/>
                  </a:cubicBezTo>
                  <a:cubicBezTo>
                    <a:pt x="3" y="8"/>
                    <a:pt x="2" y="8"/>
                    <a:pt x="1" y="8"/>
                  </a:cubicBezTo>
                  <a:cubicBezTo>
                    <a:pt x="0" y="8"/>
                    <a:pt x="0" y="8"/>
                    <a:pt x="0" y="8"/>
                  </a:cubicBezTo>
                  <a:cubicBezTo>
                    <a:pt x="1" y="7"/>
                    <a:pt x="2" y="6"/>
                    <a:pt x="3" y="6"/>
                  </a:cubicBezTo>
                  <a:cubicBezTo>
                    <a:pt x="5" y="6"/>
                    <a:pt x="5" y="5"/>
                    <a:pt x="4" y="5"/>
                  </a:cubicBezTo>
                  <a:cubicBezTo>
                    <a:pt x="4" y="5"/>
                    <a:pt x="3" y="5"/>
                    <a:pt x="2" y="5"/>
                  </a:cubicBezTo>
                  <a:cubicBezTo>
                    <a:pt x="2" y="5"/>
                    <a:pt x="2" y="4"/>
                    <a:pt x="2" y="3"/>
                  </a:cubicBezTo>
                  <a:cubicBezTo>
                    <a:pt x="3" y="3"/>
                    <a:pt x="3" y="2"/>
                    <a:pt x="4" y="3"/>
                  </a:cubicBezTo>
                  <a:cubicBezTo>
                    <a:pt x="5" y="3"/>
                    <a:pt x="5" y="3"/>
                    <a:pt x="6" y="3"/>
                  </a:cubicBezTo>
                  <a:cubicBezTo>
                    <a:pt x="7" y="3"/>
                    <a:pt x="7" y="3"/>
                    <a:pt x="7" y="3"/>
                  </a:cubicBezTo>
                  <a:cubicBezTo>
                    <a:pt x="8" y="4"/>
                    <a:pt x="8" y="3"/>
                    <a:pt x="8" y="3"/>
                  </a:cubicBezTo>
                  <a:cubicBezTo>
                    <a:pt x="8" y="3"/>
                    <a:pt x="9" y="3"/>
                    <a:pt x="9" y="2"/>
                  </a:cubicBezTo>
                  <a:cubicBezTo>
                    <a:pt x="9" y="1"/>
                    <a:pt x="9" y="0"/>
                    <a:pt x="9" y="0"/>
                  </a:cubicBezTo>
                  <a:cubicBezTo>
                    <a:pt x="9" y="0"/>
                    <a:pt x="9" y="0"/>
                    <a:pt x="9"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62" name="Freeform 213">
              <a:extLst>
                <a:ext uri="{FF2B5EF4-FFF2-40B4-BE49-F238E27FC236}">
                  <a16:creationId xmlns:a16="http://schemas.microsoft.com/office/drawing/2014/main" id="{6EE4960F-B6BF-4E14-B7AB-603D206B3FF6}"/>
                </a:ext>
              </a:extLst>
            </p:cNvPr>
            <p:cNvSpPr>
              <a:spLocks/>
            </p:cNvSpPr>
            <p:nvPr/>
          </p:nvSpPr>
          <p:spPr bwMode="auto">
            <a:xfrm>
              <a:off x="6052592" y="2592425"/>
              <a:ext cx="118026" cy="99946"/>
            </a:xfrm>
            <a:custGeom>
              <a:avLst/>
              <a:gdLst>
                <a:gd name="T0" fmla="*/ 106 w 32"/>
                <a:gd name="T1" fmla="*/ 192 h 27"/>
                <a:gd name="T2" fmla="*/ 133 w 32"/>
                <a:gd name="T3" fmla="*/ 184 h 27"/>
                <a:gd name="T4" fmla="*/ 149 w 32"/>
                <a:gd name="T5" fmla="*/ 179 h 27"/>
                <a:gd name="T6" fmla="*/ 154 w 32"/>
                <a:gd name="T7" fmla="*/ 163 h 27"/>
                <a:gd name="T8" fmla="*/ 175 w 32"/>
                <a:gd name="T9" fmla="*/ 149 h 27"/>
                <a:gd name="T10" fmla="*/ 183 w 32"/>
                <a:gd name="T11" fmla="*/ 120 h 27"/>
                <a:gd name="T12" fmla="*/ 197 w 32"/>
                <a:gd name="T13" fmla="*/ 99 h 27"/>
                <a:gd name="T14" fmla="*/ 213 w 32"/>
                <a:gd name="T15" fmla="*/ 99 h 27"/>
                <a:gd name="T16" fmla="*/ 218 w 32"/>
                <a:gd name="T17" fmla="*/ 85 h 27"/>
                <a:gd name="T18" fmla="*/ 213 w 32"/>
                <a:gd name="T19" fmla="*/ 77 h 27"/>
                <a:gd name="T20" fmla="*/ 218 w 32"/>
                <a:gd name="T21" fmla="*/ 51 h 27"/>
                <a:gd name="T22" fmla="*/ 191 w 32"/>
                <a:gd name="T23" fmla="*/ 21 h 27"/>
                <a:gd name="T24" fmla="*/ 162 w 32"/>
                <a:gd name="T25" fmla="*/ 13 h 27"/>
                <a:gd name="T26" fmla="*/ 149 w 32"/>
                <a:gd name="T27" fmla="*/ 8 h 27"/>
                <a:gd name="T28" fmla="*/ 141 w 32"/>
                <a:gd name="T29" fmla="*/ 8 h 27"/>
                <a:gd name="T30" fmla="*/ 133 w 32"/>
                <a:gd name="T31" fmla="*/ 8 h 27"/>
                <a:gd name="T32" fmla="*/ 128 w 32"/>
                <a:gd name="T33" fmla="*/ 8 h 27"/>
                <a:gd name="T34" fmla="*/ 114 w 32"/>
                <a:gd name="T35" fmla="*/ 8 h 27"/>
                <a:gd name="T36" fmla="*/ 72 w 32"/>
                <a:gd name="T37" fmla="*/ 8 h 27"/>
                <a:gd name="T38" fmla="*/ 56 w 32"/>
                <a:gd name="T39" fmla="*/ 8 h 27"/>
                <a:gd name="T40" fmla="*/ 43 w 32"/>
                <a:gd name="T41" fmla="*/ 8 h 27"/>
                <a:gd name="T42" fmla="*/ 0 w 32"/>
                <a:gd name="T43" fmla="*/ 21 h 27"/>
                <a:gd name="T44" fmla="*/ 0 w 32"/>
                <a:gd name="T45" fmla="*/ 21 h 27"/>
                <a:gd name="T46" fmla="*/ 0 w 32"/>
                <a:gd name="T47" fmla="*/ 35 h 27"/>
                <a:gd name="T48" fmla="*/ 8 w 32"/>
                <a:gd name="T49" fmla="*/ 51 h 27"/>
                <a:gd name="T50" fmla="*/ 8 w 32"/>
                <a:gd name="T51" fmla="*/ 56 h 27"/>
                <a:gd name="T52" fmla="*/ 8 w 32"/>
                <a:gd name="T53" fmla="*/ 72 h 27"/>
                <a:gd name="T54" fmla="*/ 13 w 32"/>
                <a:gd name="T55" fmla="*/ 85 h 27"/>
                <a:gd name="T56" fmla="*/ 8 w 32"/>
                <a:gd name="T57" fmla="*/ 85 h 27"/>
                <a:gd name="T58" fmla="*/ 29 w 32"/>
                <a:gd name="T59" fmla="*/ 93 h 27"/>
                <a:gd name="T60" fmla="*/ 35 w 32"/>
                <a:gd name="T61" fmla="*/ 99 h 27"/>
                <a:gd name="T62" fmla="*/ 72 w 32"/>
                <a:gd name="T63" fmla="*/ 99 h 27"/>
                <a:gd name="T64" fmla="*/ 72 w 32"/>
                <a:gd name="T65" fmla="*/ 128 h 27"/>
                <a:gd name="T66" fmla="*/ 72 w 32"/>
                <a:gd name="T67" fmla="*/ 157 h 27"/>
                <a:gd name="T68" fmla="*/ 77 w 32"/>
                <a:gd name="T69" fmla="*/ 157 h 27"/>
                <a:gd name="T70" fmla="*/ 98 w 32"/>
                <a:gd name="T71" fmla="*/ 171 h 27"/>
                <a:gd name="T72" fmla="*/ 106 w 32"/>
                <a:gd name="T73" fmla="*/ 184 h 27"/>
                <a:gd name="T74" fmla="*/ 106 w 32"/>
                <a:gd name="T75" fmla="*/ 192 h 2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2" h="27">
                  <a:moveTo>
                    <a:pt x="15" y="27"/>
                  </a:moveTo>
                  <a:cubicBezTo>
                    <a:pt x="16" y="26"/>
                    <a:pt x="18" y="27"/>
                    <a:pt x="19" y="26"/>
                  </a:cubicBezTo>
                  <a:cubicBezTo>
                    <a:pt x="19" y="26"/>
                    <a:pt x="20" y="25"/>
                    <a:pt x="21" y="25"/>
                  </a:cubicBezTo>
                  <a:cubicBezTo>
                    <a:pt x="21" y="24"/>
                    <a:pt x="22" y="23"/>
                    <a:pt x="22" y="23"/>
                  </a:cubicBezTo>
                  <a:cubicBezTo>
                    <a:pt x="25" y="23"/>
                    <a:pt x="25" y="23"/>
                    <a:pt x="25" y="21"/>
                  </a:cubicBezTo>
                  <a:cubicBezTo>
                    <a:pt x="25" y="19"/>
                    <a:pt x="24" y="16"/>
                    <a:pt x="26" y="17"/>
                  </a:cubicBezTo>
                  <a:cubicBezTo>
                    <a:pt x="26" y="15"/>
                    <a:pt x="27" y="14"/>
                    <a:pt x="28" y="14"/>
                  </a:cubicBezTo>
                  <a:cubicBezTo>
                    <a:pt x="29" y="14"/>
                    <a:pt x="30" y="14"/>
                    <a:pt x="30" y="14"/>
                  </a:cubicBezTo>
                  <a:cubicBezTo>
                    <a:pt x="31" y="13"/>
                    <a:pt x="31" y="12"/>
                    <a:pt x="31" y="12"/>
                  </a:cubicBezTo>
                  <a:cubicBezTo>
                    <a:pt x="31" y="11"/>
                    <a:pt x="30" y="11"/>
                    <a:pt x="30" y="11"/>
                  </a:cubicBezTo>
                  <a:cubicBezTo>
                    <a:pt x="30" y="9"/>
                    <a:pt x="32" y="8"/>
                    <a:pt x="31" y="7"/>
                  </a:cubicBezTo>
                  <a:cubicBezTo>
                    <a:pt x="31" y="6"/>
                    <a:pt x="28" y="4"/>
                    <a:pt x="27" y="3"/>
                  </a:cubicBezTo>
                  <a:cubicBezTo>
                    <a:pt x="26" y="2"/>
                    <a:pt x="24" y="3"/>
                    <a:pt x="23" y="2"/>
                  </a:cubicBezTo>
                  <a:cubicBezTo>
                    <a:pt x="22" y="2"/>
                    <a:pt x="22" y="1"/>
                    <a:pt x="21" y="1"/>
                  </a:cubicBezTo>
                  <a:cubicBezTo>
                    <a:pt x="20" y="0"/>
                    <a:pt x="21" y="0"/>
                    <a:pt x="20" y="1"/>
                  </a:cubicBezTo>
                  <a:cubicBezTo>
                    <a:pt x="19" y="1"/>
                    <a:pt x="19" y="1"/>
                    <a:pt x="19" y="1"/>
                  </a:cubicBezTo>
                  <a:cubicBezTo>
                    <a:pt x="18" y="1"/>
                    <a:pt x="18" y="1"/>
                    <a:pt x="18" y="1"/>
                  </a:cubicBezTo>
                  <a:cubicBezTo>
                    <a:pt x="17" y="1"/>
                    <a:pt x="17" y="1"/>
                    <a:pt x="16" y="1"/>
                  </a:cubicBezTo>
                  <a:cubicBezTo>
                    <a:pt x="14" y="1"/>
                    <a:pt x="12" y="1"/>
                    <a:pt x="10" y="1"/>
                  </a:cubicBezTo>
                  <a:cubicBezTo>
                    <a:pt x="8" y="1"/>
                    <a:pt x="8" y="1"/>
                    <a:pt x="8" y="1"/>
                  </a:cubicBezTo>
                  <a:cubicBezTo>
                    <a:pt x="7" y="1"/>
                    <a:pt x="6" y="0"/>
                    <a:pt x="6" y="1"/>
                  </a:cubicBezTo>
                  <a:cubicBezTo>
                    <a:pt x="4" y="1"/>
                    <a:pt x="2" y="3"/>
                    <a:pt x="0" y="3"/>
                  </a:cubicBezTo>
                  <a:cubicBezTo>
                    <a:pt x="0" y="3"/>
                    <a:pt x="0" y="3"/>
                    <a:pt x="0" y="3"/>
                  </a:cubicBezTo>
                  <a:cubicBezTo>
                    <a:pt x="0" y="5"/>
                    <a:pt x="0" y="5"/>
                    <a:pt x="0" y="5"/>
                  </a:cubicBezTo>
                  <a:cubicBezTo>
                    <a:pt x="0" y="5"/>
                    <a:pt x="0" y="6"/>
                    <a:pt x="1" y="7"/>
                  </a:cubicBezTo>
                  <a:cubicBezTo>
                    <a:pt x="2" y="8"/>
                    <a:pt x="1" y="8"/>
                    <a:pt x="1" y="8"/>
                  </a:cubicBezTo>
                  <a:cubicBezTo>
                    <a:pt x="1" y="8"/>
                    <a:pt x="1" y="9"/>
                    <a:pt x="1" y="10"/>
                  </a:cubicBezTo>
                  <a:cubicBezTo>
                    <a:pt x="1" y="11"/>
                    <a:pt x="2" y="12"/>
                    <a:pt x="2" y="12"/>
                  </a:cubicBezTo>
                  <a:cubicBezTo>
                    <a:pt x="1" y="12"/>
                    <a:pt x="1" y="12"/>
                    <a:pt x="1" y="12"/>
                  </a:cubicBezTo>
                  <a:cubicBezTo>
                    <a:pt x="2" y="12"/>
                    <a:pt x="3" y="12"/>
                    <a:pt x="4" y="13"/>
                  </a:cubicBezTo>
                  <a:cubicBezTo>
                    <a:pt x="5" y="14"/>
                    <a:pt x="5" y="14"/>
                    <a:pt x="5" y="14"/>
                  </a:cubicBezTo>
                  <a:cubicBezTo>
                    <a:pt x="7" y="14"/>
                    <a:pt x="8" y="13"/>
                    <a:pt x="10" y="14"/>
                  </a:cubicBezTo>
                  <a:cubicBezTo>
                    <a:pt x="11" y="15"/>
                    <a:pt x="10" y="16"/>
                    <a:pt x="10" y="18"/>
                  </a:cubicBezTo>
                  <a:cubicBezTo>
                    <a:pt x="9" y="19"/>
                    <a:pt x="10" y="21"/>
                    <a:pt x="10" y="22"/>
                  </a:cubicBezTo>
                  <a:cubicBezTo>
                    <a:pt x="11" y="22"/>
                    <a:pt x="11" y="22"/>
                    <a:pt x="11" y="22"/>
                  </a:cubicBezTo>
                  <a:cubicBezTo>
                    <a:pt x="12" y="22"/>
                    <a:pt x="14" y="24"/>
                    <a:pt x="14" y="24"/>
                  </a:cubicBezTo>
                  <a:cubicBezTo>
                    <a:pt x="15" y="25"/>
                    <a:pt x="15" y="26"/>
                    <a:pt x="15" y="26"/>
                  </a:cubicBezTo>
                  <a:lnTo>
                    <a:pt x="15" y="27"/>
                  </a:lnTo>
                  <a:close/>
                </a:path>
              </a:pathLst>
            </a:custGeom>
            <a:solidFill>
              <a:srgbClr val="D9D9D9"/>
            </a:solidFill>
            <a:ln w="4763" cap="rnd">
              <a:solidFill>
                <a:srgbClr val="FFFFFF"/>
              </a:solidFill>
              <a:prstDash val="solid"/>
              <a:round/>
              <a:headEnd/>
              <a:tailEnd/>
            </a:ln>
          </p:spPr>
          <p:txBody>
            <a:bodyPr/>
            <a:lstStyle/>
            <a:p>
              <a:endParaRPr lang="en-US"/>
            </a:p>
          </p:txBody>
        </p:sp>
        <p:sp>
          <p:nvSpPr>
            <p:cNvPr id="63" name="Freeform 214">
              <a:extLst>
                <a:ext uri="{FF2B5EF4-FFF2-40B4-BE49-F238E27FC236}">
                  <a16:creationId xmlns:a16="http://schemas.microsoft.com/office/drawing/2014/main" id="{33881328-DEB8-437F-943A-89B8ACA4EE59}"/>
                </a:ext>
              </a:extLst>
            </p:cNvPr>
            <p:cNvSpPr>
              <a:spLocks/>
            </p:cNvSpPr>
            <p:nvPr/>
          </p:nvSpPr>
          <p:spPr bwMode="auto">
            <a:xfrm>
              <a:off x="6044260" y="2521630"/>
              <a:ext cx="163847" cy="97170"/>
            </a:xfrm>
            <a:custGeom>
              <a:avLst/>
              <a:gdLst>
                <a:gd name="T0" fmla="*/ 239 w 44"/>
                <a:gd name="T1" fmla="*/ 188 h 26"/>
                <a:gd name="T2" fmla="*/ 260 w 44"/>
                <a:gd name="T3" fmla="*/ 180 h 26"/>
                <a:gd name="T4" fmla="*/ 274 w 44"/>
                <a:gd name="T5" fmla="*/ 188 h 26"/>
                <a:gd name="T6" fmla="*/ 303 w 44"/>
                <a:gd name="T7" fmla="*/ 159 h 26"/>
                <a:gd name="T8" fmla="*/ 308 w 44"/>
                <a:gd name="T9" fmla="*/ 153 h 26"/>
                <a:gd name="T10" fmla="*/ 295 w 44"/>
                <a:gd name="T11" fmla="*/ 108 h 26"/>
                <a:gd name="T12" fmla="*/ 316 w 44"/>
                <a:gd name="T13" fmla="*/ 86 h 26"/>
                <a:gd name="T14" fmla="*/ 303 w 44"/>
                <a:gd name="T15" fmla="*/ 59 h 26"/>
                <a:gd name="T16" fmla="*/ 303 w 44"/>
                <a:gd name="T17" fmla="*/ 8 h 26"/>
                <a:gd name="T18" fmla="*/ 282 w 44"/>
                <a:gd name="T19" fmla="*/ 35 h 26"/>
                <a:gd name="T20" fmla="*/ 266 w 44"/>
                <a:gd name="T21" fmla="*/ 43 h 26"/>
                <a:gd name="T22" fmla="*/ 252 w 44"/>
                <a:gd name="T23" fmla="*/ 35 h 26"/>
                <a:gd name="T24" fmla="*/ 239 w 44"/>
                <a:gd name="T25" fmla="*/ 43 h 26"/>
                <a:gd name="T26" fmla="*/ 223 w 44"/>
                <a:gd name="T27" fmla="*/ 35 h 26"/>
                <a:gd name="T28" fmla="*/ 209 w 44"/>
                <a:gd name="T29" fmla="*/ 30 h 26"/>
                <a:gd name="T30" fmla="*/ 188 w 44"/>
                <a:gd name="T31" fmla="*/ 8 h 26"/>
                <a:gd name="T32" fmla="*/ 150 w 44"/>
                <a:gd name="T33" fmla="*/ 22 h 26"/>
                <a:gd name="T34" fmla="*/ 150 w 44"/>
                <a:gd name="T35" fmla="*/ 30 h 26"/>
                <a:gd name="T36" fmla="*/ 150 w 44"/>
                <a:gd name="T37" fmla="*/ 51 h 26"/>
                <a:gd name="T38" fmla="*/ 145 w 44"/>
                <a:gd name="T39" fmla="*/ 81 h 26"/>
                <a:gd name="T40" fmla="*/ 107 w 44"/>
                <a:gd name="T41" fmla="*/ 86 h 26"/>
                <a:gd name="T42" fmla="*/ 102 w 44"/>
                <a:gd name="T43" fmla="*/ 73 h 26"/>
                <a:gd name="T44" fmla="*/ 86 w 44"/>
                <a:gd name="T45" fmla="*/ 59 h 26"/>
                <a:gd name="T46" fmla="*/ 80 w 44"/>
                <a:gd name="T47" fmla="*/ 43 h 26"/>
                <a:gd name="T48" fmla="*/ 56 w 44"/>
                <a:gd name="T49" fmla="*/ 43 h 26"/>
                <a:gd name="T50" fmla="*/ 43 w 44"/>
                <a:gd name="T51" fmla="*/ 51 h 26"/>
                <a:gd name="T52" fmla="*/ 30 w 44"/>
                <a:gd name="T53" fmla="*/ 81 h 26"/>
                <a:gd name="T54" fmla="*/ 13 w 44"/>
                <a:gd name="T55" fmla="*/ 116 h 26"/>
                <a:gd name="T56" fmla="*/ 8 w 44"/>
                <a:gd name="T57" fmla="*/ 145 h 26"/>
                <a:gd name="T58" fmla="*/ 13 w 44"/>
                <a:gd name="T59" fmla="*/ 153 h 26"/>
                <a:gd name="T60" fmla="*/ 13 w 44"/>
                <a:gd name="T61" fmla="*/ 159 h 26"/>
                <a:gd name="T62" fmla="*/ 56 w 44"/>
                <a:gd name="T63" fmla="*/ 145 h 26"/>
                <a:gd name="T64" fmla="*/ 72 w 44"/>
                <a:gd name="T65" fmla="*/ 145 h 26"/>
                <a:gd name="T66" fmla="*/ 86 w 44"/>
                <a:gd name="T67" fmla="*/ 145 h 26"/>
                <a:gd name="T68" fmla="*/ 129 w 44"/>
                <a:gd name="T69" fmla="*/ 145 h 26"/>
                <a:gd name="T70" fmla="*/ 145 w 44"/>
                <a:gd name="T71" fmla="*/ 145 h 26"/>
                <a:gd name="T72" fmla="*/ 150 w 44"/>
                <a:gd name="T73" fmla="*/ 145 h 26"/>
                <a:gd name="T74" fmla="*/ 158 w 44"/>
                <a:gd name="T75" fmla="*/ 145 h 26"/>
                <a:gd name="T76" fmla="*/ 166 w 44"/>
                <a:gd name="T77" fmla="*/ 145 h 26"/>
                <a:gd name="T78" fmla="*/ 180 w 44"/>
                <a:gd name="T79" fmla="*/ 153 h 26"/>
                <a:gd name="T80" fmla="*/ 209 w 44"/>
                <a:gd name="T81" fmla="*/ 159 h 26"/>
                <a:gd name="T82" fmla="*/ 239 w 44"/>
                <a:gd name="T83" fmla="*/ 188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4" h="26">
                  <a:moveTo>
                    <a:pt x="33" y="26"/>
                  </a:moveTo>
                  <a:cubicBezTo>
                    <a:pt x="34" y="25"/>
                    <a:pt x="35" y="25"/>
                    <a:pt x="36" y="25"/>
                  </a:cubicBezTo>
                  <a:cubicBezTo>
                    <a:pt x="37" y="25"/>
                    <a:pt x="38" y="26"/>
                    <a:pt x="38" y="26"/>
                  </a:cubicBezTo>
                  <a:cubicBezTo>
                    <a:pt x="40" y="25"/>
                    <a:pt x="41" y="23"/>
                    <a:pt x="42" y="22"/>
                  </a:cubicBezTo>
                  <a:cubicBezTo>
                    <a:pt x="42" y="21"/>
                    <a:pt x="42" y="21"/>
                    <a:pt x="43" y="21"/>
                  </a:cubicBezTo>
                  <a:cubicBezTo>
                    <a:pt x="42" y="20"/>
                    <a:pt x="40" y="17"/>
                    <a:pt x="41" y="15"/>
                  </a:cubicBezTo>
                  <a:cubicBezTo>
                    <a:pt x="41" y="14"/>
                    <a:pt x="43" y="14"/>
                    <a:pt x="44" y="12"/>
                  </a:cubicBezTo>
                  <a:cubicBezTo>
                    <a:pt x="43" y="11"/>
                    <a:pt x="43" y="9"/>
                    <a:pt x="42" y="8"/>
                  </a:cubicBezTo>
                  <a:cubicBezTo>
                    <a:pt x="42" y="7"/>
                    <a:pt x="44" y="1"/>
                    <a:pt x="42" y="1"/>
                  </a:cubicBezTo>
                  <a:cubicBezTo>
                    <a:pt x="41" y="0"/>
                    <a:pt x="40" y="4"/>
                    <a:pt x="39" y="5"/>
                  </a:cubicBezTo>
                  <a:cubicBezTo>
                    <a:pt x="38" y="6"/>
                    <a:pt x="38" y="6"/>
                    <a:pt x="37" y="6"/>
                  </a:cubicBezTo>
                  <a:cubicBezTo>
                    <a:pt x="36" y="6"/>
                    <a:pt x="36" y="5"/>
                    <a:pt x="35" y="5"/>
                  </a:cubicBezTo>
                  <a:cubicBezTo>
                    <a:pt x="34" y="6"/>
                    <a:pt x="34" y="7"/>
                    <a:pt x="33" y="6"/>
                  </a:cubicBezTo>
                  <a:cubicBezTo>
                    <a:pt x="33" y="6"/>
                    <a:pt x="32" y="5"/>
                    <a:pt x="31" y="5"/>
                  </a:cubicBezTo>
                  <a:cubicBezTo>
                    <a:pt x="31" y="4"/>
                    <a:pt x="30" y="4"/>
                    <a:pt x="29" y="4"/>
                  </a:cubicBezTo>
                  <a:cubicBezTo>
                    <a:pt x="28" y="3"/>
                    <a:pt x="27" y="2"/>
                    <a:pt x="26" y="1"/>
                  </a:cubicBezTo>
                  <a:cubicBezTo>
                    <a:pt x="24" y="0"/>
                    <a:pt x="23" y="2"/>
                    <a:pt x="21" y="3"/>
                  </a:cubicBezTo>
                  <a:cubicBezTo>
                    <a:pt x="21" y="4"/>
                    <a:pt x="21" y="4"/>
                    <a:pt x="21" y="4"/>
                  </a:cubicBezTo>
                  <a:cubicBezTo>
                    <a:pt x="21" y="5"/>
                    <a:pt x="21" y="6"/>
                    <a:pt x="21" y="7"/>
                  </a:cubicBezTo>
                  <a:cubicBezTo>
                    <a:pt x="21" y="10"/>
                    <a:pt x="21" y="10"/>
                    <a:pt x="20" y="11"/>
                  </a:cubicBezTo>
                  <a:cubicBezTo>
                    <a:pt x="19" y="13"/>
                    <a:pt x="17" y="13"/>
                    <a:pt x="15" y="12"/>
                  </a:cubicBezTo>
                  <a:cubicBezTo>
                    <a:pt x="13" y="12"/>
                    <a:pt x="14" y="11"/>
                    <a:pt x="14" y="10"/>
                  </a:cubicBezTo>
                  <a:cubicBezTo>
                    <a:pt x="14" y="8"/>
                    <a:pt x="13" y="8"/>
                    <a:pt x="12" y="8"/>
                  </a:cubicBezTo>
                  <a:cubicBezTo>
                    <a:pt x="11" y="7"/>
                    <a:pt x="11" y="7"/>
                    <a:pt x="11" y="6"/>
                  </a:cubicBezTo>
                  <a:cubicBezTo>
                    <a:pt x="10" y="5"/>
                    <a:pt x="10" y="5"/>
                    <a:pt x="8" y="6"/>
                  </a:cubicBezTo>
                  <a:cubicBezTo>
                    <a:pt x="7" y="7"/>
                    <a:pt x="7" y="6"/>
                    <a:pt x="6" y="7"/>
                  </a:cubicBezTo>
                  <a:cubicBezTo>
                    <a:pt x="4" y="8"/>
                    <a:pt x="4" y="9"/>
                    <a:pt x="4" y="11"/>
                  </a:cubicBezTo>
                  <a:cubicBezTo>
                    <a:pt x="4" y="13"/>
                    <a:pt x="3" y="14"/>
                    <a:pt x="2" y="16"/>
                  </a:cubicBezTo>
                  <a:cubicBezTo>
                    <a:pt x="0" y="17"/>
                    <a:pt x="1" y="19"/>
                    <a:pt x="1" y="20"/>
                  </a:cubicBezTo>
                  <a:cubicBezTo>
                    <a:pt x="1" y="21"/>
                    <a:pt x="2" y="21"/>
                    <a:pt x="2" y="21"/>
                  </a:cubicBezTo>
                  <a:cubicBezTo>
                    <a:pt x="2" y="22"/>
                    <a:pt x="2" y="22"/>
                    <a:pt x="2" y="22"/>
                  </a:cubicBezTo>
                  <a:cubicBezTo>
                    <a:pt x="4" y="22"/>
                    <a:pt x="6" y="20"/>
                    <a:pt x="8" y="20"/>
                  </a:cubicBezTo>
                  <a:cubicBezTo>
                    <a:pt x="8" y="20"/>
                    <a:pt x="9" y="20"/>
                    <a:pt x="10" y="20"/>
                  </a:cubicBezTo>
                  <a:cubicBezTo>
                    <a:pt x="12" y="20"/>
                    <a:pt x="12" y="20"/>
                    <a:pt x="12" y="20"/>
                  </a:cubicBezTo>
                  <a:cubicBezTo>
                    <a:pt x="14" y="20"/>
                    <a:pt x="16" y="20"/>
                    <a:pt x="18" y="20"/>
                  </a:cubicBezTo>
                  <a:cubicBezTo>
                    <a:pt x="19" y="20"/>
                    <a:pt x="19" y="20"/>
                    <a:pt x="20" y="20"/>
                  </a:cubicBezTo>
                  <a:cubicBezTo>
                    <a:pt x="21" y="20"/>
                    <a:pt x="21" y="20"/>
                    <a:pt x="21" y="20"/>
                  </a:cubicBezTo>
                  <a:cubicBezTo>
                    <a:pt x="22" y="20"/>
                    <a:pt x="22" y="20"/>
                    <a:pt x="22" y="20"/>
                  </a:cubicBezTo>
                  <a:cubicBezTo>
                    <a:pt x="23" y="19"/>
                    <a:pt x="22" y="19"/>
                    <a:pt x="23" y="20"/>
                  </a:cubicBezTo>
                  <a:cubicBezTo>
                    <a:pt x="24" y="20"/>
                    <a:pt x="24" y="21"/>
                    <a:pt x="25" y="21"/>
                  </a:cubicBezTo>
                  <a:cubicBezTo>
                    <a:pt x="26" y="22"/>
                    <a:pt x="28" y="21"/>
                    <a:pt x="29" y="22"/>
                  </a:cubicBezTo>
                  <a:cubicBezTo>
                    <a:pt x="30" y="23"/>
                    <a:pt x="33" y="25"/>
                    <a:pt x="33" y="26"/>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4" name="Freeform 215">
              <a:extLst>
                <a:ext uri="{FF2B5EF4-FFF2-40B4-BE49-F238E27FC236}">
                  <a16:creationId xmlns:a16="http://schemas.microsoft.com/office/drawing/2014/main" id="{8AAB46A1-6496-4057-996A-2D42B87C4A08}"/>
                </a:ext>
              </a:extLst>
            </p:cNvPr>
            <p:cNvSpPr>
              <a:spLocks/>
            </p:cNvSpPr>
            <p:nvPr/>
          </p:nvSpPr>
          <p:spPr bwMode="auto">
            <a:xfrm>
              <a:off x="6044260" y="2521630"/>
              <a:ext cx="163847" cy="97170"/>
            </a:xfrm>
            <a:custGeom>
              <a:avLst/>
              <a:gdLst>
                <a:gd name="T0" fmla="*/ 239 w 44"/>
                <a:gd name="T1" fmla="*/ 188 h 26"/>
                <a:gd name="T2" fmla="*/ 260 w 44"/>
                <a:gd name="T3" fmla="*/ 180 h 26"/>
                <a:gd name="T4" fmla="*/ 274 w 44"/>
                <a:gd name="T5" fmla="*/ 188 h 26"/>
                <a:gd name="T6" fmla="*/ 303 w 44"/>
                <a:gd name="T7" fmla="*/ 159 h 26"/>
                <a:gd name="T8" fmla="*/ 308 w 44"/>
                <a:gd name="T9" fmla="*/ 153 h 26"/>
                <a:gd name="T10" fmla="*/ 295 w 44"/>
                <a:gd name="T11" fmla="*/ 108 h 26"/>
                <a:gd name="T12" fmla="*/ 316 w 44"/>
                <a:gd name="T13" fmla="*/ 86 h 26"/>
                <a:gd name="T14" fmla="*/ 303 w 44"/>
                <a:gd name="T15" fmla="*/ 59 h 26"/>
                <a:gd name="T16" fmla="*/ 303 w 44"/>
                <a:gd name="T17" fmla="*/ 8 h 26"/>
                <a:gd name="T18" fmla="*/ 282 w 44"/>
                <a:gd name="T19" fmla="*/ 35 h 26"/>
                <a:gd name="T20" fmla="*/ 266 w 44"/>
                <a:gd name="T21" fmla="*/ 43 h 26"/>
                <a:gd name="T22" fmla="*/ 252 w 44"/>
                <a:gd name="T23" fmla="*/ 35 h 26"/>
                <a:gd name="T24" fmla="*/ 239 w 44"/>
                <a:gd name="T25" fmla="*/ 43 h 26"/>
                <a:gd name="T26" fmla="*/ 223 w 44"/>
                <a:gd name="T27" fmla="*/ 35 h 26"/>
                <a:gd name="T28" fmla="*/ 209 w 44"/>
                <a:gd name="T29" fmla="*/ 30 h 26"/>
                <a:gd name="T30" fmla="*/ 188 w 44"/>
                <a:gd name="T31" fmla="*/ 8 h 26"/>
                <a:gd name="T32" fmla="*/ 150 w 44"/>
                <a:gd name="T33" fmla="*/ 22 h 26"/>
                <a:gd name="T34" fmla="*/ 150 w 44"/>
                <a:gd name="T35" fmla="*/ 30 h 26"/>
                <a:gd name="T36" fmla="*/ 150 w 44"/>
                <a:gd name="T37" fmla="*/ 51 h 26"/>
                <a:gd name="T38" fmla="*/ 145 w 44"/>
                <a:gd name="T39" fmla="*/ 81 h 26"/>
                <a:gd name="T40" fmla="*/ 107 w 44"/>
                <a:gd name="T41" fmla="*/ 86 h 26"/>
                <a:gd name="T42" fmla="*/ 102 w 44"/>
                <a:gd name="T43" fmla="*/ 73 h 26"/>
                <a:gd name="T44" fmla="*/ 86 w 44"/>
                <a:gd name="T45" fmla="*/ 59 h 26"/>
                <a:gd name="T46" fmla="*/ 80 w 44"/>
                <a:gd name="T47" fmla="*/ 43 h 26"/>
                <a:gd name="T48" fmla="*/ 56 w 44"/>
                <a:gd name="T49" fmla="*/ 43 h 26"/>
                <a:gd name="T50" fmla="*/ 43 w 44"/>
                <a:gd name="T51" fmla="*/ 51 h 26"/>
                <a:gd name="T52" fmla="*/ 30 w 44"/>
                <a:gd name="T53" fmla="*/ 81 h 26"/>
                <a:gd name="T54" fmla="*/ 13 w 44"/>
                <a:gd name="T55" fmla="*/ 116 h 26"/>
                <a:gd name="T56" fmla="*/ 8 w 44"/>
                <a:gd name="T57" fmla="*/ 145 h 26"/>
                <a:gd name="T58" fmla="*/ 13 w 44"/>
                <a:gd name="T59" fmla="*/ 153 h 26"/>
                <a:gd name="T60" fmla="*/ 13 w 44"/>
                <a:gd name="T61" fmla="*/ 159 h 26"/>
                <a:gd name="T62" fmla="*/ 56 w 44"/>
                <a:gd name="T63" fmla="*/ 145 h 26"/>
                <a:gd name="T64" fmla="*/ 72 w 44"/>
                <a:gd name="T65" fmla="*/ 145 h 26"/>
                <a:gd name="T66" fmla="*/ 86 w 44"/>
                <a:gd name="T67" fmla="*/ 145 h 26"/>
                <a:gd name="T68" fmla="*/ 129 w 44"/>
                <a:gd name="T69" fmla="*/ 145 h 26"/>
                <a:gd name="T70" fmla="*/ 145 w 44"/>
                <a:gd name="T71" fmla="*/ 145 h 26"/>
                <a:gd name="T72" fmla="*/ 150 w 44"/>
                <a:gd name="T73" fmla="*/ 145 h 26"/>
                <a:gd name="T74" fmla="*/ 158 w 44"/>
                <a:gd name="T75" fmla="*/ 145 h 26"/>
                <a:gd name="T76" fmla="*/ 166 w 44"/>
                <a:gd name="T77" fmla="*/ 145 h 26"/>
                <a:gd name="T78" fmla="*/ 180 w 44"/>
                <a:gd name="T79" fmla="*/ 153 h 26"/>
                <a:gd name="T80" fmla="*/ 209 w 44"/>
                <a:gd name="T81" fmla="*/ 159 h 26"/>
                <a:gd name="T82" fmla="*/ 239 w 44"/>
                <a:gd name="T83" fmla="*/ 188 h 2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4" h="26">
                  <a:moveTo>
                    <a:pt x="33" y="26"/>
                  </a:moveTo>
                  <a:cubicBezTo>
                    <a:pt x="34" y="25"/>
                    <a:pt x="35" y="25"/>
                    <a:pt x="36" y="25"/>
                  </a:cubicBezTo>
                  <a:cubicBezTo>
                    <a:pt x="37" y="25"/>
                    <a:pt x="38" y="26"/>
                    <a:pt x="38" y="26"/>
                  </a:cubicBezTo>
                  <a:cubicBezTo>
                    <a:pt x="40" y="25"/>
                    <a:pt x="41" y="23"/>
                    <a:pt x="42" y="22"/>
                  </a:cubicBezTo>
                  <a:cubicBezTo>
                    <a:pt x="42" y="21"/>
                    <a:pt x="42" y="21"/>
                    <a:pt x="43" y="21"/>
                  </a:cubicBezTo>
                  <a:cubicBezTo>
                    <a:pt x="42" y="20"/>
                    <a:pt x="40" y="17"/>
                    <a:pt x="41" y="15"/>
                  </a:cubicBezTo>
                  <a:cubicBezTo>
                    <a:pt x="41" y="14"/>
                    <a:pt x="43" y="14"/>
                    <a:pt x="44" y="12"/>
                  </a:cubicBezTo>
                  <a:cubicBezTo>
                    <a:pt x="43" y="11"/>
                    <a:pt x="43" y="9"/>
                    <a:pt x="42" y="8"/>
                  </a:cubicBezTo>
                  <a:cubicBezTo>
                    <a:pt x="42" y="7"/>
                    <a:pt x="44" y="1"/>
                    <a:pt x="42" y="1"/>
                  </a:cubicBezTo>
                  <a:cubicBezTo>
                    <a:pt x="41" y="0"/>
                    <a:pt x="40" y="4"/>
                    <a:pt x="39" y="5"/>
                  </a:cubicBezTo>
                  <a:cubicBezTo>
                    <a:pt x="38" y="6"/>
                    <a:pt x="38" y="6"/>
                    <a:pt x="37" y="6"/>
                  </a:cubicBezTo>
                  <a:cubicBezTo>
                    <a:pt x="36" y="6"/>
                    <a:pt x="36" y="5"/>
                    <a:pt x="35" y="5"/>
                  </a:cubicBezTo>
                  <a:cubicBezTo>
                    <a:pt x="34" y="6"/>
                    <a:pt x="34" y="7"/>
                    <a:pt x="33" y="6"/>
                  </a:cubicBezTo>
                  <a:cubicBezTo>
                    <a:pt x="33" y="6"/>
                    <a:pt x="32" y="5"/>
                    <a:pt x="31" y="5"/>
                  </a:cubicBezTo>
                  <a:cubicBezTo>
                    <a:pt x="31" y="4"/>
                    <a:pt x="30" y="4"/>
                    <a:pt x="29" y="4"/>
                  </a:cubicBezTo>
                  <a:cubicBezTo>
                    <a:pt x="28" y="3"/>
                    <a:pt x="27" y="2"/>
                    <a:pt x="26" y="1"/>
                  </a:cubicBezTo>
                  <a:cubicBezTo>
                    <a:pt x="24" y="0"/>
                    <a:pt x="23" y="2"/>
                    <a:pt x="21" y="3"/>
                  </a:cubicBezTo>
                  <a:cubicBezTo>
                    <a:pt x="21" y="4"/>
                    <a:pt x="21" y="4"/>
                    <a:pt x="21" y="4"/>
                  </a:cubicBezTo>
                  <a:cubicBezTo>
                    <a:pt x="21" y="5"/>
                    <a:pt x="21" y="6"/>
                    <a:pt x="21" y="7"/>
                  </a:cubicBezTo>
                  <a:cubicBezTo>
                    <a:pt x="21" y="10"/>
                    <a:pt x="21" y="10"/>
                    <a:pt x="20" y="11"/>
                  </a:cubicBezTo>
                  <a:cubicBezTo>
                    <a:pt x="19" y="13"/>
                    <a:pt x="17" y="13"/>
                    <a:pt x="15" y="12"/>
                  </a:cubicBezTo>
                  <a:cubicBezTo>
                    <a:pt x="13" y="12"/>
                    <a:pt x="14" y="11"/>
                    <a:pt x="14" y="10"/>
                  </a:cubicBezTo>
                  <a:cubicBezTo>
                    <a:pt x="14" y="8"/>
                    <a:pt x="13" y="8"/>
                    <a:pt x="12" y="8"/>
                  </a:cubicBezTo>
                  <a:cubicBezTo>
                    <a:pt x="11" y="7"/>
                    <a:pt x="11" y="7"/>
                    <a:pt x="11" y="6"/>
                  </a:cubicBezTo>
                  <a:cubicBezTo>
                    <a:pt x="10" y="5"/>
                    <a:pt x="10" y="5"/>
                    <a:pt x="8" y="6"/>
                  </a:cubicBezTo>
                  <a:cubicBezTo>
                    <a:pt x="7" y="7"/>
                    <a:pt x="7" y="6"/>
                    <a:pt x="6" y="7"/>
                  </a:cubicBezTo>
                  <a:cubicBezTo>
                    <a:pt x="4" y="8"/>
                    <a:pt x="4" y="9"/>
                    <a:pt x="4" y="11"/>
                  </a:cubicBezTo>
                  <a:cubicBezTo>
                    <a:pt x="4" y="13"/>
                    <a:pt x="3" y="14"/>
                    <a:pt x="2" y="16"/>
                  </a:cubicBezTo>
                  <a:cubicBezTo>
                    <a:pt x="0" y="17"/>
                    <a:pt x="1" y="19"/>
                    <a:pt x="1" y="20"/>
                  </a:cubicBezTo>
                  <a:cubicBezTo>
                    <a:pt x="1" y="21"/>
                    <a:pt x="2" y="21"/>
                    <a:pt x="2" y="21"/>
                  </a:cubicBezTo>
                  <a:cubicBezTo>
                    <a:pt x="2" y="22"/>
                    <a:pt x="2" y="22"/>
                    <a:pt x="2" y="22"/>
                  </a:cubicBezTo>
                  <a:cubicBezTo>
                    <a:pt x="4" y="22"/>
                    <a:pt x="6" y="20"/>
                    <a:pt x="8" y="20"/>
                  </a:cubicBezTo>
                  <a:cubicBezTo>
                    <a:pt x="8" y="20"/>
                    <a:pt x="9" y="20"/>
                    <a:pt x="10" y="20"/>
                  </a:cubicBezTo>
                  <a:cubicBezTo>
                    <a:pt x="12" y="20"/>
                    <a:pt x="12" y="20"/>
                    <a:pt x="12" y="20"/>
                  </a:cubicBezTo>
                  <a:cubicBezTo>
                    <a:pt x="14" y="20"/>
                    <a:pt x="16" y="20"/>
                    <a:pt x="18" y="20"/>
                  </a:cubicBezTo>
                  <a:cubicBezTo>
                    <a:pt x="19" y="20"/>
                    <a:pt x="19" y="20"/>
                    <a:pt x="20" y="20"/>
                  </a:cubicBezTo>
                  <a:cubicBezTo>
                    <a:pt x="21" y="20"/>
                    <a:pt x="21" y="20"/>
                    <a:pt x="21" y="20"/>
                  </a:cubicBezTo>
                  <a:cubicBezTo>
                    <a:pt x="22" y="20"/>
                    <a:pt x="22" y="20"/>
                    <a:pt x="22" y="20"/>
                  </a:cubicBezTo>
                  <a:cubicBezTo>
                    <a:pt x="23" y="19"/>
                    <a:pt x="22" y="19"/>
                    <a:pt x="23" y="20"/>
                  </a:cubicBezTo>
                  <a:cubicBezTo>
                    <a:pt x="24" y="20"/>
                    <a:pt x="24" y="21"/>
                    <a:pt x="25" y="21"/>
                  </a:cubicBezTo>
                  <a:cubicBezTo>
                    <a:pt x="26" y="22"/>
                    <a:pt x="28" y="21"/>
                    <a:pt x="29" y="22"/>
                  </a:cubicBezTo>
                  <a:cubicBezTo>
                    <a:pt x="30" y="23"/>
                    <a:pt x="33" y="25"/>
                    <a:pt x="33" y="26"/>
                  </a:cubicBezTo>
                </a:path>
              </a:pathLst>
            </a:custGeom>
            <a:solidFill>
              <a:srgbClr val="D9D9D9"/>
            </a:solidFill>
            <a:ln w="4763" cap="rnd">
              <a:solidFill>
                <a:srgbClr val="FFFFFF"/>
              </a:solidFill>
              <a:prstDash val="solid"/>
              <a:round/>
              <a:headEnd/>
              <a:tailEnd/>
            </a:ln>
          </p:spPr>
          <p:txBody>
            <a:bodyPr/>
            <a:lstStyle/>
            <a:p>
              <a:endParaRPr lang="en-US"/>
            </a:p>
          </p:txBody>
        </p:sp>
        <p:sp>
          <p:nvSpPr>
            <p:cNvPr id="65" name="Freeform 216">
              <a:extLst>
                <a:ext uri="{FF2B5EF4-FFF2-40B4-BE49-F238E27FC236}">
                  <a16:creationId xmlns:a16="http://schemas.microsoft.com/office/drawing/2014/main" id="{678C39C2-ED13-4ABE-89F2-8A80B8D9387B}"/>
                </a:ext>
              </a:extLst>
            </p:cNvPr>
            <p:cNvSpPr>
              <a:spLocks/>
            </p:cNvSpPr>
            <p:nvPr/>
          </p:nvSpPr>
          <p:spPr bwMode="auto">
            <a:xfrm>
              <a:off x="6097025" y="2463328"/>
              <a:ext cx="104140" cy="84676"/>
            </a:xfrm>
            <a:custGeom>
              <a:avLst/>
              <a:gdLst>
                <a:gd name="T0" fmla="*/ 51 w 28"/>
                <a:gd name="T1" fmla="*/ 133 h 23"/>
                <a:gd name="T2" fmla="*/ 51 w 28"/>
                <a:gd name="T3" fmla="*/ 119 h 23"/>
                <a:gd name="T4" fmla="*/ 56 w 28"/>
                <a:gd name="T5" fmla="*/ 98 h 23"/>
                <a:gd name="T6" fmla="*/ 43 w 28"/>
                <a:gd name="T7" fmla="*/ 106 h 23"/>
                <a:gd name="T8" fmla="*/ 29 w 28"/>
                <a:gd name="T9" fmla="*/ 98 h 23"/>
                <a:gd name="T10" fmla="*/ 21 w 28"/>
                <a:gd name="T11" fmla="*/ 98 h 23"/>
                <a:gd name="T12" fmla="*/ 13 w 28"/>
                <a:gd name="T13" fmla="*/ 85 h 23"/>
                <a:gd name="T14" fmla="*/ 8 w 28"/>
                <a:gd name="T15" fmla="*/ 77 h 23"/>
                <a:gd name="T16" fmla="*/ 21 w 28"/>
                <a:gd name="T17" fmla="*/ 72 h 23"/>
                <a:gd name="T18" fmla="*/ 13 w 28"/>
                <a:gd name="T19" fmla="*/ 64 h 23"/>
                <a:gd name="T20" fmla="*/ 13 w 28"/>
                <a:gd name="T21" fmla="*/ 50 h 23"/>
                <a:gd name="T22" fmla="*/ 13 w 28"/>
                <a:gd name="T23" fmla="*/ 34 h 23"/>
                <a:gd name="T24" fmla="*/ 29 w 28"/>
                <a:gd name="T25" fmla="*/ 21 h 23"/>
                <a:gd name="T26" fmla="*/ 51 w 28"/>
                <a:gd name="T27" fmla="*/ 13 h 23"/>
                <a:gd name="T28" fmla="*/ 56 w 28"/>
                <a:gd name="T29" fmla="*/ 8 h 23"/>
                <a:gd name="T30" fmla="*/ 72 w 28"/>
                <a:gd name="T31" fmla="*/ 8 h 23"/>
                <a:gd name="T32" fmla="*/ 86 w 28"/>
                <a:gd name="T33" fmla="*/ 8 h 23"/>
                <a:gd name="T34" fmla="*/ 102 w 28"/>
                <a:gd name="T35" fmla="*/ 0 h 23"/>
                <a:gd name="T36" fmla="*/ 115 w 28"/>
                <a:gd name="T37" fmla="*/ 0 h 23"/>
                <a:gd name="T38" fmla="*/ 129 w 28"/>
                <a:gd name="T39" fmla="*/ 0 h 23"/>
                <a:gd name="T40" fmla="*/ 145 w 28"/>
                <a:gd name="T41" fmla="*/ 8 h 23"/>
                <a:gd name="T42" fmla="*/ 166 w 28"/>
                <a:gd name="T43" fmla="*/ 13 h 23"/>
                <a:gd name="T44" fmla="*/ 188 w 28"/>
                <a:gd name="T45" fmla="*/ 13 h 23"/>
                <a:gd name="T46" fmla="*/ 188 w 28"/>
                <a:gd name="T47" fmla="*/ 8 h 23"/>
                <a:gd name="T48" fmla="*/ 188 w 28"/>
                <a:gd name="T49" fmla="*/ 8 h 23"/>
                <a:gd name="T50" fmla="*/ 193 w 28"/>
                <a:gd name="T51" fmla="*/ 34 h 23"/>
                <a:gd name="T52" fmla="*/ 193 w 28"/>
                <a:gd name="T53" fmla="*/ 42 h 23"/>
                <a:gd name="T54" fmla="*/ 188 w 28"/>
                <a:gd name="T55" fmla="*/ 50 h 23"/>
                <a:gd name="T56" fmla="*/ 179 w 28"/>
                <a:gd name="T57" fmla="*/ 50 h 23"/>
                <a:gd name="T58" fmla="*/ 166 w 28"/>
                <a:gd name="T59" fmla="*/ 42 h 23"/>
                <a:gd name="T60" fmla="*/ 158 w 28"/>
                <a:gd name="T61" fmla="*/ 64 h 23"/>
                <a:gd name="T62" fmla="*/ 166 w 28"/>
                <a:gd name="T63" fmla="*/ 77 h 23"/>
                <a:gd name="T64" fmla="*/ 179 w 28"/>
                <a:gd name="T65" fmla="*/ 98 h 23"/>
                <a:gd name="T66" fmla="*/ 193 w 28"/>
                <a:gd name="T67" fmla="*/ 111 h 23"/>
                <a:gd name="T68" fmla="*/ 193 w 28"/>
                <a:gd name="T69" fmla="*/ 119 h 23"/>
                <a:gd name="T70" fmla="*/ 201 w 28"/>
                <a:gd name="T71" fmla="*/ 119 h 23"/>
                <a:gd name="T72" fmla="*/ 179 w 28"/>
                <a:gd name="T73" fmla="*/ 149 h 23"/>
                <a:gd name="T74" fmla="*/ 166 w 28"/>
                <a:gd name="T75" fmla="*/ 154 h 23"/>
                <a:gd name="T76" fmla="*/ 150 w 28"/>
                <a:gd name="T77" fmla="*/ 149 h 23"/>
                <a:gd name="T78" fmla="*/ 137 w 28"/>
                <a:gd name="T79" fmla="*/ 154 h 23"/>
                <a:gd name="T80" fmla="*/ 123 w 28"/>
                <a:gd name="T81" fmla="*/ 149 h 23"/>
                <a:gd name="T82" fmla="*/ 107 w 28"/>
                <a:gd name="T83" fmla="*/ 141 h 23"/>
                <a:gd name="T84" fmla="*/ 86 w 28"/>
                <a:gd name="T85" fmla="*/ 127 h 23"/>
                <a:gd name="T86" fmla="*/ 51 w 28"/>
                <a:gd name="T87" fmla="*/ 133 h 2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8" h="23">
                  <a:moveTo>
                    <a:pt x="7" y="19"/>
                  </a:moveTo>
                  <a:cubicBezTo>
                    <a:pt x="7" y="18"/>
                    <a:pt x="7" y="18"/>
                    <a:pt x="7" y="17"/>
                  </a:cubicBezTo>
                  <a:cubicBezTo>
                    <a:pt x="7" y="15"/>
                    <a:pt x="8" y="15"/>
                    <a:pt x="8" y="14"/>
                  </a:cubicBezTo>
                  <a:cubicBezTo>
                    <a:pt x="7" y="13"/>
                    <a:pt x="6" y="14"/>
                    <a:pt x="6" y="15"/>
                  </a:cubicBezTo>
                  <a:cubicBezTo>
                    <a:pt x="6" y="16"/>
                    <a:pt x="5" y="15"/>
                    <a:pt x="4" y="14"/>
                  </a:cubicBezTo>
                  <a:cubicBezTo>
                    <a:pt x="4" y="14"/>
                    <a:pt x="3" y="15"/>
                    <a:pt x="3" y="14"/>
                  </a:cubicBezTo>
                  <a:cubicBezTo>
                    <a:pt x="3" y="13"/>
                    <a:pt x="2" y="12"/>
                    <a:pt x="2" y="12"/>
                  </a:cubicBezTo>
                  <a:cubicBezTo>
                    <a:pt x="2" y="12"/>
                    <a:pt x="0" y="12"/>
                    <a:pt x="1" y="11"/>
                  </a:cubicBezTo>
                  <a:cubicBezTo>
                    <a:pt x="2" y="11"/>
                    <a:pt x="2" y="11"/>
                    <a:pt x="3" y="10"/>
                  </a:cubicBezTo>
                  <a:cubicBezTo>
                    <a:pt x="3" y="10"/>
                    <a:pt x="2" y="10"/>
                    <a:pt x="2" y="9"/>
                  </a:cubicBezTo>
                  <a:cubicBezTo>
                    <a:pt x="1" y="9"/>
                    <a:pt x="2" y="8"/>
                    <a:pt x="2" y="7"/>
                  </a:cubicBezTo>
                  <a:cubicBezTo>
                    <a:pt x="2" y="7"/>
                    <a:pt x="1" y="6"/>
                    <a:pt x="2" y="5"/>
                  </a:cubicBezTo>
                  <a:cubicBezTo>
                    <a:pt x="2" y="4"/>
                    <a:pt x="3" y="4"/>
                    <a:pt x="4" y="3"/>
                  </a:cubicBezTo>
                  <a:cubicBezTo>
                    <a:pt x="5" y="3"/>
                    <a:pt x="6" y="2"/>
                    <a:pt x="7" y="2"/>
                  </a:cubicBezTo>
                  <a:cubicBezTo>
                    <a:pt x="7" y="1"/>
                    <a:pt x="7" y="0"/>
                    <a:pt x="8" y="1"/>
                  </a:cubicBezTo>
                  <a:cubicBezTo>
                    <a:pt x="9" y="2"/>
                    <a:pt x="9" y="1"/>
                    <a:pt x="10" y="1"/>
                  </a:cubicBezTo>
                  <a:cubicBezTo>
                    <a:pt x="11" y="1"/>
                    <a:pt x="11" y="1"/>
                    <a:pt x="12" y="1"/>
                  </a:cubicBezTo>
                  <a:cubicBezTo>
                    <a:pt x="13" y="1"/>
                    <a:pt x="13" y="0"/>
                    <a:pt x="14" y="0"/>
                  </a:cubicBezTo>
                  <a:cubicBezTo>
                    <a:pt x="15" y="0"/>
                    <a:pt x="16" y="0"/>
                    <a:pt x="16" y="0"/>
                  </a:cubicBezTo>
                  <a:cubicBezTo>
                    <a:pt x="17" y="0"/>
                    <a:pt x="17" y="0"/>
                    <a:pt x="18" y="0"/>
                  </a:cubicBezTo>
                  <a:cubicBezTo>
                    <a:pt x="19" y="1"/>
                    <a:pt x="19" y="1"/>
                    <a:pt x="20" y="1"/>
                  </a:cubicBezTo>
                  <a:cubicBezTo>
                    <a:pt x="21" y="1"/>
                    <a:pt x="22" y="1"/>
                    <a:pt x="23" y="2"/>
                  </a:cubicBezTo>
                  <a:cubicBezTo>
                    <a:pt x="25" y="2"/>
                    <a:pt x="25" y="2"/>
                    <a:pt x="26" y="2"/>
                  </a:cubicBezTo>
                  <a:cubicBezTo>
                    <a:pt x="26" y="1"/>
                    <a:pt x="26" y="1"/>
                    <a:pt x="26" y="1"/>
                  </a:cubicBezTo>
                  <a:cubicBezTo>
                    <a:pt x="26" y="1"/>
                    <a:pt x="26" y="1"/>
                    <a:pt x="26" y="1"/>
                  </a:cubicBezTo>
                  <a:cubicBezTo>
                    <a:pt x="27" y="3"/>
                    <a:pt x="28" y="4"/>
                    <a:pt x="27" y="5"/>
                  </a:cubicBezTo>
                  <a:cubicBezTo>
                    <a:pt x="27" y="6"/>
                    <a:pt x="27" y="6"/>
                    <a:pt x="27" y="6"/>
                  </a:cubicBezTo>
                  <a:cubicBezTo>
                    <a:pt x="26" y="7"/>
                    <a:pt x="26" y="7"/>
                    <a:pt x="26" y="7"/>
                  </a:cubicBezTo>
                  <a:cubicBezTo>
                    <a:pt x="25" y="7"/>
                    <a:pt x="25" y="7"/>
                    <a:pt x="25" y="7"/>
                  </a:cubicBezTo>
                  <a:cubicBezTo>
                    <a:pt x="24" y="6"/>
                    <a:pt x="23" y="5"/>
                    <a:pt x="23" y="6"/>
                  </a:cubicBezTo>
                  <a:cubicBezTo>
                    <a:pt x="22" y="8"/>
                    <a:pt x="21" y="8"/>
                    <a:pt x="22" y="9"/>
                  </a:cubicBezTo>
                  <a:cubicBezTo>
                    <a:pt x="23" y="10"/>
                    <a:pt x="23" y="9"/>
                    <a:pt x="23" y="11"/>
                  </a:cubicBezTo>
                  <a:cubicBezTo>
                    <a:pt x="24" y="13"/>
                    <a:pt x="24" y="13"/>
                    <a:pt x="25" y="14"/>
                  </a:cubicBezTo>
                  <a:cubicBezTo>
                    <a:pt x="26" y="16"/>
                    <a:pt x="26" y="14"/>
                    <a:pt x="27" y="16"/>
                  </a:cubicBezTo>
                  <a:cubicBezTo>
                    <a:pt x="27" y="16"/>
                    <a:pt x="27" y="16"/>
                    <a:pt x="27" y="17"/>
                  </a:cubicBezTo>
                  <a:cubicBezTo>
                    <a:pt x="28" y="17"/>
                    <a:pt x="28" y="17"/>
                    <a:pt x="28" y="17"/>
                  </a:cubicBezTo>
                  <a:cubicBezTo>
                    <a:pt x="27" y="16"/>
                    <a:pt x="26" y="20"/>
                    <a:pt x="25" y="21"/>
                  </a:cubicBezTo>
                  <a:cubicBezTo>
                    <a:pt x="24" y="22"/>
                    <a:pt x="24" y="22"/>
                    <a:pt x="23" y="22"/>
                  </a:cubicBezTo>
                  <a:cubicBezTo>
                    <a:pt x="22" y="22"/>
                    <a:pt x="22" y="21"/>
                    <a:pt x="21" y="21"/>
                  </a:cubicBezTo>
                  <a:cubicBezTo>
                    <a:pt x="20" y="22"/>
                    <a:pt x="20" y="23"/>
                    <a:pt x="19" y="22"/>
                  </a:cubicBezTo>
                  <a:cubicBezTo>
                    <a:pt x="19" y="22"/>
                    <a:pt x="18" y="21"/>
                    <a:pt x="17" y="21"/>
                  </a:cubicBezTo>
                  <a:cubicBezTo>
                    <a:pt x="17" y="20"/>
                    <a:pt x="16" y="20"/>
                    <a:pt x="15" y="20"/>
                  </a:cubicBezTo>
                  <a:cubicBezTo>
                    <a:pt x="14" y="19"/>
                    <a:pt x="13" y="18"/>
                    <a:pt x="12" y="18"/>
                  </a:cubicBezTo>
                  <a:cubicBezTo>
                    <a:pt x="10" y="16"/>
                    <a:pt x="9" y="18"/>
                    <a:pt x="7" y="19"/>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66" name="Freeform 217">
              <a:extLst>
                <a:ext uri="{FF2B5EF4-FFF2-40B4-BE49-F238E27FC236}">
                  <a16:creationId xmlns:a16="http://schemas.microsoft.com/office/drawing/2014/main" id="{CEDBD3FC-7309-411F-9463-EA7FB8EACB03}"/>
                </a:ext>
              </a:extLst>
            </p:cNvPr>
            <p:cNvSpPr>
              <a:spLocks/>
            </p:cNvSpPr>
            <p:nvPr/>
          </p:nvSpPr>
          <p:spPr bwMode="auto">
            <a:xfrm>
              <a:off x="6097025" y="2599366"/>
              <a:ext cx="204115" cy="186010"/>
            </a:xfrm>
            <a:custGeom>
              <a:avLst/>
              <a:gdLst>
                <a:gd name="T0" fmla="*/ 136 w 55"/>
                <a:gd name="T1" fmla="*/ 35 h 50"/>
                <a:gd name="T2" fmla="*/ 128 w 55"/>
                <a:gd name="T3" fmla="*/ 64 h 50"/>
                <a:gd name="T4" fmla="*/ 136 w 55"/>
                <a:gd name="T5" fmla="*/ 72 h 50"/>
                <a:gd name="T6" fmla="*/ 128 w 55"/>
                <a:gd name="T7" fmla="*/ 86 h 50"/>
                <a:gd name="T8" fmla="*/ 115 w 55"/>
                <a:gd name="T9" fmla="*/ 86 h 50"/>
                <a:gd name="T10" fmla="*/ 99 w 55"/>
                <a:gd name="T11" fmla="*/ 107 h 50"/>
                <a:gd name="T12" fmla="*/ 94 w 55"/>
                <a:gd name="T13" fmla="*/ 137 h 50"/>
                <a:gd name="T14" fmla="*/ 72 w 55"/>
                <a:gd name="T15" fmla="*/ 150 h 50"/>
                <a:gd name="T16" fmla="*/ 64 w 55"/>
                <a:gd name="T17" fmla="*/ 166 h 50"/>
                <a:gd name="T18" fmla="*/ 51 w 55"/>
                <a:gd name="T19" fmla="*/ 172 h 50"/>
                <a:gd name="T20" fmla="*/ 21 w 55"/>
                <a:gd name="T21" fmla="*/ 180 h 50"/>
                <a:gd name="T22" fmla="*/ 21 w 55"/>
                <a:gd name="T23" fmla="*/ 193 h 50"/>
                <a:gd name="T24" fmla="*/ 21 w 55"/>
                <a:gd name="T25" fmla="*/ 193 h 50"/>
                <a:gd name="T26" fmla="*/ 35 w 55"/>
                <a:gd name="T27" fmla="*/ 222 h 50"/>
                <a:gd name="T28" fmla="*/ 29 w 55"/>
                <a:gd name="T29" fmla="*/ 257 h 50"/>
                <a:gd name="T30" fmla="*/ 8 w 55"/>
                <a:gd name="T31" fmla="*/ 273 h 50"/>
                <a:gd name="T32" fmla="*/ 0 w 55"/>
                <a:gd name="T33" fmla="*/ 287 h 50"/>
                <a:gd name="T34" fmla="*/ 21 w 55"/>
                <a:gd name="T35" fmla="*/ 308 h 50"/>
                <a:gd name="T36" fmla="*/ 21 w 55"/>
                <a:gd name="T37" fmla="*/ 338 h 50"/>
                <a:gd name="T38" fmla="*/ 21 w 55"/>
                <a:gd name="T39" fmla="*/ 346 h 50"/>
                <a:gd name="T40" fmla="*/ 72 w 55"/>
                <a:gd name="T41" fmla="*/ 330 h 50"/>
                <a:gd name="T42" fmla="*/ 142 w 55"/>
                <a:gd name="T43" fmla="*/ 324 h 50"/>
                <a:gd name="T44" fmla="*/ 222 w 55"/>
                <a:gd name="T45" fmla="*/ 324 h 50"/>
                <a:gd name="T46" fmla="*/ 235 w 55"/>
                <a:gd name="T47" fmla="*/ 346 h 50"/>
                <a:gd name="T48" fmla="*/ 294 w 55"/>
                <a:gd name="T49" fmla="*/ 359 h 50"/>
                <a:gd name="T50" fmla="*/ 321 w 55"/>
                <a:gd name="T51" fmla="*/ 287 h 50"/>
                <a:gd name="T52" fmla="*/ 350 w 55"/>
                <a:gd name="T53" fmla="*/ 295 h 50"/>
                <a:gd name="T54" fmla="*/ 350 w 55"/>
                <a:gd name="T55" fmla="*/ 287 h 50"/>
                <a:gd name="T56" fmla="*/ 350 w 55"/>
                <a:gd name="T57" fmla="*/ 281 h 50"/>
                <a:gd name="T58" fmla="*/ 337 w 55"/>
                <a:gd name="T59" fmla="*/ 236 h 50"/>
                <a:gd name="T60" fmla="*/ 393 w 55"/>
                <a:gd name="T61" fmla="*/ 193 h 50"/>
                <a:gd name="T62" fmla="*/ 385 w 55"/>
                <a:gd name="T63" fmla="*/ 193 h 50"/>
                <a:gd name="T64" fmla="*/ 372 w 55"/>
                <a:gd name="T65" fmla="*/ 172 h 50"/>
                <a:gd name="T66" fmla="*/ 342 w 55"/>
                <a:gd name="T67" fmla="*/ 172 h 50"/>
                <a:gd name="T68" fmla="*/ 321 w 55"/>
                <a:gd name="T69" fmla="*/ 107 h 50"/>
                <a:gd name="T70" fmla="*/ 265 w 55"/>
                <a:gd name="T71" fmla="*/ 35 h 50"/>
                <a:gd name="T72" fmla="*/ 235 w 55"/>
                <a:gd name="T73" fmla="*/ 0 h 50"/>
                <a:gd name="T74" fmla="*/ 222 w 55"/>
                <a:gd name="T75" fmla="*/ 13 h 50"/>
                <a:gd name="T76" fmla="*/ 200 w 55"/>
                <a:gd name="T77" fmla="*/ 0 h 50"/>
                <a:gd name="T78" fmla="*/ 200 w 55"/>
                <a:gd name="T79" fmla="*/ 8 h 50"/>
                <a:gd name="T80" fmla="*/ 171 w 55"/>
                <a:gd name="T81" fmla="*/ 35 h 50"/>
                <a:gd name="T82" fmla="*/ 158 w 55"/>
                <a:gd name="T83" fmla="*/ 29 h 50"/>
                <a:gd name="T84" fmla="*/ 136 w 55"/>
                <a:gd name="T85" fmla="*/ 35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5" h="50">
                  <a:moveTo>
                    <a:pt x="19" y="5"/>
                  </a:moveTo>
                  <a:cubicBezTo>
                    <a:pt x="20" y="6"/>
                    <a:pt x="18" y="7"/>
                    <a:pt x="18" y="9"/>
                  </a:cubicBezTo>
                  <a:cubicBezTo>
                    <a:pt x="18" y="9"/>
                    <a:pt x="19" y="9"/>
                    <a:pt x="19" y="10"/>
                  </a:cubicBezTo>
                  <a:cubicBezTo>
                    <a:pt x="19" y="10"/>
                    <a:pt x="19" y="11"/>
                    <a:pt x="18" y="12"/>
                  </a:cubicBezTo>
                  <a:cubicBezTo>
                    <a:pt x="18" y="12"/>
                    <a:pt x="17" y="12"/>
                    <a:pt x="16" y="12"/>
                  </a:cubicBezTo>
                  <a:cubicBezTo>
                    <a:pt x="15" y="12"/>
                    <a:pt x="14" y="13"/>
                    <a:pt x="14" y="15"/>
                  </a:cubicBezTo>
                  <a:cubicBezTo>
                    <a:pt x="12" y="14"/>
                    <a:pt x="13" y="17"/>
                    <a:pt x="13" y="19"/>
                  </a:cubicBezTo>
                  <a:cubicBezTo>
                    <a:pt x="13" y="21"/>
                    <a:pt x="13" y="21"/>
                    <a:pt x="10" y="21"/>
                  </a:cubicBezTo>
                  <a:cubicBezTo>
                    <a:pt x="10" y="21"/>
                    <a:pt x="9" y="22"/>
                    <a:pt x="9" y="23"/>
                  </a:cubicBezTo>
                  <a:cubicBezTo>
                    <a:pt x="8" y="23"/>
                    <a:pt x="7" y="24"/>
                    <a:pt x="7" y="24"/>
                  </a:cubicBezTo>
                  <a:cubicBezTo>
                    <a:pt x="6" y="25"/>
                    <a:pt x="4" y="24"/>
                    <a:pt x="3" y="25"/>
                  </a:cubicBezTo>
                  <a:cubicBezTo>
                    <a:pt x="3" y="25"/>
                    <a:pt x="2" y="26"/>
                    <a:pt x="3" y="27"/>
                  </a:cubicBezTo>
                  <a:cubicBezTo>
                    <a:pt x="3" y="28"/>
                    <a:pt x="3" y="27"/>
                    <a:pt x="3" y="27"/>
                  </a:cubicBezTo>
                  <a:cubicBezTo>
                    <a:pt x="3" y="29"/>
                    <a:pt x="4" y="30"/>
                    <a:pt x="5" y="31"/>
                  </a:cubicBezTo>
                  <a:cubicBezTo>
                    <a:pt x="5" y="33"/>
                    <a:pt x="5" y="35"/>
                    <a:pt x="4" y="36"/>
                  </a:cubicBezTo>
                  <a:cubicBezTo>
                    <a:pt x="3" y="37"/>
                    <a:pt x="2" y="37"/>
                    <a:pt x="1" y="38"/>
                  </a:cubicBezTo>
                  <a:cubicBezTo>
                    <a:pt x="0" y="39"/>
                    <a:pt x="1" y="39"/>
                    <a:pt x="0" y="40"/>
                  </a:cubicBezTo>
                  <a:cubicBezTo>
                    <a:pt x="2" y="40"/>
                    <a:pt x="3" y="41"/>
                    <a:pt x="3" y="43"/>
                  </a:cubicBezTo>
                  <a:cubicBezTo>
                    <a:pt x="3" y="45"/>
                    <a:pt x="2" y="46"/>
                    <a:pt x="3" y="47"/>
                  </a:cubicBezTo>
                  <a:cubicBezTo>
                    <a:pt x="3" y="48"/>
                    <a:pt x="3" y="48"/>
                    <a:pt x="3" y="48"/>
                  </a:cubicBezTo>
                  <a:cubicBezTo>
                    <a:pt x="5" y="49"/>
                    <a:pt x="7" y="43"/>
                    <a:pt x="10" y="46"/>
                  </a:cubicBezTo>
                  <a:cubicBezTo>
                    <a:pt x="10" y="40"/>
                    <a:pt x="17" y="45"/>
                    <a:pt x="20" y="45"/>
                  </a:cubicBezTo>
                  <a:cubicBezTo>
                    <a:pt x="24" y="45"/>
                    <a:pt x="28" y="45"/>
                    <a:pt x="31" y="45"/>
                  </a:cubicBezTo>
                  <a:cubicBezTo>
                    <a:pt x="31" y="46"/>
                    <a:pt x="32" y="47"/>
                    <a:pt x="33" y="48"/>
                  </a:cubicBezTo>
                  <a:cubicBezTo>
                    <a:pt x="38" y="43"/>
                    <a:pt x="38" y="48"/>
                    <a:pt x="41" y="50"/>
                  </a:cubicBezTo>
                  <a:cubicBezTo>
                    <a:pt x="42" y="46"/>
                    <a:pt x="43" y="43"/>
                    <a:pt x="45" y="40"/>
                  </a:cubicBezTo>
                  <a:cubicBezTo>
                    <a:pt x="46" y="40"/>
                    <a:pt x="47" y="41"/>
                    <a:pt x="49" y="41"/>
                  </a:cubicBezTo>
                  <a:cubicBezTo>
                    <a:pt x="49" y="40"/>
                    <a:pt x="49" y="40"/>
                    <a:pt x="49" y="40"/>
                  </a:cubicBezTo>
                  <a:cubicBezTo>
                    <a:pt x="49" y="40"/>
                    <a:pt x="49" y="40"/>
                    <a:pt x="49" y="39"/>
                  </a:cubicBezTo>
                  <a:cubicBezTo>
                    <a:pt x="47" y="38"/>
                    <a:pt x="48" y="35"/>
                    <a:pt x="47" y="33"/>
                  </a:cubicBezTo>
                  <a:cubicBezTo>
                    <a:pt x="50" y="32"/>
                    <a:pt x="53" y="30"/>
                    <a:pt x="55" y="27"/>
                  </a:cubicBezTo>
                  <a:cubicBezTo>
                    <a:pt x="54" y="27"/>
                    <a:pt x="54" y="27"/>
                    <a:pt x="54" y="27"/>
                  </a:cubicBezTo>
                  <a:cubicBezTo>
                    <a:pt x="52" y="27"/>
                    <a:pt x="53" y="25"/>
                    <a:pt x="52" y="24"/>
                  </a:cubicBezTo>
                  <a:cubicBezTo>
                    <a:pt x="51" y="23"/>
                    <a:pt x="49" y="24"/>
                    <a:pt x="48" y="24"/>
                  </a:cubicBezTo>
                  <a:cubicBezTo>
                    <a:pt x="46" y="23"/>
                    <a:pt x="45" y="17"/>
                    <a:pt x="45" y="15"/>
                  </a:cubicBezTo>
                  <a:cubicBezTo>
                    <a:pt x="44" y="9"/>
                    <a:pt x="45" y="0"/>
                    <a:pt x="37" y="5"/>
                  </a:cubicBezTo>
                  <a:cubicBezTo>
                    <a:pt x="36" y="2"/>
                    <a:pt x="36" y="2"/>
                    <a:pt x="33" y="0"/>
                  </a:cubicBezTo>
                  <a:cubicBezTo>
                    <a:pt x="33" y="1"/>
                    <a:pt x="32" y="1"/>
                    <a:pt x="31" y="2"/>
                  </a:cubicBezTo>
                  <a:cubicBezTo>
                    <a:pt x="30" y="1"/>
                    <a:pt x="29" y="1"/>
                    <a:pt x="28" y="0"/>
                  </a:cubicBezTo>
                  <a:cubicBezTo>
                    <a:pt x="28" y="1"/>
                    <a:pt x="28" y="1"/>
                    <a:pt x="28" y="1"/>
                  </a:cubicBezTo>
                  <a:cubicBezTo>
                    <a:pt x="27" y="2"/>
                    <a:pt x="26" y="4"/>
                    <a:pt x="24" y="5"/>
                  </a:cubicBezTo>
                  <a:cubicBezTo>
                    <a:pt x="24" y="5"/>
                    <a:pt x="23" y="4"/>
                    <a:pt x="22" y="4"/>
                  </a:cubicBezTo>
                  <a:cubicBezTo>
                    <a:pt x="21" y="4"/>
                    <a:pt x="20" y="4"/>
                    <a:pt x="19" y="5"/>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7" name="Freeform 218">
              <a:extLst>
                <a:ext uri="{FF2B5EF4-FFF2-40B4-BE49-F238E27FC236}">
                  <a16:creationId xmlns:a16="http://schemas.microsoft.com/office/drawing/2014/main" id="{7C64400B-7C92-4E7B-A1B3-6E96D2B71924}"/>
                </a:ext>
              </a:extLst>
            </p:cNvPr>
            <p:cNvSpPr>
              <a:spLocks/>
            </p:cNvSpPr>
            <p:nvPr/>
          </p:nvSpPr>
          <p:spPr bwMode="auto">
            <a:xfrm>
              <a:off x="6097025" y="2599366"/>
              <a:ext cx="204115" cy="186010"/>
            </a:xfrm>
            <a:custGeom>
              <a:avLst/>
              <a:gdLst>
                <a:gd name="T0" fmla="*/ 136 w 55"/>
                <a:gd name="T1" fmla="*/ 35 h 50"/>
                <a:gd name="T2" fmla="*/ 128 w 55"/>
                <a:gd name="T3" fmla="*/ 64 h 50"/>
                <a:gd name="T4" fmla="*/ 136 w 55"/>
                <a:gd name="T5" fmla="*/ 72 h 50"/>
                <a:gd name="T6" fmla="*/ 128 w 55"/>
                <a:gd name="T7" fmla="*/ 86 h 50"/>
                <a:gd name="T8" fmla="*/ 115 w 55"/>
                <a:gd name="T9" fmla="*/ 86 h 50"/>
                <a:gd name="T10" fmla="*/ 99 w 55"/>
                <a:gd name="T11" fmla="*/ 107 h 50"/>
                <a:gd name="T12" fmla="*/ 94 w 55"/>
                <a:gd name="T13" fmla="*/ 137 h 50"/>
                <a:gd name="T14" fmla="*/ 72 w 55"/>
                <a:gd name="T15" fmla="*/ 150 h 50"/>
                <a:gd name="T16" fmla="*/ 64 w 55"/>
                <a:gd name="T17" fmla="*/ 166 h 50"/>
                <a:gd name="T18" fmla="*/ 51 w 55"/>
                <a:gd name="T19" fmla="*/ 172 h 50"/>
                <a:gd name="T20" fmla="*/ 21 w 55"/>
                <a:gd name="T21" fmla="*/ 180 h 50"/>
                <a:gd name="T22" fmla="*/ 21 w 55"/>
                <a:gd name="T23" fmla="*/ 193 h 50"/>
                <a:gd name="T24" fmla="*/ 21 w 55"/>
                <a:gd name="T25" fmla="*/ 193 h 50"/>
                <a:gd name="T26" fmla="*/ 35 w 55"/>
                <a:gd name="T27" fmla="*/ 222 h 50"/>
                <a:gd name="T28" fmla="*/ 29 w 55"/>
                <a:gd name="T29" fmla="*/ 257 h 50"/>
                <a:gd name="T30" fmla="*/ 8 w 55"/>
                <a:gd name="T31" fmla="*/ 273 h 50"/>
                <a:gd name="T32" fmla="*/ 0 w 55"/>
                <a:gd name="T33" fmla="*/ 287 h 50"/>
                <a:gd name="T34" fmla="*/ 21 w 55"/>
                <a:gd name="T35" fmla="*/ 308 h 50"/>
                <a:gd name="T36" fmla="*/ 21 w 55"/>
                <a:gd name="T37" fmla="*/ 338 h 50"/>
                <a:gd name="T38" fmla="*/ 21 w 55"/>
                <a:gd name="T39" fmla="*/ 346 h 50"/>
                <a:gd name="T40" fmla="*/ 72 w 55"/>
                <a:gd name="T41" fmla="*/ 330 h 50"/>
                <a:gd name="T42" fmla="*/ 142 w 55"/>
                <a:gd name="T43" fmla="*/ 324 h 50"/>
                <a:gd name="T44" fmla="*/ 222 w 55"/>
                <a:gd name="T45" fmla="*/ 324 h 50"/>
                <a:gd name="T46" fmla="*/ 235 w 55"/>
                <a:gd name="T47" fmla="*/ 346 h 50"/>
                <a:gd name="T48" fmla="*/ 294 w 55"/>
                <a:gd name="T49" fmla="*/ 359 h 50"/>
                <a:gd name="T50" fmla="*/ 321 w 55"/>
                <a:gd name="T51" fmla="*/ 287 h 50"/>
                <a:gd name="T52" fmla="*/ 350 w 55"/>
                <a:gd name="T53" fmla="*/ 295 h 50"/>
                <a:gd name="T54" fmla="*/ 350 w 55"/>
                <a:gd name="T55" fmla="*/ 287 h 50"/>
                <a:gd name="T56" fmla="*/ 350 w 55"/>
                <a:gd name="T57" fmla="*/ 281 h 50"/>
                <a:gd name="T58" fmla="*/ 337 w 55"/>
                <a:gd name="T59" fmla="*/ 236 h 50"/>
                <a:gd name="T60" fmla="*/ 393 w 55"/>
                <a:gd name="T61" fmla="*/ 193 h 50"/>
                <a:gd name="T62" fmla="*/ 385 w 55"/>
                <a:gd name="T63" fmla="*/ 193 h 50"/>
                <a:gd name="T64" fmla="*/ 372 w 55"/>
                <a:gd name="T65" fmla="*/ 172 h 50"/>
                <a:gd name="T66" fmla="*/ 342 w 55"/>
                <a:gd name="T67" fmla="*/ 172 h 50"/>
                <a:gd name="T68" fmla="*/ 321 w 55"/>
                <a:gd name="T69" fmla="*/ 107 h 50"/>
                <a:gd name="T70" fmla="*/ 265 w 55"/>
                <a:gd name="T71" fmla="*/ 35 h 50"/>
                <a:gd name="T72" fmla="*/ 235 w 55"/>
                <a:gd name="T73" fmla="*/ 0 h 50"/>
                <a:gd name="T74" fmla="*/ 222 w 55"/>
                <a:gd name="T75" fmla="*/ 13 h 50"/>
                <a:gd name="T76" fmla="*/ 200 w 55"/>
                <a:gd name="T77" fmla="*/ 0 h 50"/>
                <a:gd name="T78" fmla="*/ 200 w 55"/>
                <a:gd name="T79" fmla="*/ 8 h 50"/>
                <a:gd name="T80" fmla="*/ 171 w 55"/>
                <a:gd name="T81" fmla="*/ 35 h 50"/>
                <a:gd name="T82" fmla="*/ 158 w 55"/>
                <a:gd name="T83" fmla="*/ 29 h 50"/>
                <a:gd name="T84" fmla="*/ 136 w 55"/>
                <a:gd name="T85" fmla="*/ 35 h 5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55" h="50">
                  <a:moveTo>
                    <a:pt x="19" y="5"/>
                  </a:moveTo>
                  <a:cubicBezTo>
                    <a:pt x="20" y="6"/>
                    <a:pt x="18" y="7"/>
                    <a:pt x="18" y="9"/>
                  </a:cubicBezTo>
                  <a:cubicBezTo>
                    <a:pt x="18" y="9"/>
                    <a:pt x="19" y="9"/>
                    <a:pt x="19" y="10"/>
                  </a:cubicBezTo>
                  <a:cubicBezTo>
                    <a:pt x="19" y="10"/>
                    <a:pt x="19" y="11"/>
                    <a:pt x="18" y="12"/>
                  </a:cubicBezTo>
                  <a:cubicBezTo>
                    <a:pt x="18" y="12"/>
                    <a:pt x="17" y="12"/>
                    <a:pt x="16" y="12"/>
                  </a:cubicBezTo>
                  <a:cubicBezTo>
                    <a:pt x="15" y="12"/>
                    <a:pt x="14" y="13"/>
                    <a:pt x="14" y="15"/>
                  </a:cubicBezTo>
                  <a:cubicBezTo>
                    <a:pt x="12" y="14"/>
                    <a:pt x="13" y="17"/>
                    <a:pt x="13" y="19"/>
                  </a:cubicBezTo>
                  <a:cubicBezTo>
                    <a:pt x="13" y="21"/>
                    <a:pt x="13" y="21"/>
                    <a:pt x="10" y="21"/>
                  </a:cubicBezTo>
                  <a:cubicBezTo>
                    <a:pt x="10" y="21"/>
                    <a:pt x="9" y="22"/>
                    <a:pt x="9" y="23"/>
                  </a:cubicBezTo>
                  <a:cubicBezTo>
                    <a:pt x="8" y="23"/>
                    <a:pt x="7" y="24"/>
                    <a:pt x="7" y="24"/>
                  </a:cubicBezTo>
                  <a:cubicBezTo>
                    <a:pt x="6" y="25"/>
                    <a:pt x="4" y="24"/>
                    <a:pt x="3" y="25"/>
                  </a:cubicBezTo>
                  <a:cubicBezTo>
                    <a:pt x="3" y="25"/>
                    <a:pt x="2" y="26"/>
                    <a:pt x="3" y="27"/>
                  </a:cubicBezTo>
                  <a:cubicBezTo>
                    <a:pt x="3" y="28"/>
                    <a:pt x="3" y="27"/>
                    <a:pt x="3" y="27"/>
                  </a:cubicBezTo>
                  <a:cubicBezTo>
                    <a:pt x="3" y="29"/>
                    <a:pt x="4" y="30"/>
                    <a:pt x="5" y="31"/>
                  </a:cubicBezTo>
                  <a:cubicBezTo>
                    <a:pt x="5" y="33"/>
                    <a:pt x="5" y="35"/>
                    <a:pt x="4" y="36"/>
                  </a:cubicBezTo>
                  <a:cubicBezTo>
                    <a:pt x="3" y="37"/>
                    <a:pt x="2" y="37"/>
                    <a:pt x="1" y="38"/>
                  </a:cubicBezTo>
                  <a:cubicBezTo>
                    <a:pt x="0" y="39"/>
                    <a:pt x="1" y="39"/>
                    <a:pt x="0" y="40"/>
                  </a:cubicBezTo>
                  <a:cubicBezTo>
                    <a:pt x="2" y="40"/>
                    <a:pt x="3" y="41"/>
                    <a:pt x="3" y="43"/>
                  </a:cubicBezTo>
                  <a:cubicBezTo>
                    <a:pt x="3" y="45"/>
                    <a:pt x="2" y="46"/>
                    <a:pt x="3" y="47"/>
                  </a:cubicBezTo>
                  <a:cubicBezTo>
                    <a:pt x="3" y="48"/>
                    <a:pt x="3" y="48"/>
                    <a:pt x="3" y="48"/>
                  </a:cubicBezTo>
                  <a:cubicBezTo>
                    <a:pt x="5" y="49"/>
                    <a:pt x="7" y="43"/>
                    <a:pt x="10" y="46"/>
                  </a:cubicBezTo>
                  <a:cubicBezTo>
                    <a:pt x="10" y="40"/>
                    <a:pt x="17" y="45"/>
                    <a:pt x="20" y="45"/>
                  </a:cubicBezTo>
                  <a:cubicBezTo>
                    <a:pt x="24" y="45"/>
                    <a:pt x="28" y="45"/>
                    <a:pt x="31" y="45"/>
                  </a:cubicBezTo>
                  <a:cubicBezTo>
                    <a:pt x="31" y="46"/>
                    <a:pt x="32" y="47"/>
                    <a:pt x="33" y="48"/>
                  </a:cubicBezTo>
                  <a:cubicBezTo>
                    <a:pt x="38" y="43"/>
                    <a:pt x="38" y="48"/>
                    <a:pt x="41" y="50"/>
                  </a:cubicBezTo>
                  <a:cubicBezTo>
                    <a:pt x="42" y="46"/>
                    <a:pt x="43" y="43"/>
                    <a:pt x="45" y="40"/>
                  </a:cubicBezTo>
                  <a:cubicBezTo>
                    <a:pt x="46" y="40"/>
                    <a:pt x="47" y="41"/>
                    <a:pt x="49" y="41"/>
                  </a:cubicBezTo>
                  <a:cubicBezTo>
                    <a:pt x="49" y="40"/>
                    <a:pt x="49" y="40"/>
                    <a:pt x="49" y="40"/>
                  </a:cubicBezTo>
                  <a:cubicBezTo>
                    <a:pt x="49" y="40"/>
                    <a:pt x="49" y="40"/>
                    <a:pt x="49" y="39"/>
                  </a:cubicBezTo>
                  <a:cubicBezTo>
                    <a:pt x="47" y="38"/>
                    <a:pt x="48" y="35"/>
                    <a:pt x="47" y="33"/>
                  </a:cubicBezTo>
                  <a:cubicBezTo>
                    <a:pt x="50" y="32"/>
                    <a:pt x="53" y="30"/>
                    <a:pt x="55" y="27"/>
                  </a:cubicBezTo>
                  <a:cubicBezTo>
                    <a:pt x="54" y="27"/>
                    <a:pt x="54" y="27"/>
                    <a:pt x="54" y="27"/>
                  </a:cubicBezTo>
                  <a:cubicBezTo>
                    <a:pt x="52" y="27"/>
                    <a:pt x="53" y="25"/>
                    <a:pt x="52" y="24"/>
                  </a:cubicBezTo>
                  <a:cubicBezTo>
                    <a:pt x="51" y="23"/>
                    <a:pt x="49" y="24"/>
                    <a:pt x="48" y="24"/>
                  </a:cubicBezTo>
                  <a:cubicBezTo>
                    <a:pt x="46" y="23"/>
                    <a:pt x="45" y="17"/>
                    <a:pt x="45" y="15"/>
                  </a:cubicBezTo>
                  <a:cubicBezTo>
                    <a:pt x="44" y="9"/>
                    <a:pt x="45" y="0"/>
                    <a:pt x="37" y="5"/>
                  </a:cubicBezTo>
                  <a:cubicBezTo>
                    <a:pt x="36" y="2"/>
                    <a:pt x="36" y="2"/>
                    <a:pt x="33" y="0"/>
                  </a:cubicBezTo>
                  <a:cubicBezTo>
                    <a:pt x="33" y="1"/>
                    <a:pt x="32" y="1"/>
                    <a:pt x="31" y="2"/>
                  </a:cubicBezTo>
                  <a:cubicBezTo>
                    <a:pt x="30" y="1"/>
                    <a:pt x="29" y="1"/>
                    <a:pt x="28" y="0"/>
                  </a:cubicBezTo>
                  <a:cubicBezTo>
                    <a:pt x="28" y="1"/>
                    <a:pt x="28" y="1"/>
                    <a:pt x="28" y="1"/>
                  </a:cubicBezTo>
                  <a:cubicBezTo>
                    <a:pt x="27" y="2"/>
                    <a:pt x="26" y="4"/>
                    <a:pt x="24" y="5"/>
                  </a:cubicBezTo>
                  <a:cubicBezTo>
                    <a:pt x="24" y="5"/>
                    <a:pt x="23" y="4"/>
                    <a:pt x="22" y="4"/>
                  </a:cubicBezTo>
                  <a:cubicBezTo>
                    <a:pt x="21" y="4"/>
                    <a:pt x="20" y="4"/>
                    <a:pt x="19" y="5"/>
                  </a:cubicBezTo>
                </a:path>
              </a:pathLst>
            </a:custGeom>
            <a:solidFill>
              <a:srgbClr val="D9D9D9"/>
            </a:solidFill>
            <a:ln w="4763" cap="rnd">
              <a:solidFill>
                <a:srgbClr val="FFFFFF"/>
              </a:solidFill>
              <a:prstDash val="solid"/>
              <a:round/>
              <a:headEnd/>
              <a:tailEnd/>
            </a:ln>
          </p:spPr>
          <p:txBody>
            <a:bodyPr/>
            <a:lstStyle/>
            <a:p>
              <a:endParaRPr lang="en-US"/>
            </a:p>
          </p:txBody>
        </p:sp>
        <p:sp>
          <p:nvSpPr>
            <p:cNvPr id="68" name="Freeform 219">
              <a:extLst>
                <a:ext uri="{FF2B5EF4-FFF2-40B4-BE49-F238E27FC236}">
                  <a16:creationId xmlns:a16="http://schemas.microsoft.com/office/drawing/2014/main" id="{9CE1E0CF-D6E0-466E-9E73-0AB45DDDDBCF}"/>
                </a:ext>
              </a:extLst>
            </p:cNvPr>
            <p:cNvSpPr>
              <a:spLocks/>
            </p:cNvSpPr>
            <p:nvPr/>
          </p:nvSpPr>
          <p:spPr bwMode="auto">
            <a:xfrm>
              <a:off x="5755445" y="2922802"/>
              <a:ext cx="252713" cy="273463"/>
            </a:xfrm>
            <a:custGeom>
              <a:avLst/>
              <a:gdLst>
                <a:gd name="T0" fmla="*/ 273 w 68"/>
                <a:gd name="T1" fmla="*/ 56 h 74"/>
                <a:gd name="T2" fmla="*/ 273 w 68"/>
                <a:gd name="T3" fmla="*/ 35 h 74"/>
                <a:gd name="T4" fmla="*/ 265 w 68"/>
                <a:gd name="T5" fmla="*/ 21 h 74"/>
                <a:gd name="T6" fmla="*/ 252 w 68"/>
                <a:gd name="T7" fmla="*/ 13 h 74"/>
                <a:gd name="T8" fmla="*/ 214 w 68"/>
                <a:gd name="T9" fmla="*/ 0 h 74"/>
                <a:gd name="T10" fmla="*/ 209 w 68"/>
                <a:gd name="T11" fmla="*/ 0 h 74"/>
                <a:gd name="T12" fmla="*/ 179 w 68"/>
                <a:gd name="T13" fmla="*/ 8 h 74"/>
                <a:gd name="T14" fmla="*/ 145 w 68"/>
                <a:gd name="T15" fmla="*/ 8 h 74"/>
                <a:gd name="T16" fmla="*/ 150 w 68"/>
                <a:gd name="T17" fmla="*/ 13 h 74"/>
                <a:gd name="T18" fmla="*/ 137 w 68"/>
                <a:gd name="T19" fmla="*/ 35 h 74"/>
                <a:gd name="T20" fmla="*/ 128 w 68"/>
                <a:gd name="T21" fmla="*/ 43 h 74"/>
                <a:gd name="T22" fmla="*/ 99 w 68"/>
                <a:gd name="T23" fmla="*/ 43 h 74"/>
                <a:gd name="T24" fmla="*/ 86 w 68"/>
                <a:gd name="T25" fmla="*/ 64 h 74"/>
                <a:gd name="T26" fmla="*/ 56 w 68"/>
                <a:gd name="T27" fmla="*/ 35 h 74"/>
                <a:gd name="T28" fmla="*/ 35 w 68"/>
                <a:gd name="T29" fmla="*/ 56 h 74"/>
                <a:gd name="T30" fmla="*/ 21 w 68"/>
                <a:gd name="T31" fmla="*/ 64 h 74"/>
                <a:gd name="T32" fmla="*/ 13 w 68"/>
                <a:gd name="T33" fmla="*/ 72 h 74"/>
                <a:gd name="T34" fmla="*/ 13 w 68"/>
                <a:gd name="T35" fmla="*/ 72 h 74"/>
                <a:gd name="T36" fmla="*/ 8 w 68"/>
                <a:gd name="T37" fmla="*/ 141 h 74"/>
                <a:gd name="T38" fmla="*/ 13 w 68"/>
                <a:gd name="T39" fmla="*/ 157 h 74"/>
                <a:gd name="T40" fmla="*/ 35 w 68"/>
                <a:gd name="T41" fmla="*/ 192 h 74"/>
                <a:gd name="T42" fmla="*/ 43 w 68"/>
                <a:gd name="T43" fmla="*/ 192 h 74"/>
                <a:gd name="T44" fmla="*/ 94 w 68"/>
                <a:gd name="T45" fmla="*/ 162 h 74"/>
                <a:gd name="T46" fmla="*/ 137 w 68"/>
                <a:gd name="T47" fmla="*/ 178 h 74"/>
                <a:gd name="T48" fmla="*/ 150 w 68"/>
                <a:gd name="T49" fmla="*/ 234 h 74"/>
                <a:gd name="T50" fmla="*/ 171 w 68"/>
                <a:gd name="T51" fmla="*/ 264 h 74"/>
                <a:gd name="T52" fmla="*/ 286 w 68"/>
                <a:gd name="T53" fmla="*/ 341 h 74"/>
                <a:gd name="T54" fmla="*/ 321 w 68"/>
                <a:gd name="T55" fmla="*/ 367 h 74"/>
                <a:gd name="T56" fmla="*/ 359 w 68"/>
                <a:gd name="T57" fmla="*/ 405 h 74"/>
                <a:gd name="T58" fmla="*/ 380 w 68"/>
                <a:gd name="T59" fmla="*/ 461 h 74"/>
                <a:gd name="T60" fmla="*/ 367 w 68"/>
                <a:gd name="T61" fmla="*/ 490 h 74"/>
                <a:gd name="T62" fmla="*/ 393 w 68"/>
                <a:gd name="T63" fmla="*/ 490 h 74"/>
                <a:gd name="T64" fmla="*/ 423 w 68"/>
                <a:gd name="T65" fmla="*/ 447 h 74"/>
                <a:gd name="T66" fmla="*/ 393 w 68"/>
                <a:gd name="T67" fmla="*/ 405 h 74"/>
                <a:gd name="T68" fmla="*/ 415 w 68"/>
                <a:gd name="T69" fmla="*/ 367 h 74"/>
                <a:gd name="T70" fmla="*/ 444 w 68"/>
                <a:gd name="T71" fmla="*/ 383 h 74"/>
                <a:gd name="T72" fmla="*/ 466 w 68"/>
                <a:gd name="T73" fmla="*/ 405 h 74"/>
                <a:gd name="T74" fmla="*/ 444 w 68"/>
                <a:gd name="T75" fmla="*/ 354 h 74"/>
                <a:gd name="T76" fmla="*/ 388 w 68"/>
                <a:gd name="T77" fmla="*/ 325 h 74"/>
                <a:gd name="T78" fmla="*/ 372 w 68"/>
                <a:gd name="T79" fmla="*/ 282 h 74"/>
                <a:gd name="T80" fmla="*/ 343 w 68"/>
                <a:gd name="T81" fmla="*/ 290 h 74"/>
                <a:gd name="T82" fmla="*/ 252 w 68"/>
                <a:gd name="T83" fmla="*/ 184 h 74"/>
                <a:gd name="T84" fmla="*/ 230 w 68"/>
                <a:gd name="T85" fmla="*/ 114 h 74"/>
                <a:gd name="T86" fmla="*/ 257 w 68"/>
                <a:gd name="T87" fmla="*/ 77 h 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8" h="74">
                  <a:moveTo>
                    <a:pt x="38" y="10"/>
                  </a:moveTo>
                  <a:cubicBezTo>
                    <a:pt x="38" y="9"/>
                    <a:pt x="38" y="9"/>
                    <a:pt x="38" y="8"/>
                  </a:cubicBezTo>
                  <a:cubicBezTo>
                    <a:pt x="38" y="8"/>
                    <a:pt x="38" y="8"/>
                    <a:pt x="38" y="7"/>
                  </a:cubicBezTo>
                  <a:cubicBezTo>
                    <a:pt x="37" y="7"/>
                    <a:pt x="38" y="5"/>
                    <a:pt x="38" y="5"/>
                  </a:cubicBezTo>
                  <a:cubicBezTo>
                    <a:pt x="38" y="4"/>
                    <a:pt x="38" y="4"/>
                    <a:pt x="38" y="4"/>
                  </a:cubicBezTo>
                  <a:cubicBezTo>
                    <a:pt x="38" y="4"/>
                    <a:pt x="37" y="4"/>
                    <a:pt x="37" y="3"/>
                  </a:cubicBezTo>
                  <a:cubicBezTo>
                    <a:pt x="36" y="3"/>
                    <a:pt x="36" y="3"/>
                    <a:pt x="36" y="3"/>
                  </a:cubicBezTo>
                  <a:cubicBezTo>
                    <a:pt x="35" y="2"/>
                    <a:pt x="35" y="2"/>
                    <a:pt x="35" y="2"/>
                  </a:cubicBezTo>
                  <a:cubicBezTo>
                    <a:pt x="34" y="2"/>
                    <a:pt x="33" y="3"/>
                    <a:pt x="32" y="2"/>
                  </a:cubicBezTo>
                  <a:cubicBezTo>
                    <a:pt x="31" y="2"/>
                    <a:pt x="31" y="1"/>
                    <a:pt x="30" y="0"/>
                  </a:cubicBezTo>
                  <a:cubicBezTo>
                    <a:pt x="30" y="0"/>
                    <a:pt x="30" y="0"/>
                    <a:pt x="29" y="0"/>
                  </a:cubicBezTo>
                  <a:cubicBezTo>
                    <a:pt x="29" y="0"/>
                    <a:pt x="29" y="0"/>
                    <a:pt x="29" y="0"/>
                  </a:cubicBezTo>
                  <a:cubicBezTo>
                    <a:pt x="28" y="0"/>
                    <a:pt x="28" y="0"/>
                    <a:pt x="28" y="0"/>
                  </a:cubicBezTo>
                  <a:cubicBezTo>
                    <a:pt x="26" y="0"/>
                    <a:pt x="26" y="0"/>
                    <a:pt x="25" y="1"/>
                  </a:cubicBezTo>
                  <a:cubicBezTo>
                    <a:pt x="24" y="2"/>
                    <a:pt x="23" y="1"/>
                    <a:pt x="22" y="1"/>
                  </a:cubicBezTo>
                  <a:cubicBezTo>
                    <a:pt x="21" y="1"/>
                    <a:pt x="21" y="1"/>
                    <a:pt x="20" y="1"/>
                  </a:cubicBezTo>
                  <a:cubicBezTo>
                    <a:pt x="20" y="1"/>
                    <a:pt x="20" y="1"/>
                    <a:pt x="20" y="1"/>
                  </a:cubicBezTo>
                  <a:cubicBezTo>
                    <a:pt x="21" y="1"/>
                    <a:pt x="22" y="2"/>
                    <a:pt x="21" y="2"/>
                  </a:cubicBezTo>
                  <a:cubicBezTo>
                    <a:pt x="21" y="3"/>
                    <a:pt x="21" y="3"/>
                    <a:pt x="21" y="3"/>
                  </a:cubicBezTo>
                  <a:cubicBezTo>
                    <a:pt x="20" y="4"/>
                    <a:pt x="20" y="4"/>
                    <a:pt x="19" y="5"/>
                  </a:cubicBezTo>
                  <a:cubicBezTo>
                    <a:pt x="19" y="5"/>
                    <a:pt x="19" y="5"/>
                    <a:pt x="19" y="6"/>
                  </a:cubicBezTo>
                  <a:cubicBezTo>
                    <a:pt x="18" y="6"/>
                    <a:pt x="18" y="6"/>
                    <a:pt x="18" y="6"/>
                  </a:cubicBezTo>
                  <a:cubicBezTo>
                    <a:pt x="18" y="7"/>
                    <a:pt x="16" y="6"/>
                    <a:pt x="15" y="6"/>
                  </a:cubicBezTo>
                  <a:cubicBezTo>
                    <a:pt x="14" y="6"/>
                    <a:pt x="14" y="6"/>
                    <a:pt x="14" y="6"/>
                  </a:cubicBezTo>
                  <a:cubicBezTo>
                    <a:pt x="13" y="6"/>
                    <a:pt x="13" y="6"/>
                    <a:pt x="12" y="6"/>
                  </a:cubicBezTo>
                  <a:cubicBezTo>
                    <a:pt x="13" y="7"/>
                    <a:pt x="13" y="8"/>
                    <a:pt x="12" y="9"/>
                  </a:cubicBezTo>
                  <a:cubicBezTo>
                    <a:pt x="12" y="8"/>
                    <a:pt x="11" y="7"/>
                    <a:pt x="10" y="6"/>
                  </a:cubicBezTo>
                  <a:cubicBezTo>
                    <a:pt x="10" y="6"/>
                    <a:pt x="9" y="5"/>
                    <a:pt x="8" y="5"/>
                  </a:cubicBezTo>
                  <a:cubicBezTo>
                    <a:pt x="8" y="6"/>
                    <a:pt x="8" y="8"/>
                    <a:pt x="6" y="8"/>
                  </a:cubicBezTo>
                  <a:cubicBezTo>
                    <a:pt x="6" y="8"/>
                    <a:pt x="6" y="8"/>
                    <a:pt x="5" y="8"/>
                  </a:cubicBezTo>
                  <a:cubicBezTo>
                    <a:pt x="4" y="8"/>
                    <a:pt x="4" y="8"/>
                    <a:pt x="4" y="8"/>
                  </a:cubicBezTo>
                  <a:cubicBezTo>
                    <a:pt x="4" y="9"/>
                    <a:pt x="3" y="9"/>
                    <a:pt x="3" y="9"/>
                  </a:cubicBezTo>
                  <a:cubicBezTo>
                    <a:pt x="3" y="9"/>
                    <a:pt x="3" y="8"/>
                    <a:pt x="3" y="9"/>
                  </a:cubicBezTo>
                  <a:cubicBezTo>
                    <a:pt x="2" y="9"/>
                    <a:pt x="2" y="9"/>
                    <a:pt x="2" y="10"/>
                  </a:cubicBezTo>
                  <a:cubicBezTo>
                    <a:pt x="2" y="10"/>
                    <a:pt x="2" y="10"/>
                    <a:pt x="2" y="10"/>
                  </a:cubicBezTo>
                  <a:cubicBezTo>
                    <a:pt x="2" y="10"/>
                    <a:pt x="2" y="10"/>
                    <a:pt x="2" y="10"/>
                  </a:cubicBezTo>
                  <a:cubicBezTo>
                    <a:pt x="2" y="12"/>
                    <a:pt x="2" y="13"/>
                    <a:pt x="2" y="14"/>
                  </a:cubicBezTo>
                  <a:cubicBezTo>
                    <a:pt x="1" y="16"/>
                    <a:pt x="0" y="18"/>
                    <a:pt x="1" y="20"/>
                  </a:cubicBezTo>
                  <a:cubicBezTo>
                    <a:pt x="2" y="20"/>
                    <a:pt x="2" y="20"/>
                    <a:pt x="2" y="21"/>
                  </a:cubicBezTo>
                  <a:cubicBezTo>
                    <a:pt x="2" y="22"/>
                    <a:pt x="2" y="22"/>
                    <a:pt x="2" y="22"/>
                  </a:cubicBezTo>
                  <a:cubicBezTo>
                    <a:pt x="3" y="23"/>
                    <a:pt x="4" y="23"/>
                    <a:pt x="4" y="23"/>
                  </a:cubicBezTo>
                  <a:cubicBezTo>
                    <a:pt x="6" y="24"/>
                    <a:pt x="6" y="26"/>
                    <a:pt x="5" y="27"/>
                  </a:cubicBezTo>
                  <a:cubicBezTo>
                    <a:pt x="5" y="27"/>
                    <a:pt x="5" y="27"/>
                    <a:pt x="5" y="27"/>
                  </a:cubicBezTo>
                  <a:cubicBezTo>
                    <a:pt x="5" y="27"/>
                    <a:pt x="5" y="27"/>
                    <a:pt x="6" y="27"/>
                  </a:cubicBezTo>
                  <a:cubicBezTo>
                    <a:pt x="7" y="27"/>
                    <a:pt x="9" y="25"/>
                    <a:pt x="10" y="24"/>
                  </a:cubicBezTo>
                  <a:cubicBezTo>
                    <a:pt x="10" y="22"/>
                    <a:pt x="12" y="23"/>
                    <a:pt x="13" y="23"/>
                  </a:cubicBezTo>
                  <a:cubicBezTo>
                    <a:pt x="15" y="22"/>
                    <a:pt x="14" y="22"/>
                    <a:pt x="16" y="23"/>
                  </a:cubicBezTo>
                  <a:cubicBezTo>
                    <a:pt x="17" y="25"/>
                    <a:pt x="18" y="25"/>
                    <a:pt x="19" y="25"/>
                  </a:cubicBezTo>
                  <a:cubicBezTo>
                    <a:pt x="20" y="25"/>
                    <a:pt x="20" y="26"/>
                    <a:pt x="20" y="28"/>
                  </a:cubicBezTo>
                  <a:cubicBezTo>
                    <a:pt x="20" y="31"/>
                    <a:pt x="22" y="31"/>
                    <a:pt x="21" y="33"/>
                  </a:cubicBezTo>
                  <a:cubicBezTo>
                    <a:pt x="20" y="35"/>
                    <a:pt x="19" y="36"/>
                    <a:pt x="21" y="35"/>
                  </a:cubicBezTo>
                  <a:cubicBezTo>
                    <a:pt x="22" y="35"/>
                    <a:pt x="23" y="36"/>
                    <a:pt x="24" y="37"/>
                  </a:cubicBezTo>
                  <a:cubicBezTo>
                    <a:pt x="25" y="38"/>
                    <a:pt x="31" y="46"/>
                    <a:pt x="35" y="47"/>
                  </a:cubicBezTo>
                  <a:cubicBezTo>
                    <a:pt x="39" y="48"/>
                    <a:pt x="38" y="46"/>
                    <a:pt x="40" y="48"/>
                  </a:cubicBezTo>
                  <a:cubicBezTo>
                    <a:pt x="41" y="49"/>
                    <a:pt x="44" y="49"/>
                    <a:pt x="43" y="51"/>
                  </a:cubicBezTo>
                  <a:cubicBezTo>
                    <a:pt x="43" y="52"/>
                    <a:pt x="45" y="50"/>
                    <a:pt x="45" y="52"/>
                  </a:cubicBezTo>
                  <a:cubicBezTo>
                    <a:pt x="45" y="53"/>
                    <a:pt x="45" y="55"/>
                    <a:pt x="47" y="55"/>
                  </a:cubicBezTo>
                  <a:cubicBezTo>
                    <a:pt x="48" y="56"/>
                    <a:pt x="50" y="55"/>
                    <a:pt x="50" y="57"/>
                  </a:cubicBezTo>
                  <a:cubicBezTo>
                    <a:pt x="51" y="59"/>
                    <a:pt x="51" y="60"/>
                    <a:pt x="52" y="62"/>
                  </a:cubicBezTo>
                  <a:cubicBezTo>
                    <a:pt x="53" y="63"/>
                    <a:pt x="54" y="64"/>
                    <a:pt x="53" y="65"/>
                  </a:cubicBezTo>
                  <a:cubicBezTo>
                    <a:pt x="52" y="66"/>
                    <a:pt x="51" y="65"/>
                    <a:pt x="51" y="67"/>
                  </a:cubicBezTo>
                  <a:cubicBezTo>
                    <a:pt x="52" y="68"/>
                    <a:pt x="51" y="68"/>
                    <a:pt x="51" y="69"/>
                  </a:cubicBezTo>
                  <a:cubicBezTo>
                    <a:pt x="50" y="70"/>
                    <a:pt x="51" y="74"/>
                    <a:pt x="53" y="72"/>
                  </a:cubicBezTo>
                  <a:cubicBezTo>
                    <a:pt x="54" y="70"/>
                    <a:pt x="54" y="70"/>
                    <a:pt x="55" y="69"/>
                  </a:cubicBezTo>
                  <a:cubicBezTo>
                    <a:pt x="56" y="68"/>
                    <a:pt x="56" y="66"/>
                    <a:pt x="56" y="65"/>
                  </a:cubicBezTo>
                  <a:cubicBezTo>
                    <a:pt x="56" y="64"/>
                    <a:pt x="58" y="64"/>
                    <a:pt x="59" y="63"/>
                  </a:cubicBezTo>
                  <a:cubicBezTo>
                    <a:pt x="60" y="63"/>
                    <a:pt x="61" y="63"/>
                    <a:pt x="59" y="60"/>
                  </a:cubicBezTo>
                  <a:cubicBezTo>
                    <a:pt x="57" y="58"/>
                    <a:pt x="55" y="58"/>
                    <a:pt x="55" y="57"/>
                  </a:cubicBezTo>
                  <a:cubicBezTo>
                    <a:pt x="55" y="56"/>
                    <a:pt x="57" y="56"/>
                    <a:pt x="56" y="54"/>
                  </a:cubicBezTo>
                  <a:cubicBezTo>
                    <a:pt x="56" y="53"/>
                    <a:pt x="57" y="53"/>
                    <a:pt x="58" y="52"/>
                  </a:cubicBezTo>
                  <a:cubicBezTo>
                    <a:pt x="59" y="52"/>
                    <a:pt x="60" y="50"/>
                    <a:pt x="60" y="52"/>
                  </a:cubicBezTo>
                  <a:cubicBezTo>
                    <a:pt x="60" y="53"/>
                    <a:pt x="60" y="53"/>
                    <a:pt x="62" y="54"/>
                  </a:cubicBezTo>
                  <a:cubicBezTo>
                    <a:pt x="63" y="54"/>
                    <a:pt x="63" y="53"/>
                    <a:pt x="64" y="55"/>
                  </a:cubicBezTo>
                  <a:cubicBezTo>
                    <a:pt x="64" y="56"/>
                    <a:pt x="64" y="57"/>
                    <a:pt x="65" y="57"/>
                  </a:cubicBezTo>
                  <a:cubicBezTo>
                    <a:pt x="67" y="56"/>
                    <a:pt x="68" y="56"/>
                    <a:pt x="66" y="54"/>
                  </a:cubicBezTo>
                  <a:cubicBezTo>
                    <a:pt x="64" y="51"/>
                    <a:pt x="62" y="50"/>
                    <a:pt x="62" y="50"/>
                  </a:cubicBezTo>
                  <a:cubicBezTo>
                    <a:pt x="61" y="50"/>
                    <a:pt x="60" y="49"/>
                    <a:pt x="59" y="48"/>
                  </a:cubicBezTo>
                  <a:cubicBezTo>
                    <a:pt x="57" y="46"/>
                    <a:pt x="55" y="46"/>
                    <a:pt x="54" y="46"/>
                  </a:cubicBezTo>
                  <a:cubicBezTo>
                    <a:pt x="52" y="45"/>
                    <a:pt x="52" y="45"/>
                    <a:pt x="52" y="43"/>
                  </a:cubicBezTo>
                  <a:cubicBezTo>
                    <a:pt x="53" y="42"/>
                    <a:pt x="54" y="40"/>
                    <a:pt x="52" y="40"/>
                  </a:cubicBezTo>
                  <a:cubicBezTo>
                    <a:pt x="51" y="41"/>
                    <a:pt x="51" y="40"/>
                    <a:pt x="50" y="41"/>
                  </a:cubicBezTo>
                  <a:cubicBezTo>
                    <a:pt x="49" y="41"/>
                    <a:pt x="49" y="42"/>
                    <a:pt x="48" y="41"/>
                  </a:cubicBezTo>
                  <a:cubicBezTo>
                    <a:pt x="46" y="39"/>
                    <a:pt x="42" y="37"/>
                    <a:pt x="40" y="30"/>
                  </a:cubicBezTo>
                  <a:cubicBezTo>
                    <a:pt x="39" y="29"/>
                    <a:pt x="37" y="28"/>
                    <a:pt x="35" y="26"/>
                  </a:cubicBezTo>
                  <a:cubicBezTo>
                    <a:pt x="33" y="24"/>
                    <a:pt x="31" y="20"/>
                    <a:pt x="32" y="19"/>
                  </a:cubicBezTo>
                  <a:cubicBezTo>
                    <a:pt x="33" y="17"/>
                    <a:pt x="32" y="17"/>
                    <a:pt x="32" y="16"/>
                  </a:cubicBezTo>
                  <a:cubicBezTo>
                    <a:pt x="31" y="14"/>
                    <a:pt x="31" y="13"/>
                    <a:pt x="32" y="13"/>
                  </a:cubicBezTo>
                  <a:cubicBezTo>
                    <a:pt x="34" y="12"/>
                    <a:pt x="34" y="12"/>
                    <a:pt x="36" y="11"/>
                  </a:cubicBezTo>
                  <a:cubicBezTo>
                    <a:pt x="38" y="10"/>
                    <a:pt x="38" y="10"/>
                    <a:pt x="38" y="10"/>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69" name="Freeform 220">
              <a:extLst>
                <a:ext uri="{FF2B5EF4-FFF2-40B4-BE49-F238E27FC236}">
                  <a16:creationId xmlns:a16="http://schemas.microsoft.com/office/drawing/2014/main" id="{F06BF056-F891-4A72-8532-E7CF4AF57041}"/>
                </a:ext>
              </a:extLst>
            </p:cNvPr>
            <p:cNvSpPr>
              <a:spLocks/>
            </p:cNvSpPr>
            <p:nvPr/>
          </p:nvSpPr>
          <p:spPr bwMode="auto">
            <a:xfrm>
              <a:off x="5737394" y="2896427"/>
              <a:ext cx="99975" cy="62466"/>
            </a:xfrm>
            <a:custGeom>
              <a:avLst/>
              <a:gdLst>
                <a:gd name="T0" fmla="*/ 56 w 27"/>
                <a:gd name="T1" fmla="*/ 13 h 17"/>
                <a:gd name="T2" fmla="*/ 51 w 27"/>
                <a:gd name="T3" fmla="*/ 21 h 17"/>
                <a:gd name="T4" fmla="*/ 35 w 27"/>
                <a:gd name="T5" fmla="*/ 29 h 17"/>
                <a:gd name="T6" fmla="*/ 29 w 27"/>
                <a:gd name="T7" fmla="*/ 42 h 17"/>
                <a:gd name="T8" fmla="*/ 13 w 27"/>
                <a:gd name="T9" fmla="*/ 77 h 17"/>
                <a:gd name="T10" fmla="*/ 13 w 27"/>
                <a:gd name="T11" fmla="*/ 98 h 17"/>
                <a:gd name="T12" fmla="*/ 43 w 27"/>
                <a:gd name="T13" fmla="*/ 90 h 17"/>
                <a:gd name="T14" fmla="*/ 51 w 27"/>
                <a:gd name="T15" fmla="*/ 111 h 17"/>
                <a:gd name="T16" fmla="*/ 51 w 27"/>
                <a:gd name="T17" fmla="*/ 119 h 17"/>
                <a:gd name="T18" fmla="*/ 56 w 27"/>
                <a:gd name="T19" fmla="*/ 111 h 17"/>
                <a:gd name="T20" fmla="*/ 56 w 27"/>
                <a:gd name="T21" fmla="*/ 111 h 17"/>
                <a:gd name="T22" fmla="*/ 64 w 27"/>
                <a:gd name="T23" fmla="*/ 106 h 17"/>
                <a:gd name="T24" fmla="*/ 72 w 27"/>
                <a:gd name="T25" fmla="*/ 106 h 17"/>
                <a:gd name="T26" fmla="*/ 77 w 27"/>
                <a:gd name="T27" fmla="*/ 106 h 17"/>
                <a:gd name="T28" fmla="*/ 93 w 27"/>
                <a:gd name="T29" fmla="*/ 85 h 17"/>
                <a:gd name="T30" fmla="*/ 107 w 27"/>
                <a:gd name="T31" fmla="*/ 90 h 17"/>
                <a:gd name="T32" fmla="*/ 120 w 27"/>
                <a:gd name="T33" fmla="*/ 111 h 17"/>
                <a:gd name="T34" fmla="*/ 120 w 27"/>
                <a:gd name="T35" fmla="*/ 90 h 17"/>
                <a:gd name="T36" fmla="*/ 136 w 27"/>
                <a:gd name="T37" fmla="*/ 90 h 17"/>
                <a:gd name="T38" fmla="*/ 141 w 27"/>
                <a:gd name="T39" fmla="*/ 90 h 17"/>
                <a:gd name="T40" fmla="*/ 163 w 27"/>
                <a:gd name="T41" fmla="*/ 90 h 17"/>
                <a:gd name="T42" fmla="*/ 171 w 27"/>
                <a:gd name="T43" fmla="*/ 90 h 17"/>
                <a:gd name="T44" fmla="*/ 171 w 27"/>
                <a:gd name="T45" fmla="*/ 85 h 17"/>
                <a:gd name="T46" fmla="*/ 184 w 27"/>
                <a:gd name="T47" fmla="*/ 69 h 17"/>
                <a:gd name="T48" fmla="*/ 184 w 27"/>
                <a:gd name="T49" fmla="*/ 64 h 17"/>
                <a:gd name="T50" fmla="*/ 179 w 27"/>
                <a:gd name="T51" fmla="*/ 56 h 17"/>
                <a:gd name="T52" fmla="*/ 163 w 27"/>
                <a:gd name="T53" fmla="*/ 64 h 17"/>
                <a:gd name="T54" fmla="*/ 163 w 27"/>
                <a:gd name="T55" fmla="*/ 50 h 17"/>
                <a:gd name="T56" fmla="*/ 149 w 27"/>
                <a:gd name="T57" fmla="*/ 50 h 17"/>
                <a:gd name="T58" fmla="*/ 157 w 27"/>
                <a:gd name="T59" fmla="*/ 29 h 17"/>
                <a:gd name="T60" fmla="*/ 149 w 27"/>
                <a:gd name="T61" fmla="*/ 21 h 17"/>
                <a:gd name="T62" fmla="*/ 136 w 27"/>
                <a:gd name="T63" fmla="*/ 13 h 17"/>
                <a:gd name="T64" fmla="*/ 128 w 27"/>
                <a:gd name="T65" fmla="*/ 0 h 17"/>
                <a:gd name="T66" fmla="*/ 120 w 27"/>
                <a:gd name="T67" fmla="*/ 8 h 17"/>
                <a:gd name="T68" fmla="*/ 107 w 27"/>
                <a:gd name="T69" fmla="*/ 8 h 17"/>
                <a:gd name="T70" fmla="*/ 99 w 27"/>
                <a:gd name="T71" fmla="*/ 8 h 17"/>
                <a:gd name="T72" fmla="*/ 85 w 27"/>
                <a:gd name="T73" fmla="*/ 13 h 17"/>
                <a:gd name="T74" fmla="*/ 72 w 27"/>
                <a:gd name="T75" fmla="*/ 13 h 17"/>
                <a:gd name="T76" fmla="*/ 56 w 27"/>
                <a:gd name="T77" fmla="*/ 8 h 17"/>
                <a:gd name="T78" fmla="*/ 56 w 27"/>
                <a:gd name="T79" fmla="*/ 8 h 17"/>
                <a:gd name="T80" fmla="*/ 56 w 27"/>
                <a:gd name="T81" fmla="*/ 13 h 1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7" h="17">
                  <a:moveTo>
                    <a:pt x="8" y="2"/>
                  </a:moveTo>
                  <a:cubicBezTo>
                    <a:pt x="8" y="2"/>
                    <a:pt x="8" y="2"/>
                    <a:pt x="7" y="3"/>
                  </a:cubicBezTo>
                  <a:cubicBezTo>
                    <a:pt x="7" y="3"/>
                    <a:pt x="6" y="3"/>
                    <a:pt x="5" y="4"/>
                  </a:cubicBezTo>
                  <a:cubicBezTo>
                    <a:pt x="5" y="4"/>
                    <a:pt x="5" y="6"/>
                    <a:pt x="4" y="6"/>
                  </a:cubicBezTo>
                  <a:cubicBezTo>
                    <a:pt x="4" y="8"/>
                    <a:pt x="3" y="10"/>
                    <a:pt x="2" y="11"/>
                  </a:cubicBezTo>
                  <a:cubicBezTo>
                    <a:pt x="1" y="12"/>
                    <a:pt x="0" y="13"/>
                    <a:pt x="2" y="14"/>
                  </a:cubicBezTo>
                  <a:cubicBezTo>
                    <a:pt x="3" y="14"/>
                    <a:pt x="5" y="12"/>
                    <a:pt x="6" y="13"/>
                  </a:cubicBezTo>
                  <a:cubicBezTo>
                    <a:pt x="7" y="14"/>
                    <a:pt x="7" y="15"/>
                    <a:pt x="7" y="16"/>
                  </a:cubicBezTo>
                  <a:cubicBezTo>
                    <a:pt x="7" y="17"/>
                    <a:pt x="7" y="17"/>
                    <a:pt x="7" y="17"/>
                  </a:cubicBezTo>
                  <a:cubicBezTo>
                    <a:pt x="7" y="16"/>
                    <a:pt x="7" y="16"/>
                    <a:pt x="8" y="16"/>
                  </a:cubicBezTo>
                  <a:cubicBezTo>
                    <a:pt x="8" y="15"/>
                    <a:pt x="8" y="16"/>
                    <a:pt x="8" y="16"/>
                  </a:cubicBezTo>
                  <a:cubicBezTo>
                    <a:pt x="8" y="16"/>
                    <a:pt x="9" y="16"/>
                    <a:pt x="9" y="15"/>
                  </a:cubicBezTo>
                  <a:cubicBezTo>
                    <a:pt x="10" y="15"/>
                    <a:pt x="10" y="15"/>
                    <a:pt x="10" y="15"/>
                  </a:cubicBezTo>
                  <a:cubicBezTo>
                    <a:pt x="11" y="15"/>
                    <a:pt x="11" y="15"/>
                    <a:pt x="11" y="15"/>
                  </a:cubicBezTo>
                  <a:cubicBezTo>
                    <a:pt x="13" y="15"/>
                    <a:pt x="13" y="13"/>
                    <a:pt x="13" y="12"/>
                  </a:cubicBezTo>
                  <a:cubicBezTo>
                    <a:pt x="14" y="12"/>
                    <a:pt x="15" y="13"/>
                    <a:pt x="15" y="13"/>
                  </a:cubicBezTo>
                  <a:cubicBezTo>
                    <a:pt x="16" y="14"/>
                    <a:pt x="17" y="15"/>
                    <a:pt x="17" y="16"/>
                  </a:cubicBezTo>
                  <a:cubicBezTo>
                    <a:pt x="18" y="15"/>
                    <a:pt x="18" y="14"/>
                    <a:pt x="17" y="13"/>
                  </a:cubicBezTo>
                  <a:cubicBezTo>
                    <a:pt x="18" y="13"/>
                    <a:pt x="18" y="13"/>
                    <a:pt x="19" y="13"/>
                  </a:cubicBezTo>
                  <a:cubicBezTo>
                    <a:pt x="20" y="13"/>
                    <a:pt x="20" y="13"/>
                    <a:pt x="20" y="13"/>
                  </a:cubicBezTo>
                  <a:cubicBezTo>
                    <a:pt x="21" y="13"/>
                    <a:pt x="23" y="14"/>
                    <a:pt x="23" y="13"/>
                  </a:cubicBezTo>
                  <a:cubicBezTo>
                    <a:pt x="23" y="13"/>
                    <a:pt x="23" y="13"/>
                    <a:pt x="24" y="13"/>
                  </a:cubicBezTo>
                  <a:cubicBezTo>
                    <a:pt x="24" y="12"/>
                    <a:pt x="24" y="12"/>
                    <a:pt x="24" y="12"/>
                  </a:cubicBezTo>
                  <a:cubicBezTo>
                    <a:pt x="25" y="11"/>
                    <a:pt x="25" y="11"/>
                    <a:pt x="26" y="10"/>
                  </a:cubicBezTo>
                  <a:cubicBezTo>
                    <a:pt x="26" y="9"/>
                    <a:pt x="26" y="9"/>
                    <a:pt x="26" y="9"/>
                  </a:cubicBezTo>
                  <a:cubicBezTo>
                    <a:pt x="27" y="9"/>
                    <a:pt x="25" y="8"/>
                    <a:pt x="25" y="8"/>
                  </a:cubicBezTo>
                  <a:cubicBezTo>
                    <a:pt x="24" y="7"/>
                    <a:pt x="24" y="9"/>
                    <a:pt x="23" y="9"/>
                  </a:cubicBezTo>
                  <a:cubicBezTo>
                    <a:pt x="23" y="9"/>
                    <a:pt x="23" y="8"/>
                    <a:pt x="23" y="7"/>
                  </a:cubicBezTo>
                  <a:cubicBezTo>
                    <a:pt x="22" y="7"/>
                    <a:pt x="21" y="7"/>
                    <a:pt x="21" y="7"/>
                  </a:cubicBezTo>
                  <a:cubicBezTo>
                    <a:pt x="21" y="6"/>
                    <a:pt x="22" y="5"/>
                    <a:pt x="22" y="4"/>
                  </a:cubicBezTo>
                  <a:cubicBezTo>
                    <a:pt x="22" y="3"/>
                    <a:pt x="22" y="3"/>
                    <a:pt x="21" y="3"/>
                  </a:cubicBezTo>
                  <a:cubicBezTo>
                    <a:pt x="21" y="2"/>
                    <a:pt x="20" y="2"/>
                    <a:pt x="19" y="2"/>
                  </a:cubicBezTo>
                  <a:cubicBezTo>
                    <a:pt x="18" y="2"/>
                    <a:pt x="18" y="1"/>
                    <a:pt x="18" y="0"/>
                  </a:cubicBezTo>
                  <a:cubicBezTo>
                    <a:pt x="18" y="0"/>
                    <a:pt x="17" y="0"/>
                    <a:pt x="17" y="1"/>
                  </a:cubicBezTo>
                  <a:cubicBezTo>
                    <a:pt x="16" y="1"/>
                    <a:pt x="16" y="1"/>
                    <a:pt x="15" y="1"/>
                  </a:cubicBezTo>
                  <a:cubicBezTo>
                    <a:pt x="15" y="1"/>
                    <a:pt x="15" y="1"/>
                    <a:pt x="14" y="1"/>
                  </a:cubicBezTo>
                  <a:cubicBezTo>
                    <a:pt x="13" y="2"/>
                    <a:pt x="13" y="2"/>
                    <a:pt x="12" y="2"/>
                  </a:cubicBezTo>
                  <a:cubicBezTo>
                    <a:pt x="12" y="2"/>
                    <a:pt x="11" y="2"/>
                    <a:pt x="10" y="2"/>
                  </a:cubicBezTo>
                  <a:cubicBezTo>
                    <a:pt x="10" y="2"/>
                    <a:pt x="9" y="2"/>
                    <a:pt x="8" y="1"/>
                  </a:cubicBezTo>
                  <a:cubicBezTo>
                    <a:pt x="8" y="1"/>
                    <a:pt x="8" y="1"/>
                    <a:pt x="8" y="1"/>
                  </a:cubicBezTo>
                  <a:lnTo>
                    <a:pt x="8" y="2"/>
                  </a:lnTo>
                  <a:close/>
                </a:path>
              </a:pathLst>
            </a:custGeom>
            <a:solidFill>
              <a:srgbClr val="D9D9D9"/>
            </a:solidFill>
            <a:ln w="4763" cap="rnd">
              <a:solidFill>
                <a:srgbClr val="FFFFFF"/>
              </a:solidFill>
              <a:prstDash val="solid"/>
              <a:round/>
              <a:headEnd/>
              <a:tailEnd/>
            </a:ln>
          </p:spPr>
          <p:txBody>
            <a:bodyPr/>
            <a:lstStyle/>
            <a:p>
              <a:endParaRPr lang="en-US"/>
            </a:p>
          </p:txBody>
        </p:sp>
        <p:sp>
          <p:nvSpPr>
            <p:cNvPr id="70" name="Freeform 221">
              <a:extLst>
                <a:ext uri="{FF2B5EF4-FFF2-40B4-BE49-F238E27FC236}">
                  <a16:creationId xmlns:a16="http://schemas.microsoft.com/office/drawing/2014/main" id="{88D11705-0E05-460A-872C-8DE75F34E92E}"/>
                </a:ext>
              </a:extLst>
            </p:cNvPr>
            <p:cNvSpPr>
              <a:spLocks/>
            </p:cNvSpPr>
            <p:nvPr/>
          </p:nvSpPr>
          <p:spPr bwMode="auto">
            <a:xfrm>
              <a:off x="5733228" y="2822856"/>
              <a:ext cx="18051" cy="24986"/>
            </a:xfrm>
            <a:custGeom>
              <a:avLst/>
              <a:gdLst>
                <a:gd name="T0" fmla="*/ 34 w 5"/>
                <a:gd name="T1" fmla="*/ 46 h 7"/>
                <a:gd name="T2" fmla="*/ 34 w 5"/>
                <a:gd name="T3" fmla="*/ 39 h 7"/>
                <a:gd name="T4" fmla="*/ 34 w 5"/>
                <a:gd name="T5" fmla="*/ 26 h 7"/>
                <a:gd name="T6" fmla="*/ 26 w 5"/>
                <a:gd name="T7" fmla="*/ 8 h 7"/>
                <a:gd name="T8" fmla="*/ 21 w 5"/>
                <a:gd name="T9" fmla="*/ 0 h 7"/>
                <a:gd name="T10" fmla="*/ 0 w 5"/>
                <a:gd name="T11" fmla="*/ 21 h 7"/>
                <a:gd name="T12" fmla="*/ 0 w 5"/>
                <a:gd name="T13" fmla="*/ 26 h 7"/>
                <a:gd name="T14" fmla="*/ 0 w 5"/>
                <a:gd name="T15" fmla="*/ 39 h 7"/>
                <a:gd name="T16" fmla="*/ 0 w 5"/>
                <a:gd name="T17" fmla="*/ 39 h 7"/>
                <a:gd name="T18" fmla="*/ 21 w 5"/>
                <a:gd name="T19" fmla="*/ 39 h 7"/>
                <a:gd name="T20" fmla="*/ 34 w 5"/>
                <a:gd name="T21" fmla="*/ 46 h 7"/>
                <a:gd name="T22" fmla="*/ 34 w 5"/>
                <a:gd name="T23" fmla="*/ 46 h 7"/>
                <a:gd name="T24" fmla="*/ 34 w 5"/>
                <a:gd name="T25" fmla="*/ 46 h 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5" h="7">
                  <a:moveTo>
                    <a:pt x="5" y="7"/>
                  </a:moveTo>
                  <a:cubicBezTo>
                    <a:pt x="5" y="6"/>
                    <a:pt x="5" y="6"/>
                    <a:pt x="5" y="6"/>
                  </a:cubicBezTo>
                  <a:cubicBezTo>
                    <a:pt x="5" y="5"/>
                    <a:pt x="5" y="5"/>
                    <a:pt x="5" y="4"/>
                  </a:cubicBezTo>
                  <a:cubicBezTo>
                    <a:pt x="4" y="3"/>
                    <a:pt x="5" y="2"/>
                    <a:pt x="4" y="1"/>
                  </a:cubicBezTo>
                  <a:cubicBezTo>
                    <a:pt x="3" y="0"/>
                    <a:pt x="3" y="0"/>
                    <a:pt x="3" y="0"/>
                  </a:cubicBezTo>
                  <a:cubicBezTo>
                    <a:pt x="2" y="0"/>
                    <a:pt x="1" y="1"/>
                    <a:pt x="0" y="3"/>
                  </a:cubicBezTo>
                  <a:cubicBezTo>
                    <a:pt x="0" y="4"/>
                    <a:pt x="0" y="4"/>
                    <a:pt x="0" y="4"/>
                  </a:cubicBezTo>
                  <a:cubicBezTo>
                    <a:pt x="0" y="5"/>
                    <a:pt x="0" y="5"/>
                    <a:pt x="0" y="6"/>
                  </a:cubicBezTo>
                  <a:cubicBezTo>
                    <a:pt x="0" y="6"/>
                    <a:pt x="0" y="6"/>
                    <a:pt x="0" y="6"/>
                  </a:cubicBezTo>
                  <a:cubicBezTo>
                    <a:pt x="1" y="6"/>
                    <a:pt x="2" y="5"/>
                    <a:pt x="3" y="6"/>
                  </a:cubicBezTo>
                  <a:cubicBezTo>
                    <a:pt x="4" y="6"/>
                    <a:pt x="4" y="6"/>
                    <a:pt x="5" y="7"/>
                  </a:cubicBezTo>
                  <a:cubicBezTo>
                    <a:pt x="5" y="7"/>
                    <a:pt x="5" y="7"/>
                    <a:pt x="5" y="7"/>
                  </a:cubicBezTo>
                  <a:cubicBezTo>
                    <a:pt x="5" y="7"/>
                    <a:pt x="5" y="7"/>
                    <a:pt x="5" y="7"/>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71" name="Freeform 222">
              <a:extLst>
                <a:ext uri="{FF2B5EF4-FFF2-40B4-BE49-F238E27FC236}">
                  <a16:creationId xmlns:a16="http://schemas.microsoft.com/office/drawing/2014/main" id="{7C145D71-217D-41F6-B38C-783538B7747E}"/>
                </a:ext>
              </a:extLst>
            </p:cNvPr>
            <p:cNvSpPr>
              <a:spLocks/>
            </p:cNvSpPr>
            <p:nvPr/>
          </p:nvSpPr>
          <p:spPr bwMode="auto">
            <a:xfrm>
              <a:off x="5777662" y="2570215"/>
              <a:ext cx="62484" cy="77736"/>
            </a:xfrm>
            <a:custGeom>
              <a:avLst/>
              <a:gdLst>
                <a:gd name="T0" fmla="*/ 56 w 17"/>
                <a:gd name="T1" fmla="*/ 149 h 21"/>
                <a:gd name="T2" fmla="*/ 50 w 17"/>
                <a:gd name="T3" fmla="*/ 149 h 21"/>
                <a:gd name="T4" fmla="*/ 34 w 17"/>
                <a:gd name="T5" fmla="*/ 149 h 21"/>
                <a:gd name="T6" fmla="*/ 34 w 17"/>
                <a:gd name="T7" fmla="*/ 149 h 21"/>
                <a:gd name="T8" fmla="*/ 29 w 17"/>
                <a:gd name="T9" fmla="*/ 149 h 21"/>
                <a:gd name="T10" fmla="*/ 34 w 17"/>
                <a:gd name="T11" fmla="*/ 149 h 21"/>
                <a:gd name="T12" fmla="*/ 34 w 17"/>
                <a:gd name="T13" fmla="*/ 136 h 21"/>
                <a:gd name="T14" fmla="*/ 29 w 17"/>
                <a:gd name="T15" fmla="*/ 128 h 21"/>
                <a:gd name="T16" fmla="*/ 29 w 17"/>
                <a:gd name="T17" fmla="*/ 115 h 21"/>
                <a:gd name="T18" fmla="*/ 13 w 17"/>
                <a:gd name="T19" fmla="*/ 120 h 21"/>
                <a:gd name="T20" fmla="*/ 13 w 17"/>
                <a:gd name="T21" fmla="*/ 107 h 21"/>
                <a:gd name="T22" fmla="*/ 8 w 17"/>
                <a:gd name="T23" fmla="*/ 115 h 21"/>
                <a:gd name="T24" fmla="*/ 8 w 17"/>
                <a:gd name="T25" fmla="*/ 99 h 21"/>
                <a:gd name="T26" fmla="*/ 8 w 17"/>
                <a:gd name="T27" fmla="*/ 93 h 21"/>
                <a:gd name="T28" fmla="*/ 8 w 17"/>
                <a:gd name="T29" fmla="*/ 85 h 21"/>
                <a:gd name="T30" fmla="*/ 13 w 17"/>
                <a:gd name="T31" fmla="*/ 72 h 21"/>
                <a:gd name="T32" fmla="*/ 13 w 17"/>
                <a:gd name="T33" fmla="*/ 64 h 21"/>
                <a:gd name="T34" fmla="*/ 8 w 17"/>
                <a:gd name="T35" fmla="*/ 56 h 21"/>
                <a:gd name="T36" fmla="*/ 8 w 17"/>
                <a:gd name="T37" fmla="*/ 43 h 21"/>
                <a:gd name="T38" fmla="*/ 8 w 17"/>
                <a:gd name="T39" fmla="*/ 29 h 21"/>
                <a:gd name="T40" fmla="*/ 13 w 17"/>
                <a:gd name="T41" fmla="*/ 29 h 21"/>
                <a:gd name="T42" fmla="*/ 29 w 17"/>
                <a:gd name="T43" fmla="*/ 43 h 21"/>
                <a:gd name="T44" fmla="*/ 42 w 17"/>
                <a:gd name="T45" fmla="*/ 29 h 21"/>
                <a:gd name="T46" fmla="*/ 56 w 17"/>
                <a:gd name="T47" fmla="*/ 43 h 21"/>
                <a:gd name="T48" fmla="*/ 56 w 17"/>
                <a:gd name="T49" fmla="*/ 29 h 21"/>
                <a:gd name="T50" fmla="*/ 50 w 17"/>
                <a:gd name="T51" fmla="*/ 13 h 21"/>
                <a:gd name="T52" fmla="*/ 56 w 17"/>
                <a:gd name="T53" fmla="*/ 8 h 21"/>
                <a:gd name="T54" fmla="*/ 64 w 17"/>
                <a:gd name="T55" fmla="*/ 8 h 21"/>
                <a:gd name="T56" fmla="*/ 69 w 17"/>
                <a:gd name="T57" fmla="*/ 8 h 21"/>
                <a:gd name="T58" fmla="*/ 77 w 17"/>
                <a:gd name="T59" fmla="*/ 0 h 21"/>
                <a:gd name="T60" fmla="*/ 85 w 17"/>
                <a:gd name="T61" fmla="*/ 8 h 21"/>
                <a:gd name="T62" fmla="*/ 85 w 17"/>
                <a:gd name="T63" fmla="*/ 8 h 21"/>
                <a:gd name="T64" fmla="*/ 90 w 17"/>
                <a:gd name="T65" fmla="*/ 13 h 21"/>
                <a:gd name="T66" fmla="*/ 85 w 17"/>
                <a:gd name="T67" fmla="*/ 35 h 21"/>
                <a:gd name="T68" fmla="*/ 85 w 17"/>
                <a:gd name="T69" fmla="*/ 43 h 21"/>
                <a:gd name="T70" fmla="*/ 98 w 17"/>
                <a:gd name="T71" fmla="*/ 35 h 21"/>
                <a:gd name="T72" fmla="*/ 111 w 17"/>
                <a:gd name="T73" fmla="*/ 43 h 21"/>
                <a:gd name="T74" fmla="*/ 119 w 17"/>
                <a:gd name="T75" fmla="*/ 43 h 21"/>
                <a:gd name="T76" fmla="*/ 119 w 17"/>
                <a:gd name="T77" fmla="*/ 56 h 21"/>
                <a:gd name="T78" fmla="*/ 106 w 17"/>
                <a:gd name="T79" fmla="*/ 64 h 21"/>
                <a:gd name="T80" fmla="*/ 98 w 17"/>
                <a:gd name="T81" fmla="*/ 72 h 21"/>
                <a:gd name="T82" fmla="*/ 90 w 17"/>
                <a:gd name="T83" fmla="*/ 72 h 21"/>
                <a:gd name="T84" fmla="*/ 90 w 17"/>
                <a:gd name="T85" fmla="*/ 85 h 21"/>
                <a:gd name="T86" fmla="*/ 77 w 17"/>
                <a:gd name="T87" fmla="*/ 85 h 21"/>
                <a:gd name="T88" fmla="*/ 69 w 17"/>
                <a:gd name="T89" fmla="*/ 99 h 21"/>
                <a:gd name="T90" fmla="*/ 69 w 17"/>
                <a:gd name="T91" fmla="*/ 99 h 21"/>
                <a:gd name="T92" fmla="*/ 69 w 17"/>
                <a:gd name="T93" fmla="*/ 115 h 21"/>
                <a:gd name="T94" fmla="*/ 64 w 17"/>
                <a:gd name="T95" fmla="*/ 120 h 21"/>
                <a:gd name="T96" fmla="*/ 64 w 17"/>
                <a:gd name="T97" fmla="*/ 128 h 21"/>
                <a:gd name="T98" fmla="*/ 56 w 17"/>
                <a:gd name="T99" fmla="*/ 141 h 21"/>
                <a:gd name="T100" fmla="*/ 56 w 17"/>
                <a:gd name="T101" fmla="*/ 141 h 21"/>
                <a:gd name="T102" fmla="*/ 56 w 17"/>
                <a:gd name="T103" fmla="*/ 149 h 2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7" h="21">
                  <a:moveTo>
                    <a:pt x="8" y="21"/>
                  </a:moveTo>
                  <a:cubicBezTo>
                    <a:pt x="7" y="21"/>
                    <a:pt x="7" y="21"/>
                    <a:pt x="7" y="21"/>
                  </a:cubicBezTo>
                  <a:cubicBezTo>
                    <a:pt x="6" y="21"/>
                    <a:pt x="6" y="21"/>
                    <a:pt x="5" y="21"/>
                  </a:cubicBezTo>
                  <a:cubicBezTo>
                    <a:pt x="5" y="21"/>
                    <a:pt x="5" y="21"/>
                    <a:pt x="5" y="21"/>
                  </a:cubicBezTo>
                  <a:cubicBezTo>
                    <a:pt x="4" y="21"/>
                    <a:pt x="4" y="21"/>
                    <a:pt x="4" y="21"/>
                  </a:cubicBezTo>
                  <a:cubicBezTo>
                    <a:pt x="5" y="21"/>
                    <a:pt x="5" y="21"/>
                    <a:pt x="5" y="21"/>
                  </a:cubicBezTo>
                  <a:cubicBezTo>
                    <a:pt x="5" y="20"/>
                    <a:pt x="5" y="20"/>
                    <a:pt x="5" y="19"/>
                  </a:cubicBezTo>
                  <a:cubicBezTo>
                    <a:pt x="4" y="19"/>
                    <a:pt x="3" y="19"/>
                    <a:pt x="4" y="18"/>
                  </a:cubicBezTo>
                  <a:cubicBezTo>
                    <a:pt x="4" y="17"/>
                    <a:pt x="4" y="16"/>
                    <a:pt x="4" y="16"/>
                  </a:cubicBezTo>
                  <a:cubicBezTo>
                    <a:pt x="3" y="17"/>
                    <a:pt x="2" y="17"/>
                    <a:pt x="2" y="17"/>
                  </a:cubicBezTo>
                  <a:cubicBezTo>
                    <a:pt x="2" y="15"/>
                    <a:pt x="2" y="15"/>
                    <a:pt x="2" y="15"/>
                  </a:cubicBezTo>
                  <a:cubicBezTo>
                    <a:pt x="2" y="16"/>
                    <a:pt x="1" y="17"/>
                    <a:pt x="1" y="16"/>
                  </a:cubicBezTo>
                  <a:cubicBezTo>
                    <a:pt x="1" y="15"/>
                    <a:pt x="2" y="15"/>
                    <a:pt x="1" y="14"/>
                  </a:cubicBezTo>
                  <a:cubicBezTo>
                    <a:pt x="1" y="13"/>
                    <a:pt x="1" y="13"/>
                    <a:pt x="1" y="13"/>
                  </a:cubicBezTo>
                  <a:cubicBezTo>
                    <a:pt x="1" y="12"/>
                    <a:pt x="1" y="12"/>
                    <a:pt x="1" y="12"/>
                  </a:cubicBezTo>
                  <a:cubicBezTo>
                    <a:pt x="2" y="11"/>
                    <a:pt x="2" y="11"/>
                    <a:pt x="2" y="10"/>
                  </a:cubicBezTo>
                  <a:cubicBezTo>
                    <a:pt x="2" y="10"/>
                    <a:pt x="2" y="10"/>
                    <a:pt x="2" y="9"/>
                  </a:cubicBezTo>
                  <a:cubicBezTo>
                    <a:pt x="1" y="9"/>
                    <a:pt x="1" y="8"/>
                    <a:pt x="1" y="8"/>
                  </a:cubicBezTo>
                  <a:cubicBezTo>
                    <a:pt x="1" y="8"/>
                    <a:pt x="1" y="7"/>
                    <a:pt x="1" y="6"/>
                  </a:cubicBezTo>
                  <a:cubicBezTo>
                    <a:pt x="0" y="5"/>
                    <a:pt x="0" y="3"/>
                    <a:pt x="1" y="4"/>
                  </a:cubicBezTo>
                  <a:cubicBezTo>
                    <a:pt x="2" y="4"/>
                    <a:pt x="2" y="4"/>
                    <a:pt x="2" y="4"/>
                  </a:cubicBezTo>
                  <a:cubicBezTo>
                    <a:pt x="3" y="5"/>
                    <a:pt x="2" y="7"/>
                    <a:pt x="4" y="6"/>
                  </a:cubicBezTo>
                  <a:cubicBezTo>
                    <a:pt x="6" y="5"/>
                    <a:pt x="6" y="2"/>
                    <a:pt x="6" y="4"/>
                  </a:cubicBezTo>
                  <a:cubicBezTo>
                    <a:pt x="7" y="6"/>
                    <a:pt x="7" y="6"/>
                    <a:pt x="8" y="6"/>
                  </a:cubicBezTo>
                  <a:cubicBezTo>
                    <a:pt x="8" y="5"/>
                    <a:pt x="9" y="4"/>
                    <a:pt x="8" y="4"/>
                  </a:cubicBezTo>
                  <a:cubicBezTo>
                    <a:pt x="7" y="4"/>
                    <a:pt x="7" y="2"/>
                    <a:pt x="7" y="2"/>
                  </a:cubicBezTo>
                  <a:cubicBezTo>
                    <a:pt x="7" y="2"/>
                    <a:pt x="7" y="1"/>
                    <a:pt x="8" y="1"/>
                  </a:cubicBezTo>
                  <a:cubicBezTo>
                    <a:pt x="8" y="1"/>
                    <a:pt x="8" y="1"/>
                    <a:pt x="9" y="1"/>
                  </a:cubicBezTo>
                  <a:cubicBezTo>
                    <a:pt x="9" y="2"/>
                    <a:pt x="9" y="1"/>
                    <a:pt x="10" y="1"/>
                  </a:cubicBezTo>
                  <a:cubicBezTo>
                    <a:pt x="10" y="1"/>
                    <a:pt x="10" y="0"/>
                    <a:pt x="11" y="0"/>
                  </a:cubicBezTo>
                  <a:cubicBezTo>
                    <a:pt x="11" y="1"/>
                    <a:pt x="12" y="1"/>
                    <a:pt x="12" y="1"/>
                  </a:cubicBezTo>
                  <a:cubicBezTo>
                    <a:pt x="12" y="1"/>
                    <a:pt x="12" y="1"/>
                    <a:pt x="12" y="1"/>
                  </a:cubicBezTo>
                  <a:cubicBezTo>
                    <a:pt x="12" y="1"/>
                    <a:pt x="12" y="2"/>
                    <a:pt x="13" y="2"/>
                  </a:cubicBezTo>
                  <a:cubicBezTo>
                    <a:pt x="14" y="3"/>
                    <a:pt x="13" y="5"/>
                    <a:pt x="12" y="5"/>
                  </a:cubicBezTo>
                  <a:cubicBezTo>
                    <a:pt x="12" y="5"/>
                    <a:pt x="11" y="6"/>
                    <a:pt x="12" y="6"/>
                  </a:cubicBezTo>
                  <a:cubicBezTo>
                    <a:pt x="14" y="6"/>
                    <a:pt x="13" y="5"/>
                    <a:pt x="14" y="5"/>
                  </a:cubicBezTo>
                  <a:cubicBezTo>
                    <a:pt x="16" y="6"/>
                    <a:pt x="15" y="6"/>
                    <a:pt x="16" y="6"/>
                  </a:cubicBezTo>
                  <a:cubicBezTo>
                    <a:pt x="17" y="6"/>
                    <a:pt x="17" y="5"/>
                    <a:pt x="17" y="6"/>
                  </a:cubicBezTo>
                  <a:cubicBezTo>
                    <a:pt x="17" y="7"/>
                    <a:pt x="17" y="8"/>
                    <a:pt x="17" y="8"/>
                  </a:cubicBezTo>
                  <a:cubicBezTo>
                    <a:pt x="16" y="9"/>
                    <a:pt x="15" y="9"/>
                    <a:pt x="15" y="9"/>
                  </a:cubicBezTo>
                  <a:cubicBezTo>
                    <a:pt x="14" y="10"/>
                    <a:pt x="14" y="10"/>
                    <a:pt x="14" y="10"/>
                  </a:cubicBezTo>
                  <a:cubicBezTo>
                    <a:pt x="14" y="10"/>
                    <a:pt x="12" y="9"/>
                    <a:pt x="13" y="10"/>
                  </a:cubicBezTo>
                  <a:cubicBezTo>
                    <a:pt x="14" y="11"/>
                    <a:pt x="15" y="11"/>
                    <a:pt x="13" y="12"/>
                  </a:cubicBezTo>
                  <a:cubicBezTo>
                    <a:pt x="12" y="13"/>
                    <a:pt x="11" y="11"/>
                    <a:pt x="11" y="12"/>
                  </a:cubicBezTo>
                  <a:cubicBezTo>
                    <a:pt x="11" y="13"/>
                    <a:pt x="11" y="13"/>
                    <a:pt x="10" y="14"/>
                  </a:cubicBezTo>
                  <a:cubicBezTo>
                    <a:pt x="10" y="14"/>
                    <a:pt x="10" y="13"/>
                    <a:pt x="10" y="14"/>
                  </a:cubicBezTo>
                  <a:cubicBezTo>
                    <a:pt x="10" y="15"/>
                    <a:pt x="11" y="15"/>
                    <a:pt x="10" y="16"/>
                  </a:cubicBezTo>
                  <a:cubicBezTo>
                    <a:pt x="10" y="17"/>
                    <a:pt x="8" y="16"/>
                    <a:pt x="9" y="17"/>
                  </a:cubicBezTo>
                  <a:cubicBezTo>
                    <a:pt x="9" y="18"/>
                    <a:pt x="10" y="17"/>
                    <a:pt x="9" y="18"/>
                  </a:cubicBezTo>
                  <a:cubicBezTo>
                    <a:pt x="9" y="19"/>
                    <a:pt x="8" y="20"/>
                    <a:pt x="8" y="20"/>
                  </a:cubicBezTo>
                  <a:cubicBezTo>
                    <a:pt x="8" y="20"/>
                    <a:pt x="8" y="20"/>
                    <a:pt x="8" y="20"/>
                  </a:cubicBezTo>
                  <a:lnTo>
                    <a:pt x="8" y="21"/>
                  </a:lnTo>
                  <a:close/>
                </a:path>
              </a:pathLst>
            </a:custGeom>
            <a:solidFill>
              <a:srgbClr val="D9D9D9"/>
            </a:solidFill>
            <a:ln w="4763" cap="rnd">
              <a:solidFill>
                <a:srgbClr val="FFFFFF"/>
              </a:solidFill>
              <a:prstDash val="solid"/>
              <a:round/>
              <a:headEnd/>
              <a:tailEnd/>
            </a:ln>
          </p:spPr>
          <p:txBody>
            <a:bodyPr/>
            <a:lstStyle/>
            <a:p>
              <a:endParaRPr lang="en-US"/>
            </a:p>
          </p:txBody>
        </p:sp>
        <p:sp>
          <p:nvSpPr>
            <p:cNvPr id="72" name="Freeform 223">
              <a:extLst>
                <a:ext uri="{FF2B5EF4-FFF2-40B4-BE49-F238E27FC236}">
                  <a16:creationId xmlns:a16="http://schemas.microsoft.com/office/drawing/2014/main" id="{ED9DB1B1-6C7C-41A6-83D7-2AB62437D9E6}"/>
                </a:ext>
              </a:extLst>
            </p:cNvPr>
            <p:cNvSpPr>
              <a:spLocks/>
            </p:cNvSpPr>
            <p:nvPr/>
          </p:nvSpPr>
          <p:spPr bwMode="auto">
            <a:xfrm>
              <a:off x="5737394" y="2643786"/>
              <a:ext cx="188841" cy="267911"/>
            </a:xfrm>
            <a:custGeom>
              <a:avLst/>
              <a:gdLst>
                <a:gd name="T0" fmla="*/ 29 w 51"/>
                <a:gd name="T1" fmla="*/ 373 h 72"/>
                <a:gd name="T2" fmla="*/ 13 w 51"/>
                <a:gd name="T3" fmla="*/ 346 h 72"/>
                <a:gd name="T4" fmla="*/ 13 w 51"/>
                <a:gd name="T5" fmla="*/ 308 h 72"/>
                <a:gd name="T6" fmla="*/ 0 w 51"/>
                <a:gd name="T7" fmla="*/ 281 h 72"/>
                <a:gd name="T8" fmla="*/ 13 w 51"/>
                <a:gd name="T9" fmla="*/ 236 h 72"/>
                <a:gd name="T10" fmla="*/ 21 w 51"/>
                <a:gd name="T11" fmla="*/ 222 h 72"/>
                <a:gd name="T12" fmla="*/ 43 w 51"/>
                <a:gd name="T13" fmla="*/ 180 h 72"/>
                <a:gd name="T14" fmla="*/ 56 w 51"/>
                <a:gd name="T15" fmla="*/ 137 h 72"/>
                <a:gd name="T16" fmla="*/ 56 w 51"/>
                <a:gd name="T17" fmla="*/ 129 h 72"/>
                <a:gd name="T18" fmla="*/ 56 w 51"/>
                <a:gd name="T19" fmla="*/ 107 h 72"/>
                <a:gd name="T20" fmla="*/ 85 w 51"/>
                <a:gd name="T21" fmla="*/ 102 h 72"/>
                <a:gd name="T22" fmla="*/ 99 w 51"/>
                <a:gd name="T23" fmla="*/ 102 h 72"/>
                <a:gd name="T24" fmla="*/ 128 w 51"/>
                <a:gd name="T25" fmla="*/ 72 h 72"/>
                <a:gd name="T26" fmla="*/ 128 w 51"/>
                <a:gd name="T27" fmla="*/ 43 h 72"/>
                <a:gd name="T28" fmla="*/ 107 w 51"/>
                <a:gd name="T29" fmla="*/ 8 h 72"/>
                <a:gd name="T30" fmla="*/ 141 w 51"/>
                <a:gd name="T31" fmla="*/ 0 h 72"/>
                <a:gd name="T32" fmla="*/ 157 w 51"/>
                <a:gd name="T33" fmla="*/ 0 h 72"/>
                <a:gd name="T34" fmla="*/ 141 w 51"/>
                <a:gd name="T35" fmla="*/ 21 h 72"/>
                <a:gd name="T36" fmla="*/ 163 w 51"/>
                <a:gd name="T37" fmla="*/ 35 h 72"/>
                <a:gd name="T38" fmla="*/ 179 w 51"/>
                <a:gd name="T39" fmla="*/ 56 h 72"/>
                <a:gd name="T40" fmla="*/ 200 w 51"/>
                <a:gd name="T41" fmla="*/ 51 h 72"/>
                <a:gd name="T42" fmla="*/ 192 w 51"/>
                <a:gd name="T43" fmla="*/ 78 h 72"/>
                <a:gd name="T44" fmla="*/ 213 w 51"/>
                <a:gd name="T45" fmla="*/ 78 h 72"/>
                <a:gd name="T46" fmla="*/ 243 w 51"/>
                <a:gd name="T47" fmla="*/ 64 h 72"/>
                <a:gd name="T48" fmla="*/ 264 w 51"/>
                <a:gd name="T49" fmla="*/ 56 h 72"/>
                <a:gd name="T50" fmla="*/ 291 w 51"/>
                <a:gd name="T51" fmla="*/ 56 h 72"/>
                <a:gd name="T52" fmla="*/ 312 w 51"/>
                <a:gd name="T53" fmla="*/ 78 h 72"/>
                <a:gd name="T54" fmla="*/ 333 w 51"/>
                <a:gd name="T55" fmla="*/ 94 h 72"/>
                <a:gd name="T56" fmla="*/ 341 w 51"/>
                <a:gd name="T57" fmla="*/ 102 h 72"/>
                <a:gd name="T58" fmla="*/ 328 w 51"/>
                <a:gd name="T59" fmla="*/ 158 h 72"/>
                <a:gd name="T60" fmla="*/ 349 w 51"/>
                <a:gd name="T61" fmla="*/ 193 h 72"/>
                <a:gd name="T62" fmla="*/ 349 w 51"/>
                <a:gd name="T63" fmla="*/ 214 h 72"/>
                <a:gd name="T64" fmla="*/ 355 w 51"/>
                <a:gd name="T65" fmla="*/ 281 h 72"/>
                <a:gd name="T66" fmla="*/ 299 w 51"/>
                <a:gd name="T67" fmla="*/ 316 h 72"/>
                <a:gd name="T68" fmla="*/ 269 w 51"/>
                <a:gd name="T69" fmla="*/ 373 h 72"/>
                <a:gd name="T70" fmla="*/ 299 w 51"/>
                <a:gd name="T71" fmla="*/ 402 h 72"/>
                <a:gd name="T72" fmla="*/ 312 w 51"/>
                <a:gd name="T73" fmla="*/ 432 h 72"/>
                <a:gd name="T74" fmla="*/ 307 w 51"/>
                <a:gd name="T75" fmla="*/ 453 h 72"/>
                <a:gd name="T76" fmla="*/ 277 w 51"/>
                <a:gd name="T77" fmla="*/ 474 h 72"/>
                <a:gd name="T78" fmla="*/ 285 w 51"/>
                <a:gd name="T79" fmla="*/ 496 h 72"/>
                <a:gd name="T80" fmla="*/ 264 w 51"/>
                <a:gd name="T81" fmla="*/ 496 h 72"/>
                <a:gd name="T82" fmla="*/ 213 w 51"/>
                <a:gd name="T83" fmla="*/ 509 h 72"/>
                <a:gd name="T84" fmla="*/ 184 w 51"/>
                <a:gd name="T85" fmla="*/ 509 h 72"/>
                <a:gd name="T86" fmla="*/ 163 w 51"/>
                <a:gd name="T87" fmla="*/ 509 h 72"/>
                <a:gd name="T88" fmla="*/ 136 w 51"/>
                <a:gd name="T89" fmla="*/ 504 h 72"/>
                <a:gd name="T90" fmla="*/ 107 w 51"/>
                <a:gd name="T91" fmla="*/ 496 h 72"/>
                <a:gd name="T92" fmla="*/ 72 w 51"/>
                <a:gd name="T93" fmla="*/ 504 h 72"/>
                <a:gd name="T94" fmla="*/ 64 w 51"/>
                <a:gd name="T95" fmla="*/ 496 h 72"/>
                <a:gd name="T96" fmla="*/ 77 w 51"/>
                <a:gd name="T97" fmla="*/ 424 h 72"/>
                <a:gd name="T98" fmla="*/ 43 w 51"/>
                <a:gd name="T99" fmla="*/ 394 h 7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51" h="72">
                  <a:moveTo>
                    <a:pt x="4" y="55"/>
                  </a:moveTo>
                  <a:cubicBezTo>
                    <a:pt x="4" y="54"/>
                    <a:pt x="4" y="54"/>
                    <a:pt x="4" y="54"/>
                  </a:cubicBezTo>
                  <a:cubicBezTo>
                    <a:pt x="4" y="53"/>
                    <a:pt x="4" y="53"/>
                    <a:pt x="4" y="52"/>
                  </a:cubicBezTo>
                  <a:cubicBezTo>
                    <a:pt x="3" y="51"/>
                    <a:pt x="4" y="50"/>
                    <a:pt x="3" y="49"/>
                  </a:cubicBezTo>
                  <a:cubicBezTo>
                    <a:pt x="2" y="48"/>
                    <a:pt x="2" y="48"/>
                    <a:pt x="2" y="48"/>
                  </a:cubicBezTo>
                  <a:cubicBezTo>
                    <a:pt x="2" y="48"/>
                    <a:pt x="2" y="48"/>
                    <a:pt x="2" y="48"/>
                  </a:cubicBezTo>
                  <a:cubicBezTo>
                    <a:pt x="1" y="46"/>
                    <a:pt x="1" y="46"/>
                    <a:pt x="2" y="45"/>
                  </a:cubicBezTo>
                  <a:cubicBezTo>
                    <a:pt x="3" y="44"/>
                    <a:pt x="2" y="43"/>
                    <a:pt x="2" y="43"/>
                  </a:cubicBezTo>
                  <a:cubicBezTo>
                    <a:pt x="2" y="43"/>
                    <a:pt x="2" y="43"/>
                    <a:pt x="2" y="43"/>
                  </a:cubicBezTo>
                  <a:cubicBezTo>
                    <a:pt x="2" y="42"/>
                    <a:pt x="2" y="42"/>
                    <a:pt x="2" y="42"/>
                  </a:cubicBezTo>
                  <a:cubicBezTo>
                    <a:pt x="2" y="42"/>
                    <a:pt x="1" y="41"/>
                    <a:pt x="1" y="40"/>
                  </a:cubicBezTo>
                  <a:cubicBezTo>
                    <a:pt x="1" y="40"/>
                    <a:pt x="0" y="40"/>
                    <a:pt x="0" y="39"/>
                  </a:cubicBezTo>
                  <a:cubicBezTo>
                    <a:pt x="1" y="39"/>
                    <a:pt x="1" y="38"/>
                    <a:pt x="2" y="38"/>
                  </a:cubicBezTo>
                  <a:cubicBezTo>
                    <a:pt x="1" y="37"/>
                    <a:pt x="1" y="35"/>
                    <a:pt x="0" y="34"/>
                  </a:cubicBezTo>
                  <a:cubicBezTo>
                    <a:pt x="0" y="34"/>
                    <a:pt x="1" y="33"/>
                    <a:pt x="2" y="33"/>
                  </a:cubicBezTo>
                  <a:cubicBezTo>
                    <a:pt x="2" y="33"/>
                    <a:pt x="1" y="32"/>
                    <a:pt x="2" y="32"/>
                  </a:cubicBezTo>
                  <a:cubicBezTo>
                    <a:pt x="2" y="32"/>
                    <a:pt x="2" y="32"/>
                    <a:pt x="3" y="32"/>
                  </a:cubicBezTo>
                  <a:cubicBezTo>
                    <a:pt x="3" y="32"/>
                    <a:pt x="3" y="32"/>
                    <a:pt x="3" y="31"/>
                  </a:cubicBezTo>
                  <a:cubicBezTo>
                    <a:pt x="4" y="31"/>
                    <a:pt x="4" y="32"/>
                    <a:pt x="4" y="32"/>
                  </a:cubicBezTo>
                  <a:cubicBezTo>
                    <a:pt x="5" y="31"/>
                    <a:pt x="6" y="29"/>
                    <a:pt x="7" y="28"/>
                  </a:cubicBezTo>
                  <a:cubicBezTo>
                    <a:pt x="6" y="27"/>
                    <a:pt x="5" y="26"/>
                    <a:pt x="6" y="25"/>
                  </a:cubicBezTo>
                  <a:cubicBezTo>
                    <a:pt x="6" y="24"/>
                    <a:pt x="7" y="24"/>
                    <a:pt x="7" y="23"/>
                  </a:cubicBezTo>
                  <a:cubicBezTo>
                    <a:pt x="7" y="22"/>
                    <a:pt x="7" y="22"/>
                    <a:pt x="7" y="22"/>
                  </a:cubicBezTo>
                  <a:cubicBezTo>
                    <a:pt x="6" y="20"/>
                    <a:pt x="7" y="20"/>
                    <a:pt x="8" y="19"/>
                  </a:cubicBezTo>
                  <a:cubicBezTo>
                    <a:pt x="8" y="19"/>
                    <a:pt x="8" y="19"/>
                    <a:pt x="8" y="18"/>
                  </a:cubicBezTo>
                  <a:cubicBezTo>
                    <a:pt x="8" y="18"/>
                    <a:pt x="8" y="18"/>
                    <a:pt x="8" y="18"/>
                  </a:cubicBezTo>
                  <a:cubicBezTo>
                    <a:pt x="8" y="18"/>
                    <a:pt x="8" y="18"/>
                    <a:pt x="8" y="18"/>
                  </a:cubicBezTo>
                  <a:cubicBezTo>
                    <a:pt x="8" y="17"/>
                    <a:pt x="8" y="17"/>
                    <a:pt x="8" y="17"/>
                  </a:cubicBezTo>
                  <a:cubicBezTo>
                    <a:pt x="7" y="17"/>
                    <a:pt x="7" y="17"/>
                    <a:pt x="7" y="17"/>
                  </a:cubicBezTo>
                  <a:cubicBezTo>
                    <a:pt x="7" y="16"/>
                    <a:pt x="7" y="15"/>
                    <a:pt x="8" y="15"/>
                  </a:cubicBezTo>
                  <a:cubicBezTo>
                    <a:pt x="8" y="14"/>
                    <a:pt x="8" y="14"/>
                    <a:pt x="9" y="14"/>
                  </a:cubicBezTo>
                  <a:cubicBezTo>
                    <a:pt x="10" y="14"/>
                    <a:pt x="10" y="14"/>
                    <a:pt x="11" y="14"/>
                  </a:cubicBezTo>
                  <a:cubicBezTo>
                    <a:pt x="12" y="14"/>
                    <a:pt x="12" y="14"/>
                    <a:pt x="12" y="14"/>
                  </a:cubicBezTo>
                  <a:cubicBezTo>
                    <a:pt x="12" y="15"/>
                    <a:pt x="11" y="16"/>
                    <a:pt x="12" y="17"/>
                  </a:cubicBezTo>
                  <a:cubicBezTo>
                    <a:pt x="13" y="17"/>
                    <a:pt x="14" y="17"/>
                    <a:pt x="14" y="16"/>
                  </a:cubicBezTo>
                  <a:cubicBezTo>
                    <a:pt x="14" y="14"/>
                    <a:pt x="14" y="14"/>
                    <a:pt x="14" y="14"/>
                  </a:cubicBezTo>
                  <a:cubicBezTo>
                    <a:pt x="16" y="13"/>
                    <a:pt x="16" y="13"/>
                    <a:pt x="16" y="13"/>
                  </a:cubicBezTo>
                  <a:cubicBezTo>
                    <a:pt x="16" y="13"/>
                    <a:pt x="15" y="12"/>
                    <a:pt x="17" y="12"/>
                  </a:cubicBezTo>
                  <a:cubicBezTo>
                    <a:pt x="18" y="12"/>
                    <a:pt x="18" y="11"/>
                    <a:pt x="18" y="10"/>
                  </a:cubicBezTo>
                  <a:cubicBezTo>
                    <a:pt x="17" y="10"/>
                    <a:pt x="16" y="10"/>
                    <a:pt x="16" y="9"/>
                  </a:cubicBezTo>
                  <a:cubicBezTo>
                    <a:pt x="16" y="8"/>
                    <a:pt x="16" y="6"/>
                    <a:pt x="17" y="6"/>
                  </a:cubicBezTo>
                  <a:cubicBezTo>
                    <a:pt x="18" y="7"/>
                    <a:pt x="18" y="6"/>
                    <a:pt x="18" y="6"/>
                  </a:cubicBezTo>
                  <a:cubicBezTo>
                    <a:pt x="17" y="5"/>
                    <a:pt x="17" y="4"/>
                    <a:pt x="16" y="3"/>
                  </a:cubicBezTo>
                  <a:cubicBezTo>
                    <a:pt x="15" y="3"/>
                    <a:pt x="14" y="2"/>
                    <a:pt x="15" y="1"/>
                  </a:cubicBezTo>
                  <a:cubicBezTo>
                    <a:pt x="15" y="1"/>
                    <a:pt x="15" y="1"/>
                    <a:pt x="15" y="1"/>
                  </a:cubicBezTo>
                  <a:cubicBezTo>
                    <a:pt x="15" y="1"/>
                    <a:pt x="15" y="1"/>
                    <a:pt x="15" y="1"/>
                  </a:cubicBezTo>
                  <a:cubicBezTo>
                    <a:pt x="15" y="1"/>
                    <a:pt x="17" y="1"/>
                    <a:pt x="19" y="0"/>
                  </a:cubicBezTo>
                  <a:cubicBezTo>
                    <a:pt x="19" y="0"/>
                    <a:pt x="19" y="0"/>
                    <a:pt x="20" y="0"/>
                  </a:cubicBezTo>
                  <a:cubicBezTo>
                    <a:pt x="20" y="0"/>
                    <a:pt x="20" y="0"/>
                    <a:pt x="20" y="1"/>
                  </a:cubicBezTo>
                  <a:cubicBezTo>
                    <a:pt x="21" y="1"/>
                    <a:pt x="21" y="0"/>
                    <a:pt x="21" y="0"/>
                  </a:cubicBezTo>
                  <a:cubicBezTo>
                    <a:pt x="21" y="0"/>
                    <a:pt x="21" y="0"/>
                    <a:pt x="22" y="0"/>
                  </a:cubicBezTo>
                  <a:cubicBezTo>
                    <a:pt x="22" y="1"/>
                    <a:pt x="22" y="2"/>
                    <a:pt x="22" y="2"/>
                  </a:cubicBezTo>
                  <a:cubicBezTo>
                    <a:pt x="21" y="2"/>
                    <a:pt x="21" y="2"/>
                    <a:pt x="21" y="2"/>
                  </a:cubicBezTo>
                  <a:cubicBezTo>
                    <a:pt x="20" y="3"/>
                    <a:pt x="20" y="3"/>
                    <a:pt x="20" y="3"/>
                  </a:cubicBezTo>
                  <a:cubicBezTo>
                    <a:pt x="20" y="3"/>
                    <a:pt x="21" y="2"/>
                    <a:pt x="22" y="3"/>
                  </a:cubicBezTo>
                  <a:cubicBezTo>
                    <a:pt x="22" y="4"/>
                    <a:pt x="22" y="4"/>
                    <a:pt x="22" y="4"/>
                  </a:cubicBezTo>
                  <a:cubicBezTo>
                    <a:pt x="23" y="5"/>
                    <a:pt x="23" y="5"/>
                    <a:pt x="23" y="5"/>
                  </a:cubicBezTo>
                  <a:cubicBezTo>
                    <a:pt x="22" y="6"/>
                    <a:pt x="22" y="6"/>
                    <a:pt x="22" y="6"/>
                  </a:cubicBezTo>
                  <a:cubicBezTo>
                    <a:pt x="23" y="6"/>
                    <a:pt x="23" y="6"/>
                    <a:pt x="23" y="7"/>
                  </a:cubicBezTo>
                  <a:cubicBezTo>
                    <a:pt x="24" y="7"/>
                    <a:pt x="24" y="8"/>
                    <a:pt x="25" y="8"/>
                  </a:cubicBezTo>
                  <a:cubicBezTo>
                    <a:pt x="25" y="7"/>
                    <a:pt x="26" y="7"/>
                    <a:pt x="26" y="7"/>
                  </a:cubicBezTo>
                  <a:cubicBezTo>
                    <a:pt x="26" y="8"/>
                    <a:pt x="26" y="9"/>
                    <a:pt x="27" y="8"/>
                  </a:cubicBezTo>
                  <a:cubicBezTo>
                    <a:pt x="27" y="8"/>
                    <a:pt x="27" y="7"/>
                    <a:pt x="28" y="7"/>
                  </a:cubicBezTo>
                  <a:cubicBezTo>
                    <a:pt x="28" y="7"/>
                    <a:pt x="29" y="7"/>
                    <a:pt x="29" y="8"/>
                  </a:cubicBezTo>
                  <a:cubicBezTo>
                    <a:pt x="29" y="8"/>
                    <a:pt x="29" y="9"/>
                    <a:pt x="28" y="9"/>
                  </a:cubicBezTo>
                  <a:cubicBezTo>
                    <a:pt x="27" y="10"/>
                    <a:pt x="27" y="10"/>
                    <a:pt x="27" y="11"/>
                  </a:cubicBezTo>
                  <a:cubicBezTo>
                    <a:pt x="27" y="12"/>
                    <a:pt x="26" y="13"/>
                    <a:pt x="27" y="12"/>
                  </a:cubicBezTo>
                  <a:cubicBezTo>
                    <a:pt x="28" y="11"/>
                    <a:pt x="29" y="11"/>
                    <a:pt x="29" y="11"/>
                  </a:cubicBezTo>
                  <a:cubicBezTo>
                    <a:pt x="29" y="11"/>
                    <a:pt x="29" y="11"/>
                    <a:pt x="30" y="11"/>
                  </a:cubicBezTo>
                  <a:cubicBezTo>
                    <a:pt x="31" y="12"/>
                    <a:pt x="31" y="13"/>
                    <a:pt x="31" y="12"/>
                  </a:cubicBezTo>
                  <a:cubicBezTo>
                    <a:pt x="32" y="10"/>
                    <a:pt x="32" y="10"/>
                    <a:pt x="33" y="9"/>
                  </a:cubicBezTo>
                  <a:cubicBezTo>
                    <a:pt x="34" y="9"/>
                    <a:pt x="34" y="9"/>
                    <a:pt x="34" y="9"/>
                  </a:cubicBezTo>
                  <a:cubicBezTo>
                    <a:pt x="35" y="8"/>
                    <a:pt x="36" y="9"/>
                    <a:pt x="36" y="8"/>
                  </a:cubicBezTo>
                  <a:cubicBezTo>
                    <a:pt x="36" y="7"/>
                    <a:pt x="37" y="7"/>
                    <a:pt x="37" y="7"/>
                  </a:cubicBezTo>
                  <a:cubicBezTo>
                    <a:pt x="38" y="7"/>
                    <a:pt x="37" y="7"/>
                    <a:pt x="37" y="8"/>
                  </a:cubicBezTo>
                  <a:cubicBezTo>
                    <a:pt x="38" y="8"/>
                    <a:pt x="38" y="8"/>
                    <a:pt x="38" y="8"/>
                  </a:cubicBezTo>
                  <a:cubicBezTo>
                    <a:pt x="39" y="8"/>
                    <a:pt x="40" y="7"/>
                    <a:pt x="40" y="7"/>
                  </a:cubicBezTo>
                  <a:cubicBezTo>
                    <a:pt x="40" y="7"/>
                    <a:pt x="40" y="8"/>
                    <a:pt x="41" y="8"/>
                  </a:cubicBezTo>
                  <a:cubicBezTo>
                    <a:pt x="41" y="9"/>
                    <a:pt x="42" y="9"/>
                    <a:pt x="42" y="9"/>
                  </a:cubicBezTo>
                  <a:cubicBezTo>
                    <a:pt x="42" y="9"/>
                    <a:pt x="42" y="9"/>
                    <a:pt x="43" y="10"/>
                  </a:cubicBezTo>
                  <a:cubicBezTo>
                    <a:pt x="44" y="10"/>
                    <a:pt x="44" y="11"/>
                    <a:pt x="44" y="11"/>
                  </a:cubicBezTo>
                  <a:cubicBezTo>
                    <a:pt x="44" y="12"/>
                    <a:pt x="43" y="12"/>
                    <a:pt x="44" y="12"/>
                  </a:cubicBezTo>
                  <a:cubicBezTo>
                    <a:pt x="44" y="13"/>
                    <a:pt x="45" y="13"/>
                    <a:pt x="45" y="13"/>
                  </a:cubicBezTo>
                  <a:cubicBezTo>
                    <a:pt x="46" y="13"/>
                    <a:pt x="46" y="13"/>
                    <a:pt x="47" y="13"/>
                  </a:cubicBezTo>
                  <a:cubicBezTo>
                    <a:pt x="47" y="14"/>
                    <a:pt x="47" y="14"/>
                    <a:pt x="47" y="14"/>
                  </a:cubicBezTo>
                  <a:cubicBezTo>
                    <a:pt x="48" y="14"/>
                    <a:pt x="48" y="14"/>
                    <a:pt x="48" y="14"/>
                  </a:cubicBezTo>
                  <a:cubicBezTo>
                    <a:pt x="48" y="14"/>
                    <a:pt x="48" y="14"/>
                    <a:pt x="48" y="14"/>
                  </a:cubicBezTo>
                  <a:cubicBezTo>
                    <a:pt x="48" y="14"/>
                    <a:pt x="49" y="15"/>
                    <a:pt x="49" y="16"/>
                  </a:cubicBezTo>
                  <a:cubicBezTo>
                    <a:pt x="48" y="17"/>
                    <a:pt x="48" y="17"/>
                    <a:pt x="48" y="17"/>
                  </a:cubicBezTo>
                  <a:cubicBezTo>
                    <a:pt x="48" y="19"/>
                    <a:pt x="47" y="20"/>
                    <a:pt x="46" y="22"/>
                  </a:cubicBezTo>
                  <a:cubicBezTo>
                    <a:pt x="47" y="23"/>
                    <a:pt x="49" y="23"/>
                    <a:pt x="49" y="24"/>
                  </a:cubicBezTo>
                  <a:cubicBezTo>
                    <a:pt x="49" y="25"/>
                    <a:pt x="48" y="26"/>
                    <a:pt x="48" y="26"/>
                  </a:cubicBezTo>
                  <a:cubicBezTo>
                    <a:pt x="49" y="26"/>
                    <a:pt x="49" y="26"/>
                    <a:pt x="49" y="27"/>
                  </a:cubicBezTo>
                  <a:cubicBezTo>
                    <a:pt x="49" y="28"/>
                    <a:pt x="49" y="28"/>
                    <a:pt x="49" y="28"/>
                  </a:cubicBezTo>
                  <a:cubicBezTo>
                    <a:pt x="49" y="28"/>
                    <a:pt x="49" y="28"/>
                    <a:pt x="49" y="29"/>
                  </a:cubicBezTo>
                  <a:cubicBezTo>
                    <a:pt x="49" y="30"/>
                    <a:pt x="49" y="30"/>
                    <a:pt x="49" y="30"/>
                  </a:cubicBezTo>
                  <a:cubicBezTo>
                    <a:pt x="49" y="32"/>
                    <a:pt x="51" y="33"/>
                    <a:pt x="51" y="35"/>
                  </a:cubicBezTo>
                  <a:cubicBezTo>
                    <a:pt x="51" y="36"/>
                    <a:pt x="51" y="37"/>
                    <a:pt x="51" y="38"/>
                  </a:cubicBezTo>
                  <a:cubicBezTo>
                    <a:pt x="51" y="39"/>
                    <a:pt x="51" y="39"/>
                    <a:pt x="50" y="39"/>
                  </a:cubicBezTo>
                  <a:cubicBezTo>
                    <a:pt x="50" y="40"/>
                    <a:pt x="49" y="41"/>
                    <a:pt x="49" y="42"/>
                  </a:cubicBezTo>
                  <a:cubicBezTo>
                    <a:pt x="48" y="41"/>
                    <a:pt x="47" y="40"/>
                    <a:pt x="46" y="40"/>
                  </a:cubicBezTo>
                  <a:cubicBezTo>
                    <a:pt x="45" y="41"/>
                    <a:pt x="44" y="43"/>
                    <a:pt x="42" y="44"/>
                  </a:cubicBezTo>
                  <a:cubicBezTo>
                    <a:pt x="41" y="44"/>
                    <a:pt x="40" y="45"/>
                    <a:pt x="38" y="46"/>
                  </a:cubicBezTo>
                  <a:cubicBezTo>
                    <a:pt x="37" y="46"/>
                    <a:pt x="36" y="46"/>
                    <a:pt x="35" y="47"/>
                  </a:cubicBezTo>
                  <a:cubicBezTo>
                    <a:pt x="36" y="48"/>
                    <a:pt x="37" y="50"/>
                    <a:pt x="38" y="52"/>
                  </a:cubicBezTo>
                  <a:cubicBezTo>
                    <a:pt x="38" y="53"/>
                    <a:pt x="39" y="53"/>
                    <a:pt x="40" y="53"/>
                  </a:cubicBezTo>
                  <a:cubicBezTo>
                    <a:pt x="40" y="55"/>
                    <a:pt x="40" y="56"/>
                    <a:pt x="40" y="57"/>
                  </a:cubicBezTo>
                  <a:cubicBezTo>
                    <a:pt x="41" y="56"/>
                    <a:pt x="42" y="56"/>
                    <a:pt x="42" y="56"/>
                  </a:cubicBezTo>
                  <a:cubicBezTo>
                    <a:pt x="42" y="57"/>
                    <a:pt x="42" y="58"/>
                    <a:pt x="43" y="58"/>
                  </a:cubicBezTo>
                  <a:cubicBezTo>
                    <a:pt x="43" y="59"/>
                    <a:pt x="44" y="59"/>
                    <a:pt x="44" y="59"/>
                  </a:cubicBezTo>
                  <a:cubicBezTo>
                    <a:pt x="44" y="60"/>
                    <a:pt x="44" y="60"/>
                    <a:pt x="44" y="60"/>
                  </a:cubicBezTo>
                  <a:cubicBezTo>
                    <a:pt x="44" y="60"/>
                    <a:pt x="44" y="60"/>
                    <a:pt x="44" y="60"/>
                  </a:cubicBezTo>
                  <a:cubicBezTo>
                    <a:pt x="44" y="60"/>
                    <a:pt x="44" y="60"/>
                    <a:pt x="44" y="60"/>
                  </a:cubicBezTo>
                  <a:cubicBezTo>
                    <a:pt x="44" y="61"/>
                    <a:pt x="43" y="62"/>
                    <a:pt x="43" y="63"/>
                  </a:cubicBezTo>
                  <a:cubicBezTo>
                    <a:pt x="43" y="63"/>
                    <a:pt x="43" y="63"/>
                    <a:pt x="43" y="63"/>
                  </a:cubicBezTo>
                  <a:cubicBezTo>
                    <a:pt x="42" y="62"/>
                    <a:pt x="42" y="63"/>
                    <a:pt x="42" y="63"/>
                  </a:cubicBezTo>
                  <a:cubicBezTo>
                    <a:pt x="41" y="64"/>
                    <a:pt x="40" y="65"/>
                    <a:pt x="39" y="66"/>
                  </a:cubicBezTo>
                  <a:cubicBezTo>
                    <a:pt x="40" y="66"/>
                    <a:pt x="40" y="66"/>
                    <a:pt x="41" y="67"/>
                  </a:cubicBezTo>
                  <a:cubicBezTo>
                    <a:pt x="41" y="68"/>
                    <a:pt x="41" y="69"/>
                    <a:pt x="41" y="69"/>
                  </a:cubicBezTo>
                  <a:cubicBezTo>
                    <a:pt x="40" y="69"/>
                    <a:pt x="40" y="69"/>
                    <a:pt x="40" y="69"/>
                  </a:cubicBezTo>
                  <a:cubicBezTo>
                    <a:pt x="39" y="69"/>
                    <a:pt x="39" y="69"/>
                    <a:pt x="39" y="69"/>
                  </a:cubicBezTo>
                  <a:cubicBezTo>
                    <a:pt x="39" y="69"/>
                    <a:pt x="39" y="69"/>
                    <a:pt x="39" y="69"/>
                  </a:cubicBezTo>
                  <a:cubicBezTo>
                    <a:pt x="38" y="69"/>
                    <a:pt x="38" y="69"/>
                    <a:pt x="37" y="69"/>
                  </a:cubicBezTo>
                  <a:cubicBezTo>
                    <a:pt x="36" y="68"/>
                    <a:pt x="36" y="68"/>
                    <a:pt x="36" y="69"/>
                  </a:cubicBezTo>
                  <a:cubicBezTo>
                    <a:pt x="35" y="69"/>
                    <a:pt x="34" y="70"/>
                    <a:pt x="33" y="70"/>
                  </a:cubicBezTo>
                  <a:cubicBezTo>
                    <a:pt x="32" y="71"/>
                    <a:pt x="31" y="72"/>
                    <a:pt x="30" y="71"/>
                  </a:cubicBezTo>
                  <a:cubicBezTo>
                    <a:pt x="29" y="71"/>
                    <a:pt x="28" y="70"/>
                    <a:pt x="28" y="70"/>
                  </a:cubicBezTo>
                  <a:cubicBezTo>
                    <a:pt x="27" y="70"/>
                    <a:pt x="27" y="70"/>
                    <a:pt x="27" y="71"/>
                  </a:cubicBezTo>
                  <a:cubicBezTo>
                    <a:pt x="26" y="71"/>
                    <a:pt x="26" y="71"/>
                    <a:pt x="26" y="71"/>
                  </a:cubicBezTo>
                  <a:cubicBezTo>
                    <a:pt x="26" y="72"/>
                    <a:pt x="25" y="72"/>
                    <a:pt x="25" y="72"/>
                  </a:cubicBezTo>
                  <a:cubicBezTo>
                    <a:pt x="24" y="72"/>
                    <a:pt x="24" y="72"/>
                    <a:pt x="24" y="71"/>
                  </a:cubicBezTo>
                  <a:cubicBezTo>
                    <a:pt x="23" y="71"/>
                    <a:pt x="23" y="71"/>
                    <a:pt x="23" y="71"/>
                  </a:cubicBezTo>
                  <a:cubicBezTo>
                    <a:pt x="22" y="70"/>
                    <a:pt x="22" y="71"/>
                    <a:pt x="21" y="71"/>
                  </a:cubicBezTo>
                  <a:cubicBezTo>
                    <a:pt x="21" y="71"/>
                    <a:pt x="21" y="71"/>
                    <a:pt x="21" y="71"/>
                  </a:cubicBezTo>
                  <a:cubicBezTo>
                    <a:pt x="20" y="70"/>
                    <a:pt x="20" y="70"/>
                    <a:pt x="19" y="70"/>
                  </a:cubicBezTo>
                  <a:cubicBezTo>
                    <a:pt x="18" y="70"/>
                    <a:pt x="19" y="69"/>
                    <a:pt x="18" y="68"/>
                  </a:cubicBezTo>
                  <a:cubicBezTo>
                    <a:pt x="18" y="68"/>
                    <a:pt x="17" y="68"/>
                    <a:pt x="17" y="69"/>
                  </a:cubicBezTo>
                  <a:cubicBezTo>
                    <a:pt x="16" y="69"/>
                    <a:pt x="16" y="69"/>
                    <a:pt x="15" y="69"/>
                  </a:cubicBezTo>
                  <a:cubicBezTo>
                    <a:pt x="15" y="69"/>
                    <a:pt x="15" y="69"/>
                    <a:pt x="14" y="69"/>
                  </a:cubicBezTo>
                  <a:cubicBezTo>
                    <a:pt x="13" y="70"/>
                    <a:pt x="13" y="70"/>
                    <a:pt x="12" y="70"/>
                  </a:cubicBezTo>
                  <a:cubicBezTo>
                    <a:pt x="12" y="70"/>
                    <a:pt x="11" y="70"/>
                    <a:pt x="10" y="70"/>
                  </a:cubicBezTo>
                  <a:cubicBezTo>
                    <a:pt x="10" y="70"/>
                    <a:pt x="9" y="70"/>
                    <a:pt x="9" y="69"/>
                  </a:cubicBezTo>
                  <a:cubicBezTo>
                    <a:pt x="8" y="69"/>
                    <a:pt x="8" y="69"/>
                    <a:pt x="8" y="69"/>
                  </a:cubicBezTo>
                  <a:cubicBezTo>
                    <a:pt x="9" y="69"/>
                    <a:pt x="9" y="69"/>
                    <a:pt x="9" y="69"/>
                  </a:cubicBezTo>
                  <a:cubicBezTo>
                    <a:pt x="9" y="68"/>
                    <a:pt x="9" y="67"/>
                    <a:pt x="9" y="66"/>
                  </a:cubicBezTo>
                  <a:cubicBezTo>
                    <a:pt x="9" y="65"/>
                    <a:pt x="9" y="64"/>
                    <a:pt x="9" y="63"/>
                  </a:cubicBezTo>
                  <a:cubicBezTo>
                    <a:pt x="9" y="61"/>
                    <a:pt x="10" y="60"/>
                    <a:pt x="11" y="59"/>
                  </a:cubicBezTo>
                  <a:cubicBezTo>
                    <a:pt x="12" y="58"/>
                    <a:pt x="12" y="57"/>
                    <a:pt x="11" y="57"/>
                  </a:cubicBezTo>
                  <a:cubicBezTo>
                    <a:pt x="11" y="57"/>
                    <a:pt x="10" y="57"/>
                    <a:pt x="10" y="56"/>
                  </a:cubicBezTo>
                  <a:cubicBezTo>
                    <a:pt x="8" y="56"/>
                    <a:pt x="7" y="56"/>
                    <a:pt x="6" y="55"/>
                  </a:cubicBezTo>
                  <a:cubicBezTo>
                    <a:pt x="5" y="55"/>
                    <a:pt x="5" y="55"/>
                    <a:pt x="4" y="55"/>
                  </a:cubicBezTo>
                  <a:cubicBezTo>
                    <a:pt x="4" y="55"/>
                    <a:pt x="4" y="55"/>
                    <a:pt x="4" y="55"/>
                  </a:cubicBezTo>
                  <a:close/>
                </a:path>
              </a:pathLst>
            </a:custGeom>
            <a:solidFill>
              <a:srgbClr val="FF33CC"/>
            </a:solidFill>
            <a:ln w="4763" cap="rnd">
              <a:solidFill>
                <a:srgbClr val="FFFFFF"/>
              </a:solidFill>
              <a:prstDash val="solid"/>
              <a:round/>
              <a:headEnd/>
              <a:tailEnd/>
            </a:ln>
          </p:spPr>
          <p:txBody>
            <a:bodyPr/>
            <a:lstStyle/>
            <a:p>
              <a:endParaRPr lang="en-US"/>
            </a:p>
          </p:txBody>
        </p:sp>
        <p:sp>
          <p:nvSpPr>
            <p:cNvPr id="73" name="Freeform 224">
              <a:extLst>
                <a:ext uri="{FF2B5EF4-FFF2-40B4-BE49-F238E27FC236}">
                  <a16:creationId xmlns:a16="http://schemas.microsoft.com/office/drawing/2014/main" id="{B84E6DF0-3044-42AE-BD7C-ADD3E8F0888C}"/>
                </a:ext>
              </a:extLst>
            </p:cNvPr>
            <p:cNvSpPr>
              <a:spLocks/>
            </p:cNvSpPr>
            <p:nvPr/>
          </p:nvSpPr>
          <p:spPr bwMode="auto">
            <a:xfrm>
              <a:off x="5844311" y="1984420"/>
              <a:ext cx="274930" cy="659366"/>
            </a:xfrm>
            <a:custGeom>
              <a:avLst/>
              <a:gdLst>
                <a:gd name="T0" fmla="*/ 21 w 74"/>
                <a:gd name="T1" fmla="*/ 939 h 178"/>
                <a:gd name="T2" fmla="*/ 64 w 74"/>
                <a:gd name="T3" fmla="*/ 785 h 178"/>
                <a:gd name="T4" fmla="*/ 29 w 74"/>
                <a:gd name="T5" fmla="*/ 635 h 178"/>
                <a:gd name="T6" fmla="*/ 107 w 74"/>
                <a:gd name="T7" fmla="*/ 534 h 178"/>
                <a:gd name="T8" fmla="*/ 128 w 74"/>
                <a:gd name="T9" fmla="*/ 363 h 178"/>
                <a:gd name="T10" fmla="*/ 193 w 74"/>
                <a:gd name="T11" fmla="*/ 227 h 178"/>
                <a:gd name="T12" fmla="*/ 209 w 74"/>
                <a:gd name="T13" fmla="*/ 157 h 178"/>
                <a:gd name="T14" fmla="*/ 316 w 74"/>
                <a:gd name="T15" fmla="*/ 77 h 178"/>
                <a:gd name="T16" fmla="*/ 380 w 74"/>
                <a:gd name="T17" fmla="*/ 13 h 178"/>
                <a:gd name="T18" fmla="*/ 444 w 74"/>
                <a:gd name="T19" fmla="*/ 72 h 178"/>
                <a:gd name="T20" fmla="*/ 487 w 74"/>
                <a:gd name="T21" fmla="*/ 128 h 178"/>
                <a:gd name="T22" fmla="*/ 495 w 74"/>
                <a:gd name="T23" fmla="*/ 243 h 178"/>
                <a:gd name="T24" fmla="*/ 508 w 74"/>
                <a:gd name="T25" fmla="*/ 264 h 178"/>
                <a:gd name="T26" fmla="*/ 530 w 74"/>
                <a:gd name="T27" fmla="*/ 355 h 178"/>
                <a:gd name="T28" fmla="*/ 495 w 74"/>
                <a:gd name="T29" fmla="*/ 355 h 178"/>
                <a:gd name="T30" fmla="*/ 452 w 74"/>
                <a:gd name="T31" fmla="*/ 363 h 178"/>
                <a:gd name="T32" fmla="*/ 415 w 74"/>
                <a:gd name="T33" fmla="*/ 414 h 178"/>
                <a:gd name="T34" fmla="*/ 415 w 74"/>
                <a:gd name="T35" fmla="*/ 462 h 178"/>
                <a:gd name="T36" fmla="*/ 423 w 74"/>
                <a:gd name="T37" fmla="*/ 512 h 178"/>
                <a:gd name="T38" fmla="*/ 380 w 74"/>
                <a:gd name="T39" fmla="*/ 555 h 178"/>
                <a:gd name="T40" fmla="*/ 337 w 74"/>
                <a:gd name="T41" fmla="*/ 590 h 178"/>
                <a:gd name="T42" fmla="*/ 300 w 74"/>
                <a:gd name="T43" fmla="*/ 606 h 178"/>
                <a:gd name="T44" fmla="*/ 278 w 74"/>
                <a:gd name="T45" fmla="*/ 635 h 178"/>
                <a:gd name="T46" fmla="*/ 257 w 74"/>
                <a:gd name="T47" fmla="*/ 662 h 178"/>
                <a:gd name="T48" fmla="*/ 252 w 74"/>
                <a:gd name="T49" fmla="*/ 691 h 178"/>
                <a:gd name="T50" fmla="*/ 243 w 74"/>
                <a:gd name="T51" fmla="*/ 747 h 178"/>
                <a:gd name="T52" fmla="*/ 243 w 74"/>
                <a:gd name="T53" fmla="*/ 819 h 178"/>
                <a:gd name="T54" fmla="*/ 252 w 74"/>
                <a:gd name="T55" fmla="*/ 849 h 178"/>
                <a:gd name="T56" fmla="*/ 278 w 74"/>
                <a:gd name="T57" fmla="*/ 849 h 178"/>
                <a:gd name="T58" fmla="*/ 300 w 74"/>
                <a:gd name="T59" fmla="*/ 897 h 178"/>
                <a:gd name="T60" fmla="*/ 278 w 74"/>
                <a:gd name="T61" fmla="*/ 934 h 178"/>
                <a:gd name="T62" fmla="*/ 235 w 74"/>
                <a:gd name="T63" fmla="*/ 926 h 178"/>
                <a:gd name="T64" fmla="*/ 193 w 74"/>
                <a:gd name="T65" fmla="*/ 926 h 178"/>
                <a:gd name="T66" fmla="*/ 243 w 74"/>
                <a:gd name="T67" fmla="*/ 934 h 178"/>
                <a:gd name="T68" fmla="*/ 265 w 74"/>
                <a:gd name="T69" fmla="*/ 947 h 178"/>
                <a:gd name="T70" fmla="*/ 278 w 74"/>
                <a:gd name="T71" fmla="*/ 969 h 178"/>
                <a:gd name="T72" fmla="*/ 243 w 74"/>
                <a:gd name="T73" fmla="*/ 990 h 178"/>
                <a:gd name="T74" fmla="*/ 214 w 74"/>
                <a:gd name="T75" fmla="*/ 998 h 178"/>
                <a:gd name="T76" fmla="*/ 222 w 74"/>
                <a:gd name="T77" fmla="*/ 1011 h 178"/>
                <a:gd name="T78" fmla="*/ 214 w 74"/>
                <a:gd name="T79" fmla="*/ 1041 h 178"/>
                <a:gd name="T80" fmla="*/ 214 w 74"/>
                <a:gd name="T81" fmla="*/ 1089 h 178"/>
                <a:gd name="T82" fmla="*/ 171 w 74"/>
                <a:gd name="T83" fmla="*/ 1190 h 178"/>
                <a:gd name="T84" fmla="*/ 136 w 74"/>
                <a:gd name="T85" fmla="*/ 1204 h 178"/>
                <a:gd name="T86" fmla="*/ 94 w 74"/>
                <a:gd name="T87" fmla="*/ 1246 h 178"/>
                <a:gd name="T88" fmla="*/ 72 w 74"/>
                <a:gd name="T89" fmla="*/ 1217 h 178"/>
                <a:gd name="T90" fmla="*/ 72 w 74"/>
                <a:gd name="T91" fmla="*/ 1182 h 178"/>
                <a:gd name="T92" fmla="*/ 35 w 74"/>
                <a:gd name="T93" fmla="*/ 1118 h 178"/>
                <a:gd name="T94" fmla="*/ 29 w 74"/>
                <a:gd name="T95" fmla="*/ 1067 h 178"/>
                <a:gd name="T96" fmla="*/ 0 w 74"/>
                <a:gd name="T97" fmla="*/ 1011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4" h="178">
                  <a:moveTo>
                    <a:pt x="0" y="136"/>
                  </a:moveTo>
                  <a:cubicBezTo>
                    <a:pt x="0" y="136"/>
                    <a:pt x="1" y="137"/>
                    <a:pt x="1" y="138"/>
                  </a:cubicBezTo>
                  <a:cubicBezTo>
                    <a:pt x="3" y="136"/>
                    <a:pt x="2" y="134"/>
                    <a:pt x="3" y="132"/>
                  </a:cubicBezTo>
                  <a:cubicBezTo>
                    <a:pt x="4" y="129"/>
                    <a:pt x="5" y="129"/>
                    <a:pt x="6" y="128"/>
                  </a:cubicBezTo>
                  <a:cubicBezTo>
                    <a:pt x="10" y="125"/>
                    <a:pt x="7" y="118"/>
                    <a:pt x="6" y="114"/>
                  </a:cubicBezTo>
                  <a:cubicBezTo>
                    <a:pt x="8" y="114"/>
                    <a:pt x="9" y="112"/>
                    <a:pt x="9" y="110"/>
                  </a:cubicBezTo>
                  <a:cubicBezTo>
                    <a:pt x="9" y="108"/>
                    <a:pt x="7" y="107"/>
                    <a:pt x="6" y="105"/>
                  </a:cubicBezTo>
                  <a:cubicBezTo>
                    <a:pt x="4" y="102"/>
                    <a:pt x="7" y="97"/>
                    <a:pt x="6" y="93"/>
                  </a:cubicBezTo>
                  <a:cubicBezTo>
                    <a:pt x="5" y="91"/>
                    <a:pt x="4" y="91"/>
                    <a:pt x="4" y="89"/>
                  </a:cubicBezTo>
                  <a:cubicBezTo>
                    <a:pt x="4" y="86"/>
                    <a:pt x="5" y="83"/>
                    <a:pt x="5" y="80"/>
                  </a:cubicBezTo>
                  <a:cubicBezTo>
                    <a:pt x="6" y="78"/>
                    <a:pt x="6" y="74"/>
                    <a:pt x="9" y="74"/>
                  </a:cubicBezTo>
                  <a:cubicBezTo>
                    <a:pt x="10" y="73"/>
                    <a:pt x="13" y="75"/>
                    <a:pt x="15" y="75"/>
                  </a:cubicBezTo>
                  <a:cubicBezTo>
                    <a:pt x="17" y="73"/>
                    <a:pt x="14" y="71"/>
                    <a:pt x="13" y="68"/>
                  </a:cubicBezTo>
                  <a:cubicBezTo>
                    <a:pt x="13" y="65"/>
                    <a:pt x="15" y="61"/>
                    <a:pt x="16" y="58"/>
                  </a:cubicBezTo>
                  <a:cubicBezTo>
                    <a:pt x="16" y="56"/>
                    <a:pt x="18" y="54"/>
                    <a:pt x="18" y="51"/>
                  </a:cubicBezTo>
                  <a:cubicBezTo>
                    <a:pt x="18" y="50"/>
                    <a:pt x="16" y="49"/>
                    <a:pt x="16" y="48"/>
                  </a:cubicBezTo>
                  <a:cubicBezTo>
                    <a:pt x="16" y="43"/>
                    <a:pt x="20" y="46"/>
                    <a:pt x="22" y="46"/>
                  </a:cubicBezTo>
                  <a:cubicBezTo>
                    <a:pt x="22" y="41"/>
                    <a:pt x="25" y="35"/>
                    <a:pt x="27" y="32"/>
                  </a:cubicBezTo>
                  <a:cubicBezTo>
                    <a:pt x="27" y="31"/>
                    <a:pt x="26" y="31"/>
                    <a:pt x="25" y="30"/>
                  </a:cubicBezTo>
                  <a:cubicBezTo>
                    <a:pt x="26" y="29"/>
                    <a:pt x="28" y="28"/>
                    <a:pt x="28" y="26"/>
                  </a:cubicBezTo>
                  <a:cubicBezTo>
                    <a:pt x="29" y="25"/>
                    <a:pt x="29" y="23"/>
                    <a:pt x="29" y="22"/>
                  </a:cubicBezTo>
                  <a:cubicBezTo>
                    <a:pt x="31" y="20"/>
                    <a:pt x="34" y="16"/>
                    <a:pt x="36" y="19"/>
                  </a:cubicBezTo>
                  <a:cubicBezTo>
                    <a:pt x="38" y="16"/>
                    <a:pt x="37" y="12"/>
                    <a:pt x="40" y="10"/>
                  </a:cubicBezTo>
                  <a:cubicBezTo>
                    <a:pt x="41" y="9"/>
                    <a:pt x="42" y="11"/>
                    <a:pt x="44" y="11"/>
                  </a:cubicBezTo>
                  <a:cubicBezTo>
                    <a:pt x="45" y="12"/>
                    <a:pt x="47" y="12"/>
                    <a:pt x="48" y="12"/>
                  </a:cubicBezTo>
                  <a:cubicBezTo>
                    <a:pt x="45" y="9"/>
                    <a:pt x="53" y="6"/>
                    <a:pt x="48" y="3"/>
                  </a:cubicBezTo>
                  <a:cubicBezTo>
                    <a:pt x="49" y="2"/>
                    <a:pt x="52" y="0"/>
                    <a:pt x="53" y="2"/>
                  </a:cubicBezTo>
                  <a:cubicBezTo>
                    <a:pt x="54" y="3"/>
                    <a:pt x="54" y="3"/>
                    <a:pt x="54" y="3"/>
                  </a:cubicBezTo>
                  <a:cubicBezTo>
                    <a:pt x="55" y="6"/>
                    <a:pt x="58" y="8"/>
                    <a:pt x="59" y="10"/>
                  </a:cubicBezTo>
                  <a:cubicBezTo>
                    <a:pt x="60" y="10"/>
                    <a:pt x="61" y="10"/>
                    <a:pt x="62" y="10"/>
                  </a:cubicBezTo>
                  <a:cubicBezTo>
                    <a:pt x="62" y="11"/>
                    <a:pt x="62" y="12"/>
                    <a:pt x="62" y="13"/>
                  </a:cubicBezTo>
                  <a:cubicBezTo>
                    <a:pt x="63" y="13"/>
                    <a:pt x="63" y="12"/>
                    <a:pt x="64" y="12"/>
                  </a:cubicBezTo>
                  <a:cubicBezTo>
                    <a:pt x="65" y="16"/>
                    <a:pt x="69" y="12"/>
                    <a:pt x="68" y="18"/>
                  </a:cubicBezTo>
                  <a:cubicBezTo>
                    <a:pt x="69" y="18"/>
                    <a:pt x="69" y="18"/>
                    <a:pt x="70" y="18"/>
                  </a:cubicBezTo>
                  <a:cubicBezTo>
                    <a:pt x="70" y="20"/>
                    <a:pt x="69" y="23"/>
                    <a:pt x="69" y="26"/>
                  </a:cubicBezTo>
                  <a:cubicBezTo>
                    <a:pt x="69" y="28"/>
                    <a:pt x="69" y="31"/>
                    <a:pt x="69" y="34"/>
                  </a:cubicBezTo>
                  <a:cubicBezTo>
                    <a:pt x="70" y="34"/>
                    <a:pt x="70" y="34"/>
                    <a:pt x="71" y="35"/>
                  </a:cubicBezTo>
                  <a:cubicBezTo>
                    <a:pt x="70" y="35"/>
                    <a:pt x="70" y="36"/>
                    <a:pt x="70" y="37"/>
                  </a:cubicBezTo>
                  <a:cubicBezTo>
                    <a:pt x="71" y="37"/>
                    <a:pt x="71" y="37"/>
                    <a:pt x="71" y="37"/>
                  </a:cubicBezTo>
                  <a:cubicBezTo>
                    <a:pt x="70" y="41"/>
                    <a:pt x="69" y="41"/>
                    <a:pt x="70" y="44"/>
                  </a:cubicBezTo>
                  <a:cubicBezTo>
                    <a:pt x="71" y="46"/>
                    <a:pt x="72" y="48"/>
                    <a:pt x="73" y="49"/>
                  </a:cubicBezTo>
                  <a:cubicBezTo>
                    <a:pt x="74" y="50"/>
                    <a:pt x="74" y="50"/>
                    <a:pt x="74" y="50"/>
                  </a:cubicBezTo>
                  <a:cubicBezTo>
                    <a:pt x="73" y="50"/>
                    <a:pt x="73" y="50"/>
                    <a:pt x="73" y="50"/>
                  </a:cubicBezTo>
                  <a:cubicBezTo>
                    <a:pt x="72" y="49"/>
                    <a:pt x="72" y="49"/>
                    <a:pt x="72" y="49"/>
                  </a:cubicBezTo>
                  <a:cubicBezTo>
                    <a:pt x="69" y="50"/>
                    <a:pt x="69" y="50"/>
                    <a:pt x="69" y="50"/>
                  </a:cubicBezTo>
                  <a:cubicBezTo>
                    <a:pt x="67" y="50"/>
                    <a:pt x="67" y="50"/>
                    <a:pt x="67" y="50"/>
                  </a:cubicBezTo>
                  <a:cubicBezTo>
                    <a:pt x="64" y="51"/>
                    <a:pt x="64" y="51"/>
                    <a:pt x="64" y="51"/>
                  </a:cubicBezTo>
                  <a:cubicBezTo>
                    <a:pt x="63" y="51"/>
                    <a:pt x="63" y="51"/>
                    <a:pt x="63" y="51"/>
                  </a:cubicBezTo>
                  <a:cubicBezTo>
                    <a:pt x="63" y="51"/>
                    <a:pt x="61" y="53"/>
                    <a:pt x="61" y="54"/>
                  </a:cubicBezTo>
                  <a:cubicBezTo>
                    <a:pt x="61" y="55"/>
                    <a:pt x="61" y="55"/>
                    <a:pt x="60" y="57"/>
                  </a:cubicBezTo>
                  <a:cubicBezTo>
                    <a:pt x="59" y="58"/>
                    <a:pt x="58" y="57"/>
                    <a:pt x="58" y="58"/>
                  </a:cubicBezTo>
                  <a:cubicBezTo>
                    <a:pt x="59" y="59"/>
                    <a:pt x="58" y="60"/>
                    <a:pt x="58" y="60"/>
                  </a:cubicBezTo>
                  <a:cubicBezTo>
                    <a:pt x="58" y="60"/>
                    <a:pt x="57" y="61"/>
                    <a:pt x="57" y="63"/>
                  </a:cubicBezTo>
                  <a:cubicBezTo>
                    <a:pt x="57" y="65"/>
                    <a:pt x="57" y="65"/>
                    <a:pt x="58" y="65"/>
                  </a:cubicBezTo>
                  <a:cubicBezTo>
                    <a:pt x="59" y="66"/>
                    <a:pt x="59" y="67"/>
                    <a:pt x="59" y="67"/>
                  </a:cubicBezTo>
                  <a:cubicBezTo>
                    <a:pt x="59" y="67"/>
                    <a:pt x="58" y="68"/>
                    <a:pt x="59" y="69"/>
                  </a:cubicBezTo>
                  <a:cubicBezTo>
                    <a:pt x="59" y="69"/>
                    <a:pt x="60" y="71"/>
                    <a:pt x="59" y="72"/>
                  </a:cubicBezTo>
                  <a:cubicBezTo>
                    <a:pt x="58" y="73"/>
                    <a:pt x="57" y="74"/>
                    <a:pt x="56" y="74"/>
                  </a:cubicBezTo>
                  <a:cubicBezTo>
                    <a:pt x="55" y="75"/>
                    <a:pt x="55" y="75"/>
                    <a:pt x="55" y="76"/>
                  </a:cubicBezTo>
                  <a:cubicBezTo>
                    <a:pt x="54" y="77"/>
                    <a:pt x="53" y="78"/>
                    <a:pt x="53" y="78"/>
                  </a:cubicBezTo>
                  <a:cubicBezTo>
                    <a:pt x="52" y="79"/>
                    <a:pt x="52" y="79"/>
                    <a:pt x="52" y="79"/>
                  </a:cubicBezTo>
                  <a:cubicBezTo>
                    <a:pt x="51" y="80"/>
                    <a:pt x="51" y="80"/>
                    <a:pt x="50" y="81"/>
                  </a:cubicBezTo>
                  <a:cubicBezTo>
                    <a:pt x="49" y="82"/>
                    <a:pt x="47" y="81"/>
                    <a:pt x="47" y="83"/>
                  </a:cubicBezTo>
                  <a:cubicBezTo>
                    <a:pt x="48" y="84"/>
                    <a:pt x="47" y="84"/>
                    <a:pt x="46" y="84"/>
                  </a:cubicBezTo>
                  <a:cubicBezTo>
                    <a:pt x="45" y="84"/>
                    <a:pt x="45" y="84"/>
                    <a:pt x="45" y="84"/>
                  </a:cubicBezTo>
                  <a:cubicBezTo>
                    <a:pt x="45" y="84"/>
                    <a:pt x="43" y="85"/>
                    <a:pt x="42" y="85"/>
                  </a:cubicBezTo>
                  <a:cubicBezTo>
                    <a:pt x="41" y="84"/>
                    <a:pt x="41" y="85"/>
                    <a:pt x="41" y="85"/>
                  </a:cubicBezTo>
                  <a:cubicBezTo>
                    <a:pt x="41" y="85"/>
                    <a:pt x="41" y="86"/>
                    <a:pt x="41" y="87"/>
                  </a:cubicBezTo>
                  <a:cubicBezTo>
                    <a:pt x="40" y="88"/>
                    <a:pt x="39" y="88"/>
                    <a:pt x="39" y="89"/>
                  </a:cubicBezTo>
                  <a:cubicBezTo>
                    <a:pt x="39" y="90"/>
                    <a:pt x="39" y="90"/>
                    <a:pt x="38" y="91"/>
                  </a:cubicBezTo>
                  <a:cubicBezTo>
                    <a:pt x="36" y="92"/>
                    <a:pt x="35" y="92"/>
                    <a:pt x="36" y="92"/>
                  </a:cubicBezTo>
                  <a:cubicBezTo>
                    <a:pt x="37" y="93"/>
                    <a:pt x="36" y="93"/>
                    <a:pt x="36" y="93"/>
                  </a:cubicBezTo>
                  <a:cubicBezTo>
                    <a:pt x="35" y="95"/>
                    <a:pt x="35" y="95"/>
                    <a:pt x="35" y="95"/>
                  </a:cubicBezTo>
                  <a:cubicBezTo>
                    <a:pt x="35" y="95"/>
                    <a:pt x="36" y="94"/>
                    <a:pt x="36" y="96"/>
                  </a:cubicBezTo>
                  <a:cubicBezTo>
                    <a:pt x="35" y="97"/>
                    <a:pt x="35" y="97"/>
                    <a:pt x="35" y="97"/>
                  </a:cubicBezTo>
                  <a:cubicBezTo>
                    <a:pt x="36" y="98"/>
                    <a:pt x="36" y="99"/>
                    <a:pt x="36" y="99"/>
                  </a:cubicBezTo>
                  <a:cubicBezTo>
                    <a:pt x="36" y="99"/>
                    <a:pt x="33" y="100"/>
                    <a:pt x="34" y="102"/>
                  </a:cubicBezTo>
                  <a:cubicBezTo>
                    <a:pt x="35" y="103"/>
                    <a:pt x="35" y="103"/>
                    <a:pt x="34" y="105"/>
                  </a:cubicBezTo>
                  <a:cubicBezTo>
                    <a:pt x="33" y="107"/>
                    <a:pt x="33" y="105"/>
                    <a:pt x="34" y="107"/>
                  </a:cubicBezTo>
                  <a:cubicBezTo>
                    <a:pt x="34" y="108"/>
                    <a:pt x="34" y="110"/>
                    <a:pt x="34" y="112"/>
                  </a:cubicBezTo>
                  <a:cubicBezTo>
                    <a:pt x="35" y="113"/>
                    <a:pt x="34" y="115"/>
                    <a:pt x="34" y="115"/>
                  </a:cubicBezTo>
                  <a:cubicBezTo>
                    <a:pt x="35" y="116"/>
                    <a:pt x="35" y="116"/>
                    <a:pt x="35" y="116"/>
                  </a:cubicBezTo>
                  <a:cubicBezTo>
                    <a:pt x="34" y="119"/>
                    <a:pt x="34" y="119"/>
                    <a:pt x="34" y="119"/>
                  </a:cubicBezTo>
                  <a:cubicBezTo>
                    <a:pt x="34" y="119"/>
                    <a:pt x="35" y="118"/>
                    <a:pt x="35" y="119"/>
                  </a:cubicBezTo>
                  <a:cubicBezTo>
                    <a:pt x="35" y="120"/>
                    <a:pt x="36" y="119"/>
                    <a:pt x="36" y="119"/>
                  </a:cubicBezTo>
                  <a:cubicBezTo>
                    <a:pt x="37" y="118"/>
                    <a:pt x="37" y="118"/>
                    <a:pt x="37" y="118"/>
                  </a:cubicBezTo>
                  <a:cubicBezTo>
                    <a:pt x="38" y="119"/>
                    <a:pt x="38" y="118"/>
                    <a:pt x="39" y="119"/>
                  </a:cubicBezTo>
                  <a:cubicBezTo>
                    <a:pt x="40" y="120"/>
                    <a:pt x="39" y="119"/>
                    <a:pt x="41" y="121"/>
                  </a:cubicBezTo>
                  <a:cubicBezTo>
                    <a:pt x="42" y="123"/>
                    <a:pt x="41" y="123"/>
                    <a:pt x="42" y="124"/>
                  </a:cubicBezTo>
                  <a:cubicBezTo>
                    <a:pt x="42" y="125"/>
                    <a:pt x="42" y="125"/>
                    <a:pt x="42" y="126"/>
                  </a:cubicBezTo>
                  <a:cubicBezTo>
                    <a:pt x="43" y="127"/>
                    <a:pt x="43" y="128"/>
                    <a:pt x="43" y="128"/>
                  </a:cubicBezTo>
                  <a:cubicBezTo>
                    <a:pt x="43" y="128"/>
                    <a:pt x="41" y="129"/>
                    <a:pt x="41" y="130"/>
                  </a:cubicBezTo>
                  <a:cubicBezTo>
                    <a:pt x="41" y="130"/>
                    <a:pt x="40" y="131"/>
                    <a:pt x="39" y="131"/>
                  </a:cubicBezTo>
                  <a:cubicBezTo>
                    <a:pt x="38" y="131"/>
                    <a:pt x="37" y="130"/>
                    <a:pt x="37" y="131"/>
                  </a:cubicBezTo>
                  <a:cubicBezTo>
                    <a:pt x="36" y="131"/>
                    <a:pt x="35" y="130"/>
                    <a:pt x="34" y="130"/>
                  </a:cubicBezTo>
                  <a:cubicBezTo>
                    <a:pt x="34" y="129"/>
                    <a:pt x="33" y="130"/>
                    <a:pt x="33" y="130"/>
                  </a:cubicBezTo>
                  <a:cubicBezTo>
                    <a:pt x="33" y="130"/>
                    <a:pt x="32" y="131"/>
                    <a:pt x="31" y="130"/>
                  </a:cubicBezTo>
                  <a:cubicBezTo>
                    <a:pt x="29" y="130"/>
                    <a:pt x="29" y="130"/>
                    <a:pt x="28" y="130"/>
                  </a:cubicBezTo>
                  <a:cubicBezTo>
                    <a:pt x="27" y="130"/>
                    <a:pt x="27" y="130"/>
                    <a:pt x="27" y="130"/>
                  </a:cubicBezTo>
                  <a:cubicBezTo>
                    <a:pt x="27" y="130"/>
                    <a:pt x="30" y="131"/>
                    <a:pt x="31" y="131"/>
                  </a:cubicBezTo>
                  <a:cubicBezTo>
                    <a:pt x="32" y="131"/>
                    <a:pt x="32" y="131"/>
                    <a:pt x="32" y="131"/>
                  </a:cubicBezTo>
                  <a:cubicBezTo>
                    <a:pt x="33" y="131"/>
                    <a:pt x="34" y="131"/>
                    <a:pt x="34" y="131"/>
                  </a:cubicBezTo>
                  <a:cubicBezTo>
                    <a:pt x="34" y="131"/>
                    <a:pt x="34" y="132"/>
                    <a:pt x="35" y="133"/>
                  </a:cubicBezTo>
                  <a:cubicBezTo>
                    <a:pt x="35" y="134"/>
                    <a:pt x="35" y="132"/>
                    <a:pt x="36" y="133"/>
                  </a:cubicBezTo>
                  <a:cubicBezTo>
                    <a:pt x="37" y="133"/>
                    <a:pt x="37" y="133"/>
                    <a:pt x="37" y="133"/>
                  </a:cubicBezTo>
                  <a:cubicBezTo>
                    <a:pt x="39" y="133"/>
                    <a:pt x="39" y="133"/>
                    <a:pt x="39" y="133"/>
                  </a:cubicBezTo>
                  <a:cubicBezTo>
                    <a:pt x="39" y="133"/>
                    <a:pt x="39" y="132"/>
                    <a:pt x="40" y="133"/>
                  </a:cubicBezTo>
                  <a:cubicBezTo>
                    <a:pt x="40" y="134"/>
                    <a:pt x="39" y="136"/>
                    <a:pt x="39" y="136"/>
                  </a:cubicBezTo>
                  <a:cubicBezTo>
                    <a:pt x="37" y="137"/>
                    <a:pt x="37" y="137"/>
                    <a:pt x="37" y="137"/>
                  </a:cubicBezTo>
                  <a:cubicBezTo>
                    <a:pt x="36" y="137"/>
                    <a:pt x="35" y="135"/>
                    <a:pt x="35" y="136"/>
                  </a:cubicBezTo>
                  <a:cubicBezTo>
                    <a:pt x="35" y="137"/>
                    <a:pt x="35" y="139"/>
                    <a:pt x="34" y="139"/>
                  </a:cubicBezTo>
                  <a:cubicBezTo>
                    <a:pt x="34" y="138"/>
                    <a:pt x="34" y="138"/>
                    <a:pt x="34" y="138"/>
                  </a:cubicBezTo>
                  <a:cubicBezTo>
                    <a:pt x="34" y="138"/>
                    <a:pt x="32" y="139"/>
                    <a:pt x="31" y="140"/>
                  </a:cubicBezTo>
                  <a:cubicBezTo>
                    <a:pt x="30" y="140"/>
                    <a:pt x="30" y="140"/>
                    <a:pt x="30" y="140"/>
                  </a:cubicBezTo>
                  <a:cubicBezTo>
                    <a:pt x="29" y="140"/>
                    <a:pt x="28" y="140"/>
                    <a:pt x="29" y="140"/>
                  </a:cubicBezTo>
                  <a:cubicBezTo>
                    <a:pt x="30" y="141"/>
                    <a:pt x="31" y="140"/>
                    <a:pt x="32" y="141"/>
                  </a:cubicBezTo>
                  <a:cubicBezTo>
                    <a:pt x="32" y="142"/>
                    <a:pt x="31" y="142"/>
                    <a:pt x="31" y="142"/>
                  </a:cubicBezTo>
                  <a:cubicBezTo>
                    <a:pt x="30" y="143"/>
                    <a:pt x="30" y="143"/>
                    <a:pt x="30" y="143"/>
                  </a:cubicBezTo>
                  <a:cubicBezTo>
                    <a:pt x="30" y="143"/>
                    <a:pt x="29" y="142"/>
                    <a:pt x="29" y="143"/>
                  </a:cubicBezTo>
                  <a:cubicBezTo>
                    <a:pt x="29" y="144"/>
                    <a:pt x="30" y="144"/>
                    <a:pt x="30" y="146"/>
                  </a:cubicBezTo>
                  <a:cubicBezTo>
                    <a:pt x="31" y="148"/>
                    <a:pt x="30" y="149"/>
                    <a:pt x="30" y="150"/>
                  </a:cubicBezTo>
                  <a:cubicBezTo>
                    <a:pt x="31" y="150"/>
                    <a:pt x="30" y="150"/>
                    <a:pt x="31" y="151"/>
                  </a:cubicBezTo>
                  <a:cubicBezTo>
                    <a:pt x="31" y="152"/>
                    <a:pt x="31" y="149"/>
                    <a:pt x="30" y="153"/>
                  </a:cubicBezTo>
                  <a:cubicBezTo>
                    <a:pt x="30" y="158"/>
                    <a:pt x="29" y="158"/>
                    <a:pt x="29" y="161"/>
                  </a:cubicBezTo>
                  <a:cubicBezTo>
                    <a:pt x="28" y="164"/>
                    <a:pt x="28" y="165"/>
                    <a:pt x="27" y="166"/>
                  </a:cubicBezTo>
                  <a:cubicBezTo>
                    <a:pt x="26" y="168"/>
                    <a:pt x="26" y="167"/>
                    <a:pt x="24" y="167"/>
                  </a:cubicBezTo>
                  <a:cubicBezTo>
                    <a:pt x="23" y="167"/>
                    <a:pt x="23" y="168"/>
                    <a:pt x="22" y="168"/>
                  </a:cubicBezTo>
                  <a:cubicBezTo>
                    <a:pt x="21" y="167"/>
                    <a:pt x="21" y="165"/>
                    <a:pt x="21" y="166"/>
                  </a:cubicBezTo>
                  <a:cubicBezTo>
                    <a:pt x="20" y="168"/>
                    <a:pt x="19" y="169"/>
                    <a:pt x="19" y="169"/>
                  </a:cubicBezTo>
                  <a:cubicBezTo>
                    <a:pt x="19" y="169"/>
                    <a:pt x="16" y="170"/>
                    <a:pt x="17" y="172"/>
                  </a:cubicBezTo>
                  <a:cubicBezTo>
                    <a:pt x="18" y="174"/>
                    <a:pt x="19" y="175"/>
                    <a:pt x="17" y="175"/>
                  </a:cubicBezTo>
                  <a:cubicBezTo>
                    <a:pt x="14" y="175"/>
                    <a:pt x="14" y="174"/>
                    <a:pt x="13" y="175"/>
                  </a:cubicBezTo>
                  <a:cubicBezTo>
                    <a:pt x="12" y="177"/>
                    <a:pt x="12" y="178"/>
                    <a:pt x="11" y="177"/>
                  </a:cubicBezTo>
                  <a:cubicBezTo>
                    <a:pt x="9" y="175"/>
                    <a:pt x="9" y="176"/>
                    <a:pt x="9" y="175"/>
                  </a:cubicBezTo>
                  <a:cubicBezTo>
                    <a:pt x="9" y="175"/>
                    <a:pt x="10" y="172"/>
                    <a:pt x="10" y="171"/>
                  </a:cubicBezTo>
                  <a:cubicBezTo>
                    <a:pt x="9" y="170"/>
                    <a:pt x="9" y="169"/>
                    <a:pt x="9" y="169"/>
                  </a:cubicBezTo>
                  <a:cubicBezTo>
                    <a:pt x="8" y="168"/>
                    <a:pt x="6" y="168"/>
                    <a:pt x="8" y="168"/>
                  </a:cubicBezTo>
                  <a:cubicBezTo>
                    <a:pt x="9" y="167"/>
                    <a:pt x="10" y="167"/>
                    <a:pt x="10" y="166"/>
                  </a:cubicBezTo>
                  <a:cubicBezTo>
                    <a:pt x="9" y="165"/>
                    <a:pt x="8" y="165"/>
                    <a:pt x="9" y="164"/>
                  </a:cubicBezTo>
                  <a:cubicBezTo>
                    <a:pt x="10" y="163"/>
                    <a:pt x="11" y="163"/>
                    <a:pt x="10" y="162"/>
                  </a:cubicBezTo>
                  <a:cubicBezTo>
                    <a:pt x="8" y="161"/>
                    <a:pt x="5" y="159"/>
                    <a:pt x="5" y="157"/>
                  </a:cubicBezTo>
                  <a:cubicBezTo>
                    <a:pt x="5" y="155"/>
                    <a:pt x="5" y="155"/>
                    <a:pt x="4" y="154"/>
                  </a:cubicBezTo>
                  <a:cubicBezTo>
                    <a:pt x="4" y="152"/>
                    <a:pt x="3" y="151"/>
                    <a:pt x="4" y="151"/>
                  </a:cubicBezTo>
                  <a:cubicBezTo>
                    <a:pt x="4" y="150"/>
                    <a:pt x="6" y="151"/>
                    <a:pt x="4" y="150"/>
                  </a:cubicBezTo>
                  <a:cubicBezTo>
                    <a:pt x="3" y="149"/>
                    <a:pt x="2" y="150"/>
                    <a:pt x="2" y="147"/>
                  </a:cubicBezTo>
                  <a:cubicBezTo>
                    <a:pt x="2" y="145"/>
                    <a:pt x="4" y="144"/>
                    <a:pt x="3" y="144"/>
                  </a:cubicBezTo>
                  <a:cubicBezTo>
                    <a:pt x="2" y="143"/>
                    <a:pt x="0" y="142"/>
                    <a:pt x="0" y="142"/>
                  </a:cubicBezTo>
                  <a:cubicBezTo>
                    <a:pt x="0" y="142"/>
                    <a:pt x="0" y="139"/>
                    <a:pt x="0" y="138"/>
                  </a:cubicBezTo>
                  <a:cubicBezTo>
                    <a:pt x="0" y="138"/>
                    <a:pt x="0" y="137"/>
                    <a:pt x="0" y="136"/>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4" name="Freeform 225">
              <a:extLst>
                <a:ext uri="{FF2B5EF4-FFF2-40B4-BE49-F238E27FC236}">
                  <a16:creationId xmlns:a16="http://schemas.microsoft.com/office/drawing/2014/main" id="{8EBF02D1-62CB-4E09-9692-664D1A7C6AA3}"/>
                </a:ext>
              </a:extLst>
            </p:cNvPr>
            <p:cNvSpPr>
              <a:spLocks/>
            </p:cNvSpPr>
            <p:nvPr/>
          </p:nvSpPr>
          <p:spPr bwMode="auto">
            <a:xfrm>
              <a:off x="5844311" y="1984420"/>
              <a:ext cx="274930" cy="659366"/>
            </a:xfrm>
            <a:custGeom>
              <a:avLst/>
              <a:gdLst>
                <a:gd name="T0" fmla="*/ 21 w 74"/>
                <a:gd name="T1" fmla="*/ 939 h 178"/>
                <a:gd name="T2" fmla="*/ 64 w 74"/>
                <a:gd name="T3" fmla="*/ 785 h 178"/>
                <a:gd name="T4" fmla="*/ 29 w 74"/>
                <a:gd name="T5" fmla="*/ 635 h 178"/>
                <a:gd name="T6" fmla="*/ 107 w 74"/>
                <a:gd name="T7" fmla="*/ 534 h 178"/>
                <a:gd name="T8" fmla="*/ 128 w 74"/>
                <a:gd name="T9" fmla="*/ 363 h 178"/>
                <a:gd name="T10" fmla="*/ 193 w 74"/>
                <a:gd name="T11" fmla="*/ 227 h 178"/>
                <a:gd name="T12" fmla="*/ 209 w 74"/>
                <a:gd name="T13" fmla="*/ 157 h 178"/>
                <a:gd name="T14" fmla="*/ 316 w 74"/>
                <a:gd name="T15" fmla="*/ 77 h 178"/>
                <a:gd name="T16" fmla="*/ 380 w 74"/>
                <a:gd name="T17" fmla="*/ 13 h 178"/>
                <a:gd name="T18" fmla="*/ 444 w 74"/>
                <a:gd name="T19" fmla="*/ 72 h 178"/>
                <a:gd name="T20" fmla="*/ 487 w 74"/>
                <a:gd name="T21" fmla="*/ 128 h 178"/>
                <a:gd name="T22" fmla="*/ 495 w 74"/>
                <a:gd name="T23" fmla="*/ 243 h 178"/>
                <a:gd name="T24" fmla="*/ 508 w 74"/>
                <a:gd name="T25" fmla="*/ 264 h 178"/>
                <a:gd name="T26" fmla="*/ 530 w 74"/>
                <a:gd name="T27" fmla="*/ 355 h 178"/>
                <a:gd name="T28" fmla="*/ 495 w 74"/>
                <a:gd name="T29" fmla="*/ 355 h 178"/>
                <a:gd name="T30" fmla="*/ 452 w 74"/>
                <a:gd name="T31" fmla="*/ 363 h 178"/>
                <a:gd name="T32" fmla="*/ 415 w 74"/>
                <a:gd name="T33" fmla="*/ 414 h 178"/>
                <a:gd name="T34" fmla="*/ 415 w 74"/>
                <a:gd name="T35" fmla="*/ 462 h 178"/>
                <a:gd name="T36" fmla="*/ 423 w 74"/>
                <a:gd name="T37" fmla="*/ 512 h 178"/>
                <a:gd name="T38" fmla="*/ 380 w 74"/>
                <a:gd name="T39" fmla="*/ 555 h 178"/>
                <a:gd name="T40" fmla="*/ 337 w 74"/>
                <a:gd name="T41" fmla="*/ 590 h 178"/>
                <a:gd name="T42" fmla="*/ 300 w 74"/>
                <a:gd name="T43" fmla="*/ 606 h 178"/>
                <a:gd name="T44" fmla="*/ 278 w 74"/>
                <a:gd name="T45" fmla="*/ 635 h 178"/>
                <a:gd name="T46" fmla="*/ 257 w 74"/>
                <a:gd name="T47" fmla="*/ 662 h 178"/>
                <a:gd name="T48" fmla="*/ 252 w 74"/>
                <a:gd name="T49" fmla="*/ 691 h 178"/>
                <a:gd name="T50" fmla="*/ 243 w 74"/>
                <a:gd name="T51" fmla="*/ 747 h 178"/>
                <a:gd name="T52" fmla="*/ 243 w 74"/>
                <a:gd name="T53" fmla="*/ 819 h 178"/>
                <a:gd name="T54" fmla="*/ 252 w 74"/>
                <a:gd name="T55" fmla="*/ 849 h 178"/>
                <a:gd name="T56" fmla="*/ 278 w 74"/>
                <a:gd name="T57" fmla="*/ 849 h 178"/>
                <a:gd name="T58" fmla="*/ 300 w 74"/>
                <a:gd name="T59" fmla="*/ 897 h 178"/>
                <a:gd name="T60" fmla="*/ 278 w 74"/>
                <a:gd name="T61" fmla="*/ 934 h 178"/>
                <a:gd name="T62" fmla="*/ 235 w 74"/>
                <a:gd name="T63" fmla="*/ 926 h 178"/>
                <a:gd name="T64" fmla="*/ 193 w 74"/>
                <a:gd name="T65" fmla="*/ 926 h 178"/>
                <a:gd name="T66" fmla="*/ 243 w 74"/>
                <a:gd name="T67" fmla="*/ 934 h 178"/>
                <a:gd name="T68" fmla="*/ 265 w 74"/>
                <a:gd name="T69" fmla="*/ 947 h 178"/>
                <a:gd name="T70" fmla="*/ 278 w 74"/>
                <a:gd name="T71" fmla="*/ 969 h 178"/>
                <a:gd name="T72" fmla="*/ 243 w 74"/>
                <a:gd name="T73" fmla="*/ 990 h 178"/>
                <a:gd name="T74" fmla="*/ 214 w 74"/>
                <a:gd name="T75" fmla="*/ 998 h 178"/>
                <a:gd name="T76" fmla="*/ 222 w 74"/>
                <a:gd name="T77" fmla="*/ 1011 h 178"/>
                <a:gd name="T78" fmla="*/ 214 w 74"/>
                <a:gd name="T79" fmla="*/ 1041 h 178"/>
                <a:gd name="T80" fmla="*/ 214 w 74"/>
                <a:gd name="T81" fmla="*/ 1089 h 178"/>
                <a:gd name="T82" fmla="*/ 171 w 74"/>
                <a:gd name="T83" fmla="*/ 1190 h 178"/>
                <a:gd name="T84" fmla="*/ 136 w 74"/>
                <a:gd name="T85" fmla="*/ 1204 h 178"/>
                <a:gd name="T86" fmla="*/ 94 w 74"/>
                <a:gd name="T87" fmla="*/ 1246 h 178"/>
                <a:gd name="T88" fmla="*/ 72 w 74"/>
                <a:gd name="T89" fmla="*/ 1217 h 178"/>
                <a:gd name="T90" fmla="*/ 72 w 74"/>
                <a:gd name="T91" fmla="*/ 1182 h 178"/>
                <a:gd name="T92" fmla="*/ 35 w 74"/>
                <a:gd name="T93" fmla="*/ 1118 h 178"/>
                <a:gd name="T94" fmla="*/ 29 w 74"/>
                <a:gd name="T95" fmla="*/ 1067 h 178"/>
                <a:gd name="T96" fmla="*/ 0 w 74"/>
                <a:gd name="T97" fmla="*/ 1011 h 17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4" h="178">
                  <a:moveTo>
                    <a:pt x="0" y="136"/>
                  </a:moveTo>
                  <a:cubicBezTo>
                    <a:pt x="0" y="136"/>
                    <a:pt x="1" y="137"/>
                    <a:pt x="1" y="138"/>
                  </a:cubicBezTo>
                  <a:cubicBezTo>
                    <a:pt x="3" y="136"/>
                    <a:pt x="2" y="134"/>
                    <a:pt x="3" y="132"/>
                  </a:cubicBezTo>
                  <a:cubicBezTo>
                    <a:pt x="4" y="129"/>
                    <a:pt x="5" y="129"/>
                    <a:pt x="6" y="128"/>
                  </a:cubicBezTo>
                  <a:cubicBezTo>
                    <a:pt x="10" y="125"/>
                    <a:pt x="7" y="118"/>
                    <a:pt x="6" y="114"/>
                  </a:cubicBezTo>
                  <a:cubicBezTo>
                    <a:pt x="8" y="114"/>
                    <a:pt x="9" y="112"/>
                    <a:pt x="9" y="110"/>
                  </a:cubicBezTo>
                  <a:cubicBezTo>
                    <a:pt x="9" y="108"/>
                    <a:pt x="7" y="107"/>
                    <a:pt x="6" y="105"/>
                  </a:cubicBezTo>
                  <a:cubicBezTo>
                    <a:pt x="4" y="102"/>
                    <a:pt x="7" y="97"/>
                    <a:pt x="6" y="93"/>
                  </a:cubicBezTo>
                  <a:cubicBezTo>
                    <a:pt x="5" y="91"/>
                    <a:pt x="4" y="91"/>
                    <a:pt x="4" y="89"/>
                  </a:cubicBezTo>
                  <a:cubicBezTo>
                    <a:pt x="4" y="86"/>
                    <a:pt x="5" y="83"/>
                    <a:pt x="5" y="80"/>
                  </a:cubicBezTo>
                  <a:cubicBezTo>
                    <a:pt x="6" y="78"/>
                    <a:pt x="6" y="74"/>
                    <a:pt x="9" y="74"/>
                  </a:cubicBezTo>
                  <a:cubicBezTo>
                    <a:pt x="10" y="73"/>
                    <a:pt x="13" y="75"/>
                    <a:pt x="15" y="75"/>
                  </a:cubicBezTo>
                  <a:cubicBezTo>
                    <a:pt x="17" y="73"/>
                    <a:pt x="14" y="71"/>
                    <a:pt x="13" y="68"/>
                  </a:cubicBezTo>
                  <a:cubicBezTo>
                    <a:pt x="13" y="65"/>
                    <a:pt x="15" y="61"/>
                    <a:pt x="16" y="58"/>
                  </a:cubicBezTo>
                  <a:cubicBezTo>
                    <a:pt x="16" y="56"/>
                    <a:pt x="18" y="54"/>
                    <a:pt x="18" y="51"/>
                  </a:cubicBezTo>
                  <a:cubicBezTo>
                    <a:pt x="18" y="50"/>
                    <a:pt x="16" y="49"/>
                    <a:pt x="16" y="48"/>
                  </a:cubicBezTo>
                  <a:cubicBezTo>
                    <a:pt x="16" y="43"/>
                    <a:pt x="20" y="46"/>
                    <a:pt x="22" y="46"/>
                  </a:cubicBezTo>
                  <a:cubicBezTo>
                    <a:pt x="22" y="41"/>
                    <a:pt x="25" y="35"/>
                    <a:pt x="27" y="32"/>
                  </a:cubicBezTo>
                  <a:cubicBezTo>
                    <a:pt x="27" y="31"/>
                    <a:pt x="26" y="31"/>
                    <a:pt x="25" y="30"/>
                  </a:cubicBezTo>
                  <a:cubicBezTo>
                    <a:pt x="26" y="29"/>
                    <a:pt x="28" y="28"/>
                    <a:pt x="28" y="26"/>
                  </a:cubicBezTo>
                  <a:cubicBezTo>
                    <a:pt x="29" y="25"/>
                    <a:pt x="29" y="23"/>
                    <a:pt x="29" y="22"/>
                  </a:cubicBezTo>
                  <a:cubicBezTo>
                    <a:pt x="31" y="20"/>
                    <a:pt x="34" y="16"/>
                    <a:pt x="36" y="19"/>
                  </a:cubicBezTo>
                  <a:cubicBezTo>
                    <a:pt x="38" y="16"/>
                    <a:pt x="37" y="12"/>
                    <a:pt x="40" y="10"/>
                  </a:cubicBezTo>
                  <a:cubicBezTo>
                    <a:pt x="41" y="9"/>
                    <a:pt x="42" y="11"/>
                    <a:pt x="44" y="11"/>
                  </a:cubicBezTo>
                  <a:cubicBezTo>
                    <a:pt x="45" y="12"/>
                    <a:pt x="47" y="12"/>
                    <a:pt x="48" y="12"/>
                  </a:cubicBezTo>
                  <a:cubicBezTo>
                    <a:pt x="45" y="9"/>
                    <a:pt x="53" y="6"/>
                    <a:pt x="48" y="3"/>
                  </a:cubicBezTo>
                  <a:cubicBezTo>
                    <a:pt x="49" y="2"/>
                    <a:pt x="52" y="0"/>
                    <a:pt x="53" y="2"/>
                  </a:cubicBezTo>
                  <a:cubicBezTo>
                    <a:pt x="54" y="3"/>
                    <a:pt x="54" y="3"/>
                    <a:pt x="54" y="3"/>
                  </a:cubicBezTo>
                  <a:cubicBezTo>
                    <a:pt x="55" y="6"/>
                    <a:pt x="58" y="8"/>
                    <a:pt x="59" y="10"/>
                  </a:cubicBezTo>
                  <a:cubicBezTo>
                    <a:pt x="60" y="10"/>
                    <a:pt x="61" y="10"/>
                    <a:pt x="62" y="10"/>
                  </a:cubicBezTo>
                  <a:cubicBezTo>
                    <a:pt x="62" y="11"/>
                    <a:pt x="62" y="12"/>
                    <a:pt x="62" y="13"/>
                  </a:cubicBezTo>
                  <a:cubicBezTo>
                    <a:pt x="63" y="13"/>
                    <a:pt x="63" y="12"/>
                    <a:pt x="64" y="12"/>
                  </a:cubicBezTo>
                  <a:cubicBezTo>
                    <a:pt x="65" y="16"/>
                    <a:pt x="69" y="12"/>
                    <a:pt x="68" y="18"/>
                  </a:cubicBezTo>
                  <a:cubicBezTo>
                    <a:pt x="69" y="18"/>
                    <a:pt x="69" y="18"/>
                    <a:pt x="70" y="18"/>
                  </a:cubicBezTo>
                  <a:cubicBezTo>
                    <a:pt x="70" y="20"/>
                    <a:pt x="69" y="23"/>
                    <a:pt x="69" y="26"/>
                  </a:cubicBezTo>
                  <a:cubicBezTo>
                    <a:pt x="69" y="28"/>
                    <a:pt x="69" y="31"/>
                    <a:pt x="69" y="34"/>
                  </a:cubicBezTo>
                  <a:cubicBezTo>
                    <a:pt x="70" y="34"/>
                    <a:pt x="70" y="34"/>
                    <a:pt x="71" y="35"/>
                  </a:cubicBezTo>
                  <a:cubicBezTo>
                    <a:pt x="70" y="35"/>
                    <a:pt x="70" y="36"/>
                    <a:pt x="70" y="37"/>
                  </a:cubicBezTo>
                  <a:cubicBezTo>
                    <a:pt x="71" y="37"/>
                    <a:pt x="71" y="37"/>
                    <a:pt x="71" y="37"/>
                  </a:cubicBezTo>
                  <a:cubicBezTo>
                    <a:pt x="70" y="41"/>
                    <a:pt x="69" y="41"/>
                    <a:pt x="70" y="44"/>
                  </a:cubicBezTo>
                  <a:cubicBezTo>
                    <a:pt x="71" y="46"/>
                    <a:pt x="72" y="48"/>
                    <a:pt x="73" y="49"/>
                  </a:cubicBezTo>
                  <a:cubicBezTo>
                    <a:pt x="74" y="50"/>
                    <a:pt x="74" y="50"/>
                    <a:pt x="74" y="50"/>
                  </a:cubicBezTo>
                  <a:cubicBezTo>
                    <a:pt x="73" y="50"/>
                    <a:pt x="73" y="50"/>
                    <a:pt x="73" y="50"/>
                  </a:cubicBezTo>
                  <a:cubicBezTo>
                    <a:pt x="72" y="49"/>
                    <a:pt x="72" y="49"/>
                    <a:pt x="72" y="49"/>
                  </a:cubicBezTo>
                  <a:cubicBezTo>
                    <a:pt x="69" y="50"/>
                    <a:pt x="69" y="50"/>
                    <a:pt x="69" y="50"/>
                  </a:cubicBezTo>
                  <a:cubicBezTo>
                    <a:pt x="67" y="50"/>
                    <a:pt x="67" y="50"/>
                    <a:pt x="67" y="50"/>
                  </a:cubicBezTo>
                  <a:cubicBezTo>
                    <a:pt x="64" y="51"/>
                    <a:pt x="64" y="51"/>
                    <a:pt x="64" y="51"/>
                  </a:cubicBezTo>
                  <a:cubicBezTo>
                    <a:pt x="63" y="51"/>
                    <a:pt x="63" y="51"/>
                    <a:pt x="63" y="51"/>
                  </a:cubicBezTo>
                  <a:cubicBezTo>
                    <a:pt x="63" y="51"/>
                    <a:pt x="61" y="53"/>
                    <a:pt x="61" y="54"/>
                  </a:cubicBezTo>
                  <a:cubicBezTo>
                    <a:pt x="61" y="55"/>
                    <a:pt x="61" y="55"/>
                    <a:pt x="60" y="57"/>
                  </a:cubicBezTo>
                  <a:cubicBezTo>
                    <a:pt x="59" y="58"/>
                    <a:pt x="58" y="57"/>
                    <a:pt x="58" y="58"/>
                  </a:cubicBezTo>
                  <a:cubicBezTo>
                    <a:pt x="59" y="59"/>
                    <a:pt x="58" y="60"/>
                    <a:pt x="58" y="60"/>
                  </a:cubicBezTo>
                  <a:cubicBezTo>
                    <a:pt x="58" y="60"/>
                    <a:pt x="57" y="61"/>
                    <a:pt x="57" y="63"/>
                  </a:cubicBezTo>
                  <a:cubicBezTo>
                    <a:pt x="57" y="65"/>
                    <a:pt x="57" y="65"/>
                    <a:pt x="58" y="65"/>
                  </a:cubicBezTo>
                  <a:cubicBezTo>
                    <a:pt x="59" y="66"/>
                    <a:pt x="59" y="67"/>
                    <a:pt x="59" y="67"/>
                  </a:cubicBezTo>
                  <a:cubicBezTo>
                    <a:pt x="59" y="67"/>
                    <a:pt x="58" y="68"/>
                    <a:pt x="59" y="69"/>
                  </a:cubicBezTo>
                  <a:cubicBezTo>
                    <a:pt x="59" y="69"/>
                    <a:pt x="60" y="71"/>
                    <a:pt x="59" y="72"/>
                  </a:cubicBezTo>
                  <a:cubicBezTo>
                    <a:pt x="58" y="73"/>
                    <a:pt x="57" y="74"/>
                    <a:pt x="56" y="74"/>
                  </a:cubicBezTo>
                  <a:cubicBezTo>
                    <a:pt x="55" y="75"/>
                    <a:pt x="55" y="75"/>
                    <a:pt x="55" y="76"/>
                  </a:cubicBezTo>
                  <a:cubicBezTo>
                    <a:pt x="54" y="77"/>
                    <a:pt x="53" y="78"/>
                    <a:pt x="53" y="78"/>
                  </a:cubicBezTo>
                  <a:cubicBezTo>
                    <a:pt x="52" y="79"/>
                    <a:pt x="52" y="79"/>
                    <a:pt x="52" y="79"/>
                  </a:cubicBezTo>
                  <a:cubicBezTo>
                    <a:pt x="51" y="80"/>
                    <a:pt x="51" y="80"/>
                    <a:pt x="50" y="81"/>
                  </a:cubicBezTo>
                  <a:cubicBezTo>
                    <a:pt x="49" y="82"/>
                    <a:pt x="47" y="81"/>
                    <a:pt x="47" y="83"/>
                  </a:cubicBezTo>
                  <a:cubicBezTo>
                    <a:pt x="48" y="84"/>
                    <a:pt x="47" y="84"/>
                    <a:pt x="46" y="84"/>
                  </a:cubicBezTo>
                  <a:cubicBezTo>
                    <a:pt x="45" y="84"/>
                    <a:pt x="45" y="84"/>
                    <a:pt x="45" y="84"/>
                  </a:cubicBezTo>
                  <a:cubicBezTo>
                    <a:pt x="45" y="84"/>
                    <a:pt x="43" y="85"/>
                    <a:pt x="42" y="85"/>
                  </a:cubicBezTo>
                  <a:cubicBezTo>
                    <a:pt x="41" y="84"/>
                    <a:pt x="41" y="85"/>
                    <a:pt x="41" y="85"/>
                  </a:cubicBezTo>
                  <a:cubicBezTo>
                    <a:pt x="41" y="85"/>
                    <a:pt x="41" y="86"/>
                    <a:pt x="41" y="87"/>
                  </a:cubicBezTo>
                  <a:cubicBezTo>
                    <a:pt x="40" y="88"/>
                    <a:pt x="39" y="88"/>
                    <a:pt x="39" y="89"/>
                  </a:cubicBezTo>
                  <a:cubicBezTo>
                    <a:pt x="39" y="90"/>
                    <a:pt x="39" y="90"/>
                    <a:pt x="38" y="91"/>
                  </a:cubicBezTo>
                  <a:cubicBezTo>
                    <a:pt x="36" y="92"/>
                    <a:pt x="35" y="92"/>
                    <a:pt x="36" y="92"/>
                  </a:cubicBezTo>
                  <a:cubicBezTo>
                    <a:pt x="37" y="93"/>
                    <a:pt x="36" y="93"/>
                    <a:pt x="36" y="93"/>
                  </a:cubicBezTo>
                  <a:cubicBezTo>
                    <a:pt x="35" y="95"/>
                    <a:pt x="35" y="95"/>
                    <a:pt x="35" y="95"/>
                  </a:cubicBezTo>
                  <a:cubicBezTo>
                    <a:pt x="35" y="95"/>
                    <a:pt x="36" y="94"/>
                    <a:pt x="36" y="96"/>
                  </a:cubicBezTo>
                  <a:cubicBezTo>
                    <a:pt x="35" y="97"/>
                    <a:pt x="35" y="97"/>
                    <a:pt x="35" y="97"/>
                  </a:cubicBezTo>
                  <a:cubicBezTo>
                    <a:pt x="36" y="98"/>
                    <a:pt x="36" y="99"/>
                    <a:pt x="36" y="99"/>
                  </a:cubicBezTo>
                  <a:cubicBezTo>
                    <a:pt x="36" y="99"/>
                    <a:pt x="33" y="100"/>
                    <a:pt x="34" y="102"/>
                  </a:cubicBezTo>
                  <a:cubicBezTo>
                    <a:pt x="35" y="103"/>
                    <a:pt x="35" y="103"/>
                    <a:pt x="34" y="105"/>
                  </a:cubicBezTo>
                  <a:cubicBezTo>
                    <a:pt x="33" y="107"/>
                    <a:pt x="33" y="105"/>
                    <a:pt x="34" y="107"/>
                  </a:cubicBezTo>
                  <a:cubicBezTo>
                    <a:pt x="34" y="108"/>
                    <a:pt x="34" y="110"/>
                    <a:pt x="34" y="112"/>
                  </a:cubicBezTo>
                  <a:cubicBezTo>
                    <a:pt x="35" y="113"/>
                    <a:pt x="34" y="115"/>
                    <a:pt x="34" y="115"/>
                  </a:cubicBezTo>
                  <a:cubicBezTo>
                    <a:pt x="35" y="116"/>
                    <a:pt x="35" y="116"/>
                    <a:pt x="35" y="116"/>
                  </a:cubicBezTo>
                  <a:cubicBezTo>
                    <a:pt x="34" y="119"/>
                    <a:pt x="34" y="119"/>
                    <a:pt x="34" y="119"/>
                  </a:cubicBezTo>
                  <a:cubicBezTo>
                    <a:pt x="34" y="119"/>
                    <a:pt x="35" y="118"/>
                    <a:pt x="35" y="119"/>
                  </a:cubicBezTo>
                  <a:cubicBezTo>
                    <a:pt x="35" y="120"/>
                    <a:pt x="36" y="119"/>
                    <a:pt x="36" y="119"/>
                  </a:cubicBezTo>
                  <a:cubicBezTo>
                    <a:pt x="37" y="118"/>
                    <a:pt x="37" y="118"/>
                    <a:pt x="37" y="118"/>
                  </a:cubicBezTo>
                  <a:cubicBezTo>
                    <a:pt x="38" y="119"/>
                    <a:pt x="38" y="118"/>
                    <a:pt x="39" y="119"/>
                  </a:cubicBezTo>
                  <a:cubicBezTo>
                    <a:pt x="40" y="120"/>
                    <a:pt x="39" y="119"/>
                    <a:pt x="41" y="121"/>
                  </a:cubicBezTo>
                  <a:cubicBezTo>
                    <a:pt x="42" y="123"/>
                    <a:pt x="41" y="123"/>
                    <a:pt x="42" y="124"/>
                  </a:cubicBezTo>
                  <a:cubicBezTo>
                    <a:pt x="42" y="125"/>
                    <a:pt x="42" y="125"/>
                    <a:pt x="42" y="126"/>
                  </a:cubicBezTo>
                  <a:cubicBezTo>
                    <a:pt x="43" y="127"/>
                    <a:pt x="43" y="128"/>
                    <a:pt x="43" y="128"/>
                  </a:cubicBezTo>
                  <a:cubicBezTo>
                    <a:pt x="43" y="128"/>
                    <a:pt x="41" y="129"/>
                    <a:pt x="41" y="130"/>
                  </a:cubicBezTo>
                  <a:cubicBezTo>
                    <a:pt x="41" y="130"/>
                    <a:pt x="40" y="131"/>
                    <a:pt x="39" y="131"/>
                  </a:cubicBezTo>
                  <a:cubicBezTo>
                    <a:pt x="38" y="131"/>
                    <a:pt x="37" y="130"/>
                    <a:pt x="37" y="131"/>
                  </a:cubicBezTo>
                  <a:cubicBezTo>
                    <a:pt x="36" y="131"/>
                    <a:pt x="35" y="130"/>
                    <a:pt x="34" y="130"/>
                  </a:cubicBezTo>
                  <a:cubicBezTo>
                    <a:pt x="34" y="129"/>
                    <a:pt x="33" y="130"/>
                    <a:pt x="33" y="130"/>
                  </a:cubicBezTo>
                  <a:cubicBezTo>
                    <a:pt x="33" y="130"/>
                    <a:pt x="32" y="131"/>
                    <a:pt x="31" y="130"/>
                  </a:cubicBezTo>
                  <a:cubicBezTo>
                    <a:pt x="29" y="130"/>
                    <a:pt x="29" y="130"/>
                    <a:pt x="28" y="130"/>
                  </a:cubicBezTo>
                  <a:cubicBezTo>
                    <a:pt x="27" y="130"/>
                    <a:pt x="27" y="130"/>
                    <a:pt x="27" y="130"/>
                  </a:cubicBezTo>
                  <a:cubicBezTo>
                    <a:pt x="27" y="130"/>
                    <a:pt x="30" y="131"/>
                    <a:pt x="31" y="131"/>
                  </a:cubicBezTo>
                  <a:cubicBezTo>
                    <a:pt x="32" y="131"/>
                    <a:pt x="32" y="131"/>
                    <a:pt x="32" y="131"/>
                  </a:cubicBezTo>
                  <a:cubicBezTo>
                    <a:pt x="33" y="131"/>
                    <a:pt x="34" y="131"/>
                    <a:pt x="34" y="131"/>
                  </a:cubicBezTo>
                  <a:cubicBezTo>
                    <a:pt x="34" y="131"/>
                    <a:pt x="34" y="132"/>
                    <a:pt x="35" y="133"/>
                  </a:cubicBezTo>
                  <a:cubicBezTo>
                    <a:pt x="35" y="134"/>
                    <a:pt x="35" y="132"/>
                    <a:pt x="36" y="133"/>
                  </a:cubicBezTo>
                  <a:cubicBezTo>
                    <a:pt x="37" y="133"/>
                    <a:pt x="37" y="133"/>
                    <a:pt x="37" y="133"/>
                  </a:cubicBezTo>
                  <a:cubicBezTo>
                    <a:pt x="39" y="133"/>
                    <a:pt x="39" y="133"/>
                    <a:pt x="39" y="133"/>
                  </a:cubicBezTo>
                  <a:cubicBezTo>
                    <a:pt x="39" y="133"/>
                    <a:pt x="39" y="132"/>
                    <a:pt x="40" y="133"/>
                  </a:cubicBezTo>
                  <a:cubicBezTo>
                    <a:pt x="40" y="134"/>
                    <a:pt x="39" y="136"/>
                    <a:pt x="39" y="136"/>
                  </a:cubicBezTo>
                  <a:cubicBezTo>
                    <a:pt x="37" y="137"/>
                    <a:pt x="37" y="137"/>
                    <a:pt x="37" y="137"/>
                  </a:cubicBezTo>
                  <a:cubicBezTo>
                    <a:pt x="36" y="137"/>
                    <a:pt x="35" y="135"/>
                    <a:pt x="35" y="136"/>
                  </a:cubicBezTo>
                  <a:cubicBezTo>
                    <a:pt x="35" y="137"/>
                    <a:pt x="35" y="139"/>
                    <a:pt x="34" y="139"/>
                  </a:cubicBezTo>
                  <a:cubicBezTo>
                    <a:pt x="34" y="138"/>
                    <a:pt x="34" y="138"/>
                    <a:pt x="34" y="138"/>
                  </a:cubicBezTo>
                  <a:cubicBezTo>
                    <a:pt x="34" y="138"/>
                    <a:pt x="32" y="139"/>
                    <a:pt x="31" y="140"/>
                  </a:cubicBezTo>
                  <a:cubicBezTo>
                    <a:pt x="30" y="140"/>
                    <a:pt x="30" y="140"/>
                    <a:pt x="30" y="140"/>
                  </a:cubicBezTo>
                  <a:cubicBezTo>
                    <a:pt x="29" y="140"/>
                    <a:pt x="28" y="140"/>
                    <a:pt x="29" y="140"/>
                  </a:cubicBezTo>
                  <a:cubicBezTo>
                    <a:pt x="30" y="141"/>
                    <a:pt x="31" y="140"/>
                    <a:pt x="32" y="141"/>
                  </a:cubicBezTo>
                  <a:cubicBezTo>
                    <a:pt x="32" y="142"/>
                    <a:pt x="31" y="142"/>
                    <a:pt x="31" y="142"/>
                  </a:cubicBezTo>
                  <a:cubicBezTo>
                    <a:pt x="30" y="143"/>
                    <a:pt x="30" y="143"/>
                    <a:pt x="30" y="143"/>
                  </a:cubicBezTo>
                  <a:cubicBezTo>
                    <a:pt x="30" y="143"/>
                    <a:pt x="29" y="142"/>
                    <a:pt x="29" y="143"/>
                  </a:cubicBezTo>
                  <a:cubicBezTo>
                    <a:pt x="29" y="144"/>
                    <a:pt x="30" y="144"/>
                    <a:pt x="30" y="146"/>
                  </a:cubicBezTo>
                  <a:cubicBezTo>
                    <a:pt x="31" y="148"/>
                    <a:pt x="30" y="149"/>
                    <a:pt x="30" y="150"/>
                  </a:cubicBezTo>
                  <a:cubicBezTo>
                    <a:pt x="31" y="150"/>
                    <a:pt x="30" y="150"/>
                    <a:pt x="31" y="151"/>
                  </a:cubicBezTo>
                  <a:cubicBezTo>
                    <a:pt x="31" y="152"/>
                    <a:pt x="31" y="149"/>
                    <a:pt x="30" y="153"/>
                  </a:cubicBezTo>
                  <a:cubicBezTo>
                    <a:pt x="30" y="158"/>
                    <a:pt x="29" y="158"/>
                    <a:pt x="29" y="161"/>
                  </a:cubicBezTo>
                  <a:cubicBezTo>
                    <a:pt x="28" y="164"/>
                    <a:pt x="28" y="165"/>
                    <a:pt x="27" y="166"/>
                  </a:cubicBezTo>
                  <a:cubicBezTo>
                    <a:pt x="26" y="168"/>
                    <a:pt x="26" y="167"/>
                    <a:pt x="24" y="167"/>
                  </a:cubicBezTo>
                  <a:cubicBezTo>
                    <a:pt x="23" y="167"/>
                    <a:pt x="23" y="168"/>
                    <a:pt x="22" y="168"/>
                  </a:cubicBezTo>
                  <a:cubicBezTo>
                    <a:pt x="21" y="167"/>
                    <a:pt x="21" y="165"/>
                    <a:pt x="21" y="166"/>
                  </a:cubicBezTo>
                  <a:cubicBezTo>
                    <a:pt x="20" y="168"/>
                    <a:pt x="19" y="169"/>
                    <a:pt x="19" y="169"/>
                  </a:cubicBezTo>
                  <a:cubicBezTo>
                    <a:pt x="19" y="169"/>
                    <a:pt x="16" y="170"/>
                    <a:pt x="17" y="172"/>
                  </a:cubicBezTo>
                  <a:cubicBezTo>
                    <a:pt x="18" y="174"/>
                    <a:pt x="19" y="175"/>
                    <a:pt x="17" y="175"/>
                  </a:cubicBezTo>
                  <a:cubicBezTo>
                    <a:pt x="14" y="175"/>
                    <a:pt x="14" y="174"/>
                    <a:pt x="13" y="175"/>
                  </a:cubicBezTo>
                  <a:cubicBezTo>
                    <a:pt x="12" y="177"/>
                    <a:pt x="12" y="178"/>
                    <a:pt x="11" y="177"/>
                  </a:cubicBezTo>
                  <a:cubicBezTo>
                    <a:pt x="9" y="175"/>
                    <a:pt x="9" y="176"/>
                    <a:pt x="9" y="175"/>
                  </a:cubicBezTo>
                  <a:cubicBezTo>
                    <a:pt x="9" y="175"/>
                    <a:pt x="10" y="172"/>
                    <a:pt x="10" y="171"/>
                  </a:cubicBezTo>
                  <a:cubicBezTo>
                    <a:pt x="9" y="170"/>
                    <a:pt x="9" y="169"/>
                    <a:pt x="9" y="169"/>
                  </a:cubicBezTo>
                  <a:cubicBezTo>
                    <a:pt x="8" y="168"/>
                    <a:pt x="6" y="168"/>
                    <a:pt x="8" y="168"/>
                  </a:cubicBezTo>
                  <a:cubicBezTo>
                    <a:pt x="9" y="167"/>
                    <a:pt x="10" y="167"/>
                    <a:pt x="10" y="166"/>
                  </a:cubicBezTo>
                  <a:cubicBezTo>
                    <a:pt x="9" y="165"/>
                    <a:pt x="8" y="165"/>
                    <a:pt x="9" y="164"/>
                  </a:cubicBezTo>
                  <a:cubicBezTo>
                    <a:pt x="10" y="163"/>
                    <a:pt x="11" y="163"/>
                    <a:pt x="10" y="162"/>
                  </a:cubicBezTo>
                  <a:cubicBezTo>
                    <a:pt x="8" y="161"/>
                    <a:pt x="5" y="159"/>
                    <a:pt x="5" y="157"/>
                  </a:cubicBezTo>
                  <a:cubicBezTo>
                    <a:pt x="5" y="155"/>
                    <a:pt x="5" y="155"/>
                    <a:pt x="4" y="154"/>
                  </a:cubicBezTo>
                  <a:cubicBezTo>
                    <a:pt x="4" y="152"/>
                    <a:pt x="3" y="151"/>
                    <a:pt x="4" y="151"/>
                  </a:cubicBezTo>
                  <a:cubicBezTo>
                    <a:pt x="4" y="150"/>
                    <a:pt x="6" y="151"/>
                    <a:pt x="4" y="150"/>
                  </a:cubicBezTo>
                  <a:cubicBezTo>
                    <a:pt x="3" y="149"/>
                    <a:pt x="2" y="150"/>
                    <a:pt x="2" y="147"/>
                  </a:cubicBezTo>
                  <a:cubicBezTo>
                    <a:pt x="2" y="145"/>
                    <a:pt x="4" y="144"/>
                    <a:pt x="3" y="144"/>
                  </a:cubicBezTo>
                  <a:cubicBezTo>
                    <a:pt x="2" y="143"/>
                    <a:pt x="0" y="142"/>
                    <a:pt x="0" y="142"/>
                  </a:cubicBezTo>
                  <a:cubicBezTo>
                    <a:pt x="0" y="142"/>
                    <a:pt x="0" y="139"/>
                    <a:pt x="0" y="138"/>
                  </a:cubicBezTo>
                  <a:cubicBezTo>
                    <a:pt x="0" y="138"/>
                    <a:pt x="0" y="137"/>
                    <a:pt x="0" y="136"/>
                  </a:cubicBezTo>
                </a:path>
              </a:pathLst>
            </a:custGeom>
            <a:solidFill>
              <a:srgbClr val="FF33CC"/>
            </a:solidFill>
            <a:ln w="4763" cap="rnd">
              <a:solidFill>
                <a:srgbClr val="FFFFFF"/>
              </a:solidFill>
              <a:prstDash val="solid"/>
              <a:round/>
              <a:headEnd/>
              <a:tailEnd/>
            </a:ln>
          </p:spPr>
          <p:txBody>
            <a:bodyPr/>
            <a:lstStyle/>
            <a:p>
              <a:endParaRPr lang="en-US"/>
            </a:p>
          </p:txBody>
        </p:sp>
        <p:sp>
          <p:nvSpPr>
            <p:cNvPr id="75" name="Freeform 226">
              <a:extLst>
                <a:ext uri="{FF2B5EF4-FFF2-40B4-BE49-F238E27FC236}">
                  <a16:creationId xmlns:a16="http://schemas.microsoft.com/office/drawing/2014/main" id="{E528B59A-6458-41AB-9FFF-9A29641180D9}"/>
                </a:ext>
              </a:extLst>
            </p:cNvPr>
            <p:cNvSpPr>
              <a:spLocks/>
            </p:cNvSpPr>
            <p:nvPr/>
          </p:nvSpPr>
          <p:spPr bwMode="auto">
            <a:xfrm>
              <a:off x="6041483" y="1933059"/>
              <a:ext cx="229108" cy="526104"/>
            </a:xfrm>
            <a:custGeom>
              <a:avLst/>
              <a:gdLst>
                <a:gd name="T0" fmla="*/ 8 w 62"/>
                <a:gd name="T1" fmla="*/ 120 h 142"/>
                <a:gd name="T2" fmla="*/ 64 w 62"/>
                <a:gd name="T3" fmla="*/ 157 h 142"/>
                <a:gd name="T4" fmla="*/ 141 w 62"/>
                <a:gd name="T5" fmla="*/ 149 h 142"/>
                <a:gd name="T6" fmla="*/ 178 w 62"/>
                <a:gd name="T7" fmla="*/ 141 h 142"/>
                <a:gd name="T8" fmla="*/ 192 w 62"/>
                <a:gd name="T9" fmla="*/ 107 h 142"/>
                <a:gd name="T10" fmla="*/ 205 w 62"/>
                <a:gd name="T11" fmla="*/ 56 h 142"/>
                <a:gd name="T12" fmla="*/ 240 w 62"/>
                <a:gd name="T13" fmla="*/ 8 h 142"/>
                <a:gd name="T14" fmla="*/ 319 w 62"/>
                <a:gd name="T15" fmla="*/ 21 h 142"/>
                <a:gd name="T16" fmla="*/ 319 w 62"/>
                <a:gd name="T17" fmla="*/ 107 h 142"/>
                <a:gd name="T18" fmla="*/ 319 w 62"/>
                <a:gd name="T19" fmla="*/ 107 h 142"/>
                <a:gd name="T20" fmla="*/ 290 w 62"/>
                <a:gd name="T21" fmla="*/ 179 h 142"/>
                <a:gd name="T22" fmla="*/ 354 w 62"/>
                <a:gd name="T23" fmla="*/ 286 h 142"/>
                <a:gd name="T24" fmla="*/ 367 w 62"/>
                <a:gd name="T25" fmla="*/ 440 h 142"/>
                <a:gd name="T26" fmla="*/ 367 w 62"/>
                <a:gd name="T27" fmla="*/ 499 h 142"/>
                <a:gd name="T28" fmla="*/ 354 w 62"/>
                <a:gd name="T29" fmla="*/ 571 h 142"/>
                <a:gd name="T30" fmla="*/ 367 w 62"/>
                <a:gd name="T31" fmla="*/ 606 h 142"/>
                <a:gd name="T32" fmla="*/ 389 w 62"/>
                <a:gd name="T33" fmla="*/ 627 h 142"/>
                <a:gd name="T34" fmla="*/ 367 w 62"/>
                <a:gd name="T35" fmla="*/ 662 h 142"/>
                <a:gd name="T36" fmla="*/ 431 w 62"/>
                <a:gd name="T37" fmla="*/ 726 h 142"/>
                <a:gd name="T38" fmla="*/ 367 w 62"/>
                <a:gd name="T39" fmla="*/ 849 h 142"/>
                <a:gd name="T40" fmla="*/ 282 w 62"/>
                <a:gd name="T41" fmla="*/ 939 h 142"/>
                <a:gd name="T42" fmla="*/ 277 w 62"/>
                <a:gd name="T43" fmla="*/ 948 h 142"/>
                <a:gd name="T44" fmla="*/ 248 w 62"/>
                <a:gd name="T45" fmla="*/ 939 h 142"/>
                <a:gd name="T46" fmla="*/ 221 w 62"/>
                <a:gd name="T47" fmla="*/ 956 h 142"/>
                <a:gd name="T48" fmla="*/ 184 w 62"/>
                <a:gd name="T49" fmla="*/ 977 h 142"/>
                <a:gd name="T50" fmla="*/ 162 w 62"/>
                <a:gd name="T51" fmla="*/ 977 h 142"/>
                <a:gd name="T52" fmla="*/ 136 w 62"/>
                <a:gd name="T53" fmla="*/ 990 h 142"/>
                <a:gd name="T54" fmla="*/ 120 w 62"/>
                <a:gd name="T55" fmla="*/ 990 h 142"/>
                <a:gd name="T56" fmla="*/ 98 w 62"/>
                <a:gd name="T57" fmla="*/ 1004 h 142"/>
                <a:gd name="T58" fmla="*/ 85 w 62"/>
                <a:gd name="T59" fmla="*/ 990 h 142"/>
                <a:gd name="T60" fmla="*/ 93 w 62"/>
                <a:gd name="T61" fmla="*/ 969 h 142"/>
                <a:gd name="T62" fmla="*/ 98 w 62"/>
                <a:gd name="T63" fmla="*/ 956 h 142"/>
                <a:gd name="T64" fmla="*/ 77 w 62"/>
                <a:gd name="T65" fmla="*/ 956 h 142"/>
                <a:gd name="T66" fmla="*/ 56 w 62"/>
                <a:gd name="T67" fmla="*/ 948 h 142"/>
                <a:gd name="T68" fmla="*/ 43 w 62"/>
                <a:gd name="T69" fmla="*/ 939 h 142"/>
                <a:gd name="T70" fmla="*/ 29 w 62"/>
                <a:gd name="T71" fmla="*/ 926 h 142"/>
                <a:gd name="T72" fmla="*/ 35 w 62"/>
                <a:gd name="T73" fmla="*/ 913 h 142"/>
                <a:gd name="T74" fmla="*/ 29 w 62"/>
                <a:gd name="T75" fmla="*/ 891 h 142"/>
                <a:gd name="T76" fmla="*/ 29 w 62"/>
                <a:gd name="T77" fmla="*/ 875 h 142"/>
                <a:gd name="T78" fmla="*/ 35 w 62"/>
                <a:gd name="T79" fmla="*/ 854 h 142"/>
                <a:gd name="T80" fmla="*/ 35 w 62"/>
                <a:gd name="T81" fmla="*/ 833 h 142"/>
                <a:gd name="T82" fmla="*/ 29 w 62"/>
                <a:gd name="T83" fmla="*/ 819 h 142"/>
                <a:gd name="T84" fmla="*/ 29 w 62"/>
                <a:gd name="T85" fmla="*/ 790 h 142"/>
                <a:gd name="T86" fmla="*/ 21 w 62"/>
                <a:gd name="T87" fmla="*/ 763 h 142"/>
                <a:gd name="T88" fmla="*/ 29 w 62"/>
                <a:gd name="T89" fmla="*/ 734 h 142"/>
                <a:gd name="T90" fmla="*/ 51 w 62"/>
                <a:gd name="T91" fmla="*/ 705 h 142"/>
                <a:gd name="T92" fmla="*/ 77 w 62"/>
                <a:gd name="T93" fmla="*/ 683 h 142"/>
                <a:gd name="T94" fmla="*/ 93 w 62"/>
                <a:gd name="T95" fmla="*/ 649 h 142"/>
                <a:gd name="T96" fmla="*/ 136 w 62"/>
                <a:gd name="T97" fmla="*/ 614 h 142"/>
                <a:gd name="T98" fmla="*/ 141 w 62"/>
                <a:gd name="T99" fmla="*/ 577 h 142"/>
                <a:gd name="T100" fmla="*/ 162 w 62"/>
                <a:gd name="T101" fmla="*/ 555 h 142"/>
                <a:gd name="T102" fmla="*/ 178 w 62"/>
                <a:gd name="T103" fmla="*/ 550 h 142"/>
                <a:gd name="T104" fmla="*/ 184 w 62"/>
                <a:gd name="T105" fmla="*/ 528 h 142"/>
                <a:gd name="T106" fmla="*/ 184 w 62"/>
                <a:gd name="T107" fmla="*/ 483 h 142"/>
                <a:gd name="T108" fmla="*/ 162 w 62"/>
                <a:gd name="T109" fmla="*/ 462 h 142"/>
                <a:gd name="T110" fmla="*/ 149 w 62"/>
                <a:gd name="T111" fmla="*/ 456 h 142"/>
                <a:gd name="T112" fmla="*/ 120 w 62"/>
                <a:gd name="T113" fmla="*/ 414 h 142"/>
                <a:gd name="T114" fmla="*/ 120 w 62"/>
                <a:gd name="T115" fmla="*/ 363 h 142"/>
                <a:gd name="T116" fmla="*/ 114 w 62"/>
                <a:gd name="T117" fmla="*/ 342 h 142"/>
                <a:gd name="T118" fmla="*/ 120 w 62"/>
                <a:gd name="T119" fmla="*/ 227 h 142"/>
                <a:gd name="T120" fmla="*/ 77 w 62"/>
                <a:gd name="T121" fmla="*/ 184 h 142"/>
                <a:gd name="T122" fmla="*/ 64 w 62"/>
                <a:gd name="T123" fmla="*/ 171 h 142"/>
                <a:gd name="T124" fmla="*/ 8 w 62"/>
                <a:gd name="T125" fmla="*/ 120 h 1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2" h="142">
                  <a:moveTo>
                    <a:pt x="0" y="16"/>
                  </a:moveTo>
                  <a:cubicBezTo>
                    <a:pt x="1" y="16"/>
                    <a:pt x="1" y="16"/>
                    <a:pt x="1" y="17"/>
                  </a:cubicBezTo>
                  <a:cubicBezTo>
                    <a:pt x="2" y="16"/>
                    <a:pt x="1" y="14"/>
                    <a:pt x="2" y="13"/>
                  </a:cubicBezTo>
                  <a:cubicBezTo>
                    <a:pt x="6" y="14"/>
                    <a:pt x="6" y="20"/>
                    <a:pt x="9" y="22"/>
                  </a:cubicBezTo>
                  <a:cubicBezTo>
                    <a:pt x="12" y="23"/>
                    <a:pt x="17" y="20"/>
                    <a:pt x="18" y="22"/>
                  </a:cubicBezTo>
                  <a:cubicBezTo>
                    <a:pt x="18" y="22"/>
                    <a:pt x="19" y="22"/>
                    <a:pt x="20" y="21"/>
                  </a:cubicBezTo>
                  <a:cubicBezTo>
                    <a:pt x="21" y="22"/>
                    <a:pt x="22" y="24"/>
                    <a:pt x="23" y="25"/>
                  </a:cubicBezTo>
                  <a:cubicBezTo>
                    <a:pt x="23" y="24"/>
                    <a:pt x="24" y="22"/>
                    <a:pt x="25" y="20"/>
                  </a:cubicBezTo>
                  <a:cubicBezTo>
                    <a:pt x="25" y="20"/>
                    <a:pt x="27" y="18"/>
                    <a:pt x="28" y="18"/>
                  </a:cubicBezTo>
                  <a:cubicBezTo>
                    <a:pt x="28" y="17"/>
                    <a:pt x="27" y="16"/>
                    <a:pt x="27" y="15"/>
                  </a:cubicBezTo>
                  <a:cubicBezTo>
                    <a:pt x="28" y="13"/>
                    <a:pt x="29" y="12"/>
                    <a:pt x="30" y="11"/>
                  </a:cubicBezTo>
                  <a:cubicBezTo>
                    <a:pt x="30" y="10"/>
                    <a:pt x="29" y="9"/>
                    <a:pt x="29" y="8"/>
                  </a:cubicBezTo>
                  <a:cubicBezTo>
                    <a:pt x="29" y="7"/>
                    <a:pt x="29" y="7"/>
                    <a:pt x="30" y="5"/>
                  </a:cubicBezTo>
                  <a:cubicBezTo>
                    <a:pt x="31" y="2"/>
                    <a:pt x="31" y="2"/>
                    <a:pt x="34" y="1"/>
                  </a:cubicBezTo>
                  <a:cubicBezTo>
                    <a:pt x="36" y="1"/>
                    <a:pt x="37" y="0"/>
                    <a:pt x="39" y="0"/>
                  </a:cubicBezTo>
                  <a:cubicBezTo>
                    <a:pt x="42" y="2"/>
                    <a:pt x="41" y="4"/>
                    <a:pt x="45" y="3"/>
                  </a:cubicBezTo>
                  <a:cubicBezTo>
                    <a:pt x="47" y="6"/>
                    <a:pt x="47" y="6"/>
                    <a:pt x="46" y="9"/>
                  </a:cubicBezTo>
                  <a:cubicBezTo>
                    <a:pt x="46" y="11"/>
                    <a:pt x="45" y="13"/>
                    <a:pt x="45" y="15"/>
                  </a:cubicBezTo>
                  <a:cubicBezTo>
                    <a:pt x="45" y="15"/>
                    <a:pt x="45" y="15"/>
                    <a:pt x="45" y="15"/>
                  </a:cubicBezTo>
                  <a:cubicBezTo>
                    <a:pt x="45" y="15"/>
                    <a:pt x="45" y="15"/>
                    <a:pt x="45" y="15"/>
                  </a:cubicBezTo>
                  <a:cubicBezTo>
                    <a:pt x="44" y="16"/>
                    <a:pt x="43" y="17"/>
                    <a:pt x="42" y="18"/>
                  </a:cubicBezTo>
                  <a:cubicBezTo>
                    <a:pt x="41" y="20"/>
                    <a:pt x="41" y="22"/>
                    <a:pt x="41" y="25"/>
                  </a:cubicBezTo>
                  <a:cubicBezTo>
                    <a:pt x="44" y="27"/>
                    <a:pt x="49" y="32"/>
                    <a:pt x="51" y="35"/>
                  </a:cubicBezTo>
                  <a:cubicBezTo>
                    <a:pt x="52" y="37"/>
                    <a:pt x="51" y="37"/>
                    <a:pt x="50" y="40"/>
                  </a:cubicBezTo>
                  <a:cubicBezTo>
                    <a:pt x="49" y="41"/>
                    <a:pt x="48" y="43"/>
                    <a:pt x="48" y="45"/>
                  </a:cubicBezTo>
                  <a:cubicBezTo>
                    <a:pt x="42" y="47"/>
                    <a:pt x="51" y="58"/>
                    <a:pt x="52" y="62"/>
                  </a:cubicBezTo>
                  <a:cubicBezTo>
                    <a:pt x="53" y="65"/>
                    <a:pt x="53" y="63"/>
                    <a:pt x="52" y="66"/>
                  </a:cubicBezTo>
                  <a:cubicBezTo>
                    <a:pt x="51" y="68"/>
                    <a:pt x="52" y="68"/>
                    <a:pt x="52" y="70"/>
                  </a:cubicBezTo>
                  <a:cubicBezTo>
                    <a:pt x="51" y="72"/>
                    <a:pt x="50" y="72"/>
                    <a:pt x="50" y="74"/>
                  </a:cubicBezTo>
                  <a:cubicBezTo>
                    <a:pt x="50" y="76"/>
                    <a:pt x="50" y="78"/>
                    <a:pt x="50" y="80"/>
                  </a:cubicBezTo>
                  <a:cubicBezTo>
                    <a:pt x="51" y="80"/>
                    <a:pt x="52" y="80"/>
                    <a:pt x="53" y="80"/>
                  </a:cubicBezTo>
                  <a:cubicBezTo>
                    <a:pt x="54" y="82"/>
                    <a:pt x="54" y="83"/>
                    <a:pt x="52" y="85"/>
                  </a:cubicBezTo>
                  <a:cubicBezTo>
                    <a:pt x="53" y="85"/>
                    <a:pt x="54" y="85"/>
                    <a:pt x="54" y="86"/>
                  </a:cubicBezTo>
                  <a:cubicBezTo>
                    <a:pt x="54" y="87"/>
                    <a:pt x="54" y="87"/>
                    <a:pt x="55" y="88"/>
                  </a:cubicBezTo>
                  <a:cubicBezTo>
                    <a:pt x="54" y="89"/>
                    <a:pt x="53" y="90"/>
                    <a:pt x="54" y="92"/>
                  </a:cubicBezTo>
                  <a:cubicBezTo>
                    <a:pt x="53" y="92"/>
                    <a:pt x="53" y="93"/>
                    <a:pt x="52" y="93"/>
                  </a:cubicBezTo>
                  <a:cubicBezTo>
                    <a:pt x="53" y="95"/>
                    <a:pt x="55" y="95"/>
                    <a:pt x="55" y="97"/>
                  </a:cubicBezTo>
                  <a:cubicBezTo>
                    <a:pt x="58" y="98"/>
                    <a:pt x="60" y="99"/>
                    <a:pt x="61" y="102"/>
                  </a:cubicBezTo>
                  <a:cubicBezTo>
                    <a:pt x="62" y="106"/>
                    <a:pt x="60" y="109"/>
                    <a:pt x="58" y="111"/>
                  </a:cubicBezTo>
                  <a:cubicBezTo>
                    <a:pt x="56" y="114"/>
                    <a:pt x="54" y="117"/>
                    <a:pt x="52" y="119"/>
                  </a:cubicBezTo>
                  <a:cubicBezTo>
                    <a:pt x="50" y="120"/>
                    <a:pt x="45" y="121"/>
                    <a:pt x="47" y="124"/>
                  </a:cubicBezTo>
                  <a:cubicBezTo>
                    <a:pt x="45" y="125"/>
                    <a:pt x="41" y="129"/>
                    <a:pt x="40" y="132"/>
                  </a:cubicBezTo>
                  <a:cubicBezTo>
                    <a:pt x="40" y="132"/>
                    <a:pt x="40" y="132"/>
                    <a:pt x="40" y="132"/>
                  </a:cubicBezTo>
                  <a:cubicBezTo>
                    <a:pt x="40" y="132"/>
                    <a:pt x="40" y="132"/>
                    <a:pt x="39" y="133"/>
                  </a:cubicBezTo>
                  <a:cubicBezTo>
                    <a:pt x="39" y="133"/>
                    <a:pt x="39" y="133"/>
                    <a:pt x="38" y="133"/>
                  </a:cubicBezTo>
                  <a:cubicBezTo>
                    <a:pt x="36" y="132"/>
                    <a:pt x="36" y="131"/>
                    <a:pt x="35" y="132"/>
                  </a:cubicBezTo>
                  <a:cubicBezTo>
                    <a:pt x="34" y="133"/>
                    <a:pt x="33" y="133"/>
                    <a:pt x="32" y="133"/>
                  </a:cubicBezTo>
                  <a:cubicBezTo>
                    <a:pt x="32" y="134"/>
                    <a:pt x="33" y="134"/>
                    <a:pt x="31" y="134"/>
                  </a:cubicBezTo>
                  <a:cubicBezTo>
                    <a:pt x="29" y="135"/>
                    <a:pt x="28" y="134"/>
                    <a:pt x="28" y="135"/>
                  </a:cubicBezTo>
                  <a:cubicBezTo>
                    <a:pt x="28" y="136"/>
                    <a:pt x="27" y="136"/>
                    <a:pt x="26" y="137"/>
                  </a:cubicBezTo>
                  <a:cubicBezTo>
                    <a:pt x="25" y="137"/>
                    <a:pt x="24" y="136"/>
                    <a:pt x="24" y="136"/>
                  </a:cubicBezTo>
                  <a:cubicBezTo>
                    <a:pt x="23" y="137"/>
                    <a:pt x="23" y="136"/>
                    <a:pt x="23" y="137"/>
                  </a:cubicBezTo>
                  <a:cubicBezTo>
                    <a:pt x="22" y="138"/>
                    <a:pt x="22" y="137"/>
                    <a:pt x="21" y="138"/>
                  </a:cubicBezTo>
                  <a:cubicBezTo>
                    <a:pt x="21" y="139"/>
                    <a:pt x="19" y="139"/>
                    <a:pt x="19" y="139"/>
                  </a:cubicBezTo>
                  <a:cubicBezTo>
                    <a:pt x="18" y="139"/>
                    <a:pt x="18" y="137"/>
                    <a:pt x="18" y="138"/>
                  </a:cubicBezTo>
                  <a:cubicBezTo>
                    <a:pt x="17" y="139"/>
                    <a:pt x="17" y="140"/>
                    <a:pt x="17" y="139"/>
                  </a:cubicBezTo>
                  <a:cubicBezTo>
                    <a:pt x="16" y="139"/>
                    <a:pt x="15" y="139"/>
                    <a:pt x="15" y="139"/>
                  </a:cubicBezTo>
                  <a:cubicBezTo>
                    <a:pt x="15" y="139"/>
                    <a:pt x="15" y="142"/>
                    <a:pt x="14" y="141"/>
                  </a:cubicBezTo>
                  <a:cubicBezTo>
                    <a:pt x="13" y="140"/>
                    <a:pt x="15" y="139"/>
                    <a:pt x="14" y="139"/>
                  </a:cubicBezTo>
                  <a:cubicBezTo>
                    <a:pt x="13" y="139"/>
                    <a:pt x="12" y="140"/>
                    <a:pt x="12" y="139"/>
                  </a:cubicBezTo>
                  <a:cubicBezTo>
                    <a:pt x="12" y="138"/>
                    <a:pt x="11" y="137"/>
                    <a:pt x="12" y="137"/>
                  </a:cubicBezTo>
                  <a:cubicBezTo>
                    <a:pt x="13" y="137"/>
                    <a:pt x="13" y="137"/>
                    <a:pt x="13" y="136"/>
                  </a:cubicBezTo>
                  <a:cubicBezTo>
                    <a:pt x="14" y="135"/>
                    <a:pt x="13" y="135"/>
                    <a:pt x="14" y="135"/>
                  </a:cubicBezTo>
                  <a:cubicBezTo>
                    <a:pt x="14" y="134"/>
                    <a:pt x="14" y="134"/>
                    <a:pt x="14" y="134"/>
                  </a:cubicBezTo>
                  <a:cubicBezTo>
                    <a:pt x="12" y="135"/>
                    <a:pt x="12" y="135"/>
                    <a:pt x="12" y="135"/>
                  </a:cubicBezTo>
                  <a:cubicBezTo>
                    <a:pt x="12" y="135"/>
                    <a:pt x="11" y="135"/>
                    <a:pt x="11" y="134"/>
                  </a:cubicBezTo>
                  <a:cubicBezTo>
                    <a:pt x="10" y="134"/>
                    <a:pt x="10" y="133"/>
                    <a:pt x="10" y="133"/>
                  </a:cubicBezTo>
                  <a:cubicBezTo>
                    <a:pt x="9" y="133"/>
                    <a:pt x="8" y="133"/>
                    <a:pt x="8" y="133"/>
                  </a:cubicBezTo>
                  <a:cubicBezTo>
                    <a:pt x="7" y="132"/>
                    <a:pt x="8" y="132"/>
                    <a:pt x="7" y="132"/>
                  </a:cubicBezTo>
                  <a:cubicBezTo>
                    <a:pt x="6" y="132"/>
                    <a:pt x="6" y="131"/>
                    <a:pt x="6" y="132"/>
                  </a:cubicBezTo>
                  <a:cubicBezTo>
                    <a:pt x="5" y="132"/>
                    <a:pt x="5" y="132"/>
                    <a:pt x="4" y="132"/>
                  </a:cubicBezTo>
                  <a:cubicBezTo>
                    <a:pt x="4" y="131"/>
                    <a:pt x="3" y="130"/>
                    <a:pt x="4" y="130"/>
                  </a:cubicBezTo>
                  <a:cubicBezTo>
                    <a:pt x="4" y="129"/>
                    <a:pt x="4" y="129"/>
                    <a:pt x="4" y="129"/>
                  </a:cubicBezTo>
                  <a:cubicBezTo>
                    <a:pt x="5" y="128"/>
                    <a:pt x="5" y="128"/>
                    <a:pt x="5" y="128"/>
                  </a:cubicBezTo>
                  <a:cubicBezTo>
                    <a:pt x="4" y="126"/>
                    <a:pt x="4" y="126"/>
                    <a:pt x="4" y="126"/>
                  </a:cubicBezTo>
                  <a:cubicBezTo>
                    <a:pt x="4" y="125"/>
                    <a:pt x="4" y="125"/>
                    <a:pt x="4" y="125"/>
                  </a:cubicBezTo>
                  <a:cubicBezTo>
                    <a:pt x="5" y="124"/>
                    <a:pt x="5" y="124"/>
                    <a:pt x="5" y="124"/>
                  </a:cubicBezTo>
                  <a:cubicBezTo>
                    <a:pt x="4" y="123"/>
                    <a:pt x="4" y="123"/>
                    <a:pt x="4" y="123"/>
                  </a:cubicBezTo>
                  <a:cubicBezTo>
                    <a:pt x="5" y="121"/>
                    <a:pt x="5" y="121"/>
                    <a:pt x="5" y="121"/>
                  </a:cubicBezTo>
                  <a:cubicBezTo>
                    <a:pt x="5" y="120"/>
                    <a:pt x="5" y="120"/>
                    <a:pt x="5" y="120"/>
                  </a:cubicBezTo>
                  <a:cubicBezTo>
                    <a:pt x="5" y="120"/>
                    <a:pt x="6" y="119"/>
                    <a:pt x="5" y="119"/>
                  </a:cubicBezTo>
                  <a:cubicBezTo>
                    <a:pt x="5" y="118"/>
                    <a:pt x="5" y="118"/>
                    <a:pt x="5" y="117"/>
                  </a:cubicBezTo>
                  <a:cubicBezTo>
                    <a:pt x="5" y="116"/>
                    <a:pt x="5" y="116"/>
                    <a:pt x="5" y="116"/>
                  </a:cubicBezTo>
                  <a:cubicBezTo>
                    <a:pt x="5" y="115"/>
                    <a:pt x="5" y="116"/>
                    <a:pt x="4" y="115"/>
                  </a:cubicBezTo>
                  <a:cubicBezTo>
                    <a:pt x="3" y="114"/>
                    <a:pt x="3" y="113"/>
                    <a:pt x="4" y="112"/>
                  </a:cubicBezTo>
                  <a:cubicBezTo>
                    <a:pt x="4" y="112"/>
                    <a:pt x="5" y="111"/>
                    <a:pt x="4" y="111"/>
                  </a:cubicBezTo>
                  <a:cubicBezTo>
                    <a:pt x="4" y="110"/>
                    <a:pt x="3" y="111"/>
                    <a:pt x="3" y="110"/>
                  </a:cubicBezTo>
                  <a:cubicBezTo>
                    <a:pt x="3" y="108"/>
                    <a:pt x="3" y="107"/>
                    <a:pt x="3" y="107"/>
                  </a:cubicBezTo>
                  <a:cubicBezTo>
                    <a:pt x="3" y="106"/>
                    <a:pt x="3" y="105"/>
                    <a:pt x="3" y="105"/>
                  </a:cubicBezTo>
                  <a:cubicBezTo>
                    <a:pt x="3" y="104"/>
                    <a:pt x="4" y="103"/>
                    <a:pt x="4" y="103"/>
                  </a:cubicBezTo>
                  <a:cubicBezTo>
                    <a:pt x="4" y="103"/>
                    <a:pt x="6" y="102"/>
                    <a:pt x="6" y="101"/>
                  </a:cubicBezTo>
                  <a:cubicBezTo>
                    <a:pt x="5" y="100"/>
                    <a:pt x="7" y="99"/>
                    <a:pt x="7" y="99"/>
                  </a:cubicBezTo>
                  <a:cubicBezTo>
                    <a:pt x="8" y="99"/>
                    <a:pt x="8" y="98"/>
                    <a:pt x="9" y="98"/>
                  </a:cubicBezTo>
                  <a:cubicBezTo>
                    <a:pt x="10" y="98"/>
                    <a:pt x="11" y="97"/>
                    <a:pt x="11" y="96"/>
                  </a:cubicBezTo>
                  <a:cubicBezTo>
                    <a:pt x="11" y="94"/>
                    <a:pt x="11" y="94"/>
                    <a:pt x="12" y="93"/>
                  </a:cubicBezTo>
                  <a:cubicBezTo>
                    <a:pt x="12" y="93"/>
                    <a:pt x="12" y="92"/>
                    <a:pt x="13" y="91"/>
                  </a:cubicBezTo>
                  <a:cubicBezTo>
                    <a:pt x="14" y="91"/>
                    <a:pt x="16" y="89"/>
                    <a:pt x="17" y="88"/>
                  </a:cubicBezTo>
                  <a:cubicBezTo>
                    <a:pt x="18" y="87"/>
                    <a:pt x="18" y="86"/>
                    <a:pt x="19" y="86"/>
                  </a:cubicBezTo>
                  <a:cubicBezTo>
                    <a:pt x="20" y="85"/>
                    <a:pt x="20" y="85"/>
                    <a:pt x="20" y="84"/>
                  </a:cubicBezTo>
                  <a:cubicBezTo>
                    <a:pt x="20" y="83"/>
                    <a:pt x="19" y="82"/>
                    <a:pt x="20" y="81"/>
                  </a:cubicBezTo>
                  <a:cubicBezTo>
                    <a:pt x="22" y="81"/>
                    <a:pt x="21" y="81"/>
                    <a:pt x="22" y="80"/>
                  </a:cubicBezTo>
                  <a:cubicBezTo>
                    <a:pt x="23" y="79"/>
                    <a:pt x="22" y="78"/>
                    <a:pt x="23" y="78"/>
                  </a:cubicBezTo>
                  <a:cubicBezTo>
                    <a:pt x="24" y="78"/>
                    <a:pt x="23" y="78"/>
                    <a:pt x="24" y="77"/>
                  </a:cubicBezTo>
                  <a:cubicBezTo>
                    <a:pt x="25" y="77"/>
                    <a:pt x="24" y="76"/>
                    <a:pt x="25" y="77"/>
                  </a:cubicBezTo>
                  <a:cubicBezTo>
                    <a:pt x="26" y="77"/>
                    <a:pt x="26" y="77"/>
                    <a:pt x="26" y="76"/>
                  </a:cubicBezTo>
                  <a:cubicBezTo>
                    <a:pt x="26" y="74"/>
                    <a:pt x="26" y="74"/>
                    <a:pt x="26" y="74"/>
                  </a:cubicBezTo>
                  <a:cubicBezTo>
                    <a:pt x="26" y="74"/>
                    <a:pt x="27" y="73"/>
                    <a:pt x="27" y="71"/>
                  </a:cubicBezTo>
                  <a:cubicBezTo>
                    <a:pt x="26" y="69"/>
                    <a:pt x="26" y="69"/>
                    <a:pt x="26" y="68"/>
                  </a:cubicBezTo>
                  <a:cubicBezTo>
                    <a:pt x="24" y="67"/>
                    <a:pt x="24" y="67"/>
                    <a:pt x="24" y="67"/>
                  </a:cubicBezTo>
                  <a:cubicBezTo>
                    <a:pt x="23" y="65"/>
                    <a:pt x="23" y="65"/>
                    <a:pt x="23" y="65"/>
                  </a:cubicBezTo>
                  <a:cubicBezTo>
                    <a:pt x="23" y="65"/>
                    <a:pt x="23" y="62"/>
                    <a:pt x="23" y="63"/>
                  </a:cubicBezTo>
                  <a:cubicBezTo>
                    <a:pt x="22" y="64"/>
                    <a:pt x="22" y="64"/>
                    <a:pt x="21" y="64"/>
                  </a:cubicBezTo>
                  <a:cubicBezTo>
                    <a:pt x="21" y="64"/>
                    <a:pt x="21" y="64"/>
                    <a:pt x="21" y="64"/>
                  </a:cubicBezTo>
                  <a:cubicBezTo>
                    <a:pt x="20" y="62"/>
                    <a:pt x="18" y="60"/>
                    <a:pt x="17" y="58"/>
                  </a:cubicBezTo>
                  <a:cubicBezTo>
                    <a:pt x="16" y="55"/>
                    <a:pt x="17" y="55"/>
                    <a:pt x="18" y="51"/>
                  </a:cubicBezTo>
                  <a:cubicBezTo>
                    <a:pt x="17" y="51"/>
                    <a:pt x="17" y="51"/>
                    <a:pt x="17" y="51"/>
                  </a:cubicBezTo>
                  <a:cubicBezTo>
                    <a:pt x="17" y="50"/>
                    <a:pt x="17" y="49"/>
                    <a:pt x="18" y="49"/>
                  </a:cubicBezTo>
                  <a:cubicBezTo>
                    <a:pt x="17" y="48"/>
                    <a:pt x="17" y="48"/>
                    <a:pt x="16" y="48"/>
                  </a:cubicBezTo>
                  <a:cubicBezTo>
                    <a:pt x="16" y="45"/>
                    <a:pt x="16" y="42"/>
                    <a:pt x="16" y="40"/>
                  </a:cubicBezTo>
                  <a:cubicBezTo>
                    <a:pt x="16" y="37"/>
                    <a:pt x="17" y="34"/>
                    <a:pt x="17" y="32"/>
                  </a:cubicBezTo>
                  <a:cubicBezTo>
                    <a:pt x="16" y="32"/>
                    <a:pt x="16" y="32"/>
                    <a:pt x="15" y="32"/>
                  </a:cubicBezTo>
                  <a:cubicBezTo>
                    <a:pt x="16" y="26"/>
                    <a:pt x="12" y="30"/>
                    <a:pt x="11" y="26"/>
                  </a:cubicBezTo>
                  <a:cubicBezTo>
                    <a:pt x="10" y="26"/>
                    <a:pt x="10" y="27"/>
                    <a:pt x="9" y="27"/>
                  </a:cubicBezTo>
                  <a:cubicBezTo>
                    <a:pt x="9" y="26"/>
                    <a:pt x="9" y="25"/>
                    <a:pt x="9" y="24"/>
                  </a:cubicBezTo>
                  <a:cubicBezTo>
                    <a:pt x="8" y="24"/>
                    <a:pt x="7" y="24"/>
                    <a:pt x="6" y="24"/>
                  </a:cubicBezTo>
                  <a:cubicBezTo>
                    <a:pt x="5" y="22"/>
                    <a:pt x="2" y="20"/>
                    <a:pt x="1" y="17"/>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6" name="Freeform 227">
              <a:extLst>
                <a:ext uri="{FF2B5EF4-FFF2-40B4-BE49-F238E27FC236}">
                  <a16:creationId xmlns:a16="http://schemas.microsoft.com/office/drawing/2014/main" id="{0215A2FD-BAAE-4E1E-8055-F4B3604A0CC5}"/>
                </a:ext>
              </a:extLst>
            </p:cNvPr>
            <p:cNvSpPr>
              <a:spLocks/>
            </p:cNvSpPr>
            <p:nvPr/>
          </p:nvSpPr>
          <p:spPr bwMode="auto">
            <a:xfrm>
              <a:off x="6041483" y="1933059"/>
              <a:ext cx="229108" cy="526104"/>
            </a:xfrm>
            <a:custGeom>
              <a:avLst/>
              <a:gdLst>
                <a:gd name="T0" fmla="*/ 8 w 62"/>
                <a:gd name="T1" fmla="*/ 120 h 142"/>
                <a:gd name="T2" fmla="*/ 64 w 62"/>
                <a:gd name="T3" fmla="*/ 157 h 142"/>
                <a:gd name="T4" fmla="*/ 141 w 62"/>
                <a:gd name="T5" fmla="*/ 149 h 142"/>
                <a:gd name="T6" fmla="*/ 178 w 62"/>
                <a:gd name="T7" fmla="*/ 141 h 142"/>
                <a:gd name="T8" fmla="*/ 192 w 62"/>
                <a:gd name="T9" fmla="*/ 107 h 142"/>
                <a:gd name="T10" fmla="*/ 205 w 62"/>
                <a:gd name="T11" fmla="*/ 56 h 142"/>
                <a:gd name="T12" fmla="*/ 240 w 62"/>
                <a:gd name="T13" fmla="*/ 8 h 142"/>
                <a:gd name="T14" fmla="*/ 319 w 62"/>
                <a:gd name="T15" fmla="*/ 21 h 142"/>
                <a:gd name="T16" fmla="*/ 319 w 62"/>
                <a:gd name="T17" fmla="*/ 107 h 142"/>
                <a:gd name="T18" fmla="*/ 319 w 62"/>
                <a:gd name="T19" fmla="*/ 107 h 142"/>
                <a:gd name="T20" fmla="*/ 290 w 62"/>
                <a:gd name="T21" fmla="*/ 179 h 142"/>
                <a:gd name="T22" fmla="*/ 354 w 62"/>
                <a:gd name="T23" fmla="*/ 286 h 142"/>
                <a:gd name="T24" fmla="*/ 367 w 62"/>
                <a:gd name="T25" fmla="*/ 440 h 142"/>
                <a:gd name="T26" fmla="*/ 367 w 62"/>
                <a:gd name="T27" fmla="*/ 499 h 142"/>
                <a:gd name="T28" fmla="*/ 354 w 62"/>
                <a:gd name="T29" fmla="*/ 571 h 142"/>
                <a:gd name="T30" fmla="*/ 367 w 62"/>
                <a:gd name="T31" fmla="*/ 606 h 142"/>
                <a:gd name="T32" fmla="*/ 389 w 62"/>
                <a:gd name="T33" fmla="*/ 627 h 142"/>
                <a:gd name="T34" fmla="*/ 367 w 62"/>
                <a:gd name="T35" fmla="*/ 662 h 142"/>
                <a:gd name="T36" fmla="*/ 431 w 62"/>
                <a:gd name="T37" fmla="*/ 726 h 142"/>
                <a:gd name="T38" fmla="*/ 367 w 62"/>
                <a:gd name="T39" fmla="*/ 849 h 142"/>
                <a:gd name="T40" fmla="*/ 282 w 62"/>
                <a:gd name="T41" fmla="*/ 939 h 142"/>
                <a:gd name="T42" fmla="*/ 277 w 62"/>
                <a:gd name="T43" fmla="*/ 948 h 142"/>
                <a:gd name="T44" fmla="*/ 248 w 62"/>
                <a:gd name="T45" fmla="*/ 939 h 142"/>
                <a:gd name="T46" fmla="*/ 221 w 62"/>
                <a:gd name="T47" fmla="*/ 956 h 142"/>
                <a:gd name="T48" fmla="*/ 184 w 62"/>
                <a:gd name="T49" fmla="*/ 977 h 142"/>
                <a:gd name="T50" fmla="*/ 162 w 62"/>
                <a:gd name="T51" fmla="*/ 977 h 142"/>
                <a:gd name="T52" fmla="*/ 136 w 62"/>
                <a:gd name="T53" fmla="*/ 990 h 142"/>
                <a:gd name="T54" fmla="*/ 120 w 62"/>
                <a:gd name="T55" fmla="*/ 990 h 142"/>
                <a:gd name="T56" fmla="*/ 98 w 62"/>
                <a:gd name="T57" fmla="*/ 1004 h 142"/>
                <a:gd name="T58" fmla="*/ 85 w 62"/>
                <a:gd name="T59" fmla="*/ 990 h 142"/>
                <a:gd name="T60" fmla="*/ 93 w 62"/>
                <a:gd name="T61" fmla="*/ 969 h 142"/>
                <a:gd name="T62" fmla="*/ 98 w 62"/>
                <a:gd name="T63" fmla="*/ 956 h 142"/>
                <a:gd name="T64" fmla="*/ 77 w 62"/>
                <a:gd name="T65" fmla="*/ 956 h 142"/>
                <a:gd name="T66" fmla="*/ 56 w 62"/>
                <a:gd name="T67" fmla="*/ 948 h 142"/>
                <a:gd name="T68" fmla="*/ 43 w 62"/>
                <a:gd name="T69" fmla="*/ 939 h 142"/>
                <a:gd name="T70" fmla="*/ 29 w 62"/>
                <a:gd name="T71" fmla="*/ 926 h 142"/>
                <a:gd name="T72" fmla="*/ 35 w 62"/>
                <a:gd name="T73" fmla="*/ 913 h 142"/>
                <a:gd name="T74" fmla="*/ 29 w 62"/>
                <a:gd name="T75" fmla="*/ 891 h 142"/>
                <a:gd name="T76" fmla="*/ 29 w 62"/>
                <a:gd name="T77" fmla="*/ 875 h 142"/>
                <a:gd name="T78" fmla="*/ 35 w 62"/>
                <a:gd name="T79" fmla="*/ 854 h 142"/>
                <a:gd name="T80" fmla="*/ 35 w 62"/>
                <a:gd name="T81" fmla="*/ 833 h 142"/>
                <a:gd name="T82" fmla="*/ 29 w 62"/>
                <a:gd name="T83" fmla="*/ 819 h 142"/>
                <a:gd name="T84" fmla="*/ 29 w 62"/>
                <a:gd name="T85" fmla="*/ 790 h 142"/>
                <a:gd name="T86" fmla="*/ 21 w 62"/>
                <a:gd name="T87" fmla="*/ 763 h 142"/>
                <a:gd name="T88" fmla="*/ 29 w 62"/>
                <a:gd name="T89" fmla="*/ 734 h 142"/>
                <a:gd name="T90" fmla="*/ 51 w 62"/>
                <a:gd name="T91" fmla="*/ 705 h 142"/>
                <a:gd name="T92" fmla="*/ 77 w 62"/>
                <a:gd name="T93" fmla="*/ 683 h 142"/>
                <a:gd name="T94" fmla="*/ 93 w 62"/>
                <a:gd name="T95" fmla="*/ 649 h 142"/>
                <a:gd name="T96" fmla="*/ 136 w 62"/>
                <a:gd name="T97" fmla="*/ 614 h 142"/>
                <a:gd name="T98" fmla="*/ 141 w 62"/>
                <a:gd name="T99" fmla="*/ 577 h 142"/>
                <a:gd name="T100" fmla="*/ 162 w 62"/>
                <a:gd name="T101" fmla="*/ 555 h 142"/>
                <a:gd name="T102" fmla="*/ 178 w 62"/>
                <a:gd name="T103" fmla="*/ 550 h 142"/>
                <a:gd name="T104" fmla="*/ 184 w 62"/>
                <a:gd name="T105" fmla="*/ 528 h 142"/>
                <a:gd name="T106" fmla="*/ 184 w 62"/>
                <a:gd name="T107" fmla="*/ 483 h 142"/>
                <a:gd name="T108" fmla="*/ 162 w 62"/>
                <a:gd name="T109" fmla="*/ 462 h 142"/>
                <a:gd name="T110" fmla="*/ 149 w 62"/>
                <a:gd name="T111" fmla="*/ 456 h 142"/>
                <a:gd name="T112" fmla="*/ 120 w 62"/>
                <a:gd name="T113" fmla="*/ 414 h 142"/>
                <a:gd name="T114" fmla="*/ 120 w 62"/>
                <a:gd name="T115" fmla="*/ 363 h 142"/>
                <a:gd name="T116" fmla="*/ 114 w 62"/>
                <a:gd name="T117" fmla="*/ 342 h 142"/>
                <a:gd name="T118" fmla="*/ 120 w 62"/>
                <a:gd name="T119" fmla="*/ 227 h 142"/>
                <a:gd name="T120" fmla="*/ 77 w 62"/>
                <a:gd name="T121" fmla="*/ 184 h 142"/>
                <a:gd name="T122" fmla="*/ 64 w 62"/>
                <a:gd name="T123" fmla="*/ 171 h 142"/>
                <a:gd name="T124" fmla="*/ 8 w 62"/>
                <a:gd name="T125" fmla="*/ 120 h 14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62" h="142">
                  <a:moveTo>
                    <a:pt x="0" y="16"/>
                  </a:moveTo>
                  <a:cubicBezTo>
                    <a:pt x="1" y="16"/>
                    <a:pt x="1" y="16"/>
                    <a:pt x="1" y="17"/>
                  </a:cubicBezTo>
                  <a:cubicBezTo>
                    <a:pt x="2" y="16"/>
                    <a:pt x="1" y="14"/>
                    <a:pt x="2" y="13"/>
                  </a:cubicBezTo>
                  <a:cubicBezTo>
                    <a:pt x="6" y="14"/>
                    <a:pt x="6" y="20"/>
                    <a:pt x="9" y="22"/>
                  </a:cubicBezTo>
                  <a:cubicBezTo>
                    <a:pt x="12" y="23"/>
                    <a:pt x="17" y="20"/>
                    <a:pt x="18" y="22"/>
                  </a:cubicBezTo>
                  <a:cubicBezTo>
                    <a:pt x="18" y="22"/>
                    <a:pt x="19" y="22"/>
                    <a:pt x="20" y="21"/>
                  </a:cubicBezTo>
                  <a:cubicBezTo>
                    <a:pt x="21" y="22"/>
                    <a:pt x="22" y="24"/>
                    <a:pt x="23" y="25"/>
                  </a:cubicBezTo>
                  <a:cubicBezTo>
                    <a:pt x="23" y="24"/>
                    <a:pt x="24" y="22"/>
                    <a:pt x="25" y="20"/>
                  </a:cubicBezTo>
                  <a:cubicBezTo>
                    <a:pt x="25" y="20"/>
                    <a:pt x="27" y="18"/>
                    <a:pt x="28" y="18"/>
                  </a:cubicBezTo>
                  <a:cubicBezTo>
                    <a:pt x="28" y="17"/>
                    <a:pt x="27" y="16"/>
                    <a:pt x="27" y="15"/>
                  </a:cubicBezTo>
                  <a:cubicBezTo>
                    <a:pt x="28" y="13"/>
                    <a:pt x="29" y="12"/>
                    <a:pt x="30" y="11"/>
                  </a:cubicBezTo>
                  <a:cubicBezTo>
                    <a:pt x="30" y="10"/>
                    <a:pt x="29" y="9"/>
                    <a:pt x="29" y="8"/>
                  </a:cubicBezTo>
                  <a:cubicBezTo>
                    <a:pt x="29" y="7"/>
                    <a:pt x="29" y="7"/>
                    <a:pt x="30" y="5"/>
                  </a:cubicBezTo>
                  <a:cubicBezTo>
                    <a:pt x="31" y="2"/>
                    <a:pt x="31" y="2"/>
                    <a:pt x="34" y="1"/>
                  </a:cubicBezTo>
                  <a:cubicBezTo>
                    <a:pt x="36" y="1"/>
                    <a:pt x="37" y="0"/>
                    <a:pt x="39" y="0"/>
                  </a:cubicBezTo>
                  <a:cubicBezTo>
                    <a:pt x="42" y="2"/>
                    <a:pt x="41" y="4"/>
                    <a:pt x="45" y="3"/>
                  </a:cubicBezTo>
                  <a:cubicBezTo>
                    <a:pt x="47" y="6"/>
                    <a:pt x="47" y="6"/>
                    <a:pt x="46" y="9"/>
                  </a:cubicBezTo>
                  <a:cubicBezTo>
                    <a:pt x="46" y="11"/>
                    <a:pt x="45" y="13"/>
                    <a:pt x="45" y="15"/>
                  </a:cubicBezTo>
                  <a:cubicBezTo>
                    <a:pt x="45" y="15"/>
                    <a:pt x="45" y="15"/>
                    <a:pt x="45" y="15"/>
                  </a:cubicBezTo>
                  <a:cubicBezTo>
                    <a:pt x="45" y="15"/>
                    <a:pt x="45" y="15"/>
                    <a:pt x="45" y="15"/>
                  </a:cubicBezTo>
                  <a:cubicBezTo>
                    <a:pt x="44" y="16"/>
                    <a:pt x="43" y="17"/>
                    <a:pt x="42" y="18"/>
                  </a:cubicBezTo>
                  <a:cubicBezTo>
                    <a:pt x="41" y="20"/>
                    <a:pt x="41" y="22"/>
                    <a:pt x="41" y="25"/>
                  </a:cubicBezTo>
                  <a:cubicBezTo>
                    <a:pt x="44" y="27"/>
                    <a:pt x="49" y="32"/>
                    <a:pt x="51" y="35"/>
                  </a:cubicBezTo>
                  <a:cubicBezTo>
                    <a:pt x="52" y="37"/>
                    <a:pt x="51" y="37"/>
                    <a:pt x="50" y="40"/>
                  </a:cubicBezTo>
                  <a:cubicBezTo>
                    <a:pt x="49" y="41"/>
                    <a:pt x="48" y="43"/>
                    <a:pt x="48" y="45"/>
                  </a:cubicBezTo>
                  <a:cubicBezTo>
                    <a:pt x="42" y="47"/>
                    <a:pt x="51" y="58"/>
                    <a:pt x="52" y="62"/>
                  </a:cubicBezTo>
                  <a:cubicBezTo>
                    <a:pt x="53" y="65"/>
                    <a:pt x="53" y="63"/>
                    <a:pt x="52" y="66"/>
                  </a:cubicBezTo>
                  <a:cubicBezTo>
                    <a:pt x="51" y="68"/>
                    <a:pt x="52" y="68"/>
                    <a:pt x="52" y="70"/>
                  </a:cubicBezTo>
                  <a:cubicBezTo>
                    <a:pt x="51" y="72"/>
                    <a:pt x="50" y="72"/>
                    <a:pt x="50" y="74"/>
                  </a:cubicBezTo>
                  <a:cubicBezTo>
                    <a:pt x="50" y="76"/>
                    <a:pt x="50" y="78"/>
                    <a:pt x="50" y="80"/>
                  </a:cubicBezTo>
                  <a:cubicBezTo>
                    <a:pt x="51" y="80"/>
                    <a:pt x="52" y="80"/>
                    <a:pt x="53" y="80"/>
                  </a:cubicBezTo>
                  <a:cubicBezTo>
                    <a:pt x="54" y="82"/>
                    <a:pt x="54" y="83"/>
                    <a:pt x="52" y="85"/>
                  </a:cubicBezTo>
                  <a:cubicBezTo>
                    <a:pt x="53" y="85"/>
                    <a:pt x="54" y="85"/>
                    <a:pt x="54" y="86"/>
                  </a:cubicBezTo>
                  <a:cubicBezTo>
                    <a:pt x="54" y="87"/>
                    <a:pt x="54" y="87"/>
                    <a:pt x="55" y="88"/>
                  </a:cubicBezTo>
                  <a:cubicBezTo>
                    <a:pt x="54" y="89"/>
                    <a:pt x="53" y="90"/>
                    <a:pt x="54" y="92"/>
                  </a:cubicBezTo>
                  <a:cubicBezTo>
                    <a:pt x="53" y="92"/>
                    <a:pt x="53" y="93"/>
                    <a:pt x="52" y="93"/>
                  </a:cubicBezTo>
                  <a:cubicBezTo>
                    <a:pt x="53" y="95"/>
                    <a:pt x="55" y="95"/>
                    <a:pt x="55" y="97"/>
                  </a:cubicBezTo>
                  <a:cubicBezTo>
                    <a:pt x="58" y="98"/>
                    <a:pt x="60" y="99"/>
                    <a:pt x="61" y="102"/>
                  </a:cubicBezTo>
                  <a:cubicBezTo>
                    <a:pt x="62" y="106"/>
                    <a:pt x="60" y="109"/>
                    <a:pt x="58" y="111"/>
                  </a:cubicBezTo>
                  <a:cubicBezTo>
                    <a:pt x="56" y="114"/>
                    <a:pt x="54" y="117"/>
                    <a:pt x="52" y="119"/>
                  </a:cubicBezTo>
                  <a:cubicBezTo>
                    <a:pt x="50" y="120"/>
                    <a:pt x="45" y="121"/>
                    <a:pt x="47" y="124"/>
                  </a:cubicBezTo>
                  <a:cubicBezTo>
                    <a:pt x="45" y="125"/>
                    <a:pt x="41" y="129"/>
                    <a:pt x="40" y="132"/>
                  </a:cubicBezTo>
                  <a:cubicBezTo>
                    <a:pt x="40" y="132"/>
                    <a:pt x="40" y="132"/>
                    <a:pt x="40" y="132"/>
                  </a:cubicBezTo>
                  <a:cubicBezTo>
                    <a:pt x="40" y="132"/>
                    <a:pt x="40" y="132"/>
                    <a:pt x="39" y="133"/>
                  </a:cubicBezTo>
                  <a:cubicBezTo>
                    <a:pt x="39" y="133"/>
                    <a:pt x="39" y="133"/>
                    <a:pt x="38" y="133"/>
                  </a:cubicBezTo>
                  <a:cubicBezTo>
                    <a:pt x="36" y="132"/>
                    <a:pt x="36" y="131"/>
                    <a:pt x="35" y="132"/>
                  </a:cubicBezTo>
                  <a:cubicBezTo>
                    <a:pt x="34" y="133"/>
                    <a:pt x="33" y="133"/>
                    <a:pt x="32" y="133"/>
                  </a:cubicBezTo>
                  <a:cubicBezTo>
                    <a:pt x="32" y="134"/>
                    <a:pt x="33" y="134"/>
                    <a:pt x="31" y="134"/>
                  </a:cubicBezTo>
                  <a:cubicBezTo>
                    <a:pt x="29" y="135"/>
                    <a:pt x="28" y="134"/>
                    <a:pt x="28" y="135"/>
                  </a:cubicBezTo>
                  <a:cubicBezTo>
                    <a:pt x="28" y="136"/>
                    <a:pt x="27" y="136"/>
                    <a:pt x="26" y="137"/>
                  </a:cubicBezTo>
                  <a:cubicBezTo>
                    <a:pt x="25" y="137"/>
                    <a:pt x="24" y="136"/>
                    <a:pt x="24" y="136"/>
                  </a:cubicBezTo>
                  <a:cubicBezTo>
                    <a:pt x="23" y="137"/>
                    <a:pt x="23" y="136"/>
                    <a:pt x="23" y="137"/>
                  </a:cubicBezTo>
                  <a:cubicBezTo>
                    <a:pt x="22" y="138"/>
                    <a:pt x="22" y="137"/>
                    <a:pt x="21" y="138"/>
                  </a:cubicBezTo>
                  <a:cubicBezTo>
                    <a:pt x="21" y="139"/>
                    <a:pt x="19" y="139"/>
                    <a:pt x="19" y="139"/>
                  </a:cubicBezTo>
                  <a:cubicBezTo>
                    <a:pt x="18" y="139"/>
                    <a:pt x="18" y="137"/>
                    <a:pt x="18" y="138"/>
                  </a:cubicBezTo>
                  <a:cubicBezTo>
                    <a:pt x="17" y="139"/>
                    <a:pt x="17" y="140"/>
                    <a:pt x="17" y="139"/>
                  </a:cubicBezTo>
                  <a:cubicBezTo>
                    <a:pt x="16" y="139"/>
                    <a:pt x="15" y="139"/>
                    <a:pt x="15" y="139"/>
                  </a:cubicBezTo>
                  <a:cubicBezTo>
                    <a:pt x="15" y="139"/>
                    <a:pt x="15" y="142"/>
                    <a:pt x="14" y="141"/>
                  </a:cubicBezTo>
                  <a:cubicBezTo>
                    <a:pt x="13" y="140"/>
                    <a:pt x="15" y="139"/>
                    <a:pt x="14" y="139"/>
                  </a:cubicBezTo>
                  <a:cubicBezTo>
                    <a:pt x="13" y="139"/>
                    <a:pt x="12" y="140"/>
                    <a:pt x="12" y="139"/>
                  </a:cubicBezTo>
                  <a:cubicBezTo>
                    <a:pt x="12" y="138"/>
                    <a:pt x="11" y="137"/>
                    <a:pt x="12" y="137"/>
                  </a:cubicBezTo>
                  <a:cubicBezTo>
                    <a:pt x="13" y="137"/>
                    <a:pt x="13" y="137"/>
                    <a:pt x="13" y="136"/>
                  </a:cubicBezTo>
                  <a:cubicBezTo>
                    <a:pt x="14" y="135"/>
                    <a:pt x="13" y="135"/>
                    <a:pt x="14" y="135"/>
                  </a:cubicBezTo>
                  <a:cubicBezTo>
                    <a:pt x="14" y="134"/>
                    <a:pt x="14" y="134"/>
                    <a:pt x="14" y="134"/>
                  </a:cubicBezTo>
                  <a:cubicBezTo>
                    <a:pt x="12" y="135"/>
                    <a:pt x="12" y="135"/>
                    <a:pt x="12" y="135"/>
                  </a:cubicBezTo>
                  <a:cubicBezTo>
                    <a:pt x="12" y="135"/>
                    <a:pt x="11" y="135"/>
                    <a:pt x="11" y="134"/>
                  </a:cubicBezTo>
                  <a:cubicBezTo>
                    <a:pt x="10" y="134"/>
                    <a:pt x="10" y="133"/>
                    <a:pt x="10" y="133"/>
                  </a:cubicBezTo>
                  <a:cubicBezTo>
                    <a:pt x="9" y="133"/>
                    <a:pt x="8" y="133"/>
                    <a:pt x="8" y="133"/>
                  </a:cubicBezTo>
                  <a:cubicBezTo>
                    <a:pt x="7" y="132"/>
                    <a:pt x="8" y="132"/>
                    <a:pt x="7" y="132"/>
                  </a:cubicBezTo>
                  <a:cubicBezTo>
                    <a:pt x="6" y="132"/>
                    <a:pt x="6" y="131"/>
                    <a:pt x="6" y="132"/>
                  </a:cubicBezTo>
                  <a:cubicBezTo>
                    <a:pt x="5" y="132"/>
                    <a:pt x="5" y="132"/>
                    <a:pt x="4" y="132"/>
                  </a:cubicBezTo>
                  <a:cubicBezTo>
                    <a:pt x="4" y="131"/>
                    <a:pt x="3" y="130"/>
                    <a:pt x="4" y="130"/>
                  </a:cubicBezTo>
                  <a:cubicBezTo>
                    <a:pt x="4" y="129"/>
                    <a:pt x="4" y="129"/>
                    <a:pt x="4" y="129"/>
                  </a:cubicBezTo>
                  <a:cubicBezTo>
                    <a:pt x="5" y="128"/>
                    <a:pt x="5" y="128"/>
                    <a:pt x="5" y="128"/>
                  </a:cubicBezTo>
                  <a:cubicBezTo>
                    <a:pt x="4" y="126"/>
                    <a:pt x="4" y="126"/>
                    <a:pt x="4" y="126"/>
                  </a:cubicBezTo>
                  <a:cubicBezTo>
                    <a:pt x="4" y="125"/>
                    <a:pt x="4" y="125"/>
                    <a:pt x="4" y="125"/>
                  </a:cubicBezTo>
                  <a:cubicBezTo>
                    <a:pt x="5" y="124"/>
                    <a:pt x="5" y="124"/>
                    <a:pt x="5" y="124"/>
                  </a:cubicBezTo>
                  <a:cubicBezTo>
                    <a:pt x="4" y="123"/>
                    <a:pt x="4" y="123"/>
                    <a:pt x="4" y="123"/>
                  </a:cubicBezTo>
                  <a:cubicBezTo>
                    <a:pt x="5" y="121"/>
                    <a:pt x="5" y="121"/>
                    <a:pt x="5" y="121"/>
                  </a:cubicBezTo>
                  <a:cubicBezTo>
                    <a:pt x="5" y="120"/>
                    <a:pt x="5" y="120"/>
                    <a:pt x="5" y="120"/>
                  </a:cubicBezTo>
                  <a:cubicBezTo>
                    <a:pt x="5" y="120"/>
                    <a:pt x="6" y="119"/>
                    <a:pt x="5" y="119"/>
                  </a:cubicBezTo>
                  <a:cubicBezTo>
                    <a:pt x="5" y="118"/>
                    <a:pt x="5" y="118"/>
                    <a:pt x="5" y="117"/>
                  </a:cubicBezTo>
                  <a:cubicBezTo>
                    <a:pt x="5" y="116"/>
                    <a:pt x="5" y="116"/>
                    <a:pt x="5" y="116"/>
                  </a:cubicBezTo>
                  <a:cubicBezTo>
                    <a:pt x="5" y="115"/>
                    <a:pt x="5" y="116"/>
                    <a:pt x="4" y="115"/>
                  </a:cubicBezTo>
                  <a:cubicBezTo>
                    <a:pt x="3" y="114"/>
                    <a:pt x="3" y="113"/>
                    <a:pt x="4" y="112"/>
                  </a:cubicBezTo>
                  <a:cubicBezTo>
                    <a:pt x="4" y="112"/>
                    <a:pt x="5" y="111"/>
                    <a:pt x="4" y="111"/>
                  </a:cubicBezTo>
                  <a:cubicBezTo>
                    <a:pt x="4" y="110"/>
                    <a:pt x="3" y="111"/>
                    <a:pt x="3" y="110"/>
                  </a:cubicBezTo>
                  <a:cubicBezTo>
                    <a:pt x="3" y="108"/>
                    <a:pt x="3" y="107"/>
                    <a:pt x="3" y="107"/>
                  </a:cubicBezTo>
                  <a:cubicBezTo>
                    <a:pt x="3" y="106"/>
                    <a:pt x="3" y="105"/>
                    <a:pt x="3" y="105"/>
                  </a:cubicBezTo>
                  <a:cubicBezTo>
                    <a:pt x="3" y="104"/>
                    <a:pt x="4" y="103"/>
                    <a:pt x="4" y="103"/>
                  </a:cubicBezTo>
                  <a:cubicBezTo>
                    <a:pt x="4" y="103"/>
                    <a:pt x="6" y="102"/>
                    <a:pt x="6" y="101"/>
                  </a:cubicBezTo>
                  <a:cubicBezTo>
                    <a:pt x="5" y="100"/>
                    <a:pt x="7" y="99"/>
                    <a:pt x="7" y="99"/>
                  </a:cubicBezTo>
                  <a:cubicBezTo>
                    <a:pt x="8" y="99"/>
                    <a:pt x="8" y="98"/>
                    <a:pt x="9" y="98"/>
                  </a:cubicBezTo>
                  <a:cubicBezTo>
                    <a:pt x="10" y="98"/>
                    <a:pt x="11" y="97"/>
                    <a:pt x="11" y="96"/>
                  </a:cubicBezTo>
                  <a:cubicBezTo>
                    <a:pt x="11" y="94"/>
                    <a:pt x="11" y="94"/>
                    <a:pt x="12" y="93"/>
                  </a:cubicBezTo>
                  <a:cubicBezTo>
                    <a:pt x="12" y="93"/>
                    <a:pt x="12" y="92"/>
                    <a:pt x="13" y="91"/>
                  </a:cubicBezTo>
                  <a:cubicBezTo>
                    <a:pt x="14" y="91"/>
                    <a:pt x="16" y="89"/>
                    <a:pt x="17" y="88"/>
                  </a:cubicBezTo>
                  <a:cubicBezTo>
                    <a:pt x="18" y="87"/>
                    <a:pt x="18" y="86"/>
                    <a:pt x="19" y="86"/>
                  </a:cubicBezTo>
                  <a:cubicBezTo>
                    <a:pt x="20" y="85"/>
                    <a:pt x="20" y="85"/>
                    <a:pt x="20" y="84"/>
                  </a:cubicBezTo>
                  <a:cubicBezTo>
                    <a:pt x="20" y="83"/>
                    <a:pt x="19" y="82"/>
                    <a:pt x="20" y="81"/>
                  </a:cubicBezTo>
                  <a:cubicBezTo>
                    <a:pt x="22" y="81"/>
                    <a:pt x="21" y="81"/>
                    <a:pt x="22" y="80"/>
                  </a:cubicBezTo>
                  <a:cubicBezTo>
                    <a:pt x="23" y="79"/>
                    <a:pt x="22" y="78"/>
                    <a:pt x="23" y="78"/>
                  </a:cubicBezTo>
                  <a:cubicBezTo>
                    <a:pt x="24" y="78"/>
                    <a:pt x="23" y="78"/>
                    <a:pt x="24" y="77"/>
                  </a:cubicBezTo>
                  <a:cubicBezTo>
                    <a:pt x="25" y="77"/>
                    <a:pt x="24" y="76"/>
                    <a:pt x="25" y="77"/>
                  </a:cubicBezTo>
                  <a:cubicBezTo>
                    <a:pt x="26" y="77"/>
                    <a:pt x="26" y="77"/>
                    <a:pt x="26" y="76"/>
                  </a:cubicBezTo>
                  <a:cubicBezTo>
                    <a:pt x="26" y="74"/>
                    <a:pt x="26" y="74"/>
                    <a:pt x="26" y="74"/>
                  </a:cubicBezTo>
                  <a:cubicBezTo>
                    <a:pt x="26" y="74"/>
                    <a:pt x="27" y="73"/>
                    <a:pt x="27" y="71"/>
                  </a:cubicBezTo>
                  <a:cubicBezTo>
                    <a:pt x="26" y="69"/>
                    <a:pt x="26" y="69"/>
                    <a:pt x="26" y="68"/>
                  </a:cubicBezTo>
                  <a:cubicBezTo>
                    <a:pt x="24" y="67"/>
                    <a:pt x="24" y="67"/>
                    <a:pt x="24" y="67"/>
                  </a:cubicBezTo>
                  <a:cubicBezTo>
                    <a:pt x="23" y="65"/>
                    <a:pt x="23" y="65"/>
                    <a:pt x="23" y="65"/>
                  </a:cubicBezTo>
                  <a:cubicBezTo>
                    <a:pt x="23" y="65"/>
                    <a:pt x="23" y="62"/>
                    <a:pt x="23" y="63"/>
                  </a:cubicBezTo>
                  <a:cubicBezTo>
                    <a:pt x="22" y="64"/>
                    <a:pt x="22" y="64"/>
                    <a:pt x="21" y="64"/>
                  </a:cubicBezTo>
                  <a:cubicBezTo>
                    <a:pt x="21" y="64"/>
                    <a:pt x="21" y="64"/>
                    <a:pt x="21" y="64"/>
                  </a:cubicBezTo>
                  <a:cubicBezTo>
                    <a:pt x="20" y="62"/>
                    <a:pt x="18" y="60"/>
                    <a:pt x="17" y="58"/>
                  </a:cubicBezTo>
                  <a:cubicBezTo>
                    <a:pt x="16" y="55"/>
                    <a:pt x="17" y="55"/>
                    <a:pt x="18" y="51"/>
                  </a:cubicBezTo>
                  <a:cubicBezTo>
                    <a:pt x="17" y="51"/>
                    <a:pt x="17" y="51"/>
                    <a:pt x="17" y="51"/>
                  </a:cubicBezTo>
                  <a:cubicBezTo>
                    <a:pt x="17" y="50"/>
                    <a:pt x="17" y="49"/>
                    <a:pt x="18" y="49"/>
                  </a:cubicBezTo>
                  <a:cubicBezTo>
                    <a:pt x="17" y="48"/>
                    <a:pt x="17" y="48"/>
                    <a:pt x="16" y="48"/>
                  </a:cubicBezTo>
                  <a:cubicBezTo>
                    <a:pt x="16" y="45"/>
                    <a:pt x="16" y="42"/>
                    <a:pt x="16" y="40"/>
                  </a:cubicBezTo>
                  <a:cubicBezTo>
                    <a:pt x="16" y="37"/>
                    <a:pt x="17" y="34"/>
                    <a:pt x="17" y="32"/>
                  </a:cubicBezTo>
                  <a:cubicBezTo>
                    <a:pt x="16" y="32"/>
                    <a:pt x="16" y="32"/>
                    <a:pt x="15" y="32"/>
                  </a:cubicBezTo>
                  <a:cubicBezTo>
                    <a:pt x="16" y="26"/>
                    <a:pt x="12" y="30"/>
                    <a:pt x="11" y="26"/>
                  </a:cubicBezTo>
                  <a:cubicBezTo>
                    <a:pt x="10" y="26"/>
                    <a:pt x="10" y="27"/>
                    <a:pt x="9" y="27"/>
                  </a:cubicBezTo>
                  <a:cubicBezTo>
                    <a:pt x="9" y="26"/>
                    <a:pt x="9" y="25"/>
                    <a:pt x="9" y="24"/>
                  </a:cubicBezTo>
                  <a:cubicBezTo>
                    <a:pt x="8" y="24"/>
                    <a:pt x="7" y="24"/>
                    <a:pt x="6" y="24"/>
                  </a:cubicBezTo>
                  <a:cubicBezTo>
                    <a:pt x="5" y="22"/>
                    <a:pt x="2" y="20"/>
                    <a:pt x="1" y="17"/>
                  </a:cubicBezTo>
                </a:path>
              </a:pathLst>
            </a:custGeom>
            <a:solidFill>
              <a:srgbClr val="FF33CC"/>
            </a:solidFill>
            <a:ln w="4763" cap="rnd">
              <a:solidFill>
                <a:srgbClr val="FFFFFF"/>
              </a:solidFill>
              <a:prstDash val="solid"/>
              <a:round/>
              <a:headEnd/>
              <a:tailEnd/>
            </a:ln>
          </p:spPr>
          <p:txBody>
            <a:bodyPr/>
            <a:lstStyle/>
            <a:p>
              <a:endParaRPr lang="en-US"/>
            </a:p>
          </p:txBody>
        </p:sp>
        <p:sp>
          <p:nvSpPr>
            <p:cNvPr id="104" name="Freeform 255">
              <a:extLst>
                <a:ext uri="{FF2B5EF4-FFF2-40B4-BE49-F238E27FC236}">
                  <a16:creationId xmlns:a16="http://schemas.microsoft.com/office/drawing/2014/main" id="{BBC05DE9-0C3D-43C7-8AB8-DCFE64D662EC}"/>
                </a:ext>
              </a:extLst>
            </p:cNvPr>
            <p:cNvSpPr>
              <a:spLocks/>
            </p:cNvSpPr>
            <p:nvPr/>
          </p:nvSpPr>
          <p:spPr bwMode="auto">
            <a:xfrm>
              <a:off x="6598286" y="2659056"/>
              <a:ext cx="856727" cy="452533"/>
            </a:xfrm>
            <a:custGeom>
              <a:avLst/>
              <a:gdLst>
                <a:gd name="T0" fmla="*/ 35 w 231"/>
                <a:gd name="T1" fmla="*/ 572 h 122"/>
                <a:gd name="T2" fmla="*/ 77 w 231"/>
                <a:gd name="T3" fmla="*/ 542 h 122"/>
                <a:gd name="T4" fmla="*/ 43 w 231"/>
                <a:gd name="T5" fmla="*/ 470 h 122"/>
                <a:gd name="T6" fmla="*/ 43 w 231"/>
                <a:gd name="T7" fmla="*/ 350 h 122"/>
                <a:gd name="T8" fmla="*/ 85 w 231"/>
                <a:gd name="T9" fmla="*/ 342 h 122"/>
                <a:gd name="T10" fmla="*/ 243 w 231"/>
                <a:gd name="T11" fmla="*/ 243 h 122"/>
                <a:gd name="T12" fmla="*/ 350 w 231"/>
                <a:gd name="T13" fmla="*/ 307 h 122"/>
                <a:gd name="T14" fmla="*/ 443 w 231"/>
                <a:gd name="T15" fmla="*/ 294 h 122"/>
                <a:gd name="T16" fmla="*/ 529 w 231"/>
                <a:gd name="T17" fmla="*/ 286 h 122"/>
                <a:gd name="T18" fmla="*/ 593 w 231"/>
                <a:gd name="T19" fmla="*/ 251 h 122"/>
                <a:gd name="T20" fmla="*/ 556 w 231"/>
                <a:gd name="T21" fmla="*/ 171 h 122"/>
                <a:gd name="T22" fmla="*/ 598 w 231"/>
                <a:gd name="T23" fmla="*/ 136 h 122"/>
                <a:gd name="T24" fmla="*/ 662 w 231"/>
                <a:gd name="T25" fmla="*/ 64 h 122"/>
                <a:gd name="T26" fmla="*/ 857 w 231"/>
                <a:gd name="T27" fmla="*/ 21 h 122"/>
                <a:gd name="T28" fmla="*/ 970 w 231"/>
                <a:gd name="T29" fmla="*/ 29 h 122"/>
                <a:gd name="T30" fmla="*/ 1084 w 231"/>
                <a:gd name="T31" fmla="*/ 86 h 122"/>
                <a:gd name="T32" fmla="*/ 1183 w 231"/>
                <a:gd name="T33" fmla="*/ 51 h 122"/>
                <a:gd name="T34" fmla="*/ 1242 w 231"/>
                <a:gd name="T35" fmla="*/ 115 h 122"/>
                <a:gd name="T36" fmla="*/ 1498 w 231"/>
                <a:gd name="T37" fmla="*/ 307 h 122"/>
                <a:gd name="T38" fmla="*/ 1648 w 231"/>
                <a:gd name="T39" fmla="*/ 379 h 122"/>
                <a:gd name="T40" fmla="*/ 1571 w 231"/>
                <a:gd name="T41" fmla="*/ 444 h 122"/>
                <a:gd name="T42" fmla="*/ 1541 w 231"/>
                <a:gd name="T43" fmla="*/ 508 h 122"/>
                <a:gd name="T44" fmla="*/ 1456 w 231"/>
                <a:gd name="T45" fmla="*/ 478 h 122"/>
                <a:gd name="T46" fmla="*/ 1434 w 231"/>
                <a:gd name="T47" fmla="*/ 607 h 122"/>
                <a:gd name="T48" fmla="*/ 1400 w 231"/>
                <a:gd name="T49" fmla="*/ 620 h 122"/>
                <a:gd name="T50" fmla="*/ 1384 w 231"/>
                <a:gd name="T51" fmla="*/ 721 h 122"/>
                <a:gd name="T52" fmla="*/ 1298 w 231"/>
                <a:gd name="T53" fmla="*/ 786 h 122"/>
                <a:gd name="T54" fmla="*/ 1157 w 231"/>
                <a:gd name="T55" fmla="*/ 772 h 122"/>
                <a:gd name="T56" fmla="*/ 1114 w 231"/>
                <a:gd name="T57" fmla="*/ 756 h 122"/>
                <a:gd name="T58" fmla="*/ 1092 w 231"/>
                <a:gd name="T59" fmla="*/ 786 h 122"/>
                <a:gd name="T60" fmla="*/ 1055 w 231"/>
                <a:gd name="T61" fmla="*/ 778 h 122"/>
                <a:gd name="T62" fmla="*/ 986 w 231"/>
                <a:gd name="T63" fmla="*/ 807 h 122"/>
                <a:gd name="T64" fmla="*/ 836 w 231"/>
                <a:gd name="T65" fmla="*/ 850 h 122"/>
                <a:gd name="T66" fmla="*/ 705 w 231"/>
                <a:gd name="T67" fmla="*/ 713 h 122"/>
                <a:gd name="T68" fmla="*/ 556 w 231"/>
                <a:gd name="T69" fmla="*/ 713 h 122"/>
                <a:gd name="T70" fmla="*/ 465 w 231"/>
                <a:gd name="T71" fmla="*/ 713 h 122"/>
                <a:gd name="T72" fmla="*/ 449 w 231"/>
                <a:gd name="T73" fmla="*/ 615 h 122"/>
                <a:gd name="T74" fmla="*/ 393 w 231"/>
                <a:gd name="T75" fmla="*/ 756 h 122"/>
                <a:gd name="T76" fmla="*/ 385 w 231"/>
                <a:gd name="T77" fmla="*/ 850 h 122"/>
                <a:gd name="T78" fmla="*/ 294 w 231"/>
                <a:gd name="T79" fmla="*/ 786 h 122"/>
                <a:gd name="T80" fmla="*/ 227 w 231"/>
                <a:gd name="T81" fmla="*/ 828 h 122"/>
                <a:gd name="T82" fmla="*/ 200 w 231"/>
                <a:gd name="T83" fmla="*/ 743 h 122"/>
                <a:gd name="T84" fmla="*/ 171 w 231"/>
                <a:gd name="T85" fmla="*/ 692 h 122"/>
                <a:gd name="T86" fmla="*/ 158 w 231"/>
                <a:gd name="T87" fmla="*/ 641 h 122"/>
                <a:gd name="T88" fmla="*/ 214 w 231"/>
                <a:gd name="T89" fmla="*/ 615 h 122"/>
                <a:gd name="T90" fmla="*/ 278 w 231"/>
                <a:gd name="T91" fmla="*/ 585 h 122"/>
                <a:gd name="T92" fmla="*/ 264 w 231"/>
                <a:gd name="T93" fmla="*/ 534 h 122"/>
                <a:gd name="T94" fmla="*/ 93 w 231"/>
                <a:gd name="T95" fmla="*/ 556 h 122"/>
                <a:gd name="T96" fmla="*/ 13 w 231"/>
                <a:gd name="T97" fmla="*/ 657 h 12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1" h="122">
                  <a:moveTo>
                    <a:pt x="2" y="92"/>
                  </a:moveTo>
                  <a:cubicBezTo>
                    <a:pt x="0" y="88"/>
                    <a:pt x="4" y="84"/>
                    <a:pt x="5" y="80"/>
                  </a:cubicBezTo>
                  <a:cubicBezTo>
                    <a:pt x="5" y="77"/>
                    <a:pt x="7" y="83"/>
                    <a:pt x="7" y="83"/>
                  </a:cubicBezTo>
                  <a:cubicBezTo>
                    <a:pt x="7" y="83"/>
                    <a:pt x="10" y="83"/>
                    <a:pt x="11" y="76"/>
                  </a:cubicBezTo>
                  <a:cubicBezTo>
                    <a:pt x="13" y="70"/>
                    <a:pt x="11" y="71"/>
                    <a:pt x="11" y="71"/>
                  </a:cubicBezTo>
                  <a:cubicBezTo>
                    <a:pt x="11" y="71"/>
                    <a:pt x="9" y="69"/>
                    <a:pt x="6" y="66"/>
                  </a:cubicBezTo>
                  <a:cubicBezTo>
                    <a:pt x="3" y="63"/>
                    <a:pt x="0" y="57"/>
                    <a:pt x="0" y="57"/>
                  </a:cubicBezTo>
                  <a:cubicBezTo>
                    <a:pt x="0" y="57"/>
                    <a:pt x="1" y="53"/>
                    <a:pt x="6" y="49"/>
                  </a:cubicBezTo>
                  <a:cubicBezTo>
                    <a:pt x="11" y="45"/>
                    <a:pt x="13" y="53"/>
                    <a:pt x="13" y="53"/>
                  </a:cubicBezTo>
                  <a:cubicBezTo>
                    <a:pt x="13" y="53"/>
                    <a:pt x="14" y="52"/>
                    <a:pt x="12" y="48"/>
                  </a:cubicBezTo>
                  <a:cubicBezTo>
                    <a:pt x="10" y="43"/>
                    <a:pt x="16" y="42"/>
                    <a:pt x="20" y="39"/>
                  </a:cubicBezTo>
                  <a:cubicBezTo>
                    <a:pt x="24" y="37"/>
                    <a:pt x="28" y="34"/>
                    <a:pt x="34" y="34"/>
                  </a:cubicBezTo>
                  <a:cubicBezTo>
                    <a:pt x="40" y="34"/>
                    <a:pt x="38" y="37"/>
                    <a:pt x="42" y="39"/>
                  </a:cubicBezTo>
                  <a:cubicBezTo>
                    <a:pt x="46" y="41"/>
                    <a:pt x="49" y="43"/>
                    <a:pt x="49" y="43"/>
                  </a:cubicBezTo>
                  <a:cubicBezTo>
                    <a:pt x="49" y="43"/>
                    <a:pt x="53" y="42"/>
                    <a:pt x="57" y="37"/>
                  </a:cubicBezTo>
                  <a:cubicBezTo>
                    <a:pt x="61" y="32"/>
                    <a:pt x="60" y="40"/>
                    <a:pt x="62" y="41"/>
                  </a:cubicBezTo>
                  <a:cubicBezTo>
                    <a:pt x="63" y="43"/>
                    <a:pt x="67" y="42"/>
                    <a:pt x="69" y="39"/>
                  </a:cubicBezTo>
                  <a:cubicBezTo>
                    <a:pt x="72" y="36"/>
                    <a:pt x="74" y="40"/>
                    <a:pt x="74" y="40"/>
                  </a:cubicBezTo>
                  <a:cubicBezTo>
                    <a:pt x="74" y="40"/>
                    <a:pt x="79" y="41"/>
                    <a:pt x="81" y="40"/>
                  </a:cubicBezTo>
                  <a:cubicBezTo>
                    <a:pt x="84" y="40"/>
                    <a:pt x="83" y="39"/>
                    <a:pt x="83" y="35"/>
                  </a:cubicBezTo>
                  <a:cubicBezTo>
                    <a:pt x="83" y="32"/>
                    <a:pt x="79" y="32"/>
                    <a:pt x="79" y="32"/>
                  </a:cubicBezTo>
                  <a:cubicBezTo>
                    <a:pt x="79" y="32"/>
                    <a:pt x="77" y="26"/>
                    <a:pt x="78" y="24"/>
                  </a:cubicBezTo>
                  <a:cubicBezTo>
                    <a:pt x="78" y="21"/>
                    <a:pt x="83" y="23"/>
                    <a:pt x="83" y="23"/>
                  </a:cubicBezTo>
                  <a:cubicBezTo>
                    <a:pt x="84" y="19"/>
                    <a:pt x="84" y="19"/>
                    <a:pt x="84" y="19"/>
                  </a:cubicBezTo>
                  <a:cubicBezTo>
                    <a:pt x="84" y="19"/>
                    <a:pt x="84" y="19"/>
                    <a:pt x="83" y="12"/>
                  </a:cubicBezTo>
                  <a:cubicBezTo>
                    <a:pt x="81" y="5"/>
                    <a:pt x="87" y="10"/>
                    <a:pt x="93" y="9"/>
                  </a:cubicBezTo>
                  <a:cubicBezTo>
                    <a:pt x="99" y="8"/>
                    <a:pt x="102" y="7"/>
                    <a:pt x="108" y="7"/>
                  </a:cubicBezTo>
                  <a:cubicBezTo>
                    <a:pt x="113" y="6"/>
                    <a:pt x="117" y="5"/>
                    <a:pt x="120" y="3"/>
                  </a:cubicBezTo>
                  <a:cubicBezTo>
                    <a:pt x="123" y="0"/>
                    <a:pt x="125" y="2"/>
                    <a:pt x="128" y="1"/>
                  </a:cubicBezTo>
                  <a:cubicBezTo>
                    <a:pt x="132" y="0"/>
                    <a:pt x="135" y="0"/>
                    <a:pt x="136" y="4"/>
                  </a:cubicBezTo>
                  <a:cubicBezTo>
                    <a:pt x="138" y="9"/>
                    <a:pt x="139" y="8"/>
                    <a:pt x="142" y="7"/>
                  </a:cubicBezTo>
                  <a:cubicBezTo>
                    <a:pt x="145" y="7"/>
                    <a:pt x="148" y="9"/>
                    <a:pt x="152" y="12"/>
                  </a:cubicBezTo>
                  <a:cubicBezTo>
                    <a:pt x="155" y="14"/>
                    <a:pt x="156" y="14"/>
                    <a:pt x="158" y="14"/>
                  </a:cubicBezTo>
                  <a:cubicBezTo>
                    <a:pt x="160" y="14"/>
                    <a:pt x="162" y="10"/>
                    <a:pt x="166" y="7"/>
                  </a:cubicBezTo>
                  <a:cubicBezTo>
                    <a:pt x="170" y="3"/>
                    <a:pt x="169" y="7"/>
                    <a:pt x="172" y="7"/>
                  </a:cubicBezTo>
                  <a:cubicBezTo>
                    <a:pt x="175" y="7"/>
                    <a:pt x="171" y="12"/>
                    <a:pt x="174" y="16"/>
                  </a:cubicBezTo>
                  <a:cubicBezTo>
                    <a:pt x="176" y="20"/>
                    <a:pt x="191" y="43"/>
                    <a:pt x="195" y="43"/>
                  </a:cubicBezTo>
                  <a:cubicBezTo>
                    <a:pt x="198" y="43"/>
                    <a:pt x="206" y="42"/>
                    <a:pt x="210" y="43"/>
                  </a:cubicBezTo>
                  <a:cubicBezTo>
                    <a:pt x="215" y="43"/>
                    <a:pt x="216" y="49"/>
                    <a:pt x="219" y="50"/>
                  </a:cubicBezTo>
                  <a:cubicBezTo>
                    <a:pt x="221" y="52"/>
                    <a:pt x="231" y="53"/>
                    <a:pt x="231" y="53"/>
                  </a:cubicBezTo>
                  <a:cubicBezTo>
                    <a:pt x="231" y="53"/>
                    <a:pt x="225" y="55"/>
                    <a:pt x="225" y="57"/>
                  </a:cubicBezTo>
                  <a:cubicBezTo>
                    <a:pt x="225" y="60"/>
                    <a:pt x="222" y="62"/>
                    <a:pt x="220" y="62"/>
                  </a:cubicBezTo>
                  <a:cubicBezTo>
                    <a:pt x="219" y="62"/>
                    <a:pt x="215" y="62"/>
                    <a:pt x="216" y="65"/>
                  </a:cubicBezTo>
                  <a:cubicBezTo>
                    <a:pt x="217" y="67"/>
                    <a:pt x="219" y="71"/>
                    <a:pt x="216" y="71"/>
                  </a:cubicBezTo>
                  <a:cubicBezTo>
                    <a:pt x="214" y="71"/>
                    <a:pt x="211" y="69"/>
                    <a:pt x="211" y="69"/>
                  </a:cubicBezTo>
                  <a:cubicBezTo>
                    <a:pt x="211" y="69"/>
                    <a:pt x="207" y="64"/>
                    <a:pt x="204" y="67"/>
                  </a:cubicBezTo>
                  <a:cubicBezTo>
                    <a:pt x="200" y="71"/>
                    <a:pt x="199" y="73"/>
                    <a:pt x="200" y="76"/>
                  </a:cubicBezTo>
                  <a:cubicBezTo>
                    <a:pt x="201" y="78"/>
                    <a:pt x="200" y="82"/>
                    <a:pt x="201" y="85"/>
                  </a:cubicBezTo>
                  <a:cubicBezTo>
                    <a:pt x="203" y="87"/>
                    <a:pt x="203" y="89"/>
                    <a:pt x="203" y="89"/>
                  </a:cubicBezTo>
                  <a:cubicBezTo>
                    <a:pt x="203" y="89"/>
                    <a:pt x="198" y="85"/>
                    <a:pt x="196" y="87"/>
                  </a:cubicBezTo>
                  <a:cubicBezTo>
                    <a:pt x="193" y="88"/>
                    <a:pt x="191" y="89"/>
                    <a:pt x="191" y="89"/>
                  </a:cubicBezTo>
                  <a:cubicBezTo>
                    <a:pt x="191" y="89"/>
                    <a:pt x="193" y="99"/>
                    <a:pt x="194" y="101"/>
                  </a:cubicBezTo>
                  <a:cubicBezTo>
                    <a:pt x="195" y="102"/>
                    <a:pt x="192" y="114"/>
                    <a:pt x="190" y="115"/>
                  </a:cubicBezTo>
                  <a:cubicBezTo>
                    <a:pt x="190" y="115"/>
                    <a:pt x="185" y="111"/>
                    <a:pt x="182" y="110"/>
                  </a:cubicBezTo>
                  <a:cubicBezTo>
                    <a:pt x="180" y="109"/>
                    <a:pt x="172" y="108"/>
                    <a:pt x="169" y="108"/>
                  </a:cubicBezTo>
                  <a:cubicBezTo>
                    <a:pt x="166" y="108"/>
                    <a:pt x="164" y="106"/>
                    <a:pt x="162" y="108"/>
                  </a:cubicBezTo>
                  <a:cubicBezTo>
                    <a:pt x="161" y="110"/>
                    <a:pt x="158" y="111"/>
                    <a:pt x="158" y="109"/>
                  </a:cubicBezTo>
                  <a:cubicBezTo>
                    <a:pt x="157" y="107"/>
                    <a:pt x="158" y="104"/>
                    <a:pt x="156" y="106"/>
                  </a:cubicBezTo>
                  <a:cubicBezTo>
                    <a:pt x="154" y="108"/>
                    <a:pt x="152" y="106"/>
                    <a:pt x="152" y="107"/>
                  </a:cubicBezTo>
                  <a:cubicBezTo>
                    <a:pt x="153" y="108"/>
                    <a:pt x="154" y="108"/>
                    <a:pt x="153" y="110"/>
                  </a:cubicBezTo>
                  <a:cubicBezTo>
                    <a:pt x="152" y="112"/>
                    <a:pt x="150" y="112"/>
                    <a:pt x="150" y="112"/>
                  </a:cubicBezTo>
                  <a:cubicBezTo>
                    <a:pt x="150" y="112"/>
                    <a:pt x="149" y="110"/>
                    <a:pt x="148" y="109"/>
                  </a:cubicBezTo>
                  <a:cubicBezTo>
                    <a:pt x="145" y="108"/>
                    <a:pt x="145" y="109"/>
                    <a:pt x="143" y="110"/>
                  </a:cubicBezTo>
                  <a:cubicBezTo>
                    <a:pt x="140" y="111"/>
                    <a:pt x="138" y="112"/>
                    <a:pt x="138" y="113"/>
                  </a:cubicBezTo>
                  <a:cubicBezTo>
                    <a:pt x="138" y="113"/>
                    <a:pt x="132" y="111"/>
                    <a:pt x="129" y="115"/>
                  </a:cubicBezTo>
                  <a:cubicBezTo>
                    <a:pt x="125" y="120"/>
                    <a:pt x="121" y="122"/>
                    <a:pt x="117" y="119"/>
                  </a:cubicBezTo>
                  <a:cubicBezTo>
                    <a:pt x="113" y="115"/>
                    <a:pt x="108" y="112"/>
                    <a:pt x="105" y="107"/>
                  </a:cubicBezTo>
                  <a:cubicBezTo>
                    <a:pt x="103" y="102"/>
                    <a:pt x="106" y="101"/>
                    <a:pt x="99" y="100"/>
                  </a:cubicBezTo>
                  <a:cubicBezTo>
                    <a:pt x="91" y="100"/>
                    <a:pt x="86" y="101"/>
                    <a:pt x="83" y="100"/>
                  </a:cubicBezTo>
                  <a:cubicBezTo>
                    <a:pt x="80" y="98"/>
                    <a:pt x="81" y="96"/>
                    <a:pt x="78" y="100"/>
                  </a:cubicBezTo>
                  <a:cubicBezTo>
                    <a:pt x="74" y="104"/>
                    <a:pt x="74" y="103"/>
                    <a:pt x="71" y="104"/>
                  </a:cubicBezTo>
                  <a:cubicBezTo>
                    <a:pt x="69" y="104"/>
                    <a:pt x="65" y="104"/>
                    <a:pt x="65" y="100"/>
                  </a:cubicBezTo>
                  <a:cubicBezTo>
                    <a:pt x="64" y="96"/>
                    <a:pt x="63" y="93"/>
                    <a:pt x="63" y="91"/>
                  </a:cubicBezTo>
                  <a:cubicBezTo>
                    <a:pt x="64" y="88"/>
                    <a:pt x="67" y="83"/>
                    <a:pt x="63" y="86"/>
                  </a:cubicBezTo>
                  <a:cubicBezTo>
                    <a:pt x="59" y="89"/>
                    <a:pt x="54" y="91"/>
                    <a:pt x="54" y="96"/>
                  </a:cubicBezTo>
                  <a:cubicBezTo>
                    <a:pt x="53" y="100"/>
                    <a:pt x="53" y="102"/>
                    <a:pt x="55" y="106"/>
                  </a:cubicBezTo>
                  <a:cubicBezTo>
                    <a:pt x="56" y="110"/>
                    <a:pt x="57" y="113"/>
                    <a:pt x="57" y="115"/>
                  </a:cubicBezTo>
                  <a:cubicBezTo>
                    <a:pt x="57" y="117"/>
                    <a:pt x="56" y="119"/>
                    <a:pt x="54" y="119"/>
                  </a:cubicBezTo>
                  <a:cubicBezTo>
                    <a:pt x="53" y="119"/>
                    <a:pt x="52" y="118"/>
                    <a:pt x="48" y="115"/>
                  </a:cubicBezTo>
                  <a:cubicBezTo>
                    <a:pt x="44" y="111"/>
                    <a:pt x="44" y="107"/>
                    <a:pt x="41" y="110"/>
                  </a:cubicBezTo>
                  <a:cubicBezTo>
                    <a:pt x="37" y="113"/>
                    <a:pt x="34" y="110"/>
                    <a:pt x="34" y="113"/>
                  </a:cubicBezTo>
                  <a:cubicBezTo>
                    <a:pt x="35" y="117"/>
                    <a:pt x="33" y="120"/>
                    <a:pt x="32" y="116"/>
                  </a:cubicBezTo>
                  <a:cubicBezTo>
                    <a:pt x="30" y="112"/>
                    <a:pt x="31" y="108"/>
                    <a:pt x="31" y="108"/>
                  </a:cubicBezTo>
                  <a:cubicBezTo>
                    <a:pt x="31" y="108"/>
                    <a:pt x="30" y="102"/>
                    <a:pt x="28" y="104"/>
                  </a:cubicBezTo>
                  <a:cubicBezTo>
                    <a:pt x="25" y="106"/>
                    <a:pt x="22" y="105"/>
                    <a:pt x="23" y="102"/>
                  </a:cubicBezTo>
                  <a:cubicBezTo>
                    <a:pt x="25" y="100"/>
                    <a:pt x="27" y="97"/>
                    <a:pt x="24" y="97"/>
                  </a:cubicBezTo>
                  <a:cubicBezTo>
                    <a:pt x="21" y="97"/>
                    <a:pt x="19" y="96"/>
                    <a:pt x="20" y="94"/>
                  </a:cubicBezTo>
                  <a:cubicBezTo>
                    <a:pt x="22" y="92"/>
                    <a:pt x="20" y="90"/>
                    <a:pt x="22" y="90"/>
                  </a:cubicBezTo>
                  <a:cubicBezTo>
                    <a:pt x="25" y="90"/>
                    <a:pt x="23" y="87"/>
                    <a:pt x="26" y="90"/>
                  </a:cubicBezTo>
                  <a:cubicBezTo>
                    <a:pt x="29" y="93"/>
                    <a:pt x="30" y="86"/>
                    <a:pt x="30" y="86"/>
                  </a:cubicBezTo>
                  <a:cubicBezTo>
                    <a:pt x="30" y="86"/>
                    <a:pt x="31" y="82"/>
                    <a:pt x="35" y="84"/>
                  </a:cubicBezTo>
                  <a:cubicBezTo>
                    <a:pt x="39" y="86"/>
                    <a:pt x="38" y="85"/>
                    <a:pt x="39" y="82"/>
                  </a:cubicBezTo>
                  <a:cubicBezTo>
                    <a:pt x="41" y="80"/>
                    <a:pt x="41" y="80"/>
                    <a:pt x="40" y="78"/>
                  </a:cubicBezTo>
                  <a:cubicBezTo>
                    <a:pt x="39" y="76"/>
                    <a:pt x="40" y="75"/>
                    <a:pt x="37" y="75"/>
                  </a:cubicBezTo>
                  <a:cubicBezTo>
                    <a:pt x="35" y="75"/>
                    <a:pt x="25" y="71"/>
                    <a:pt x="22" y="73"/>
                  </a:cubicBezTo>
                  <a:cubicBezTo>
                    <a:pt x="18" y="76"/>
                    <a:pt x="14" y="77"/>
                    <a:pt x="13" y="78"/>
                  </a:cubicBezTo>
                  <a:cubicBezTo>
                    <a:pt x="12" y="80"/>
                    <a:pt x="12" y="87"/>
                    <a:pt x="8" y="86"/>
                  </a:cubicBezTo>
                  <a:cubicBezTo>
                    <a:pt x="4" y="86"/>
                    <a:pt x="2" y="92"/>
                    <a:pt x="2" y="9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05" name="Freeform 256">
              <a:extLst>
                <a:ext uri="{FF2B5EF4-FFF2-40B4-BE49-F238E27FC236}">
                  <a16:creationId xmlns:a16="http://schemas.microsoft.com/office/drawing/2014/main" id="{21EC5429-AB68-48C7-AEB2-596CCF83FE22}"/>
                </a:ext>
              </a:extLst>
            </p:cNvPr>
            <p:cNvSpPr>
              <a:spLocks/>
            </p:cNvSpPr>
            <p:nvPr/>
          </p:nvSpPr>
          <p:spPr bwMode="auto">
            <a:xfrm>
              <a:off x="6794070" y="2967222"/>
              <a:ext cx="348522" cy="251253"/>
            </a:xfrm>
            <a:custGeom>
              <a:avLst/>
              <a:gdLst>
                <a:gd name="T0" fmla="*/ 8 w 94"/>
                <a:gd name="T1" fmla="*/ 256 h 68"/>
                <a:gd name="T2" fmla="*/ 29 w 94"/>
                <a:gd name="T3" fmla="*/ 226 h 68"/>
                <a:gd name="T4" fmla="*/ 13 w 94"/>
                <a:gd name="T5" fmla="*/ 162 h 68"/>
                <a:gd name="T6" fmla="*/ 8 w 94"/>
                <a:gd name="T7" fmla="*/ 93 h 68"/>
                <a:gd name="T8" fmla="*/ 72 w 94"/>
                <a:gd name="T9" fmla="*/ 21 h 68"/>
                <a:gd name="T10" fmla="*/ 72 w 94"/>
                <a:gd name="T11" fmla="*/ 56 h 68"/>
                <a:gd name="T12" fmla="*/ 85 w 94"/>
                <a:gd name="T13" fmla="*/ 120 h 68"/>
                <a:gd name="T14" fmla="*/ 128 w 94"/>
                <a:gd name="T15" fmla="*/ 149 h 68"/>
                <a:gd name="T16" fmla="*/ 179 w 94"/>
                <a:gd name="T17" fmla="*/ 120 h 68"/>
                <a:gd name="T18" fmla="*/ 214 w 94"/>
                <a:gd name="T19" fmla="*/ 120 h 68"/>
                <a:gd name="T20" fmla="*/ 328 w 94"/>
                <a:gd name="T21" fmla="*/ 120 h 68"/>
                <a:gd name="T22" fmla="*/ 371 w 94"/>
                <a:gd name="T23" fmla="*/ 170 h 68"/>
                <a:gd name="T24" fmla="*/ 457 w 94"/>
                <a:gd name="T25" fmla="*/ 256 h 68"/>
                <a:gd name="T26" fmla="*/ 542 w 94"/>
                <a:gd name="T27" fmla="*/ 226 h 68"/>
                <a:gd name="T28" fmla="*/ 606 w 94"/>
                <a:gd name="T29" fmla="*/ 213 h 68"/>
                <a:gd name="T30" fmla="*/ 585 w 94"/>
                <a:gd name="T31" fmla="*/ 248 h 68"/>
                <a:gd name="T32" fmla="*/ 614 w 94"/>
                <a:gd name="T33" fmla="*/ 261 h 68"/>
                <a:gd name="T34" fmla="*/ 641 w 94"/>
                <a:gd name="T35" fmla="*/ 256 h 68"/>
                <a:gd name="T36" fmla="*/ 670 w 94"/>
                <a:gd name="T37" fmla="*/ 277 h 68"/>
                <a:gd name="T38" fmla="*/ 662 w 94"/>
                <a:gd name="T39" fmla="*/ 298 h 68"/>
                <a:gd name="T40" fmla="*/ 636 w 94"/>
                <a:gd name="T41" fmla="*/ 311 h 68"/>
                <a:gd name="T42" fmla="*/ 614 w 94"/>
                <a:gd name="T43" fmla="*/ 325 h 68"/>
                <a:gd name="T44" fmla="*/ 598 w 94"/>
                <a:gd name="T45" fmla="*/ 303 h 68"/>
                <a:gd name="T46" fmla="*/ 606 w 94"/>
                <a:gd name="T47" fmla="*/ 277 h 68"/>
                <a:gd name="T48" fmla="*/ 571 w 94"/>
                <a:gd name="T49" fmla="*/ 282 h 68"/>
                <a:gd name="T50" fmla="*/ 542 w 94"/>
                <a:gd name="T51" fmla="*/ 282 h 68"/>
                <a:gd name="T52" fmla="*/ 521 w 94"/>
                <a:gd name="T53" fmla="*/ 319 h 68"/>
                <a:gd name="T54" fmla="*/ 521 w 94"/>
                <a:gd name="T55" fmla="*/ 354 h 68"/>
                <a:gd name="T56" fmla="*/ 478 w 94"/>
                <a:gd name="T57" fmla="*/ 354 h 68"/>
                <a:gd name="T58" fmla="*/ 457 w 94"/>
                <a:gd name="T59" fmla="*/ 367 h 68"/>
                <a:gd name="T60" fmla="*/ 465 w 94"/>
                <a:gd name="T61" fmla="*/ 405 h 68"/>
                <a:gd name="T62" fmla="*/ 449 w 94"/>
                <a:gd name="T63" fmla="*/ 474 h 68"/>
                <a:gd name="T64" fmla="*/ 406 w 94"/>
                <a:gd name="T65" fmla="*/ 468 h 68"/>
                <a:gd name="T66" fmla="*/ 401 w 94"/>
                <a:gd name="T67" fmla="*/ 431 h 68"/>
                <a:gd name="T68" fmla="*/ 363 w 94"/>
                <a:gd name="T69" fmla="*/ 418 h 68"/>
                <a:gd name="T70" fmla="*/ 379 w 94"/>
                <a:gd name="T71" fmla="*/ 397 h 68"/>
                <a:gd name="T72" fmla="*/ 401 w 94"/>
                <a:gd name="T73" fmla="*/ 397 h 68"/>
                <a:gd name="T74" fmla="*/ 393 w 94"/>
                <a:gd name="T75" fmla="*/ 383 h 68"/>
                <a:gd name="T76" fmla="*/ 371 w 94"/>
                <a:gd name="T77" fmla="*/ 383 h 68"/>
                <a:gd name="T78" fmla="*/ 320 w 94"/>
                <a:gd name="T79" fmla="*/ 383 h 68"/>
                <a:gd name="T80" fmla="*/ 291 w 94"/>
                <a:gd name="T81" fmla="*/ 362 h 68"/>
                <a:gd name="T82" fmla="*/ 256 w 94"/>
                <a:gd name="T83" fmla="*/ 333 h 68"/>
                <a:gd name="T84" fmla="*/ 243 w 94"/>
                <a:gd name="T85" fmla="*/ 303 h 68"/>
                <a:gd name="T86" fmla="*/ 235 w 94"/>
                <a:gd name="T87" fmla="*/ 277 h 68"/>
                <a:gd name="T88" fmla="*/ 222 w 94"/>
                <a:gd name="T89" fmla="*/ 261 h 68"/>
                <a:gd name="T90" fmla="*/ 184 w 94"/>
                <a:gd name="T91" fmla="*/ 269 h 68"/>
                <a:gd name="T92" fmla="*/ 163 w 94"/>
                <a:gd name="T93" fmla="*/ 234 h 68"/>
                <a:gd name="T94" fmla="*/ 99 w 94"/>
                <a:gd name="T95" fmla="*/ 213 h 68"/>
                <a:gd name="T96" fmla="*/ 64 w 94"/>
                <a:gd name="T97" fmla="*/ 248 h 68"/>
                <a:gd name="T98" fmla="*/ 51 w 94"/>
                <a:gd name="T99" fmla="*/ 269 h 68"/>
                <a:gd name="T100" fmla="*/ 8 w 94"/>
                <a:gd name="T101" fmla="*/ 256 h 6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4" h="68">
                  <a:moveTo>
                    <a:pt x="1" y="36"/>
                  </a:moveTo>
                  <a:cubicBezTo>
                    <a:pt x="3" y="36"/>
                    <a:pt x="4" y="34"/>
                    <a:pt x="4" y="32"/>
                  </a:cubicBezTo>
                  <a:cubicBezTo>
                    <a:pt x="4" y="30"/>
                    <a:pt x="3" y="27"/>
                    <a:pt x="2" y="23"/>
                  </a:cubicBezTo>
                  <a:cubicBezTo>
                    <a:pt x="0" y="19"/>
                    <a:pt x="0" y="17"/>
                    <a:pt x="1" y="13"/>
                  </a:cubicBezTo>
                  <a:cubicBezTo>
                    <a:pt x="1" y="8"/>
                    <a:pt x="6" y="6"/>
                    <a:pt x="10" y="3"/>
                  </a:cubicBezTo>
                  <a:cubicBezTo>
                    <a:pt x="14" y="0"/>
                    <a:pt x="11" y="5"/>
                    <a:pt x="10" y="8"/>
                  </a:cubicBezTo>
                  <a:cubicBezTo>
                    <a:pt x="10" y="10"/>
                    <a:pt x="11" y="13"/>
                    <a:pt x="12" y="17"/>
                  </a:cubicBezTo>
                  <a:cubicBezTo>
                    <a:pt x="12" y="21"/>
                    <a:pt x="16" y="21"/>
                    <a:pt x="18" y="21"/>
                  </a:cubicBezTo>
                  <a:cubicBezTo>
                    <a:pt x="21" y="20"/>
                    <a:pt x="21" y="21"/>
                    <a:pt x="25" y="17"/>
                  </a:cubicBezTo>
                  <a:cubicBezTo>
                    <a:pt x="28" y="13"/>
                    <a:pt x="27" y="15"/>
                    <a:pt x="30" y="17"/>
                  </a:cubicBezTo>
                  <a:cubicBezTo>
                    <a:pt x="33" y="18"/>
                    <a:pt x="38" y="17"/>
                    <a:pt x="46" y="17"/>
                  </a:cubicBezTo>
                  <a:cubicBezTo>
                    <a:pt x="53" y="18"/>
                    <a:pt x="50" y="19"/>
                    <a:pt x="52" y="24"/>
                  </a:cubicBezTo>
                  <a:cubicBezTo>
                    <a:pt x="55" y="29"/>
                    <a:pt x="60" y="32"/>
                    <a:pt x="64" y="36"/>
                  </a:cubicBezTo>
                  <a:cubicBezTo>
                    <a:pt x="68" y="39"/>
                    <a:pt x="72" y="37"/>
                    <a:pt x="76" y="32"/>
                  </a:cubicBezTo>
                  <a:cubicBezTo>
                    <a:pt x="79" y="28"/>
                    <a:pt x="85" y="30"/>
                    <a:pt x="85" y="30"/>
                  </a:cubicBezTo>
                  <a:cubicBezTo>
                    <a:pt x="85" y="30"/>
                    <a:pt x="81" y="34"/>
                    <a:pt x="82" y="35"/>
                  </a:cubicBezTo>
                  <a:cubicBezTo>
                    <a:pt x="83" y="36"/>
                    <a:pt x="84" y="37"/>
                    <a:pt x="86" y="37"/>
                  </a:cubicBezTo>
                  <a:cubicBezTo>
                    <a:pt x="87" y="36"/>
                    <a:pt x="89" y="36"/>
                    <a:pt x="90" y="36"/>
                  </a:cubicBezTo>
                  <a:cubicBezTo>
                    <a:pt x="92" y="37"/>
                    <a:pt x="93" y="37"/>
                    <a:pt x="94" y="39"/>
                  </a:cubicBezTo>
                  <a:cubicBezTo>
                    <a:pt x="94" y="40"/>
                    <a:pt x="94" y="41"/>
                    <a:pt x="93" y="42"/>
                  </a:cubicBezTo>
                  <a:cubicBezTo>
                    <a:pt x="92" y="43"/>
                    <a:pt x="89" y="44"/>
                    <a:pt x="89" y="44"/>
                  </a:cubicBezTo>
                  <a:cubicBezTo>
                    <a:pt x="88" y="45"/>
                    <a:pt x="86" y="46"/>
                    <a:pt x="86" y="46"/>
                  </a:cubicBezTo>
                  <a:cubicBezTo>
                    <a:pt x="86" y="46"/>
                    <a:pt x="82" y="45"/>
                    <a:pt x="84" y="43"/>
                  </a:cubicBezTo>
                  <a:cubicBezTo>
                    <a:pt x="86" y="41"/>
                    <a:pt x="85" y="39"/>
                    <a:pt x="85" y="39"/>
                  </a:cubicBezTo>
                  <a:cubicBezTo>
                    <a:pt x="85" y="39"/>
                    <a:pt x="82" y="39"/>
                    <a:pt x="80" y="40"/>
                  </a:cubicBezTo>
                  <a:cubicBezTo>
                    <a:pt x="78" y="40"/>
                    <a:pt x="76" y="40"/>
                    <a:pt x="76" y="40"/>
                  </a:cubicBezTo>
                  <a:cubicBezTo>
                    <a:pt x="73" y="45"/>
                    <a:pt x="73" y="45"/>
                    <a:pt x="73" y="45"/>
                  </a:cubicBezTo>
                  <a:cubicBezTo>
                    <a:pt x="73" y="50"/>
                    <a:pt x="73" y="50"/>
                    <a:pt x="73" y="50"/>
                  </a:cubicBezTo>
                  <a:cubicBezTo>
                    <a:pt x="73" y="50"/>
                    <a:pt x="69" y="51"/>
                    <a:pt x="67" y="50"/>
                  </a:cubicBezTo>
                  <a:cubicBezTo>
                    <a:pt x="66" y="50"/>
                    <a:pt x="64" y="52"/>
                    <a:pt x="64" y="52"/>
                  </a:cubicBezTo>
                  <a:cubicBezTo>
                    <a:pt x="65" y="57"/>
                    <a:pt x="65" y="57"/>
                    <a:pt x="65" y="57"/>
                  </a:cubicBezTo>
                  <a:cubicBezTo>
                    <a:pt x="65" y="57"/>
                    <a:pt x="64" y="67"/>
                    <a:pt x="63" y="67"/>
                  </a:cubicBezTo>
                  <a:cubicBezTo>
                    <a:pt x="62" y="68"/>
                    <a:pt x="59" y="67"/>
                    <a:pt x="57" y="66"/>
                  </a:cubicBezTo>
                  <a:cubicBezTo>
                    <a:pt x="57" y="66"/>
                    <a:pt x="59" y="61"/>
                    <a:pt x="56" y="61"/>
                  </a:cubicBezTo>
                  <a:cubicBezTo>
                    <a:pt x="54" y="61"/>
                    <a:pt x="52" y="60"/>
                    <a:pt x="51" y="59"/>
                  </a:cubicBezTo>
                  <a:cubicBezTo>
                    <a:pt x="51" y="58"/>
                    <a:pt x="51" y="54"/>
                    <a:pt x="53" y="56"/>
                  </a:cubicBezTo>
                  <a:cubicBezTo>
                    <a:pt x="55" y="57"/>
                    <a:pt x="56" y="56"/>
                    <a:pt x="56" y="56"/>
                  </a:cubicBezTo>
                  <a:cubicBezTo>
                    <a:pt x="55" y="54"/>
                    <a:pt x="55" y="54"/>
                    <a:pt x="55" y="54"/>
                  </a:cubicBezTo>
                  <a:cubicBezTo>
                    <a:pt x="55" y="54"/>
                    <a:pt x="53" y="54"/>
                    <a:pt x="52" y="54"/>
                  </a:cubicBezTo>
                  <a:cubicBezTo>
                    <a:pt x="51" y="55"/>
                    <a:pt x="46" y="55"/>
                    <a:pt x="45" y="54"/>
                  </a:cubicBezTo>
                  <a:cubicBezTo>
                    <a:pt x="44" y="53"/>
                    <a:pt x="41" y="51"/>
                    <a:pt x="41" y="51"/>
                  </a:cubicBezTo>
                  <a:cubicBezTo>
                    <a:pt x="36" y="47"/>
                    <a:pt x="36" y="47"/>
                    <a:pt x="36" y="47"/>
                  </a:cubicBezTo>
                  <a:cubicBezTo>
                    <a:pt x="36" y="47"/>
                    <a:pt x="34" y="44"/>
                    <a:pt x="34" y="43"/>
                  </a:cubicBezTo>
                  <a:cubicBezTo>
                    <a:pt x="33" y="42"/>
                    <a:pt x="34" y="40"/>
                    <a:pt x="33" y="39"/>
                  </a:cubicBezTo>
                  <a:cubicBezTo>
                    <a:pt x="33" y="37"/>
                    <a:pt x="33" y="36"/>
                    <a:pt x="31" y="37"/>
                  </a:cubicBezTo>
                  <a:cubicBezTo>
                    <a:pt x="29" y="38"/>
                    <a:pt x="28" y="39"/>
                    <a:pt x="26" y="38"/>
                  </a:cubicBezTo>
                  <a:cubicBezTo>
                    <a:pt x="25" y="36"/>
                    <a:pt x="23" y="33"/>
                    <a:pt x="23" y="33"/>
                  </a:cubicBezTo>
                  <a:cubicBezTo>
                    <a:pt x="23" y="33"/>
                    <a:pt x="16" y="27"/>
                    <a:pt x="14" y="30"/>
                  </a:cubicBezTo>
                  <a:cubicBezTo>
                    <a:pt x="11" y="32"/>
                    <a:pt x="8" y="34"/>
                    <a:pt x="9" y="35"/>
                  </a:cubicBezTo>
                  <a:cubicBezTo>
                    <a:pt x="9" y="36"/>
                    <a:pt x="9" y="38"/>
                    <a:pt x="7" y="38"/>
                  </a:cubicBezTo>
                  <a:cubicBezTo>
                    <a:pt x="5" y="38"/>
                    <a:pt x="1" y="36"/>
                    <a:pt x="1" y="36"/>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06" name="Freeform 257">
              <a:extLst>
                <a:ext uri="{FF2B5EF4-FFF2-40B4-BE49-F238E27FC236}">
                  <a16:creationId xmlns:a16="http://schemas.microsoft.com/office/drawing/2014/main" id="{3619ABB9-29F1-4BB3-BD3D-5F6BAB53BE42}"/>
                </a:ext>
              </a:extLst>
            </p:cNvPr>
            <p:cNvSpPr>
              <a:spLocks/>
            </p:cNvSpPr>
            <p:nvPr/>
          </p:nvSpPr>
          <p:spPr bwMode="auto">
            <a:xfrm>
              <a:off x="7080108" y="3044958"/>
              <a:ext cx="222166" cy="113827"/>
            </a:xfrm>
            <a:custGeom>
              <a:avLst/>
              <a:gdLst>
                <a:gd name="T0" fmla="*/ 427 w 60"/>
                <a:gd name="T1" fmla="*/ 77 h 31"/>
                <a:gd name="T2" fmla="*/ 371 w 60"/>
                <a:gd name="T3" fmla="*/ 42 h 31"/>
                <a:gd name="T4" fmla="*/ 277 w 60"/>
                <a:gd name="T5" fmla="*/ 29 h 31"/>
                <a:gd name="T6" fmla="*/ 227 w 60"/>
                <a:gd name="T7" fmla="*/ 29 h 31"/>
                <a:gd name="T8" fmla="*/ 200 w 60"/>
                <a:gd name="T9" fmla="*/ 34 h 31"/>
                <a:gd name="T10" fmla="*/ 184 w 60"/>
                <a:gd name="T11" fmla="*/ 13 h 31"/>
                <a:gd name="T12" fmla="*/ 157 w 60"/>
                <a:gd name="T13" fmla="*/ 21 h 31"/>
                <a:gd name="T14" fmla="*/ 163 w 60"/>
                <a:gd name="T15" fmla="*/ 42 h 31"/>
                <a:gd name="T16" fmla="*/ 141 w 60"/>
                <a:gd name="T17" fmla="*/ 56 h 31"/>
                <a:gd name="T18" fmla="*/ 128 w 60"/>
                <a:gd name="T19" fmla="*/ 34 h 31"/>
                <a:gd name="T20" fmla="*/ 93 w 60"/>
                <a:gd name="T21" fmla="*/ 42 h 31"/>
                <a:gd name="T22" fmla="*/ 56 w 60"/>
                <a:gd name="T23" fmla="*/ 63 h 31"/>
                <a:gd name="T24" fmla="*/ 35 w 60"/>
                <a:gd name="T25" fmla="*/ 98 h 31"/>
                <a:gd name="T26" fmla="*/ 64 w 60"/>
                <a:gd name="T27" fmla="*/ 111 h 31"/>
                <a:gd name="T28" fmla="*/ 93 w 60"/>
                <a:gd name="T29" fmla="*/ 106 h 31"/>
                <a:gd name="T30" fmla="*/ 120 w 60"/>
                <a:gd name="T31" fmla="*/ 127 h 31"/>
                <a:gd name="T32" fmla="*/ 115 w 60"/>
                <a:gd name="T33" fmla="*/ 148 h 31"/>
                <a:gd name="T34" fmla="*/ 85 w 60"/>
                <a:gd name="T35" fmla="*/ 161 h 31"/>
                <a:gd name="T36" fmla="*/ 64 w 60"/>
                <a:gd name="T37" fmla="*/ 175 h 31"/>
                <a:gd name="T38" fmla="*/ 51 w 60"/>
                <a:gd name="T39" fmla="*/ 183 h 31"/>
                <a:gd name="T40" fmla="*/ 21 w 60"/>
                <a:gd name="T41" fmla="*/ 188 h 31"/>
                <a:gd name="T42" fmla="*/ 8 w 60"/>
                <a:gd name="T43" fmla="*/ 188 h 31"/>
                <a:gd name="T44" fmla="*/ 13 w 60"/>
                <a:gd name="T45" fmla="*/ 217 h 31"/>
                <a:gd name="T46" fmla="*/ 51 w 60"/>
                <a:gd name="T47" fmla="*/ 217 h 31"/>
                <a:gd name="T48" fmla="*/ 77 w 60"/>
                <a:gd name="T49" fmla="*/ 204 h 31"/>
                <a:gd name="T50" fmla="*/ 99 w 60"/>
                <a:gd name="T51" fmla="*/ 204 h 31"/>
                <a:gd name="T52" fmla="*/ 157 w 60"/>
                <a:gd name="T53" fmla="*/ 204 h 31"/>
                <a:gd name="T54" fmla="*/ 205 w 60"/>
                <a:gd name="T55" fmla="*/ 153 h 31"/>
                <a:gd name="T56" fmla="*/ 243 w 60"/>
                <a:gd name="T57" fmla="*/ 153 h 31"/>
                <a:gd name="T58" fmla="*/ 285 w 60"/>
                <a:gd name="T59" fmla="*/ 148 h 31"/>
                <a:gd name="T60" fmla="*/ 307 w 60"/>
                <a:gd name="T61" fmla="*/ 127 h 31"/>
                <a:gd name="T62" fmla="*/ 341 w 60"/>
                <a:gd name="T63" fmla="*/ 119 h 31"/>
                <a:gd name="T64" fmla="*/ 371 w 60"/>
                <a:gd name="T65" fmla="*/ 111 h 31"/>
                <a:gd name="T66" fmla="*/ 376 w 60"/>
                <a:gd name="T67" fmla="*/ 98 h 31"/>
                <a:gd name="T68" fmla="*/ 397 w 60"/>
                <a:gd name="T69" fmla="*/ 90 h 31"/>
                <a:gd name="T70" fmla="*/ 413 w 60"/>
                <a:gd name="T71" fmla="*/ 90 h 31"/>
                <a:gd name="T72" fmla="*/ 427 w 60"/>
                <a:gd name="T73" fmla="*/ 77 h 3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60" h="31">
                  <a:moveTo>
                    <a:pt x="60" y="11"/>
                  </a:moveTo>
                  <a:cubicBezTo>
                    <a:pt x="60" y="11"/>
                    <a:pt x="55" y="7"/>
                    <a:pt x="52" y="6"/>
                  </a:cubicBezTo>
                  <a:cubicBezTo>
                    <a:pt x="50" y="5"/>
                    <a:pt x="42" y="4"/>
                    <a:pt x="39" y="4"/>
                  </a:cubicBezTo>
                  <a:cubicBezTo>
                    <a:pt x="36" y="4"/>
                    <a:pt x="34" y="2"/>
                    <a:pt x="32" y="4"/>
                  </a:cubicBezTo>
                  <a:cubicBezTo>
                    <a:pt x="31" y="6"/>
                    <a:pt x="28" y="7"/>
                    <a:pt x="28" y="5"/>
                  </a:cubicBezTo>
                  <a:cubicBezTo>
                    <a:pt x="27" y="3"/>
                    <a:pt x="28" y="0"/>
                    <a:pt x="26" y="2"/>
                  </a:cubicBezTo>
                  <a:cubicBezTo>
                    <a:pt x="24" y="4"/>
                    <a:pt x="22" y="2"/>
                    <a:pt x="22" y="3"/>
                  </a:cubicBezTo>
                  <a:cubicBezTo>
                    <a:pt x="23" y="4"/>
                    <a:pt x="24" y="4"/>
                    <a:pt x="23" y="6"/>
                  </a:cubicBezTo>
                  <a:cubicBezTo>
                    <a:pt x="22" y="8"/>
                    <a:pt x="20" y="8"/>
                    <a:pt x="20" y="8"/>
                  </a:cubicBezTo>
                  <a:cubicBezTo>
                    <a:pt x="20" y="8"/>
                    <a:pt x="19" y="6"/>
                    <a:pt x="18" y="5"/>
                  </a:cubicBezTo>
                  <a:cubicBezTo>
                    <a:pt x="15" y="4"/>
                    <a:pt x="15" y="5"/>
                    <a:pt x="13" y="6"/>
                  </a:cubicBezTo>
                  <a:cubicBezTo>
                    <a:pt x="10" y="7"/>
                    <a:pt x="8" y="8"/>
                    <a:pt x="8" y="9"/>
                  </a:cubicBezTo>
                  <a:cubicBezTo>
                    <a:pt x="8" y="9"/>
                    <a:pt x="4" y="13"/>
                    <a:pt x="5" y="14"/>
                  </a:cubicBezTo>
                  <a:cubicBezTo>
                    <a:pt x="6" y="15"/>
                    <a:pt x="7" y="16"/>
                    <a:pt x="9" y="16"/>
                  </a:cubicBezTo>
                  <a:cubicBezTo>
                    <a:pt x="10" y="15"/>
                    <a:pt x="12" y="15"/>
                    <a:pt x="13" y="15"/>
                  </a:cubicBezTo>
                  <a:cubicBezTo>
                    <a:pt x="15" y="16"/>
                    <a:pt x="16" y="16"/>
                    <a:pt x="17" y="18"/>
                  </a:cubicBezTo>
                  <a:cubicBezTo>
                    <a:pt x="17" y="19"/>
                    <a:pt x="17" y="20"/>
                    <a:pt x="16" y="21"/>
                  </a:cubicBezTo>
                  <a:cubicBezTo>
                    <a:pt x="15" y="22"/>
                    <a:pt x="12" y="23"/>
                    <a:pt x="12" y="23"/>
                  </a:cubicBezTo>
                  <a:cubicBezTo>
                    <a:pt x="11" y="24"/>
                    <a:pt x="9" y="25"/>
                    <a:pt x="9" y="25"/>
                  </a:cubicBezTo>
                  <a:cubicBezTo>
                    <a:pt x="7" y="26"/>
                    <a:pt x="7" y="26"/>
                    <a:pt x="7" y="26"/>
                  </a:cubicBezTo>
                  <a:cubicBezTo>
                    <a:pt x="6" y="26"/>
                    <a:pt x="3" y="27"/>
                    <a:pt x="3" y="27"/>
                  </a:cubicBezTo>
                  <a:cubicBezTo>
                    <a:pt x="3" y="27"/>
                    <a:pt x="1" y="25"/>
                    <a:pt x="1" y="27"/>
                  </a:cubicBezTo>
                  <a:cubicBezTo>
                    <a:pt x="0" y="30"/>
                    <a:pt x="0" y="30"/>
                    <a:pt x="2" y="31"/>
                  </a:cubicBezTo>
                  <a:cubicBezTo>
                    <a:pt x="4" y="31"/>
                    <a:pt x="6" y="31"/>
                    <a:pt x="7" y="31"/>
                  </a:cubicBezTo>
                  <a:cubicBezTo>
                    <a:pt x="9" y="31"/>
                    <a:pt x="11" y="29"/>
                    <a:pt x="11" y="29"/>
                  </a:cubicBezTo>
                  <a:cubicBezTo>
                    <a:pt x="14" y="29"/>
                    <a:pt x="14" y="29"/>
                    <a:pt x="14" y="29"/>
                  </a:cubicBezTo>
                  <a:cubicBezTo>
                    <a:pt x="14" y="29"/>
                    <a:pt x="21" y="30"/>
                    <a:pt x="22" y="29"/>
                  </a:cubicBezTo>
                  <a:cubicBezTo>
                    <a:pt x="24" y="28"/>
                    <a:pt x="27" y="23"/>
                    <a:pt x="29" y="22"/>
                  </a:cubicBezTo>
                  <a:cubicBezTo>
                    <a:pt x="30" y="22"/>
                    <a:pt x="32" y="22"/>
                    <a:pt x="34" y="22"/>
                  </a:cubicBezTo>
                  <a:cubicBezTo>
                    <a:pt x="37" y="22"/>
                    <a:pt x="38" y="22"/>
                    <a:pt x="40" y="21"/>
                  </a:cubicBezTo>
                  <a:cubicBezTo>
                    <a:pt x="42" y="20"/>
                    <a:pt x="43" y="18"/>
                    <a:pt x="43" y="18"/>
                  </a:cubicBezTo>
                  <a:cubicBezTo>
                    <a:pt x="43" y="18"/>
                    <a:pt x="46" y="15"/>
                    <a:pt x="48" y="17"/>
                  </a:cubicBezTo>
                  <a:cubicBezTo>
                    <a:pt x="51" y="18"/>
                    <a:pt x="51" y="17"/>
                    <a:pt x="52" y="16"/>
                  </a:cubicBezTo>
                  <a:cubicBezTo>
                    <a:pt x="53" y="15"/>
                    <a:pt x="53" y="14"/>
                    <a:pt x="53" y="14"/>
                  </a:cubicBezTo>
                  <a:cubicBezTo>
                    <a:pt x="54" y="13"/>
                    <a:pt x="56" y="13"/>
                    <a:pt x="56" y="13"/>
                  </a:cubicBezTo>
                  <a:cubicBezTo>
                    <a:pt x="58" y="13"/>
                    <a:pt x="58" y="13"/>
                    <a:pt x="58" y="13"/>
                  </a:cubicBezTo>
                  <a:cubicBezTo>
                    <a:pt x="59" y="13"/>
                    <a:pt x="60" y="11"/>
                    <a:pt x="60" y="1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07" name="Freeform 258">
              <a:extLst>
                <a:ext uri="{FF2B5EF4-FFF2-40B4-BE49-F238E27FC236}">
                  <a16:creationId xmlns:a16="http://schemas.microsoft.com/office/drawing/2014/main" id="{56A51696-2EDC-432D-B2D3-956062F4E7BF}"/>
                </a:ext>
              </a:extLst>
            </p:cNvPr>
            <p:cNvSpPr>
              <a:spLocks/>
            </p:cNvSpPr>
            <p:nvPr/>
          </p:nvSpPr>
          <p:spPr bwMode="auto">
            <a:xfrm>
              <a:off x="7162032" y="2700700"/>
              <a:ext cx="1289950" cy="917559"/>
            </a:xfrm>
            <a:custGeom>
              <a:avLst/>
              <a:gdLst>
                <a:gd name="T0" fmla="*/ 456 w 348"/>
                <a:gd name="T1" fmla="*/ 426 h 248"/>
                <a:gd name="T2" fmla="*/ 363 w 348"/>
                <a:gd name="T3" fmla="*/ 554 h 248"/>
                <a:gd name="T4" fmla="*/ 256 w 348"/>
                <a:gd name="T5" fmla="*/ 754 h 248"/>
                <a:gd name="T6" fmla="*/ 149 w 348"/>
                <a:gd name="T7" fmla="*/ 789 h 248"/>
                <a:gd name="T8" fmla="*/ 21 w 348"/>
                <a:gd name="T9" fmla="*/ 874 h 248"/>
                <a:gd name="T10" fmla="*/ 107 w 348"/>
                <a:gd name="T11" fmla="*/ 1023 h 248"/>
                <a:gd name="T12" fmla="*/ 227 w 348"/>
                <a:gd name="T13" fmla="*/ 1143 h 248"/>
                <a:gd name="T14" fmla="*/ 227 w 348"/>
                <a:gd name="T15" fmla="*/ 1229 h 248"/>
                <a:gd name="T16" fmla="*/ 286 w 348"/>
                <a:gd name="T17" fmla="*/ 1301 h 248"/>
                <a:gd name="T18" fmla="*/ 507 w 348"/>
                <a:gd name="T19" fmla="*/ 1421 h 248"/>
                <a:gd name="T20" fmla="*/ 670 w 348"/>
                <a:gd name="T21" fmla="*/ 1421 h 248"/>
                <a:gd name="T22" fmla="*/ 820 w 348"/>
                <a:gd name="T23" fmla="*/ 1386 h 248"/>
                <a:gd name="T24" fmla="*/ 940 w 348"/>
                <a:gd name="T25" fmla="*/ 1434 h 248"/>
                <a:gd name="T26" fmla="*/ 977 w 348"/>
                <a:gd name="T27" fmla="*/ 1541 h 248"/>
                <a:gd name="T28" fmla="*/ 1041 w 348"/>
                <a:gd name="T29" fmla="*/ 1655 h 248"/>
                <a:gd name="T30" fmla="*/ 1140 w 348"/>
                <a:gd name="T31" fmla="*/ 1668 h 248"/>
                <a:gd name="T32" fmla="*/ 1284 w 348"/>
                <a:gd name="T33" fmla="*/ 1634 h 248"/>
                <a:gd name="T34" fmla="*/ 1391 w 348"/>
                <a:gd name="T35" fmla="*/ 1711 h 248"/>
                <a:gd name="T36" fmla="*/ 1482 w 348"/>
                <a:gd name="T37" fmla="*/ 1762 h 248"/>
                <a:gd name="T38" fmla="*/ 1575 w 348"/>
                <a:gd name="T39" fmla="*/ 1690 h 248"/>
                <a:gd name="T40" fmla="*/ 1690 w 348"/>
                <a:gd name="T41" fmla="*/ 1655 h 248"/>
                <a:gd name="T42" fmla="*/ 1759 w 348"/>
                <a:gd name="T43" fmla="*/ 1613 h 248"/>
                <a:gd name="T44" fmla="*/ 1866 w 348"/>
                <a:gd name="T45" fmla="*/ 1498 h 248"/>
                <a:gd name="T46" fmla="*/ 1917 w 348"/>
                <a:gd name="T47" fmla="*/ 1434 h 248"/>
                <a:gd name="T48" fmla="*/ 1925 w 348"/>
                <a:gd name="T49" fmla="*/ 1365 h 248"/>
                <a:gd name="T50" fmla="*/ 1874 w 348"/>
                <a:gd name="T51" fmla="*/ 1306 h 248"/>
                <a:gd name="T52" fmla="*/ 1917 w 348"/>
                <a:gd name="T53" fmla="*/ 1258 h 248"/>
                <a:gd name="T54" fmla="*/ 1917 w 348"/>
                <a:gd name="T55" fmla="*/ 1194 h 248"/>
                <a:gd name="T56" fmla="*/ 1874 w 348"/>
                <a:gd name="T57" fmla="*/ 1130 h 248"/>
                <a:gd name="T58" fmla="*/ 1981 w 348"/>
                <a:gd name="T59" fmla="*/ 994 h 248"/>
                <a:gd name="T60" fmla="*/ 1887 w 348"/>
                <a:gd name="T61" fmla="*/ 944 h 248"/>
                <a:gd name="T62" fmla="*/ 1781 w 348"/>
                <a:gd name="T63" fmla="*/ 938 h 248"/>
                <a:gd name="T64" fmla="*/ 1895 w 348"/>
                <a:gd name="T65" fmla="*/ 810 h 248"/>
                <a:gd name="T66" fmla="*/ 1946 w 348"/>
                <a:gd name="T67" fmla="*/ 845 h 248"/>
                <a:gd name="T68" fmla="*/ 2045 w 348"/>
                <a:gd name="T69" fmla="*/ 840 h 248"/>
                <a:gd name="T70" fmla="*/ 2160 w 348"/>
                <a:gd name="T71" fmla="*/ 746 h 248"/>
                <a:gd name="T72" fmla="*/ 2253 w 348"/>
                <a:gd name="T73" fmla="*/ 690 h 248"/>
                <a:gd name="T74" fmla="*/ 2352 w 348"/>
                <a:gd name="T75" fmla="*/ 546 h 248"/>
                <a:gd name="T76" fmla="*/ 2445 w 348"/>
                <a:gd name="T77" fmla="*/ 354 h 248"/>
                <a:gd name="T78" fmla="*/ 2224 w 348"/>
                <a:gd name="T79" fmla="*/ 299 h 248"/>
                <a:gd name="T80" fmla="*/ 1909 w 348"/>
                <a:gd name="T81" fmla="*/ 35 h 248"/>
                <a:gd name="T82" fmla="*/ 1789 w 348"/>
                <a:gd name="T83" fmla="*/ 291 h 248"/>
                <a:gd name="T84" fmla="*/ 1738 w 348"/>
                <a:gd name="T85" fmla="*/ 397 h 248"/>
                <a:gd name="T86" fmla="*/ 1853 w 348"/>
                <a:gd name="T87" fmla="*/ 426 h 248"/>
                <a:gd name="T88" fmla="*/ 1767 w 348"/>
                <a:gd name="T89" fmla="*/ 525 h 248"/>
                <a:gd name="T90" fmla="*/ 1682 w 348"/>
                <a:gd name="T91" fmla="*/ 546 h 248"/>
                <a:gd name="T92" fmla="*/ 1562 w 348"/>
                <a:gd name="T93" fmla="*/ 562 h 248"/>
                <a:gd name="T94" fmla="*/ 1540 w 348"/>
                <a:gd name="T95" fmla="*/ 632 h 248"/>
                <a:gd name="T96" fmla="*/ 1434 w 348"/>
                <a:gd name="T97" fmla="*/ 674 h 248"/>
                <a:gd name="T98" fmla="*/ 1268 w 348"/>
                <a:gd name="T99" fmla="*/ 781 h 248"/>
                <a:gd name="T100" fmla="*/ 1148 w 348"/>
                <a:gd name="T101" fmla="*/ 696 h 248"/>
                <a:gd name="T102" fmla="*/ 969 w 348"/>
                <a:gd name="T103" fmla="*/ 696 h 248"/>
                <a:gd name="T104" fmla="*/ 790 w 348"/>
                <a:gd name="T105" fmla="*/ 554 h 248"/>
                <a:gd name="T106" fmla="*/ 627 w 348"/>
                <a:gd name="T107" fmla="*/ 354 h 2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48" h="248">
                  <a:moveTo>
                    <a:pt x="79" y="42"/>
                  </a:moveTo>
                  <a:cubicBezTo>
                    <a:pt x="79" y="42"/>
                    <a:pt x="73" y="44"/>
                    <a:pt x="73" y="46"/>
                  </a:cubicBezTo>
                  <a:cubicBezTo>
                    <a:pt x="73" y="49"/>
                    <a:pt x="70" y="51"/>
                    <a:pt x="68" y="51"/>
                  </a:cubicBezTo>
                  <a:cubicBezTo>
                    <a:pt x="67" y="51"/>
                    <a:pt x="63" y="51"/>
                    <a:pt x="64" y="54"/>
                  </a:cubicBezTo>
                  <a:cubicBezTo>
                    <a:pt x="65" y="56"/>
                    <a:pt x="67" y="60"/>
                    <a:pt x="64" y="60"/>
                  </a:cubicBezTo>
                  <a:cubicBezTo>
                    <a:pt x="62" y="60"/>
                    <a:pt x="59" y="58"/>
                    <a:pt x="59" y="58"/>
                  </a:cubicBezTo>
                  <a:cubicBezTo>
                    <a:pt x="59" y="58"/>
                    <a:pt x="55" y="53"/>
                    <a:pt x="52" y="56"/>
                  </a:cubicBezTo>
                  <a:cubicBezTo>
                    <a:pt x="48" y="60"/>
                    <a:pt x="47" y="62"/>
                    <a:pt x="48" y="65"/>
                  </a:cubicBezTo>
                  <a:cubicBezTo>
                    <a:pt x="49" y="67"/>
                    <a:pt x="48" y="71"/>
                    <a:pt x="49" y="74"/>
                  </a:cubicBezTo>
                  <a:cubicBezTo>
                    <a:pt x="51" y="76"/>
                    <a:pt x="51" y="78"/>
                    <a:pt x="51" y="78"/>
                  </a:cubicBezTo>
                  <a:cubicBezTo>
                    <a:pt x="51" y="78"/>
                    <a:pt x="46" y="74"/>
                    <a:pt x="44" y="76"/>
                  </a:cubicBezTo>
                  <a:cubicBezTo>
                    <a:pt x="41" y="77"/>
                    <a:pt x="39" y="78"/>
                    <a:pt x="39" y="78"/>
                  </a:cubicBezTo>
                  <a:cubicBezTo>
                    <a:pt x="39" y="78"/>
                    <a:pt x="41" y="88"/>
                    <a:pt x="42" y="90"/>
                  </a:cubicBezTo>
                  <a:cubicBezTo>
                    <a:pt x="43" y="91"/>
                    <a:pt x="40" y="103"/>
                    <a:pt x="38" y="104"/>
                  </a:cubicBezTo>
                  <a:cubicBezTo>
                    <a:pt x="38" y="104"/>
                    <a:pt x="37" y="106"/>
                    <a:pt x="36" y="106"/>
                  </a:cubicBezTo>
                  <a:cubicBezTo>
                    <a:pt x="34" y="106"/>
                    <a:pt x="34" y="106"/>
                    <a:pt x="34" y="106"/>
                  </a:cubicBezTo>
                  <a:cubicBezTo>
                    <a:pt x="34" y="106"/>
                    <a:pt x="32" y="106"/>
                    <a:pt x="31" y="107"/>
                  </a:cubicBezTo>
                  <a:cubicBezTo>
                    <a:pt x="31" y="107"/>
                    <a:pt x="31" y="108"/>
                    <a:pt x="30" y="109"/>
                  </a:cubicBezTo>
                  <a:cubicBezTo>
                    <a:pt x="29" y="110"/>
                    <a:pt x="29" y="111"/>
                    <a:pt x="26" y="110"/>
                  </a:cubicBezTo>
                  <a:cubicBezTo>
                    <a:pt x="24" y="108"/>
                    <a:pt x="21" y="111"/>
                    <a:pt x="21" y="111"/>
                  </a:cubicBezTo>
                  <a:cubicBezTo>
                    <a:pt x="21" y="111"/>
                    <a:pt x="20" y="113"/>
                    <a:pt x="18" y="114"/>
                  </a:cubicBezTo>
                  <a:cubicBezTo>
                    <a:pt x="16" y="115"/>
                    <a:pt x="15" y="115"/>
                    <a:pt x="12" y="115"/>
                  </a:cubicBezTo>
                  <a:cubicBezTo>
                    <a:pt x="10" y="115"/>
                    <a:pt x="8" y="115"/>
                    <a:pt x="7" y="115"/>
                  </a:cubicBezTo>
                  <a:cubicBezTo>
                    <a:pt x="5" y="116"/>
                    <a:pt x="2" y="121"/>
                    <a:pt x="0" y="122"/>
                  </a:cubicBezTo>
                  <a:cubicBezTo>
                    <a:pt x="0" y="122"/>
                    <a:pt x="3" y="122"/>
                    <a:pt x="3" y="123"/>
                  </a:cubicBezTo>
                  <a:cubicBezTo>
                    <a:pt x="4" y="124"/>
                    <a:pt x="2" y="127"/>
                    <a:pt x="4" y="128"/>
                  </a:cubicBezTo>
                  <a:cubicBezTo>
                    <a:pt x="5" y="129"/>
                    <a:pt x="7" y="128"/>
                    <a:pt x="8" y="129"/>
                  </a:cubicBezTo>
                  <a:cubicBezTo>
                    <a:pt x="10" y="131"/>
                    <a:pt x="10" y="135"/>
                    <a:pt x="10" y="135"/>
                  </a:cubicBezTo>
                  <a:cubicBezTo>
                    <a:pt x="10" y="135"/>
                    <a:pt x="9" y="137"/>
                    <a:pt x="10" y="139"/>
                  </a:cubicBezTo>
                  <a:cubicBezTo>
                    <a:pt x="11" y="141"/>
                    <a:pt x="15" y="144"/>
                    <a:pt x="15" y="144"/>
                  </a:cubicBezTo>
                  <a:cubicBezTo>
                    <a:pt x="15" y="144"/>
                    <a:pt x="23" y="148"/>
                    <a:pt x="24" y="148"/>
                  </a:cubicBezTo>
                  <a:cubicBezTo>
                    <a:pt x="25" y="148"/>
                    <a:pt x="27" y="148"/>
                    <a:pt x="27" y="148"/>
                  </a:cubicBezTo>
                  <a:cubicBezTo>
                    <a:pt x="27" y="148"/>
                    <a:pt x="30" y="151"/>
                    <a:pt x="31" y="152"/>
                  </a:cubicBezTo>
                  <a:cubicBezTo>
                    <a:pt x="32" y="154"/>
                    <a:pt x="37" y="156"/>
                    <a:pt x="34" y="157"/>
                  </a:cubicBezTo>
                  <a:cubicBezTo>
                    <a:pt x="31" y="158"/>
                    <a:pt x="30" y="159"/>
                    <a:pt x="32" y="161"/>
                  </a:cubicBezTo>
                  <a:cubicBezTo>
                    <a:pt x="34" y="162"/>
                    <a:pt x="36" y="162"/>
                    <a:pt x="35" y="164"/>
                  </a:cubicBezTo>
                  <a:cubicBezTo>
                    <a:pt x="34" y="166"/>
                    <a:pt x="32" y="165"/>
                    <a:pt x="33" y="166"/>
                  </a:cubicBezTo>
                  <a:cubicBezTo>
                    <a:pt x="34" y="168"/>
                    <a:pt x="35" y="166"/>
                    <a:pt x="36" y="168"/>
                  </a:cubicBezTo>
                  <a:cubicBezTo>
                    <a:pt x="37" y="170"/>
                    <a:pt x="37" y="171"/>
                    <a:pt x="35" y="172"/>
                  </a:cubicBezTo>
                  <a:cubicBezTo>
                    <a:pt x="34" y="172"/>
                    <a:pt x="33" y="173"/>
                    <a:pt x="32" y="173"/>
                  </a:cubicBezTo>
                  <a:cubicBezTo>
                    <a:pt x="32" y="172"/>
                    <a:pt x="32" y="170"/>
                    <a:pt x="31" y="171"/>
                  </a:cubicBezTo>
                  <a:cubicBezTo>
                    <a:pt x="30" y="172"/>
                    <a:pt x="28" y="173"/>
                    <a:pt x="30" y="175"/>
                  </a:cubicBezTo>
                  <a:cubicBezTo>
                    <a:pt x="32" y="176"/>
                    <a:pt x="34" y="173"/>
                    <a:pt x="34" y="176"/>
                  </a:cubicBezTo>
                  <a:cubicBezTo>
                    <a:pt x="34" y="179"/>
                    <a:pt x="31" y="180"/>
                    <a:pt x="33" y="181"/>
                  </a:cubicBezTo>
                  <a:cubicBezTo>
                    <a:pt x="36" y="182"/>
                    <a:pt x="37" y="182"/>
                    <a:pt x="40" y="183"/>
                  </a:cubicBezTo>
                  <a:cubicBezTo>
                    <a:pt x="42" y="183"/>
                    <a:pt x="43" y="181"/>
                    <a:pt x="44" y="185"/>
                  </a:cubicBezTo>
                  <a:cubicBezTo>
                    <a:pt x="46" y="189"/>
                    <a:pt x="44" y="186"/>
                    <a:pt x="49" y="189"/>
                  </a:cubicBezTo>
                  <a:cubicBezTo>
                    <a:pt x="53" y="193"/>
                    <a:pt x="57" y="195"/>
                    <a:pt x="57" y="195"/>
                  </a:cubicBezTo>
                  <a:cubicBezTo>
                    <a:pt x="64" y="199"/>
                    <a:pt x="64" y="199"/>
                    <a:pt x="64" y="199"/>
                  </a:cubicBezTo>
                  <a:cubicBezTo>
                    <a:pt x="64" y="199"/>
                    <a:pt x="68" y="198"/>
                    <a:pt x="71" y="200"/>
                  </a:cubicBezTo>
                  <a:cubicBezTo>
                    <a:pt x="75" y="201"/>
                    <a:pt x="75" y="196"/>
                    <a:pt x="77" y="201"/>
                  </a:cubicBezTo>
                  <a:cubicBezTo>
                    <a:pt x="80" y="205"/>
                    <a:pt x="78" y="205"/>
                    <a:pt x="81" y="205"/>
                  </a:cubicBezTo>
                  <a:cubicBezTo>
                    <a:pt x="84" y="206"/>
                    <a:pt x="79" y="202"/>
                    <a:pt x="85" y="204"/>
                  </a:cubicBezTo>
                  <a:cubicBezTo>
                    <a:pt x="90" y="205"/>
                    <a:pt x="92" y="203"/>
                    <a:pt x="92" y="203"/>
                  </a:cubicBezTo>
                  <a:cubicBezTo>
                    <a:pt x="92" y="203"/>
                    <a:pt x="91" y="197"/>
                    <a:pt x="94" y="200"/>
                  </a:cubicBezTo>
                  <a:cubicBezTo>
                    <a:pt x="98" y="202"/>
                    <a:pt x="98" y="202"/>
                    <a:pt x="99" y="203"/>
                  </a:cubicBezTo>
                  <a:cubicBezTo>
                    <a:pt x="99" y="204"/>
                    <a:pt x="101" y="202"/>
                    <a:pt x="101" y="202"/>
                  </a:cubicBezTo>
                  <a:cubicBezTo>
                    <a:pt x="101" y="202"/>
                    <a:pt x="105" y="200"/>
                    <a:pt x="107" y="200"/>
                  </a:cubicBezTo>
                  <a:cubicBezTo>
                    <a:pt x="110" y="199"/>
                    <a:pt x="110" y="198"/>
                    <a:pt x="112" y="197"/>
                  </a:cubicBezTo>
                  <a:cubicBezTo>
                    <a:pt x="114" y="197"/>
                    <a:pt x="113" y="193"/>
                    <a:pt x="115" y="195"/>
                  </a:cubicBezTo>
                  <a:cubicBezTo>
                    <a:pt x="117" y="196"/>
                    <a:pt x="114" y="196"/>
                    <a:pt x="118" y="197"/>
                  </a:cubicBezTo>
                  <a:cubicBezTo>
                    <a:pt x="122" y="199"/>
                    <a:pt x="120" y="199"/>
                    <a:pt x="122" y="198"/>
                  </a:cubicBezTo>
                  <a:cubicBezTo>
                    <a:pt x="124" y="196"/>
                    <a:pt x="123" y="193"/>
                    <a:pt x="126" y="195"/>
                  </a:cubicBezTo>
                  <a:cubicBezTo>
                    <a:pt x="129" y="196"/>
                    <a:pt x="129" y="197"/>
                    <a:pt x="129" y="199"/>
                  </a:cubicBezTo>
                  <a:cubicBezTo>
                    <a:pt x="129" y="201"/>
                    <a:pt x="131" y="202"/>
                    <a:pt x="132" y="202"/>
                  </a:cubicBezTo>
                  <a:cubicBezTo>
                    <a:pt x="135" y="200"/>
                    <a:pt x="135" y="200"/>
                    <a:pt x="135" y="200"/>
                  </a:cubicBezTo>
                  <a:cubicBezTo>
                    <a:pt x="135" y="200"/>
                    <a:pt x="136" y="198"/>
                    <a:pt x="138" y="200"/>
                  </a:cubicBezTo>
                  <a:cubicBezTo>
                    <a:pt x="140" y="201"/>
                    <a:pt x="141" y="200"/>
                    <a:pt x="141" y="204"/>
                  </a:cubicBezTo>
                  <a:cubicBezTo>
                    <a:pt x="141" y="208"/>
                    <a:pt x="141" y="212"/>
                    <a:pt x="141" y="212"/>
                  </a:cubicBezTo>
                  <a:cubicBezTo>
                    <a:pt x="137" y="217"/>
                    <a:pt x="137" y="217"/>
                    <a:pt x="137" y="217"/>
                  </a:cubicBezTo>
                  <a:cubicBezTo>
                    <a:pt x="137" y="217"/>
                    <a:pt x="135" y="218"/>
                    <a:pt x="135" y="221"/>
                  </a:cubicBezTo>
                  <a:cubicBezTo>
                    <a:pt x="136" y="225"/>
                    <a:pt x="135" y="226"/>
                    <a:pt x="137" y="227"/>
                  </a:cubicBezTo>
                  <a:cubicBezTo>
                    <a:pt x="140" y="227"/>
                    <a:pt x="139" y="224"/>
                    <a:pt x="143" y="226"/>
                  </a:cubicBezTo>
                  <a:cubicBezTo>
                    <a:pt x="146" y="228"/>
                    <a:pt x="144" y="228"/>
                    <a:pt x="145" y="230"/>
                  </a:cubicBezTo>
                  <a:cubicBezTo>
                    <a:pt x="146" y="233"/>
                    <a:pt x="149" y="230"/>
                    <a:pt x="146" y="233"/>
                  </a:cubicBezTo>
                  <a:cubicBezTo>
                    <a:pt x="143" y="235"/>
                    <a:pt x="142" y="231"/>
                    <a:pt x="143" y="235"/>
                  </a:cubicBezTo>
                  <a:cubicBezTo>
                    <a:pt x="144" y="238"/>
                    <a:pt x="143" y="237"/>
                    <a:pt x="145" y="238"/>
                  </a:cubicBezTo>
                  <a:cubicBezTo>
                    <a:pt x="148" y="239"/>
                    <a:pt x="145" y="236"/>
                    <a:pt x="151" y="239"/>
                  </a:cubicBezTo>
                  <a:cubicBezTo>
                    <a:pt x="156" y="242"/>
                    <a:pt x="158" y="240"/>
                    <a:pt x="158" y="239"/>
                  </a:cubicBezTo>
                  <a:cubicBezTo>
                    <a:pt x="159" y="237"/>
                    <a:pt x="158" y="235"/>
                    <a:pt x="160" y="235"/>
                  </a:cubicBezTo>
                  <a:cubicBezTo>
                    <a:pt x="162" y="234"/>
                    <a:pt x="166" y="235"/>
                    <a:pt x="166" y="235"/>
                  </a:cubicBezTo>
                  <a:cubicBezTo>
                    <a:pt x="166" y="235"/>
                    <a:pt x="167" y="235"/>
                    <a:pt x="170" y="236"/>
                  </a:cubicBezTo>
                  <a:cubicBezTo>
                    <a:pt x="172" y="237"/>
                    <a:pt x="174" y="236"/>
                    <a:pt x="174" y="236"/>
                  </a:cubicBezTo>
                  <a:cubicBezTo>
                    <a:pt x="174" y="236"/>
                    <a:pt x="176" y="235"/>
                    <a:pt x="177" y="233"/>
                  </a:cubicBezTo>
                  <a:cubicBezTo>
                    <a:pt x="178" y="231"/>
                    <a:pt x="177" y="229"/>
                    <a:pt x="180" y="230"/>
                  </a:cubicBezTo>
                  <a:cubicBezTo>
                    <a:pt x="183" y="232"/>
                    <a:pt x="184" y="233"/>
                    <a:pt x="184" y="233"/>
                  </a:cubicBezTo>
                  <a:cubicBezTo>
                    <a:pt x="184" y="233"/>
                    <a:pt x="185" y="232"/>
                    <a:pt x="187" y="234"/>
                  </a:cubicBezTo>
                  <a:cubicBezTo>
                    <a:pt x="190" y="236"/>
                    <a:pt x="188" y="236"/>
                    <a:pt x="188" y="238"/>
                  </a:cubicBezTo>
                  <a:cubicBezTo>
                    <a:pt x="188" y="240"/>
                    <a:pt x="189" y="239"/>
                    <a:pt x="190" y="240"/>
                  </a:cubicBezTo>
                  <a:cubicBezTo>
                    <a:pt x="192" y="241"/>
                    <a:pt x="195" y="241"/>
                    <a:pt x="195" y="241"/>
                  </a:cubicBezTo>
                  <a:cubicBezTo>
                    <a:pt x="195" y="241"/>
                    <a:pt x="198" y="240"/>
                    <a:pt x="199" y="240"/>
                  </a:cubicBezTo>
                  <a:cubicBezTo>
                    <a:pt x="201" y="241"/>
                    <a:pt x="202" y="240"/>
                    <a:pt x="204" y="241"/>
                  </a:cubicBezTo>
                  <a:cubicBezTo>
                    <a:pt x="206" y="241"/>
                    <a:pt x="207" y="243"/>
                    <a:pt x="207" y="243"/>
                  </a:cubicBezTo>
                  <a:cubicBezTo>
                    <a:pt x="207" y="243"/>
                    <a:pt x="204" y="244"/>
                    <a:pt x="205" y="246"/>
                  </a:cubicBezTo>
                  <a:cubicBezTo>
                    <a:pt x="206" y="248"/>
                    <a:pt x="206" y="247"/>
                    <a:pt x="208" y="248"/>
                  </a:cubicBezTo>
                  <a:cubicBezTo>
                    <a:pt x="210" y="248"/>
                    <a:pt x="210" y="248"/>
                    <a:pt x="210" y="247"/>
                  </a:cubicBezTo>
                  <a:cubicBezTo>
                    <a:pt x="210" y="245"/>
                    <a:pt x="210" y="243"/>
                    <a:pt x="210" y="243"/>
                  </a:cubicBezTo>
                  <a:cubicBezTo>
                    <a:pt x="210" y="243"/>
                    <a:pt x="211" y="242"/>
                    <a:pt x="214" y="242"/>
                  </a:cubicBezTo>
                  <a:cubicBezTo>
                    <a:pt x="216" y="241"/>
                    <a:pt x="217" y="240"/>
                    <a:pt x="217" y="240"/>
                  </a:cubicBezTo>
                  <a:cubicBezTo>
                    <a:pt x="217" y="240"/>
                    <a:pt x="218" y="237"/>
                    <a:pt x="221" y="238"/>
                  </a:cubicBezTo>
                  <a:cubicBezTo>
                    <a:pt x="224" y="238"/>
                    <a:pt x="224" y="237"/>
                    <a:pt x="225" y="235"/>
                  </a:cubicBezTo>
                  <a:cubicBezTo>
                    <a:pt x="225" y="234"/>
                    <a:pt x="226" y="232"/>
                    <a:pt x="226" y="232"/>
                  </a:cubicBezTo>
                  <a:cubicBezTo>
                    <a:pt x="226" y="232"/>
                    <a:pt x="229" y="233"/>
                    <a:pt x="229" y="235"/>
                  </a:cubicBezTo>
                  <a:cubicBezTo>
                    <a:pt x="229" y="235"/>
                    <a:pt x="233" y="236"/>
                    <a:pt x="234" y="235"/>
                  </a:cubicBezTo>
                  <a:cubicBezTo>
                    <a:pt x="235" y="234"/>
                    <a:pt x="236" y="232"/>
                    <a:pt x="237" y="233"/>
                  </a:cubicBezTo>
                  <a:cubicBezTo>
                    <a:pt x="238" y="234"/>
                    <a:pt x="240" y="233"/>
                    <a:pt x="240" y="233"/>
                  </a:cubicBezTo>
                  <a:cubicBezTo>
                    <a:pt x="240" y="233"/>
                    <a:pt x="240" y="233"/>
                    <a:pt x="243" y="234"/>
                  </a:cubicBezTo>
                  <a:cubicBezTo>
                    <a:pt x="246" y="234"/>
                    <a:pt x="246" y="235"/>
                    <a:pt x="247" y="233"/>
                  </a:cubicBezTo>
                  <a:cubicBezTo>
                    <a:pt x="248" y="232"/>
                    <a:pt x="248" y="229"/>
                    <a:pt x="248" y="229"/>
                  </a:cubicBezTo>
                  <a:cubicBezTo>
                    <a:pt x="248" y="229"/>
                    <a:pt x="245" y="228"/>
                    <a:pt x="247" y="227"/>
                  </a:cubicBezTo>
                  <a:cubicBezTo>
                    <a:pt x="249" y="226"/>
                    <a:pt x="248" y="225"/>
                    <a:pt x="250" y="225"/>
                  </a:cubicBezTo>
                  <a:cubicBezTo>
                    <a:pt x="251" y="224"/>
                    <a:pt x="251" y="223"/>
                    <a:pt x="251" y="223"/>
                  </a:cubicBezTo>
                  <a:cubicBezTo>
                    <a:pt x="251" y="223"/>
                    <a:pt x="253" y="220"/>
                    <a:pt x="255" y="220"/>
                  </a:cubicBezTo>
                  <a:cubicBezTo>
                    <a:pt x="257" y="220"/>
                    <a:pt x="261" y="216"/>
                    <a:pt x="261" y="216"/>
                  </a:cubicBezTo>
                  <a:cubicBezTo>
                    <a:pt x="261" y="216"/>
                    <a:pt x="262" y="212"/>
                    <a:pt x="262" y="211"/>
                  </a:cubicBezTo>
                  <a:cubicBezTo>
                    <a:pt x="261" y="210"/>
                    <a:pt x="261" y="208"/>
                    <a:pt x="260" y="208"/>
                  </a:cubicBezTo>
                  <a:cubicBezTo>
                    <a:pt x="260" y="208"/>
                    <a:pt x="257" y="206"/>
                    <a:pt x="260" y="206"/>
                  </a:cubicBezTo>
                  <a:cubicBezTo>
                    <a:pt x="263" y="206"/>
                    <a:pt x="262" y="205"/>
                    <a:pt x="264" y="207"/>
                  </a:cubicBezTo>
                  <a:cubicBezTo>
                    <a:pt x="266" y="208"/>
                    <a:pt x="266" y="207"/>
                    <a:pt x="267" y="206"/>
                  </a:cubicBezTo>
                  <a:cubicBezTo>
                    <a:pt x="269" y="205"/>
                    <a:pt x="268" y="203"/>
                    <a:pt x="269" y="202"/>
                  </a:cubicBezTo>
                  <a:cubicBezTo>
                    <a:pt x="269" y="201"/>
                    <a:pt x="269" y="199"/>
                    <a:pt x="270" y="200"/>
                  </a:cubicBezTo>
                  <a:cubicBezTo>
                    <a:pt x="272" y="200"/>
                    <a:pt x="271" y="201"/>
                    <a:pt x="273" y="200"/>
                  </a:cubicBezTo>
                  <a:cubicBezTo>
                    <a:pt x="274" y="198"/>
                    <a:pt x="274" y="197"/>
                    <a:pt x="273" y="196"/>
                  </a:cubicBezTo>
                  <a:cubicBezTo>
                    <a:pt x="271" y="195"/>
                    <a:pt x="270" y="194"/>
                    <a:pt x="270" y="194"/>
                  </a:cubicBezTo>
                  <a:cubicBezTo>
                    <a:pt x="270" y="194"/>
                    <a:pt x="268" y="193"/>
                    <a:pt x="270" y="192"/>
                  </a:cubicBezTo>
                  <a:cubicBezTo>
                    <a:pt x="272" y="191"/>
                    <a:pt x="273" y="191"/>
                    <a:pt x="273" y="190"/>
                  </a:cubicBezTo>
                  <a:cubicBezTo>
                    <a:pt x="272" y="189"/>
                    <a:pt x="271" y="188"/>
                    <a:pt x="271" y="188"/>
                  </a:cubicBezTo>
                  <a:cubicBezTo>
                    <a:pt x="271" y="188"/>
                    <a:pt x="271" y="187"/>
                    <a:pt x="269" y="188"/>
                  </a:cubicBezTo>
                  <a:cubicBezTo>
                    <a:pt x="266" y="189"/>
                    <a:pt x="265" y="189"/>
                    <a:pt x="264" y="188"/>
                  </a:cubicBezTo>
                  <a:cubicBezTo>
                    <a:pt x="262" y="186"/>
                    <a:pt x="261" y="185"/>
                    <a:pt x="263" y="184"/>
                  </a:cubicBezTo>
                  <a:cubicBezTo>
                    <a:pt x="265" y="184"/>
                    <a:pt x="264" y="180"/>
                    <a:pt x="267" y="183"/>
                  </a:cubicBezTo>
                  <a:cubicBezTo>
                    <a:pt x="270" y="186"/>
                    <a:pt x="269" y="184"/>
                    <a:pt x="270" y="184"/>
                  </a:cubicBezTo>
                  <a:cubicBezTo>
                    <a:pt x="272" y="183"/>
                    <a:pt x="274" y="180"/>
                    <a:pt x="274" y="180"/>
                  </a:cubicBezTo>
                  <a:cubicBezTo>
                    <a:pt x="274" y="180"/>
                    <a:pt x="273" y="178"/>
                    <a:pt x="272" y="178"/>
                  </a:cubicBezTo>
                  <a:cubicBezTo>
                    <a:pt x="270" y="178"/>
                    <a:pt x="272" y="177"/>
                    <a:pt x="269" y="177"/>
                  </a:cubicBezTo>
                  <a:cubicBezTo>
                    <a:pt x="267" y="176"/>
                    <a:pt x="266" y="176"/>
                    <a:pt x="266" y="175"/>
                  </a:cubicBezTo>
                  <a:cubicBezTo>
                    <a:pt x="266" y="173"/>
                    <a:pt x="267" y="172"/>
                    <a:pt x="267" y="172"/>
                  </a:cubicBezTo>
                  <a:cubicBezTo>
                    <a:pt x="267" y="172"/>
                    <a:pt x="268" y="172"/>
                    <a:pt x="270" y="173"/>
                  </a:cubicBezTo>
                  <a:cubicBezTo>
                    <a:pt x="272" y="173"/>
                    <a:pt x="272" y="171"/>
                    <a:pt x="272" y="171"/>
                  </a:cubicBezTo>
                  <a:cubicBezTo>
                    <a:pt x="272" y="171"/>
                    <a:pt x="270" y="168"/>
                    <a:pt x="269" y="168"/>
                  </a:cubicBezTo>
                  <a:cubicBezTo>
                    <a:pt x="268" y="168"/>
                    <a:pt x="267" y="167"/>
                    <a:pt x="267" y="167"/>
                  </a:cubicBezTo>
                  <a:cubicBezTo>
                    <a:pt x="267" y="167"/>
                    <a:pt x="265" y="163"/>
                    <a:pt x="267" y="161"/>
                  </a:cubicBezTo>
                  <a:cubicBezTo>
                    <a:pt x="268" y="160"/>
                    <a:pt x="270" y="158"/>
                    <a:pt x="268" y="158"/>
                  </a:cubicBezTo>
                  <a:cubicBezTo>
                    <a:pt x="266" y="158"/>
                    <a:pt x="266" y="158"/>
                    <a:pt x="266" y="158"/>
                  </a:cubicBezTo>
                  <a:cubicBezTo>
                    <a:pt x="266" y="158"/>
                    <a:pt x="263" y="160"/>
                    <a:pt x="263" y="159"/>
                  </a:cubicBezTo>
                  <a:cubicBezTo>
                    <a:pt x="264" y="157"/>
                    <a:pt x="268" y="156"/>
                    <a:pt x="264" y="155"/>
                  </a:cubicBezTo>
                  <a:cubicBezTo>
                    <a:pt x="261" y="155"/>
                    <a:pt x="253" y="164"/>
                    <a:pt x="260" y="155"/>
                  </a:cubicBezTo>
                  <a:cubicBezTo>
                    <a:pt x="267" y="146"/>
                    <a:pt x="267" y="143"/>
                    <a:pt x="269" y="144"/>
                  </a:cubicBezTo>
                  <a:cubicBezTo>
                    <a:pt x="272" y="144"/>
                    <a:pt x="272" y="141"/>
                    <a:pt x="274" y="142"/>
                  </a:cubicBezTo>
                  <a:cubicBezTo>
                    <a:pt x="276" y="143"/>
                    <a:pt x="278" y="141"/>
                    <a:pt x="278" y="140"/>
                  </a:cubicBezTo>
                  <a:cubicBezTo>
                    <a:pt x="278" y="139"/>
                    <a:pt x="279" y="138"/>
                    <a:pt x="278" y="137"/>
                  </a:cubicBezTo>
                  <a:cubicBezTo>
                    <a:pt x="278" y="137"/>
                    <a:pt x="276" y="135"/>
                    <a:pt x="275" y="135"/>
                  </a:cubicBezTo>
                  <a:cubicBezTo>
                    <a:pt x="273" y="136"/>
                    <a:pt x="271" y="136"/>
                    <a:pt x="271" y="136"/>
                  </a:cubicBezTo>
                  <a:cubicBezTo>
                    <a:pt x="271" y="136"/>
                    <a:pt x="268" y="137"/>
                    <a:pt x="267" y="135"/>
                  </a:cubicBezTo>
                  <a:cubicBezTo>
                    <a:pt x="267" y="133"/>
                    <a:pt x="267" y="131"/>
                    <a:pt x="265" y="133"/>
                  </a:cubicBezTo>
                  <a:cubicBezTo>
                    <a:pt x="264" y="135"/>
                    <a:pt x="263" y="136"/>
                    <a:pt x="263" y="137"/>
                  </a:cubicBezTo>
                  <a:cubicBezTo>
                    <a:pt x="262" y="139"/>
                    <a:pt x="260" y="139"/>
                    <a:pt x="260" y="139"/>
                  </a:cubicBezTo>
                  <a:cubicBezTo>
                    <a:pt x="260" y="139"/>
                    <a:pt x="257" y="138"/>
                    <a:pt x="256" y="136"/>
                  </a:cubicBezTo>
                  <a:cubicBezTo>
                    <a:pt x="256" y="135"/>
                    <a:pt x="258" y="132"/>
                    <a:pt x="254" y="133"/>
                  </a:cubicBezTo>
                  <a:cubicBezTo>
                    <a:pt x="251" y="134"/>
                    <a:pt x="250" y="134"/>
                    <a:pt x="250" y="132"/>
                  </a:cubicBezTo>
                  <a:cubicBezTo>
                    <a:pt x="249" y="130"/>
                    <a:pt x="249" y="129"/>
                    <a:pt x="250" y="127"/>
                  </a:cubicBezTo>
                  <a:cubicBezTo>
                    <a:pt x="251" y="124"/>
                    <a:pt x="251" y="122"/>
                    <a:pt x="254" y="124"/>
                  </a:cubicBezTo>
                  <a:cubicBezTo>
                    <a:pt x="257" y="125"/>
                    <a:pt x="259" y="123"/>
                    <a:pt x="260" y="121"/>
                  </a:cubicBezTo>
                  <a:cubicBezTo>
                    <a:pt x="262" y="120"/>
                    <a:pt x="263" y="118"/>
                    <a:pt x="264" y="117"/>
                  </a:cubicBezTo>
                  <a:cubicBezTo>
                    <a:pt x="264" y="115"/>
                    <a:pt x="264" y="113"/>
                    <a:pt x="266" y="114"/>
                  </a:cubicBezTo>
                  <a:cubicBezTo>
                    <a:pt x="268" y="115"/>
                    <a:pt x="269" y="114"/>
                    <a:pt x="269" y="112"/>
                  </a:cubicBezTo>
                  <a:cubicBezTo>
                    <a:pt x="269" y="111"/>
                    <a:pt x="269" y="110"/>
                    <a:pt x="269" y="110"/>
                  </a:cubicBezTo>
                  <a:cubicBezTo>
                    <a:pt x="269" y="110"/>
                    <a:pt x="269" y="105"/>
                    <a:pt x="272" y="109"/>
                  </a:cubicBezTo>
                  <a:cubicBezTo>
                    <a:pt x="276" y="113"/>
                    <a:pt x="276" y="115"/>
                    <a:pt x="276" y="115"/>
                  </a:cubicBezTo>
                  <a:cubicBezTo>
                    <a:pt x="276" y="115"/>
                    <a:pt x="273" y="116"/>
                    <a:pt x="273" y="119"/>
                  </a:cubicBezTo>
                  <a:cubicBezTo>
                    <a:pt x="272" y="122"/>
                    <a:pt x="273" y="121"/>
                    <a:pt x="273" y="123"/>
                  </a:cubicBezTo>
                  <a:cubicBezTo>
                    <a:pt x="272" y="125"/>
                    <a:pt x="271" y="126"/>
                    <a:pt x="271" y="126"/>
                  </a:cubicBezTo>
                  <a:cubicBezTo>
                    <a:pt x="271" y="126"/>
                    <a:pt x="272" y="129"/>
                    <a:pt x="276" y="125"/>
                  </a:cubicBezTo>
                  <a:cubicBezTo>
                    <a:pt x="279" y="121"/>
                    <a:pt x="281" y="120"/>
                    <a:pt x="283" y="119"/>
                  </a:cubicBezTo>
                  <a:cubicBezTo>
                    <a:pt x="284" y="118"/>
                    <a:pt x="287" y="118"/>
                    <a:pt x="287" y="118"/>
                  </a:cubicBezTo>
                  <a:cubicBezTo>
                    <a:pt x="287" y="118"/>
                    <a:pt x="290" y="116"/>
                    <a:pt x="291" y="115"/>
                  </a:cubicBezTo>
                  <a:cubicBezTo>
                    <a:pt x="292" y="114"/>
                    <a:pt x="294" y="111"/>
                    <a:pt x="294" y="111"/>
                  </a:cubicBezTo>
                  <a:cubicBezTo>
                    <a:pt x="294" y="111"/>
                    <a:pt x="296" y="112"/>
                    <a:pt x="298" y="111"/>
                  </a:cubicBezTo>
                  <a:cubicBezTo>
                    <a:pt x="300" y="111"/>
                    <a:pt x="301" y="111"/>
                    <a:pt x="301" y="108"/>
                  </a:cubicBezTo>
                  <a:cubicBezTo>
                    <a:pt x="302" y="106"/>
                    <a:pt x="299" y="104"/>
                    <a:pt x="303" y="105"/>
                  </a:cubicBezTo>
                  <a:cubicBezTo>
                    <a:pt x="306" y="106"/>
                    <a:pt x="308" y="108"/>
                    <a:pt x="308" y="108"/>
                  </a:cubicBezTo>
                  <a:cubicBezTo>
                    <a:pt x="308" y="108"/>
                    <a:pt x="310" y="108"/>
                    <a:pt x="309" y="106"/>
                  </a:cubicBezTo>
                  <a:cubicBezTo>
                    <a:pt x="309" y="105"/>
                    <a:pt x="309" y="103"/>
                    <a:pt x="310" y="102"/>
                  </a:cubicBezTo>
                  <a:cubicBezTo>
                    <a:pt x="311" y="101"/>
                    <a:pt x="313" y="100"/>
                    <a:pt x="313" y="100"/>
                  </a:cubicBezTo>
                  <a:cubicBezTo>
                    <a:pt x="313" y="100"/>
                    <a:pt x="314" y="98"/>
                    <a:pt x="316" y="97"/>
                  </a:cubicBezTo>
                  <a:cubicBezTo>
                    <a:pt x="318" y="96"/>
                    <a:pt x="320" y="97"/>
                    <a:pt x="320" y="97"/>
                  </a:cubicBezTo>
                  <a:cubicBezTo>
                    <a:pt x="323" y="99"/>
                    <a:pt x="323" y="99"/>
                    <a:pt x="323" y="99"/>
                  </a:cubicBezTo>
                  <a:cubicBezTo>
                    <a:pt x="323" y="98"/>
                    <a:pt x="321" y="96"/>
                    <a:pt x="323" y="94"/>
                  </a:cubicBezTo>
                  <a:cubicBezTo>
                    <a:pt x="325" y="92"/>
                    <a:pt x="325" y="86"/>
                    <a:pt x="325" y="83"/>
                  </a:cubicBezTo>
                  <a:cubicBezTo>
                    <a:pt x="325" y="79"/>
                    <a:pt x="326" y="75"/>
                    <a:pt x="330" y="77"/>
                  </a:cubicBezTo>
                  <a:cubicBezTo>
                    <a:pt x="334" y="80"/>
                    <a:pt x="337" y="79"/>
                    <a:pt x="339" y="75"/>
                  </a:cubicBezTo>
                  <a:cubicBezTo>
                    <a:pt x="342" y="71"/>
                    <a:pt x="343" y="65"/>
                    <a:pt x="343" y="65"/>
                  </a:cubicBezTo>
                  <a:cubicBezTo>
                    <a:pt x="343" y="65"/>
                    <a:pt x="345" y="62"/>
                    <a:pt x="346" y="60"/>
                  </a:cubicBezTo>
                  <a:cubicBezTo>
                    <a:pt x="348" y="59"/>
                    <a:pt x="347" y="57"/>
                    <a:pt x="346" y="55"/>
                  </a:cubicBezTo>
                  <a:cubicBezTo>
                    <a:pt x="345" y="52"/>
                    <a:pt x="343" y="50"/>
                    <a:pt x="343" y="50"/>
                  </a:cubicBezTo>
                  <a:cubicBezTo>
                    <a:pt x="343" y="50"/>
                    <a:pt x="337" y="55"/>
                    <a:pt x="334" y="56"/>
                  </a:cubicBezTo>
                  <a:cubicBezTo>
                    <a:pt x="332" y="57"/>
                    <a:pt x="329" y="56"/>
                    <a:pt x="327" y="55"/>
                  </a:cubicBezTo>
                  <a:cubicBezTo>
                    <a:pt x="325" y="53"/>
                    <a:pt x="324" y="47"/>
                    <a:pt x="324" y="47"/>
                  </a:cubicBezTo>
                  <a:cubicBezTo>
                    <a:pt x="324" y="47"/>
                    <a:pt x="320" y="42"/>
                    <a:pt x="318" y="43"/>
                  </a:cubicBezTo>
                  <a:cubicBezTo>
                    <a:pt x="316" y="44"/>
                    <a:pt x="313" y="44"/>
                    <a:pt x="312" y="42"/>
                  </a:cubicBezTo>
                  <a:cubicBezTo>
                    <a:pt x="311" y="40"/>
                    <a:pt x="309" y="41"/>
                    <a:pt x="306" y="38"/>
                  </a:cubicBezTo>
                  <a:cubicBezTo>
                    <a:pt x="303" y="34"/>
                    <a:pt x="300" y="24"/>
                    <a:pt x="299" y="20"/>
                  </a:cubicBezTo>
                  <a:cubicBezTo>
                    <a:pt x="298" y="15"/>
                    <a:pt x="301" y="11"/>
                    <a:pt x="293" y="8"/>
                  </a:cubicBezTo>
                  <a:cubicBezTo>
                    <a:pt x="286" y="5"/>
                    <a:pt x="286" y="0"/>
                    <a:pt x="279" y="2"/>
                  </a:cubicBezTo>
                  <a:cubicBezTo>
                    <a:pt x="272" y="5"/>
                    <a:pt x="268" y="5"/>
                    <a:pt x="268" y="5"/>
                  </a:cubicBezTo>
                  <a:cubicBezTo>
                    <a:pt x="268" y="5"/>
                    <a:pt x="263" y="10"/>
                    <a:pt x="264" y="12"/>
                  </a:cubicBezTo>
                  <a:cubicBezTo>
                    <a:pt x="265" y="14"/>
                    <a:pt x="265" y="18"/>
                    <a:pt x="265" y="18"/>
                  </a:cubicBezTo>
                  <a:cubicBezTo>
                    <a:pt x="265" y="18"/>
                    <a:pt x="264" y="23"/>
                    <a:pt x="260" y="26"/>
                  </a:cubicBezTo>
                  <a:cubicBezTo>
                    <a:pt x="257" y="30"/>
                    <a:pt x="256" y="33"/>
                    <a:pt x="256" y="33"/>
                  </a:cubicBezTo>
                  <a:cubicBezTo>
                    <a:pt x="256" y="33"/>
                    <a:pt x="255" y="41"/>
                    <a:pt x="251" y="41"/>
                  </a:cubicBezTo>
                  <a:cubicBezTo>
                    <a:pt x="247" y="42"/>
                    <a:pt x="244" y="44"/>
                    <a:pt x="243" y="43"/>
                  </a:cubicBezTo>
                  <a:cubicBezTo>
                    <a:pt x="243" y="43"/>
                    <a:pt x="242" y="47"/>
                    <a:pt x="241" y="48"/>
                  </a:cubicBezTo>
                  <a:cubicBezTo>
                    <a:pt x="241" y="50"/>
                    <a:pt x="239" y="49"/>
                    <a:pt x="239" y="52"/>
                  </a:cubicBezTo>
                  <a:cubicBezTo>
                    <a:pt x="239" y="55"/>
                    <a:pt x="239" y="55"/>
                    <a:pt x="241" y="56"/>
                  </a:cubicBezTo>
                  <a:cubicBezTo>
                    <a:pt x="243" y="56"/>
                    <a:pt x="243" y="54"/>
                    <a:pt x="244" y="56"/>
                  </a:cubicBezTo>
                  <a:cubicBezTo>
                    <a:pt x="246" y="58"/>
                    <a:pt x="246" y="58"/>
                    <a:pt x="247" y="57"/>
                  </a:cubicBezTo>
                  <a:cubicBezTo>
                    <a:pt x="248" y="57"/>
                    <a:pt x="251" y="58"/>
                    <a:pt x="251" y="56"/>
                  </a:cubicBezTo>
                  <a:cubicBezTo>
                    <a:pt x="252" y="55"/>
                    <a:pt x="252" y="55"/>
                    <a:pt x="254" y="55"/>
                  </a:cubicBezTo>
                  <a:cubicBezTo>
                    <a:pt x="255" y="55"/>
                    <a:pt x="256" y="54"/>
                    <a:pt x="257" y="56"/>
                  </a:cubicBezTo>
                  <a:cubicBezTo>
                    <a:pt x="258" y="59"/>
                    <a:pt x="257" y="58"/>
                    <a:pt x="260" y="60"/>
                  </a:cubicBezTo>
                  <a:cubicBezTo>
                    <a:pt x="263" y="62"/>
                    <a:pt x="264" y="63"/>
                    <a:pt x="265" y="65"/>
                  </a:cubicBezTo>
                  <a:cubicBezTo>
                    <a:pt x="265" y="68"/>
                    <a:pt x="264" y="70"/>
                    <a:pt x="264" y="70"/>
                  </a:cubicBezTo>
                  <a:cubicBezTo>
                    <a:pt x="264" y="70"/>
                    <a:pt x="259" y="69"/>
                    <a:pt x="257" y="70"/>
                  </a:cubicBezTo>
                  <a:cubicBezTo>
                    <a:pt x="256" y="72"/>
                    <a:pt x="253" y="72"/>
                    <a:pt x="253" y="72"/>
                  </a:cubicBezTo>
                  <a:cubicBezTo>
                    <a:pt x="253" y="72"/>
                    <a:pt x="248" y="71"/>
                    <a:pt x="248" y="74"/>
                  </a:cubicBezTo>
                  <a:cubicBezTo>
                    <a:pt x="248" y="76"/>
                    <a:pt x="247" y="78"/>
                    <a:pt x="247" y="78"/>
                  </a:cubicBezTo>
                  <a:cubicBezTo>
                    <a:pt x="247" y="78"/>
                    <a:pt x="245" y="76"/>
                    <a:pt x="244" y="78"/>
                  </a:cubicBezTo>
                  <a:cubicBezTo>
                    <a:pt x="243" y="79"/>
                    <a:pt x="243" y="79"/>
                    <a:pt x="241" y="79"/>
                  </a:cubicBezTo>
                  <a:cubicBezTo>
                    <a:pt x="239" y="79"/>
                    <a:pt x="238" y="77"/>
                    <a:pt x="238" y="77"/>
                  </a:cubicBezTo>
                  <a:cubicBezTo>
                    <a:pt x="238" y="77"/>
                    <a:pt x="238" y="77"/>
                    <a:pt x="236" y="77"/>
                  </a:cubicBezTo>
                  <a:cubicBezTo>
                    <a:pt x="235" y="78"/>
                    <a:pt x="233" y="77"/>
                    <a:pt x="233" y="78"/>
                  </a:cubicBezTo>
                  <a:cubicBezTo>
                    <a:pt x="233" y="80"/>
                    <a:pt x="233" y="81"/>
                    <a:pt x="233" y="81"/>
                  </a:cubicBezTo>
                  <a:cubicBezTo>
                    <a:pt x="229" y="81"/>
                    <a:pt x="229" y="81"/>
                    <a:pt x="229" y="81"/>
                  </a:cubicBezTo>
                  <a:cubicBezTo>
                    <a:pt x="229" y="81"/>
                    <a:pt x="224" y="81"/>
                    <a:pt x="223" y="80"/>
                  </a:cubicBezTo>
                  <a:cubicBezTo>
                    <a:pt x="222" y="79"/>
                    <a:pt x="221" y="78"/>
                    <a:pt x="219" y="79"/>
                  </a:cubicBezTo>
                  <a:cubicBezTo>
                    <a:pt x="218" y="80"/>
                    <a:pt x="216" y="79"/>
                    <a:pt x="216" y="79"/>
                  </a:cubicBezTo>
                  <a:cubicBezTo>
                    <a:pt x="215" y="78"/>
                    <a:pt x="215" y="78"/>
                    <a:pt x="215" y="78"/>
                  </a:cubicBezTo>
                  <a:cubicBezTo>
                    <a:pt x="215" y="78"/>
                    <a:pt x="210" y="83"/>
                    <a:pt x="213" y="84"/>
                  </a:cubicBezTo>
                  <a:cubicBezTo>
                    <a:pt x="215" y="84"/>
                    <a:pt x="216" y="84"/>
                    <a:pt x="216" y="84"/>
                  </a:cubicBezTo>
                  <a:cubicBezTo>
                    <a:pt x="216" y="84"/>
                    <a:pt x="217" y="87"/>
                    <a:pt x="216" y="89"/>
                  </a:cubicBezTo>
                  <a:cubicBezTo>
                    <a:pt x="215" y="90"/>
                    <a:pt x="213" y="91"/>
                    <a:pt x="212" y="91"/>
                  </a:cubicBezTo>
                  <a:cubicBezTo>
                    <a:pt x="211" y="91"/>
                    <a:pt x="209" y="89"/>
                    <a:pt x="209" y="92"/>
                  </a:cubicBezTo>
                  <a:cubicBezTo>
                    <a:pt x="210" y="95"/>
                    <a:pt x="208" y="96"/>
                    <a:pt x="208" y="96"/>
                  </a:cubicBezTo>
                  <a:cubicBezTo>
                    <a:pt x="208" y="96"/>
                    <a:pt x="206" y="96"/>
                    <a:pt x="204" y="96"/>
                  </a:cubicBezTo>
                  <a:cubicBezTo>
                    <a:pt x="202" y="96"/>
                    <a:pt x="201" y="95"/>
                    <a:pt x="201" y="95"/>
                  </a:cubicBezTo>
                  <a:cubicBezTo>
                    <a:pt x="196" y="97"/>
                    <a:pt x="196" y="97"/>
                    <a:pt x="196" y="97"/>
                  </a:cubicBezTo>
                  <a:cubicBezTo>
                    <a:pt x="196" y="97"/>
                    <a:pt x="192" y="98"/>
                    <a:pt x="189" y="98"/>
                  </a:cubicBezTo>
                  <a:cubicBezTo>
                    <a:pt x="186" y="98"/>
                    <a:pt x="182" y="102"/>
                    <a:pt x="182" y="102"/>
                  </a:cubicBezTo>
                  <a:cubicBezTo>
                    <a:pt x="182" y="102"/>
                    <a:pt x="180" y="104"/>
                    <a:pt x="180" y="106"/>
                  </a:cubicBezTo>
                  <a:cubicBezTo>
                    <a:pt x="180" y="108"/>
                    <a:pt x="179" y="110"/>
                    <a:pt x="178" y="110"/>
                  </a:cubicBezTo>
                  <a:cubicBezTo>
                    <a:pt x="177" y="110"/>
                    <a:pt x="176" y="106"/>
                    <a:pt x="176" y="106"/>
                  </a:cubicBezTo>
                  <a:cubicBezTo>
                    <a:pt x="174" y="103"/>
                    <a:pt x="174" y="103"/>
                    <a:pt x="174" y="103"/>
                  </a:cubicBezTo>
                  <a:cubicBezTo>
                    <a:pt x="174" y="103"/>
                    <a:pt x="172" y="101"/>
                    <a:pt x="170" y="101"/>
                  </a:cubicBezTo>
                  <a:cubicBezTo>
                    <a:pt x="168" y="101"/>
                    <a:pt x="164" y="100"/>
                    <a:pt x="164" y="100"/>
                  </a:cubicBezTo>
                  <a:cubicBezTo>
                    <a:pt x="164" y="100"/>
                    <a:pt x="162" y="100"/>
                    <a:pt x="161" y="98"/>
                  </a:cubicBezTo>
                  <a:cubicBezTo>
                    <a:pt x="160" y="97"/>
                    <a:pt x="159" y="95"/>
                    <a:pt x="159" y="95"/>
                  </a:cubicBezTo>
                  <a:cubicBezTo>
                    <a:pt x="159" y="95"/>
                    <a:pt x="156" y="92"/>
                    <a:pt x="155" y="96"/>
                  </a:cubicBezTo>
                  <a:cubicBezTo>
                    <a:pt x="154" y="99"/>
                    <a:pt x="149" y="100"/>
                    <a:pt x="149" y="100"/>
                  </a:cubicBezTo>
                  <a:cubicBezTo>
                    <a:pt x="149" y="100"/>
                    <a:pt x="148" y="98"/>
                    <a:pt x="144" y="98"/>
                  </a:cubicBezTo>
                  <a:cubicBezTo>
                    <a:pt x="141" y="99"/>
                    <a:pt x="136" y="98"/>
                    <a:pt x="136" y="98"/>
                  </a:cubicBezTo>
                  <a:cubicBezTo>
                    <a:pt x="132" y="94"/>
                    <a:pt x="132" y="94"/>
                    <a:pt x="132" y="94"/>
                  </a:cubicBezTo>
                  <a:cubicBezTo>
                    <a:pt x="132" y="94"/>
                    <a:pt x="130" y="92"/>
                    <a:pt x="129" y="90"/>
                  </a:cubicBezTo>
                  <a:cubicBezTo>
                    <a:pt x="127" y="89"/>
                    <a:pt x="123" y="84"/>
                    <a:pt x="123" y="84"/>
                  </a:cubicBezTo>
                  <a:cubicBezTo>
                    <a:pt x="119" y="80"/>
                    <a:pt x="119" y="80"/>
                    <a:pt x="119" y="80"/>
                  </a:cubicBezTo>
                  <a:cubicBezTo>
                    <a:pt x="111" y="78"/>
                    <a:pt x="111" y="78"/>
                    <a:pt x="111" y="78"/>
                  </a:cubicBezTo>
                  <a:cubicBezTo>
                    <a:pt x="111" y="78"/>
                    <a:pt x="108" y="77"/>
                    <a:pt x="105" y="75"/>
                  </a:cubicBezTo>
                  <a:cubicBezTo>
                    <a:pt x="103" y="74"/>
                    <a:pt x="102" y="70"/>
                    <a:pt x="102" y="70"/>
                  </a:cubicBezTo>
                  <a:cubicBezTo>
                    <a:pt x="103" y="64"/>
                    <a:pt x="103" y="64"/>
                    <a:pt x="103" y="64"/>
                  </a:cubicBezTo>
                  <a:cubicBezTo>
                    <a:pt x="103" y="64"/>
                    <a:pt x="102" y="59"/>
                    <a:pt x="98" y="56"/>
                  </a:cubicBezTo>
                  <a:cubicBezTo>
                    <a:pt x="95" y="53"/>
                    <a:pt x="88" y="50"/>
                    <a:pt x="88" y="50"/>
                  </a:cubicBezTo>
                  <a:cubicBezTo>
                    <a:pt x="88" y="50"/>
                    <a:pt x="83" y="47"/>
                    <a:pt x="82" y="45"/>
                  </a:cubicBezTo>
                  <a:cubicBezTo>
                    <a:pt x="82" y="44"/>
                    <a:pt x="79" y="42"/>
                    <a:pt x="79" y="4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08" name="Freeform 259">
              <a:extLst>
                <a:ext uri="{FF2B5EF4-FFF2-40B4-BE49-F238E27FC236}">
                  <a16:creationId xmlns:a16="http://schemas.microsoft.com/office/drawing/2014/main" id="{AA214BEA-D98F-4D42-95AE-9A05BADA9523}"/>
                </a:ext>
              </a:extLst>
            </p:cNvPr>
            <p:cNvSpPr>
              <a:spLocks/>
            </p:cNvSpPr>
            <p:nvPr/>
          </p:nvSpPr>
          <p:spPr bwMode="auto">
            <a:xfrm>
              <a:off x="8185382" y="3056063"/>
              <a:ext cx="174955" cy="144366"/>
            </a:xfrm>
            <a:custGeom>
              <a:avLst/>
              <a:gdLst>
                <a:gd name="T0" fmla="*/ 338 w 47"/>
                <a:gd name="T1" fmla="*/ 21 h 39"/>
                <a:gd name="T2" fmla="*/ 316 w 47"/>
                <a:gd name="T3" fmla="*/ 8 h 39"/>
                <a:gd name="T4" fmla="*/ 287 w 47"/>
                <a:gd name="T5" fmla="*/ 8 h 39"/>
                <a:gd name="T6" fmla="*/ 265 w 47"/>
                <a:gd name="T7" fmla="*/ 29 h 39"/>
                <a:gd name="T8" fmla="*/ 244 w 47"/>
                <a:gd name="T9" fmla="*/ 43 h 39"/>
                <a:gd name="T10" fmla="*/ 236 w 47"/>
                <a:gd name="T11" fmla="*/ 72 h 39"/>
                <a:gd name="T12" fmla="*/ 231 w 47"/>
                <a:gd name="T13" fmla="*/ 85 h 39"/>
                <a:gd name="T14" fmla="*/ 193 w 47"/>
                <a:gd name="T15" fmla="*/ 64 h 39"/>
                <a:gd name="T16" fmla="*/ 180 w 47"/>
                <a:gd name="T17" fmla="*/ 85 h 39"/>
                <a:gd name="T18" fmla="*/ 158 w 47"/>
                <a:gd name="T19" fmla="*/ 107 h 39"/>
                <a:gd name="T20" fmla="*/ 129 w 47"/>
                <a:gd name="T21" fmla="*/ 107 h 39"/>
                <a:gd name="T22" fmla="*/ 107 w 47"/>
                <a:gd name="T23" fmla="*/ 136 h 39"/>
                <a:gd name="T24" fmla="*/ 78 w 47"/>
                <a:gd name="T25" fmla="*/ 157 h 39"/>
                <a:gd name="T26" fmla="*/ 51 w 47"/>
                <a:gd name="T27" fmla="*/ 163 h 39"/>
                <a:gd name="T28" fmla="*/ 0 w 47"/>
                <a:gd name="T29" fmla="*/ 205 h 39"/>
                <a:gd name="T30" fmla="*/ 43 w 47"/>
                <a:gd name="T31" fmla="*/ 179 h 39"/>
                <a:gd name="T32" fmla="*/ 94 w 47"/>
                <a:gd name="T33" fmla="*/ 171 h 39"/>
                <a:gd name="T34" fmla="*/ 137 w 47"/>
                <a:gd name="T35" fmla="*/ 179 h 39"/>
                <a:gd name="T36" fmla="*/ 166 w 47"/>
                <a:gd name="T37" fmla="*/ 184 h 39"/>
                <a:gd name="T38" fmla="*/ 145 w 47"/>
                <a:gd name="T39" fmla="*/ 213 h 39"/>
                <a:gd name="T40" fmla="*/ 123 w 47"/>
                <a:gd name="T41" fmla="*/ 221 h 39"/>
                <a:gd name="T42" fmla="*/ 107 w 47"/>
                <a:gd name="T43" fmla="*/ 248 h 39"/>
                <a:gd name="T44" fmla="*/ 129 w 47"/>
                <a:gd name="T45" fmla="*/ 264 h 39"/>
                <a:gd name="T46" fmla="*/ 166 w 47"/>
                <a:gd name="T47" fmla="*/ 269 h 39"/>
                <a:gd name="T48" fmla="*/ 193 w 47"/>
                <a:gd name="T49" fmla="*/ 256 h 39"/>
                <a:gd name="T50" fmla="*/ 244 w 47"/>
                <a:gd name="T51" fmla="*/ 235 h 39"/>
                <a:gd name="T52" fmla="*/ 223 w 47"/>
                <a:gd name="T53" fmla="*/ 205 h 39"/>
                <a:gd name="T54" fmla="*/ 236 w 47"/>
                <a:gd name="T55" fmla="*/ 171 h 39"/>
                <a:gd name="T56" fmla="*/ 295 w 47"/>
                <a:gd name="T57" fmla="*/ 120 h 39"/>
                <a:gd name="T58" fmla="*/ 316 w 47"/>
                <a:gd name="T59" fmla="*/ 93 h 39"/>
                <a:gd name="T60" fmla="*/ 316 w 47"/>
                <a:gd name="T61" fmla="*/ 64 h 39"/>
                <a:gd name="T62" fmla="*/ 338 w 47"/>
                <a:gd name="T63" fmla="*/ 21 h 3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7" h="39">
                  <a:moveTo>
                    <a:pt x="47" y="3"/>
                  </a:moveTo>
                  <a:cubicBezTo>
                    <a:pt x="44" y="1"/>
                    <a:pt x="44" y="1"/>
                    <a:pt x="44" y="1"/>
                  </a:cubicBezTo>
                  <a:cubicBezTo>
                    <a:pt x="44" y="1"/>
                    <a:pt x="42" y="0"/>
                    <a:pt x="40" y="1"/>
                  </a:cubicBezTo>
                  <a:cubicBezTo>
                    <a:pt x="38" y="2"/>
                    <a:pt x="37" y="4"/>
                    <a:pt x="37" y="4"/>
                  </a:cubicBezTo>
                  <a:cubicBezTo>
                    <a:pt x="37" y="4"/>
                    <a:pt x="35" y="5"/>
                    <a:pt x="34" y="6"/>
                  </a:cubicBezTo>
                  <a:cubicBezTo>
                    <a:pt x="33" y="7"/>
                    <a:pt x="33" y="9"/>
                    <a:pt x="33" y="10"/>
                  </a:cubicBezTo>
                  <a:cubicBezTo>
                    <a:pt x="34" y="12"/>
                    <a:pt x="32" y="12"/>
                    <a:pt x="32" y="12"/>
                  </a:cubicBezTo>
                  <a:cubicBezTo>
                    <a:pt x="32" y="12"/>
                    <a:pt x="30" y="10"/>
                    <a:pt x="27" y="9"/>
                  </a:cubicBezTo>
                  <a:cubicBezTo>
                    <a:pt x="23" y="8"/>
                    <a:pt x="26" y="10"/>
                    <a:pt x="25" y="12"/>
                  </a:cubicBezTo>
                  <a:cubicBezTo>
                    <a:pt x="25" y="15"/>
                    <a:pt x="24" y="15"/>
                    <a:pt x="22" y="15"/>
                  </a:cubicBezTo>
                  <a:cubicBezTo>
                    <a:pt x="20" y="16"/>
                    <a:pt x="18" y="15"/>
                    <a:pt x="18" y="15"/>
                  </a:cubicBezTo>
                  <a:cubicBezTo>
                    <a:pt x="18" y="15"/>
                    <a:pt x="16" y="18"/>
                    <a:pt x="15" y="19"/>
                  </a:cubicBezTo>
                  <a:cubicBezTo>
                    <a:pt x="14" y="20"/>
                    <a:pt x="11" y="22"/>
                    <a:pt x="11" y="22"/>
                  </a:cubicBezTo>
                  <a:cubicBezTo>
                    <a:pt x="11" y="22"/>
                    <a:pt x="8" y="22"/>
                    <a:pt x="7" y="23"/>
                  </a:cubicBezTo>
                  <a:cubicBezTo>
                    <a:pt x="5" y="24"/>
                    <a:pt x="3" y="25"/>
                    <a:pt x="0" y="29"/>
                  </a:cubicBezTo>
                  <a:cubicBezTo>
                    <a:pt x="0" y="29"/>
                    <a:pt x="5" y="26"/>
                    <a:pt x="6" y="25"/>
                  </a:cubicBezTo>
                  <a:cubicBezTo>
                    <a:pt x="8" y="24"/>
                    <a:pt x="11" y="24"/>
                    <a:pt x="13" y="24"/>
                  </a:cubicBezTo>
                  <a:cubicBezTo>
                    <a:pt x="14" y="24"/>
                    <a:pt x="18" y="25"/>
                    <a:pt x="19" y="25"/>
                  </a:cubicBezTo>
                  <a:cubicBezTo>
                    <a:pt x="20" y="24"/>
                    <a:pt x="23" y="24"/>
                    <a:pt x="23" y="26"/>
                  </a:cubicBezTo>
                  <a:cubicBezTo>
                    <a:pt x="23" y="28"/>
                    <a:pt x="20" y="29"/>
                    <a:pt x="20" y="30"/>
                  </a:cubicBezTo>
                  <a:cubicBezTo>
                    <a:pt x="20" y="31"/>
                    <a:pt x="19" y="29"/>
                    <a:pt x="17" y="31"/>
                  </a:cubicBezTo>
                  <a:cubicBezTo>
                    <a:pt x="15" y="32"/>
                    <a:pt x="14" y="34"/>
                    <a:pt x="15" y="35"/>
                  </a:cubicBezTo>
                  <a:cubicBezTo>
                    <a:pt x="15" y="36"/>
                    <a:pt x="16" y="37"/>
                    <a:pt x="18" y="37"/>
                  </a:cubicBezTo>
                  <a:cubicBezTo>
                    <a:pt x="20" y="38"/>
                    <a:pt x="21" y="37"/>
                    <a:pt x="23" y="38"/>
                  </a:cubicBezTo>
                  <a:cubicBezTo>
                    <a:pt x="25" y="39"/>
                    <a:pt x="26" y="37"/>
                    <a:pt x="27" y="36"/>
                  </a:cubicBezTo>
                  <a:cubicBezTo>
                    <a:pt x="29" y="35"/>
                    <a:pt x="32" y="33"/>
                    <a:pt x="34" y="33"/>
                  </a:cubicBezTo>
                  <a:cubicBezTo>
                    <a:pt x="35" y="34"/>
                    <a:pt x="32" y="30"/>
                    <a:pt x="31" y="29"/>
                  </a:cubicBezTo>
                  <a:cubicBezTo>
                    <a:pt x="30" y="28"/>
                    <a:pt x="31" y="24"/>
                    <a:pt x="33" y="24"/>
                  </a:cubicBezTo>
                  <a:cubicBezTo>
                    <a:pt x="35" y="23"/>
                    <a:pt x="39" y="18"/>
                    <a:pt x="41" y="17"/>
                  </a:cubicBezTo>
                  <a:cubicBezTo>
                    <a:pt x="43" y="17"/>
                    <a:pt x="44" y="14"/>
                    <a:pt x="44" y="13"/>
                  </a:cubicBezTo>
                  <a:cubicBezTo>
                    <a:pt x="45" y="12"/>
                    <a:pt x="44" y="9"/>
                    <a:pt x="44" y="9"/>
                  </a:cubicBezTo>
                  <a:lnTo>
                    <a:pt x="47" y="3"/>
                  </a:lnTo>
                  <a:close/>
                </a:path>
              </a:pathLst>
            </a:custGeom>
            <a:solidFill>
              <a:srgbClr val="D9D9D9"/>
            </a:solidFill>
            <a:ln w="4763" cap="rnd">
              <a:solidFill>
                <a:srgbClr val="FFFFFF"/>
              </a:solidFill>
              <a:prstDash val="solid"/>
              <a:round/>
              <a:headEnd/>
              <a:tailEnd/>
            </a:ln>
          </p:spPr>
          <p:txBody>
            <a:bodyPr/>
            <a:lstStyle/>
            <a:p>
              <a:endParaRPr lang="en-US"/>
            </a:p>
          </p:txBody>
        </p:sp>
        <p:sp>
          <p:nvSpPr>
            <p:cNvPr id="109" name="Freeform 260">
              <a:extLst>
                <a:ext uri="{FF2B5EF4-FFF2-40B4-BE49-F238E27FC236}">
                  <a16:creationId xmlns:a16="http://schemas.microsoft.com/office/drawing/2014/main" id="{138ACADB-9B1A-4A7E-B8A7-AD0BA664E2A5}"/>
                </a:ext>
              </a:extLst>
            </p:cNvPr>
            <p:cNvSpPr>
              <a:spLocks/>
            </p:cNvSpPr>
            <p:nvPr/>
          </p:nvSpPr>
          <p:spPr bwMode="auto">
            <a:xfrm>
              <a:off x="8267306" y="3178219"/>
              <a:ext cx="66650" cy="117992"/>
            </a:xfrm>
            <a:custGeom>
              <a:avLst/>
              <a:gdLst>
                <a:gd name="T0" fmla="*/ 21 w 18"/>
                <a:gd name="T1" fmla="*/ 35 h 32"/>
                <a:gd name="T2" fmla="*/ 85 w 18"/>
                <a:gd name="T3" fmla="*/ 8 h 32"/>
                <a:gd name="T4" fmla="*/ 107 w 18"/>
                <a:gd name="T5" fmla="*/ 29 h 32"/>
                <a:gd name="T6" fmla="*/ 120 w 18"/>
                <a:gd name="T7" fmla="*/ 56 h 32"/>
                <a:gd name="T8" fmla="*/ 120 w 18"/>
                <a:gd name="T9" fmla="*/ 77 h 32"/>
                <a:gd name="T10" fmla="*/ 115 w 18"/>
                <a:gd name="T11" fmla="*/ 141 h 32"/>
                <a:gd name="T12" fmla="*/ 77 w 18"/>
                <a:gd name="T13" fmla="*/ 175 h 32"/>
                <a:gd name="T14" fmla="*/ 13 w 18"/>
                <a:gd name="T15" fmla="*/ 205 h 32"/>
                <a:gd name="T16" fmla="*/ 13 w 18"/>
                <a:gd name="T17" fmla="*/ 149 h 32"/>
                <a:gd name="T18" fmla="*/ 35 w 18"/>
                <a:gd name="T19" fmla="*/ 128 h 32"/>
                <a:gd name="T20" fmla="*/ 29 w 18"/>
                <a:gd name="T21" fmla="*/ 106 h 32"/>
                <a:gd name="T22" fmla="*/ 13 w 18"/>
                <a:gd name="T23" fmla="*/ 85 h 32"/>
                <a:gd name="T24" fmla="*/ 21 w 18"/>
                <a:gd name="T25" fmla="*/ 56 h 32"/>
                <a:gd name="T26" fmla="*/ 21 w 18"/>
                <a:gd name="T27" fmla="*/ 35 h 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8" h="32">
                  <a:moveTo>
                    <a:pt x="3" y="5"/>
                  </a:moveTo>
                  <a:cubicBezTo>
                    <a:pt x="3" y="5"/>
                    <a:pt x="10" y="0"/>
                    <a:pt x="12" y="1"/>
                  </a:cubicBezTo>
                  <a:cubicBezTo>
                    <a:pt x="12" y="1"/>
                    <a:pt x="14" y="4"/>
                    <a:pt x="15" y="4"/>
                  </a:cubicBezTo>
                  <a:cubicBezTo>
                    <a:pt x="15" y="5"/>
                    <a:pt x="16" y="7"/>
                    <a:pt x="17" y="8"/>
                  </a:cubicBezTo>
                  <a:cubicBezTo>
                    <a:pt x="17" y="9"/>
                    <a:pt x="17" y="11"/>
                    <a:pt x="17" y="11"/>
                  </a:cubicBezTo>
                  <a:cubicBezTo>
                    <a:pt x="17" y="12"/>
                    <a:pt x="18" y="17"/>
                    <a:pt x="16" y="20"/>
                  </a:cubicBezTo>
                  <a:cubicBezTo>
                    <a:pt x="15" y="24"/>
                    <a:pt x="15" y="24"/>
                    <a:pt x="11" y="25"/>
                  </a:cubicBezTo>
                  <a:cubicBezTo>
                    <a:pt x="8" y="26"/>
                    <a:pt x="4" y="32"/>
                    <a:pt x="2" y="29"/>
                  </a:cubicBezTo>
                  <a:cubicBezTo>
                    <a:pt x="0" y="26"/>
                    <a:pt x="1" y="21"/>
                    <a:pt x="2" y="21"/>
                  </a:cubicBezTo>
                  <a:cubicBezTo>
                    <a:pt x="3" y="20"/>
                    <a:pt x="5" y="18"/>
                    <a:pt x="5" y="18"/>
                  </a:cubicBezTo>
                  <a:cubicBezTo>
                    <a:pt x="4" y="15"/>
                    <a:pt x="4" y="15"/>
                    <a:pt x="4" y="15"/>
                  </a:cubicBezTo>
                  <a:cubicBezTo>
                    <a:pt x="4" y="15"/>
                    <a:pt x="2" y="13"/>
                    <a:pt x="2" y="12"/>
                  </a:cubicBezTo>
                  <a:cubicBezTo>
                    <a:pt x="2" y="11"/>
                    <a:pt x="3" y="8"/>
                    <a:pt x="3" y="8"/>
                  </a:cubicBezTo>
                  <a:lnTo>
                    <a:pt x="3" y="5"/>
                  </a:lnTo>
                  <a:close/>
                </a:path>
              </a:pathLst>
            </a:custGeom>
            <a:solidFill>
              <a:srgbClr val="D9D9D9"/>
            </a:solidFill>
            <a:ln w="4763" cap="rnd">
              <a:solidFill>
                <a:srgbClr val="FFFFFF"/>
              </a:solidFill>
              <a:prstDash val="solid"/>
              <a:round/>
              <a:headEnd/>
              <a:tailEnd/>
            </a:ln>
          </p:spPr>
          <p:txBody>
            <a:bodyPr/>
            <a:lstStyle/>
            <a:p>
              <a:endParaRPr lang="en-US"/>
            </a:p>
          </p:txBody>
        </p:sp>
        <p:sp>
          <p:nvSpPr>
            <p:cNvPr id="110" name="Freeform 261">
              <a:extLst>
                <a:ext uri="{FF2B5EF4-FFF2-40B4-BE49-F238E27FC236}">
                  <a16:creationId xmlns:a16="http://schemas.microsoft.com/office/drawing/2014/main" id="{7B040079-32AC-461F-B1DF-78A80C03FC62}"/>
                </a:ext>
              </a:extLst>
            </p:cNvPr>
            <p:cNvSpPr>
              <a:spLocks/>
            </p:cNvSpPr>
            <p:nvPr/>
          </p:nvSpPr>
          <p:spPr bwMode="auto">
            <a:xfrm>
              <a:off x="8338121" y="2978327"/>
              <a:ext cx="329083" cy="388679"/>
            </a:xfrm>
            <a:custGeom>
              <a:avLst/>
              <a:gdLst>
                <a:gd name="T0" fmla="*/ 469 w 89"/>
                <a:gd name="T1" fmla="*/ 29 h 105"/>
                <a:gd name="T2" fmla="*/ 426 w 89"/>
                <a:gd name="T3" fmla="*/ 120 h 105"/>
                <a:gd name="T4" fmla="*/ 426 w 89"/>
                <a:gd name="T5" fmla="*/ 200 h 105"/>
                <a:gd name="T6" fmla="*/ 453 w 89"/>
                <a:gd name="T7" fmla="*/ 235 h 105"/>
                <a:gd name="T8" fmla="*/ 418 w 89"/>
                <a:gd name="T9" fmla="*/ 248 h 105"/>
                <a:gd name="T10" fmla="*/ 410 w 89"/>
                <a:gd name="T11" fmla="*/ 320 h 105"/>
                <a:gd name="T12" fmla="*/ 405 w 89"/>
                <a:gd name="T13" fmla="*/ 363 h 105"/>
                <a:gd name="T14" fmla="*/ 367 w 89"/>
                <a:gd name="T15" fmla="*/ 413 h 105"/>
                <a:gd name="T16" fmla="*/ 333 w 89"/>
                <a:gd name="T17" fmla="*/ 456 h 105"/>
                <a:gd name="T18" fmla="*/ 298 w 89"/>
                <a:gd name="T19" fmla="*/ 483 h 105"/>
                <a:gd name="T20" fmla="*/ 298 w 89"/>
                <a:gd name="T21" fmla="*/ 448 h 105"/>
                <a:gd name="T22" fmla="*/ 269 w 89"/>
                <a:gd name="T23" fmla="*/ 456 h 105"/>
                <a:gd name="T24" fmla="*/ 264 w 89"/>
                <a:gd name="T25" fmla="*/ 504 h 105"/>
                <a:gd name="T26" fmla="*/ 234 w 89"/>
                <a:gd name="T27" fmla="*/ 541 h 105"/>
                <a:gd name="T28" fmla="*/ 184 w 89"/>
                <a:gd name="T29" fmla="*/ 525 h 105"/>
                <a:gd name="T30" fmla="*/ 141 w 89"/>
                <a:gd name="T31" fmla="*/ 533 h 105"/>
                <a:gd name="T32" fmla="*/ 77 w 89"/>
                <a:gd name="T33" fmla="*/ 589 h 105"/>
                <a:gd name="T34" fmla="*/ 56 w 89"/>
                <a:gd name="T35" fmla="*/ 619 h 105"/>
                <a:gd name="T36" fmla="*/ 13 w 89"/>
                <a:gd name="T37" fmla="*/ 632 h 105"/>
                <a:gd name="T38" fmla="*/ 35 w 89"/>
                <a:gd name="T39" fmla="*/ 661 h 105"/>
                <a:gd name="T40" fmla="*/ 51 w 89"/>
                <a:gd name="T41" fmla="*/ 696 h 105"/>
                <a:gd name="T42" fmla="*/ 29 w 89"/>
                <a:gd name="T43" fmla="*/ 725 h 105"/>
                <a:gd name="T44" fmla="*/ 72 w 89"/>
                <a:gd name="T45" fmla="*/ 733 h 105"/>
                <a:gd name="T46" fmla="*/ 77 w 89"/>
                <a:gd name="T47" fmla="*/ 683 h 105"/>
                <a:gd name="T48" fmla="*/ 77 w 89"/>
                <a:gd name="T49" fmla="*/ 640 h 105"/>
                <a:gd name="T50" fmla="*/ 77 w 89"/>
                <a:gd name="T51" fmla="*/ 611 h 105"/>
                <a:gd name="T52" fmla="*/ 141 w 89"/>
                <a:gd name="T53" fmla="*/ 589 h 105"/>
                <a:gd name="T54" fmla="*/ 170 w 89"/>
                <a:gd name="T55" fmla="*/ 576 h 105"/>
                <a:gd name="T56" fmla="*/ 234 w 89"/>
                <a:gd name="T57" fmla="*/ 576 h 105"/>
                <a:gd name="T58" fmla="*/ 264 w 89"/>
                <a:gd name="T59" fmla="*/ 611 h 105"/>
                <a:gd name="T60" fmla="*/ 298 w 89"/>
                <a:gd name="T61" fmla="*/ 555 h 105"/>
                <a:gd name="T62" fmla="*/ 312 w 89"/>
                <a:gd name="T63" fmla="*/ 589 h 105"/>
                <a:gd name="T64" fmla="*/ 375 w 89"/>
                <a:gd name="T65" fmla="*/ 525 h 105"/>
                <a:gd name="T66" fmla="*/ 418 w 89"/>
                <a:gd name="T67" fmla="*/ 512 h 105"/>
                <a:gd name="T68" fmla="*/ 447 w 89"/>
                <a:gd name="T69" fmla="*/ 469 h 105"/>
                <a:gd name="T70" fmla="*/ 461 w 89"/>
                <a:gd name="T71" fmla="*/ 419 h 105"/>
                <a:gd name="T72" fmla="*/ 482 w 89"/>
                <a:gd name="T73" fmla="*/ 405 h 105"/>
                <a:gd name="T74" fmla="*/ 495 w 89"/>
                <a:gd name="T75" fmla="*/ 333 h 105"/>
                <a:gd name="T76" fmla="*/ 469 w 89"/>
                <a:gd name="T77" fmla="*/ 285 h 105"/>
                <a:gd name="T78" fmla="*/ 453 w 89"/>
                <a:gd name="T79" fmla="*/ 192 h 105"/>
                <a:gd name="T80" fmla="*/ 453 w 89"/>
                <a:gd name="T81" fmla="*/ 157 h 105"/>
                <a:gd name="T82" fmla="*/ 490 w 89"/>
                <a:gd name="T83" fmla="*/ 157 h 105"/>
                <a:gd name="T84" fmla="*/ 517 w 89"/>
                <a:gd name="T85" fmla="*/ 184 h 105"/>
                <a:gd name="T86" fmla="*/ 575 w 89"/>
                <a:gd name="T87" fmla="*/ 179 h 105"/>
                <a:gd name="T88" fmla="*/ 623 w 89"/>
                <a:gd name="T89" fmla="*/ 99 h 105"/>
                <a:gd name="T90" fmla="*/ 581 w 89"/>
                <a:gd name="T91" fmla="*/ 85 h 105"/>
                <a:gd name="T92" fmla="*/ 533 w 89"/>
                <a:gd name="T93" fmla="*/ 72 h 105"/>
                <a:gd name="T94" fmla="*/ 495 w 89"/>
                <a:gd name="T95" fmla="*/ 8 h 1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9" h="105">
                  <a:moveTo>
                    <a:pt x="70" y="1"/>
                  </a:moveTo>
                  <a:cubicBezTo>
                    <a:pt x="67" y="1"/>
                    <a:pt x="64" y="0"/>
                    <a:pt x="66" y="4"/>
                  </a:cubicBezTo>
                  <a:cubicBezTo>
                    <a:pt x="68" y="9"/>
                    <a:pt x="71" y="11"/>
                    <a:pt x="67" y="13"/>
                  </a:cubicBezTo>
                  <a:cubicBezTo>
                    <a:pt x="63" y="16"/>
                    <a:pt x="62" y="16"/>
                    <a:pt x="60" y="17"/>
                  </a:cubicBezTo>
                  <a:cubicBezTo>
                    <a:pt x="58" y="18"/>
                    <a:pt x="57" y="22"/>
                    <a:pt x="58" y="24"/>
                  </a:cubicBezTo>
                  <a:cubicBezTo>
                    <a:pt x="59" y="26"/>
                    <a:pt x="60" y="25"/>
                    <a:pt x="60" y="28"/>
                  </a:cubicBezTo>
                  <a:cubicBezTo>
                    <a:pt x="59" y="31"/>
                    <a:pt x="59" y="24"/>
                    <a:pt x="62" y="28"/>
                  </a:cubicBezTo>
                  <a:cubicBezTo>
                    <a:pt x="65" y="32"/>
                    <a:pt x="65" y="32"/>
                    <a:pt x="64" y="33"/>
                  </a:cubicBezTo>
                  <a:cubicBezTo>
                    <a:pt x="64" y="35"/>
                    <a:pt x="63" y="37"/>
                    <a:pt x="62" y="36"/>
                  </a:cubicBezTo>
                  <a:cubicBezTo>
                    <a:pt x="61" y="35"/>
                    <a:pt x="61" y="33"/>
                    <a:pt x="59" y="35"/>
                  </a:cubicBezTo>
                  <a:cubicBezTo>
                    <a:pt x="56" y="36"/>
                    <a:pt x="55" y="36"/>
                    <a:pt x="57" y="39"/>
                  </a:cubicBezTo>
                  <a:cubicBezTo>
                    <a:pt x="58" y="42"/>
                    <a:pt x="57" y="43"/>
                    <a:pt x="58" y="45"/>
                  </a:cubicBezTo>
                  <a:cubicBezTo>
                    <a:pt x="58" y="46"/>
                    <a:pt x="60" y="45"/>
                    <a:pt x="59" y="48"/>
                  </a:cubicBezTo>
                  <a:cubicBezTo>
                    <a:pt x="58" y="50"/>
                    <a:pt x="57" y="49"/>
                    <a:pt x="57" y="51"/>
                  </a:cubicBezTo>
                  <a:cubicBezTo>
                    <a:pt x="56" y="54"/>
                    <a:pt x="55" y="56"/>
                    <a:pt x="55" y="57"/>
                  </a:cubicBezTo>
                  <a:cubicBezTo>
                    <a:pt x="55" y="57"/>
                    <a:pt x="53" y="57"/>
                    <a:pt x="52" y="58"/>
                  </a:cubicBezTo>
                  <a:cubicBezTo>
                    <a:pt x="52" y="60"/>
                    <a:pt x="52" y="61"/>
                    <a:pt x="51" y="63"/>
                  </a:cubicBezTo>
                  <a:cubicBezTo>
                    <a:pt x="50" y="64"/>
                    <a:pt x="49" y="62"/>
                    <a:pt x="47" y="64"/>
                  </a:cubicBezTo>
                  <a:cubicBezTo>
                    <a:pt x="46" y="66"/>
                    <a:pt x="46" y="64"/>
                    <a:pt x="45" y="66"/>
                  </a:cubicBezTo>
                  <a:cubicBezTo>
                    <a:pt x="44" y="68"/>
                    <a:pt x="43" y="69"/>
                    <a:pt x="42" y="68"/>
                  </a:cubicBezTo>
                  <a:cubicBezTo>
                    <a:pt x="41" y="68"/>
                    <a:pt x="40" y="68"/>
                    <a:pt x="41" y="66"/>
                  </a:cubicBezTo>
                  <a:cubicBezTo>
                    <a:pt x="42" y="65"/>
                    <a:pt x="43" y="64"/>
                    <a:pt x="42" y="63"/>
                  </a:cubicBezTo>
                  <a:cubicBezTo>
                    <a:pt x="41" y="63"/>
                    <a:pt x="41" y="62"/>
                    <a:pt x="40" y="63"/>
                  </a:cubicBezTo>
                  <a:cubicBezTo>
                    <a:pt x="40" y="64"/>
                    <a:pt x="39" y="62"/>
                    <a:pt x="38" y="64"/>
                  </a:cubicBezTo>
                  <a:cubicBezTo>
                    <a:pt x="38" y="67"/>
                    <a:pt x="38" y="69"/>
                    <a:pt x="38" y="70"/>
                  </a:cubicBezTo>
                  <a:cubicBezTo>
                    <a:pt x="38" y="71"/>
                    <a:pt x="37" y="70"/>
                    <a:pt x="37" y="71"/>
                  </a:cubicBezTo>
                  <a:cubicBezTo>
                    <a:pt x="36" y="73"/>
                    <a:pt x="35" y="73"/>
                    <a:pt x="36" y="75"/>
                  </a:cubicBezTo>
                  <a:cubicBezTo>
                    <a:pt x="37" y="77"/>
                    <a:pt x="34" y="79"/>
                    <a:pt x="33" y="76"/>
                  </a:cubicBezTo>
                  <a:cubicBezTo>
                    <a:pt x="32" y="74"/>
                    <a:pt x="32" y="73"/>
                    <a:pt x="31" y="73"/>
                  </a:cubicBezTo>
                  <a:cubicBezTo>
                    <a:pt x="30" y="73"/>
                    <a:pt x="27" y="73"/>
                    <a:pt x="26" y="74"/>
                  </a:cubicBezTo>
                  <a:cubicBezTo>
                    <a:pt x="26" y="76"/>
                    <a:pt x="24" y="76"/>
                    <a:pt x="23" y="76"/>
                  </a:cubicBezTo>
                  <a:cubicBezTo>
                    <a:pt x="21" y="75"/>
                    <a:pt x="21" y="73"/>
                    <a:pt x="20" y="75"/>
                  </a:cubicBezTo>
                  <a:cubicBezTo>
                    <a:pt x="19" y="77"/>
                    <a:pt x="18" y="76"/>
                    <a:pt x="16" y="76"/>
                  </a:cubicBezTo>
                  <a:cubicBezTo>
                    <a:pt x="14" y="77"/>
                    <a:pt x="11" y="82"/>
                    <a:pt x="11" y="83"/>
                  </a:cubicBezTo>
                  <a:cubicBezTo>
                    <a:pt x="11" y="85"/>
                    <a:pt x="8" y="83"/>
                    <a:pt x="8" y="85"/>
                  </a:cubicBezTo>
                  <a:cubicBezTo>
                    <a:pt x="8" y="87"/>
                    <a:pt x="8" y="87"/>
                    <a:pt x="8" y="87"/>
                  </a:cubicBezTo>
                  <a:cubicBezTo>
                    <a:pt x="8" y="87"/>
                    <a:pt x="8" y="88"/>
                    <a:pt x="6" y="88"/>
                  </a:cubicBezTo>
                  <a:cubicBezTo>
                    <a:pt x="4" y="87"/>
                    <a:pt x="4" y="87"/>
                    <a:pt x="2" y="89"/>
                  </a:cubicBezTo>
                  <a:cubicBezTo>
                    <a:pt x="0" y="92"/>
                    <a:pt x="0" y="94"/>
                    <a:pt x="2" y="94"/>
                  </a:cubicBezTo>
                  <a:cubicBezTo>
                    <a:pt x="4" y="93"/>
                    <a:pt x="4" y="92"/>
                    <a:pt x="5" y="93"/>
                  </a:cubicBezTo>
                  <a:cubicBezTo>
                    <a:pt x="7" y="93"/>
                    <a:pt x="8" y="93"/>
                    <a:pt x="7" y="95"/>
                  </a:cubicBezTo>
                  <a:cubicBezTo>
                    <a:pt x="7" y="97"/>
                    <a:pt x="7" y="97"/>
                    <a:pt x="7" y="98"/>
                  </a:cubicBezTo>
                  <a:cubicBezTo>
                    <a:pt x="6" y="99"/>
                    <a:pt x="6" y="99"/>
                    <a:pt x="5" y="100"/>
                  </a:cubicBezTo>
                  <a:cubicBezTo>
                    <a:pt x="4" y="101"/>
                    <a:pt x="3" y="101"/>
                    <a:pt x="4" y="102"/>
                  </a:cubicBezTo>
                  <a:cubicBezTo>
                    <a:pt x="5" y="103"/>
                    <a:pt x="5" y="101"/>
                    <a:pt x="6" y="103"/>
                  </a:cubicBezTo>
                  <a:cubicBezTo>
                    <a:pt x="8" y="105"/>
                    <a:pt x="9" y="104"/>
                    <a:pt x="10" y="103"/>
                  </a:cubicBezTo>
                  <a:cubicBezTo>
                    <a:pt x="10" y="103"/>
                    <a:pt x="11" y="101"/>
                    <a:pt x="10" y="99"/>
                  </a:cubicBezTo>
                  <a:cubicBezTo>
                    <a:pt x="10" y="97"/>
                    <a:pt x="10" y="96"/>
                    <a:pt x="11" y="96"/>
                  </a:cubicBezTo>
                  <a:cubicBezTo>
                    <a:pt x="12" y="96"/>
                    <a:pt x="13" y="96"/>
                    <a:pt x="13" y="94"/>
                  </a:cubicBezTo>
                  <a:cubicBezTo>
                    <a:pt x="13" y="93"/>
                    <a:pt x="12" y="90"/>
                    <a:pt x="11" y="90"/>
                  </a:cubicBezTo>
                  <a:cubicBezTo>
                    <a:pt x="11" y="88"/>
                    <a:pt x="11" y="88"/>
                    <a:pt x="11" y="88"/>
                  </a:cubicBezTo>
                  <a:cubicBezTo>
                    <a:pt x="11" y="88"/>
                    <a:pt x="8" y="86"/>
                    <a:pt x="11" y="86"/>
                  </a:cubicBezTo>
                  <a:cubicBezTo>
                    <a:pt x="14" y="86"/>
                    <a:pt x="15" y="84"/>
                    <a:pt x="17" y="84"/>
                  </a:cubicBezTo>
                  <a:cubicBezTo>
                    <a:pt x="18" y="84"/>
                    <a:pt x="20" y="83"/>
                    <a:pt x="20" y="83"/>
                  </a:cubicBezTo>
                  <a:cubicBezTo>
                    <a:pt x="20" y="83"/>
                    <a:pt x="21" y="82"/>
                    <a:pt x="22" y="82"/>
                  </a:cubicBezTo>
                  <a:cubicBezTo>
                    <a:pt x="23" y="83"/>
                    <a:pt x="22" y="81"/>
                    <a:pt x="24" y="81"/>
                  </a:cubicBezTo>
                  <a:cubicBezTo>
                    <a:pt x="25" y="80"/>
                    <a:pt x="27" y="82"/>
                    <a:pt x="28" y="82"/>
                  </a:cubicBezTo>
                  <a:cubicBezTo>
                    <a:pt x="30" y="82"/>
                    <a:pt x="32" y="78"/>
                    <a:pt x="33" y="81"/>
                  </a:cubicBezTo>
                  <a:cubicBezTo>
                    <a:pt x="34" y="84"/>
                    <a:pt x="31" y="84"/>
                    <a:pt x="33" y="86"/>
                  </a:cubicBezTo>
                  <a:cubicBezTo>
                    <a:pt x="35" y="87"/>
                    <a:pt x="37" y="86"/>
                    <a:pt x="37" y="86"/>
                  </a:cubicBezTo>
                  <a:cubicBezTo>
                    <a:pt x="37" y="86"/>
                    <a:pt x="38" y="80"/>
                    <a:pt x="39" y="79"/>
                  </a:cubicBezTo>
                  <a:cubicBezTo>
                    <a:pt x="41" y="78"/>
                    <a:pt x="42" y="77"/>
                    <a:pt x="42" y="78"/>
                  </a:cubicBezTo>
                  <a:cubicBezTo>
                    <a:pt x="43" y="79"/>
                    <a:pt x="43" y="80"/>
                    <a:pt x="43" y="81"/>
                  </a:cubicBezTo>
                  <a:cubicBezTo>
                    <a:pt x="43" y="83"/>
                    <a:pt x="44" y="83"/>
                    <a:pt x="44" y="83"/>
                  </a:cubicBezTo>
                  <a:cubicBezTo>
                    <a:pt x="44" y="83"/>
                    <a:pt x="49" y="83"/>
                    <a:pt x="50" y="81"/>
                  </a:cubicBezTo>
                  <a:cubicBezTo>
                    <a:pt x="51" y="79"/>
                    <a:pt x="51" y="75"/>
                    <a:pt x="53" y="74"/>
                  </a:cubicBezTo>
                  <a:cubicBezTo>
                    <a:pt x="55" y="74"/>
                    <a:pt x="53" y="76"/>
                    <a:pt x="56" y="76"/>
                  </a:cubicBezTo>
                  <a:cubicBezTo>
                    <a:pt x="58" y="76"/>
                    <a:pt x="59" y="72"/>
                    <a:pt x="59" y="72"/>
                  </a:cubicBezTo>
                  <a:cubicBezTo>
                    <a:pt x="59" y="72"/>
                    <a:pt x="63" y="72"/>
                    <a:pt x="63" y="71"/>
                  </a:cubicBezTo>
                  <a:cubicBezTo>
                    <a:pt x="63" y="69"/>
                    <a:pt x="61" y="67"/>
                    <a:pt x="63" y="66"/>
                  </a:cubicBezTo>
                  <a:cubicBezTo>
                    <a:pt x="66" y="65"/>
                    <a:pt x="65" y="61"/>
                    <a:pt x="65" y="61"/>
                  </a:cubicBezTo>
                  <a:cubicBezTo>
                    <a:pt x="65" y="59"/>
                    <a:pt x="65" y="59"/>
                    <a:pt x="65" y="59"/>
                  </a:cubicBezTo>
                  <a:cubicBezTo>
                    <a:pt x="66" y="56"/>
                    <a:pt x="66" y="56"/>
                    <a:pt x="66" y="56"/>
                  </a:cubicBezTo>
                  <a:cubicBezTo>
                    <a:pt x="68" y="57"/>
                    <a:pt x="68" y="57"/>
                    <a:pt x="68" y="57"/>
                  </a:cubicBezTo>
                  <a:cubicBezTo>
                    <a:pt x="69" y="52"/>
                    <a:pt x="69" y="52"/>
                    <a:pt x="69" y="52"/>
                  </a:cubicBezTo>
                  <a:cubicBezTo>
                    <a:pt x="69" y="52"/>
                    <a:pt x="69" y="48"/>
                    <a:pt x="70" y="47"/>
                  </a:cubicBezTo>
                  <a:cubicBezTo>
                    <a:pt x="70" y="47"/>
                    <a:pt x="70" y="43"/>
                    <a:pt x="69" y="43"/>
                  </a:cubicBezTo>
                  <a:cubicBezTo>
                    <a:pt x="67" y="43"/>
                    <a:pt x="65" y="43"/>
                    <a:pt x="66" y="40"/>
                  </a:cubicBezTo>
                  <a:cubicBezTo>
                    <a:pt x="66" y="37"/>
                    <a:pt x="68" y="36"/>
                    <a:pt x="67" y="34"/>
                  </a:cubicBezTo>
                  <a:cubicBezTo>
                    <a:pt x="66" y="32"/>
                    <a:pt x="64" y="27"/>
                    <a:pt x="64" y="27"/>
                  </a:cubicBezTo>
                  <a:cubicBezTo>
                    <a:pt x="62" y="24"/>
                    <a:pt x="62" y="24"/>
                    <a:pt x="62" y="24"/>
                  </a:cubicBezTo>
                  <a:cubicBezTo>
                    <a:pt x="61" y="23"/>
                    <a:pt x="62" y="22"/>
                    <a:pt x="64" y="22"/>
                  </a:cubicBezTo>
                  <a:cubicBezTo>
                    <a:pt x="67" y="23"/>
                    <a:pt x="67" y="25"/>
                    <a:pt x="68" y="24"/>
                  </a:cubicBezTo>
                  <a:cubicBezTo>
                    <a:pt x="68" y="24"/>
                    <a:pt x="68" y="23"/>
                    <a:pt x="69" y="22"/>
                  </a:cubicBezTo>
                  <a:cubicBezTo>
                    <a:pt x="71" y="21"/>
                    <a:pt x="73" y="22"/>
                    <a:pt x="73" y="23"/>
                  </a:cubicBezTo>
                  <a:cubicBezTo>
                    <a:pt x="73" y="25"/>
                    <a:pt x="70" y="25"/>
                    <a:pt x="73" y="26"/>
                  </a:cubicBezTo>
                  <a:cubicBezTo>
                    <a:pt x="76" y="26"/>
                    <a:pt x="74" y="23"/>
                    <a:pt x="77" y="26"/>
                  </a:cubicBezTo>
                  <a:cubicBezTo>
                    <a:pt x="79" y="29"/>
                    <a:pt x="78" y="30"/>
                    <a:pt x="81" y="25"/>
                  </a:cubicBezTo>
                  <a:cubicBezTo>
                    <a:pt x="84" y="21"/>
                    <a:pt x="80" y="24"/>
                    <a:pt x="85" y="20"/>
                  </a:cubicBezTo>
                  <a:cubicBezTo>
                    <a:pt x="89" y="16"/>
                    <a:pt x="88" y="14"/>
                    <a:pt x="88" y="14"/>
                  </a:cubicBezTo>
                  <a:cubicBezTo>
                    <a:pt x="85" y="12"/>
                    <a:pt x="85" y="12"/>
                    <a:pt x="85" y="12"/>
                  </a:cubicBezTo>
                  <a:cubicBezTo>
                    <a:pt x="85" y="12"/>
                    <a:pt x="83" y="11"/>
                    <a:pt x="82" y="12"/>
                  </a:cubicBezTo>
                  <a:cubicBezTo>
                    <a:pt x="81" y="12"/>
                    <a:pt x="78" y="12"/>
                    <a:pt x="78" y="12"/>
                  </a:cubicBezTo>
                  <a:cubicBezTo>
                    <a:pt x="78" y="12"/>
                    <a:pt x="75" y="11"/>
                    <a:pt x="75" y="10"/>
                  </a:cubicBezTo>
                  <a:cubicBezTo>
                    <a:pt x="75" y="8"/>
                    <a:pt x="73" y="6"/>
                    <a:pt x="73" y="6"/>
                  </a:cubicBezTo>
                  <a:lnTo>
                    <a:pt x="70" y="1"/>
                  </a:lnTo>
                  <a:close/>
                </a:path>
              </a:pathLst>
            </a:custGeom>
            <a:solidFill>
              <a:srgbClr val="D9D9D9"/>
            </a:solidFill>
            <a:ln w="4763" cap="rnd">
              <a:solidFill>
                <a:srgbClr val="FFFFFF"/>
              </a:solidFill>
              <a:prstDash val="solid"/>
              <a:round/>
              <a:headEnd/>
              <a:tailEnd/>
            </a:ln>
          </p:spPr>
          <p:txBody>
            <a:bodyPr/>
            <a:lstStyle/>
            <a:p>
              <a:endParaRPr lang="en-US"/>
            </a:p>
          </p:txBody>
        </p:sp>
        <p:sp>
          <p:nvSpPr>
            <p:cNvPr id="111" name="Freeform 262">
              <a:extLst>
                <a:ext uri="{FF2B5EF4-FFF2-40B4-BE49-F238E27FC236}">
                  <a16:creationId xmlns:a16="http://schemas.microsoft.com/office/drawing/2014/main" id="{71137BBF-B4C5-4274-B427-293503C7E0D9}"/>
                </a:ext>
              </a:extLst>
            </p:cNvPr>
            <p:cNvSpPr>
              <a:spLocks/>
            </p:cNvSpPr>
            <p:nvPr/>
          </p:nvSpPr>
          <p:spPr bwMode="auto">
            <a:xfrm>
              <a:off x="8396440" y="3285106"/>
              <a:ext cx="52764" cy="44420"/>
            </a:xfrm>
            <a:custGeom>
              <a:avLst/>
              <a:gdLst>
                <a:gd name="T0" fmla="*/ 38 w 14"/>
                <a:gd name="T1" fmla="*/ 13 h 12"/>
                <a:gd name="T2" fmla="*/ 14 w 14"/>
                <a:gd name="T3" fmla="*/ 29 h 12"/>
                <a:gd name="T4" fmla="*/ 14 w 14"/>
                <a:gd name="T5" fmla="*/ 64 h 12"/>
                <a:gd name="T6" fmla="*/ 38 w 14"/>
                <a:gd name="T7" fmla="*/ 64 h 12"/>
                <a:gd name="T8" fmla="*/ 38 w 14"/>
                <a:gd name="T9" fmla="*/ 77 h 12"/>
                <a:gd name="T10" fmla="*/ 60 w 14"/>
                <a:gd name="T11" fmla="*/ 43 h 12"/>
                <a:gd name="T12" fmla="*/ 73 w 14"/>
                <a:gd name="T13" fmla="*/ 29 h 12"/>
                <a:gd name="T14" fmla="*/ 103 w 14"/>
                <a:gd name="T15" fmla="*/ 21 h 12"/>
                <a:gd name="T16" fmla="*/ 90 w 14"/>
                <a:gd name="T17" fmla="*/ 0 h 12"/>
                <a:gd name="T18" fmla="*/ 60 w 14"/>
                <a:gd name="T19" fmla="*/ 8 h 12"/>
                <a:gd name="T20" fmla="*/ 38 w 14"/>
                <a:gd name="T21" fmla="*/ 13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4" h="12">
                  <a:moveTo>
                    <a:pt x="5" y="2"/>
                  </a:moveTo>
                  <a:cubicBezTo>
                    <a:pt x="4" y="3"/>
                    <a:pt x="3" y="2"/>
                    <a:pt x="2" y="4"/>
                  </a:cubicBezTo>
                  <a:cubicBezTo>
                    <a:pt x="1" y="6"/>
                    <a:pt x="0" y="9"/>
                    <a:pt x="2" y="9"/>
                  </a:cubicBezTo>
                  <a:cubicBezTo>
                    <a:pt x="3" y="9"/>
                    <a:pt x="4" y="8"/>
                    <a:pt x="5" y="9"/>
                  </a:cubicBezTo>
                  <a:cubicBezTo>
                    <a:pt x="5" y="10"/>
                    <a:pt x="3" y="12"/>
                    <a:pt x="5" y="11"/>
                  </a:cubicBezTo>
                  <a:cubicBezTo>
                    <a:pt x="6" y="10"/>
                    <a:pt x="6" y="7"/>
                    <a:pt x="8" y="6"/>
                  </a:cubicBezTo>
                  <a:cubicBezTo>
                    <a:pt x="9" y="5"/>
                    <a:pt x="8" y="4"/>
                    <a:pt x="10" y="4"/>
                  </a:cubicBezTo>
                  <a:cubicBezTo>
                    <a:pt x="12" y="5"/>
                    <a:pt x="14" y="3"/>
                    <a:pt x="14" y="3"/>
                  </a:cubicBezTo>
                  <a:cubicBezTo>
                    <a:pt x="14" y="3"/>
                    <a:pt x="14" y="0"/>
                    <a:pt x="12" y="0"/>
                  </a:cubicBezTo>
                  <a:cubicBezTo>
                    <a:pt x="11" y="1"/>
                    <a:pt x="8" y="1"/>
                    <a:pt x="8" y="1"/>
                  </a:cubicBezTo>
                  <a:lnTo>
                    <a:pt x="5" y="2"/>
                  </a:lnTo>
                  <a:close/>
                </a:path>
              </a:pathLst>
            </a:custGeom>
            <a:solidFill>
              <a:srgbClr val="D9D9D9"/>
            </a:solidFill>
            <a:ln w="4763" cap="rnd">
              <a:solidFill>
                <a:srgbClr val="FFFFFF"/>
              </a:solidFill>
              <a:prstDash val="solid"/>
              <a:round/>
              <a:headEnd/>
              <a:tailEnd/>
            </a:ln>
          </p:spPr>
          <p:txBody>
            <a:bodyPr/>
            <a:lstStyle/>
            <a:p>
              <a:endParaRPr lang="en-US"/>
            </a:p>
          </p:txBody>
        </p:sp>
        <p:sp>
          <p:nvSpPr>
            <p:cNvPr id="112" name="Freeform 263">
              <a:extLst>
                <a:ext uri="{FF2B5EF4-FFF2-40B4-BE49-F238E27FC236}">
                  <a16:creationId xmlns:a16="http://schemas.microsoft.com/office/drawing/2014/main" id="{84D424AF-20D1-4AC2-BD32-E6F578137DCE}"/>
                </a:ext>
              </a:extLst>
            </p:cNvPr>
            <p:cNvSpPr>
              <a:spLocks/>
            </p:cNvSpPr>
            <p:nvPr/>
          </p:nvSpPr>
          <p:spPr bwMode="auto">
            <a:xfrm>
              <a:off x="8571395" y="2677101"/>
              <a:ext cx="84701" cy="290121"/>
            </a:xfrm>
            <a:custGeom>
              <a:avLst/>
              <a:gdLst>
                <a:gd name="T0" fmla="*/ 72 w 23"/>
                <a:gd name="T1" fmla="*/ 8 h 78"/>
                <a:gd name="T2" fmla="*/ 50 w 23"/>
                <a:gd name="T3" fmla="*/ 43 h 78"/>
                <a:gd name="T4" fmla="*/ 42 w 23"/>
                <a:gd name="T5" fmla="*/ 94 h 78"/>
                <a:gd name="T6" fmla="*/ 29 w 23"/>
                <a:gd name="T7" fmla="*/ 145 h 78"/>
                <a:gd name="T8" fmla="*/ 34 w 23"/>
                <a:gd name="T9" fmla="*/ 180 h 78"/>
                <a:gd name="T10" fmla="*/ 34 w 23"/>
                <a:gd name="T11" fmla="*/ 230 h 78"/>
                <a:gd name="T12" fmla="*/ 56 w 23"/>
                <a:gd name="T13" fmla="*/ 273 h 78"/>
                <a:gd name="T14" fmla="*/ 56 w 23"/>
                <a:gd name="T15" fmla="*/ 324 h 78"/>
                <a:gd name="T16" fmla="*/ 50 w 23"/>
                <a:gd name="T17" fmla="*/ 372 h 78"/>
                <a:gd name="T18" fmla="*/ 21 w 23"/>
                <a:gd name="T19" fmla="*/ 380 h 78"/>
                <a:gd name="T20" fmla="*/ 50 w 23"/>
                <a:gd name="T21" fmla="*/ 415 h 78"/>
                <a:gd name="T22" fmla="*/ 56 w 23"/>
                <a:gd name="T23" fmla="*/ 474 h 78"/>
                <a:gd name="T24" fmla="*/ 50 w 23"/>
                <a:gd name="T25" fmla="*/ 517 h 78"/>
                <a:gd name="T26" fmla="*/ 42 w 23"/>
                <a:gd name="T27" fmla="*/ 539 h 78"/>
                <a:gd name="T28" fmla="*/ 72 w 23"/>
                <a:gd name="T29" fmla="*/ 531 h 78"/>
                <a:gd name="T30" fmla="*/ 90 w 23"/>
                <a:gd name="T31" fmla="*/ 517 h 78"/>
                <a:gd name="T32" fmla="*/ 106 w 23"/>
                <a:gd name="T33" fmla="*/ 560 h 78"/>
                <a:gd name="T34" fmla="*/ 119 w 23"/>
                <a:gd name="T35" fmla="*/ 509 h 78"/>
                <a:gd name="T36" fmla="*/ 90 w 23"/>
                <a:gd name="T37" fmla="*/ 474 h 78"/>
                <a:gd name="T38" fmla="*/ 85 w 23"/>
                <a:gd name="T39" fmla="*/ 431 h 78"/>
                <a:gd name="T40" fmla="*/ 90 w 23"/>
                <a:gd name="T41" fmla="*/ 380 h 78"/>
                <a:gd name="T42" fmla="*/ 111 w 23"/>
                <a:gd name="T43" fmla="*/ 346 h 78"/>
                <a:gd name="T44" fmla="*/ 149 w 23"/>
                <a:gd name="T45" fmla="*/ 372 h 78"/>
                <a:gd name="T46" fmla="*/ 154 w 23"/>
                <a:gd name="T47" fmla="*/ 346 h 78"/>
                <a:gd name="T48" fmla="*/ 127 w 23"/>
                <a:gd name="T49" fmla="*/ 316 h 78"/>
                <a:gd name="T50" fmla="*/ 111 w 23"/>
                <a:gd name="T51" fmla="*/ 279 h 78"/>
                <a:gd name="T52" fmla="*/ 98 w 23"/>
                <a:gd name="T53" fmla="*/ 214 h 78"/>
                <a:gd name="T54" fmla="*/ 90 w 23"/>
                <a:gd name="T55" fmla="*/ 150 h 78"/>
                <a:gd name="T56" fmla="*/ 90 w 23"/>
                <a:gd name="T57" fmla="*/ 94 h 78"/>
                <a:gd name="T58" fmla="*/ 85 w 23"/>
                <a:gd name="T59" fmla="*/ 35 h 78"/>
                <a:gd name="T60" fmla="*/ 85 w 23"/>
                <a:gd name="T61" fmla="*/ 0 h 78"/>
                <a:gd name="T62" fmla="*/ 72 w 23"/>
                <a:gd name="T63" fmla="*/ 8 h 7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 h="78">
                  <a:moveTo>
                    <a:pt x="10" y="1"/>
                  </a:moveTo>
                  <a:cubicBezTo>
                    <a:pt x="8" y="1"/>
                    <a:pt x="6" y="2"/>
                    <a:pt x="7" y="6"/>
                  </a:cubicBezTo>
                  <a:cubicBezTo>
                    <a:pt x="7" y="10"/>
                    <a:pt x="9" y="10"/>
                    <a:pt x="6" y="13"/>
                  </a:cubicBezTo>
                  <a:cubicBezTo>
                    <a:pt x="4" y="16"/>
                    <a:pt x="4" y="18"/>
                    <a:pt x="4" y="20"/>
                  </a:cubicBezTo>
                  <a:cubicBezTo>
                    <a:pt x="5" y="21"/>
                    <a:pt x="7" y="21"/>
                    <a:pt x="5" y="25"/>
                  </a:cubicBezTo>
                  <a:cubicBezTo>
                    <a:pt x="4" y="29"/>
                    <a:pt x="3" y="28"/>
                    <a:pt x="5" y="32"/>
                  </a:cubicBezTo>
                  <a:cubicBezTo>
                    <a:pt x="7" y="35"/>
                    <a:pt x="10" y="33"/>
                    <a:pt x="8" y="38"/>
                  </a:cubicBezTo>
                  <a:cubicBezTo>
                    <a:pt x="7" y="43"/>
                    <a:pt x="7" y="41"/>
                    <a:pt x="8" y="45"/>
                  </a:cubicBezTo>
                  <a:cubicBezTo>
                    <a:pt x="8" y="50"/>
                    <a:pt x="9" y="51"/>
                    <a:pt x="7" y="52"/>
                  </a:cubicBezTo>
                  <a:cubicBezTo>
                    <a:pt x="4" y="52"/>
                    <a:pt x="0" y="48"/>
                    <a:pt x="3" y="53"/>
                  </a:cubicBezTo>
                  <a:cubicBezTo>
                    <a:pt x="6" y="57"/>
                    <a:pt x="7" y="55"/>
                    <a:pt x="7" y="58"/>
                  </a:cubicBezTo>
                  <a:cubicBezTo>
                    <a:pt x="7" y="61"/>
                    <a:pt x="8" y="63"/>
                    <a:pt x="8" y="66"/>
                  </a:cubicBezTo>
                  <a:cubicBezTo>
                    <a:pt x="8" y="70"/>
                    <a:pt x="7" y="71"/>
                    <a:pt x="7" y="72"/>
                  </a:cubicBezTo>
                  <a:cubicBezTo>
                    <a:pt x="6" y="74"/>
                    <a:pt x="3" y="74"/>
                    <a:pt x="6" y="75"/>
                  </a:cubicBezTo>
                  <a:cubicBezTo>
                    <a:pt x="9" y="77"/>
                    <a:pt x="8" y="75"/>
                    <a:pt x="10" y="74"/>
                  </a:cubicBezTo>
                  <a:cubicBezTo>
                    <a:pt x="12" y="73"/>
                    <a:pt x="12" y="69"/>
                    <a:pt x="13" y="72"/>
                  </a:cubicBezTo>
                  <a:cubicBezTo>
                    <a:pt x="15" y="75"/>
                    <a:pt x="13" y="78"/>
                    <a:pt x="15" y="78"/>
                  </a:cubicBezTo>
                  <a:cubicBezTo>
                    <a:pt x="17" y="78"/>
                    <a:pt x="18" y="72"/>
                    <a:pt x="17" y="71"/>
                  </a:cubicBezTo>
                  <a:cubicBezTo>
                    <a:pt x="15" y="70"/>
                    <a:pt x="14" y="70"/>
                    <a:pt x="13" y="66"/>
                  </a:cubicBezTo>
                  <a:cubicBezTo>
                    <a:pt x="11" y="62"/>
                    <a:pt x="11" y="63"/>
                    <a:pt x="12" y="60"/>
                  </a:cubicBezTo>
                  <a:cubicBezTo>
                    <a:pt x="13" y="57"/>
                    <a:pt x="12" y="55"/>
                    <a:pt x="13" y="53"/>
                  </a:cubicBezTo>
                  <a:cubicBezTo>
                    <a:pt x="14" y="50"/>
                    <a:pt x="14" y="47"/>
                    <a:pt x="16" y="48"/>
                  </a:cubicBezTo>
                  <a:cubicBezTo>
                    <a:pt x="17" y="48"/>
                    <a:pt x="19" y="53"/>
                    <a:pt x="21" y="52"/>
                  </a:cubicBezTo>
                  <a:cubicBezTo>
                    <a:pt x="23" y="52"/>
                    <a:pt x="23" y="48"/>
                    <a:pt x="22" y="48"/>
                  </a:cubicBezTo>
                  <a:cubicBezTo>
                    <a:pt x="21" y="47"/>
                    <a:pt x="19" y="46"/>
                    <a:pt x="18" y="44"/>
                  </a:cubicBezTo>
                  <a:cubicBezTo>
                    <a:pt x="17" y="43"/>
                    <a:pt x="16" y="41"/>
                    <a:pt x="16" y="39"/>
                  </a:cubicBezTo>
                  <a:cubicBezTo>
                    <a:pt x="16" y="37"/>
                    <a:pt x="14" y="32"/>
                    <a:pt x="14" y="30"/>
                  </a:cubicBezTo>
                  <a:cubicBezTo>
                    <a:pt x="14" y="27"/>
                    <a:pt x="14" y="23"/>
                    <a:pt x="13" y="21"/>
                  </a:cubicBezTo>
                  <a:cubicBezTo>
                    <a:pt x="13" y="18"/>
                    <a:pt x="12" y="15"/>
                    <a:pt x="13" y="13"/>
                  </a:cubicBezTo>
                  <a:cubicBezTo>
                    <a:pt x="14" y="10"/>
                    <a:pt x="12" y="8"/>
                    <a:pt x="12" y="5"/>
                  </a:cubicBezTo>
                  <a:cubicBezTo>
                    <a:pt x="12" y="2"/>
                    <a:pt x="13" y="0"/>
                    <a:pt x="12" y="0"/>
                  </a:cubicBezTo>
                  <a:cubicBezTo>
                    <a:pt x="10" y="1"/>
                    <a:pt x="10" y="1"/>
                    <a:pt x="10" y="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13" name="Freeform 264">
              <a:extLst>
                <a:ext uri="{FF2B5EF4-FFF2-40B4-BE49-F238E27FC236}">
                  <a16:creationId xmlns:a16="http://schemas.microsoft.com/office/drawing/2014/main" id="{95DD3BED-E53A-4BAB-9A2C-BDEAE0132519}"/>
                </a:ext>
              </a:extLst>
            </p:cNvPr>
            <p:cNvSpPr>
              <a:spLocks/>
            </p:cNvSpPr>
            <p:nvPr/>
          </p:nvSpPr>
          <p:spPr bwMode="auto">
            <a:xfrm>
              <a:off x="8675535" y="2963058"/>
              <a:ext cx="62484" cy="59690"/>
            </a:xfrm>
            <a:custGeom>
              <a:avLst/>
              <a:gdLst>
                <a:gd name="T0" fmla="*/ 69 w 17"/>
                <a:gd name="T1" fmla="*/ 30 h 16"/>
                <a:gd name="T2" fmla="*/ 42 w 17"/>
                <a:gd name="T3" fmla="*/ 65 h 16"/>
                <a:gd name="T4" fmla="*/ 21 w 17"/>
                <a:gd name="T5" fmla="*/ 86 h 16"/>
                <a:gd name="T6" fmla="*/ 8 w 17"/>
                <a:gd name="T7" fmla="*/ 86 h 16"/>
                <a:gd name="T8" fmla="*/ 50 w 17"/>
                <a:gd name="T9" fmla="*/ 102 h 16"/>
                <a:gd name="T10" fmla="*/ 69 w 17"/>
                <a:gd name="T11" fmla="*/ 65 h 16"/>
                <a:gd name="T12" fmla="*/ 90 w 17"/>
                <a:gd name="T13" fmla="*/ 51 h 16"/>
                <a:gd name="T14" fmla="*/ 111 w 17"/>
                <a:gd name="T15" fmla="*/ 30 h 16"/>
                <a:gd name="T16" fmla="*/ 106 w 17"/>
                <a:gd name="T17" fmla="*/ 0 h 16"/>
                <a:gd name="T18" fmla="*/ 69 w 17"/>
                <a:gd name="T19" fmla="*/ 30 h 1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7" h="16">
                  <a:moveTo>
                    <a:pt x="10" y="4"/>
                  </a:moveTo>
                  <a:cubicBezTo>
                    <a:pt x="9" y="5"/>
                    <a:pt x="7" y="7"/>
                    <a:pt x="6" y="9"/>
                  </a:cubicBezTo>
                  <a:cubicBezTo>
                    <a:pt x="5" y="11"/>
                    <a:pt x="4" y="12"/>
                    <a:pt x="3" y="12"/>
                  </a:cubicBezTo>
                  <a:cubicBezTo>
                    <a:pt x="2" y="12"/>
                    <a:pt x="0" y="10"/>
                    <a:pt x="1" y="12"/>
                  </a:cubicBezTo>
                  <a:cubicBezTo>
                    <a:pt x="3" y="15"/>
                    <a:pt x="5" y="16"/>
                    <a:pt x="7" y="14"/>
                  </a:cubicBezTo>
                  <a:cubicBezTo>
                    <a:pt x="8" y="13"/>
                    <a:pt x="8" y="10"/>
                    <a:pt x="10" y="9"/>
                  </a:cubicBezTo>
                  <a:cubicBezTo>
                    <a:pt x="11" y="8"/>
                    <a:pt x="12" y="7"/>
                    <a:pt x="13" y="7"/>
                  </a:cubicBezTo>
                  <a:cubicBezTo>
                    <a:pt x="14" y="7"/>
                    <a:pt x="16" y="5"/>
                    <a:pt x="16" y="4"/>
                  </a:cubicBezTo>
                  <a:cubicBezTo>
                    <a:pt x="17" y="3"/>
                    <a:pt x="15" y="0"/>
                    <a:pt x="15" y="0"/>
                  </a:cubicBezTo>
                  <a:lnTo>
                    <a:pt x="10" y="4"/>
                  </a:lnTo>
                  <a:close/>
                </a:path>
              </a:pathLst>
            </a:custGeom>
            <a:solidFill>
              <a:srgbClr val="D9D9D9"/>
            </a:solidFill>
            <a:ln w="4763" cap="rnd">
              <a:solidFill>
                <a:srgbClr val="FFFFFF"/>
              </a:solidFill>
              <a:prstDash val="solid"/>
              <a:round/>
              <a:headEnd/>
              <a:tailEnd/>
            </a:ln>
          </p:spPr>
          <p:txBody>
            <a:bodyPr/>
            <a:lstStyle/>
            <a:p>
              <a:endParaRPr lang="en-US"/>
            </a:p>
          </p:txBody>
        </p:sp>
        <p:sp>
          <p:nvSpPr>
            <p:cNvPr id="114" name="Freeform 265">
              <a:extLst>
                <a:ext uri="{FF2B5EF4-FFF2-40B4-BE49-F238E27FC236}">
                  <a16:creationId xmlns:a16="http://schemas.microsoft.com/office/drawing/2014/main" id="{032BC123-6F12-41D4-8E68-117864E54F67}"/>
                </a:ext>
              </a:extLst>
            </p:cNvPr>
            <p:cNvSpPr>
              <a:spLocks/>
            </p:cNvSpPr>
            <p:nvPr/>
          </p:nvSpPr>
          <p:spPr bwMode="auto">
            <a:xfrm>
              <a:off x="8753293" y="2945012"/>
              <a:ext cx="22217" cy="33315"/>
            </a:xfrm>
            <a:custGeom>
              <a:avLst/>
              <a:gdLst>
                <a:gd name="T0" fmla="*/ 29 w 6"/>
                <a:gd name="T1" fmla="*/ 21 h 9"/>
                <a:gd name="T2" fmla="*/ 8 w 6"/>
                <a:gd name="T3" fmla="*/ 29 h 9"/>
                <a:gd name="T4" fmla="*/ 29 w 6"/>
                <a:gd name="T5" fmla="*/ 35 h 9"/>
                <a:gd name="T6" fmla="*/ 43 w 6"/>
                <a:gd name="T7" fmla="*/ 29 h 9"/>
                <a:gd name="T8" fmla="*/ 29 w 6"/>
                <a:gd name="T9" fmla="*/ 21 h 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9">
                  <a:moveTo>
                    <a:pt x="4" y="3"/>
                  </a:moveTo>
                  <a:cubicBezTo>
                    <a:pt x="2" y="3"/>
                    <a:pt x="2" y="0"/>
                    <a:pt x="1" y="4"/>
                  </a:cubicBezTo>
                  <a:cubicBezTo>
                    <a:pt x="0" y="9"/>
                    <a:pt x="4" y="5"/>
                    <a:pt x="4" y="5"/>
                  </a:cubicBezTo>
                  <a:cubicBezTo>
                    <a:pt x="6" y="4"/>
                    <a:pt x="6" y="4"/>
                    <a:pt x="6" y="4"/>
                  </a:cubicBezTo>
                  <a:lnTo>
                    <a:pt x="4" y="3"/>
                  </a:lnTo>
                  <a:close/>
                </a:path>
              </a:pathLst>
            </a:custGeom>
            <a:solidFill>
              <a:srgbClr val="D9D9D9"/>
            </a:solidFill>
            <a:ln w="4763" cap="rnd">
              <a:solidFill>
                <a:srgbClr val="FFFFFF"/>
              </a:solidFill>
              <a:prstDash val="solid"/>
              <a:round/>
              <a:headEnd/>
              <a:tailEnd/>
            </a:ln>
          </p:spPr>
          <p:txBody>
            <a:bodyPr/>
            <a:lstStyle/>
            <a:p>
              <a:endParaRPr lang="en-US"/>
            </a:p>
          </p:txBody>
        </p:sp>
        <p:sp>
          <p:nvSpPr>
            <p:cNvPr id="115" name="Freeform 266">
              <a:extLst>
                <a:ext uri="{FF2B5EF4-FFF2-40B4-BE49-F238E27FC236}">
                  <a16:creationId xmlns:a16="http://schemas.microsoft.com/office/drawing/2014/main" id="{575DA5C1-B8A7-4231-968F-0B75CEB7E384}"/>
                </a:ext>
              </a:extLst>
            </p:cNvPr>
            <p:cNvSpPr>
              <a:spLocks/>
            </p:cNvSpPr>
            <p:nvPr/>
          </p:nvSpPr>
          <p:spPr bwMode="auto">
            <a:xfrm>
              <a:off x="8790784" y="2918637"/>
              <a:ext cx="18051" cy="18046"/>
            </a:xfrm>
            <a:custGeom>
              <a:avLst/>
              <a:gdLst>
                <a:gd name="T0" fmla="*/ 21 w 5"/>
                <a:gd name="T1" fmla="*/ 13 h 5"/>
                <a:gd name="T2" fmla="*/ 13 w 5"/>
                <a:gd name="T3" fmla="*/ 34 h 5"/>
                <a:gd name="T4" fmla="*/ 34 w 5"/>
                <a:gd name="T5" fmla="*/ 26 h 5"/>
                <a:gd name="T6" fmla="*/ 34 w 5"/>
                <a:gd name="T7" fmla="*/ 0 h 5"/>
                <a:gd name="T8" fmla="*/ 21 w 5"/>
                <a:gd name="T9" fmla="*/ 13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5">
                  <a:moveTo>
                    <a:pt x="3" y="2"/>
                  </a:moveTo>
                  <a:cubicBezTo>
                    <a:pt x="2" y="3"/>
                    <a:pt x="0" y="4"/>
                    <a:pt x="2" y="5"/>
                  </a:cubicBezTo>
                  <a:cubicBezTo>
                    <a:pt x="3" y="5"/>
                    <a:pt x="5" y="4"/>
                    <a:pt x="5" y="4"/>
                  </a:cubicBezTo>
                  <a:cubicBezTo>
                    <a:pt x="5" y="0"/>
                    <a:pt x="5" y="0"/>
                    <a:pt x="5" y="0"/>
                  </a:cubicBezTo>
                  <a:lnTo>
                    <a:pt x="3" y="2"/>
                  </a:lnTo>
                  <a:close/>
                </a:path>
              </a:pathLst>
            </a:custGeom>
            <a:solidFill>
              <a:srgbClr val="D9D9D9"/>
            </a:solidFill>
            <a:ln w="4763" cap="rnd">
              <a:solidFill>
                <a:srgbClr val="FFFFFF"/>
              </a:solidFill>
              <a:prstDash val="solid"/>
              <a:round/>
              <a:headEnd/>
              <a:tailEnd/>
            </a:ln>
          </p:spPr>
          <p:txBody>
            <a:bodyPr/>
            <a:lstStyle/>
            <a:p>
              <a:endParaRPr lang="en-US"/>
            </a:p>
          </p:txBody>
        </p:sp>
        <p:sp>
          <p:nvSpPr>
            <p:cNvPr id="116" name="Freeform 267">
              <a:extLst>
                <a:ext uri="{FF2B5EF4-FFF2-40B4-BE49-F238E27FC236}">
                  <a16:creationId xmlns:a16="http://schemas.microsoft.com/office/drawing/2014/main" id="{7412829E-252C-458B-9819-E7FFA0BB2815}"/>
                </a:ext>
              </a:extLst>
            </p:cNvPr>
            <p:cNvSpPr>
              <a:spLocks/>
            </p:cNvSpPr>
            <p:nvPr/>
          </p:nvSpPr>
          <p:spPr bwMode="auto">
            <a:xfrm>
              <a:off x="8815778" y="2900592"/>
              <a:ext cx="11108" cy="6941"/>
            </a:xfrm>
            <a:custGeom>
              <a:avLst/>
              <a:gdLst>
                <a:gd name="T0" fmla="*/ 13 w 3"/>
                <a:gd name="T1" fmla="*/ 0 h 2"/>
                <a:gd name="T2" fmla="*/ 13 w 3"/>
                <a:gd name="T3" fmla="*/ 13 h 2"/>
                <a:gd name="T4" fmla="*/ 21 w 3"/>
                <a:gd name="T5" fmla="*/ 8 h 2"/>
                <a:gd name="T6" fmla="*/ 13 w 3"/>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2">
                  <a:moveTo>
                    <a:pt x="2" y="0"/>
                  </a:moveTo>
                  <a:cubicBezTo>
                    <a:pt x="1" y="1"/>
                    <a:pt x="0" y="2"/>
                    <a:pt x="2" y="2"/>
                  </a:cubicBezTo>
                  <a:cubicBezTo>
                    <a:pt x="3" y="2"/>
                    <a:pt x="3" y="1"/>
                    <a:pt x="3" y="1"/>
                  </a:cubicBezTo>
                  <a:lnTo>
                    <a:pt x="2" y="0"/>
                  </a:lnTo>
                  <a:close/>
                </a:path>
              </a:pathLst>
            </a:custGeom>
            <a:solidFill>
              <a:srgbClr val="D9D9D9"/>
            </a:solidFill>
            <a:ln w="4763" cap="rnd">
              <a:solidFill>
                <a:srgbClr val="FFFFFF"/>
              </a:solidFill>
              <a:prstDash val="solid"/>
              <a:round/>
              <a:headEnd/>
              <a:tailEnd/>
            </a:ln>
          </p:spPr>
          <p:txBody>
            <a:bodyPr/>
            <a:lstStyle/>
            <a:p>
              <a:endParaRPr lang="en-US"/>
            </a:p>
          </p:txBody>
        </p:sp>
        <p:sp>
          <p:nvSpPr>
            <p:cNvPr id="117" name="Freeform 268">
              <a:extLst>
                <a:ext uri="{FF2B5EF4-FFF2-40B4-BE49-F238E27FC236}">
                  <a16:creationId xmlns:a16="http://schemas.microsoft.com/office/drawing/2014/main" id="{F63D9F41-A11B-45CE-BDC9-11A49F41C28B}"/>
                </a:ext>
              </a:extLst>
            </p:cNvPr>
            <p:cNvSpPr>
              <a:spLocks/>
            </p:cNvSpPr>
            <p:nvPr/>
          </p:nvSpPr>
          <p:spPr bwMode="auto">
            <a:xfrm>
              <a:off x="8857434" y="2847842"/>
              <a:ext cx="13885" cy="19434"/>
            </a:xfrm>
            <a:custGeom>
              <a:avLst/>
              <a:gdLst>
                <a:gd name="T0" fmla="*/ 8 w 4"/>
                <a:gd name="T1" fmla="*/ 0 h 5"/>
                <a:gd name="T2" fmla="*/ 0 w 4"/>
                <a:gd name="T3" fmla="*/ 22 h 5"/>
                <a:gd name="T4" fmla="*/ 8 w 4"/>
                <a:gd name="T5" fmla="*/ 39 h 5"/>
                <a:gd name="T6" fmla="*/ 25 w 4"/>
                <a:gd name="T7" fmla="*/ 17 h 5"/>
                <a:gd name="T8" fmla="*/ 8 w 4"/>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5">
                  <a:moveTo>
                    <a:pt x="1" y="0"/>
                  </a:moveTo>
                  <a:cubicBezTo>
                    <a:pt x="0" y="1"/>
                    <a:pt x="0" y="2"/>
                    <a:pt x="0" y="3"/>
                  </a:cubicBezTo>
                  <a:cubicBezTo>
                    <a:pt x="0" y="4"/>
                    <a:pt x="1" y="5"/>
                    <a:pt x="1" y="5"/>
                  </a:cubicBezTo>
                  <a:cubicBezTo>
                    <a:pt x="1" y="5"/>
                    <a:pt x="3" y="4"/>
                    <a:pt x="4" y="2"/>
                  </a:cubicBezTo>
                  <a:cubicBezTo>
                    <a:pt x="4" y="1"/>
                    <a:pt x="1" y="0"/>
                    <a:pt x="1"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18" name="Freeform 269">
              <a:extLst>
                <a:ext uri="{FF2B5EF4-FFF2-40B4-BE49-F238E27FC236}">
                  <a16:creationId xmlns:a16="http://schemas.microsoft.com/office/drawing/2014/main" id="{0252BD2E-C27B-4B7F-BD60-1D64A07AEA5E}"/>
                </a:ext>
              </a:extLst>
            </p:cNvPr>
            <p:cNvSpPr>
              <a:spLocks/>
            </p:cNvSpPr>
            <p:nvPr/>
          </p:nvSpPr>
          <p:spPr bwMode="auto">
            <a:xfrm>
              <a:off x="8864376" y="2818691"/>
              <a:ext cx="26382" cy="26375"/>
            </a:xfrm>
            <a:custGeom>
              <a:avLst/>
              <a:gdLst>
                <a:gd name="T0" fmla="*/ 38 w 7"/>
                <a:gd name="T1" fmla="*/ 0 h 7"/>
                <a:gd name="T2" fmla="*/ 14 w 7"/>
                <a:gd name="T3" fmla="*/ 14 h 7"/>
                <a:gd name="T4" fmla="*/ 14 w 7"/>
                <a:gd name="T5" fmla="*/ 43 h 7"/>
                <a:gd name="T6" fmla="*/ 38 w 7"/>
                <a:gd name="T7" fmla="*/ 43 h 7"/>
                <a:gd name="T8" fmla="*/ 52 w 7"/>
                <a:gd name="T9" fmla="*/ 22 h 7"/>
                <a:gd name="T10" fmla="*/ 38 w 7"/>
                <a:gd name="T11" fmla="*/ 0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7">
                  <a:moveTo>
                    <a:pt x="5" y="0"/>
                  </a:moveTo>
                  <a:cubicBezTo>
                    <a:pt x="5" y="0"/>
                    <a:pt x="3" y="1"/>
                    <a:pt x="2" y="2"/>
                  </a:cubicBezTo>
                  <a:cubicBezTo>
                    <a:pt x="2" y="3"/>
                    <a:pt x="0" y="5"/>
                    <a:pt x="2" y="6"/>
                  </a:cubicBezTo>
                  <a:cubicBezTo>
                    <a:pt x="3" y="7"/>
                    <a:pt x="4" y="7"/>
                    <a:pt x="5" y="6"/>
                  </a:cubicBezTo>
                  <a:cubicBezTo>
                    <a:pt x="6" y="5"/>
                    <a:pt x="7" y="3"/>
                    <a:pt x="7" y="3"/>
                  </a:cubicBezTo>
                  <a:lnTo>
                    <a:pt x="5" y="0"/>
                  </a:lnTo>
                  <a:close/>
                </a:path>
              </a:pathLst>
            </a:custGeom>
            <a:solidFill>
              <a:srgbClr val="D9D9D9"/>
            </a:solidFill>
            <a:ln w="4763" cap="rnd">
              <a:solidFill>
                <a:srgbClr val="FFFFFF"/>
              </a:solidFill>
              <a:prstDash val="solid"/>
              <a:round/>
              <a:headEnd/>
              <a:tailEnd/>
            </a:ln>
          </p:spPr>
          <p:txBody>
            <a:bodyPr/>
            <a:lstStyle/>
            <a:p>
              <a:endParaRPr lang="en-US"/>
            </a:p>
          </p:txBody>
        </p:sp>
        <p:sp>
          <p:nvSpPr>
            <p:cNvPr id="119" name="Freeform 270">
              <a:extLst>
                <a:ext uri="{FF2B5EF4-FFF2-40B4-BE49-F238E27FC236}">
                  <a16:creationId xmlns:a16="http://schemas.microsoft.com/office/drawing/2014/main" id="{4BC19249-463F-4C1E-88C9-EDC2C3EE839F}"/>
                </a:ext>
              </a:extLst>
            </p:cNvPr>
            <p:cNvSpPr>
              <a:spLocks/>
            </p:cNvSpPr>
            <p:nvPr/>
          </p:nvSpPr>
          <p:spPr bwMode="auto">
            <a:xfrm>
              <a:off x="8125675" y="3493326"/>
              <a:ext cx="66650" cy="80512"/>
            </a:xfrm>
            <a:custGeom>
              <a:avLst/>
              <a:gdLst>
                <a:gd name="T0" fmla="*/ 115 w 18"/>
                <a:gd name="T1" fmla="*/ 21 h 22"/>
                <a:gd name="T2" fmla="*/ 56 w 18"/>
                <a:gd name="T3" fmla="*/ 34 h 22"/>
                <a:gd name="T4" fmla="*/ 35 w 18"/>
                <a:gd name="T5" fmla="*/ 98 h 22"/>
                <a:gd name="T6" fmla="*/ 13 w 18"/>
                <a:gd name="T7" fmla="*/ 132 h 22"/>
                <a:gd name="T8" fmla="*/ 56 w 18"/>
                <a:gd name="T9" fmla="*/ 153 h 22"/>
                <a:gd name="T10" fmla="*/ 99 w 18"/>
                <a:gd name="T11" fmla="*/ 63 h 22"/>
                <a:gd name="T12" fmla="*/ 115 w 18"/>
                <a:gd name="T13" fmla="*/ 21 h 2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8" h="22">
                  <a:moveTo>
                    <a:pt x="16" y="3"/>
                  </a:moveTo>
                  <a:cubicBezTo>
                    <a:pt x="13" y="0"/>
                    <a:pt x="9" y="1"/>
                    <a:pt x="8" y="5"/>
                  </a:cubicBezTo>
                  <a:cubicBezTo>
                    <a:pt x="7" y="9"/>
                    <a:pt x="6" y="12"/>
                    <a:pt x="5" y="14"/>
                  </a:cubicBezTo>
                  <a:cubicBezTo>
                    <a:pt x="3" y="15"/>
                    <a:pt x="0" y="17"/>
                    <a:pt x="2" y="19"/>
                  </a:cubicBezTo>
                  <a:cubicBezTo>
                    <a:pt x="4" y="22"/>
                    <a:pt x="5" y="22"/>
                    <a:pt x="8" y="22"/>
                  </a:cubicBezTo>
                  <a:cubicBezTo>
                    <a:pt x="12" y="22"/>
                    <a:pt x="14" y="9"/>
                    <a:pt x="14" y="9"/>
                  </a:cubicBezTo>
                  <a:cubicBezTo>
                    <a:pt x="14" y="9"/>
                    <a:pt x="18" y="4"/>
                    <a:pt x="16" y="3"/>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20" name="Freeform 271">
              <a:extLst>
                <a:ext uri="{FF2B5EF4-FFF2-40B4-BE49-F238E27FC236}">
                  <a16:creationId xmlns:a16="http://schemas.microsoft.com/office/drawing/2014/main" id="{D39CB000-62F8-499F-902D-FC77D4614A28}"/>
                </a:ext>
              </a:extLst>
            </p:cNvPr>
            <p:cNvSpPr>
              <a:spLocks/>
            </p:cNvSpPr>
            <p:nvPr/>
          </p:nvSpPr>
          <p:spPr bwMode="auto">
            <a:xfrm>
              <a:off x="8129841" y="3648798"/>
              <a:ext cx="95809" cy="162412"/>
            </a:xfrm>
            <a:custGeom>
              <a:avLst/>
              <a:gdLst>
                <a:gd name="T0" fmla="*/ 72 w 26"/>
                <a:gd name="T1" fmla="*/ 29 h 44"/>
                <a:gd name="T2" fmla="*/ 29 w 26"/>
                <a:gd name="T3" fmla="*/ 21 h 44"/>
                <a:gd name="T4" fmla="*/ 21 w 26"/>
                <a:gd name="T5" fmla="*/ 141 h 44"/>
                <a:gd name="T6" fmla="*/ 56 w 26"/>
                <a:gd name="T7" fmla="*/ 176 h 44"/>
                <a:gd name="T8" fmla="*/ 42 w 26"/>
                <a:gd name="T9" fmla="*/ 205 h 44"/>
                <a:gd name="T10" fmla="*/ 72 w 26"/>
                <a:gd name="T11" fmla="*/ 239 h 44"/>
                <a:gd name="T12" fmla="*/ 98 w 26"/>
                <a:gd name="T13" fmla="*/ 239 h 44"/>
                <a:gd name="T14" fmla="*/ 149 w 26"/>
                <a:gd name="T15" fmla="*/ 269 h 44"/>
                <a:gd name="T16" fmla="*/ 133 w 26"/>
                <a:gd name="T17" fmla="*/ 298 h 44"/>
                <a:gd name="T18" fmla="*/ 162 w 26"/>
                <a:gd name="T19" fmla="*/ 311 h 44"/>
                <a:gd name="T20" fmla="*/ 162 w 26"/>
                <a:gd name="T21" fmla="*/ 282 h 44"/>
                <a:gd name="T22" fmla="*/ 154 w 26"/>
                <a:gd name="T23" fmla="*/ 269 h 44"/>
                <a:gd name="T24" fmla="*/ 170 w 26"/>
                <a:gd name="T25" fmla="*/ 261 h 44"/>
                <a:gd name="T26" fmla="*/ 183 w 26"/>
                <a:gd name="T27" fmla="*/ 247 h 44"/>
                <a:gd name="T28" fmla="*/ 162 w 26"/>
                <a:gd name="T29" fmla="*/ 226 h 44"/>
                <a:gd name="T30" fmla="*/ 133 w 26"/>
                <a:gd name="T31" fmla="*/ 218 h 44"/>
                <a:gd name="T32" fmla="*/ 111 w 26"/>
                <a:gd name="T33" fmla="*/ 197 h 44"/>
                <a:gd name="T34" fmla="*/ 85 w 26"/>
                <a:gd name="T35" fmla="*/ 213 h 44"/>
                <a:gd name="T36" fmla="*/ 72 w 26"/>
                <a:gd name="T37" fmla="*/ 205 h 44"/>
                <a:gd name="T38" fmla="*/ 72 w 26"/>
                <a:gd name="T39" fmla="*/ 176 h 44"/>
                <a:gd name="T40" fmla="*/ 77 w 26"/>
                <a:gd name="T41" fmla="*/ 162 h 44"/>
                <a:gd name="T42" fmla="*/ 93 w 26"/>
                <a:gd name="T43" fmla="*/ 106 h 44"/>
                <a:gd name="T44" fmla="*/ 106 w 26"/>
                <a:gd name="T45" fmla="*/ 77 h 44"/>
                <a:gd name="T46" fmla="*/ 106 w 26"/>
                <a:gd name="T47" fmla="*/ 35 h 44"/>
                <a:gd name="T48" fmla="*/ 93 w 26"/>
                <a:gd name="T49" fmla="*/ 13 h 44"/>
                <a:gd name="T50" fmla="*/ 72 w 26"/>
                <a:gd name="T51" fmla="*/ 29 h 4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6" h="44">
                  <a:moveTo>
                    <a:pt x="10" y="4"/>
                  </a:moveTo>
                  <a:cubicBezTo>
                    <a:pt x="8" y="5"/>
                    <a:pt x="4" y="0"/>
                    <a:pt x="4" y="3"/>
                  </a:cubicBezTo>
                  <a:cubicBezTo>
                    <a:pt x="3" y="6"/>
                    <a:pt x="0" y="18"/>
                    <a:pt x="3" y="20"/>
                  </a:cubicBezTo>
                  <a:cubicBezTo>
                    <a:pt x="7" y="23"/>
                    <a:pt x="8" y="23"/>
                    <a:pt x="8" y="25"/>
                  </a:cubicBezTo>
                  <a:cubicBezTo>
                    <a:pt x="8" y="27"/>
                    <a:pt x="5" y="28"/>
                    <a:pt x="6" y="29"/>
                  </a:cubicBezTo>
                  <a:cubicBezTo>
                    <a:pt x="7" y="31"/>
                    <a:pt x="8" y="32"/>
                    <a:pt x="10" y="34"/>
                  </a:cubicBezTo>
                  <a:cubicBezTo>
                    <a:pt x="12" y="35"/>
                    <a:pt x="12" y="33"/>
                    <a:pt x="14" y="34"/>
                  </a:cubicBezTo>
                  <a:cubicBezTo>
                    <a:pt x="16" y="34"/>
                    <a:pt x="20" y="37"/>
                    <a:pt x="21" y="38"/>
                  </a:cubicBezTo>
                  <a:cubicBezTo>
                    <a:pt x="21" y="40"/>
                    <a:pt x="18" y="42"/>
                    <a:pt x="19" y="42"/>
                  </a:cubicBezTo>
                  <a:cubicBezTo>
                    <a:pt x="20" y="43"/>
                    <a:pt x="19" y="43"/>
                    <a:pt x="23" y="44"/>
                  </a:cubicBezTo>
                  <a:cubicBezTo>
                    <a:pt x="26" y="44"/>
                    <a:pt x="24" y="41"/>
                    <a:pt x="23" y="40"/>
                  </a:cubicBezTo>
                  <a:cubicBezTo>
                    <a:pt x="21" y="40"/>
                    <a:pt x="22" y="38"/>
                    <a:pt x="22" y="38"/>
                  </a:cubicBezTo>
                  <a:cubicBezTo>
                    <a:pt x="22" y="38"/>
                    <a:pt x="23" y="37"/>
                    <a:pt x="24" y="37"/>
                  </a:cubicBezTo>
                  <a:cubicBezTo>
                    <a:pt x="26" y="38"/>
                    <a:pt x="26" y="35"/>
                    <a:pt x="26" y="35"/>
                  </a:cubicBezTo>
                  <a:cubicBezTo>
                    <a:pt x="26" y="35"/>
                    <a:pt x="24" y="32"/>
                    <a:pt x="23" y="32"/>
                  </a:cubicBezTo>
                  <a:cubicBezTo>
                    <a:pt x="21" y="32"/>
                    <a:pt x="20" y="32"/>
                    <a:pt x="19" y="31"/>
                  </a:cubicBezTo>
                  <a:cubicBezTo>
                    <a:pt x="18" y="31"/>
                    <a:pt x="18" y="27"/>
                    <a:pt x="16" y="28"/>
                  </a:cubicBezTo>
                  <a:cubicBezTo>
                    <a:pt x="14" y="30"/>
                    <a:pt x="12" y="30"/>
                    <a:pt x="12" y="30"/>
                  </a:cubicBezTo>
                  <a:cubicBezTo>
                    <a:pt x="12" y="30"/>
                    <a:pt x="10" y="30"/>
                    <a:pt x="10" y="29"/>
                  </a:cubicBezTo>
                  <a:cubicBezTo>
                    <a:pt x="10" y="29"/>
                    <a:pt x="8" y="26"/>
                    <a:pt x="10" y="25"/>
                  </a:cubicBezTo>
                  <a:cubicBezTo>
                    <a:pt x="12" y="25"/>
                    <a:pt x="11" y="27"/>
                    <a:pt x="11" y="23"/>
                  </a:cubicBezTo>
                  <a:cubicBezTo>
                    <a:pt x="12" y="18"/>
                    <a:pt x="10" y="17"/>
                    <a:pt x="13" y="15"/>
                  </a:cubicBezTo>
                  <a:cubicBezTo>
                    <a:pt x="15" y="13"/>
                    <a:pt x="15" y="13"/>
                    <a:pt x="15" y="11"/>
                  </a:cubicBezTo>
                  <a:cubicBezTo>
                    <a:pt x="15" y="8"/>
                    <a:pt x="15" y="6"/>
                    <a:pt x="15" y="5"/>
                  </a:cubicBezTo>
                  <a:cubicBezTo>
                    <a:pt x="14" y="4"/>
                    <a:pt x="13" y="2"/>
                    <a:pt x="13" y="2"/>
                  </a:cubicBezTo>
                  <a:lnTo>
                    <a:pt x="10" y="4"/>
                  </a:lnTo>
                  <a:close/>
                </a:path>
              </a:pathLst>
            </a:custGeom>
            <a:solidFill>
              <a:srgbClr val="D9D9D9"/>
            </a:solidFill>
            <a:ln w="4763" cap="rnd">
              <a:solidFill>
                <a:srgbClr val="FFFFFF"/>
              </a:solidFill>
              <a:prstDash val="solid"/>
              <a:round/>
              <a:headEnd/>
              <a:tailEnd/>
            </a:ln>
          </p:spPr>
          <p:txBody>
            <a:bodyPr/>
            <a:lstStyle/>
            <a:p>
              <a:endParaRPr lang="en-US"/>
            </a:p>
          </p:txBody>
        </p:sp>
        <p:sp>
          <p:nvSpPr>
            <p:cNvPr id="121" name="Freeform 272">
              <a:extLst>
                <a:ext uri="{FF2B5EF4-FFF2-40B4-BE49-F238E27FC236}">
                  <a16:creationId xmlns:a16="http://schemas.microsoft.com/office/drawing/2014/main" id="{65A99A25-FECE-4CCA-A946-81A394CB0A4A}"/>
                </a:ext>
              </a:extLst>
            </p:cNvPr>
            <p:cNvSpPr>
              <a:spLocks/>
            </p:cNvSpPr>
            <p:nvPr/>
          </p:nvSpPr>
          <p:spPr bwMode="auto">
            <a:xfrm>
              <a:off x="8074300" y="3826480"/>
              <a:ext cx="55541" cy="59690"/>
            </a:xfrm>
            <a:custGeom>
              <a:avLst/>
              <a:gdLst>
                <a:gd name="T0" fmla="*/ 107 w 15"/>
                <a:gd name="T1" fmla="*/ 0 h 16"/>
                <a:gd name="T2" fmla="*/ 93 w 15"/>
                <a:gd name="T3" fmla="*/ 22 h 16"/>
                <a:gd name="T4" fmla="*/ 64 w 15"/>
                <a:gd name="T5" fmla="*/ 73 h 16"/>
                <a:gd name="T6" fmla="*/ 35 w 15"/>
                <a:gd name="T7" fmla="*/ 94 h 16"/>
                <a:gd name="T8" fmla="*/ 8 w 15"/>
                <a:gd name="T9" fmla="*/ 102 h 16"/>
                <a:gd name="T10" fmla="*/ 51 w 15"/>
                <a:gd name="T11" fmla="*/ 102 h 16"/>
                <a:gd name="T12" fmla="*/ 99 w 15"/>
                <a:gd name="T13" fmla="*/ 59 h 16"/>
                <a:gd name="T14" fmla="*/ 107 w 15"/>
                <a:gd name="T15" fmla="*/ 30 h 16"/>
                <a:gd name="T16" fmla="*/ 107 w 15"/>
                <a:gd name="T17" fmla="*/ 0 h 1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6">
                  <a:moveTo>
                    <a:pt x="15" y="0"/>
                  </a:moveTo>
                  <a:cubicBezTo>
                    <a:pt x="13" y="0"/>
                    <a:pt x="14" y="0"/>
                    <a:pt x="13" y="3"/>
                  </a:cubicBezTo>
                  <a:cubicBezTo>
                    <a:pt x="12" y="6"/>
                    <a:pt x="11" y="10"/>
                    <a:pt x="9" y="10"/>
                  </a:cubicBezTo>
                  <a:cubicBezTo>
                    <a:pt x="7" y="11"/>
                    <a:pt x="6" y="13"/>
                    <a:pt x="5" y="13"/>
                  </a:cubicBezTo>
                  <a:cubicBezTo>
                    <a:pt x="3" y="14"/>
                    <a:pt x="0" y="11"/>
                    <a:pt x="1" y="14"/>
                  </a:cubicBezTo>
                  <a:cubicBezTo>
                    <a:pt x="1" y="16"/>
                    <a:pt x="3" y="16"/>
                    <a:pt x="7" y="14"/>
                  </a:cubicBezTo>
                  <a:cubicBezTo>
                    <a:pt x="11" y="13"/>
                    <a:pt x="14" y="8"/>
                    <a:pt x="14" y="8"/>
                  </a:cubicBezTo>
                  <a:cubicBezTo>
                    <a:pt x="15" y="4"/>
                    <a:pt x="15" y="4"/>
                    <a:pt x="15" y="4"/>
                  </a:cubicBezTo>
                  <a:lnTo>
                    <a:pt x="15" y="0"/>
                  </a:lnTo>
                  <a:close/>
                </a:path>
              </a:pathLst>
            </a:custGeom>
            <a:solidFill>
              <a:srgbClr val="D9D9D9"/>
            </a:solidFill>
            <a:ln w="4763" cap="rnd">
              <a:solidFill>
                <a:srgbClr val="FFFFFF"/>
              </a:solidFill>
              <a:prstDash val="solid"/>
              <a:round/>
              <a:headEnd/>
              <a:tailEnd/>
            </a:ln>
          </p:spPr>
          <p:txBody>
            <a:bodyPr/>
            <a:lstStyle/>
            <a:p>
              <a:endParaRPr lang="en-US"/>
            </a:p>
          </p:txBody>
        </p:sp>
        <p:sp>
          <p:nvSpPr>
            <p:cNvPr id="122" name="Freeform 273">
              <a:extLst>
                <a:ext uri="{FF2B5EF4-FFF2-40B4-BE49-F238E27FC236}">
                  <a16:creationId xmlns:a16="http://schemas.microsoft.com/office/drawing/2014/main" id="{7D0FF646-0EDC-4324-8634-01FA0F00B18A}"/>
                </a:ext>
              </a:extLst>
            </p:cNvPr>
            <p:cNvSpPr>
              <a:spLocks/>
            </p:cNvSpPr>
            <p:nvPr/>
          </p:nvSpPr>
          <p:spPr bwMode="auto">
            <a:xfrm>
              <a:off x="8167331" y="3804269"/>
              <a:ext cx="69427" cy="66631"/>
            </a:xfrm>
            <a:custGeom>
              <a:avLst/>
              <a:gdLst>
                <a:gd name="T0" fmla="*/ 42 w 19"/>
                <a:gd name="T1" fmla="*/ 21 h 18"/>
                <a:gd name="T2" fmla="*/ 21 w 19"/>
                <a:gd name="T3" fmla="*/ 21 h 18"/>
                <a:gd name="T4" fmla="*/ 21 w 19"/>
                <a:gd name="T5" fmla="*/ 64 h 18"/>
                <a:gd name="T6" fmla="*/ 47 w 19"/>
                <a:gd name="T7" fmla="*/ 43 h 18"/>
                <a:gd name="T8" fmla="*/ 55 w 19"/>
                <a:gd name="T9" fmla="*/ 64 h 18"/>
                <a:gd name="T10" fmla="*/ 55 w 19"/>
                <a:gd name="T11" fmla="*/ 85 h 18"/>
                <a:gd name="T12" fmla="*/ 34 w 19"/>
                <a:gd name="T13" fmla="*/ 99 h 18"/>
                <a:gd name="T14" fmla="*/ 68 w 19"/>
                <a:gd name="T15" fmla="*/ 120 h 18"/>
                <a:gd name="T16" fmla="*/ 76 w 19"/>
                <a:gd name="T17" fmla="*/ 85 h 18"/>
                <a:gd name="T18" fmla="*/ 97 w 19"/>
                <a:gd name="T19" fmla="*/ 93 h 18"/>
                <a:gd name="T20" fmla="*/ 124 w 19"/>
                <a:gd name="T21" fmla="*/ 77 h 18"/>
                <a:gd name="T22" fmla="*/ 118 w 19"/>
                <a:gd name="T23" fmla="*/ 56 h 18"/>
                <a:gd name="T24" fmla="*/ 89 w 19"/>
                <a:gd name="T25" fmla="*/ 64 h 18"/>
                <a:gd name="T26" fmla="*/ 55 w 19"/>
                <a:gd name="T27" fmla="*/ 43 h 18"/>
                <a:gd name="T28" fmla="*/ 42 w 19"/>
                <a:gd name="T29" fmla="*/ 21 h 1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 h="18">
                  <a:moveTo>
                    <a:pt x="6" y="3"/>
                  </a:moveTo>
                  <a:cubicBezTo>
                    <a:pt x="5" y="3"/>
                    <a:pt x="4" y="0"/>
                    <a:pt x="3" y="3"/>
                  </a:cubicBezTo>
                  <a:cubicBezTo>
                    <a:pt x="3" y="5"/>
                    <a:pt x="0" y="9"/>
                    <a:pt x="3" y="9"/>
                  </a:cubicBezTo>
                  <a:cubicBezTo>
                    <a:pt x="6" y="9"/>
                    <a:pt x="6" y="5"/>
                    <a:pt x="7" y="6"/>
                  </a:cubicBezTo>
                  <a:cubicBezTo>
                    <a:pt x="8" y="8"/>
                    <a:pt x="6" y="8"/>
                    <a:pt x="8" y="9"/>
                  </a:cubicBezTo>
                  <a:cubicBezTo>
                    <a:pt x="9" y="11"/>
                    <a:pt x="10" y="11"/>
                    <a:pt x="8" y="12"/>
                  </a:cubicBezTo>
                  <a:cubicBezTo>
                    <a:pt x="7" y="13"/>
                    <a:pt x="5" y="13"/>
                    <a:pt x="5" y="14"/>
                  </a:cubicBezTo>
                  <a:cubicBezTo>
                    <a:pt x="6" y="17"/>
                    <a:pt x="10" y="18"/>
                    <a:pt x="10" y="17"/>
                  </a:cubicBezTo>
                  <a:cubicBezTo>
                    <a:pt x="11" y="15"/>
                    <a:pt x="10" y="14"/>
                    <a:pt x="11" y="12"/>
                  </a:cubicBezTo>
                  <a:cubicBezTo>
                    <a:pt x="12" y="11"/>
                    <a:pt x="13" y="11"/>
                    <a:pt x="14" y="13"/>
                  </a:cubicBezTo>
                  <a:cubicBezTo>
                    <a:pt x="14" y="15"/>
                    <a:pt x="18" y="11"/>
                    <a:pt x="18" y="11"/>
                  </a:cubicBezTo>
                  <a:cubicBezTo>
                    <a:pt x="18" y="11"/>
                    <a:pt x="19" y="6"/>
                    <a:pt x="17" y="8"/>
                  </a:cubicBezTo>
                  <a:cubicBezTo>
                    <a:pt x="16" y="9"/>
                    <a:pt x="13" y="10"/>
                    <a:pt x="13" y="9"/>
                  </a:cubicBezTo>
                  <a:cubicBezTo>
                    <a:pt x="11" y="7"/>
                    <a:pt x="8" y="8"/>
                    <a:pt x="8" y="6"/>
                  </a:cubicBezTo>
                  <a:cubicBezTo>
                    <a:pt x="9" y="4"/>
                    <a:pt x="6" y="3"/>
                    <a:pt x="6" y="3"/>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23" name="Freeform 274">
              <a:extLst>
                <a:ext uri="{FF2B5EF4-FFF2-40B4-BE49-F238E27FC236}">
                  <a16:creationId xmlns:a16="http://schemas.microsoft.com/office/drawing/2014/main" id="{942F88A5-D350-4219-96E5-CDE3451D65A4}"/>
                </a:ext>
              </a:extLst>
            </p:cNvPr>
            <p:cNvSpPr>
              <a:spLocks/>
            </p:cNvSpPr>
            <p:nvPr/>
          </p:nvSpPr>
          <p:spPr bwMode="auto">
            <a:xfrm>
              <a:off x="8225650" y="3789000"/>
              <a:ext cx="34713" cy="55526"/>
            </a:xfrm>
            <a:custGeom>
              <a:avLst/>
              <a:gdLst>
                <a:gd name="T0" fmla="*/ 31 w 9"/>
                <a:gd name="T1" fmla="*/ 21 h 15"/>
                <a:gd name="T2" fmla="*/ 17 w 9"/>
                <a:gd name="T3" fmla="*/ 56 h 15"/>
                <a:gd name="T4" fmla="*/ 39 w 9"/>
                <a:gd name="T5" fmla="*/ 72 h 15"/>
                <a:gd name="T6" fmla="*/ 31 w 9"/>
                <a:gd name="T7" fmla="*/ 99 h 15"/>
                <a:gd name="T8" fmla="*/ 61 w 9"/>
                <a:gd name="T9" fmla="*/ 77 h 15"/>
                <a:gd name="T10" fmla="*/ 53 w 9"/>
                <a:gd name="T11" fmla="*/ 51 h 15"/>
                <a:gd name="T12" fmla="*/ 69 w 9"/>
                <a:gd name="T13" fmla="*/ 29 h 15"/>
                <a:gd name="T14" fmla="*/ 53 w 9"/>
                <a:gd name="T15" fmla="*/ 13 h 15"/>
                <a:gd name="T16" fmla="*/ 39 w 9"/>
                <a:gd name="T17" fmla="*/ 35 h 15"/>
                <a:gd name="T18" fmla="*/ 31 w 9"/>
                <a:gd name="T19" fmla="*/ 21 h 1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 h="15">
                  <a:moveTo>
                    <a:pt x="4" y="3"/>
                  </a:moveTo>
                  <a:cubicBezTo>
                    <a:pt x="3" y="4"/>
                    <a:pt x="0" y="6"/>
                    <a:pt x="2" y="8"/>
                  </a:cubicBezTo>
                  <a:cubicBezTo>
                    <a:pt x="3" y="10"/>
                    <a:pt x="4" y="9"/>
                    <a:pt x="5" y="10"/>
                  </a:cubicBezTo>
                  <a:cubicBezTo>
                    <a:pt x="5" y="12"/>
                    <a:pt x="2" y="14"/>
                    <a:pt x="4" y="14"/>
                  </a:cubicBezTo>
                  <a:cubicBezTo>
                    <a:pt x="6" y="15"/>
                    <a:pt x="8" y="12"/>
                    <a:pt x="8" y="11"/>
                  </a:cubicBezTo>
                  <a:cubicBezTo>
                    <a:pt x="7" y="10"/>
                    <a:pt x="5" y="7"/>
                    <a:pt x="7" y="7"/>
                  </a:cubicBezTo>
                  <a:cubicBezTo>
                    <a:pt x="9" y="7"/>
                    <a:pt x="9" y="5"/>
                    <a:pt x="9" y="4"/>
                  </a:cubicBezTo>
                  <a:cubicBezTo>
                    <a:pt x="9" y="4"/>
                    <a:pt x="8" y="0"/>
                    <a:pt x="7" y="2"/>
                  </a:cubicBezTo>
                  <a:cubicBezTo>
                    <a:pt x="6" y="4"/>
                    <a:pt x="5" y="5"/>
                    <a:pt x="5" y="5"/>
                  </a:cubicBezTo>
                  <a:lnTo>
                    <a:pt x="4" y="3"/>
                  </a:lnTo>
                  <a:close/>
                </a:path>
              </a:pathLst>
            </a:custGeom>
            <a:solidFill>
              <a:srgbClr val="D9D9D9"/>
            </a:solidFill>
            <a:ln w="4763" cap="rnd">
              <a:solidFill>
                <a:srgbClr val="FFFFFF"/>
              </a:solidFill>
              <a:prstDash val="solid"/>
              <a:round/>
              <a:headEnd/>
              <a:tailEnd/>
            </a:ln>
          </p:spPr>
          <p:txBody>
            <a:bodyPr/>
            <a:lstStyle/>
            <a:p>
              <a:endParaRPr lang="en-US"/>
            </a:p>
          </p:txBody>
        </p:sp>
        <p:sp>
          <p:nvSpPr>
            <p:cNvPr id="124" name="Freeform 275">
              <a:extLst>
                <a:ext uri="{FF2B5EF4-FFF2-40B4-BE49-F238E27FC236}">
                  <a16:creationId xmlns:a16="http://schemas.microsoft.com/office/drawing/2014/main" id="{47A2C13B-8C74-4ADB-8969-DF5ED9338ED7}"/>
                </a:ext>
              </a:extLst>
            </p:cNvPr>
            <p:cNvSpPr>
              <a:spLocks/>
            </p:cNvSpPr>
            <p:nvPr/>
          </p:nvSpPr>
          <p:spPr bwMode="auto">
            <a:xfrm>
              <a:off x="8174274" y="3848690"/>
              <a:ext cx="93032" cy="99946"/>
            </a:xfrm>
            <a:custGeom>
              <a:avLst/>
              <a:gdLst>
                <a:gd name="T0" fmla="*/ 86 w 25"/>
                <a:gd name="T1" fmla="*/ 56 h 27"/>
                <a:gd name="T2" fmla="*/ 51 w 25"/>
                <a:gd name="T3" fmla="*/ 72 h 27"/>
                <a:gd name="T4" fmla="*/ 29 w 25"/>
                <a:gd name="T5" fmla="*/ 72 h 27"/>
                <a:gd name="T6" fmla="*/ 8 w 25"/>
                <a:gd name="T7" fmla="*/ 93 h 27"/>
                <a:gd name="T8" fmla="*/ 21 w 25"/>
                <a:gd name="T9" fmla="*/ 115 h 27"/>
                <a:gd name="T10" fmla="*/ 56 w 25"/>
                <a:gd name="T11" fmla="*/ 93 h 27"/>
                <a:gd name="T12" fmla="*/ 86 w 25"/>
                <a:gd name="T13" fmla="*/ 99 h 27"/>
                <a:gd name="T14" fmla="*/ 102 w 25"/>
                <a:gd name="T15" fmla="*/ 120 h 27"/>
                <a:gd name="T16" fmla="*/ 94 w 25"/>
                <a:gd name="T17" fmla="*/ 171 h 27"/>
                <a:gd name="T18" fmla="*/ 123 w 25"/>
                <a:gd name="T19" fmla="*/ 171 h 27"/>
                <a:gd name="T20" fmla="*/ 150 w 25"/>
                <a:gd name="T21" fmla="*/ 171 h 27"/>
                <a:gd name="T22" fmla="*/ 150 w 25"/>
                <a:gd name="T23" fmla="*/ 136 h 27"/>
                <a:gd name="T24" fmla="*/ 145 w 25"/>
                <a:gd name="T25" fmla="*/ 107 h 27"/>
                <a:gd name="T26" fmla="*/ 166 w 25"/>
                <a:gd name="T27" fmla="*/ 99 h 27"/>
                <a:gd name="T28" fmla="*/ 172 w 25"/>
                <a:gd name="T29" fmla="*/ 136 h 27"/>
                <a:gd name="T30" fmla="*/ 172 w 25"/>
                <a:gd name="T31" fmla="*/ 85 h 27"/>
                <a:gd name="T32" fmla="*/ 180 w 25"/>
                <a:gd name="T33" fmla="*/ 35 h 27"/>
                <a:gd name="T34" fmla="*/ 166 w 25"/>
                <a:gd name="T35" fmla="*/ 13 h 27"/>
                <a:gd name="T36" fmla="*/ 137 w 25"/>
                <a:gd name="T37" fmla="*/ 29 h 27"/>
                <a:gd name="T38" fmla="*/ 107 w 25"/>
                <a:gd name="T39" fmla="*/ 56 h 27"/>
                <a:gd name="T40" fmla="*/ 94 w 25"/>
                <a:gd name="T41" fmla="*/ 51 h 27"/>
                <a:gd name="T42" fmla="*/ 86 w 25"/>
                <a:gd name="T43" fmla="*/ 56 h 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5" h="27">
                  <a:moveTo>
                    <a:pt x="12" y="8"/>
                  </a:moveTo>
                  <a:cubicBezTo>
                    <a:pt x="11" y="10"/>
                    <a:pt x="9" y="11"/>
                    <a:pt x="7" y="10"/>
                  </a:cubicBezTo>
                  <a:cubicBezTo>
                    <a:pt x="6" y="9"/>
                    <a:pt x="6" y="7"/>
                    <a:pt x="4" y="10"/>
                  </a:cubicBezTo>
                  <a:cubicBezTo>
                    <a:pt x="2" y="13"/>
                    <a:pt x="1" y="11"/>
                    <a:pt x="1" y="13"/>
                  </a:cubicBezTo>
                  <a:cubicBezTo>
                    <a:pt x="0" y="15"/>
                    <a:pt x="1" y="17"/>
                    <a:pt x="3" y="16"/>
                  </a:cubicBezTo>
                  <a:cubicBezTo>
                    <a:pt x="6" y="14"/>
                    <a:pt x="6" y="13"/>
                    <a:pt x="8" y="13"/>
                  </a:cubicBezTo>
                  <a:cubicBezTo>
                    <a:pt x="11" y="14"/>
                    <a:pt x="10" y="14"/>
                    <a:pt x="12" y="14"/>
                  </a:cubicBezTo>
                  <a:cubicBezTo>
                    <a:pt x="13" y="14"/>
                    <a:pt x="16" y="13"/>
                    <a:pt x="14" y="17"/>
                  </a:cubicBezTo>
                  <a:cubicBezTo>
                    <a:pt x="13" y="21"/>
                    <a:pt x="11" y="24"/>
                    <a:pt x="13" y="24"/>
                  </a:cubicBezTo>
                  <a:cubicBezTo>
                    <a:pt x="15" y="25"/>
                    <a:pt x="15" y="21"/>
                    <a:pt x="17" y="24"/>
                  </a:cubicBezTo>
                  <a:cubicBezTo>
                    <a:pt x="20" y="27"/>
                    <a:pt x="20" y="25"/>
                    <a:pt x="21" y="24"/>
                  </a:cubicBezTo>
                  <a:cubicBezTo>
                    <a:pt x="23" y="22"/>
                    <a:pt x="23" y="19"/>
                    <a:pt x="21" y="19"/>
                  </a:cubicBezTo>
                  <a:cubicBezTo>
                    <a:pt x="20" y="18"/>
                    <a:pt x="18" y="16"/>
                    <a:pt x="20" y="15"/>
                  </a:cubicBezTo>
                  <a:cubicBezTo>
                    <a:pt x="21" y="15"/>
                    <a:pt x="23" y="11"/>
                    <a:pt x="23" y="14"/>
                  </a:cubicBezTo>
                  <a:cubicBezTo>
                    <a:pt x="23" y="17"/>
                    <a:pt x="23" y="20"/>
                    <a:pt x="24" y="19"/>
                  </a:cubicBezTo>
                  <a:cubicBezTo>
                    <a:pt x="25" y="17"/>
                    <a:pt x="24" y="14"/>
                    <a:pt x="24" y="12"/>
                  </a:cubicBezTo>
                  <a:cubicBezTo>
                    <a:pt x="24" y="9"/>
                    <a:pt x="25" y="5"/>
                    <a:pt x="25" y="5"/>
                  </a:cubicBezTo>
                  <a:cubicBezTo>
                    <a:pt x="25" y="5"/>
                    <a:pt x="25" y="0"/>
                    <a:pt x="23" y="2"/>
                  </a:cubicBezTo>
                  <a:cubicBezTo>
                    <a:pt x="21" y="4"/>
                    <a:pt x="20" y="2"/>
                    <a:pt x="19" y="4"/>
                  </a:cubicBezTo>
                  <a:cubicBezTo>
                    <a:pt x="18" y="6"/>
                    <a:pt x="16" y="8"/>
                    <a:pt x="15" y="8"/>
                  </a:cubicBezTo>
                  <a:cubicBezTo>
                    <a:pt x="14" y="9"/>
                    <a:pt x="14" y="6"/>
                    <a:pt x="13" y="7"/>
                  </a:cubicBezTo>
                  <a:cubicBezTo>
                    <a:pt x="12" y="7"/>
                    <a:pt x="12" y="8"/>
                    <a:pt x="12" y="8"/>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25" name="Freeform 276">
              <a:extLst>
                <a:ext uri="{FF2B5EF4-FFF2-40B4-BE49-F238E27FC236}">
                  <a16:creationId xmlns:a16="http://schemas.microsoft.com/office/drawing/2014/main" id="{790D4C3F-0028-4902-A14E-11F2C6ECA07A}"/>
                </a:ext>
              </a:extLst>
            </p:cNvPr>
            <p:cNvSpPr>
              <a:spLocks/>
            </p:cNvSpPr>
            <p:nvPr/>
          </p:nvSpPr>
          <p:spPr bwMode="auto">
            <a:xfrm>
              <a:off x="7455013" y="2759001"/>
              <a:ext cx="690102" cy="348423"/>
            </a:xfrm>
            <a:custGeom>
              <a:avLst/>
              <a:gdLst>
                <a:gd name="T0" fmla="*/ 21 w 186"/>
                <a:gd name="T1" fmla="*/ 206 h 94"/>
                <a:gd name="T2" fmla="*/ 136 w 186"/>
                <a:gd name="T3" fmla="*/ 286 h 94"/>
                <a:gd name="T4" fmla="*/ 163 w 186"/>
                <a:gd name="T5" fmla="*/ 385 h 94"/>
                <a:gd name="T6" fmla="*/ 230 w 186"/>
                <a:gd name="T7" fmla="*/ 443 h 94"/>
                <a:gd name="T8" fmla="*/ 315 w 186"/>
                <a:gd name="T9" fmla="*/ 486 h 94"/>
                <a:gd name="T10" fmla="*/ 379 w 186"/>
                <a:gd name="T11" fmla="*/ 555 h 94"/>
                <a:gd name="T12" fmla="*/ 465 w 186"/>
                <a:gd name="T13" fmla="*/ 585 h 94"/>
                <a:gd name="T14" fmla="*/ 542 w 186"/>
                <a:gd name="T15" fmla="*/ 571 h 94"/>
                <a:gd name="T16" fmla="*/ 585 w 186"/>
                <a:gd name="T17" fmla="*/ 585 h 94"/>
                <a:gd name="T18" fmla="*/ 649 w 186"/>
                <a:gd name="T19" fmla="*/ 606 h 94"/>
                <a:gd name="T20" fmla="*/ 692 w 186"/>
                <a:gd name="T21" fmla="*/ 641 h 94"/>
                <a:gd name="T22" fmla="*/ 721 w 186"/>
                <a:gd name="T23" fmla="*/ 641 h 94"/>
                <a:gd name="T24" fmla="*/ 786 w 186"/>
                <a:gd name="T25" fmla="*/ 585 h 94"/>
                <a:gd name="T26" fmla="*/ 871 w 186"/>
                <a:gd name="T27" fmla="*/ 563 h 94"/>
                <a:gd name="T28" fmla="*/ 922 w 186"/>
                <a:gd name="T29" fmla="*/ 571 h 94"/>
                <a:gd name="T30" fmla="*/ 949 w 186"/>
                <a:gd name="T31" fmla="*/ 534 h 94"/>
                <a:gd name="T32" fmla="*/ 978 w 186"/>
                <a:gd name="T33" fmla="*/ 486 h 94"/>
                <a:gd name="T34" fmla="*/ 970 w 186"/>
                <a:gd name="T35" fmla="*/ 443 h 94"/>
                <a:gd name="T36" fmla="*/ 999 w 186"/>
                <a:gd name="T37" fmla="*/ 449 h 94"/>
                <a:gd name="T38" fmla="*/ 1071 w 186"/>
                <a:gd name="T39" fmla="*/ 465 h 94"/>
                <a:gd name="T40" fmla="*/ 1098 w 186"/>
                <a:gd name="T41" fmla="*/ 443 h 94"/>
                <a:gd name="T42" fmla="*/ 1136 w 186"/>
                <a:gd name="T43" fmla="*/ 435 h 94"/>
                <a:gd name="T44" fmla="*/ 1178 w 186"/>
                <a:gd name="T45" fmla="*/ 443 h 94"/>
                <a:gd name="T46" fmla="*/ 1208 w 186"/>
                <a:gd name="T47" fmla="*/ 414 h 94"/>
                <a:gd name="T48" fmla="*/ 1272 w 186"/>
                <a:gd name="T49" fmla="*/ 385 h 94"/>
                <a:gd name="T50" fmla="*/ 1328 w 186"/>
                <a:gd name="T51" fmla="*/ 350 h 94"/>
                <a:gd name="T52" fmla="*/ 1272 w 186"/>
                <a:gd name="T53" fmla="*/ 286 h 94"/>
                <a:gd name="T54" fmla="*/ 1229 w 186"/>
                <a:gd name="T55" fmla="*/ 286 h 94"/>
                <a:gd name="T56" fmla="*/ 1178 w 186"/>
                <a:gd name="T57" fmla="*/ 286 h 94"/>
                <a:gd name="T58" fmla="*/ 1144 w 186"/>
                <a:gd name="T59" fmla="*/ 256 h 94"/>
                <a:gd name="T60" fmla="*/ 1170 w 186"/>
                <a:gd name="T61" fmla="*/ 192 h 94"/>
                <a:gd name="T62" fmla="*/ 1063 w 186"/>
                <a:gd name="T63" fmla="*/ 142 h 94"/>
                <a:gd name="T64" fmla="*/ 935 w 186"/>
                <a:gd name="T65" fmla="*/ 179 h 94"/>
                <a:gd name="T66" fmla="*/ 794 w 186"/>
                <a:gd name="T67" fmla="*/ 142 h 94"/>
                <a:gd name="T68" fmla="*/ 708 w 186"/>
                <a:gd name="T69" fmla="*/ 107 h 94"/>
                <a:gd name="T70" fmla="*/ 585 w 186"/>
                <a:gd name="T71" fmla="*/ 93 h 94"/>
                <a:gd name="T72" fmla="*/ 492 w 186"/>
                <a:gd name="T73" fmla="*/ 8 h 94"/>
                <a:gd name="T74" fmla="*/ 436 w 186"/>
                <a:gd name="T75" fmla="*/ 99 h 94"/>
                <a:gd name="T76" fmla="*/ 393 w 186"/>
                <a:gd name="T77" fmla="*/ 163 h 94"/>
                <a:gd name="T78" fmla="*/ 265 w 186"/>
                <a:gd name="T79" fmla="*/ 136 h 94"/>
                <a:gd name="T80" fmla="*/ 222 w 186"/>
                <a:gd name="T81" fmla="*/ 99 h 94"/>
                <a:gd name="T82" fmla="*/ 142 w 186"/>
                <a:gd name="T83" fmla="*/ 85 h 94"/>
                <a:gd name="T84" fmla="*/ 35 w 186"/>
                <a:gd name="T85" fmla="*/ 150 h 9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86" h="94">
                  <a:moveTo>
                    <a:pt x="0" y="26"/>
                  </a:moveTo>
                  <a:cubicBezTo>
                    <a:pt x="0" y="26"/>
                    <a:pt x="3" y="28"/>
                    <a:pt x="3" y="29"/>
                  </a:cubicBezTo>
                  <a:cubicBezTo>
                    <a:pt x="4" y="31"/>
                    <a:pt x="9" y="34"/>
                    <a:pt x="9" y="34"/>
                  </a:cubicBezTo>
                  <a:cubicBezTo>
                    <a:pt x="9" y="34"/>
                    <a:pt x="16" y="37"/>
                    <a:pt x="19" y="40"/>
                  </a:cubicBezTo>
                  <a:cubicBezTo>
                    <a:pt x="23" y="43"/>
                    <a:pt x="24" y="48"/>
                    <a:pt x="24" y="48"/>
                  </a:cubicBezTo>
                  <a:cubicBezTo>
                    <a:pt x="23" y="54"/>
                    <a:pt x="23" y="54"/>
                    <a:pt x="23" y="54"/>
                  </a:cubicBezTo>
                  <a:cubicBezTo>
                    <a:pt x="23" y="54"/>
                    <a:pt x="24" y="58"/>
                    <a:pt x="26" y="59"/>
                  </a:cubicBezTo>
                  <a:cubicBezTo>
                    <a:pt x="29" y="61"/>
                    <a:pt x="32" y="62"/>
                    <a:pt x="32" y="62"/>
                  </a:cubicBezTo>
                  <a:cubicBezTo>
                    <a:pt x="40" y="64"/>
                    <a:pt x="40" y="64"/>
                    <a:pt x="40" y="64"/>
                  </a:cubicBezTo>
                  <a:cubicBezTo>
                    <a:pt x="44" y="68"/>
                    <a:pt x="44" y="68"/>
                    <a:pt x="44" y="68"/>
                  </a:cubicBezTo>
                  <a:cubicBezTo>
                    <a:pt x="44" y="68"/>
                    <a:pt x="48" y="73"/>
                    <a:pt x="50" y="74"/>
                  </a:cubicBezTo>
                  <a:cubicBezTo>
                    <a:pt x="51" y="76"/>
                    <a:pt x="53" y="78"/>
                    <a:pt x="53" y="78"/>
                  </a:cubicBezTo>
                  <a:cubicBezTo>
                    <a:pt x="57" y="82"/>
                    <a:pt x="57" y="82"/>
                    <a:pt x="57" y="82"/>
                  </a:cubicBezTo>
                  <a:cubicBezTo>
                    <a:pt x="57" y="82"/>
                    <a:pt x="62" y="83"/>
                    <a:pt x="65" y="82"/>
                  </a:cubicBezTo>
                  <a:cubicBezTo>
                    <a:pt x="69" y="82"/>
                    <a:pt x="70" y="84"/>
                    <a:pt x="70" y="84"/>
                  </a:cubicBezTo>
                  <a:cubicBezTo>
                    <a:pt x="70" y="84"/>
                    <a:pt x="75" y="83"/>
                    <a:pt x="76" y="80"/>
                  </a:cubicBezTo>
                  <a:cubicBezTo>
                    <a:pt x="77" y="76"/>
                    <a:pt x="80" y="79"/>
                    <a:pt x="80" y="79"/>
                  </a:cubicBezTo>
                  <a:cubicBezTo>
                    <a:pt x="80" y="79"/>
                    <a:pt x="81" y="81"/>
                    <a:pt x="82" y="82"/>
                  </a:cubicBezTo>
                  <a:cubicBezTo>
                    <a:pt x="83" y="84"/>
                    <a:pt x="85" y="84"/>
                    <a:pt x="85" y="84"/>
                  </a:cubicBezTo>
                  <a:cubicBezTo>
                    <a:pt x="85" y="84"/>
                    <a:pt x="89" y="85"/>
                    <a:pt x="91" y="85"/>
                  </a:cubicBezTo>
                  <a:cubicBezTo>
                    <a:pt x="93" y="85"/>
                    <a:pt x="95" y="87"/>
                    <a:pt x="95" y="87"/>
                  </a:cubicBezTo>
                  <a:cubicBezTo>
                    <a:pt x="97" y="90"/>
                    <a:pt x="97" y="90"/>
                    <a:pt x="97" y="90"/>
                  </a:cubicBezTo>
                  <a:cubicBezTo>
                    <a:pt x="97" y="90"/>
                    <a:pt x="98" y="94"/>
                    <a:pt x="99" y="94"/>
                  </a:cubicBezTo>
                  <a:cubicBezTo>
                    <a:pt x="100" y="94"/>
                    <a:pt x="101" y="92"/>
                    <a:pt x="101" y="90"/>
                  </a:cubicBezTo>
                  <a:cubicBezTo>
                    <a:pt x="101" y="88"/>
                    <a:pt x="103" y="86"/>
                    <a:pt x="103" y="86"/>
                  </a:cubicBezTo>
                  <a:cubicBezTo>
                    <a:pt x="103" y="86"/>
                    <a:pt x="107" y="82"/>
                    <a:pt x="110" y="82"/>
                  </a:cubicBezTo>
                  <a:cubicBezTo>
                    <a:pt x="113" y="82"/>
                    <a:pt x="117" y="81"/>
                    <a:pt x="117" y="81"/>
                  </a:cubicBezTo>
                  <a:cubicBezTo>
                    <a:pt x="122" y="79"/>
                    <a:pt x="122" y="79"/>
                    <a:pt x="122" y="79"/>
                  </a:cubicBezTo>
                  <a:cubicBezTo>
                    <a:pt x="122" y="79"/>
                    <a:pt x="123" y="80"/>
                    <a:pt x="125" y="80"/>
                  </a:cubicBezTo>
                  <a:cubicBezTo>
                    <a:pt x="127" y="80"/>
                    <a:pt x="129" y="80"/>
                    <a:pt x="129" y="80"/>
                  </a:cubicBezTo>
                  <a:cubicBezTo>
                    <a:pt x="129" y="80"/>
                    <a:pt x="131" y="79"/>
                    <a:pt x="130" y="76"/>
                  </a:cubicBezTo>
                  <a:cubicBezTo>
                    <a:pt x="130" y="73"/>
                    <a:pt x="132" y="75"/>
                    <a:pt x="133" y="75"/>
                  </a:cubicBezTo>
                  <a:cubicBezTo>
                    <a:pt x="134" y="75"/>
                    <a:pt x="136" y="74"/>
                    <a:pt x="137" y="73"/>
                  </a:cubicBezTo>
                  <a:cubicBezTo>
                    <a:pt x="138" y="71"/>
                    <a:pt x="137" y="68"/>
                    <a:pt x="137" y="68"/>
                  </a:cubicBezTo>
                  <a:cubicBezTo>
                    <a:pt x="137" y="68"/>
                    <a:pt x="136" y="68"/>
                    <a:pt x="134" y="68"/>
                  </a:cubicBezTo>
                  <a:cubicBezTo>
                    <a:pt x="131" y="67"/>
                    <a:pt x="136" y="62"/>
                    <a:pt x="136" y="62"/>
                  </a:cubicBezTo>
                  <a:cubicBezTo>
                    <a:pt x="137" y="63"/>
                    <a:pt x="137" y="63"/>
                    <a:pt x="137" y="63"/>
                  </a:cubicBezTo>
                  <a:cubicBezTo>
                    <a:pt x="137" y="63"/>
                    <a:pt x="139" y="64"/>
                    <a:pt x="140" y="63"/>
                  </a:cubicBezTo>
                  <a:cubicBezTo>
                    <a:pt x="142" y="62"/>
                    <a:pt x="143" y="63"/>
                    <a:pt x="144" y="64"/>
                  </a:cubicBezTo>
                  <a:cubicBezTo>
                    <a:pt x="145" y="65"/>
                    <a:pt x="150" y="65"/>
                    <a:pt x="150" y="65"/>
                  </a:cubicBezTo>
                  <a:cubicBezTo>
                    <a:pt x="154" y="65"/>
                    <a:pt x="154" y="65"/>
                    <a:pt x="154" y="65"/>
                  </a:cubicBezTo>
                  <a:cubicBezTo>
                    <a:pt x="154" y="65"/>
                    <a:pt x="154" y="64"/>
                    <a:pt x="154" y="62"/>
                  </a:cubicBezTo>
                  <a:cubicBezTo>
                    <a:pt x="154" y="61"/>
                    <a:pt x="156" y="62"/>
                    <a:pt x="157" y="61"/>
                  </a:cubicBezTo>
                  <a:cubicBezTo>
                    <a:pt x="159" y="61"/>
                    <a:pt x="159" y="61"/>
                    <a:pt x="159" y="61"/>
                  </a:cubicBezTo>
                  <a:cubicBezTo>
                    <a:pt x="159" y="61"/>
                    <a:pt x="160" y="63"/>
                    <a:pt x="162" y="63"/>
                  </a:cubicBezTo>
                  <a:cubicBezTo>
                    <a:pt x="164" y="63"/>
                    <a:pt x="164" y="63"/>
                    <a:pt x="165" y="62"/>
                  </a:cubicBezTo>
                  <a:cubicBezTo>
                    <a:pt x="166" y="60"/>
                    <a:pt x="168" y="62"/>
                    <a:pt x="168" y="62"/>
                  </a:cubicBezTo>
                  <a:cubicBezTo>
                    <a:pt x="168" y="62"/>
                    <a:pt x="169" y="60"/>
                    <a:pt x="169" y="58"/>
                  </a:cubicBezTo>
                  <a:cubicBezTo>
                    <a:pt x="169" y="55"/>
                    <a:pt x="174" y="56"/>
                    <a:pt x="174" y="56"/>
                  </a:cubicBezTo>
                  <a:cubicBezTo>
                    <a:pt x="174" y="56"/>
                    <a:pt x="177" y="56"/>
                    <a:pt x="178" y="54"/>
                  </a:cubicBezTo>
                  <a:cubicBezTo>
                    <a:pt x="180" y="53"/>
                    <a:pt x="185" y="54"/>
                    <a:pt x="185" y="54"/>
                  </a:cubicBezTo>
                  <a:cubicBezTo>
                    <a:pt x="185" y="54"/>
                    <a:pt x="186" y="52"/>
                    <a:pt x="186" y="49"/>
                  </a:cubicBezTo>
                  <a:cubicBezTo>
                    <a:pt x="185" y="47"/>
                    <a:pt x="184" y="46"/>
                    <a:pt x="181" y="44"/>
                  </a:cubicBezTo>
                  <a:cubicBezTo>
                    <a:pt x="178" y="42"/>
                    <a:pt x="179" y="43"/>
                    <a:pt x="178" y="40"/>
                  </a:cubicBezTo>
                  <a:cubicBezTo>
                    <a:pt x="177" y="38"/>
                    <a:pt x="176" y="39"/>
                    <a:pt x="175" y="39"/>
                  </a:cubicBezTo>
                  <a:cubicBezTo>
                    <a:pt x="173" y="39"/>
                    <a:pt x="173" y="39"/>
                    <a:pt x="172" y="40"/>
                  </a:cubicBezTo>
                  <a:cubicBezTo>
                    <a:pt x="172" y="42"/>
                    <a:pt x="169" y="41"/>
                    <a:pt x="168" y="41"/>
                  </a:cubicBezTo>
                  <a:cubicBezTo>
                    <a:pt x="167" y="42"/>
                    <a:pt x="167" y="42"/>
                    <a:pt x="165" y="40"/>
                  </a:cubicBezTo>
                  <a:cubicBezTo>
                    <a:pt x="164" y="38"/>
                    <a:pt x="164" y="40"/>
                    <a:pt x="162" y="40"/>
                  </a:cubicBezTo>
                  <a:cubicBezTo>
                    <a:pt x="160" y="39"/>
                    <a:pt x="160" y="39"/>
                    <a:pt x="160" y="36"/>
                  </a:cubicBezTo>
                  <a:cubicBezTo>
                    <a:pt x="160" y="33"/>
                    <a:pt x="162" y="34"/>
                    <a:pt x="162" y="32"/>
                  </a:cubicBezTo>
                  <a:cubicBezTo>
                    <a:pt x="163" y="31"/>
                    <a:pt x="164" y="27"/>
                    <a:pt x="164" y="27"/>
                  </a:cubicBezTo>
                  <a:cubicBezTo>
                    <a:pt x="162" y="26"/>
                    <a:pt x="160" y="21"/>
                    <a:pt x="160" y="21"/>
                  </a:cubicBezTo>
                  <a:cubicBezTo>
                    <a:pt x="160" y="21"/>
                    <a:pt x="152" y="21"/>
                    <a:pt x="149" y="20"/>
                  </a:cubicBezTo>
                  <a:cubicBezTo>
                    <a:pt x="146" y="19"/>
                    <a:pt x="145" y="21"/>
                    <a:pt x="141" y="23"/>
                  </a:cubicBezTo>
                  <a:cubicBezTo>
                    <a:pt x="137" y="25"/>
                    <a:pt x="134" y="26"/>
                    <a:pt x="131" y="25"/>
                  </a:cubicBezTo>
                  <a:cubicBezTo>
                    <a:pt x="127" y="25"/>
                    <a:pt x="121" y="26"/>
                    <a:pt x="118" y="24"/>
                  </a:cubicBezTo>
                  <a:cubicBezTo>
                    <a:pt x="116" y="22"/>
                    <a:pt x="111" y="20"/>
                    <a:pt x="111" y="20"/>
                  </a:cubicBezTo>
                  <a:cubicBezTo>
                    <a:pt x="111" y="20"/>
                    <a:pt x="109" y="15"/>
                    <a:pt x="107" y="15"/>
                  </a:cubicBezTo>
                  <a:cubicBezTo>
                    <a:pt x="104" y="15"/>
                    <a:pt x="104" y="12"/>
                    <a:pt x="99" y="15"/>
                  </a:cubicBezTo>
                  <a:cubicBezTo>
                    <a:pt x="94" y="18"/>
                    <a:pt x="92" y="20"/>
                    <a:pt x="88" y="18"/>
                  </a:cubicBezTo>
                  <a:cubicBezTo>
                    <a:pt x="85" y="16"/>
                    <a:pt x="82" y="13"/>
                    <a:pt x="82" y="13"/>
                  </a:cubicBezTo>
                  <a:cubicBezTo>
                    <a:pt x="82" y="13"/>
                    <a:pt x="82" y="7"/>
                    <a:pt x="78" y="4"/>
                  </a:cubicBezTo>
                  <a:cubicBezTo>
                    <a:pt x="75" y="1"/>
                    <a:pt x="73" y="2"/>
                    <a:pt x="69" y="1"/>
                  </a:cubicBezTo>
                  <a:cubicBezTo>
                    <a:pt x="66" y="0"/>
                    <a:pt x="63" y="2"/>
                    <a:pt x="63" y="2"/>
                  </a:cubicBezTo>
                  <a:cubicBezTo>
                    <a:pt x="63" y="2"/>
                    <a:pt x="59" y="11"/>
                    <a:pt x="61" y="14"/>
                  </a:cubicBezTo>
                  <a:cubicBezTo>
                    <a:pt x="62" y="16"/>
                    <a:pt x="65" y="18"/>
                    <a:pt x="63" y="20"/>
                  </a:cubicBezTo>
                  <a:cubicBezTo>
                    <a:pt x="60" y="23"/>
                    <a:pt x="55" y="23"/>
                    <a:pt x="55" y="23"/>
                  </a:cubicBezTo>
                  <a:cubicBezTo>
                    <a:pt x="55" y="23"/>
                    <a:pt x="50" y="22"/>
                    <a:pt x="45" y="21"/>
                  </a:cubicBezTo>
                  <a:cubicBezTo>
                    <a:pt x="40" y="20"/>
                    <a:pt x="37" y="19"/>
                    <a:pt x="37" y="19"/>
                  </a:cubicBezTo>
                  <a:cubicBezTo>
                    <a:pt x="37" y="19"/>
                    <a:pt x="36" y="16"/>
                    <a:pt x="35" y="15"/>
                  </a:cubicBezTo>
                  <a:cubicBezTo>
                    <a:pt x="33" y="15"/>
                    <a:pt x="31" y="14"/>
                    <a:pt x="31" y="14"/>
                  </a:cubicBezTo>
                  <a:cubicBezTo>
                    <a:pt x="31" y="14"/>
                    <a:pt x="29" y="17"/>
                    <a:pt x="26" y="15"/>
                  </a:cubicBezTo>
                  <a:cubicBezTo>
                    <a:pt x="23" y="13"/>
                    <a:pt x="20" y="12"/>
                    <a:pt x="20" y="12"/>
                  </a:cubicBezTo>
                  <a:cubicBezTo>
                    <a:pt x="20" y="12"/>
                    <a:pt x="15" y="17"/>
                    <a:pt x="13" y="19"/>
                  </a:cubicBezTo>
                  <a:cubicBezTo>
                    <a:pt x="11" y="21"/>
                    <a:pt x="5" y="21"/>
                    <a:pt x="5" y="21"/>
                  </a:cubicBezTo>
                  <a:cubicBezTo>
                    <a:pt x="0" y="26"/>
                    <a:pt x="0" y="26"/>
                    <a:pt x="0" y="26"/>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26" name="Freeform 277">
              <a:extLst>
                <a:ext uri="{FF2B5EF4-FFF2-40B4-BE49-F238E27FC236}">
                  <a16:creationId xmlns:a16="http://schemas.microsoft.com/office/drawing/2014/main" id="{331AF6EA-9314-4DD2-9608-18912B8697DE}"/>
                </a:ext>
              </a:extLst>
            </p:cNvPr>
            <p:cNvSpPr>
              <a:spLocks/>
            </p:cNvSpPr>
            <p:nvPr/>
          </p:nvSpPr>
          <p:spPr bwMode="auto">
            <a:xfrm>
              <a:off x="6709369" y="3056063"/>
              <a:ext cx="304089" cy="233207"/>
            </a:xfrm>
            <a:custGeom>
              <a:avLst/>
              <a:gdLst>
                <a:gd name="T0" fmla="*/ 8 w 82"/>
                <a:gd name="T1" fmla="*/ 8 h 63"/>
                <a:gd name="T2" fmla="*/ 13 w 82"/>
                <a:gd name="T3" fmla="*/ 64 h 63"/>
                <a:gd name="T4" fmla="*/ 29 w 82"/>
                <a:gd name="T5" fmla="*/ 43 h 63"/>
                <a:gd name="T6" fmla="*/ 77 w 82"/>
                <a:gd name="T7" fmla="*/ 21 h 63"/>
                <a:gd name="T8" fmla="*/ 128 w 82"/>
                <a:gd name="T9" fmla="*/ 56 h 63"/>
                <a:gd name="T10" fmla="*/ 171 w 82"/>
                <a:gd name="T11" fmla="*/ 85 h 63"/>
                <a:gd name="T12" fmla="*/ 214 w 82"/>
                <a:gd name="T13" fmla="*/ 99 h 63"/>
                <a:gd name="T14" fmla="*/ 227 w 82"/>
                <a:gd name="T15" fmla="*/ 77 h 63"/>
                <a:gd name="T16" fmla="*/ 264 w 82"/>
                <a:gd name="T17" fmla="*/ 43 h 63"/>
                <a:gd name="T18" fmla="*/ 329 w 82"/>
                <a:gd name="T19" fmla="*/ 64 h 63"/>
                <a:gd name="T20" fmla="*/ 350 w 82"/>
                <a:gd name="T21" fmla="*/ 99 h 63"/>
                <a:gd name="T22" fmla="*/ 385 w 82"/>
                <a:gd name="T23" fmla="*/ 93 h 63"/>
                <a:gd name="T24" fmla="*/ 401 w 82"/>
                <a:gd name="T25" fmla="*/ 107 h 63"/>
                <a:gd name="T26" fmla="*/ 406 w 82"/>
                <a:gd name="T27" fmla="*/ 136 h 63"/>
                <a:gd name="T28" fmla="*/ 422 w 82"/>
                <a:gd name="T29" fmla="*/ 163 h 63"/>
                <a:gd name="T30" fmla="*/ 457 w 82"/>
                <a:gd name="T31" fmla="*/ 192 h 63"/>
                <a:gd name="T32" fmla="*/ 486 w 82"/>
                <a:gd name="T33" fmla="*/ 213 h 63"/>
                <a:gd name="T34" fmla="*/ 534 w 82"/>
                <a:gd name="T35" fmla="*/ 213 h 63"/>
                <a:gd name="T36" fmla="*/ 556 w 82"/>
                <a:gd name="T37" fmla="*/ 213 h 63"/>
                <a:gd name="T38" fmla="*/ 564 w 82"/>
                <a:gd name="T39" fmla="*/ 227 h 63"/>
                <a:gd name="T40" fmla="*/ 542 w 82"/>
                <a:gd name="T41" fmla="*/ 227 h 63"/>
                <a:gd name="T42" fmla="*/ 529 w 82"/>
                <a:gd name="T43" fmla="*/ 248 h 63"/>
                <a:gd name="T44" fmla="*/ 564 w 82"/>
                <a:gd name="T45" fmla="*/ 264 h 63"/>
                <a:gd name="T46" fmla="*/ 572 w 82"/>
                <a:gd name="T47" fmla="*/ 299 h 63"/>
                <a:gd name="T48" fmla="*/ 542 w 82"/>
                <a:gd name="T49" fmla="*/ 307 h 63"/>
                <a:gd name="T50" fmla="*/ 513 w 82"/>
                <a:gd name="T51" fmla="*/ 333 h 63"/>
                <a:gd name="T52" fmla="*/ 491 w 82"/>
                <a:gd name="T53" fmla="*/ 376 h 63"/>
                <a:gd name="T54" fmla="*/ 449 w 82"/>
                <a:gd name="T55" fmla="*/ 392 h 63"/>
                <a:gd name="T56" fmla="*/ 422 w 82"/>
                <a:gd name="T57" fmla="*/ 405 h 63"/>
                <a:gd name="T58" fmla="*/ 385 w 82"/>
                <a:gd name="T59" fmla="*/ 419 h 63"/>
                <a:gd name="T60" fmla="*/ 393 w 82"/>
                <a:gd name="T61" fmla="*/ 371 h 63"/>
                <a:gd name="T62" fmla="*/ 393 w 82"/>
                <a:gd name="T63" fmla="*/ 355 h 63"/>
                <a:gd name="T64" fmla="*/ 342 w 82"/>
                <a:gd name="T65" fmla="*/ 333 h 63"/>
                <a:gd name="T66" fmla="*/ 270 w 82"/>
                <a:gd name="T67" fmla="*/ 299 h 63"/>
                <a:gd name="T68" fmla="*/ 227 w 82"/>
                <a:gd name="T69" fmla="*/ 277 h 63"/>
                <a:gd name="T70" fmla="*/ 184 w 82"/>
                <a:gd name="T71" fmla="*/ 264 h 63"/>
                <a:gd name="T72" fmla="*/ 150 w 82"/>
                <a:gd name="T73" fmla="*/ 269 h 63"/>
                <a:gd name="T74" fmla="*/ 77 w 82"/>
                <a:gd name="T75" fmla="*/ 299 h 63"/>
                <a:gd name="T76" fmla="*/ 77 w 82"/>
                <a:gd name="T77" fmla="*/ 248 h 63"/>
                <a:gd name="T78" fmla="*/ 85 w 82"/>
                <a:gd name="T79" fmla="*/ 200 h 63"/>
                <a:gd name="T80" fmla="*/ 115 w 82"/>
                <a:gd name="T81" fmla="*/ 184 h 63"/>
                <a:gd name="T82" fmla="*/ 99 w 82"/>
                <a:gd name="T83" fmla="*/ 163 h 63"/>
                <a:gd name="T84" fmla="*/ 72 w 82"/>
                <a:gd name="T85" fmla="*/ 163 h 63"/>
                <a:gd name="T86" fmla="*/ 43 w 82"/>
                <a:gd name="T87" fmla="*/ 179 h 63"/>
                <a:gd name="T88" fmla="*/ 21 w 82"/>
                <a:gd name="T89" fmla="*/ 157 h 63"/>
                <a:gd name="T90" fmla="*/ 29 w 82"/>
                <a:gd name="T91" fmla="*/ 120 h 63"/>
                <a:gd name="T92" fmla="*/ 56 w 82"/>
                <a:gd name="T93" fmla="*/ 115 h 63"/>
                <a:gd name="T94" fmla="*/ 93 w 82"/>
                <a:gd name="T95" fmla="*/ 115 h 63"/>
                <a:gd name="T96" fmla="*/ 93 w 82"/>
                <a:gd name="T97" fmla="*/ 93 h 63"/>
                <a:gd name="T98" fmla="*/ 72 w 82"/>
                <a:gd name="T99" fmla="*/ 51 h 63"/>
                <a:gd name="T100" fmla="*/ 43 w 82"/>
                <a:gd name="T101" fmla="*/ 77 h 63"/>
                <a:gd name="T102" fmla="*/ 0 w 82"/>
                <a:gd name="T103" fmla="*/ 64 h 63"/>
                <a:gd name="T104" fmla="*/ 8 w 82"/>
                <a:gd name="T105" fmla="*/ 8 h 63"/>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2" h="63">
                  <a:moveTo>
                    <a:pt x="1" y="1"/>
                  </a:moveTo>
                  <a:cubicBezTo>
                    <a:pt x="1" y="1"/>
                    <a:pt x="0" y="5"/>
                    <a:pt x="2" y="9"/>
                  </a:cubicBezTo>
                  <a:cubicBezTo>
                    <a:pt x="3" y="13"/>
                    <a:pt x="5" y="10"/>
                    <a:pt x="4" y="6"/>
                  </a:cubicBezTo>
                  <a:cubicBezTo>
                    <a:pt x="4" y="3"/>
                    <a:pt x="7" y="6"/>
                    <a:pt x="11" y="3"/>
                  </a:cubicBezTo>
                  <a:cubicBezTo>
                    <a:pt x="14" y="0"/>
                    <a:pt x="14" y="4"/>
                    <a:pt x="18" y="8"/>
                  </a:cubicBezTo>
                  <a:cubicBezTo>
                    <a:pt x="22" y="11"/>
                    <a:pt x="23" y="12"/>
                    <a:pt x="24" y="12"/>
                  </a:cubicBezTo>
                  <a:cubicBezTo>
                    <a:pt x="24" y="12"/>
                    <a:pt x="28" y="14"/>
                    <a:pt x="30" y="14"/>
                  </a:cubicBezTo>
                  <a:cubicBezTo>
                    <a:pt x="32" y="14"/>
                    <a:pt x="32" y="12"/>
                    <a:pt x="32" y="11"/>
                  </a:cubicBezTo>
                  <a:cubicBezTo>
                    <a:pt x="31" y="10"/>
                    <a:pt x="34" y="8"/>
                    <a:pt x="37" y="6"/>
                  </a:cubicBezTo>
                  <a:cubicBezTo>
                    <a:pt x="39" y="3"/>
                    <a:pt x="46" y="9"/>
                    <a:pt x="46" y="9"/>
                  </a:cubicBezTo>
                  <a:cubicBezTo>
                    <a:pt x="46" y="9"/>
                    <a:pt x="48" y="12"/>
                    <a:pt x="49" y="14"/>
                  </a:cubicBezTo>
                  <a:cubicBezTo>
                    <a:pt x="51" y="15"/>
                    <a:pt x="52" y="14"/>
                    <a:pt x="54" y="13"/>
                  </a:cubicBezTo>
                  <a:cubicBezTo>
                    <a:pt x="56" y="12"/>
                    <a:pt x="56" y="13"/>
                    <a:pt x="56" y="15"/>
                  </a:cubicBezTo>
                  <a:cubicBezTo>
                    <a:pt x="57" y="16"/>
                    <a:pt x="56" y="18"/>
                    <a:pt x="57" y="19"/>
                  </a:cubicBezTo>
                  <a:cubicBezTo>
                    <a:pt x="57" y="20"/>
                    <a:pt x="59" y="23"/>
                    <a:pt x="59" y="23"/>
                  </a:cubicBezTo>
                  <a:cubicBezTo>
                    <a:pt x="64" y="27"/>
                    <a:pt x="64" y="27"/>
                    <a:pt x="64" y="27"/>
                  </a:cubicBezTo>
                  <a:cubicBezTo>
                    <a:pt x="64" y="27"/>
                    <a:pt x="67" y="29"/>
                    <a:pt x="68" y="30"/>
                  </a:cubicBezTo>
                  <a:cubicBezTo>
                    <a:pt x="69" y="31"/>
                    <a:pt x="74" y="31"/>
                    <a:pt x="75" y="30"/>
                  </a:cubicBezTo>
                  <a:cubicBezTo>
                    <a:pt x="76" y="30"/>
                    <a:pt x="78" y="30"/>
                    <a:pt x="78" y="30"/>
                  </a:cubicBezTo>
                  <a:cubicBezTo>
                    <a:pt x="79" y="32"/>
                    <a:pt x="79" y="32"/>
                    <a:pt x="79" y="32"/>
                  </a:cubicBezTo>
                  <a:cubicBezTo>
                    <a:pt x="79" y="32"/>
                    <a:pt x="78" y="33"/>
                    <a:pt x="76" y="32"/>
                  </a:cubicBezTo>
                  <a:cubicBezTo>
                    <a:pt x="74" y="30"/>
                    <a:pt x="74" y="34"/>
                    <a:pt x="74" y="35"/>
                  </a:cubicBezTo>
                  <a:cubicBezTo>
                    <a:pt x="75" y="36"/>
                    <a:pt x="77" y="37"/>
                    <a:pt x="79" y="37"/>
                  </a:cubicBezTo>
                  <a:cubicBezTo>
                    <a:pt x="82" y="37"/>
                    <a:pt x="80" y="42"/>
                    <a:pt x="80" y="42"/>
                  </a:cubicBezTo>
                  <a:cubicBezTo>
                    <a:pt x="80" y="42"/>
                    <a:pt x="77" y="43"/>
                    <a:pt x="76" y="43"/>
                  </a:cubicBezTo>
                  <a:cubicBezTo>
                    <a:pt x="74" y="44"/>
                    <a:pt x="72" y="45"/>
                    <a:pt x="72" y="47"/>
                  </a:cubicBezTo>
                  <a:cubicBezTo>
                    <a:pt x="71" y="49"/>
                    <a:pt x="71" y="51"/>
                    <a:pt x="69" y="53"/>
                  </a:cubicBezTo>
                  <a:cubicBezTo>
                    <a:pt x="67" y="54"/>
                    <a:pt x="65" y="54"/>
                    <a:pt x="63" y="55"/>
                  </a:cubicBezTo>
                  <a:cubicBezTo>
                    <a:pt x="62" y="56"/>
                    <a:pt x="60" y="55"/>
                    <a:pt x="59" y="57"/>
                  </a:cubicBezTo>
                  <a:cubicBezTo>
                    <a:pt x="57" y="59"/>
                    <a:pt x="57" y="63"/>
                    <a:pt x="54" y="59"/>
                  </a:cubicBezTo>
                  <a:cubicBezTo>
                    <a:pt x="52" y="54"/>
                    <a:pt x="55" y="52"/>
                    <a:pt x="55" y="52"/>
                  </a:cubicBezTo>
                  <a:cubicBezTo>
                    <a:pt x="55" y="52"/>
                    <a:pt x="56" y="50"/>
                    <a:pt x="55" y="50"/>
                  </a:cubicBezTo>
                  <a:cubicBezTo>
                    <a:pt x="54" y="50"/>
                    <a:pt x="50" y="47"/>
                    <a:pt x="48" y="47"/>
                  </a:cubicBezTo>
                  <a:cubicBezTo>
                    <a:pt x="45" y="47"/>
                    <a:pt x="39" y="43"/>
                    <a:pt x="38" y="42"/>
                  </a:cubicBezTo>
                  <a:cubicBezTo>
                    <a:pt x="36" y="41"/>
                    <a:pt x="34" y="39"/>
                    <a:pt x="32" y="39"/>
                  </a:cubicBezTo>
                  <a:cubicBezTo>
                    <a:pt x="31" y="39"/>
                    <a:pt x="28" y="38"/>
                    <a:pt x="26" y="37"/>
                  </a:cubicBezTo>
                  <a:cubicBezTo>
                    <a:pt x="24" y="36"/>
                    <a:pt x="21" y="38"/>
                    <a:pt x="21" y="38"/>
                  </a:cubicBezTo>
                  <a:cubicBezTo>
                    <a:pt x="11" y="42"/>
                    <a:pt x="11" y="42"/>
                    <a:pt x="11" y="42"/>
                  </a:cubicBezTo>
                  <a:cubicBezTo>
                    <a:pt x="11" y="42"/>
                    <a:pt x="11" y="38"/>
                    <a:pt x="11" y="35"/>
                  </a:cubicBezTo>
                  <a:cubicBezTo>
                    <a:pt x="11" y="32"/>
                    <a:pt x="10" y="29"/>
                    <a:pt x="12" y="28"/>
                  </a:cubicBezTo>
                  <a:cubicBezTo>
                    <a:pt x="14" y="27"/>
                    <a:pt x="15" y="27"/>
                    <a:pt x="16" y="26"/>
                  </a:cubicBezTo>
                  <a:cubicBezTo>
                    <a:pt x="16" y="25"/>
                    <a:pt x="16" y="23"/>
                    <a:pt x="14" y="23"/>
                  </a:cubicBezTo>
                  <a:cubicBezTo>
                    <a:pt x="12" y="23"/>
                    <a:pt x="11" y="21"/>
                    <a:pt x="10" y="23"/>
                  </a:cubicBezTo>
                  <a:cubicBezTo>
                    <a:pt x="9" y="24"/>
                    <a:pt x="8" y="25"/>
                    <a:pt x="6" y="25"/>
                  </a:cubicBezTo>
                  <a:cubicBezTo>
                    <a:pt x="5" y="25"/>
                    <a:pt x="3" y="24"/>
                    <a:pt x="3" y="22"/>
                  </a:cubicBezTo>
                  <a:cubicBezTo>
                    <a:pt x="3" y="20"/>
                    <a:pt x="3" y="18"/>
                    <a:pt x="4" y="17"/>
                  </a:cubicBezTo>
                  <a:cubicBezTo>
                    <a:pt x="6" y="17"/>
                    <a:pt x="5" y="14"/>
                    <a:pt x="8" y="16"/>
                  </a:cubicBezTo>
                  <a:cubicBezTo>
                    <a:pt x="10" y="17"/>
                    <a:pt x="11" y="17"/>
                    <a:pt x="13" y="16"/>
                  </a:cubicBezTo>
                  <a:cubicBezTo>
                    <a:pt x="14" y="16"/>
                    <a:pt x="14" y="14"/>
                    <a:pt x="13" y="13"/>
                  </a:cubicBezTo>
                  <a:cubicBezTo>
                    <a:pt x="12" y="12"/>
                    <a:pt x="10" y="7"/>
                    <a:pt x="10" y="7"/>
                  </a:cubicBezTo>
                  <a:cubicBezTo>
                    <a:pt x="10" y="7"/>
                    <a:pt x="7" y="9"/>
                    <a:pt x="6" y="11"/>
                  </a:cubicBezTo>
                  <a:cubicBezTo>
                    <a:pt x="4" y="14"/>
                    <a:pt x="0" y="13"/>
                    <a:pt x="0" y="9"/>
                  </a:cubicBezTo>
                  <a:cubicBezTo>
                    <a:pt x="0" y="5"/>
                    <a:pt x="1" y="1"/>
                    <a:pt x="1" y="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27" name="Freeform 278">
              <a:extLst>
                <a:ext uri="{FF2B5EF4-FFF2-40B4-BE49-F238E27FC236}">
                  <a16:creationId xmlns:a16="http://schemas.microsoft.com/office/drawing/2014/main" id="{74F3A89C-C4AB-40BD-8B38-21C56CFAF855}"/>
                </a:ext>
              </a:extLst>
            </p:cNvPr>
            <p:cNvSpPr>
              <a:spLocks/>
            </p:cNvSpPr>
            <p:nvPr/>
          </p:nvSpPr>
          <p:spPr bwMode="auto">
            <a:xfrm>
              <a:off x="7027344" y="3111588"/>
              <a:ext cx="170790" cy="117992"/>
            </a:xfrm>
            <a:custGeom>
              <a:avLst/>
              <a:gdLst>
                <a:gd name="T0" fmla="*/ 329 w 46"/>
                <a:gd name="T1" fmla="*/ 197 h 32"/>
                <a:gd name="T2" fmla="*/ 329 w 46"/>
                <a:gd name="T3" fmla="*/ 170 h 32"/>
                <a:gd name="T4" fmla="*/ 316 w 46"/>
                <a:gd name="T5" fmla="*/ 128 h 32"/>
                <a:gd name="T6" fmla="*/ 286 w 46"/>
                <a:gd name="T7" fmla="*/ 120 h 32"/>
                <a:gd name="T8" fmla="*/ 278 w 46"/>
                <a:gd name="T9" fmla="*/ 85 h 32"/>
                <a:gd name="T10" fmla="*/ 257 w 46"/>
                <a:gd name="T11" fmla="*/ 77 h 32"/>
                <a:gd name="T12" fmla="*/ 201 w 46"/>
                <a:gd name="T13" fmla="*/ 77 h 32"/>
                <a:gd name="T14" fmla="*/ 179 w 46"/>
                <a:gd name="T15" fmla="*/ 77 h 32"/>
                <a:gd name="T16" fmla="*/ 150 w 46"/>
                <a:gd name="T17" fmla="*/ 93 h 32"/>
                <a:gd name="T18" fmla="*/ 115 w 46"/>
                <a:gd name="T19" fmla="*/ 93 h 32"/>
                <a:gd name="T20" fmla="*/ 107 w 46"/>
                <a:gd name="T21" fmla="*/ 64 h 32"/>
                <a:gd name="T22" fmla="*/ 120 w 46"/>
                <a:gd name="T23" fmla="*/ 64 h 32"/>
                <a:gd name="T24" fmla="*/ 150 w 46"/>
                <a:gd name="T25" fmla="*/ 56 h 32"/>
                <a:gd name="T26" fmla="*/ 166 w 46"/>
                <a:gd name="T27" fmla="*/ 50 h 32"/>
                <a:gd name="T28" fmla="*/ 150 w 46"/>
                <a:gd name="T29" fmla="*/ 29 h 32"/>
                <a:gd name="T30" fmla="*/ 158 w 46"/>
                <a:gd name="T31" fmla="*/ 0 h 32"/>
                <a:gd name="T32" fmla="*/ 120 w 46"/>
                <a:gd name="T33" fmla="*/ 8 h 32"/>
                <a:gd name="T34" fmla="*/ 94 w 46"/>
                <a:gd name="T35" fmla="*/ 8 h 32"/>
                <a:gd name="T36" fmla="*/ 72 w 46"/>
                <a:gd name="T37" fmla="*/ 43 h 32"/>
                <a:gd name="T38" fmla="*/ 72 w 46"/>
                <a:gd name="T39" fmla="*/ 77 h 32"/>
                <a:gd name="T40" fmla="*/ 29 w 46"/>
                <a:gd name="T41" fmla="*/ 77 h 32"/>
                <a:gd name="T42" fmla="*/ 8 w 46"/>
                <a:gd name="T43" fmla="*/ 93 h 32"/>
                <a:gd name="T44" fmla="*/ 13 w 46"/>
                <a:gd name="T45" fmla="*/ 128 h 32"/>
                <a:gd name="T46" fmla="*/ 0 w 46"/>
                <a:gd name="T47" fmla="*/ 197 h 32"/>
                <a:gd name="T48" fmla="*/ 21 w 46"/>
                <a:gd name="T49" fmla="*/ 213 h 32"/>
                <a:gd name="T50" fmla="*/ 51 w 46"/>
                <a:gd name="T51" fmla="*/ 218 h 32"/>
                <a:gd name="T52" fmla="*/ 107 w 46"/>
                <a:gd name="T53" fmla="*/ 183 h 32"/>
                <a:gd name="T54" fmla="*/ 150 w 46"/>
                <a:gd name="T55" fmla="*/ 170 h 32"/>
                <a:gd name="T56" fmla="*/ 193 w 46"/>
                <a:gd name="T57" fmla="*/ 213 h 32"/>
                <a:gd name="T58" fmla="*/ 243 w 46"/>
                <a:gd name="T59" fmla="*/ 191 h 32"/>
                <a:gd name="T60" fmla="*/ 273 w 46"/>
                <a:gd name="T61" fmla="*/ 205 h 32"/>
                <a:gd name="T62" fmla="*/ 329 w 46"/>
                <a:gd name="T63" fmla="*/ 197 h 3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6" h="32">
                  <a:moveTo>
                    <a:pt x="46" y="28"/>
                  </a:moveTo>
                  <a:cubicBezTo>
                    <a:pt x="45" y="26"/>
                    <a:pt x="46" y="24"/>
                    <a:pt x="46" y="24"/>
                  </a:cubicBezTo>
                  <a:cubicBezTo>
                    <a:pt x="46" y="24"/>
                    <a:pt x="46" y="20"/>
                    <a:pt x="44" y="18"/>
                  </a:cubicBezTo>
                  <a:cubicBezTo>
                    <a:pt x="43" y="17"/>
                    <a:pt x="41" y="18"/>
                    <a:pt x="40" y="17"/>
                  </a:cubicBezTo>
                  <a:cubicBezTo>
                    <a:pt x="38" y="16"/>
                    <a:pt x="40" y="13"/>
                    <a:pt x="39" y="12"/>
                  </a:cubicBezTo>
                  <a:cubicBezTo>
                    <a:pt x="39" y="11"/>
                    <a:pt x="36" y="11"/>
                    <a:pt x="36" y="11"/>
                  </a:cubicBezTo>
                  <a:cubicBezTo>
                    <a:pt x="35" y="12"/>
                    <a:pt x="28" y="11"/>
                    <a:pt x="28" y="11"/>
                  </a:cubicBezTo>
                  <a:cubicBezTo>
                    <a:pt x="25" y="11"/>
                    <a:pt x="25" y="11"/>
                    <a:pt x="25" y="11"/>
                  </a:cubicBezTo>
                  <a:cubicBezTo>
                    <a:pt x="25" y="11"/>
                    <a:pt x="23" y="13"/>
                    <a:pt x="21" y="13"/>
                  </a:cubicBezTo>
                  <a:cubicBezTo>
                    <a:pt x="20" y="13"/>
                    <a:pt x="18" y="13"/>
                    <a:pt x="16" y="13"/>
                  </a:cubicBezTo>
                  <a:cubicBezTo>
                    <a:pt x="14" y="12"/>
                    <a:pt x="14" y="12"/>
                    <a:pt x="15" y="9"/>
                  </a:cubicBezTo>
                  <a:cubicBezTo>
                    <a:pt x="15" y="7"/>
                    <a:pt x="17" y="9"/>
                    <a:pt x="17" y="9"/>
                  </a:cubicBezTo>
                  <a:cubicBezTo>
                    <a:pt x="17" y="9"/>
                    <a:pt x="20" y="8"/>
                    <a:pt x="21" y="8"/>
                  </a:cubicBezTo>
                  <a:cubicBezTo>
                    <a:pt x="23" y="7"/>
                    <a:pt x="23" y="7"/>
                    <a:pt x="23" y="7"/>
                  </a:cubicBezTo>
                  <a:cubicBezTo>
                    <a:pt x="23" y="7"/>
                    <a:pt x="19" y="6"/>
                    <a:pt x="21" y="4"/>
                  </a:cubicBezTo>
                  <a:cubicBezTo>
                    <a:pt x="23" y="2"/>
                    <a:pt x="22" y="0"/>
                    <a:pt x="22" y="0"/>
                  </a:cubicBezTo>
                  <a:cubicBezTo>
                    <a:pt x="22" y="0"/>
                    <a:pt x="19" y="0"/>
                    <a:pt x="17" y="1"/>
                  </a:cubicBezTo>
                  <a:cubicBezTo>
                    <a:pt x="15" y="1"/>
                    <a:pt x="13" y="1"/>
                    <a:pt x="13" y="1"/>
                  </a:cubicBezTo>
                  <a:cubicBezTo>
                    <a:pt x="10" y="6"/>
                    <a:pt x="10" y="6"/>
                    <a:pt x="10" y="6"/>
                  </a:cubicBezTo>
                  <a:cubicBezTo>
                    <a:pt x="10" y="11"/>
                    <a:pt x="10" y="11"/>
                    <a:pt x="10" y="11"/>
                  </a:cubicBezTo>
                  <a:cubicBezTo>
                    <a:pt x="10" y="11"/>
                    <a:pt x="6" y="12"/>
                    <a:pt x="4" y="11"/>
                  </a:cubicBezTo>
                  <a:cubicBezTo>
                    <a:pt x="3" y="11"/>
                    <a:pt x="1" y="13"/>
                    <a:pt x="1" y="13"/>
                  </a:cubicBezTo>
                  <a:cubicBezTo>
                    <a:pt x="2" y="18"/>
                    <a:pt x="2" y="18"/>
                    <a:pt x="2" y="18"/>
                  </a:cubicBezTo>
                  <a:cubicBezTo>
                    <a:pt x="0" y="28"/>
                    <a:pt x="0" y="28"/>
                    <a:pt x="0" y="28"/>
                  </a:cubicBezTo>
                  <a:cubicBezTo>
                    <a:pt x="0" y="28"/>
                    <a:pt x="2" y="30"/>
                    <a:pt x="3" y="30"/>
                  </a:cubicBezTo>
                  <a:cubicBezTo>
                    <a:pt x="3" y="30"/>
                    <a:pt x="6" y="32"/>
                    <a:pt x="7" y="31"/>
                  </a:cubicBezTo>
                  <a:cubicBezTo>
                    <a:pt x="9" y="30"/>
                    <a:pt x="14" y="27"/>
                    <a:pt x="15" y="26"/>
                  </a:cubicBezTo>
                  <a:cubicBezTo>
                    <a:pt x="16" y="25"/>
                    <a:pt x="20" y="22"/>
                    <a:pt x="21" y="24"/>
                  </a:cubicBezTo>
                  <a:cubicBezTo>
                    <a:pt x="22" y="26"/>
                    <a:pt x="24" y="28"/>
                    <a:pt x="27" y="30"/>
                  </a:cubicBezTo>
                  <a:cubicBezTo>
                    <a:pt x="29" y="32"/>
                    <a:pt x="33" y="28"/>
                    <a:pt x="34" y="27"/>
                  </a:cubicBezTo>
                  <a:cubicBezTo>
                    <a:pt x="35" y="27"/>
                    <a:pt x="37" y="29"/>
                    <a:pt x="38" y="29"/>
                  </a:cubicBezTo>
                  <a:cubicBezTo>
                    <a:pt x="40" y="30"/>
                    <a:pt x="44" y="31"/>
                    <a:pt x="46" y="28"/>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28" name="Freeform 279">
              <a:extLst>
                <a:ext uri="{FF2B5EF4-FFF2-40B4-BE49-F238E27FC236}">
                  <a16:creationId xmlns:a16="http://schemas.microsoft.com/office/drawing/2014/main" id="{EBB9F054-405F-4741-AA3F-0F51032195A5}"/>
                </a:ext>
              </a:extLst>
            </p:cNvPr>
            <p:cNvSpPr>
              <a:spLocks/>
            </p:cNvSpPr>
            <p:nvPr/>
          </p:nvSpPr>
          <p:spPr bwMode="auto">
            <a:xfrm>
              <a:off x="6882936" y="3193489"/>
              <a:ext cx="315198" cy="233207"/>
            </a:xfrm>
            <a:custGeom>
              <a:avLst/>
              <a:gdLst>
                <a:gd name="T0" fmla="*/ 606 w 85"/>
                <a:gd name="T1" fmla="*/ 43 h 63"/>
                <a:gd name="T2" fmla="*/ 550 w 85"/>
                <a:gd name="T3" fmla="*/ 51 h 63"/>
                <a:gd name="T4" fmla="*/ 521 w 85"/>
                <a:gd name="T5" fmla="*/ 35 h 63"/>
                <a:gd name="T6" fmla="*/ 470 w 85"/>
                <a:gd name="T7" fmla="*/ 56 h 63"/>
                <a:gd name="T8" fmla="*/ 427 w 85"/>
                <a:gd name="T9" fmla="*/ 13 h 63"/>
                <a:gd name="T10" fmla="*/ 385 w 85"/>
                <a:gd name="T11" fmla="*/ 29 h 63"/>
                <a:gd name="T12" fmla="*/ 328 w 85"/>
                <a:gd name="T13" fmla="*/ 64 h 63"/>
                <a:gd name="T14" fmla="*/ 299 w 85"/>
                <a:gd name="T15" fmla="*/ 56 h 63"/>
                <a:gd name="T16" fmla="*/ 278 w 85"/>
                <a:gd name="T17" fmla="*/ 43 h 63"/>
                <a:gd name="T18" fmla="*/ 235 w 85"/>
                <a:gd name="T19" fmla="*/ 35 h 63"/>
                <a:gd name="T20" fmla="*/ 206 w 85"/>
                <a:gd name="T21" fmla="*/ 43 h 63"/>
                <a:gd name="T22" fmla="*/ 179 w 85"/>
                <a:gd name="T23" fmla="*/ 72 h 63"/>
                <a:gd name="T24" fmla="*/ 158 w 85"/>
                <a:gd name="T25" fmla="*/ 115 h 63"/>
                <a:gd name="T26" fmla="*/ 115 w 85"/>
                <a:gd name="T27" fmla="*/ 128 h 63"/>
                <a:gd name="T28" fmla="*/ 85 w 85"/>
                <a:gd name="T29" fmla="*/ 141 h 63"/>
                <a:gd name="T30" fmla="*/ 51 w 85"/>
                <a:gd name="T31" fmla="*/ 157 h 63"/>
                <a:gd name="T32" fmla="*/ 56 w 85"/>
                <a:gd name="T33" fmla="*/ 107 h 63"/>
                <a:gd name="T34" fmla="*/ 29 w 85"/>
                <a:gd name="T35" fmla="*/ 163 h 63"/>
                <a:gd name="T36" fmla="*/ 21 w 85"/>
                <a:gd name="T37" fmla="*/ 221 h 63"/>
                <a:gd name="T38" fmla="*/ 8 w 85"/>
                <a:gd name="T39" fmla="*/ 256 h 63"/>
                <a:gd name="T40" fmla="*/ 35 w 85"/>
                <a:gd name="T41" fmla="*/ 312 h 63"/>
                <a:gd name="T42" fmla="*/ 56 w 85"/>
                <a:gd name="T43" fmla="*/ 355 h 63"/>
                <a:gd name="T44" fmla="*/ 51 w 85"/>
                <a:gd name="T45" fmla="*/ 384 h 63"/>
                <a:gd name="T46" fmla="*/ 13 w 85"/>
                <a:gd name="T47" fmla="*/ 413 h 63"/>
                <a:gd name="T48" fmla="*/ 51 w 85"/>
                <a:gd name="T49" fmla="*/ 440 h 63"/>
                <a:gd name="T50" fmla="*/ 179 w 85"/>
                <a:gd name="T51" fmla="*/ 427 h 63"/>
                <a:gd name="T52" fmla="*/ 243 w 85"/>
                <a:gd name="T53" fmla="*/ 413 h 63"/>
                <a:gd name="T54" fmla="*/ 256 w 85"/>
                <a:gd name="T55" fmla="*/ 363 h 63"/>
                <a:gd name="T56" fmla="*/ 278 w 85"/>
                <a:gd name="T57" fmla="*/ 320 h 63"/>
                <a:gd name="T58" fmla="*/ 315 w 85"/>
                <a:gd name="T59" fmla="*/ 312 h 63"/>
                <a:gd name="T60" fmla="*/ 371 w 85"/>
                <a:gd name="T61" fmla="*/ 269 h 63"/>
                <a:gd name="T62" fmla="*/ 401 w 85"/>
                <a:gd name="T63" fmla="*/ 205 h 63"/>
                <a:gd name="T64" fmla="*/ 435 w 85"/>
                <a:gd name="T65" fmla="*/ 184 h 63"/>
                <a:gd name="T66" fmla="*/ 465 w 85"/>
                <a:gd name="T67" fmla="*/ 149 h 63"/>
                <a:gd name="T68" fmla="*/ 465 w 85"/>
                <a:gd name="T69" fmla="*/ 115 h 63"/>
                <a:gd name="T70" fmla="*/ 465 w 85"/>
                <a:gd name="T71" fmla="*/ 93 h 63"/>
                <a:gd name="T72" fmla="*/ 486 w 85"/>
                <a:gd name="T73" fmla="*/ 72 h 63"/>
                <a:gd name="T74" fmla="*/ 513 w 85"/>
                <a:gd name="T75" fmla="*/ 72 h 63"/>
                <a:gd name="T76" fmla="*/ 542 w 85"/>
                <a:gd name="T77" fmla="*/ 64 h 63"/>
                <a:gd name="T78" fmla="*/ 606 w 85"/>
                <a:gd name="T79" fmla="*/ 43 h 6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85" h="63">
                  <a:moveTo>
                    <a:pt x="85" y="6"/>
                  </a:moveTo>
                  <a:cubicBezTo>
                    <a:pt x="83" y="9"/>
                    <a:pt x="79" y="8"/>
                    <a:pt x="77" y="7"/>
                  </a:cubicBezTo>
                  <a:cubicBezTo>
                    <a:pt x="76" y="7"/>
                    <a:pt x="74" y="5"/>
                    <a:pt x="73" y="5"/>
                  </a:cubicBezTo>
                  <a:cubicBezTo>
                    <a:pt x="72" y="6"/>
                    <a:pt x="68" y="10"/>
                    <a:pt x="66" y="8"/>
                  </a:cubicBezTo>
                  <a:cubicBezTo>
                    <a:pt x="63" y="6"/>
                    <a:pt x="61" y="4"/>
                    <a:pt x="60" y="2"/>
                  </a:cubicBezTo>
                  <a:cubicBezTo>
                    <a:pt x="59" y="0"/>
                    <a:pt x="55" y="3"/>
                    <a:pt x="54" y="4"/>
                  </a:cubicBezTo>
                  <a:cubicBezTo>
                    <a:pt x="53" y="5"/>
                    <a:pt x="48" y="8"/>
                    <a:pt x="46" y="9"/>
                  </a:cubicBezTo>
                  <a:cubicBezTo>
                    <a:pt x="45" y="10"/>
                    <a:pt x="42" y="8"/>
                    <a:pt x="42" y="8"/>
                  </a:cubicBezTo>
                  <a:cubicBezTo>
                    <a:pt x="41" y="8"/>
                    <a:pt x="39" y="6"/>
                    <a:pt x="39" y="6"/>
                  </a:cubicBezTo>
                  <a:cubicBezTo>
                    <a:pt x="38" y="7"/>
                    <a:pt x="35" y="6"/>
                    <a:pt x="33" y="5"/>
                  </a:cubicBezTo>
                  <a:cubicBezTo>
                    <a:pt x="33" y="5"/>
                    <a:pt x="30" y="6"/>
                    <a:pt x="29" y="6"/>
                  </a:cubicBezTo>
                  <a:cubicBezTo>
                    <a:pt x="27" y="7"/>
                    <a:pt x="25" y="8"/>
                    <a:pt x="25" y="10"/>
                  </a:cubicBezTo>
                  <a:cubicBezTo>
                    <a:pt x="24" y="12"/>
                    <a:pt x="24" y="14"/>
                    <a:pt x="22" y="16"/>
                  </a:cubicBezTo>
                  <a:cubicBezTo>
                    <a:pt x="20" y="17"/>
                    <a:pt x="18" y="17"/>
                    <a:pt x="16" y="18"/>
                  </a:cubicBezTo>
                  <a:cubicBezTo>
                    <a:pt x="15" y="19"/>
                    <a:pt x="13" y="18"/>
                    <a:pt x="12" y="20"/>
                  </a:cubicBezTo>
                  <a:cubicBezTo>
                    <a:pt x="10" y="22"/>
                    <a:pt x="10" y="26"/>
                    <a:pt x="7" y="22"/>
                  </a:cubicBezTo>
                  <a:cubicBezTo>
                    <a:pt x="5" y="17"/>
                    <a:pt x="8" y="15"/>
                    <a:pt x="8" y="15"/>
                  </a:cubicBezTo>
                  <a:cubicBezTo>
                    <a:pt x="8" y="15"/>
                    <a:pt x="3" y="19"/>
                    <a:pt x="4" y="23"/>
                  </a:cubicBezTo>
                  <a:cubicBezTo>
                    <a:pt x="6" y="27"/>
                    <a:pt x="5" y="30"/>
                    <a:pt x="3" y="31"/>
                  </a:cubicBezTo>
                  <a:cubicBezTo>
                    <a:pt x="1" y="32"/>
                    <a:pt x="0" y="33"/>
                    <a:pt x="1" y="36"/>
                  </a:cubicBezTo>
                  <a:cubicBezTo>
                    <a:pt x="2" y="38"/>
                    <a:pt x="3" y="41"/>
                    <a:pt x="5" y="44"/>
                  </a:cubicBezTo>
                  <a:cubicBezTo>
                    <a:pt x="7" y="46"/>
                    <a:pt x="8" y="49"/>
                    <a:pt x="8" y="50"/>
                  </a:cubicBezTo>
                  <a:cubicBezTo>
                    <a:pt x="8" y="51"/>
                    <a:pt x="8" y="52"/>
                    <a:pt x="7" y="54"/>
                  </a:cubicBezTo>
                  <a:cubicBezTo>
                    <a:pt x="5" y="56"/>
                    <a:pt x="2" y="58"/>
                    <a:pt x="2" y="58"/>
                  </a:cubicBezTo>
                  <a:cubicBezTo>
                    <a:pt x="2" y="58"/>
                    <a:pt x="4" y="61"/>
                    <a:pt x="7" y="62"/>
                  </a:cubicBezTo>
                  <a:cubicBezTo>
                    <a:pt x="10" y="63"/>
                    <a:pt x="21" y="61"/>
                    <a:pt x="25" y="60"/>
                  </a:cubicBezTo>
                  <a:cubicBezTo>
                    <a:pt x="29" y="60"/>
                    <a:pt x="33" y="60"/>
                    <a:pt x="34" y="58"/>
                  </a:cubicBezTo>
                  <a:cubicBezTo>
                    <a:pt x="35" y="55"/>
                    <a:pt x="35" y="54"/>
                    <a:pt x="36" y="51"/>
                  </a:cubicBezTo>
                  <a:cubicBezTo>
                    <a:pt x="36" y="47"/>
                    <a:pt x="37" y="44"/>
                    <a:pt x="39" y="45"/>
                  </a:cubicBezTo>
                  <a:cubicBezTo>
                    <a:pt x="41" y="45"/>
                    <a:pt x="39" y="45"/>
                    <a:pt x="44" y="44"/>
                  </a:cubicBezTo>
                  <a:cubicBezTo>
                    <a:pt x="49" y="43"/>
                    <a:pt x="51" y="39"/>
                    <a:pt x="52" y="38"/>
                  </a:cubicBezTo>
                  <a:cubicBezTo>
                    <a:pt x="54" y="37"/>
                    <a:pt x="56" y="31"/>
                    <a:pt x="56" y="29"/>
                  </a:cubicBezTo>
                  <a:cubicBezTo>
                    <a:pt x="57" y="28"/>
                    <a:pt x="59" y="26"/>
                    <a:pt x="61" y="26"/>
                  </a:cubicBezTo>
                  <a:cubicBezTo>
                    <a:pt x="63" y="25"/>
                    <a:pt x="64" y="23"/>
                    <a:pt x="65" y="21"/>
                  </a:cubicBezTo>
                  <a:cubicBezTo>
                    <a:pt x="66" y="19"/>
                    <a:pt x="66" y="17"/>
                    <a:pt x="65" y="16"/>
                  </a:cubicBezTo>
                  <a:cubicBezTo>
                    <a:pt x="64" y="15"/>
                    <a:pt x="63" y="13"/>
                    <a:pt x="65" y="13"/>
                  </a:cubicBezTo>
                  <a:cubicBezTo>
                    <a:pt x="67" y="12"/>
                    <a:pt x="67" y="10"/>
                    <a:pt x="68" y="10"/>
                  </a:cubicBezTo>
                  <a:cubicBezTo>
                    <a:pt x="69" y="11"/>
                    <a:pt x="70" y="10"/>
                    <a:pt x="72" y="10"/>
                  </a:cubicBezTo>
                  <a:cubicBezTo>
                    <a:pt x="74" y="9"/>
                    <a:pt x="73" y="8"/>
                    <a:pt x="76" y="9"/>
                  </a:cubicBezTo>
                  <a:cubicBezTo>
                    <a:pt x="79" y="10"/>
                    <a:pt x="85" y="9"/>
                    <a:pt x="85" y="6"/>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29" name="Freeform 280">
              <a:extLst>
                <a:ext uri="{FF2B5EF4-FFF2-40B4-BE49-F238E27FC236}">
                  <a16:creationId xmlns:a16="http://schemas.microsoft.com/office/drawing/2014/main" id="{E057A313-CE77-4A88-83AD-A489EE617296}"/>
                </a:ext>
              </a:extLst>
            </p:cNvPr>
            <p:cNvSpPr>
              <a:spLocks/>
            </p:cNvSpPr>
            <p:nvPr/>
          </p:nvSpPr>
          <p:spPr bwMode="auto">
            <a:xfrm>
              <a:off x="6456656" y="3025524"/>
              <a:ext cx="148573" cy="86065"/>
            </a:xfrm>
            <a:custGeom>
              <a:avLst/>
              <a:gdLst>
                <a:gd name="T0" fmla="*/ 286 w 40"/>
                <a:gd name="T1" fmla="*/ 124 h 23"/>
                <a:gd name="T2" fmla="*/ 230 w 40"/>
                <a:gd name="T3" fmla="*/ 65 h 23"/>
                <a:gd name="T4" fmla="*/ 120 w 40"/>
                <a:gd name="T5" fmla="*/ 51 h 23"/>
                <a:gd name="T6" fmla="*/ 0 w 40"/>
                <a:gd name="T7" fmla="*/ 13 h 23"/>
                <a:gd name="T8" fmla="*/ 21 w 40"/>
                <a:gd name="T9" fmla="*/ 43 h 23"/>
                <a:gd name="T10" fmla="*/ 64 w 40"/>
                <a:gd name="T11" fmla="*/ 86 h 23"/>
                <a:gd name="T12" fmla="*/ 43 w 40"/>
                <a:gd name="T13" fmla="*/ 132 h 23"/>
                <a:gd name="T14" fmla="*/ 107 w 40"/>
                <a:gd name="T15" fmla="*/ 154 h 23"/>
                <a:gd name="T16" fmla="*/ 166 w 40"/>
                <a:gd name="T17" fmla="*/ 154 h 23"/>
                <a:gd name="T18" fmla="*/ 209 w 40"/>
                <a:gd name="T19" fmla="*/ 159 h 23"/>
                <a:gd name="T20" fmla="*/ 243 w 40"/>
                <a:gd name="T21" fmla="*/ 159 h 23"/>
                <a:gd name="T22" fmla="*/ 286 w 40"/>
                <a:gd name="T23" fmla="*/ 159 h 23"/>
                <a:gd name="T24" fmla="*/ 286 w 40"/>
                <a:gd name="T25" fmla="*/ 124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0" h="23">
                  <a:moveTo>
                    <a:pt x="40" y="17"/>
                  </a:moveTo>
                  <a:cubicBezTo>
                    <a:pt x="34" y="12"/>
                    <a:pt x="36" y="9"/>
                    <a:pt x="32" y="9"/>
                  </a:cubicBezTo>
                  <a:cubicBezTo>
                    <a:pt x="28" y="9"/>
                    <a:pt x="20" y="7"/>
                    <a:pt x="17" y="7"/>
                  </a:cubicBezTo>
                  <a:cubicBezTo>
                    <a:pt x="15" y="6"/>
                    <a:pt x="6" y="0"/>
                    <a:pt x="0" y="2"/>
                  </a:cubicBezTo>
                  <a:cubicBezTo>
                    <a:pt x="0" y="2"/>
                    <a:pt x="2" y="5"/>
                    <a:pt x="3" y="6"/>
                  </a:cubicBezTo>
                  <a:cubicBezTo>
                    <a:pt x="5" y="7"/>
                    <a:pt x="9" y="11"/>
                    <a:pt x="9" y="12"/>
                  </a:cubicBezTo>
                  <a:cubicBezTo>
                    <a:pt x="9" y="13"/>
                    <a:pt x="5" y="16"/>
                    <a:pt x="6" y="18"/>
                  </a:cubicBezTo>
                  <a:cubicBezTo>
                    <a:pt x="8" y="21"/>
                    <a:pt x="13" y="22"/>
                    <a:pt x="15" y="21"/>
                  </a:cubicBezTo>
                  <a:cubicBezTo>
                    <a:pt x="17" y="21"/>
                    <a:pt x="20" y="21"/>
                    <a:pt x="23" y="21"/>
                  </a:cubicBezTo>
                  <a:cubicBezTo>
                    <a:pt x="27" y="21"/>
                    <a:pt x="26" y="20"/>
                    <a:pt x="29" y="22"/>
                  </a:cubicBezTo>
                  <a:cubicBezTo>
                    <a:pt x="31" y="23"/>
                    <a:pt x="33" y="23"/>
                    <a:pt x="34" y="22"/>
                  </a:cubicBezTo>
                  <a:cubicBezTo>
                    <a:pt x="34" y="21"/>
                    <a:pt x="40" y="23"/>
                    <a:pt x="40" y="22"/>
                  </a:cubicBezTo>
                  <a:cubicBezTo>
                    <a:pt x="39" y="20"/>
                    <a:pt x="40" y="17"/>
                    <a:pt x="40" y="17"/>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30" name="Freeform 281">
              <a:extLst>
                <a:ext uri="{FF2B5EF4-FFF2-40B4-BE49-F238E27FC236}">
                  <a16:creationId xmlns:a16="http://schemas.microsoft.com/office/drawing/2014/main" id="{D0002378-0C43-4F6E-BCD0-1566F3C9B8BE}"/>
                </a:ext>
              </a:extLst>
            </p:cNvPr>
            <p:cNvSpPr>
              <a:spLocks/>
            </p:cNvSpPr>
            <p:nvPr/>
          </p:nvSpPr>
          <p:spPr bwMode="auto">
            <a:xfrm>
              <a:off x="6563573" y="3058839"/>
              <a:ext cx="119414" cy="134649"/>
            </a:xfrm>
            <a:custGeom>
              <a:avLst/>
              <a:gdLst>
                <a:gd name="T0" fmla="*/ 0 w 32"/>
                <a:gd name="T1" fmla="*/ 94 h 36"/>
                <a:gd name="T2" fmla="*/ 35 w 32"/>
                <a:gd name="T3" fmla="*/ 94 h 36"/>
                <a:gd name="T4" fmla="*/ 81 w 32"/>
                <a:gd name="T5" fmla="*/ 94 h 36"/>
                <a:gd name="T6" fmla="*/ 81 w 32"/>
                <a:gd name="T7" fmla="*/ 59 h 36"/>
                <a:gd name="T8" fmla="*/ 129 w 32"/>
                <a:gd name="T9" fmla="*/ 59 h 36"/>
                <a:gd name="T10" fmla="*/ 124 w 32"/>
                <a:gd name="T11" fmla="*/ 0 h 36"/>
                <a:gd name="T12" fmla="*/ 151 w 32"/>
                <a:gd name="T13" fmla="*/ 59 h 36"/>
                <a:gd name="T14" fmla="*/ 188 w 32"/>
                <a:gd name="T15" fmla="*/ 102 h 36"/>
                <a:gd name="T16" fmla="*/ 223 w 32"/>
                <a:gd name="T17" fmla="*/ 132 h 36"/>
                <a:gd name="T18" fmla="*/ 210 w 32"/>
                <a:gd name="T19" fmla="*/ 154 h 36"/>
                <a:gd name="T20" fmla="*/ 188 w 32"/>
                <a:gd name="T21" fmla="*/ 167 h 36"/>
                <a:gd name="T22" fmla="*/ 180 w 32"/>
                <a:gd name="T23" fmla="*/ 210 h 36"/>
                <a:gd name="T24" fmla="*/ 175 w 32"/>
                <a:gd name="T25" fmla="*/ 253 h 36"/>
                <a:gd name="T26" fmla="*/ 137 w 32"/>
                <a:gd name="T27" fmla="*/ 248 h 36"/>
                <a:gd name="T28" fmla="*/ 124 w 32"/>
                <a:gd name="T29" fmla="*/ 202 h 36"/>
                <a:gd name="T30" fmla="*/ 116 w 32"/>
                <a:gd name="T31" fmla="*/ 189 h 36"/>
                <a:gd name="T32" fmla="*/ 81 w 32"/>
                <a:gd name="T33" fmla="*/ 197 h 36"/>
                <a:gd name="T34" fmla="*/ 65 w 32"/>
                <a:gd name="T35" fmla="*/ 175 h 36"/>
                <a:gd name="T36" fmla="*/ 22 w 32"/>
                <a:gd name="T37" fmla="*/ 137 h 36"/>
                <a:gd name="T38" fmla="*/ 0 w 32"/>
                <a:gd name="T39" fmla="*/ 94 h 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2" h="36">
                  <a:moveTo>
                    <a:pt x="0" y="13"/>
                  </a:moveTo>
                  <a:cubicBezTo>
                    <a:pt x="2" y="14"/>
                    <a:pt x="4" y="14"/>
                    <a:pt x="5" y="13"/>
                  </a:cubicBezTo>
                  <a:cubicBezTo>
                    <a:pt x="5" y="12"/>
                    <a:pt x="11" y="14"/>
                    <a:pt x="11" y="13"/>
                  </a:cubicBezTo>
                  <a:cubicBezTo>
                    <a:pt x="10" y="11"/>
                    <a:pt x="11" y="8"/>
                    <a:pt x="11" y="8"/>
                  </a:cubicBezTo>
                  <a:cubicBezTo>
                    <a:pt x="17" y="13"/>
                    <a:pt x="20" y="11"/>
                    <a:pt x="18" y="8"/>
                  </a:cubicBezTo>
                  <a:cubicBezTo>
                    <a:pt x="16" y="6"/>
                    <a:pt x="17" y="0"/>
                    <a:pt x="17" y="0"/>
                  </a:cubicBezTo>
                  <a:cubicBezTo>
                    <a:pt x="17" y="0"/>
                    <a:pt x="19" y="6"/>
                    <a:pt x="21" y="8"/>
                  </a:cubicBezTo>
                  <a:cubicBezTo>
                    <a:pt x="23" y="10"/>
                    <a:pt x="24" y="13"/>
                    <a:pt x="26" y="14"/>
                  </a:cubicBezTo>
                  <a:cubicBezTo>
                    <a:pt x="28" y="15"/>
                    <a:pt x="30" y="17"/>
                    <a:pt x="31" y="18"/>
                  </a:cubicBezTo>
                  <a:cubicBezTo>
                    <a:pt x="32" y="19"/>
                    <a:pt x="30" y="20"/>
                    <a:pt x="29" y="21"/>
                  </a:cubicBezTo>
                  <a:cubicBezTo>
                    <a:pt x="28" y="22"/>
                    <a:pt x="26" y="21"/>
                    <a:pt x="26" y="23"/>
                  </a:cubicBezTo>
                  <a:cubicBezTo>
                    <a:pt x="26" y="26"/>
                    <a:pt x="25" y="27"/>
                    <a:pt x="25" y="29"/>
                  </a:cubicBezTo>
                  <a:cubicBezTo>
                    <a:pt x="24" y="30"/>
                    <a:pt x="24" y="33"/>
                    <a:pt x="24" y="35"/>
                  </a:cubicBezTo>
                  <a:cubicBezTo>
                    <a:pt x="24" y="36"/>
                    <a:pt x="21" y="35"/>
                    <a:pt x="19" y="34"/>
                  </a:cubicBezTo>
                  <a:cubicBezTo>
                    <a:pt x="18" y="34"/>
                    <a:pt x="17" y="29"/>
                    <a:pt x="17" y="28"/>
                  </a:cubicBezTo>
                  <a:cubicBezTo>
                    <a:pt x="17" y="27"/>
                    <a:pt x="17" y="25"/>
                    <a:pt x="16" y="26"/>
                  </a:cubicBezTo>
                  <a:cubicBezTo>
                    <a:pt x="14" y="27"/>
                    <a:pt x="12" y="28"/>
                    <a:pt x="11" y="27"/>
                  </a:cubicBezTo>
                  <a:cubicBezTo>
                    <a:pt x="10" y="27"/>
                    <a:pt x="9" y="24"/>
                    <a:pt x="9" y="24"/>
                  </a:cubicBezTo>
                  <a:cubicBezTo>
                    <a:pt x="8" y="23"/>
                    <a:pt x="4" y="20"/>
                    <a:pt x="3" y="19"/>
                  </a:cubicBezTo>
                  <a:cubicBezTo>
                    <a:pt x="3" y="18"/>
                    <a:pt x="0" y="13"/>
                    <a:pt x="0" y="13"/>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31" name="Freeform 282">
              <a:extLst>
                <a:ext uri="{FF2B5EF4-FFF2-40B4-BE49-F238E27FC236}">
                  <a16:creationId xmlns:a16="http://schemas.microsoft.com/office/drawing/2014/main" id="{4B6EAF29-7954-4A04-8ADC-7E8789F9145F}"/>
                </a:ext>
              </a:extLst>
            </p:cNvPr>
            <p:cNvSpPr>
              <a:spLocks/>
            </p:cNvSpPr>
            <p:nvPr/>
          </p:nvSpPr>
          <p:spPr bwMode="auto">
            <a:xfrm>
              <a:off x="6512197" y="3100483"/>
              <a:ext cx="93032" cy="69407"/>
            </a:xfrm>
            <a:custGeom>
              <a:avLst/>
              <a:gdLst>
                <a:gd name="T0" fmla="*/ 180 w 25"/>
                <a:gd name="T1" fmla="*/ 111 h 19"/>
                <a:gd name="T2" fmla="*/ 166 w 25"/>
                <a:gd name="T3" fmla="*/ 89 h 19"/>
                <a:gd name="T4" fmla="*/ 123 w 25"/>
                <a:gd name="T5" fmla="*/ 55 h 19"/>
                <a:gd name="T6" fmla="*/ 102 w 25"/>
                <a:gd name="T7" fmla="*/ 13 h 19"/>
                <a:gd name="T8" fmla="*/ 56 w 25"/>
                <a:gd name="T9" fmla="*/ 8 h 19"/>
                <a:gd name="T10" fmla="*/ 0 w 25"/>
                <a:gd name="T11" fmla="*/ 8 h 19"/>
                <a:gd name="T12" fmla="*/ 29 w 25"/>
                <a:gd name="T13" fmla="*/ 47 h 19"/>
                <a:gd name="T14" fmla="*/ 51 w 25"/>
                <a:gd name="T15" fmla="*/ 84 h 19"/>
                <a:gd name="T16" fmla="*/ 64 w 25"/>
                <a:gd name="T17" fmla="*/ 111 h 19"/>
                <a:gd name="T18" fmla="*/ 94 w 25"/>
                <a:gd name="T19" fmla="*/ 103 h 19"/>
                <a:gd name="T20" fmla="*/ 123 w 25"/>
                <a:gd name="T21" fmla="*/ 118 h 19"/>
                <a:gd name="T22" fmla="*/ 180 w 25"/>
                <a:gd name="T23" fmla="*/ 111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 h="19">
                  <a:moveTo>
                    <a:pt x="25" y="16"/>
                  </a:moveTo>
                  <a:cubicBezTo>
                    <a:pt x="24" y="16"/>
                    <a:pt x="23" y="13"/>
                    <a:pt x="23" y="13"/>
                  </a:cubicBezTo>
                  <a:cubicBezTo>
                    <a:pt x="22" y="12"/>
                    <a:pt x="18" y="9"/>
                    <a:pt x="17" y="8"/>
                  </a:cubicBezTo>
                  <a:cubicBezTo>
                    <a:pt x="17" y="7"/>
                    <a:pt x="14" y="2"/>
                    <a:pt x="14" y="2"/>
                  </a:cubicBezTo>
                  <a:cubicBezTo>
                    <a:pt x="11" y="0"/>
                    <a:pt x="12" y="1"/>
                    <a:pt x="8" y="1"/>
                  </a:cubicBezTo>
                  <a:cubicBezTo>
                    <a:pt x="5" y="1"/>
                    <a:pt x="2" y="1"/>
                    <a:pt x="0" y="1"/>
                  </a:cubicBezTo>
                  <a:cubicBezTo>
                    <a:pt x="0" y="1"/>
                    <a:pt x="3" y="6"/>
                    <a:pt x="4" y="7"/>
                  </a:cubicBezTo>
                  <a:cubicBezTo>
                    <a:pt x="6" y="8"/>
                    <a:pt x="7" y="10"/>
                    <a:pt x="7" y="12"/>
                  </a:cubicBezTo>
                  <a:cubicBezTo>
                    <a:pt x="7" y="14"/>
                    <a:pt x="7" y="16"/>
                    <a:pt x="9" y="16"/>
                  </a:cubicBezTo>
                  <a:cubicBezTo>
                    <a:pt x="10" y="16"/>
                    <a:pt x="11" y="14"/>
                    <a:pt x="13" y="15"/>
                  </a:cubicBezTo>
                  <a:cubicBezTo>
                    <a:pt x="15" y="16"/>
                    <a:pt x="15" y="16"/>
                    <a:pt x="17" y="17"/>
                  </a:cubicBezTo>
                  <a:cubicBezTo>
                    <a:pt x="19" y="18"/>
                    <a:pt x="25" y="19"/>
                    <a:pt x="25" y="16"/>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32" name="Freeform 283">
              <a:extLst>
                <a:ext uri="{FF2B5EF4-FFF2-40B4-BE49-F238E27FC236}">
                  <a16:creationId xmlns:a16="http://schemas.microsoft.com/office/drawing/2014/main" id="{6E527BE8-ECE6-4266-9B53-2D817A280626}"/>
                </a:ext>
              </a:extLst>
            </p:cNvPr>
            <p:cNvSpPr>
              <a:spLocks/>
            </p:cNvSpPr>
            <p:nvPr/>
          </p:nvSpPr>
          <p:spPr bwMode="auto">
            <a:xfrm>
              <a:off x="6541356" y="3151844"/>
              <a:ext cx="401287" cy="355363"/>
            </a:xfrm>
            <a:custGeom>
              <a:avLst/>
              <a:gdLst>
                <a:gd name="T0" fmla="*/ 709 w 108"/>
                <a:gd name="T1" fmla="*/ 520 h 96"/>
                <a:gd name="T2" fmla="*/ 674 w 108"/>
                <a:gd name="T3" fmla="*/ 491 h 96"/>
                <a:gd name="T4" fmla="*/ 709 w 108"/>
                <a:gd name="T5" fmla="*/ 461 h 96"/>
                <a:gd name="T6" fmla="*/ 717 w 108"/>
                <a:gd name="T7" fmla="*/ 435 h 96"/>
                <a:gd name="T8" fmla="*/ 696 w 108"/>
                <a:gd name="T9" fmla="*/ 392 h 96"/>
                <a:gd name="T10" fmla="*/ 666 w 108"/>
                <a:gd name="T11" fmla="*/ 333 h 96"/>
                <a:gd name="T12" fmla="*/ 680 w 108"/>
                <a:gd name="T13" fmla="*/ 299 h 96"/>
                <a:gd name="T14" fmla="*/ 688 w 108"/>
                <a:gd name="T15" fmla="*/ 243 h 96"/>
                <a:gd name="T16" fmla="*/ 717 w 108"/>
                <a:gd name="T17" fmla="*/ 184 h 96"/>
                <a:gd name="T18" fmla="*/ 717 w 108"/>
                <a:gd name="T19" fmla="*/ 171 h 96"/>
                <a:gd name="T20" fmla="*/ 666 w 108"/>
                <a:gd name="T21" fmla="*/ 149 h 96"/>
                <a:gd name="T22" fmla="*/ 594 w 108"/>
                <a:gd name="T23" fmla="*/ 115 h 96"/>
                <a:gd name="T24" fmla="*/ 551 w 108"/>
                <a:gd name="T25" fmla="*/ 93 h 96"/>
                <a:gd name="T26" fmla="*/ 508 w 108"/>
                <a:gd name="T27" fmla="*/ 77 h 96"/>
                <a:gd name="T28" fmla="*/ 474 w 108"/>
                <a:gd name="T29" fmla="*/ 85 h 96"/>
                <a:gd name="T30" fmla="*/ 401 w 108"/>
                <a:gd name="T31" fmla="*/ 115 h 96"/>
                <a:gd name="T32" fmla="*/ 364 w 108"/>
                <a:gd name="T33" fmla="*/ 141 h 96"/>
                <a:gd name="T34" fmla="*/ 337 w 108"/>
                <a:gd name="T35" fmla="*/ 149 h 96"/>
                <a:gd name="T36" fmla="*/ 286 w 108"/>
                <a:gd name="T37" fmla="*/ 149 h 96"/>
                <a:gd name="T38" fmla="*/ 244 w 108"/>
                <a:gd name="T39" fmla="*/ 128 h 96"/>
                <a:gd name="T40" fmla="*/ 214 w 108"/>
                <a:gd name="T41" fmla="*/ 72 h 96"/>
                <a:gd name="T42" fmla="*/ 179 w 108"/>
                <a:gd name="T43" fmla="*/ 64 h 96"/>
                <a:gd name="T44" fmla="*/ 166 w 108"/>
                <a:gd name="T45" fmla="*/ 21 h 96"/>
                <a:gd name="T46" fmla="*/ 158 w 108"/>
                <a:gd name="T47" fmla="*/ 8 h 96"/>
                <a:gd name="T48" fmla="*/ 120 w 108"/>
                <a:gd name="T49" fmla="*/ 13 h 96"/>
                <a:gd name="T50" fmla="*/ 64 w 108"/>
                <a:gd name="T51" fmla="*/ 21 h 96"/>
                <a:gd name="T52" fmla="*/ 35 w 108"/>
                <a:gd name="T53" fmla="*/ 8 h 96"/>
                <a:gd name="T54" fmla="*/ 8 w 108"/>
                <a:gd name="T55" fmla="*/ 35 h 96"/>
                <a:gd name="T56" fmla="*/ 21 w 108"/>
                <a:gd name="T57" fmla="*/ 72 h 96"/>
                <a:gd name="T58" fmla="*/ 21 w 108"/>
                <a:gd name="T59" fmla="*/ 128 h 96"/>
                <a:gd name="T60" fmla="*/ 35 w 108"/>
                <a:gd name="T61" fmla="*/ 163 h 96"/>
                <a:gd name="T62" fmla="*/ 72 w 108"/>
                <a:gd name="T63" fmla="*/ 205 h 96"/>
                <a:gd name="T64" fmla="*/ 94 w 108"/>
                <a:gd name="T65" fmla="*/ 221 h 96"/>
                <a:gd name="T66" fmla="*/ 72 w 108"/>
                <a:gd name="T67" fmla="*/ 277 h 96"/>
                <a:gd name="T68" fmla="*/ 56 w 108"/>
                <a:gd name="T69" fmla="*/ 299 h 96"/>
                <a:gd name="T70" fmla="*/ 99 w 108"/>
                <a:gd name="T71" fmla="*/ 328 h 96"/>
                <a:gd name="T72" fmla="*/ 120 w 108"/>
                <a:gd name="T73" fmla="*/ 363 h 96"/>
                <a:gd name="T74" fmla="*/ 166 w 108"/>
                <a:gd name="T75" fmla="*/ 405 h 96"/>
                <a:gd name="T76" fmla="*/ 171 w 108"/>
                <a:gd name="T77" fmla="*/ 461 h 96"/>
                <a:gd name="T78" fmla="*/ 187 w 108"/>
                <a:gd name="T79" fmla="*/ 477 h 96"/>
                <a:gd name="T80" fmla="*/ 244 w 108"/>
                <a:gd name="T81" fmla="*/ 469 h 96"/>
                <a:gd name="T82" fmla="*/ 286 w 108"/>
                <a:gd name="T83" fmla="*/ 520 h 96"/>
                <a:gd name="T84" fmla="*/ 321 w 108"/>
                <a:gd name="T85" fmla="*/ 568 h 96"/>
                <a:gd name="T86" fmla="*/ 364 w 108"/>
                <a:gd name="T87" fmla="*/ 605 h 96"/>
                <a:gd name="T88" fmla="*/ 415 w 108"/>
                <a:gd name="T89" fmla="*/ 611 h 96"/>
                <a:gd name="T90" fmla="*/ 466 w 108"/>
                <a:gd name="T91" fmla="*/ 611 h 96"/>
                <a:gd name="T92" fmla="*/ 543 w 108"/>
                <a:gd name="T93" fmla="*/ 648 h 96"/>
                <a:gd name="T94" fmla="*/ 581 w 108"/>
                <a:gd name="T95" fmla="*/ 675 h 96"/>
                <a:gd name="T96" fmla="*/ 645 w 108"/>
                <a:gd name="T97" fmla="*/ 669 h 96"/>
                <a:gd name="T98" fmla="*/ 680 w 108"/>
                <a:gd name="T99" fmla="*/ 683 h 96"/>
                <a:gd name="T100" fmla="*/ 723 w 108"/>
                <a:gd name="T101" fmla="*/ 648 h 96"/>
                <a:gd name="T102" fmla="*/ 739 w 108"/>
                <a:gd name="T103" fmla="*/ 611 h 96"/>
                <a:gd name="T104" fmla="*/ 752 w 108"/>
                <a:gd name="T105" fmla="*/ 563 h 96"/>
                <a:gd name="T106" fmla="*/ 709 w 108"/>
                <a:gd name="T107" fmla="*/ 520 h 9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8" h="96">
                  <a:moveTo>
                    <a:pt x="99" y="73"/>
                  </a:moveTo>
                  <a:cubicBezTo>
                    <a:pt x="96" y="72"/>
                    <a:pt x="94" y="69"/>
                    <a:pt x="94" y="69"/>
                  </a:cubicBezTo>
                  <a:cubicBezTo>
                    <a:pt x="94" y="69"/>
                    <a:pt x="97" y="67"/>
                    <a:pt x="99" y="65"/>
                  </a:cubicBezTo>
                  <a:cubicBezTo>
                    <a:pt x="100" y="63"/>
                    <a:pt x="100" y="62"/>
                    <a:pt x="100" y="61"/>
                  </a:cubicBezTo>
                  <a:cubicBezTo>
                    <a:pt x="100" y="60"/>
                    <a:pt x="99" y="57"/>
                    <a:pt x="97" y="55"/>
                  </a:cubicBezTo>
                  <a:cubicBezTo>
                    <a:pt x="95" y="52"/>
                    <a:pt x="94" y="49"/>
                    <a:pt x="93" y="47"/>
                  </a:cubicBezTo>
                  <a:cubicBezTo>
                    <a:pt x="92" y="44"/>
                    <a:pt x="93" y="43"/>
                    <a:pt x="95" y="42"/>
                  </a:cubicBezTo>
                  <a:cubicBezTo>
                    <a:pt x="97" y="41"/>
                    <a:pt x="98" y="38"/>
                    <a:pt x="96" y="34"/>
                  </a:cubicBezTo>
                  <a:cubicBezTo>
                    <a:pt x="95" y="30"/>
                    <a:pt x="100" y="26"/>
                    <a:pt x="100" y="26"/>
                  </a:cubicBezTo>
                  <a:cubicBezTo>
                    <a:pt x="100" y="26"/>
                    <a:pt x="101" y="24"/>
                    <a:pt x="100" y="24"/>
                  </a:cubicBezTo>
                  <a:cubicBezTo>
                    <a:pt x="99" y="24"/>
                    <a:pt x="95" y="21"/>
                    <a:pt x="93" y="21"/>
                  </a:cubicBezTo>
                  <a:cubicBezTo>
                    <a:pt x="90" y="21"/>
                    <a:pt x="84" y="17"/>
                    <a:pt x="83" y="16"/>
                  </a:cubicBezTo>
                  <a:cubicBezTo>
                    <a:pt x="81" y="15"/>
                    <a:pt x="79" y="13"/>
                    <a:pt x="77" y="13"/>
                  </a:cubicBezTo>
                  <a:cubicBezTo>
                    <a:pt x="76" y="13"/>
                    <a:pt x="73" y="12"/>
                    <a:pt x="71" y="11"/>
                  </a:cubicBezTo>
                  <a:cubicBezTo>
                    <a:pt x="69" y="10"/>
                    <a:pt x="66" y="12"/>
                    <a:pt x="66" y="12"/>
                  </a:cubicBezTo>
                  <a:cubicBezTo>
                    <a:pt x="56" y="16"/>
                    <a:pt x="56" y="16"/>
                    <a:pt x="56" y="16"/>
                  </a:cubicBezTo>
                  <a:cubicBezTo>
                    <a:pt x="56" y="16"/>
                    <a:pt x="52" y="19"/>
                    <a:pt x="51" y="20"/>
                  </a:cubicBezTo>
                  <a:cubicBezTo>
                    <a:pt x="51" y="20"/>
                    <a:pt x="48" y="21"/>
                    <a:pt x="47" y="21"/>
                  </a:cubicBezTo>
                  <a:cubicBezTo>
                    <a:pt x="47" y="21"/>
                    <a:pt x="41" y="22"/>
                    <a:pt x="40" y="21"/>
                  </a:cubicBezTo>
                  <a:cubicBezTo>
                    <a:pt x="39" y="21"/>
                    <a:pt x="34" y="19"/>
                    <a:pt x="34" y="18"/>
                  </a:cubicBezTo>
                  <a:cubicBezTo>
                    <a:pt x="33" y="17"/>
                    <a:pt x="30" y="10"/>
                    <a:pt x="30" y="10"/>
                  </a:cubicBezTo>
                  <a:cubicBezTo>
                    <a:pt x="30" y="11"/>
                    <a:pt x="27" y="10"/>
                    <a:pt x="25" y="9"/>
                  </a:cubicBezTo>
                  <a:cubicBezTo>
                    <a:pt x="24" y="9"/>
                    <a:pt x="23" y="4"/>
                    <a:pt x="23" y="3"/>
                  </a:cubicBezTo>
                  <a:cubicBezTo>
                    <a:pt x="23" y="2"/>
                    <a:pt x="23" y="0"/>
                    <a:pt x="22" y="1"/>
                  </a:cubicBezTo>
                  <a:cubicBezTo>
                    <a:pt x="20" y="2"/>
                    <a:pt x="18" y="3"/>
                    <a:pt x="17" y="2"/>
                  </a:cubicBezTo>
                  <a:cubicBezTo>
                    <a:pt x="17" y="5"/>
                    <a:pt x="11" y="4"/>
                    <a:pt x="9" y="3"/>
                  </a:cubicBezTo>
                  <a:cubicBezTo>
                    <a:pt x="7" y="2"/>
                    <a:pt x="7" y="2"/>
                    <a:pt x="5" y="1"/>
                  </a:cubicBezTo>
                  <a:cubicBezTo>
                    <a:pt x="5" y="1"/>
                    <a:pt x="2" y="4"/>
                    <a:pt x="1" y="5"/>
                  </a:cubicBezTo>
                  <a:cubicBezTo>
                    <a:pt x="0" y="5"/>
                    <a:pt x="0" y="7"/>
                    <a:pt x="3" y="10"/>
                  </a:cubicBezTo>
                  <a:cubicBezTo>
                    <a:pt x="5" y="13"/>
                    <a:pt x="4" y="19"/>
                    <a:pt x="3" y="18"/>
                  </a:cubicBezTo>
                  <a:cubicBezTo>
                    <a:pt x="3" y="18"/>
                    <a:pt x="4" y="21"/>
                    <a:pt x="5" y="23"/>
                  </a:cubicBezTo>
                  <a:cubicBezTo>
                    <a:pt x="7" y="24"/>
                    <a:pt x="9" y="28"/>
                    <a:pt x="10" y="29"/>
                  </a:cubicBezTo>
                  <a:cubicBezTo>
                    <a:pt x="11" y="29"/>
                    <a:pt x="12" y="30"/>
                    <a:pt x="13" y="31"/>
                  </a:cubicBezTo>
                  <a:cubicBezTo>
                    <a:pt x="14" y="33"/>
                    <a:pt x="12" y="37"/>
                    <a:pt x="10" y="39"/>
                  </a:cubicBezTo>
                  <a:cubicBezTo>
                    <a:pt x="9" y="40"/>
                    <a:pt x="8" y="42"/>
                    <a:pt x="8" y="42"/>
                  </a:cubicBezTo>
                  <a:cubicBezTo>
                    <a:pt x="8" y="42"/>
                    <a:pt x="12" y="44"/>
                    <a:pt x="14" y="46"/>
                  </a:cubicBezTo>
                  <a:cubicBezTo>
                    <a:pt x="15" y="48"/>
                    <a:pt x="14" y="48"/>
                    <a:pt x="17" y="51"/>
                  </a:cubicBezTo>
                  <a:cubicBezTo>
                    <a:pt x="20" y="54"/>
                    <a:pt x="22" y="55"/>
                    <a:pt x="23" y="57"/>
                  </a:cubicBezTo>
                  <a:cubicBezTo>
                    <a:pt x="23" y="59"/>
                    <a:pt x="24" y="64"/>
                    <a:pt x="24" y="65"/>
                  </a:cubicBezTo>
                  <a:cubicBezTo>
                    <a:pt x="25" y="66"/>
                    <a:pt x="24" y="67"/>
                    <a:pt x="26" y="67"/>
                  </a:cubicBezTo>
                  <a:cubicBezTo>
                    <a:pt x="27" y="67"/>
                    <a:pt x="31" y="65"/>
                    <a:pt x="34" y="66"/>
                  </a:cubicBezTo>
                  <a:cubicBezTo>
                    <a:pt x="38" y="68"/>
                    <a:pt x="39" y="70"/>
                    <a:pt x="40" y="73"/>
                  </a:cubicBezTo>
                  <a:cubicBezTo>
                    <a:pt x="41" y="76"/>
                    <a:pt x="45" y="80"/>
                    <a:pt x="45" y="80"/>
                  </a:cubicBezTo>
                  <a:cubicBezTo>
                    <a:pt x="51" y="85"/>
                    <a:pt x="51" y="85"/>
                    <a:pt x="51" y="85"/>
                  </a:cubicBezTo>
                  <a:cubicBezTo>
                    <a:pt x="51" y="85"/>
                    <a:pt x="54" y="86"/>
                    <a:pt x="58" y="86"/>
                  </a:cubicBezTo>
                  <a:cubicBezTo>
                    <a:pt x="61" y="86"/>
                    <a:pt x="57" y="86"/>
                    <a:pt x="65" y="86"/>
                  </a:cubicBezTo>
                  <a:cubicBezTo>
                    <a:pt x="72" y="86"/>
                    <a:pt x="75" y="88"/>
                    <a:pt x="76" y="91"/>
                  </a:cubicBezTo>
                  <a:cubicBezTo>
                    <a:pt x="78" y="94"/>
                    <a:pt x="78" y="94"/>
                    <a:pt x="81" y="95"/>
                  </a:cubicBezTo>
                  <a:cubicBezTo>
                    <a:pt x="85" y="95"/>
                    <a:pt x="90" y="94"/>
                    <a:pt x="90" y="94"/>
                  </a:cubicBezTo>
                  <a:cubicBezTo>
                    <a:pt x="95" y="96"/>
                    <a:pt x="95" y="96"/>
                    <a:pt x="95" y="96"/>
                  </a:cubicBezTo>
                  <a:cubicBezTo>
                    <a:pt x="95" y="96"/>
                    <a:pt x="99" y="93"/>
                    <a:pt x="101" y="91"/>
                  </a:cubicBezTo>
                  <a:cubicBezTo>
                    <a:pt x="103" y="90"/>
                    <a:pt x="98" y="91"/>
                    <a:pt x="103" y="86"/>
                  </a:cubicBezTo>
                  <a:cubicBezTo>
                    <a:pt x="108" y="82"/>
                    <a:pt x="106" y="79"/>
                    <a:pt x="105" y="79"/>
                  </a:cubicBezTo>
                  <a:lnTo>
                    <a:pt x="99" y="73"/>
                  </a:lnTo>
                  <a:close/>
                </a:path>
              </a:pathLst>
            </a:custGeom>
            <a:solidFill>
              <a:srgbClr val="D9D9D9"/>
            </a:solidFill>
            <a:ln w="4763" cap="rnd">
              <a:solidFill>
                <a:srgbClr val="FFFFFF"/>
              </a:solidFill>
              <a:prstDash val="solid"/>
              <a:round/>
              <a:headEnd/>
              <a:tailEnd/>
            </a:ln>
          </p:spPr>
          <p:txBody>
            <a:bodyPr/>
            <a:lstStyle/>
            <a:p>
              <a:endParaRPr lang="en-US"/>
            </a:p>
          </p:txBody>
        </p:sp>
        <p:sp>
          <p:nvSpPr>
            <p:cNvPr id="133" name="Freeform 284">
              <a:extLst>
                <a:ext uri="{FF2B5EF4-FFF2-40B4-BE49-F238E27FC236}">
                  <a16:creationId xmlns:a16="http://schemas.microsoft.com/office/drawing/2014/main" id="{4E9D14CA-B06E-4FFD-B389-28D4502B1BAE}"/>
                </a:ext>
              </a:extLst>
            </p:cNvPr>
            <p:cNvSpPr>
              <a:spLocks/>
            </p:cNvSpPr>
            <p:nvPr/>
          </p:nvSpPr>
          <p:spPr bwMode="auto">
            <a:xfrm>
              <a:off x="6427496" y="3215699"/>
              <a:ext cx="204115" cy="217938"/>
            </a:xfrm>
            <a:custGeom>
              <a:avLst/>
              <a:gdLst>
                <a:gd name="T0" fmla="*/ 184 w 55"/>
                <a:gd name="T1" fmla="*/ 0 h 59"/>
                <a:gd name="T2" fmla="*/ 243 w 55"/>
                <a:gd name="T3" fmla="*/ 8 h 59"/>
                <a:gd name="T4" fmla="*/ 257 w 55"/>
                <a:gd name="T5" fmla="*/ 43 h 59"/>
                <a:gd name="T6" fmla="*/ 294 w 55"/>
                <a:gd name="T7" fmla="*/ 85 h 59"/>
                <a:gd name="T8" fmla="*/ 315 w 55"/>
                <a:gd name="T9" fmla="*/ 98 h 59"/>
                <a:gd name="T10" fmla="*/ 294 w 55"/>
                <a:gd name="T11" fmla="*/ 157 h 59"/>
                <a:gd name="T12" fmla="*/ 278 w 55"/>
                <a:gd name="T13" fmla="*/ 178 h 59"/>
                <a:gd name="T14" fmla="*/ 321 w 55"/>
                <a:gd name="T15" fmla="*/ 205 h 59"/>
                <a:gd name="T16" fmla="*/ 342 w 55"/>
                <a:gd name="T17" fmla="*/ 239 h 59"/>
                <a:gd name="T18" fmla="*/ 385 w 55"/>
                <a:gd name="T19" fmla="*/ 282 h 59"/>
                <a:gd name="T20" fmla="*/ 393 w 55"/>
                <a:gd name="T21" fmla="*/ 341 h 59"/>
                <a:gd name="T22" fmla="*/ 380 w 55"/>
                <a:gd name="T23" fmla="*/ 367 h 59"/>
                <a:gd name="T24" fmla="*/ 358 w 55"/>
                <a:gd name="T25" fmla="*/ 396 h 59"/>
                <a:gd name="T26" fmla="*/ 321 w 55"/>
                <a:gd name="T27" fmla="*/ 418 h 59"/>
                <a:gd name="T28" fmla="*/ 273 w 55"/>
                <a:gd name="T29" fmla="*/ 404 h 59"/>
                <a:gd name="T30" fmla="*/ 222 w 55"/>
                <a:gd name="T31" fmla="*/ 389 h 59"/>
                <a:gd name="T32" fmla="*/ 171 w 55"/>
                <a:gd name="T33" fmla="*/ 325 h 59"/>
                <a:gd name="T34" fmla="*/ 142 w 55"/>
                <a:gd name="T35" fmla="*/ 290 h 59"/>
                <a:gd name="T36" fmla="*/ 56 w 55"/>
                <a:gd name="T37" fmla="*/ 261 h 59"/>
                <a:gd name="T38" fmla="*/ 21 w 55"/>
                <a:gd name="T39" fmla="*/ 247 h 59"/>
                <a:gd name="T40" fmla="*/ 0 w 55"/>
                <a:gd name="T41" fmla="*/ 200 h 59"/>
                <a:gd name="T42" fmla="*/ 43 w 55"/>
                <a:gd name="T43" fmla="*/ 170 h 59"/>
                <a:gd name="T44" fmla="*/ 99 w 55"/>
                <a:gd name="T45" fmla="*/ 120 h 59"/>
                <a:gd name="T46" fmla="*/ 120 w 55"/>
                <a:gd name="T47" fmla="*/ 64 h 59"/>
                <a:gd name="T48" fmla="*/ 158 w 55"/>
                <a:gd name="T49" fmla="*/ 13 h 59"/>
                <a:gd name="T50" fmla="*/ 184 w 55"/>
                <a:gd name="T51" fmla="*/ 0 h 5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55" h="59">
                  <a:moveTo>
                    <a:pt x="26" y="0"/>
                  </a:moveTo>
                  <a:cubicBezTo>
                    <a:pt x="28" y="1"/>
                    <a:pt x="33" y="0"/>
                    <a:pt x="34" y="1"/>
                  </a:cubicBezTo>
                  <a:cubicBezTo>
                    <a:pt x="34" y="1"/>
                    <a:pt x="35" y="4"/>
                    <a:pt x="36" y="6"/>
                  </a:cubicBezTo>
                  <a:cubicBezTo>
                    <a:pt x="38" y="7"/>
                    <a:pt x="40" y="11"/>
                    <a:pt x="41" y="12"/>
                  </a:cubicBezTo>
                  <a:cubicBezTo>
                    <a:pt x="42" y="12"/>
                    <a:pt x="43" y="13"/>
                    <a:pt x="44" y="14"/>
                  </a:cubicBezTo>
                  <a:cubicBezTo>
                    <a:pt x="45" y="16"/>
                    <a:pt x="43" y="20"/>
                    <a:pt x="41" y="22"/>
                  </a:cubicBezTo>
                  <a:cubicBezTo>
                    <a:pt x="40" y="23"/>
                    <a:pt x="39" y="25"/>
                    <a:pt x="39" y="25"/>
                  </a:cubicBezTo>
                  <a:cubicBezTo>
                    <a:pt x="39" y="25"/>
                    <a:pt x="43" y="27"/>
                    <a:pt x="45" y="29"/>
                  </a:cubicBezTo>
                  <a:cubicBezTo>
                    <a:pt x="46" y="31"/>
                    <a:pt x="45" y="31"/>
                    <a:pt x="48" y="34"/>
                  </a:cubicBezTo>
                  <a:cubicBezTo>
                    <a:pt x="51" y="37"/>
                    <a:pt x="53" y="38"/>
                    <a:pt x="54" y="40"/>
                  </a:cubicBezTo>
                  <a:cubicBezTo>
                    <a:pt x="54" y="42"/>
                    <a:pt x="55" y="47"/>
                    <a:pt x="55" y="48"/>
                  </a:cubicBezTo>
                  <a:cubicBezTo>
                    <a:pt x="55" y="48"/>
                    <a:pt x="54" y="51"/>
                    <a:pt x="53" y="52"/>
                  </a:cubicBezTo>
                  <a:cubicBezTo>
                    <a:pt x="51" y="53"/>
                    <a:pt x="50" y="54"/>
                    <a:pt x="50" y="56"/>
                  </a:cubicBezTo>
                  <a:cubicBezTo>
                    <a:pt x="49" y="58"/>
                    <a:pt x="47" y="59"/>
                    <a:pt x="45" y="59"/>
                  </a:cubicBezTo>
                  <a:cubicBezTo>
                    <a:pt x="43" y="58"/>
                    <a:pt x="41" y="57"/>
                    <a:pt x="38" y="57"/>
                  </a:cubicBezTo>
                  <a:cubicBezTo>
                    <a:pt x="35" y="57"/>
                    <a:pt x="32" y="57"/>
                    <a:pt x="31" y="55"/>
                  </a:cubicBezTo>
                  <a:cubicBezTo>
                    <a:pt x="29" y="54"/>
                    <a:pt x="26" y="48"/>
                    <a:pt x="24" y="46"/>
                  </a:cubicBezTo>
                  <a:cubicBezTo>
                    <a:pt x="23" y="44"/>
                    <a:pt x="21" y="41"/>
                    <a:pt x="20" y="41"/>
                  </a:cubicBezTo>
                  <a:cubicBezTo>
                    <a:pt x="19" y="41"/>
                    <a:pt x="11" y="37"/>
                    <a:pt x="8" y="37"/>
                  </a:cubicBezTo>
                  <a:cubicBezTo>
                    <a:pt x="6" y="37"/>
                    <a:pt x="3" y="36"/>
                    <a:pt x="3" y="35"/>
                  </a:cubicBezTo>
                  <a:cubicBezTo>
                    <a:pt x="2" y="35"/>
                    <a:pt x="0" y="28"/>
                    <a:pt x="0" y="28"/>
                  </a:cubicBezTo>
                  <a:cubicBezTo>
                    <a:pt x="0" y="28"/>
                    <a:pt x="3" y="26"/>
                    <a:pt x="6" y="24"/>
                  </a:cubicBezTo>
                  <a:cubicBezTo>
                    <a:pt x="9" y="22"/>
                    <a:pt x="13" y="19"/>
                    <a:pt x="14" y="17"/>
                  </a:cubicBezTo>
                  <a:cubicBezTo>
                    <a:pt x="15" y="15"/>
                    <a:pt x="17" y="13"/>
                    <a:pt x="17" y="9"/>
                  </a:cubicBezTo>
                  <a:cubicBezTo>
                    <a:pt x="17" y="5"/>
                    <a:pt x="21" y="2"/>
                    <a:pt x="22" y="2"/>
                  </a:cubicBezTo>
                  <a:cubicBezTo>
                    <a:pt x="24" y="3"/>
                    <a:pt x="26" y="0"/>
                    <a:pt x="26"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34" name="Freeform 285">
              <a:extLst>
                <a:ext uri="{FF2B5EF4-FFF2-40B4-BE49-F238E27FC236}">
                  <a16:creationId xmlns:a16="http://schemas.microsoft.com/office/drawing/2014/main" id="{92A374A0-6D6E-46A6-831D-C29446376C54}"/>
                </a:ext>
              </a:extLst>
            </p:cNvPr>
            <p:cNvSpPr>
              <a:spLocks/>
            </p:cNvSpPr>
            <p:nvPr/>
          </p:nvSpPr>
          <p:spPr bwMode="auto">
            <a:xfrm>
              <a:off x="6360847" y="3207370"/>
              <a:ext cx="162459" cy="141590"/>
            </a:xfrm>
            <a:custGeom>
              <a:avLst/>
              <a:gdLst>
                <a:gd name="T0" fmla="*/ 43 w 44"/>
                <a:gd name="T1" fmla="*/ 72 h 38"/>
                <a:gd name="T2" fmla="*/ 77 w 44"/>
                <a:gd name="T3" fmla="*/ 43 h 38"/>
                <a:gd name="T4" fmla="*/ 98 w 44"/>
                <a:gd name="T5" fmla="*/ 35 h 38"/>
                <a:gd name="T6" fmla="*/ 141 w 44"/>
                <a:gd name="T7" fmla="*/ 30 h 38"/>
                <a:gd name="T8" fmla="*/ 226 w 44"/>
                <a:gd name="T9" fmla="*/ 21 h 38"/>
                <a:gd name="T10" fmla="*/ 277 w 44"/>
                <a:gd name="T11" fmla="*/ 13 h 38"/>
                <a:gd name="T12" fmla="*/ 311 w 44"/>
                <a:gd name="T13" fmla="*/ 13 h 38"/>
                <a:gd name="T14" fmla="*/ 282 w 44"/>
                <a:gd name="T15" fmla="*/ 30 h 38"/>
                <a:gd name="T16" fmla="*/ 247 w 44"/>
                <a:gd name="T17" fmla="*/ 81 h 38"/>
                <a:gd name="T18" fmla="*/ 226 w 44"/>
                <a:gd name="T19" fmla="*/ 137 h 38"/>
                <a:gd name="T20" fmla="*/ 170 w 44"/>
                <a:gd name="T21" fmla="*/ 188 h 38"/>
                <a:gd name="T22" fmla="*/ 128 w 44"/>
                <a:gd name="T23" fmla="*/ 217 h 38"/>
                <a:gd name="T24" fmla="*/ 98 w 44"/>
                <a:gd name="T25" fmla="*/ 231 h 38"/>
                <a:gd name="T26" fmla="*/ 72 w 44"/>
                <a:gd name="T27" fmla="*/ 266 h 38"/>
                <a:gd name="T28" fmla="*/ 35 w 44"/>
                <a:gd name="T29" fmla="*/ 260 h 38"/>
                <a:gd name="T30" fmla="*/ 13 w 44"/>
                <a:gd name="T31" fmla="*/ 217 h 38"/>
                <a:gd name="T32" fmla="*/ 21 w 44"/>
                <a:gd name="T33" fmla="*/ 193 h 38"/>
                <a:gd name="T34" fmla="*/ 43 w 44"/>
                <a:gd name="T35" fmla="*/ 158 h 38"/>
                <a:gd name="T36" fmla="*/ 13 w 44"/>
                <a:gd name="T37" fmla="*/ 145 h 38"/>
                <a:gd name="T38" fmla="*/ 43 w 44"/>
                <a:gd name="T39" fmla="*/ 72 h 3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 h="38">
                  <a:moveTo>
                    <a:pt x="6" y="10"/>
                  </a:moveTo>
                  <a:cubicBezTo>
                    <a:pt x="7" y="9"/>
                    <a:pt x="9" y="7"/>
                    <a:pt x="11" y="6"/>
                  </a:cubicBezTo>
                  <a:cubicBezTo>
                    <a:pt x="12" y="5"/>
                    <a:pt x="11" y="3"/>
                    <a:pt x="14" y="5"/>
                  </a:cubicBezTo>
                  <a:cubicBezTo>
                    <a:pt x="17" y="7"/>
                    <a:pt x="17" y="4"/>
                    <a:pt x="20" y="4"/>
                  </a:cubicBezTo>
                  <a:cubicBezTo>
                    <a:pt x="24" y="4"/>
                    <a:pt x="30" y="3"/>
                    <a:pt x="32" y="3"/>
                  </a:cubicBezTo>
                  <a:cubicBezTo>
                    <a:pt x="34" y="4"/>
                    <a:pt x="36" y="2"/>
                    <a:pt x="39" y="2"/>
                  </a:cubicBezTo>
                  <a:cubicBezTo>
                    <a:pt x="42" y="2"/>
                    <a:pt x="43" y="0"/>
                    <a:pt x="44" y="2"/>
                  </a:cubicBezTo>
                  <a:cubicBezTo>
                    <a:pt x="44" y="2"/>
                    <a:pt x="42" y="5"/>
                    <a:pt x="40" y="4"/>
                  </a:cubicBezTo>
                  <a:cubicBezTo>
                    <a:pt x="39" y="4"/>
                    <a:pt x="35" y="7"/>
                    <a:pt x="35" y="11"/>
                  </a:cubicBezTo>
                  <a:cubicBezTo>
                    <a:pt x="35" y="15"/>
                    <a:pt x="33" y="17"/>
                    <a:pt x="32" y="19"/>
                  </a:cubicBezTo>
                  <a:cubicBezTo>
                    <a:pt x="31" y="21"/>
                    <a:pt x="27" y="24"/>
                    <a:pt x="24" y="26"/>
                  </a:cubicBezTo>
                  <a:cubicBezTo>
                    <a:pt x="21" y="28"/>
                    <a:pt x="18" y="30"/>
                    <a:pt x="18" y="30"/>
                  </a:cubicBezTo>
                  <a:cubicBezTo>
                    <a:pt x="18" y="30"/>
                    <a:pt x="15" y="31"/>
                    <a:pt x="14" y="32"/>
                  </a:cubicBezTo>
                  <a:cubicBezTo>
                    <a:pt x="13" y="33"/>
                    <a:pt x="11" y="36"/>
                    <a:pt x="10" y="37"/>
                  </a:cubicBezTo>
                  <a:cubicBezTo>
                    <a:pt x="8" y="38"/>
                    <a:pt x="6" y="38"/>
                    <a:pt x="5" y="36"/>
                  </a:cubicBezTo>
                  <a:cubicBezTo>
                    <a:pt x="4" y="34"/>
                    <a:pt x="3" y="30"/>
                    <a:pt x="2" y="30"/>
                  </a:cubicBezTo>
                  <a:cubicBezTo>
                    <a:pt x="0" y="31"/>
                    <a:pt x="2" y="29"/>
                    <a:pt x="3" y="27"/>
                  </a:cubicBezTo>
                  <a:cubicBezTo>
                    <a:pt x="5" y="26"/>
                    <a:pt x="7" y="24"/>
                    <a:pt x="6" y="22"/>
                  </a:cubicBezTo>
                  <a:cubicBezTo>
                    <a:pt x="4" y="20"/>
                    <a:pt x="2" y="20"/>
                    <a:pt x="2" y="20"/>
                  </a:cubicBezTo>
                  <a:cubicBezTo>
                    <a:pt x="2" y="20"/>
                    <a:pt x="3" y="11"/>
                    <a:pt x="6" y="1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35" name="Freeform 286">
              <a:extLst>
                <a:ext uri="{FF2B5EF4-FFF2-40B4-BE49-F238E27FC236}">
                  <a16:creationId xmlns:a16="http://schemas.microsoft.com/office/drawing/2014/main" id="{89127895-8826-4E3E-A024-44E76ACFE0CC}"/>
                </a:ext>
              </a:extLst>
            </p:cNvPr>
            <p:cNvSpPr>
              <a:spLocks/>
            </p:cNvSpPr>
            <p:nvPr/>
          </p:nvSpPr>
          <p:spPr bwMode="auto">
            <a:xfrm>
              <a:off x="6360847" y="3282329"/>
              <a:ext cx="24994" cy="36092"/>
            </a:xfrm>
            <a:custGeom>
              <a:avLst/>
              <a:gdLst>
                <a:gd name="T0" fmla="*/ 21 w 7"/>
                <a:gd name="T1" fmla="*/ 0 h 10"/>
                <a:gd name="T2" fmla="*/ 39 w 7"/>
                <a:gd name="T3" fmla="*/ 26 h 10"/>
                <a:gd name="T4" fmla="*/ 8 w 7"/>
                <a:gd name="T5" fmla="*/ 68 h 10"/>
                <a:gd name="T6" fmla="*/ 21 w 7"/>
                <a:gd name="T7" fmla="*/ 0 h 1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7" h="10">
                  <a:moveTo>
                    <a:pt x="3" y="0"/>
                  </a:moveTo>
                  <a:cubicBezTo>
                    <a:pt x="3" y="0"/>
                    <a:pt x="7" y="2"/>
                    <a:pt x="6" y="4"/>
                  </a:cubicBezTo>
                  <a:cubicBezTo>
                    <a:pt x="6" y="5"/>
                    <a:pt x="1" y="10"/>
                    <a:pt x="1" y="10"/>
                  </a:cubicBezTo>
                  <a:cubicBezTo>
                    <a:pt x="1" y="10"/>
                    <a:pt x="0" y="3"/>
                    <a:pt x="3"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36" name="Freeform 287">
              <a:extLst>
                <a:ext uri="{FF2B5EF4-FFF2-40B4-BE49-F238E27FC236}">
                  <a16:creationId xmlns:a16="http://schemas.microsoft.com/office/drawing/2014/main" id="{9F3C1B61-3A27-4B68-BD23-6FC8661E184D}"/>
                </a:ext>
              </a:extLst>
            </p:cNvPr>
            <p:cNvSpPr>
              <a:spLocks/>
            </p:cNvSpPr>
            <p:nvPr/>
          </p:nvSpPr>
          <p:spPr bwMode="auto">
            <a:xfrm>
              <a:off x="6326133" y="3311480"/>
              <a:ext cx="37490" cy="95782"/>
            </a:xfrm>
            <a:custGeom>
              <a:avLst/>
              <a:gdLst>
                <a:gd name="T0" fmla="*/ 73 w 10"/>
                <a:gd name="T1" fmla="*/ 13 h 26"/>
                <a:gd name="T2" fmla="*/ 43 w 10"/>
                <a:gd name="T3" fmla="*/ 85 h 26"/>
                <a:gd name="T4" fmla="*/ 43 w 10"/>
                <a:gd name="T5" fmla="*/ 183 h 26"/>
                <a:gd name="T6" fmla="*/ 8 w 10"/>
                <a:gd name="T7" fmla="*/ 111 h 26"/>
                <a:gd name="T8" fmla="*/ 14 w 10"/>
                <a:gd name="T9" fmla="*/ 64 h 26"/>
                <a:gd name="T10" fmla="*/ 38 w 10"/>
                <a:gd name="T11" fmla="*/ 35 h 26"/>
                <a:gd name="T12" fmla="*/ 73 w 10"/>
                <a:gd name="T13" fmla="*/ 13 h 2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26">
                  <a:moveTo>
                    <a:pt x="10" y="2"/>
                  </a:moveTo>
                  <a:cubicBezTo>
                    <a:pt x="10" y="2"/>
                    <a:pt x="5" y="10"/>
                    <a:pt x="6" y="12"/>
                  </a:cubicBezTo>
                  <a:cubicBezTo>
                    <a:pt x="7" y="14"/>
                    <a:pt x="7" y="24"/>
                    <a:pt x="6" y="26"/>
                  </a:cubicBezTo>
                  <a:cubicBezTo>
                    <a:pt x="6" y="26"/>
                    <a:pt x="1" y="21"/>
                    <a:pt x="1" y="16"/>
                  </a:cubicBezTo>
                  <a:cubicBezTo>
                    <a:pt x="1" y="12"/>
                    <a:pt x="0" y="10"/>
                    <a:pt x="2" y="9"/>
                  </a:cubicBezTo>
                  <a:cubicBezTo>
                    <a:pt x="4" y="7"/>
                    <a:pt x="4" y="7"/>
                    <a:pt x="5" y="5"/>
                  </a:cubicBezTo>
                  <a:cubicBezTo>
                    <a:pt x="6" y="3"/>
                    <a:pt x="8" y="0"/>
                    <a:pt x="10" y="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37" name="Freeform 288">
              <a:extLst>
                <a:ext uri="{FF2B5EF4-FFF2-40B4-BE49-F238E27FC236}">
                  <a16:creationId xmlns:a16="http://schemas.microsoft.com/office/drawing/2014/main" id="{C6F5E9AA-6B35-4522-BCAC-B33B192790DD}"/>
                </a:ext>
              </a:extLst>
            </p:cNvPr>
            <p:cNvSpPr>
              <a:spLocks/>
            </p:cNvSpPr>
            <p:nvPr/>
          </p:nvSpPr>
          <p:spPr bwMode="auto">
            <a:xfrm>
              <a:off x="6345573" y="3318421"/>
              <a:ext cx="93032" cy="108275"/>
            </a:xfrm>
            <a:custGeom>
              <a:avLst/>
              <a:gdLst>
                <a:gd name="T0" fmla="*/ 180 w 25"/>
                <a:gd name="T1" fmla="*/ 51 h 29"/>
                <a:gd name="T2" fmla="*/ 158 w 25"/>
                <a:gd name="T3" fmla="*/ 0 h 29"/>
                <a:gd name="T4" fmla="*/ 129 w 25"/>
                <a:gd name="T5" fmla="*/ 13 h 29"/>
                <a:gd name="T6" fmla="*/ 102 w 25"/>
                <a:gd name="T7" fmla="*/ 51 h 29"/>
                <a:gd name="T8" fmla="*/ 64 w 25"/>
                <a:gd name="T9" fmla="*/ 43 h 29"/>
                <a:gd name="T10" fmla="*/ 43 w 25"/>
                <a:gd name="T11" fmla="*/ 0 h 29"/>
                <a:gd name="T12" fmla="*/ 35 w 25"/>
                <a:gd name="T13" fmla="*/ 0 h 29"/>
                <a:gd name="T14" fmla="*/ 8 w 25"/>
                <a:gd name="T15" fmla="*/ 73 h 29"/>
                <a:gd name="T16" fmla="*/ 8 w 25"/>
                <a:gd name="T17" fmla="*/ 175 h 29"/>
                <a:gd name="T18" fmla="*/ 29 w 25"/>
                <a:gd name="T19" fmla="*/ 202 h 29"/>
                <a:gd name="T20" fmla="*/ 78 w 25"/>
                <a:gd name="T21" fmla="*/ 196 h 29"/>
                <a:gd name="T22" fmla="*/ 115 w 25"/>
                <a:gd name="T23" fmla="*/ 145 h 29"/>
                <a:gd name="T24" fmla="*/ 137 w 25"/>
                <a:gd name="T25" fmla="*/ 129 h 29"/>
                <a:gd name="T26" fmla="*/ 150 w 25"/>
                <a:gd name="T27" fmla="*/ 108 h 29"/>
                <a:gd name="T28" fmla="*/ 180 w 25"/>
                <a:gd name="T29" fmla="*/ 51 h 2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5" h="29">
                  <a:moveTo>
                    <a:pt x="25" y="7"/>
                  </a:moveTo>
                  <a:cubicBezTo>
                    <a:pt x="24" y="7"/>
                    <a:pt x="22" y="0"/>
                    <a:pt x="22" y="0"/>
                  </a:cubicBezTo>
                  <a:cubicBezTo>
                    <a:pt x="22" y="0"/>
                    <a:pt x="19" y="1"/>
                    <a:pt x="18" y="2"/>
                  </a:cubicBezTo>
                  <a:cubicBezTo>
                    <a:pt x="17" y="3"/>
                    <a:pt x="15" y="6"/>
                    <a:pt x="14" y="7"/>
                  </a:cubicBezTo>
                  <a:cubicBezTo>
                    <a:pt x="12" y="8"/>
                    <a:pt x="10" y="8"/>
                    <a:pt x="9" y="6"/>
                  </a:cubicBezTo>
                  <a:cubicBezTo>
                    <a:pt x="8" y="4"/>
                    <a:pt x="7" y="0"/>
                    <a:pt x="6" y="0"/>
                  </a:cubicBezTo>
                  <a:cubicBezTo>
                    <a:pt x="5" y="0"/>
                    <a:pt x="5" y="0"/>
                    <a:pt x="5" y="0"/>
                  </a:cubicBezTo>
                  <a:cubicBezTo>
                    <a:pt x="5" y="0"/>
                    <a:pt x="0" y="8"/>
                    <a:pt x="1" y="10"/>
                  </a:cubicBezTo>
                  <a:cubicBezTo>
                    <a:pt x="2" y="12"/>
                    <a:pt x="2" y="22"/>
                    <a:pt x="1" y="24"/>
                  </a:cubicBezTo>
                  <a:cubicBezTo>
                    <a:pt x="4" y="28"/>
                    <a:pt x="4" y="28"/>
                    <a:pt x="4" y="28"/>
                  </a:cubicBezTo>
                  <a:cubicBezTo>
                    <a:pt x="4" y="28"/>
                    <a:pt x="10" y="29"/>
                    <a:pt x="11" y="27"/>
                  </a:cubicBezTo>
                  <a:cubicBezTo>
                    <a:pt x="12" y="26"/>
                    <a:pt x="15" y="22"/>
                    <a:pt x="16" y="20"/>
                  </a:cubicBezTo>
                  <a:cubicBezTo>
                    <a:pt x="17" y="19"/>
                    <a:pt x="17" y="18"/>
                    <a:pt x="19" y="18"/>
                  </a:cubicBezTo>
                  <a:cubicBezTo>
                    <a:pt x="20" y="17"/>
                    <a:pt x="21" y="16"/>
                    <a:pt x="21" y="15"/>
                  </a:cubicBezTo>
                  <a:cubicBezTo>
                    <a:pt x="21" y="13"/>
                    <a:pt x="23" y="8"/>
                    <a:pt x="25" y="7"/>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38" name="Freeform 289">
              <a:extLst>
                <a:ext uri="{FF2B5EF4-FFF2-40B4-BE49-F238E27FC236}">
                  <a16:creationId xmlns:a16="http://schemas.microsoft.com/office/drawing/2014/main" id="{27B29EE5-FD68-459C-B930-C06992C3A77A}"/>
                </a:ext>
              </a:extLst>
            </p:cNvPr>
            <p:cNvSpPr>
              <a:spLocks/>
            </p:cNvSpPr>
            <p:nvPr/>
          </p:nvSpPr>
          <p:spPr bwMode="auto">
            <a:xfrm>
              <a:off x="6341407" y="3344796"/>
              <a:ext cx="434612" cy="374797"/>
            </a:xfrm>
            <a:custGeom>
              <a:avLst/>
              <a:gdLst>
                <a:gd name="T0" fmla="*/ 522 w 117"/>
                <a:gd name="T1" fmla="*/ 150 h 101"/>
                <a:gd name="T2" fmla="*/ 487 w 117"/>
                <a:gd name="T3" fmla="*/ 171 h 101"/>
                <a:gd name="T4" fmla="*/ 436 w 117"/>
                <a:gd name="T5" fmla="*/ 158 h 101"/>
                <a:gd name="T6" fmla="*/ 385 w 117"/>
                <a:gd name="T7" fmla="*/ 142 h 101"/>
                <a:gd name="T8" fmla="*/ 337 w 117"/>
                <a:gd name="T9" fmla="*/ 78 h 101"/>
                <a:gd name="T10" fmla="*/ 308 w 117"/>
                <a:gd name="T11" fmla="*/ 43 h 101"/>
                <a:gd name="T12" fmla="*/ 222 w 117"/>
                <a:gd name="T13" fmla="*/ 13 h 101"/>
                <a:gd name="T14" fmla="*/ 187 w 117"/>
                <a:gd name="T15" fmla="*/ 0 h 101"/>
                <a:gd name="T16" fmla="*/ 158 w 117"/>
                <a:gd name="T17" fmla="*/ 56 h 101"/>
                <a:gd name="T18" fmla="*/ 144 w 117"/>
                <a:gd name="T19" fmla="*/ 78 h 101"/>
                <a:gd name="T20" fmla="*/ 120 w 117"/>
                <a:gd name="T21" fmla="*/ 94 h 101"/>
                <a:gd name="T22" fmla="*/ 86 w 117"/>
                <a:gd name="T23" fmla="*/ 142 h 101"/>
                <a:gd name="T24" fmla="*/ 35 w 117"/>
                <a:gd name="T25" fmla="*/ 150 h 101"/>
                <a:gd name="T26" fmla="*/ 13 w 117"/>
                <a:gd name="T27" fmla="*/ 120 h 101"/>
                <a:gd name="T28" fmla="*/ 8 w 117"/>
                <a:gd name="T29" fmla="*/ 187 h 101"/>
                <a:gd name="T30" fmla="*/ 43 w 117"/>
                <a:gd name="T31" fmla="*/ 209 h 101"/>
                <a:gd name="T32" fmla="*/ 51 w 117"/>
                <a:gd name="T33" fmla="*/ 235 h 101"/>
                <a:gd name="T34" fmla="*/ 78 w 117"/>
                <a:gd name="T35" fmla="*/ 257 h 101"/>
                <a:gd name="T36" fmla="*/ 94 w 117"/>
                <a:gd name="T37" fmla="*/ 286 h 101"/>
                <a:gd name="T38" fmla="*/ 107 w 117"/>
                <a:gd name="T39" fmla="*/ 342 h 101"/>
                <a:gd name="T40" fmla="*/ 115 w 117"/>
                <a:gd name="T41" fmla="*/ 358 h 101"/>
                <a:gd name="T42" fmla="*/ 128 w 117"/>
                <a:gd name="T43" fmla="*/ 350 h 101"/>
                <a:gd name="T44" fmla="*/ 144 w 117"/>
                <a:gd name="T45" fmla="*/ 358 h 101"/>
                <a:gd name="T46" fmla="*/ 158 w 117"/>
                <a:gd name="T47" fmla="*/ 380 h 101"/>
                <a:gd name="T48" fmla="*/ 150 w 117"/>
                <a:gd name="T49" fmla="*/ 385 h 101"/>
                <a:gd name="T50" fmla="*/ 179 w 117"/>
                <a:gd name="T51" fmla="*/ 385 h 101"/>
                <a:gd name="T52" fmla="*/ 158 w 117"/>
                <a:gd name="T53" fmla="*/ 414 h 101"/>
                <a:gd name="T54" fmla="*/ 166 w 117"/>
                <a:gd name="T55" fmla="*/ 428 h 101"/>
                <a:gd name="T56" fmla="*/ 187 w 117"/>
                <a:gd name="T57" fmla="*/ 436 h 101"/>
                <a:gd name="T58" fmla="*/ 179 w 117"/>
                <a:gd name="T59" fmla="*/ 465 h 101"/>
                <a:gd name="T60" fmla="*/ 214 w 117"/>
                <a:gd name="T61" fmla="*/ 513 h 101"/>
                <a:gd name="T62" fmla="*/ 235 w 117"/>
                <a:gd name="T63" fmla="*/ 559 h 101"/>
                <a:gd name="T64" fmla="*/ 251 w 117"/>
                <a:gd name="T65" fmla="*/ 564 h 101"/>
                <a:gd name="T66" fmla="*/ 278 w 117"/>
                <a:gd name="T67" fmla="*/ 585 h 101"/>
                <a:gd name="T68" fmla="*/ 300 w 117"/>
                <a:gd name="T69" fmla="*/ 623 h 101"/>
                <a:gd name="T70" fmla="*/ 342 w 117"/>
                <a:gd name="T71" fmla="*/ 687 h 101"/>
                <a:gd name="T72" fmla="*/ 372 w 117"/>
                <a:gd name="T73" fmla="*/ 666 h 101"/>
                <a:gd name="T74" fmla="*/ 444 w 117"/>
                <a:gd name="T75" fmla="*/ 687 h 101"/>
                <a:gd name="T76" fmla="*/ 474 w 117"/>
                <a:gd name="T77" fmla="*/ 714 h 101"/>
                <a:gd name="T78" fmla="*/ 495 w 117"/>
                <a:gd name="T79" fmla="*/ 687 h 101"/>
                <a:gd name="T80" fmla="*/ 522 w 117"/>
                <a:gd name="T81" fmla="*/ 666 h 101"/>
                <a:gd name="T82" fmla="*/ 538 w 117"/>
                <a:gd name="T83" fmla="*/ 636 h 101"/>
                <a:gd name="T84" fmla="*/ 572 w 117"/>
                <a:gd name="T85" fmla="*/ 615 h 101"/>
                <a:gd name="T86" fmla="*/ 615 w 117"/>
                <a:gd name="T87" fmla="*/ 601 h 101"/>
                <a:gd name="T88" fmla="*/ 658 w 117"/>
                <a:gd name="T89" fmla="*/ 593 h 101"/>
                <a:gd name="T90" fmla="*/ 693 w 117"/>
                <a:gd name="T91" fmla="*/ 580 h 101"/>
                <a:gd name="T92" fmla="*/ 744 w 117"/>
                <a:gd name="T93" fmla="*/ 572 h 101"/>
                <a:gd name="T94" fmla="*/ 795 w 117"/>
                <a:gd name="T95" fmla="*/ 543 h 101"/>
                <a:gd name="T96" fmla="*/ 824 w 117"/>
                <a:gd name="T97" fmla="*/ 513 h 101"/>
                <a:gd name="T98" fmla="*/ 829 w 117"/>
                <a:gd name="T99" fmla="*/ 457 h 101"/>
                <a:gd name="T100" fmla="*/ 795 w 117"/>
                <a:gd name="T101" fmla="*/ 436 h 101"/>
                <a:gd name="T102" fmla="*/ 744 w 117"/>
                <a:gd name="T103" fmla="*/ 414 h 101"/>
                <a:gd name="T104" fmla="*/ 693 w 117"/>
                <a:gd name="T105" fmla="*/ 406 h 101"/>
                <a:gd name="T106" fmla="*/ 671 w 117"/>
                <a:gd name="T107" fmla="*/ 329 h 101"/>
                <a:gd name="T108" fmla="*/ 650 w 117"/>
                <a:gd name="T109" fmla="*/ 299 h 101"/>
                <a:gd name="T110" fmla="*/ 623 w 117"/>
                <a:gd name="T111" fmla="*/ 273 h 101"/>
                <a:gd name="T112" fmla="*/ 629 w 117"/>
                <a:gd name="T113" fmla="*/ 235 h 101"/>
                <a:gd name="T114" fmla="*/ 615 w 117"/>
                <a:gd name="T115" fmla="*/ 222 h 101"/>
                <a:gd name="T116" fmla="*/ 602 w 117"/>
                <a:gd name="T117" fmla="*/ 209 h 101"/>
                <a:gd name="T118" fmla="*/ 586 w 117"/>
                <a:gd name="T119" fmla="*/ 200 h 101"/>
                <a:gd name="T120" fmla="*/ 581 w 117"/>
                <a:gd name="T121" fmla="*/ 179 h 101"/>
                <a:gd name="T122" fmla="*/ 522 w 117"/>
                <a:gd name="T123" fmla="*/ 150 h 10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17" h="101">
                  <a:moveTo>
                    <a:pt x="73" y="21"/>
                  </a:moveTo>
                  <a:cubicBezTo>
                    <a:pt x="72" y="23"/>
                    <a:pt x="70" y="24"/>
                    <a:pt x="68" y="24"/>
                  </a:cubicBezTo>
                  <a:cubicBezTo>
                    <a:pt x="66" y="23"/>
                    <a:pt x="64" y="22"/>
                    <a:pt x="61" y="22"/>
                  </a:cubicBezTo>
                  <a:cubicBezTo>
                    <a:pt x="58" y="22"/>
                    <a:pt x="55" y="22"/>
                    <a:pt x="54" y="20"/>
                  </a:cubicBezTo>
                  <a:cubicBezTo>
                    <a:pt x="52" y="19"/>
                    <a:pt x="49" y="13"/>
                    <a:pt x="47" y="11"/>
                  </a:cubicBezTo>
                  <a:cubicBezTo>
                    <a:pt x="46" y="9"/>
                    <a:pt x="44" y="6"/>
                    <a:pt x="43" y="6"/>
                  </a:cubicBezTo>
                  <a:cubicBezTo>
                    <a:pt x="42" y="6"/>
                    <a:pt x="34" y="2"/>
                    <a:pt x="31" y="2"/>
                  </a:cubicBezTo>
                  <a:cubicBezTo>
                    <a:pt x="29" y="2"/>
                    <a:pt x="26" y="1"/>
                    <a:pt x="26" y="0"/>
                  </a:cubicBezTo>
                  <a:cubicBezTo>
                    <a:pt x="24" y="1"/>
                    <a:pt x="22" y="6"/>
                    <a:pt x="22" y="8"/>
                  </a:cubicBezTo>
                  <a:cubicBezTo>
                    <a:pt x="22" y="9"/>
                    <a:pt x="21" y="10"/>
                    <a:pt x="20" y="11"/>
                  </a:cubicBezTo>
                  <a:cubicBezTo>
                    <a:pt x="18" y="11"/>
                    <a:pt x="18" y="12"/>
                    <a:pt x="17" y="13"/>
                  </a:cubicBezTo>
                  <a:cubicBezTo>
                    <a:pt x="16" y="15"/>
                    <a:pt x="13" y="19"/>
                    <a:pt x="12" y="20"/>
                  </a:cubicBezTo>
                  <a:cubicBezTo>
                    <a:pt x="11" y="22"/>
                    <a:pt x="5" y="21"/>
                    <a:pt x="5" y="21"/>
                  </a:cubicBezTo>
                  <a:cubicBezTo>
                    <a:pt x="2" y="17"/>
                    <a:pt x="2" y="17"/>
                    <a:pt x="2" y="17"/>
                  </a:cubicBezTo>
                  <a:cubicBezTo>
                    <a:pt x="2" y="17"/>
                    <a:pt x="0" y="25"/>
                    <a:pt x="1" y="26"/>
                  </a:cubicBezTo>
                  <a:cubicBezTo>
                    <a:pt x="3" y="27"/>
                    <a:pt x="5" y="28"/>
                    <a:pt x="6" y="29"/>
                  </a:cubicBezTo>
                  <a:cubicBezTo>
                    <a:pt x="6" y="30"/>
                    <a:pt x="6" y="32"/>
                    <a:pt x="7" y="33"/>
                  </a:cubicBezTo>
                  <a:cubicBezTo>
                    <a:pt x="8" y="34"/>
                    <a:pt x="11" y="36"/>
                    <a:pt x="11" y="36"/>
                  </a:cubicBezTo>
                  <a:cubicBezTo>
                    <a:pt x="12" y="37"/>
                    <a:pt x="12" y="38"/>
                    <a:pt x="13" y="40"/>
                  </a:cubicBezTo>
                  <a:cubicBezTo>
                    <a:pt x="14" y="42"/>
                    <a:pt x="15" y="47"/>
                    <a:pt x="15" y="48"/>
                  </a:cubicBezTo>
                  <a:cubicBezTo>
                    <a:pt x="15" y="49"/>
                    <a:pt x="14" y="50"/>
                    <a:pt x="16" y="50"/>
                  </a:cubicBezTo>
                  <a:cubicBezTo>
                    <a:pt x="17" y="50"/>
                    <a:pt x="17" y="49"/>
                    <a:pt x="18" y="49"/>
                  </a:cubicBezTo>
                  <a:cubicBezTo>
                    <a:pt x="20" y="49"/>
                    <a:pt x="19" y="49"/>
                    <a:pt x="20" y="50"/>
                  </a:cubicBezTo>
                  <a:cubicBezTo>
                    <a:pt x="21" y="50"/>
                    <a:pt x="22" y="53"/>
                    <a:pt x="22" y="53"/>
                  </a:cubicBezTo>
                  <a:cubicBezTo>
                    <a:pt x="22" y="53"/>
                    <a:pt x="19" y="54"/>
                    <a:pt x="21" y="54"/>
                  </a:cubicBezTo>
                  <a:cubicBezTo>
                    <a:pt x="24" y="54"/>
                    <a:pt x="24" y="53"/>
                    <a:pt x="25" y="54"/>
                  </a:cubicBezTo>
                  <a:cubicBezTo>
                    <a:pt x="25" y="56"/>
                    <a:pt x="22" y="58"/>
                    <a:pt x="22" y="58"/>
                  </a:cubicBezTo>
                  <a:cubicBezTo>
                    <a:pt x="22" y="59"/>
                    <a:pt x="22" y="59"/>
                    <a:pt x="23" y="60"/>
                  </a:cubicBezTo>
                  <a:cubicBezTo>
                    <a:pt x="24" y="61"/>
                    <a:pt x="26" y="59"/>
                    <a:pt x="26" y="61"/>
                  </a:cubicBezTo>
                  <a:cubicBezTo>
                    <a:pt x="26" y="63"/>
                    <a:pt x="24" y="62"/>
                    <a:pt x="25" y="65"/>
                  </a:cubicBezTo>
                  <a:cubicBezTo>
                    <a:pt x="27" y="68"/>
                    <a:pt x="29" y="71"/>
                    <a:pt x="30" y="72"/>
                  </a:cubicBezTo>
                  <a:cubicBezTo>
                    <a:pt x="32" y="74"/>
                    <a:pt x="33" y="78"/>
                    <a:pt x="33" y="78"/>
                  </a:cubicBezTo>
                  <a:cubicBezTo>
                    <a:pt x="33" y="78"/>
                    <a:pt x="33" y="77"/>
                    <a:pt x="35" y="79"/>
                  </a:cubicBezTo>
                  <a:cubicBezTo>
                    <a:pt x="38" y="80"/>
                    <a:pt x="38" y="79"/>
                    <a:pt x="39" y="82"/>
                  </a:cubicBezTo>
                  <a:cubicBezTo>
                    <a:pt x="40" y="84"/>
                    <a:pt x="41" y="84"/>
                    <a:pt x="42" y="87"/>
                  </a:cubicBezTo>
                  <a:cubicBezTo>
                    <a:pt x="44" y="90"/>
                    <a:pt x="47" y="96"/>
                    <a:pt x="48" y="96"/>
                  </a:cubicBezTo>
                  <a:cubicBezTo>
                    <a:pt x="49" y="97"/>
                    <a:pt x="50" y="92"/>
                    <a:pt x="52" y="93"/>
                  </a:cubicBezTo>
                  <a:cubicBezTo>
                    <a:pt x="55" y="94"/>
                    <a:pt x="61" y="96"/>
                    <a:pt x="62" y="96"/>
                  </a:cubicBezTo>
                  <a:cubicBezTo>
                    <a:pt x="62" y="97"/>
                    <a:pt x="65" y="101"/>
                    <a:pt x="66" y="100"/>
                  </a:cubicBezTo>
                  <a:cubicBezTo>
                    <a:pt x="68" y="99"/>
                    <a:pt x="68" y="97"/>
                    <a:pt x="69" y="96"/>
                  </a:cubicBezTo>
                  <a:cubicBezTo>
                    <a:pt x="71" y="95"/>
                    <a:pt x="73" y="94"/>
                    <a:pt x="73" y="93"/>
                  </a:cubicBezTo>
                  <a:cubicBezTo>
                    <a:pt x="74" y="92"/>
                    <a:pt x="72" y="90"/>
                    <a:pt x="75" y="89"/>
                  </a:cubicBezTo>
                  <a:cubicBezTo>
                    <a:pt x="78" y="88"/>
                    <a:pt x="77" y="85"/>
                    <a:pt x="80" y="86"/>
                  </a:cubicBezTo>
                  <a:cubicBezTo>
                    <a:pt x="84" y="87"/>
                    <a:pt x="83" y="85"/>
                    <a:pt x="86" y="84"/>
                  </a:cubicBezTo>
                  <a:cubicBezTo>
                    <a:pt x="89" y="84"/>
                    <a:pt x="92" y="83"/>
                    <a:pt x="92" y="83"/>
                  </a:cubicBezTo>
                  <a:cubicBezTo>
                    <a:pt x="97" y="81"/>
                    <a:pt x="97" y="81"/>
                    <a:pt x="97" y="81"/>
                  </a:cubicBezTo>
                  <a:cubicBezTo>
                    <a:pt x="97" y="81"/>
                    <a:pt x="101" y="81"/>
                    <a:pt x="104" y="80"/>
                  </a:cubicBezTo>
                  <a:cubicBezTo>
                    <a:pt x="107" y="79"/>
                    <a:pt x="109" y="75"/>
                    <a:pt x="111" y="76"/>
                  </a:cubicBezTo>
                  <a:cubicBezTo>
                    <a:pt x="114" y="76"/>
                    <a:pt x="115" y="72"/>
                    <a:pt x="115" y="72"/>
                  </a:cubicBezTo>
                  <a:cubicBezTo>
                    <a:pt x="115" y="72"/>
                    <a:pt x="117" y="66"/>
                    <a:pt x="116" y="64"/>
                  </a:cubicBezTo>
                  <a:cubicBezTo>
                    <a:pt x="115" y="62"/>
                    <a:pt x="112" y="61"/>
                    <a:pt x="111" y="61"/>
                  </a:cubicBezTo>
                  <a:cubicBezTo>
                    <a:pt x="110" y="61"/>
                    <a:pt x="107" y="57"/>
                    <a:pt x="104" y="58"/>
                  </a:cubicBezTo>
                  <a:cubicBezTo>
                    <a:pt x="102" y="58"/>
                    <a:pt x="99" y="61"/>
                    <a:pt x="97" y="57"/>
                  </a:cubicBezTo>
                  <a:cubicBezTo>
                    <a:pt x="95" y="54"/>
                    <a:pt x="94" y="46"/>
                    <a:pt x="94" y="46"/>
                  </a:cubicBezTo>
                  <a:cubicBezTo>
                    <a:pt x="94" y="46"/>
                    <a:pt x="93" y="43"/>
                    <a:pt x="91" y="42"/>
                  </a:cubicBezTo>
                  <a:cubicBezTo>
                    <a:pt x="88" y="41"/>
                    <a:pt x="86" y="40"/>
                    <a:pt x="87" y="38"/>
                  </a:cubicBezTo>
                  <a:cubicBezTo>
                    <a:pt x="87" y="36"/>
                    <a:pt x="88" y="33"/>
                    <a:pt x="88" y="33"/>
                  </a:cubicBezTo>
                  <a:cubicBezTo>
                    <a:pt x="87" y="33"/>
                    <a:pt x="86" y="31"/>
                    <a:pt x="86" y="31"/>
                  </a:cubicBezTo>
                  <a:cubicBezTo>
                    <a:pt x="86" y="31"/>
                    <a:pt x="85" y="28"/>
                    <a:pt x="84" y="29"/>
                  </a:cubicBezTo>
                  <a:cubicBezTo>
                    <a:pt x="83" y="29"/>
                    <a:pt x="82" y="28"/>
                    <a:pt x="82" y="28"/>
                  </a:cubicBezTo>
                  <a:cubicBezTo>
                    <a:pt x="81" y="25"/>
                    <a:pt x="81" y="25"/>
                    <a:pt x="81" y="25"/>
                  </a:cubicBezTo>
                  <a:cubicBezTo>
                    <a:pt x="81" y="25"/>
                    <a:pt x="73" y="25"/>
                    <a:pt x="73" y="2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39" name="Freeform 290">
              <a:extLst>
                <a:ext uri="{FF2B5EF4-FFF2-40B4-BE49-F238E27FC236}">
                  <a16:creationId xmlns:a16="http://schemas.microsoft.com/office/drawing/2014/main" id="{4C3730DE-CB9F-485C-A072-A4AEEBA720FE}"/>
                </a:ext>
              </a:extLst>
            </p:cNvPr>
            <p:cNvSpPr>
              <a:spLocks/>
            </p:cNvSpPr>
            <p:nvPr/>
          </p:nvSpPr>
          <p:spPr bwMode="auto">
            <a:xfrm>
              <a:off x="6512197" y="3640469"/>
              <a:ext cx="226331" cy="148531"/>
            </a:xfrm>
            <a:custGeom>
              <a:avLst/>
              <a:gdLst>
                <a:gd name="T0" fmla="*/ 13 w 61"/>
                <a:gd name="T1" fmla="*/ 115 h 40"/>
                <a:gd name="T2" fmla="*/ 43 w 61"/>
                <a:gd name="T3" fmla="*/ 94 h 40"/>
                <a:gd name="T4" fmla="*/ 115 w 61"/>
                <a:gd name="T5" fmla="*/ 115 h 40"/>
                <a:gd name="T6" fmla="*/ 142 w 61"/>
                <a:gd name="T7" fmla="*/ 144 h 40"/>
                <a:gd name="T8" fmla="*/ 163 w 61"/>
                <a:gd name="T9" fmla="*/ 115 h 40"/>
                <a:gd name="T10" fmla="*/ 192 w 61"/>
                <a:gd name="T11" fmla="*/ 94 h 40"/>
                <a:gd name="T12" fmla="*/ 206 w 61"/>
                <a:gd name="T13" fmla="*/ 64 h 40"/>
                <a:gd name="T14" fmla="*/ 243 w 61"/>
                <a:gd name="T15" fmla="*/ 43 h 40"/>
                <a:gd name="T16" fmla="*/ 286 w 61"/>
                <a:gd name="T17" fmla="*/ 29 h 40"/>
                <a:gd name="T18" fmla="*/ 329 w 61"/>
                <a:gd name="T19" fmla="*/ 21 h 40"/>
                <a:gd name="T20" fmla="*/ 363 w 61"/>
                <a:gd name="T21" fmla="*/ 8 h 40"/>
                <a:gd name="T22" fmla="*/ 414 w 61"/>
                <a:gd name="T23" fmla="*/ 0 h 40"/>
                <a:gd name="T24" fmla="*/ 414 w 61"/>
                <a:gd name="T25" fmla="*/ 43 h 40"/>
                <a:gd name="T26" fmla="*/ 436 w 61"/>
                <a:gd name="T27" fmla="*/ 94 h 40"/>
                <a:gd name="T28" fmla="*/ 422 w 61"/>
                <a:gd name="T29" fmla="*/ 136 h 40"/>
                <a:gd name="T30" fmla="*/ 385 w 61"/>
                <a:gd name="T31" fmla="*/ 150 h 40"/>
                <a:gd name="T32" fmla="*/ 358 w 61"/>
                <a:gd name="T33" fmla="*/ 166 h 40"/>
                <a:gd name="T34" fmla="*/ 315 w 61"/>
                <a:gd name="T35" fmla="*/ 201 h 40"/>
                <a:gd name="T36" fmla="*/ 278 w 61"/>
                <a:gd name="T37" fmla="*/ 209 h 40"/>
                <a:gd name="T38" fmla="*/ 230 w 61"/>
                <a:gd name="T39" fmla="*/ 230 h 40"/>
                <a:gd name="T40" fmla="*/ 200 w 61"/>
                <a:gd name="T41" fmla="*/ 214 h 40"/>
                <a:gd name="T42" fmla="*/ 192 w 61"/>
                <a:gd name="T43" fmla="*/ 235 h 40"/>
                <a:gd name="T44" fmla="*/ 163 w 61"/>
                <a:gd name="T45" fmla="*/ 251 h 40"/>
                <a:gd name="T46" fmla="*/ 136 w 61"/>
                <a:gd name="T47" fmla="*/ 251 h 40"/>
                <a:gd name="T48" fmla="*/ 107 w 61"/>
                <a:gd name="T49" fmla="*/ 286 h 40"/>
                <a:gd name="T50" fmla="*/ 43 w 61"/>
                <a:gd name="T51" fmla="*/ 235 h 40"/>
                <a:gd name="T52" fmla="*/ 21 w 61"/>
                <a:gd name="T53" fmla="*/ 201 h 40"/>
                <a:gd name="T54" fmla="*/ 8 w 61"/>
                <a:gd name="T55" fmla="*/ 171 h 40"/>
                <a:gd name="T56" fmla="*/ 13 w 61"/>
                <a:gd name="T57" fmla="*/ 115 h 4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1" h="40">
                  <a:moveTo>
                    <a:pt x="2" y="16"/>
                  </a:moveTo>
                  <a:cubicBezTo>
                    <a:pt x="3" y="17"/>
                    <a:pt x="4" y="12"/>
                    <a:pt x="6" y="13"/>
                  </a:cubicBezTo>
                  <a:cubicBezTo>
                    <a:pt x="9" y="14"/>
                    <a:pt x="15" y="16"/>
                    <a:pt x="16" y="16"/>
                  </a:cubicBezTo>
                  <a:cubicBezTo>
                    <a:pt x="16" y="17"/>
                    <a:pt x="19" y="21"/>
                    <a:pt x="20" y="20"/>
                  </a:cubicBezTo>
                  <a:cubicBezTo>
                    <a:pt x="22" y="19"/>
                    <a:pt x="22" y="17"/>
                    <a:pt x="23" y="16"/>
                  </a:cubicBezTo>
                  <a:cubicBezTo>
                    <a:pt x="25" y="15"/>
                    <a:pt x="27" y="14"/>
                    <a:pt x="27" y="13"/>
                  </a:cubicBezTo>
                  <a:cubicBezTo>
                    <a:pt x="28" y="12"/>
                    <a:pt x="26" y="10"/>
                    <a:pt x="29" y="9"/>
                  </a:cubicBezTo>
                  <a:cubicBezTo>
                    <a:pt x="32" y="8"/>
                    <a:pt x="31" y="5"/>
                    <a:pt x="34" y="6"/>
                  </a:cubicBezTo>
                  <a:cubicBezTo>
                    <a:pt x="38" y="7"/>
                    <a:pt x="37" y="5"/>
                    <a:pt x="40" y="4"/>
                  </a:cubicBezTo>
                  <a:cubicBezTo>
                    <a:pt x="43" y="4"/>
                    <a:pt x="46" y="3"/>
                    <a:pt x="46" y="3"/>
                  </a:cubicBezTo>
                  <a:cubicBezTo>
                    <a:pt x="51" y="1"/>
                    <a:pt x="51" y="1"/>
                    <a:pt x="51" y="1"/>
                  </a:cubicBezTo>
                  <a:cubicBezTo>
                    <a:pt x="51" y="1"/>
                    <a:pt x="55" y="1"/>
                    <a:pt x="58" y="0"/>
                  </a:cubicBezTo>
                  <a:cubicBezTo>
                    <a:pt x="58" y="0"/>
                    <a:pt x="57" y="4"/>
                    <a:pt x="58" y="6"/>
                  </a:cubicBezTo>
                  <a:cubicBezTo>
                    <a:pt x="60" y="8"/>
                    <a:pt x="60" y="12"/>
                    <a:pt x="61" y="13"/>
                  </a:cubicBezTo>
                  <a:cubicBezTo>
                    <a:pt x="61" y="14"/>
                    <a:pt x="61" y="17"/>
                    <a:pt x="59" y="19"/>
                  </a:cubicBezTo>
                  <a:cubicBezTo>
                    <a:pt x="57" y="21"/>
                    <a:pt x="54" y="18"/>
                    <a:pt x="54" y="21"/>
                  </a:cubicBezTo>
                  <a:cubicBezTo>
                    <a:pt x="54" y="23"/>
                    <a:pt x="51" y="19"/>
                    <a:pt x="50" y="23"/>
                  </a:cubicBezTo>
                  <a:cubicBezTo>
                    <a:pt x="49" y="27"/>
                    <a:pt x="45" y="28"/>
                    <a:pt x="44" y="28"/>
                  </a:cubicBezTo>
                  <a:cubicBezTo>
                    <a:pt x="42" y="29"/>
                    <a:pt x="41" y="27"/>
                    <a:pt x="39" y="29"/>
                  </a:cubicBezTo>
                  <a:cubicBezTo>
                    <a:pt x="38" y="30"/>
                    <a:pt x="33" y="32"/>
                    <a:pt x="32" y="32"/>
                  </a:cubicBezTo>
                  <a:cubicBezTo>
                    <a:pt x="31" y="31"/>
                    <a:pt x="29" y="28"/>
                    <a:pt x="28" y="30"/>
                  </a:cubicBezTo>
                  <a:cubicBezTo>
                    <a:pt x="28" y="32"/>
                    <a:pt x="28" y="32"/>
                    <a:pt x="27" y="33"/>
                  </a:cubicBezTo>
                  <a:cubicBezTo>
                    <a:pt x="27" y="35"/>
                    <a:pt x="24" y="35"/>
                    <a:pt x="23" y="35"/>
                  </a:cubicBezTo>
                  <a:cubicBezTo>
                    <a:pt x="22" y="36"/>
                    <a:pt x="20" y="33"/>
                    <a:pt x="19" y="35"/>
                  </a:cubicBezTo>
                  <a:cubicBezTo>
                    <a:pt x="19" y="36"/>
                    <a:pt x="22" y="40"/>
                    <a:pt x="15" y="40"/>
                  </a:cubicBezTo>
                  <a:cubicBezTo>
                    <a:pt x="8" y="39"/>
                    <a:pt x="6" y="35"/>
                    <a:pt x="6" y="33"/>
                  </a:cubicBezTo>
                  <a:cubicBezTo>
                    <a:pt x="6" y="32"/>
                    <a:pt x="3" y="28"/>
                    <a:pt x="3" y="28"/>
                  </a:cubicBezTo>
                  <a:cubicBezTo>
                    <a:pt x="2" y="28"/>
                    <a:pt x="0" y="25"/>
                    <a:pt x="1" y="24"/>
                  </a:cubicBezTo>
                  <a:cubicBezTo>
                    <a:pt x="1" y="23"/>
                    <a:pt x="2" y="16"/>
                    <a:pt x="2" y="16"/>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40" name="Freeform 291">
              <a:extLst>
                <a:ext uri="{FF2B5EF4-FFF2-40B4-BE49-F238E27FC236}">
                  <a16:creationId xmlns:a16="http://schemas.microsoft.com/office/drawing/2014/main" id="{F3A33CDD-FB5E-46BE-8091-83C76BBBBB71}"/>
                </a:ext>
              </a:extLst>
            </p:cNvPr>
            <p:cNvSpPr>
              <a:spLocks/>
            </p:cNvSpPr>
            <p:nvPr/>
          </p:nvSpPr>
          <p:spPr bwMode="auto">
            <a:xfrm>
              <a:off x="6723254" y="3511372"/>
              <a:ext cx="148573" cy="188787"/>
            </a:xfrm>
            <a:custGeom>
              <a:avLst/>
              <a:gdLst>
                <a:gd name="T0" fmla="*/ 94 w 40"/>
                <a:gd name="T1" fmla="*/ 136 h 51"/>
                <a:gd name="T2" fmla="*/ 86 w 40"/>
                <a:gd name="T3" fmla="*/ 192 h 51"/>
                <a:gd name="T4" fmla="*/ 56 w 40"/>
                <a:gd name="T5" fmla="*/ 221 h 51"/>
                <a:gd name="T6" fmla="*/ 8 w 40"/>
                <a:gd name="T7" fmla="*/ 248 h 51"/>
                <a:gd name="T8" fmla="*/ 8 w 40"/>
                <a:gd name="T9" fmla="*/ 291 h 51"/>
                <a:gd name="T10" fmla="*/ 29 w 40"/>
                <a:gd name="T11" fmla="*/ 341 h 51"/>
                <a:gd name="T12" fmla="*/ 51 w 40"/>
                <a:gd name="T13" fmla="*/ 363 h 51"/>
                <a:gd name="T14" fmla="*/ 115 w 40"/>
                <a:gd name="T15" fmla="*/ 349 h 51"/>
                <a:gd name="T16" fmla="*/ 158 w 40"/>
                <a:gd name="T17" fmla="*/ 328 h 51"/>
                <a:gd name="T18" fmla="*/ 166 w 40"/>
                <a:gd name="T19" fmla="*/ 291 h 51"/>
                <a:gd name="T20" fmla="*/ 209 w 40"/>
                <a:gd name="T21" fmla="*/ 248 h 51"/>
                <a:gd name="T22" fmla="*/ 222 w 40"/>
                <a:gd name="T23" fmla="*/ 248 h 51"/>
                <a:gd name="T24" fmla="*/ 251 w 40"/>
                <a:gd name="T25" fmla="*/ 192 h 51"/>
                <a:gd name="T26" fmla="*/ 278 w 40"/>
                <a:gd name="T27" fmla="*/ 157 h 51"/>
                <a:gd name="T28" fmla="*/ 251 w 40"/>
                <a:gd name="T29" fmla="*/ 99 h 51"/>
                <a:gd name="T30" fmla="*/ 214 w 40"/>
                <a:gd name="T31" fmla="*/ 56 h 51"/>
                <a:gd name="T32" fmla="*/ 171 w 40"/>
                <a:gd name="T33" fmla="*/ 43 h 51"/>
                <a:gd name="T34" fmla="*/ 150 w 40"/>
                <a:gd name="T35" fmla="*/ 21 h 51"/>
                <a:gd name="T36" fmla="*/ 128 w 40"/>
                <a:gd name="T37" fmla="*/ 8 h 51"/>
                <a:gd name="T38" fmla="*/ 128 w 40"/>
                <a:gd name="T39" fmla="*/ 51 h 51"/>
                <a:gd name="T40" fmla="*/ 107 w 40"/>
                <a:gd name="T41" fmla="*/ 77 h 51"/>
                <a:gd name="T42" fmla="*/ 94 w 40"/>
                <a:gd name="T43" fmla="*/ 136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0" h="51">
                  <a:moveTo>
                    <a:pt x="13" y="19"/>
                  </a:moveTo>
                  <a:cubicBezTo>
                    <a:pt x="14" y="21"/>
                    <a:pt x="12" y="27"/>
                    <a:pt x="12" y="27"/>
                  </a:cubicBezTo>
                  <a:cubicBezTo>
                    <a:pt x="12" y="27"/>
                    <a:pt x="11" y="31"/>
                    <a:pt x="8" y="31"/>
                  </a:cubicBezTo>
                  <a:cubicBezTo>
                    <a:pt x="6" y="30"/>
                    <a:pt x="4" y="34"/>
                    <a:pt x="1" y="35"/>
                  </a:cubicBezTo>
                  <a:cubicBezTo>
                    <a:pt x="1" y="35"/>
                    <a:pt x="0" y="39"/>
                    <a:pt x="1" y="41"/>
                  </a:cubicBezTo>
                  <a:cubicBezTo>
                    <a:pt x="3" y="43"/>
                    <a:pt x="3" y="47"/>
                    <a:pt x="4" y="48"/>
                  </a:cubicBezTo>
                  <a:cubicBezTo>
                    <a:pt x="4" y="48"/>
                    <a:pt x="5" y="51"/>
                    <a:pt x="7" y="51"/>
                  </a:cubicBezTo>
                  <a:cubicBezTo>
                    <a:pt x="10" y="50"/>
                    <a:pt x="14" y="49"/>
                    <a:pt x="16" y="49"/>
                  </a:cubicBezTo>
                  <a:cubicBezTo>
                    <a:pt x="18" y="48"/>
                    <a:pt x="21" y="47"/>
                    <a:pt x="22" y="46"/>
                  </a:cubicBezTo>
                  <a:cubicBezTo>
                    <a:pt x="22" y="45"/>
                    <a:pt x="20" y="43"/>
                    <a:pt x="23" y="41"/>
                  </a:cubicBezTo>
                  <a:cubicBezTo>
                    <a:pt x="26" y="39"/>
                    <a:pt x="27" y="35"/>
                    <a:pt x="29" y="35"/>
                  </a:cubicBezTo>
                  <a:cubicBezTo>
                    <a:pt x="31" y="35"/>
                    <a:pt x="31" y="37"/>
                    <a:pt x="31" y="35"/>
                  </a:cubicBezTo>
                  <a:cubicBezTo>
                    <a:pt x="31" y="33"/>
                    <a:pt x="34" y="29"/>
                    <a:pt x="35" y="27"/>
                  </a:cubicBezTo>
                  <a:cubicBezTo>
                    <a:pt x="36" y="26"/>
                    <a:pt x="38" y="23"/>
                    <a:pt x="39" y="22"/>
                  </a:cubicBezTo>
                  <a:cubicBezTo>
                    <a:pt x="40" y="20"/>
                    <a:pt x="37" y="14"/>
                    <a:pt x="35" y="14"/>
                  </a:cubicBezTo>
                  <a:cubicBezTo>
                    <a:pt x="34" y="14"/>
                    <a:pt x="32" y="8"/>
                    <a:pt x="30" y="8"/>
                  </a:cubicBezTo>
                  <a:cubicBezTo>
                    <a:pt x="29" y="8"/>
                    <a:pt x="25" y="8"/>
                    <a:pt x="24" y="6"/>
                  </a:cubicBezTo>
                  <a:cubicBezTo>
                    <a:pt x="23" y="4"/>
                    <a:pt x="22" y="3"/>
                    <a:pt x="21" y="3"/>
                  </a:cubicBezTo>
                  <a:cubicBezTo>
                    <a:pt x="19" y="2"/>
                    <a:pt x="18" y="0"/>
                    <a:pt x="18" y="1"/>
                  </a:cubicBezTo>
                  <a:cubicBezTo>
                    <a:pt x="18" y="3"/>
                    <a:pt x="18" y="7"/>
                    <a:pt x="18" y="7"/>
                  </a:cubicBezTo>
                  <a:cubicBezTo>
                    <a:pt x="18" y="7"/>
                    <a:pt x="16" y="10"/>
                    <a:pt x="15" y="11"/>
                  </a:cubicBezTo>
                  <a:cubicBezTo>
                    <a:pt x="15" y="12"/>
                    <a:pt x="13" y="19"/>
                    <a:pt x="13" y="19"/>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41" name="Freeform 292">
              <a:extLst>
                <a:ext uri="{FF2B5EF4-FFF2-40B4-BE49-F238E27FC236}">
                  <a16:creationId xmlns:a16="http://schemas.microsoft.com/office/drawing/2014/main" id="{E1335947-8783-45F5-9486-7ACA448A972D}"/>
                </a:ext>
              </a:extLst>
            </p:cNvPr>
            <p:cNvSpPr>
              <a:spLocks/>
            </p:cNvSpPr>
            <p:nvPr/>
          </p:nvSpPr>
          <p:spPr bwMode="auto">
            <a:xfrm>
              <a:off x="6678821" y="3484998"/>
              <a:ext cx="119414" cy="97170"/>
            </a:xfrm>
            <a:custGeom>
              <a:avLst/>
              <a:gdLst>
                <a:gd name="T0" fmla="*/ 0 w 32"/>
                <a:gd name="T1" fmla="*/ 30 h 26"/>
                <a:gd name="T2" fmla="*/ 22 w 32"/>
                <a:gd name="T3" fmla="*/ 59 h 26"/>
                <a:gd name="T4" fmla="*/ 43 w 32"/>
                <a:gd name="T5" fmla="*/ 137 h 26"/>
                <a:gd name="T6" fmla="*/ 94 w 32"/>
                <a:gd name="T7" fmla="*/ 145 h 26"/>
                <a:gd name="T8" fmla="*/ 145 w 32"/>
                <a:gd name="T9" fmla="*/ 167 h 26"/>
                <a:gd name="T10" fmla="*/ 180 w 32"/>
                <a:gd name="T11" fmla="*/ 188 h 26"/>
                <a:gd name="T12" fmla="*/ 196 w 32"/>
                <a:gd name="T13" fmla="*/ 129 h 26"/>
                <a:gd name="T14" fmla="*/ 218 w 32"/>
                <a:gd name="T15" fmla="*/ 102 h 26"/>
                <a:gd name="T16" fmla="*/ 218 w 32"/>
                <a:gd name="T17" fmla="*/ 59 h 26"/>
                <a:gd name="T18" fmla="*/ 231 w 32"/>
                <a:gd name="T19" fmla="*/ 43 h 26"/>
                <a:gd name="T20" fmla="*/ 231 w 32"/>
                <a:gd name="T21" fmla="*/ 13 h 26"/>
                <a:gd name="T22" fmla="*/ 231 w 32"/>
                <a:gd name="T23" fmla="*/ 0 h 26"/>
                <a:gd name="T24" fmla="*/ 202 w 32"/>
                <a:gd name="T25" fmla="*/ 22 h 26"/>
                <a:gd name="T26" fmla="*/ 180 w 32"/>
                <a:gd name="T27" fmla="*/ 43 h 26"/>
                <a:gd name="T28" fmla="*/ 167 w 32"/>
                <a:gd name="T29" fmla="*/ 65 h 26"/>
                <a:gd name="T30" fmla="*/ 102 w 32"/>
                <a:gd name="T31" fmla="*/ 86 h 26"/>
                <a:gd name="T32" fmla="*/ 65 w 32"/>
                <a:gd name="T33" fmla="*/ 81 h 26"/>
                <a:gd name="T34" fmla="*/ 43 w 32"/>
                <a:gd name="T35" fmla="*/ 65 h 26"/>
                <a:gd name="T36" fmla="*/ 0 w 32"/>
                <a:gd name="T37" fmla="*/ 30 h 2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2" h="26">
                  <a:moveTo>
                    <a:pt x="0" y="4"/>
                  </a:moveTo>
                  <a:cubicBezTo>
                    <a:pt x="2" y="5"/>
                    <a:pt x="3" y="8"/>
                    <a:pt x="3" y="8"/>
                  </a:cubicBezTo>
                  <a:cubicBezTo>
                    <a:pt x="3" y="8"/>
                    <a:pt x="4" y="16"/>
                    <a:pt x="6" y="19"/>
                  </a:cubicBezTo>
                  <a:cubicBezTo>
                    <a:pt x="8" y="23"/>
                    <a:pt x="11" y="20"/>
                    <a:pt x="13" y="20"/>
                  </a:cubicBezTo>
                  <a:cubicBezTo>
                    <a:pt x="16" y="19"/>
                    <a:pt x="19" y="23"/>
                    <a:pt x="20" y="23"/>
                  </a:cubicBezTo>
                  <a:cubicBezTo>
                    <a:pt x="21" y="23"/>
                    <a:pt x="24" y="24"/>
                    <a:pt x="25" y="26"/>
                  </a:cubicBezTo>
                  <a:cubicBezTo>
                    <a:pt x="25" y="26"/>
                    <a:pt x="27" y="19"/>
                    <a:pt x="27" y="18"/>
                  </a:cubicBezTo>
                  <a:cubicBezTo>
                    <a:pt x="28" y="17"/>
                    <a:pt x="30" y="14"/>
                    <a:pt x="30" y="14"/>
                  </a:cubicBezTo>
                  <a:cubicBezTo>
                    <a:pt x="30" y="14"/>
                    <a:pt x="30" y="10"/>
                    <a:pt x="30" y="8"/>
                  </a:cubicBezTo>
                  <a:cubicBezTo>
                    <a:pt x="30" y="8"/>
                    <a:pt x="31" y="6"/>
                    <a:pt x="32" y="6"/>
                  </a:cubicBezTo>
                  <a:cubicBezTo>
                    <a:pt x="32" y="5"/>
                    <a:pt x="32" y="2"/>
                    <a:pt x="32" y="2"/>
                  </a:cubicBezTo>
                  <a:cubicBezTo>
                    <a:pt x="32" y="1"/>
                    <a:pt x="32" y="0"/>
                    <a:pt x="32" y="0"/>
                  </a:cubicBezTo>
                  <a:cubicBezTo>
                    <a:pt x="32" y="0"/>
                    <a:pt x="29" y="2"/>
                    <a:pt x="28" y="3"/>
                  </a:cubicBezTo>
                  <a:cubicBezTo>
                    <a:pt x="28" y="4"/>
                    <a:pt x="27" y="5"/>
                    <a:pt x="25" y="6"/>
                  </a:cubicBezTo>
                  <a:cubicBezTo>
                    <a:pt x="24" y="8"/>
                    <a:pt x="24" y="8"/>
                    <a:pt x="23" y="9"/>
                  </a:cubicBezTo>
                  <a:cubicBezTo>
                    <a:pt x="23" y="10"/>
                    <a:pt x="15" y="12"/>
                    <a:pt x="14" y="12"/>
                  </a:cubicBezTo>
                  <a:cubicBezTo>
                    <a:pt x="13" y="12"/>
                    <a:pt x="10" y="11"/>
                    <a:pt x="9" y="11"/>
                  </a:cubicBezTo>
                  <a:cubicBezTo>
                    <a:pt x="9" y="11"/>
                    <a:pt x="6" y="10"/>
                    <a:pt x="6" y="9"/>
                  </a:cubicBezTo>
                  <a:cubicBezTo>
                    <a:pt x="6" y="9"/>
                    <a:pt x="2" y="4"/>
                    <a:pt x="0" y="4"/>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42" name="Freeform 293">
              <a:extLst>
                <a:ext uri="{FF2B5EF4-FFF2-40B4-BE49-F238E27FC236}">
                  <a16:creationId xmlns:a16="http://schemas.microsoft.com/office/drawing/2014/main" id="{475A1723-1ACE-43D7-B873-589FA3B8C343}"/>
                </a:ext>
              </a:extLst>
            </p:cNvPr>
            <p:cNvSpPr>
              <a:spLocks/>
            </p:cNvSpPr>
            <p:nvPr/>
          </p:nvSpPr>
          <p:spPr bwMode="auto">
            <a:xfrm>
              <a:off x="6894044" y="3215699"/>
              <a:ext cx="356854" cy="335929"/>
            </a:xfrm>
            <a:custGeom>
              <a:avLst/>
              <a:gdLst>
                <a:gd name="T0" fmla="*/ 0 w 96"/>
                <a:gd name="T1" fmla="*/ 558 h 91"/>
                <a:gd name="T2" fmla="*/ 43 w 96"/>
                <a:gd name="T3" fmla="*/ 524 h 91"/>
                <a:gd name="T4" fmla="*/ 56 w 96"/>
                <a:gd name="T5" fmla="*/ 487 h 91"/>
                <a:gd name="T6" fmla="*/ 72 w 96"/>
                <a:gd name="T7" fmla="*/ 439 h 91"/>
                <a:gd name="T8" fmla="*/ 29 w 96"/>
                <a:gd name="T9" fmla="*/ 396 h 91"/>
                <a:gd name="T10" fmla="*/ 158 w 96"/>
                <a:gd name="T11" fmla="*/ 383 h 91"/>
                <a:gd name="T12" fmla="*/ 222 w 96"/>
                <a:gd name="T13" fmla="*/ 367 h 91"/>
                <a:gd name="T14" fmla="*/ 236 w 96"/>
                <a:gd name="T15" fmla="*/ 319 h 91"/>
                <a:gd name="T16" fmla="*/ 257 w 96"/>
                <a:gd name="T17" fmla="*/ 277 h 91"/>
                <a:gd name="T18" fmla="*/ 294 w 96"/>
                <a:gd name="T19" fmla="*/ 269 h 91"/>
                <a:gd name="T20" fmla="*/ 351 w 96"/>
                <a:gd name="T21" fmla="*/ 226 h 91"/>
                <a:gd name="T22" fmla="*/ 380 w 96"/>
                <a:gd name="T23" fmla="*/ 162 h 91"/>
                <a:gd name="T24" fmla="*/ 415 w 96"/>
                <a:gd name="T25" fmla="*/ 141 h 91"/>
                <a:gd name="T26" fmla="*/ 444 w 96"/>
                <a:gd name="T27" fmla="*/ 106 h 91"/>
                <a:gd name="T28" fmla="*/ 444 w 96"/>
                <a:gd name="T29" fmla="*/ 72 h 91"/>
                <a:gd name="T30" fmla="*/ 444 w 96"/>
                <a:gd name="T31" fmla="*/ 51 h 91"/>
                <a:gd name="T32" fmla="*/ 466 w 96"/>
                <a:gd name="T33" fmla="*/ 29 h 91"/>
                <a:gd name="T34" fmla="*/ 495 w 96"/>
                <a:gd name="T35" fmla="*/ 29 h 91"/>
                <a:gd name="T36" fmla="*/ 522 w 96"/>
                <a:gd name="T37" fmla="*/ 21 h 91"/>
                <a:gd name="T38" fmla="*/ 589 w 96"/>
                <a:gd name="T39" fmla="*/ 0 h 91"/>
                <a:gd name="T40" fmla="*/ 589 w 96"/>
                <a:gd name="T41" fmla="*/ 0 h 91"/>
                <a:gd name="T42" fmla="*/ 624 w 96"/>
                <a:gd name="T43" fmla="*/ 35 h 91"/>
                <a:gd name="T44" fmla="*/ 688 w 96"/>
                <a:gd name="T45" fmla="*/ 64 h 91"/>
                <a:gd name="T46" fmla="*/ 667 w 96"/>
                <a:gd name="T47" fmla="*/ 98 h 91"/>
                <a:gd name="T48" fmla="*/ 659 w 96"/>
                <a:gd name="T49" fmla="*/ 128 h 91"/>
                <a:gd name="T50" fmla="*/ 602 w 96"/>
                <a:gd name="T51" fmla="*/ 128 h 91"/>
                <a:gd name="T52" fmla="*/ 565 w 96"/>
                <a:gd name="T53" fmla="*/ 120 h 91"/>
                <a:gd name="T54" fmla="*/ 522 w 96"/>
                <a:gd name="T55" fmla="*/ 149 h 91"/>
                <a:gd name="T56" fmla="*/ 560 w 96"/>
                <a:gd name="T57" fmla="*/ 213 h 91"/>
                <a:gd name="T58" fmla="*/ 594 w 96"/>
                <a:gd name="T59" fmla="*/ 234 h 91"/>
                <a:gd name="T60" fmla="*/ 581 w 96"/>
                <a:gd name="T61" fmla="*/ 282 h 91"/>
                <a:gd name="T62" fmla="*/ 551 w 96"/>
                <a:gd name="T63" fmla="*/ 319 h 91"/>
                <a:gd name="T64" fmla="*/ 501 w 96"/>
                <a:gd name="T65" fmla="*/ 383 h 91"/>
                <a:gd name="T66" fmla="*/ 452 w 96"/>
                <a:gd name="T67" fmla="*/ 447 h 91"/>
                <a:gd name="T68" fmla="*/ 402 w 96"/>
                <a:gd name="T69" fmla="*/ 468 h 91"/>
                <a:gd name="T70" fmla="*/ 359 w 96"/>
                <a:gd name="T71" fmla="*/ 481 h 91"/>
                <a:gd name="T72" fmla="*/ 394 w 96"/>
                <a:gd name="T73" fmla="*/ 545 h 91"/>
                <a:gd name="T74" fmla="*/ 410 w 96"/>
                <a:gd name="T75" fmla="*/ 558 h 91"/>
                <a:gd name="T76" fmla="*/ 436 w 96"/>
                <a:gd name="T77" fmla="*/ 588 h 91"/>
                <a:gd name="T78" fmla="*/ 402 w 96"/>
                <a:gd name="T79" fmla="*/ 601 h 91"/>
                <a:gd name="T80" fmla="*/ 359 w 96"/>
                <a:gd name="T81" fmla="*/ 593 h 91"/>
                <a:gd name="T82" fmla="*/ 329 w 96"/>
                <a:gd name="T83" fmla="*/ 622 h 91"/>
                <a:gd name="T84" fmla="*/ 308 w 96"/>
                <a:gd name="T85" fmla="*/ 644 h 91"/>
                <a:gd name="T86" fmla="*/ 265 w 96"/>
                <a:gd name="T87" fmla="*/ 609 h 91"/>
                <a:gd name="T88" fmla="*/ 252 w 96"/>
                <a:gd name="T89" fmla="*/ 566 h 91"/>
                <a:gd name="T90" fmla="*/ 193 w 96"/>
                <a:gd name="T91" fmla="*/ 550 h 91"/>
                <a:gd name="T92" fmla="*/ 145 w 96"/>
                <a:gd name="T93" fmla="*/ 566 h 91"/>
                <a:gd name="T94" fmla="*/ 107 w 96"/>
                <a:gd name="T95" fmla="*/ 566 h 91"/>
                <a:gd name="T96" fmla="*/ 0 w 96"/>
                <a:gd name="T97" fmla="*/ 558 h 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6" h="91">
                  <a:moveTo>
                    <a:pt x="0" y="79"/>
                  </a:moveTo>
                  <a:cubicBezTo>
                    <a:pt x="0" y="79"/>
                    <a:pt x="4" y="76"/>
                    <a:pt x="6" y="74"/>
                  </a:cubicBezTo>
                  <a:cubicBezTo>
                    <a:pt x="8" y="73"/>
                    <a:pt x="3" y="74"/>
                    <a:pt x="8" y="69"/>
                  </a:cubicBezTo>
                  <a:cubicBezTo>
                    <a:pt x="13" y="65"/>
                    <a:pt x="11" y="62"/>
                    <a:pt x="10" y="62"/>
                  </a:cubicBezTo>
                  <a:cubicBezTo>
                    <a:pt x="4" y="56"/>
                    <a:pt x="4" y="56"/>
                    <a:pt x="4" y="56"/>
                  </a:cubicBezTo>
                  <a:cubicBezTo>
                    <a:pt x="7" y="57"/>
                    <a:pt x="18" y="55"/>
                    <a:pt x="22" y="54"/>
                  </a:cubicBezTo>
                  <a:cubicBezTo>
                    <a:pt x="26" y="54"/>
                    <a:pt x="30" y="54"/>
                    <a:pt x="31" y="52"/>
                  </a:cubicBezTo>
                  <a:cubicBezTo>
                    <a:pt x="32" y="49"/>
                    <a:pt x="32" y="48"/>
                    <a:pt x="33" y="45"/>
                  </a:cubicBezTo>
                  <a:cubicBezTo>
                    <a:pt x="33" y="41"/>
                    <a:pt x="34" y="38"/>
                    <a:pt x="36" y="39"/>
                  </a:cubicBezTo>
                  <a:cubicBezTo>
                    <a:pt x="38" y="39"/>
                    <a:pt x="36" y="39"/>
                    <a:pt x="41" y="38"/>
                  </a:cubicBezTo>
                  <a:cubicBezTo>
                    <a:pt x="46" y="37"/>
                    <a:pt x="48" y="33"/>
                    <a:pt x="49" y="32"/>
                  </a:cubicBezTo>
                  <a:cubicBezTo>
                    <a:pt x="51" y="31"/>
                    <a:pt x="53" y="25"/>
                    <a:pt x="53" y="23"/>
                  </a:cubicBezTo>
                  <a:cubicBezTo>
                    <a:pt x="54" y="22"/>
                    <a:pt x="56" y="20"/>
                    <a:pt x="58" y="20"/>
                  </a:cubicBezTo>
                  <a:cubicBezTo>
                    <a:pt x="60" y="19"/>
                    <a:pt x="61" y="17"/>
                    <a:pt x="62" y="15"/>
                  </a:cubicBezTo>
                  <a:cubicBezTo>
                    <a:pt x="63" y="13"/>
                    <a:pt x="63" y="11"/>
                    <a:pt x="62" y="10"/>
                  </a:cubicBezTo>
                  <a:cubicBezTo>
                    <a:pt x="61" y="9"/>
                    <a:pt x="60" y="7"/>
                    <a:pt x="62" y="7"/>
                  </a:cubicBezTo>
                  <a:cubicBezTo>
                    <a:pt x="64" y="6"/>
                    <a:pt x="64" y="4"/>
                    <a:pt x="65" y="4"/>
                  </a:cubicBezTo>
                  <a:cubicBezTo>
                    <a:pt x="66" y="5"/>
                    <a:pt x="67" y="4"/>
                    <a:pt x="69" y="4"/>
                  </a:cubicBezTo>
                  <a:cubicBezTo>
                    <a:pt x="71" y="3"/>
                    <a:pt x="70" y="2"/>
                    <a:pt x="73" y="3"/>
                  </a:cubicBezTo>
                  <a:cubicBezTo>
                    <a:pt x="76" y="4"/>
                    <a:pt x="82" y="4"/>
                    <a:pt x="82" y="0"/>
                  </a:cubicBezTo>
                  <a:cubicBezTo>
                    <a:pt x="82" y="0"/>
                    <a:pt x="82" y="0"/>
                    <a:pt x="82" y="0"/>
                  </a:cubicBezTo>
                  <a:cubicBezTo>
                    <a:pt x="83" y="2"/>
                    <a:pt x="87" y="5"/>
                    <a:pt x="87" y="5"/>
                  </a:cubicBezTo>
                  <a:cubicBezTo>
                    <a:pt x="87" y="5"/>
                    <a:pt x="95" y="9"/>
                    <a:pt x="96" y="9"/>
                  </a:cubicBezTo>
                  <a:cubicBezTo>
                    <a:pt x="96" y="9"/>
                    <a:pt x="94" y="13"/>
                    <a:pt x="93" y="14"/>
                  </a:cubicBezTo>
                  <a:cubicBezTo>
                    <a:pt x="93" y="14"/>
                    <a:pt x="94" y="18"/>
                    <a:pt x="92" y="18"/>
                  </a:cubicBezTo>
                  <a:cubicBezTo>
                    <a:pt x="91" y="19"/>
                    <a:pt x="86" y="18"/>
                    <a:pt x="84" y="18"/>
                  </a:cubicBezTo>
                  <a:cubicBezTo>
                    <a:pt x="82" y="17"/>
                    <a:pt x="82" y="17"/>
                    <a:pt x="79" y="17"/>
                  </a:cubicBezTo>
                  <a:cubicBezTo>
                    <a:pt x="76" y="17"/>
                    <a:pt x="72" y="18"/>
                    <a:pt x="73" y="21"/>
                  </a:cubicBezTo>
                  <a:cubicBezTo>
                    <a:pt x="74" y="24"/>
                    <a:pt x="77" y="30"/>
                    <a:pt x="78" y="30"/>
                  </a:cubicBezTo>
                  <a:cubicBezTo>
                    <a:pt x="80" y="31"/>
                    <a:pt x="82" y="32"/>
                    <a:pt x="83" y="33"/>
                  </a:cubicBezTo>
                  <a:cubicBezTo>
                    <a:pt x="84" y="35"/>
                    <a:pt x="82" y="39"/>
                    <a:pt x="81" y="40"/>
                  </a:cubicBezTo>
                  <a:cubicBezTo>
                    <a:pt x="80" y="42"/>
                    <a:pt x="79" y="42"/>
                    <a:pt x="77" y="45"/>
                  </a:cubicBezTo>
                  <a:cubicBezTo>
                    <a:pt x="76" y="48"/>
                    <a:pt x="71" y="52"/>
                    <a:pt x="70" y="54"/>
                  </a:cubicBezTo>
                  <a:cubicBezTo>
                    <a:pt x="70" y="56"/>
                    <a:pt x="65" y="62"/>
                    <a:pt x="63" y="63"/>
                  </a:cubicBezTo>
                  <a:cubicBezTo>
                    <a:pt x="61" y="63"/>
                    <a:pt x="58" y="66"/>
                    <a:pt x="56" y="66"/>
                  </a:cubicBezTo>
                  <a:cubicBezTo>
                    <a:pt x="53" y="66"/>
                    <a:pt x="49" y="64"/>
                    <a:pt x="50" y="68"/>
                  </a:cubicBezTo>
                  <a:cubicBezTo>
                    <a:pt x="50" y="71"/>
                    <a:pt x="53" y="76"/>
                    <a:pt x="55" y="77"/>
                  </a:cubicBezTo>
                  <a:cubicBezTo>
                    <a:pt x="57" y="78"/>
                    <a:pt x="55" y="79"/>
                    <a:pt x="57" y="79"/>
                  </a:cubicBezTo>
                  <a:cubicBezTo>
                    <a:pt x="59" y="80"/>
                    <a:pt x="61" y="80"/>
                    <a:pt x="61" y="83"/>
                  </a:cubicBezTo>
                  <a:cubicBezTo>
                    <a:pt x="60" y="86"/>
                    <a:pt x="58" y="86"/>
                    <a:pt x="56" y="85"/>
                  </a:cubicBezTo>
                  <a:cubicBezTo>
                    <a:pt x="53" y="85"/>
                    <a:pt x="51" y="82"/>
                    <a:pt x="50" y="84"/>
                  </a:cubicBezTo>
                  <a:cubicBezTo>
                    <a:pt x="49" y="86"/>
                    <a:pt x="47" y="86"/>
                    <a:pt x="46" y="88"/>
                  </a:cubicBezTo>
                  <a:cubicBezTo>
                    <a:pt x="45" y="90"/>
                    <a:pt x="43" y="91"/>
                    <a:pt x="43" y="91"/>
                  </a:cubicBezTo>
                  <a:cubicBezTo>
                    <a:pt x="43" y="91"/>
                    <a:pt x="39" y="87"/>
                    <a:pt x="37" y="86"/>
                  </a:cubicBezTo>
                  <a:cubicBezTo>
                    <a:pt x="36" y="84"/>
                    <a:pt x="35" y="82"/>
                    <a:pt x="35" y="80"/>
                  </a:cubicBezTo>
                  <a:cubicBezTo>
                    <a:pt x="34" y="79"/>
                    <a:pt x="29" y="76"/>
                    <a:pt x="27" y="78"/>
                  </a:cubicBezTo>
                  <a:cubicBezTo>
                    <a:pt x="25" y="79"/>
                    <a:pt x="22" y="80"/>
                    <a:pt x="20" y="80"/>
                  </a:cubicBezTo>
                  <a:cubicBezTo>
                    <a:pt x="19" y="80"/>
                    <a:pt x="17" y="78"/>
                    <a:pt x="15" y="80"/>
                  </a:cubicBezTo>
                  <a:cubicBezTo>
                    <a:pt x="13" y="81"/>
                    <a:pt x="0" y="79"/>
                    <a:pt x="0" y="79"/>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43" name="Freeform 294">
              <a:extLst>
                <a:ext uri="{FF2B5EF4-FFF2-40B4-BE49-F238E27FC236}">
                  <a16:creationId xmlns:a16="http://schemas.microsoft.com/office/drawing/2014/main" id="{2B4BB1CC-B302-4D45-A6F3-4BA743AF410A}"/>
                </a:ext>
              </a:extLst>
            </p:cNvPr>
            <p:cNvSpPr>
              <a:spLocks/>
            </p:cNvSpPr>
            <p:nvPr/>
          </p:nvSpPr>
          <p:spPr bwMode="auto">
            <a:xfrm>
              <a:off x="7302274" y="3385052"/>
              <a:ext cx="170790" cy="104110"/>
            </a:xfrm>
            <a:custGeom>
              <a:avLst/>
              <a:gdLst>
                <a:gd name="T0" fmla="*/ 43 w 46"/>
                <a:gd name="T1" fmla="*/ 0 h 28"/>
                <a:gd name="T2" fmla="*/ 78 w 46"/>
                <a:gd name="T3" fmla="*/ 29 h 28"/>
                <a:gd name="T4" fmla="*/ 136 w 46"/>
                <a:gd name="T5" fmla="*/ 72 h 28"/>
                <a:gd name="T6" fmla="*/ 187 w 46"/>
                <a:gd name="T7" fmla="*/ 102 h 28"/>
                <a:gd name="T8" fmla="*/ 235 w 46"/>
                <a:gd name="T9" fmla="*/ 107 h 28"/>
                <a:gd name="T10" fmla="*/ 278 w 46"/>
                <a:gd name="T11" fmla="*/ 115 h 28"/>
                <a:gd name="T12" fmla="*/ 308 w 46"/>
                <a:gd name="T13" fmla="*/ 145 h 28"/>
                <a:gd name="T14" fmla="*/ 329 w 46"/>
                <a:gd name="T15" fmla="*/ 171 h 28"/>
                <a:gd name="T16" fmla="*/ 316 w 46"/>
                <a:gd name="T17" fmla="*/ 193 h 28"/>
                <a:gd name="T18" fmla="*/ 251 w 46"/>
                <a:gd name="T19" fmla="*/ 188 h 28"/>
                <a:gd name="T20" fmla="*/ 179 w 46"/>
                <a:gd name="T21" fmla="*/ 150 h 28"/>
                <a:gd name="T22" fmla="*/ 72 w 46"/>
                <a:gd name="T23" fmla="*/ 107 h 28"/>
                <a:gd name="T24" fmla="*/ 13 w 46"/>
                <a:gd name="T25" fmla="*/ 72 h 28"/>
                <a:gd name="T26" fmla="*/ 21 w 46"/>
                <a:gd name="T27" fmla="*/ 29 h 28"/>
                <a:gd name="T28" fmla="*/ 43 w 46"/>
                <a:gd name="T29" fmla="*/ 0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6" y="0"/>
                  </a:moveTo>
                  <a:cubicBezTo>
                    <a:pt x="8" y="4"/>
                    <a:pt x="6" y="1"/>
                    <a:pt x="11" y="4"/>
                  </a:cubicBezTo>
                  <a:cubicBezTo>
                    <a:pt x="15" y="8"/>
                    <a:pt x="19" y="10"/>
                    <a:pt x="19" y="10"/>
                  </a:cubicBezTo>
                  <a:cubicBezTo>
                    <a:pt x="26" y="14"/>
                    <a:pt x="26" y="14"/>
                    <a:pt x="26" y="14"/>
                  </a:cubicBezTo>
                  <a:cubicBezTo>
                    <a:pt x="26" y="14"/>
                    <a:pt x="30" y="13"/>
                    <a:pt x="33" y="15"/>
                  </a:cubicBezTo>
                  <a:cubicBezTo>
                    <a:pt x="37" y="16"/>
                    <a:pt x="37" y="11"/>
                    <a:pt x="39" y="16"/>
                  </a:cubicBezTo>
                  <a:cubicBezTo>
                    <a:pt x="42" y="20"/>
                    <a:pt x="40" y="20"/>
                    <a:pt x="43" y="20"/>
                  </a:cubicBezTo>
                  <a:cubicBezTo>
                    <a:pt x="46" y="24"/>
                    <a:pt x="46" y="24"/>
                    <a:pt x="46" y="24"/>
                  </a:cubicBezTo>
                  <a:cubicBezTo>
                    <a:pt x="46" y="25"/>
                    <a:pt x="44" y="27"/>
                    <a:pt x="44" y="27"/>
                  </a:cubicBezTo>
                  <a:cubicBezTo>
                    <a:pt x="44" y="27"/>
                    <a:pt x="37" y="28"/>
                    <a:pt x="35" y="26"/>
                  </a:cubicBezTo>
                  <a:cubicBezTo>
                    <a:pt x="32" y="23"/>
                    <a:pt x="31" y="23"/>
                    <a:pt x="25" y="21"/>
                  </a:cubicBezTo>
                  <a:cubicBezTo>
                    <a:pt x="19" y="19"/>
                    <a:pt x="13" y="17"/>
                    <a:pt x="10" y="15"/>
                  </a:cubicBezTo>
                  <a:cubicBezTo>
                    <a:pt x="8" y="14"/>
                    <a:pt x="4" y="13"/>
                    <a:pt x="2" y="10"/>
                  </a:cubicBezTo>
                  <a:cubicBezTo>
                    <a:pt x="0" y="7"/>
                    <a:pt x="1" y="4"/>
                    <a:pt x="3" y="4"/>
                  </a:cubicBezTo>
                  <a:cubicBezTo>
                    <a:pt x="5" y="3"/>
                    <a:pt x="6" y="0"/>
                    <a:pt x="6"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44" name="Freeform 295">
              <a:extLst>
                <a:ext uri="{FF2B5EF4-FFF2-40B4-BE49-F238E27FC236}">
                  <a16:creationId xmlns:a16="http://schemas.microsoft.com/office/drawing/2014/main" id="{0E9D6FA2-0A0C-40B2-8457-083875D61569}"/>
                </a:ext>
              </a:extLst>
            </p:cNvPr>
            <p:cNvSpPr>
              <a:spLocks/>
            </p:cNvSpPr>
            <p:nvPr/>
          </p:nvSpPr>
          <p:spPr bwMode="auto">
            <a:xfrm>
              <a:off x="7455013" y="3415591"/>
              <a:ext cx="195784" cy="177682"/>
            </a:xfrm>
            <a:custGeom>
              <a:avLst/>
              <a:gdLst>
                <a:gd name="T0" fmla="*/ 375 w 53"/>
                <a:gd name="T1" fmla="*/ 64 h 48"/>
                <a:gd name="T2" fmla="*/ 354 w 53"/>
                <a:gd name="T3" fmla="*/ 43 h 48"/>
                <a:gd name="T4" fmla="*/ 333 w 53"/>
                <a:gd name="T5" fmla="*/ 13 h 48"/>
                <a:gd name="T6" fmla="*/ 303 w 53"/>
                <a:gd name="T7" fmla="*/ 35 h 48"/>
                <a:gd name="T8" fmla="*/ 277 w 53"/>
                <a:gd name="T9" fmla="*/ 29 h 48"/>
                <a:gd name="T10" fmla="*/ 255 w 53"/>
                <a:gd name="T11" fmla="*/ 13 h 48"/>
                <a:gd name="T12" fmla="*/ 234 w 53"/>
                <a:gd name="T13" fmla="*/ 29 h 48"/>
                <a:gd name="T14" fmla="*/ 197 w 53"/>
                <a:gd name="T15" fmla="*/ 51 h 48"/>
                <a:gd name="T16" fmla="*/ 157 w 53"/>
                <a:gd name="T17" fmla="*/ 64 h 48"/>
                <a:gd name="T18" fmla="*/ 141 w 53"/>
                <a:gd name="T19" fmla="*/ 72 h 48"/>
                <a:gd name="T20" fmla="*/ 106 w 53"/>
                <a:gd name="T21" fmla="*/ 51 h 48"/>
                <a:gd name="T22" fmla="*/ 93 w 53"/>
                <a:gd name="T23" fmla="*/ 72 h 48"/>
                <a:gd name="T24" fmla="*/ 43 w 53"/>
                <a:gd name="T25" fmla="*/ 77 h 48"/>
                <a:gd name="T26" fmla="*/ 13 w 53"/>
                <a:gd name="T27" fmla="*/ 85 h 48"/>
                <a:gd name="T28" fmla="*/ 35 w 53"/>
                <a:gd name="T29" fmla="*/ 115 h 48"/>
                <a:gd name="T30" fmla="*/ 72 w 53"/>
                <a:gd name="T31" fmla="*/ 136 h 48"/>
                <a:gd name="T32" fmla="*/ 114 w 53"/>
                <a:gd name="T33" fmla="*/ 149 h 48"/>
                <a:gd name="T34" fmla="*/ 120 w 53"/>
                <a:gd name="T35" fmla="*/ 171 h 48"/>
                <a:gd name="T36" fmla="*/ 170 w 53"/>
                <a:gd name="T37" fmla="*/ 171 h 48"/>
                <a:gd name="T38" fmla="*/ 197 w 53"/>
                <a:gd name="T39" fmla="*/ 179 h 48"/>
                <a:gd name="T40" fmla="*/ 178 w 53"/>
                <a:gd name="T41" fmla="*/ 227 h 48"/>
                <a:gd name="T42" fmla="*/ 162 w 53"/>
                <a:gd name="T43" fmla="*/ 248 h 48"/>
                <a:gd name="T44" fmla="*/ 192 w 53"/>
                <a:gd name="T45" fmla="*/ 256 h 48"/>
                <a:gd name="T46" fmla="*/ 205 w 53"/>
                <a:gd name="T47" fmla="*/ 299 h 48"/>
                <a:gd name="T48" fmla="*/ 218 w 53"/>
                <a:gd name="T49" fmla="*/ 333 h 48"/>
                <a:gd name="T50" fmla="*/ 234 w 53"/>
                <a:gd name="T51" fmla="*/ 299 h 48"/>
                <a:gd name="T52" fmla="*/ 234 w 53"/>
                <a:gd name="T53" fmla="*/ 256 h 48"/>
                <a:gd name="T54" fmla="*/ 261 w 53"/>
                <a:gd name="T55" fmla="*/ 235 h 48"/>
                <a:gd name="T56" fmla="*/ 282 w 53"/>
                <a:gd name="T57" fmla="*/ 213 h 48"/>
                <a:gd name="T58" fmla="*/ 282 w 53"/>
                <a:gd name="T59" fmla="*/ 171 h 48"/>
                <a:gd name="T60" fmla="*/ 303 w 53"/>
                <a:gd name="T61" fmla="*/ 120 h 48"/>
                <a:gd name="T62" fmla="*/ 354 w 53"/>
                <a:gd name="T63" fmla="*/ 85 h 48"/>
                <a:gd name="T64" fmla="*/ 375 w 53"/>
                <a:gd name="T65" fmla="*/ 64 h 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53" h="48">
                  <a:moveTo>
                    <a:pt x="53" y="9"/>
                  </a:moveTo>
                  <a:cubicBezTo>
                    <a:pt x="52" y="9"/>
                    <a:pt x="50" y="8"/>
                    <a:pt x="50" y="6"/>
                  </a:cubicBezTo>
                  <a:cubicBezTo>
                    <a:pt x="50" y="4"/>
                    <a:pt x="50" y="3"/>
                    <a:pt x="47" y="2"/>
                  </a:cubicBezTo>
                  <a:cubicBezTo>
                    <a:pt x="44" y="0"/>
                    <a:pt x="45" y="3"/>
                    <a:pt x="43" y="5"/>
                  </a:cubicBezTo>
                  <a:cubicBezTo>
                    <a:pt x="41" y="6"/>
                    <a:pt x="43" y="6"/>
                    <a:pt x="39" y="4"/>
                  </a:cubicBezTo>
                  <a:cubicBezTo>
                    <a:pt x="35" y="3"/>
                    <a:pt x="38" y="3"/>
                    <a:pt x="36" y="2"/>
                  </a:cubicBezTo>
                  <a:cubicBezTo>
                    <a:pt x="34" y="0"/>
                    <a:pt x="35" y="4"/>
                    <a:pt x="33" y="4"/>
                  </a:cubicBezTo>
                  <a:cubicBezTo>
                    <a:pt x="31" y="5"/>
                    <a:pt x="31" y="6"/>
                    <a:pt x="28" y="7"/>
                  </a:cubicBezTo>
                  <a:cubicBezTo>
                    <a:pt x="26" y="7"/>
                    <a:pt x="22" y="9"/>
                    <a:pt x="22" y="9"/>
                  </a:cubicBezTo>
                  <a:cubicBezTo>
                    <a:pt x="22" y="9"/>
                    <a:pt x="20" y="11"/>
                    <a:pt x="20" y="10"/>
                  </a:cubicBezTo>
                  <a:cubicBezTo>
                    <a:pt x="19" y="9"/>
                    <a:pt x="19" y="9"/>
                    <a:pt x="15" y="7"/>
                  </a:cubicBezTo>
                  <a:cubicBezTo>
                    <a:pt x="12" y="4"/>
                    <a:pt x="13" y="10"/>
                    <a:pt x="13" y="10"/>
                  </a:cubicBezTo>
                  <a:cubicBezTo>
                    <a:pt x="13" y="10"/>
                    <a:pt x="11" y="12"/>
                    <a:pt x="6" y="11"/>
                  </a:cubicBezTo>
                  <a:cubicBezTo>
                    <a:pt x="0" y="9"/>
                    <a:pt x="5" y="13"/>
                    <a:pt x="2" y="12"/>
                  </a:cubicBezTo>
                  <a:cubicBezTo>
                    <a:pt x="5" y="16"/>
                    <a:pt x="5" y="16"/>
                    <a:pt x="5" y="16"/>
                  </a:cubicBezTo>
                  <a:cubicBezTo>
                    <a:pt x="5" y="16"/>
                    <a:pt x="8" y="19"/>
                    <a:pt x="10" y="19"/>
                  </a:cubicBezTo>
                  <a:cubicBezTo>
                    <a:pt x="12" y="20"/>
                    <a:pt x="15" y="20"/>
                    <a:pt x="16" y="21"/>
                  </a:cubicBezTo>
                  <a:cubicBezTo>
                    <a:pt x="17" y="22"/>
                    <a:pt x="14" y="24"/>
                    <a:pt x="17" y="24"/>
                  </a:cubicBezTo>
                  <a:cubicBezTo>
                    <a:pt x="19" y="24"/>
                    <a:pt x="21" y="24"/>
                    <a:pt x="24" y="24"/>
                  </a:cubicBezTo>
                  <a:cubicBezTo>
                    <a:pt x="26" y="24"/>
                    <a:pt x="27" y="24"/>
                    <a:pt x="28" y="25"/>
                  </a:cubicBezTo>
                  <a:cubicBezTo>
                    <a:pt x="29" y="26"/>
                    <a:pt x="26" y="31"/>
                    <a:pt x="25" y="32"/>
                  </a:cubicBezTo>
                  <a:cubicBezTo>
                    <a:pt x="24" y="33"/>
                    <a:pt x="21" y="32"/>
                    <a:pt x="23" y="35"/>
                  </a:cubicBezTo>
                  <a:cubicBezTo>
                    <a:pt x="25" y="37"/>
                    <a:pt x="26" y="35"/>
                    <a:pt x="27" y="36"/>
                  </a:cubicBezTo>
                  <a:cubicBezTo>
                    <a:pt x="28" y="37"/>
                    <a:pt x="28" y="41"/>
                    <a:pt x="29" y="42"/>
                  </a:cubicBezTo>
                  <a:cubicBezTo>
                    <a:pt x="29" y="42"/>
                    <a:pt x="30" y="47"/>
                    <a:pt x="31" y="47"/>
                  </a:cubicBezTo>
                  <a:cubicBezTo>
                    <a:pt x="31" y="48"/>
                    <a:pt x="33" y="44"/>
                    <a:pt x="33" y="42"/>
                  </a:cubicBezTo>
                  <a:cubicBezTo>
                    <a:pt x="33" y="41"/>
                    <a:pt x="31" y="38"/>
                    <a:pt x="33" y="36"/>
                  </a:cubicBezTo>
                  <a:cubicBezTo>
                    <a:pt x="35" y="34"/>
                    <a:pt x="36" y="33"/>
                    <a:pt x="37" y="33"/>
                  </a:cubicBezTo>
                  <a:cubicBezTo>
                    <a:pt x="39" y="33"/>
                    <a:pt x="40" y="32"/>
                    <a:pt x="40" y="30"/>
                  </a:cubicBezTo>
                  <a:cubicBezTo>
                    <a:pt x="41" y="29"/>
                    <a:pt x="40" y="26"/>
                    <a:pt x="40" y="24"/>
                  </a:cubicBezTo>
                  <a:cubicBezTo>
                    <a:pt x="40" y="22"/>
                    <a:pt x="42" y="18"/>
                    <a:pt x="43" y="17"/>
                  </a:cubicBezTo>
                  <a:cubicBezTo>
                    <a:pt x="44" y="17"/>
                    <a:pt x="49" y="13"/>
                    <a:pt x="50" y="12"/>
                  </a:cubicBezTo>
                  <a:cubicBezTo>
                    <a:pt x="53" y="9"/>
                    <a:pt x="53" y="9"/>
                    <a:pt x="53" y="9"/>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45" name="Freeform 296">
              <a:extLst>
                <a:ext uri="{FF2B5EF4-FFF2-40B4-BE49-F238E27FC236}">
                  <a16:creationId xmlns:a16="http://schemas.microsoft.com/office/drawing/2014/main" id="{BF3CD220-5212-4670-BAE7-E2E8C07F7C1C}"/>
                </a:ext>
              </a:extLst>
            </p:cNvPr>
            <p:cNvSpPr>
              <a:spLocks/>
            </p:cNvSpPr>
            <p:nvPr/>
          </p:nvSpPr>
          <p:spPr bwMode="auto">
            <a:xfrm>
              <a:off x="7466121" y="3473892"/>
              <a:ext cx="104140" cy="137426"/>
            </a:xfrm>
            <a:custGeom>
              <a:avLst/>
              <a:gdLst>
                <a:gd name="T0" fmla="*/ 0 w 28"/>
                <a:gd name="T1" fmla="*/ 21 h 37"/>
                <a:gd name="T2" fmla="*/ 13 w 28"/>
                <a:gd name="T3" fmla="*/ 0 h 37"/>
                <a:gd name="T4" fmla="*/ 51 w 28"/>
                <a:gd name="T5" fmla="*/ 21 h 37"/>
                <a:gd name="T6" fmla="*/ 94 w 28"/>
                <a:gd name="T7" fmla="*/ 35 h 37"/>
                <a:gd name="T8" fmla="*/ 102 w 28"/>
                <a:gd name="T9" fmla="*/ 56 h 37"/>
                <a:gd name="T10" fmla="*/ 150 w 28"/>
                <a:gd name="T11" fmla="*/ 56 h 37"/>
                <a:gd name="T12" fmla="*/ 179 w 28"/>
                <a:gd name="T13" fmla="*/ 64 h 37"/>
                <a:gd name="T14" fmla="*/ 158 w 28"/>
                <a:gd name="T15" fmla="*/ 115 h 37"/>
                <a:gd name="T16" fmla="*/ 145 w 28"/>
                <a:gd name="T17" fmla="*/ 136 h 37"/>
                <a:gd name="T18" fmla="*/ 171 w 28"/>
                <a:gd name="T19" fmla="*/ 144 h 37"/>
                <a:gd name="T20" fmla="*/ 188 w 28"/>
                <a:gd name="T21" fmla="*/ 187 h 37"/>
                <a:gd name="T22" fmla="*/ 201 w 28"/>
                <a:gd name="T23" fmla="*/ 222 h 37"/>
                <a:gd name="T24" fmla="*/ 188 w 28"/>
                <a:gd name="T25" fmla="*/ 252 h 37"/>
                <a:gd name="T26" fmla="*/ 166 w 28"/>
                <a:gd name="T27" fmla="*/ 257 h 37"/>
                <a:gd name="T28" fmla="*/ 150 w 28"/>
                <a:gd name="T29" fmla="*/ 214 h 37"/>
                <a:gd name="T30" fmla="*/ 145 w 28"/>
                <a:gd name="T31" fmla="*/ 187 h 37"/>
                <a:gd name="T32" fmla="*/ 102 w 28"/>
                <a:gd name="T33" fmla="*/ 201 h 37"/>
                <a:gd name="T34" fmla="*/ 72 w 28"/>
                <a:gd name="T35" fmla="*/ 230 h 37"/>
                <a:gd name="T36" fmla="*/ 51 w 28"/>
                <a:gd name="T37" fmla="*/ 209 h 37"/>
                <a:gd name="T38" fmla="*/ 43 w 28"/>
                <a:gd name="T39" fmla="*/ 144 h 37"/>
                <a:gd name="T40" fmla="*/ 29 w 28"/>
                <a:gd name="T41" fmla="*/ 120 h 37"/>
                <a:gd name="T42" fmla="*/ 35 w 28"/>
                <a:gd name="T43" fmla="*/ 86 h 37"/>
                <a:gd name="T44" fmla="*/ 35 w 28"/>
                <a:gd name="T45" fmla="*/ 64 h 37"/>
                <a:gd name="T46" fmla="*/ 21 w 28"/>
                <a:gd name="T47" fmla="*/ 56 h 37"/>
                <a:gd name="T48" fmla="*/ 8 w 28"/>
                <a:gd name="T49" fmla="*/ 56 h 37"/>
                <a:gd name="T50" fmla="*/ 0 w 28"/>
                <a:gd name="T51" fmla="*/ 21 h 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8" h="37">
                  <a:moveTo>
                    <a:pt x="0" y="3"/>
                  </a:moveTo>
                  <a:cubicBezTo>
                    <a:pt x="0" y="3"/>
                    <a:pt x="2" y="1"/>
                    <a:pt x="2" y="0"/>
                  </a:cubicBezTo>
                  <a:cubicBezTo>
                    <a:pt x="2" y="0"/>
                    <a:pt x="5" y="3"/>
                    <a:pt x="7" y="3"/>
                  </a:cubicBezTo>
                  <a:cubicBezTo>
                    <a:pt x="9" y="4"/>
                    <a:pt x="12" y="4"/>
                    <a:pt x="13" y="5"/>
                  </a:cubicBezTo>
                  <a:cubicBezTo>
                    <a:pt x="14" y="6"/>
                    <a:pt x="11" y="8"/>
                    <a:pt x="14" y="8"/>
                  </a:cubicBezTo>
                  <a:cubicBezTo>
                    <a:pt x="16" y="8"/>
                    <a:pt x="18" y="8"/>
                    <a:pt x="21" y="8"/>
                  </a:cubicBezTo>
                  <a:cubicBezTo>
                    <a:pt x="23" y="8"/>
                    <a:pt x="24" y="8"/>
                    <a:pt x="25" y="9"/>
                  </a:cubicBezTo>
                  <a:cubicBezTo>
                    <a:pt x="26" y="10"/>
                    <a:pt x="23" y="15"/>
                    <a:pt x="22" y="16"/>
                  </a:cubicBezTo>
                  <a:cubicBezTo>
                    <a:pt x="21" y="17"/>
                    <a:pt x="18" y="16"/>
                    <a:pt x="20" y="19"/>
                  </a:cubicBezTo>
                  <a:cubicBezTo>
                    <a:pt x="22" y="21"/>
                    <a:pt x="23" y="19"/>
                    <a:pt x="24" y="20"/>
                  </a:cubicBezTo>
                  <a:cubicBezTo>
                    <a:pt x="25" y="21"/>
                    <a:pt x="25" y="25"/>
                    <a:pt x="26" y="26"/>
                  </a:cubicBezTo>
                  <a:cubicBezTo>
                    <a:pt x="26" y="26"/>
                    <a:pt x="27" y="31"/>
                    <a:pt x="28" y="31"/>
                  </a:cubicBezTo>
                  <a:cubicBezTo>
                    <a:pt x="26" y="35"/>
                    <a:pt x="26" y="35"/>
                    <a:pt x="26" y="35"/>
                  </a:cubicBezTo>
                  <a:cubicBezTo>
                    <a:pt x="26" y="36"/>
                    <a:pt x="23" y="37"/>
                    <a:pt x="23" y="36"/>
                  </a:cubicBezTo>
                  <a:cubicBezTo>
                    <a:pt x="22" y="34"/>
                    <a:pt x="22" y="31"/>
                    <a:pt x="21" y="30"/>
                  </a:cubicBezTo>
                  <a:cubicBezTo>
                    <a:pt x="21" y="29"/>
                    <a:pt x="21" y="26"/>
                    <a:pt x="20" y="26"/>
                  </a:cubicBezTo>
                  <a:cubicBezTo>
                    <a:pt x="19" y="26"/>
                    <a:pt x="15" y="27"/>
                    <a:pt x="14" y="28"/>
                  </a:cubicBezTo>
                  <a:cubicBezTo>
                    <a:pt x="14" y="29"/>
                    <a:pt x="10" y="32"/>
                    <a:pt x="10" y="32"/>
                  </a:cubicBezTo>
                  <a:cubicBezTo>
                    <a:pt x="9" y="32"/>
                    <a:pt x="7" y="30"/>
                    <a:pt x="7" y="29"/>
                  </a:cubicBezTo>
                  <a:cubicBezTo>
                    <a:pt x="8" y="28"/>
                    <a:pt x="6" y="21"/>
                    <a:pt x="6" y="20"/>
                  </a:cubicBezTo>
                  <a:cubicBezTo>
                    <a:pt x="5" y="20"/>
                    <a:pt x="4" y="19"/>
                    <a:pt x="4" y="17"/>
                  </a:cubicBezTo>
                  <a:cubicBezTo>
                    <a:pt x="4" y="16"/>
                    <a:pt x="4" y="13"/>
                    <a:pt x="5" y="12"/>
                  </a:cubicBezTo>
                  <a:cubicBezTo>
                    <a:pt x="5" y="12"/>
                    <a:pt x="6" y="9"/>
                    <a:pt x="5" y="9"/>
                  </a:cubicBezTo>
                  <a:cubicBezTo>
                    <a:pt x="4" y="8"/>
                    <a:pt x="4" y="8"/>
                    <a:pt x="3" y="8"/>
                  </a:cubicBezTo>
                  <a:cubicBezTo>
                    <a:pt x="2" y="8"/>
                    <a:pt x="1" y="10"/>
                    <a:pt x="1" y="8"/>
                  </a:cubicBezTo>
                  <a:lnTo>
                    <a:pt x="0" y="3"/>
                  </a:lnTo>
                  <a:close/>
                </a:path>
              </a:pathLst>
            </a:custGeom>
            <a:solidFill>
              <a:srgbClr val="D9D9D9"/>
            </a:solidFill>
            <a:ln w="4763" cap="rnd">
              <a:solidFill>
                <a:srgbClr val="FFFFFF"/>
              </a:solidFill>
              <a:prstDash val="solid"/>
              <a:round/>
              <a:headEnd/>
              <a:tailEnd/>
            </a:ln>
          </p:spPr>
          <p:txBody>
            <a:bodyPr/>
            <a:lstStyle/>
            <a:p>
              <a:endParaRPr lang="en-US"/>
            </a:p>
          </p:txBody>
        </p:sp>
        <p:sp>
          <p:nvSpPr>
            <p:cNvPr id="146" name="Freeform 297">
              <a:extLst>
                <a:ext uri="{FF2B5EF4-FFF2-40B4-BE49-F238E27FC236}">
                  <a16:creationId xmlns:a16="http://schemas.microsoft.com/office/drawing/2014/main" id="{EA9EE0D5-5F46-4BA0-A2E6-25690270F121}"/>
                </a:ext>
              </a:extLst>
            </p:cNvPr>
            <p:cNvSpPr>
              <a:spLocks/>
            </p:cNvSpPr>
            <p:nvPr/>
          </p:nvSpPr>
          <p:spPr bwMode="auto">
            <a:xfrm>
              <a:off x="7561930" y="3433636"/>
              <a:ext cx="186064" cy="408113"/>
            </a:xfrm>
            <a:custGeom>
              <a:avLst/>
              <a:gdLst>
                <a:gd name="T0" fmla="*/ 0 w 50"/>
                <a:gd name="T1" fmla="*/ 329 h 110"/>
                <a:gd name="T2" fmla="*/ 13 w 50"/>
                <a:gd name="T3" fmla="*/ 299 h 110"/>
                <a:gd name="T4" fmla="*/ 29 w 50"/>
                <a:gd name="T5" fmla="*/ 265 h 110"/>
                <a:gd name="T6" fmla="*/ 29 w 50"/>
                <a:gd name="T7" fmla="*/ 222 h 110"/>
                <a:gd name="T8" fmla="*/ 56 w 50"/>
                <a:gd name="T9" fmla="*/ 200 h 110"/>
                <a:gd name="T10" fmla="*/ 78 w 50"/>
                <a:gd name="T11" fmla="*/ 179 h 110"/>
                <a:gd name="T12" fmla="*/ 78 w 50"/>
                <a:gd name="T13" fmla="*/ 136 h 110"/>
                <a:gd name="T14" fmla="*/ 102 w 50"/>
                <a:gd name="T15" fmla="*/ 86 h 110"/>
                <a:gd name="T16" fmla="*/ 150 w 50"/>
                <a:gd name="T17" fmla="*/ 51 h 110"/>
                <a:gd name="T18" fmla="*/ 172 w 50"/>
                <a:gd name="T19" fmla="*/ 29 h 110"/>
                <a:gd name="T20" fmla="*/ 193 w 50"/>
                <a:gd name="T21" fmla="*/ 13 h 110"/>
                <a:gd name="T22" fmla="*/ 214 w 50"/>
                <a:gd name="T23" fmla="*/ 13 h 110"/>
                <a:gd name="T24" fmla="*/ 236 w 50"/>
                <a:gd name="T25" fmla="*/ 43 h 110"/>
                <a:gd name="T26" fmla="*/ 236 w 50"/>
                <a:gd name="T27" fmla="*/ 99 h 110"/>
                <a:gd name="T28" fmla="*/ 209 w 50"/>
                <a:gd name="T29" fmla="*/ 136 h 110"/>
                <a:gd name="T30" fmla="*/ 193 w 50"/>
                <a:gd name="T31" fmla="*/ 163 h 110"/>
                <a:gd name="T32" fmla="*/ 209 w 50"/>
                <a:gd name="T33" fmla="*/ 208 h 110"/>
                <a:gd name="T34" fmla="*/ 252 w 50"/>
                <a:gd name="T35" fmla="*/ 200 h 110"/>
                <a:gd name="T36" fmla="*/ 265 w 50"/>
                <a:gd name="T37" fmla="*/ 230 h 110"/>
                <a:gd name="T38" fmla="*/ 273 w 50"/>
                <a:gd name="T39" fmla="*/ 251 h 110"/>
                <a:gd name="T40" fmla="*/ 252 w 50"/>
                <a:gd name="T41" fmla="*/ 265 h 110"/>
                <a:gd name="T42" fmla="*/ 265 w 50"/>
                <a:gd name="T43" fmla="*/ 286 h 110"/>
                <a:gd name="T44" fmla="*/ 308 w 50"/>
                <a:gd name="T45" fmla="*/ 294 h 110"/>
                <a:gd name="T46" fmla="*/ 359 w 50"/>
                <a:gd name="T47" fmla="*/ 294 h 110"/>
                <a:gd name="T48" fmla="*/ 346 w 50"/>
                <a:gd name="T49" fmla="*/ 337 h 110"/>
                <a:gd name="T50" fmla="*/ 308 w 50"/>
                <a:gd name="T51" fmla="*/ 350 h 110"/>
                <a:gd name="T52" fmla="*/ 281 w 50"/>
                <a:gd name="T53" fmla="*/ 363 h 110"/>
                <a:gd name="T54" fmla="*/ 257 w 50"/>
                <a:gd name="T55" fmla="*/ 363 h 110"/>
                <a:gd name="T56" fmla="*/ 214 w 50"/>
                <a:gd name="T57" fmla="*/ 414 h 110"/>
                <a:gd name="T58" fmla="*/ 201 w 50"/>
                <a:gd name="T59" fmla="*/ 444 h 110"/>
                <a:gd name="T60" fmla="*/ 193 w 50"/>
                <a:gd name="T61" fmla="*/ 465 h 110"/>
                <a:gd name="T62" fmla="*/ 236 w 50"/>
                <a:gd name="T63" fmla="*/ 500 h 110"/>
                <a:gd name="T64" fmla="*/ 244 w 50"/>
                <a:gd name="T65" fmla="*/ 543 h 110"/>
                <a:gd name="T66" fmla="*/ 236 w 50"/>
                <a:gd name="T67" fmla="*/ 593 h 110"/>
                <a:gd name="T68" fmla="*/ 265 w 50"/>
                <a:gd name="T69" fmla="*/ 644 h 110"/>
                <a:gd name="T70" fmla="*/ 281 w 50"/>
                <a:gd name="T71" fmla="*/ 671 h 110"/>
                <a:gd name="T72" fmla="*/ 273 w 50"/>
                <a:gd name="T73" fmla="*/ 714 h 110"/>
                <a:gd name="T74" fmla="*/ 273 w 50"/>
                <a:gd name="T75" fmla="*/ 764 h 110"/>
                <a:gd name="T76" fmla="*/ 257 w 50"/>
                <a:gd name="T77" fmla="*/ 786 h 110"/>
                <a:gd name="T78" fmla="*/ 236 w 50"/>
                <a:gd name="T79" fmla="*/ 786 h 110"/>
                <a:gd name="T80" fmla="*/ 244 w 50"/>
                <a:gd name="T81" fmla="*/ 735 h 110"/>
                <a:gd name="T82" fmla="*/ 230 w 50"/>
                <a:gd name="T83" fmla="*/ 687 h 110"/>
                <a:gd name="T84" fmla="*/ 236 w 50"/>
                <a:gd name="T85" fmla="*/ 657 h 110"/>
                <a:gd name="T86" fmla="*/ 209 w 50"/>
                <a:gd name="T87" fmla="*/ 628 h 110"/>
                <a:gd name="T88" fmla="*/ 193 w 50"/>
                <a:gd name="T89" fmla="*/ 585 h 110"/>
                <a:gd name="T90" fmla="*/ 193 w 50"/>
                <a:gd name="T91" fmla="*/ 556 h 110"/>
                <a:gd name="T92" fmla="*/ 180 w 50"/>
                <a:gd name="T93" fmla="*/ 521 h 110"/>
                <a:gd name="T94" fmla="*/ 158 w 50"/>
                <a:gd name="T95" fmla="*/ 513 h 110"/>
                <a:gd name="T96" fmla="*/ 115 w 50"/>
                <a:gd name="T97" fmla="*/ 564 h 110"/>
                <a:gd name="T98" fmla="*/ 56 w 50"/>
                <a:gd name="T99" fmla="*/ 543 h 110"/>
                <a:gd name="T100" fmla="*/ 43 w 50"/>
                <a:gd name="T101" fmla="*/ 500 h 110"/>
                <a:gd name="T102" fmla="*/ 72 w 50"/>
                <a:gd name="T103" fmla="*/ 478 h 110"/>
                <a:gd name="T104" fmla="*/ 72 w 50"/>
                <a:gd name="T105" fmla="*/ 444 h 110"/>
                <a:gd name="T106" fmla="*/ 29 w 50"/>
                <a:gd name="T107" fmla="*/ 428 h 110"/>
                <a:gd name="T108" fmla="*/ 51 w 50"/>
                <a:gd name="T109" fmla="*/ 406 h 110"/>
                <a:gd name="T110" fmla="*/ 56 w 50"/>
                <a:gd name="T111" fmla="*/ 385 h 110"/>
                <a:gd name="T112" fmla="*/ 35 w 50"/>
                <a:gd name="T113" fmla="*/ 380 h 110"/>
                <a:gd name="T114" fmla="*/ 13 w 50"/>
                <a:gd name="T115" fmla="*/ 350 h 110"/>
                <a:gd name="T116" fmla="*/ 0 w 50"/>
                <a:gd name="T117" fmla="*/ 329 h 11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50" h="110">
                  <a:moveTo>
                    <a:pt x="0" y="46"/>
                  </a:moveTo>
                  <a:cubicBezTo>
                    <a:pt x="2" y="42"/>
                    <a:pt x="2" y="42"/>
                    <a:pt x="2" y="42"/>
                  </a:cubicBezTo>
                  <a:cubicBezTo>
                    <a:pt x="2" y="43"/>
                    <a:pt x="4" y="39"/>
                    <a:pt x="4" y="37"/>
                  </a:cubicBezTo>
                  <a:cubicBezTo>
                    <a:pt x="4" y="36"/>
                    <a:pt x="2" y="33"/>
                    <a:pt x="4" y="31"/>
                  </a:cubicBezTo>
                  <a:cubicBezTo>
                    <a:pt x="6" y="29"/>
                    <a:pt x="7" y="28"/>
                    <a:pt x="8" y="28"/>
                  </a:cubicBezTo>
                  <a:cubicBezTo>
                    <a:pt x="10" y="28"/>
                    <a:pt x="11" y="27"/>
                    <a:pt x="11" y="25"/>
                  </a:cubicBezTo>
                  <a:cubicBezTo>
                    <a:pt x="12" y="24"/>
                    <a:pt x="11" y="21"/>
                    <a:pt x="11" y="19"/>
                  </a:cubicBezTo>
                  <a:cubicBezTo>
                    <a:pt x="11" y="17"/>
                    <a:pt x="13" y="13"/>
                    <a:pt x="14" y="12"/>
                  </a:cubicBezTo>
                  <a:cubicBezTo>
                    <a:pt x="15" y="12"/>
                    <a:pt x="20" y="8"/>
                    <a:pt x="21" y="7"/>
                  </a:cubicBezTo>
                  <a:cubicBezTo>
                    <a:pt x="24" y="4"/>
                    <a:pt x="24" y="4"/>
                    <a:pt x="24" y="4"/>
                  </a:cubicBezTo>
                  <a:cubicBezTo>
                    <a:pt x="27" y="2"/>
                    <a:pt x="27" y="2"/>
                    <a:pt x="27" y="2"/>
                  </a:cubicBezTo>
                  <a:cubicBezTo>
                    <a:pt x="27" y="2"/>
                    <a:pt x="28" y="0"/>
                    <a:pt x="30" y="2"/>
                  </a:cubicBezTo>
                  <a:cubicBezTo>
                    <a:pt x="32" y="3"/>
                    <a:pt x="33" y="2"/>
                    <a:pt x="33" y="6"/>
                  </a:cubicBezTo>
                  <a:cubicBezTo>
                    <a:pt x="33" y="10"/>
                    <a:pt x="33" y="14"/>
                    <a:pt x="33" y="14"/>
                  </a:cubicBezTo>
                  <a:cubicBezTo>
                    <a:pt x="29" y="19"/>
                    <a:pt x="29" y="19"/>
                    <a:pt x="29" y="19"/>
                  </a:cubicBezTo>
                  <a:cubicBezTo>
                    <a:pt x="29" y="19"/>
                    <a:pt x="27" y="20"/>
                    <a:pt x="27" y="23"/>
                  </a:cubicBezTo>
                  <a:cubicBezTo>
                    <a:pt x="28" y="27"/>
                    <a:pt x="27" y="28"/>
                    <a:pt x="29" y="29"/>
                  </a:cubicBezTo>
                  <a:cubicBezTo>
                    <a:pt x="32" y="29"/>
                    <a:pt x="31" y="26"/>
                    <a:pt x="35" y="28"/>
                  </a:cubicBezTo>
                  <a:cubicBezTo>
                    <a:pt x="38" y="30"/>
                    <a:pt x="36" y="30"/>
                    <a:pt x="37" y="32"/>
                  </a:cubicBezTo>
                  <a:cubicBezTo>
                    <a:pt x="38" y="35"/>
                    <a:pt x="41" y="32"/>
                    <a:pt x="38" y="35"/>
                  </a:cubicBezTo>
                  <a:cubicBezTo>
                    <a:pt x="35" y="37"/>
                    <a:pt x="34" y="33"/>
                    <a:pt x="35" y="37"/>
                  </a:cubicBezTo>
                  <a:cubicBezTo>
                    <a:pt x="36" y="40"/>
                    <a:pt x="35" y="39"/>
                    <a:pt x="37" y="40"/>
                  </a:cubicBezTo>
                  <a:cubicBezTo>
                    <a:pt x="40" y="41"/>
                    <a:pt x="37" y="38"/>
                    <a:pt x="43" y="41"/>
                  </a:cubicBezTo>
                  <a:cubicBezTo>
                    <a:pt x="48" y="44"/>
                    <a:pt x="50" y="42"/>
                    <a:pt x="50" y="41"/>
                  </a:cubicBezTo>
                  <a:cubicBezTo>
                    <a:pt x="50" y="41"/>
                    <a:pt x="50" y="47"/>
                    <a:pt x="48" y="47"/>
                  </a:cubicBezTo>
                  <a:cubicBezTo>
                    <a:pt x="45" y="47"/>
                    <a:pt x="43" y="47"/>
                    <a:pt x="43" y="49"/>
                  </a:cubicBezTo>
                  <a:cubicBezTo>
                    <a:pt x="43" y="51"/>
                    <a:pt x="41" y="51"/>
                    <a:pt x="39" y="51"/>
                  </a:cubicBezTo>
                  <a:cubicBezTo>
                    <a:pt x="38" y="51"/>
                    <a:pt x="38" y="48"/>
                    <a:pt x="36" y="51"/>
                  </a:cubicBezTo>
                  <a:cubicBezTo>
                    <a:pt x="34" y="54"/>
                    <a:pt x="30" y="57"/>
                    <a:pt x="30" y="58"/>
                  </a:cubicBezTo>
                  <a:cubicBezTo>
                    <a:pt x="30" y="60"/>
                    <a:pt x="29" y="61"/>
                    <a:pt x="28" y="62"/>
                  </a:cubicBezTo>
                  <a:cubicBezTo>
                    <a:pt x="26" y="62"/>
                    <a:pt x="25" y="63"/>
                    <a:pt x="27" y="65"/>
                  </a:cubicBezTo>
                  <a:cubicBezTo>
                    <a:pt x="29" y="66"/>
                    <a:pt x="32" y="68"/>
                    <a:pt x="33" y="70"/>
                  </a:cubicBezTo>
                  <a:cubicBezTo>
                    <a:pt x="34" y="72"/>
                    <a:pt x="33" y="72"/>
                    <a:pt x="34" y="76"/>
                  </a:cubicBezTo>
                  <a:cubicBezTo>
                    <a:pt x="34" y="79"/>
                    <a:pt x="31" y="80"/>
                    <a:pt x="33" y="83"/>
                  </a:cubicBezTo>
                  <a:cubicBezTo>
                    <a:pt x="34" y="85"/>
                    <a:pt x="36" y="89"/>
                    <a:pt x="37" y="90"/>
                  </a:cubicBezTo>
                  <a:cubicBezTo>
                    <a:pt x="38" y="91"/>
                    <a:pt x="39" y="92"/>
                    <a:pt x="39" y="94"/>
                  </a:cubicBezTo>
                  <a:cubicBezTo>
                    <a:pt x="38" y="97"/>
                    <a:pt x="37" y="98"/>
                    <a:pt x="38" y="100"/>
                  </a:cubicBezTo>
                  <a:cubicBezTo>
                    <a:pt x="38" y="101"/>
                    <a:pt x="38" y="106"/>
                    <a:pt x="38" y="107"/>
                  </a:cubicBezTo>
                  <a:cubicBezTo>
                    <a:pt x="37" y="108"/>
                    <a:pt x="37" y="109"/>
                    <a:pt x="36" y="110"/>
                  </a:cubicBezTo>
                  <a:cubicBezTo>
                    <a:pt x="35" y="110"/>
                    <a:pt x="33" y="110"/>
                    <a:pt x="33" y="110"/>
                  </a:cubicBezTo>
                  <a:cubicBezTo>
                    <a:pt x="33" y="110"/>
                    <a:pt x="35" y="106"/>
                    <a:pt x="34" y="103"/>
                  </a:cubicBezTo>
                  <a:cubicBezTo>
                    <a:pt x="34" y="99"/>
                    <a:pt x="32" y="97"/>
                    <a:pt x="32" y="96"/>
                  </a:cubicBezTo>
                  <a:cubicBezTo>
                    <a:pt x="32" y="94"/>
                    <a:pt x="34" y="93"/>
                    <a:pt x="33" y="92"/>
                  </a:cubicBezTo>
                  <a:cubicBezTo>
                    <a:pt x="32" y="91"/>
                    <a:pt x="30" y="91"/>
                    <a:pt x="29" y="88"/>
                  </a:cubicBezTo>
                  <a:cubicBezTo>
                    <a:pt x="28" y="86"/>
                    <a:pt x="27" y="84"/>
                    <a:pt x="27" y="82"/>
                  </a:cubicBezTo>
                  <a:cubicBezTo>
                    <a:pt x="27" y="80"/>
                    <a:pt x="27" y="80"/>
                    <a:pt x="27" y="78"/>
                  </a:cubicBezTo>
                  <a:cubicBezTo>
                    <a:pt x="26" y="75"/>
                    <a:pt x="26" y="74"/>
                    <a:pt x="25" y="73"/>
                  </a:cubicBezTo>
                  <a:cubicBezTo>
                    <a:pt x="23" y="73"/>
                    <a:pt x="23" y="70"/>
                    <a:pt x="22" y="72"/>
                  </a:cubicBezTo>
                  <a:cubicBezTo>
                    <a:pt x="20" y="73"/>
                    <a:pt x="17" y="78"/>
                    <a:pt x="16" y="79"/>
                  </a:cubicBezTo>
                  <a:cubicBezTo>
                    <a:pt x="14" y="79"/>
                    <a:pt x="8" y="78"/>
                    <a:pt x="8" y="76"/>
                  </a:cubicBezTo>
                  <a:cubicBezTo>
                    <a:pt x="7" y="74"/>
                    <a:pt x="5" y="72"/>
                    <a:pt x="6" y="70"/>
                  </a:cubicBezTo>
                  <a:cubicBezTo>
                    <a:pt x="7" y="69"/>
                    <a:pt x="9" y="68"/>
                    <a:pt x="10" y="67"/>
                  </a:cubicBezTo>
                  <a:cubicBezTo>
                    <a:pt x="11" y="66"/>
                    <a:pt x="11" y="62"/>
                    <a:pt x="10" y="62"/>
                  </a:cubicBezTo>
                  <a:cubicBezTo>
                    <a:pt x="8" y="62"/>
                    <a:pt x="4" y="60"/>
                    <a:pt x="4" y="60"/>
                  </a:cubicBezTo>
                  <a:cubicBezTo>
                    <a:pt x="4" y="60"/>
                    <a:pt x="5" y="57"/>
                    <a:pt x="7" y="57"/>
                  </a:cubicBezTo>
                  <a:cubicBezTo>
                    <a:pt x="8" y="57"/>
                    <a:pt x="9" y="54"/>
                    <a:pt x="8" y="54"/>
                  </a:cubicBezTo>
                  <a:cubicBezTo>
                    <a:pt x="6" y="54"/>
                    <a:pt x="6" y="54"/>
                    <a:pt x="5" y="53"/>
                  </a:cubicBezTo>
                  <a:cubicBezTo>
                    <a:pt x="4" y="51"/>
                    <a:pt x="4" y="49"/>
                    <a:pt x="2" y="49"/>
                  </a:cubicBezTo>
                  <a:cubicBezTo>
                    <a:pt x="1" y="50"/>
                    <a:pt x="0" y="46"/>
                    <a:pt x="0" y="46"/>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47" name="Freeform 298">
              <a:extLst>
                <a:ext uri="{FF2B5EF4-FFF2-40B4-BE49-F238E27FC236}">
                  <a16:creationId xmlns:a16="http://schemas.microsoft.com/office/drawing/2014/main" id="{2083CF18-26F8-4647-9531-905F8DA809DE}"/>
                </a:ext>
              </a:extLst>
            </p:cNvPr>
            <p:cNvSpPr>
              <a:spLocks/>
            </p:cNvSpPr>
            <p:nvPr/>
          </p:nvSpPr>
          <p:spPr bwMode="auto">
            <a:xfrm>
              <a:off x="7747994" y="3548852"/>
              <a:ext cx="170790" cy="333153"/>
            </a:xfrm>
            <a:custGeom>
              <a:avLst/>
              <a:gdLst>
                <a:gd name="T0" fmla="*/ 13 w 46"/>
                <a:gd name="T1" fmla="*/ 43 h 90"/>
                <a:gd name="T2" fmla="*/ 86 w 46"/>
                <a:gd name="T3" fmla="*/ 51 h 90"/>
                <a:gd name="T4" fmla="*/ 136 w 46"/>
                <a:gd name="T5" fmla="*/ 29 h 90"/>
                <a:gd name="T6" fmla="*/ 187 w 46"/>
                <a:gd name="T7" fmla="*/ 29 h 90"/>
                <a:gd name="T8" fmla="*/ 214 w 46"/>
                <a:gd name="T9" fmla="*/ 64 h 90"/>
                <a:gd name="T10" fmla="*/ 265 w 46"/>
                <a:gd name="T11" fmla="*/ 85 h 90"/>
                <a:gd name="T12" fmla="*/ 209 w 46"/>
                <a:gd name="T13" fmla="*/ 120 h 90"/>
                <a:gd name="T14" fmla="*/ 187 w 46"/>
                <a:gd name="T15" fmla="*/ 213 h 90"/>
                <a:gd name="T16" fmla="*/ 209 w 46"/>
                <a:gd name="T17" fmla="*/ 277 h 90"/>
                <a:gd name="T18" fmla="*/ 265 w 46"/>
                <a:gd name="T19" fmla="*/ 320 h 90"/>
                <a:gd name="T20" fmla="*/ 308 w 46"/>
                <a:gd name="T21" fmla="*/ 363 h 90"/>
                <a:gd name="T22" fmla="*/ 321 w 46"/>
                <a:gd name="T23" fmla="*/ 435 h 90"/>
                <a:gd name="T24" fmla="*/ 321 w 46"/>
                <a:gd name="T25" fmla="*/ 491 h 90"/>
                <a:gd name="T26" fmla="*/ 308 w 46"/>
                <a:gd name="T27" fmla="*/ 525 h 90"/>
                <a:gd name="T28" fmla="*/ 265 w 46"/>
                <a:gd name="T29" fmla="*/ 547 h 90"/>
                <a:gd name="T30" fmla="*/ 243 w 46"/>
                <a:gd name="T31" fmla="*/ 563 h 90"/>
                <a:gd name="T32" fmla="*/ 214 w 46"/>
                <a:gd name="T33" fmla="*/ 576 h 90"/>
                <a:gd name="T34" fmla="*/ 193 w 46"/>
                <a:gd name="T35" fmla="*/ 584 h 90"/>
                <a:gd name="T36" fmla="*/ 171 w 46"/>
                <a:gd name="T37" fmla="*/ 619 h 90"/>
                <a:gd name="T38" fmla="*/ 150 w 46"/>
                <a:gd name="T39" fmla="*/ 640 h 90"/>
                <a:gd name="T40" fmla="*/ 136 w 46"/>
                <a:gd name="T41" fmla="*/ 605 h 90"/>
                <a:gd name="T42" fmla="*/ 128 w 46"/>
                <a:gd name="T43" fmla="*/ 576 h 90"/>
                <a:gd name="T44" fmla="*/ 150 w 46"/>
                <a:gd name="T45" fmla="*/ 541 h 90"/>
                <a:gd name="T46" fmla="*/ 193 w 46"/>
                <a:gd name="T47" fmla="*/ 499 h 90"/>
                <a:gd name="T48" fmla="*/ 251 w 46"/>
                <a:gd name="T49" fmla="*/ 461 h 90"/>
                <a:gd name="T50" fmla="*/ 235 w 46"/>
                <a:gd name="T51" fmla="*/ 392 h 90"/>
                <a:gd name="T52" fmla="*/ 230 w 46"/>
                <a:gd name="T53" fmla="*/ 341 h 90"/>
                <a:gd name="T54" fmla="*/ 209 w 46"/>
                <a:gd name="T55" fmla="*/ 307 h 90"/>
                <a:gd name="T56" fmla="*/ 171 w 46"/>
                <a:gd name="T57" fmla="*/ 285 h 90"/>
                <a:gd name="T58" fmla="*/ 120 w 46"/>
                <a:gd name="T59" fmla="*/ 200 h 90"/>
                <a:gd name="T60" fmla="*/ 115 w 46"/>
                <a:gd name="T61" fmla="*/ 149 h 90"/>
                <a:gd name="T62" fmla="*/ 78 w 46"/>
                <a:gd name="T63" fmla="*/ 107 h 90"/>
                <a:gd name="T64" fmla="*/ 43 w 46"/>
                <a:gd name="T65" fmla="*/ 93 h 90"/>
                <a:gd name="T66" fmla="*/ 0 w 46"/>
                <a:gd name="T67" fmla="*/ 72 h 9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6" h="90">
                  <a:moveTo>
                    <a:pt x="0" y="10"/>
                  </a:moveTo>
                  <a:cubicBezTo>
                    <a:pt x="1" y="8"/>
                    <a:pt x="0" y="6"/>
                    <a:pt x="2" y="6"/>
                  </a:cubicBezTo>
                  <a:cubicBezTo>
                    <a:pt x="4" y="5"/>
                    <a:pt x="8" y="6"/>
                    <a:pt x="8" y="6"/>
                  </a:cubicBezTo>
                  <a:cubicBezTo>
                    <a:pt x="8" y="6"/>
                    <a:pt x="9" y="6"/>
                    <a:pt x="12" y="7"/>
                  </a:cubicBezTo>
                  <a:cubicBezTo>
                    <a:pt x="14" y="8"/>
                    <a:pt x="16" y="7"/>
                    <a:pt x="16" y="7"/>
                  </a:cubicBezTo>
                  <a:cubicBezTo>
                    <a:pt x="16" y="7"/>
                    <a:pt x="18" y="6"/>
                    <a:pt x="19" y="4"/>
                  </a:cubicBezTo>
                  <a:cubicBezTo>
                    <a:pt x="20" y="2"/>
                    <a:pt x="19" y="0"/>
                    <a:pt x="22" y="1"/>
                  </a:cubicBezTo>
                  <a:cubicBezTo>
                    <a:pt x="25" y="3"/>
                    <a:pt x="26" y="4"/>
                    <a:pt x="26" y="4"/>
                  </a:cubicBezTo>
                  <a:cubicBezTo>
                    <a:pt x="26" y="4"/>
                    <a:pt x="27" y="3"/>
                    <a:pt x="29" y="5"/>
                  </a:cubicBezTo>
                  <a:cubicBezTo>
                    <a:pt x="32" y="7"/>
                    <a:pt x="30" y="7"/>
                    <a:pt x="30" y="9"/>
                  </a:cubicBezTo>
                  <a:cubicBezTo>
                    <a:pt x="30" y="11"/>
                    <a:pt x="31" y="10"/>
                    <a:pt x="32" y="11"/>
                  </a:cubicBezTo>
                  <a:cubicBezTo>
                    <a:pt x="34" y="12"/>
                    <a:pt x="37" y="12"/>
                    <a:pt x="37" y="12"/>
                  </a:cubicBezTo>
                  <a:cubicBezTo>
                    <a:pt x="37" y="12"/>
                    <a:pt x="34" y="13"/>
                    <a:pt x="33" y="14"/>
                  </a:cubicBezTo>
                  <a:cubicBezTo>
                    <a:pt x="32" y="15"/>
                    <a:pt x="29" y="16"/>
                    <a:pt x="29" y="17"/>
                  </a:cubicBezTo>
                  <a:cubicBezTo>
                    <a:pt x="29" y="19"/>
                    <a:pt x="26" y="21"/>
                    <a:pt x="26" y="23"/>
                  </a:cubicBezTo>
                  <a:cubicBezTo>
                    <a:pt x="25" y="24"/>
                    <a:pt x="25" y="28"/>
                    <a:pt x="26" y="30"/>
                  </a:cubicBezTo>
                  <a:cubicBezTo>
                    <a:pt x="28" y="31"/>
                    <a:pt x="29" y="33"/>
                    <a:pt x="28" y="35"/>
                  </a:cubicBezTo>
                  <a:cubicBezTo>
                    <a:pt x="28" y="37"/>
                    <a:pt x="27" y="38"/>
                    <a:pt x="29" y="39"/>
                  </a:cubicBezTo>
                  <a:cubicBezTo>
                    <a:pt x="31" y="40"/>
                    <a:pt x="32" y="40"/>
                    <a:pt x="34" y="41"/>
                  </a:cubicBezTo>
                  <a:cubicBezTo>
                    <a:pt x="35" y="42"/>
                    <a:pt x="36" y="45"/>
                    <a:pt x="37" y="45"/>
                  </a:cubicBezTo>
                  <a:cubicBezTo>
                    <a:pt x="38" y="46"/>
                    <a:pt x="39" y="48"/>
                    <a:pt x="40" y="48"/>
                  </a:cubicBezTo>
                  <a:cubicBezTo>
                    <a:pt x="42" y="49"/>
                    <a:pt x="43" y="50"/>
                    <a:pt x="43" y="51"/>
                  </a:cubicBezTo>
                  <a:cubicBezTo>
                    <a:pt x="43" y="52"/>
                    <a:pt x="42" y="54"/>
                    <a:pt x="42" y="56"/>
                  </a:cubicBezTo>
                  <a:cubicBezTo>
                    <a:pt x="43" y="58"/>
                    <a:pt x="45" y="60"/>
                    <a:pt x="45" y="61"/>
                  </a:cubicBezTo>
                  <a:cubicBezTo>
                    <a:pt x="44" y="62"/>
                    <a:pt x="43" y="63"/>
                    <a:pt x="43" y="64"/>
                  </a:cubicBezTo>
                  <a:cubicBezTo>
                    <a:pt x="44" y="65"/>
                    <a:pt x="46" y="67"/>
                    <a:pt x="45" y="69"/>
                  </a:cubicBezTo>
                  <a:cubicBezTo>
                    <a:pt x="45" y="70"/>
                    <a:pt x="45" y="73"/>
                    <a:pt x="44" y="72"/>
                  </a:cubicBezTo>
                  <a:cubicBezTo>
                    <a:pt x="43" y="72"/>
                    <a:pt x="44" y="73"/>
                    <a:pt x="43" y="74"/>
                  </a:cubicBezTo>
                  <a:cubicBezTo>
                    <a:pt x="43" y="75"/>
                    <a:pt x="41" y="76"/>
                    <a:pt x="40" y="76"/>
                  </a:cubicBezTo>
                  <a:cubicBezTo>
                    <a:pt x="37" y="77"/>
                    <a:pt x="37" y="77"/>
                    <a:pt x="37" y="77"/>
                  </a:cubicBezTo>
                  <a:cubicBezTo>
                    <a:pt x="37" y="77"/>
                    <a:pt x="35" y="74"/>
                    <a:pt x="35" y="76"/>
                  </a:cubicBezTo>
                  <a:cubicBezTo>
                    <a:pt x="35" y="78"/>
                    <a:pt x="34" y="79"/>
                    <a:pt x="34" y="79"/>
                  </a:cubicBezTo>
                  <a:cubicBezTo>
                    <a:pt x="34" y="79"/>
                    <a:pt x="31" y="77"/>
                    <a:pt x="31" y="78"/>
                  </a:cubicBezTo>
                  <a:cubicBezTo>
                    <a:pt x="31" y="79"/>
                    <a:pt x="30" y="81"/>
                    <a:pt x="30" y="81"/>
                  </a:cubicBezTo>
                  <a:cubicBezTo>
                    <a:pt x="29" y="82"/>
                    <a:pt x="29" y="82"/>
                    <a:pt x="29" y="82"/>
                  </a:cubicBezTo>
                  <a:cubicBezTo>
                    <a:pt x="28" y="82"/>
                    <a:pt x="27" y="81"/>
                    <a:pt x="27" y="82"/>
                  </a:cubicBezTo>
                  <a:cubicBezTo>
                    <a:pt x="26" y="83"/>
                    <a:pt x="27" y="86"/>
                    <a:pt x="27" y="86"/>
                  </a:cubicBezTo>
                  <a:cubicBezTo>
                    <a:pt x="27" y="86"/>
                    <a:pt x="25" y="87"/>
                    <a:pt x="24" y="87"/>
                  </a:cubicBezTo>
                  <a:cubicBezTo>
                    <a:pt x="23" y="88"/>
                    <a:pt x="22" y="86"/>
                    <a:pt x="22" y="87"/>
                  </a:cubicBezTo>
                  <a:cubicBezTo>
                    <a:pt x="22" y="88"/>
                    <a:pt x="21" y="89"/>
                    <a:pt x="21" y="90"/>
                  </a:cubicBezTo>
                  <a:cubicBezTo>
                    <a:pt x="20" y="90"/>
                    <a:pt x="18" y="89"/>
                    <a:pt x="18" y="89"/>
                  </a:cubicBezTo>
                  <a:cubicBezTo>
                    <a:pt x="18" y="87"/>
                    <a:pt x="18" y="86"/>
                    <a:pt x="19" y="85"/>
                  </a:cubicBezTo>
                  <a:cubicBezTo>
                    <a:pt x="20" y="83"/>
                    <a:pt x="22" y="82"/>
                    <a:pt x="20" y="82"/>
                  </a:cubicBezTo>
                  <a:cubicBezTo>
                    <a:pt x="19" y="82"/>
                    <a:pt x="18" y="81"/>
                    <a:pt x="18" y="81"/>
                  </a:cubicBezTo>
                  <a:cubicBezTo>
                    <a:pt x="18" y="81"/>
                    <a:pt x="17" y="79"/>
                    <a:pt x="19" y="78"/>
                  </a:cubicBezTo>
                  <a:cubicBezTo>
                    <a:pt x="20" y="77"/>
                    <a:pt x="19" y="75"/>
                    <a:pt x="21" y="76"/>
                  </a:cubicBezTo>
                  <a:cubicBezTo>
                    <a:pt x="23" y="77"/>
                    <a:pt x="23" y="76"/>
                    <a:pt x="24" y="76"/>
                  </a:cubicBezTo>
                  <a:cubicBezTo>
                    <a:pt x="25" y="75"/>
                    <a:pt x="25" y="70"/>
                    <a:pt x="27" y="70"/>
                  </a:cubicBezTo>
                  <a:cubicBezTo>
                    <a:pt x="28" y="69"/>
                    <a:pt x="29" y="69"/>
                    <a:pt x="31" y="69"/>
                  </a:cubicBezTo>
                  <a:cubicBezTo>
                    <a:pt x="32" y="68"/>
                    <a:pt x="35" y="68"/>
                    <a:pt x="35" y="65"/>
                  </a:cubicBezTo>
                  <a:cubicBezTo>
                    <a:pt x="35" y="63"/>
                    <a:pt x="34" y="62"/>
                    <a:pt x="34" y="60"/>
                  </a:cubicBezTo>
                  <a:cubicBezTo>
                    <a:pt x="34" y="58"/>
                    <a:pt x="34" y="55"/>
                    <a:pt x="33" y="55"/>
                  </a:cubicBezTo>
                  <a:cubicBezTo>
                    <a:pt x="31" y="55"/>
                    <a:pt x="30" y="55"/>
                    <a:pt x="31" y="52"/>
                  </a:cubicBezTo>
                  <a:cubicBezTo>
                    <a:pt x="32" y="50"/>
                    <a:pt x="32" y="48"/>
                    <a:pt x="32" y="48"/>
                  </a:cubicBezTo>
                  <a:cubicBezTo>
                    <a:pt x="32" y="46"/>
                    <a:pt x="32" y="44"/>
                    <a:pt x="31" y="45"/>
                  </a:cubicBezTo>
                  <a:cubicBezTo>
                    <a:pt x="30" y="46"/>
                    <a:pt x="29" y="45"/>
                    <a:pt x="29" y="43"/>
                  </a:cubicBezTo>
                  <a:cubicBezTo>
                    <a:pt x="28" y="42"/>
                    <a:pt x="29" y="40"/>
                    <a:pt x="28" y="41"/>
                  </a:cubicBezTo>
                  <a:cubicBezTo>
                    <a:pt x="26" y="42"/>
                    <a:pt x="25" y="41"/>
                    <a:pt x="24" y="40"/>
                  </a:cubicBezTo>
                  <a:cubicBezTo>
                    <a:pt x="23" y="39"/>
                    <a:pt x="22" y="38"/>
                    <a:pt x="21" y="34"/>
                  </a:cubicBezTo>
                  <a:cubicBezTo>
                    <a:pt x="20" y="31"/>
                    <a:pt x="20" y="29"/>
                    <a:pt x="17" y="28"/>
                  </a:cubicBezTo>
                  <a:cubicBezTo>
                    <a:pt x="14" y="26"/>
                    <a:pt x="12" y="23"/>
                    <a:pt x="14" y="23"/>
                  </a:cubicBezTo>
                  <a:cubicBezTo>
                    <a:pt x="15" y="23"/>
                    <a:pt x="15" y="21"/>
                    <a:pt x="16" y="21"/>
                  </a:cubicBezTo>
                  <a:cubicBezTo>
                    <a:pt x="17" y="21"/>
                    <a:pt x="16" y="17"/>
                    <a:pt x="15" y="17"/>
                  </a:cubicBezTo>
                  <a:cubicBezTo>
                    <a:pt x="13" y="16"/>
                    <a:pt x="13" y="14"/>
                    <a:pt x="11" y="15"/>
                  </a:cubicBezTo>
                  <a:cubicBezTo>
                    <a:pt x="10" y="16"/>
                    <a:pt x="9" y="17"/>
                    <a:pt x="8" y="16"/>
                  </a:cubicBezTo>
                  <a:cubicBezTo>
                    <a:pt x="7" y="16"/>
                    <a:pt x="6" y="14"/>
                    <a:pt x="6" y="13"/>
                  </a:cubicBezTo>
                  <a:cubicBezTo>
                    <a:pt x="6" y="12"/>
                    <a:pt x="6" y="10"/>
                    <a:pt x="5" y="9"/>
                  </a:cubicBezTo>
                  <a:cubicBezTo>
                    <a:pt x="4" y="9"/>
                    <a:pt x="0" y="10"/>
                    <a:pt x="0" y="1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48" name="Freeform 299">
              <a:extLst>
                <a:ext uri="{FF2B5EF4-FFF2-40B4-BE49-F238E27FC236}">
                  <a16:creationId xmlns:a16="http://schemas.microsoft.com/office/drawing/2014/main" id="{BBE143C0-3843-4C66-9F3C-B8B7576ADF08}"/>
                </a:ext>
              </a:extLst>
            </p:cNvPr>
            <p:cNvSpPr>
              <a:spLocks/>
            </p:cNvSpPr>
            <p:nvPr/>
          </p:nvSpPr>
          <p:spPr bwMode="auto">
            <a:xfrm>
              <a:off x="7706338" y="3582167"/>
              <a:ext cx="159682" cy="166577"/>
            </a:xfrm>
            <a:custGeom>
              <a:avLst/>
              <a:gdLst>
                <a:gd name="T0" fmla="*/ 0 w 43"/>
                <a:gd name="T1" fmla="*/ 77 h 45"/>
                <a:gd name="T2" fmla="*/ 29 w 43"/>
                <a:gd name="T3" fmla="*/ 64 h 45"/>
                <a:gd name="T4" fmla="*/ 56 w 43"/>
                <a:gd name="T5" fmla="*/ 51 h 45"/>
                <a:gd name="T6" fmla="*/ 78 w 43"/>
                <a:gd name="T7" fmla="*/ 8 h 45"/>
                <a:gd name="T8" fmla="*/ 78 w 43"/>
                <a:gd name="T9" fmla="*/ 8 h 45"/>
                <a:gd name="T10" fmla="*/ 115 w 43"/>
                <a:gd name="T11" fmla="*/ 0 h 45"/>
                <a:gd name="T12" fmla="*/ 120 w 43"/>
                <a:gd name="T13" fmla="*/ 29 h 45"/>
                <a:gd name="T14" fmla="*/ 136 w 43"/>
                <a:gd name="T15" fmla="*/ 51 h 45"/>
                <a:gd name="T16" fmla="*/ 158 w 43"/>
                <a:gd name="T17" fmla="*/ 43 h 45"/>
                <a:gd name="T18" fmla="*/ 179 w 43"/>
                <a:gd name="T19" fmla="*/ 56 h 45"/>
                <a:gd name="T20" fmla="*/ 193 w 43"/>
                <a:gd name="T21" fmla="*/ 85 h 45"/>
                <a:gd name="T22" fmla="*/ 171 w 43"/>
                <a:gd name="T23" fmla="*/ 99 h 45"/>
                <a:gd name="T24" fmla="*/ 201 w 43"/>
                <a:gd name="T25" fmla="*/ 136 h 45"/>
                <a:gd name="T26" fmla="*/ 230 w 43"/>
                <a:gd name="T27" fmla="*/ 184 h 45"/>
                <a:gd name="T28" fmla="*/ 251 w 43"/>
                <a:gd name="T29" fmla="*/ 221 h 45"/>
                <a:gd name="T30" fmla="*/ 273 w 43"/>
                <a:gd name="T31" fmla="*/ 227 h 45"/>
                <a:gd name="T32" fmla="*/ 286 w 43"/>
                <a:gd name="T33" fmla="*/ 243 h 45"/>
                <a:gd name="T34" fmla="*/ 300 w 43"/>
                <a:gd name="T35" fmla="*/ 256 h 45"/>
                <a:gd name="T36" fmla="*/ 308 w 43"/>
                <a:gd name="T37" fmla="*/ 277 h 45"/>
                <a:gd name="T38" fmla="*/ 300 w 43"/>
                <a:gd name="T39" fmla="*/ 307 h 45"/>
                <a:gd name="T40" fmla="*/ 286 w 43"/>
                <a:gd name="T41" fmla="*/ 320 h 45"/>
                <a:gd name="T42" fmla="*/ 273 w 43"/>
                <a:gd name="T43" fmla="*/ 312 h 45"/>
                <a:gd name="T44" fmla="*/ 265 w 43"/>
                <a:gd name="T45" fmla="*/ 312 h 45"/>
                <a:gd name="T46" fmla="*/ 243 w 43"/>
                <a:gd name="T47" fmla="*/ 312 h 45"/>
                <a:gd name="T48" fmla="*/ 243 w 43"/>
                <a:gd name="T49" fmla="*/ 291 h 45"/>
                <a:gd name="T50" fmla="*/ 243 w 43"/>
                <a:gd name="T51" fmla="*/ 264 h 45"/>
                <a:gd name="T52" fmla="*/ 222 w 43"/>
                <a:gd name="T53" fmla="*/ 248 h 45"/>
                <a:gd name="T54" fmla="*/ 214 w 43"/>
                <a:gd name="T55" fmla="*/ 235 h 45"/>
                <a:gd name="T56" fmla="*/ 193 w 43"/>
                <a:gd name="T57" fmla="*/ 227 h 45"/>
                <a:gd name="T58" fmla="*/ 193 w 43"/>
                <a:gd name="T59" fmla="*/ 200 h 45"/>
                <a:gd name="T60" fmla="*/ 171 w 43"/>
                <a:gd name="T61" fmla="*/ 163 h 45"/>
                <a:gd name="T62" fmla="*/ 158 w 43"/>
                <a:gd name="T63" fmla="*/ 163 h 45"/>
                <a:gd name="T64" fmla="*/ 142 w 43"/>
                <a:gd name="T65" fmla="*/ 171 h 45"/>
                <a:gd name="T66" fmla="*/ 120 w 43"/>
                <a:gd name="T67" fmla="*/ 192 h 45"/>
                <a:gd name="T68" fmla="*/ 107 w 43"/>
                <a:gd name="T69" fmla="*/ 171 h 45"/>
                <a:gd name="T70" fmla="*/ 94 w 43"/>
                <a:gd name="T71" fmla="*/ 184 h 45"/>
                <a:gd name="T72" fmla="*/ 86 w 43"/>
                <a:gd name="T73" fmla="*/ 200 h 45"/>
                <a:gd name="T74" fmla="*/ 64 w 43"/>
                <a:gd name="T75" fmla="*/ 200 h 45"/>
                <a:gd name="T76" fmla="*/ 56 w 43"/>
                <a:gd name="T77" fmla="*/ 179 h 45"/>
                <a:gd name="T78" fmla="*/ 72 w 43"/>
                <a:gd name="T79" fmla="*/ 141 h 45"/>
                <a:gd name="T80" fmla="*/ 72 w 43"/>
                <a:gd name="T81" fmla="*/ 120 h 45"/>
                <a:gd name="T82" fmla="*/ 56 w 43"/>
                <a:gd name="T83" fmla="*/ 107 h 45"/>
                <a:gd name="T84" fmla="*/ 43 w 43"/>
                <a:gd name="T85" fmla="*/ 99 h 45"/>
                <a:gd name="T86" fmla="*/ 29 w 43"/>
                <a:gd name="T87" fmla="*/ 85 h 45"/>
                <a:gd name="T88" fmla="*/ 0 w 43"/>
                <a:gd name="T89" fmla="*/ 77 h 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3" h="45">
                  <a:moveTo>
                    <a:pt x="0" y="11"/>
                  </a:moveTo>
                  <a:cubicBezTo>
                    <a:pt x="2" y="11"/>
                    <a:pt x="4" y="11"/>
                    <a:pt x="4" y="9"/>
                  </a:cubicBezTo>
                  <a:cubicBezTo>
                    <a:pt x="3" y="7"/>
                    <a:pt x="6" y="7"/>
                    <a:pt x="8" y="7"/>
                  </a:cubicBezTo>
                  <a:cubicBezTo>
                    <a:pt x="11" y="7"/>
                    <a:pt x="11" y="1"/>
                    <a:pt x="11" y="1"/>
                  </a:cubicBezTo>
                  <a:cubicBezTo>
                    <a:pt x="11" y="1"/>
                    <a:pt x="11" y="1"/>
                    <a:pt x="11" y="1"/>
                  </a:cubicBezTo>
                  <a:cubicBezTo>
                    <a:pt x="11" y="1"/>
                    <a:pt x="15" y="0"/>
                    <a:pt x="16" y="0"/>
                  </a:cubicBezTo>
                  <a:cubicBezTo>
                    <a:pt x="17" y="1"/>
                    <a:pt x="17" y="3"/>
                    <a:pt x="17" y="4"/>
                  </a:cubicBezTo>
                  <a:cubicBezTo>
                    <a:pt x="16" y="5"/>
                    <a:pt x="18" y="7"/>
                    <a:pt x="19" y="7"/>
                  </a:cubicBezTo>
                  <a:cubicBezTo>
                    <a:pt x="20" y="8"/>
                    <a:pt x="21" y="7"/>
                    <a:pt x="22" y="6"/>
                  </a:cubicBezTo>
                  <a:cubicBezTo>
                    <a:pt x="24" y="5"/>
                    <a:pt x="24" y="7"/>
                    <a:pt x="25" y="8"/>
                  </a:cubicBezTo>
                  <a:cubicBezTo>
                    <a:pt x="27" y="8"/>
                    <a:pt x="28" y="12"/>
                    <a:pt x="27" y="12"/>
                  </a:cubicBezTo>
                  <a:cubicBezTo>
                    <a:pt x="26" y="12"/>
                    <a:pt x="26" y="14"/>
                    <a:pt x="24" y="14"/>
                  </a:cubicBezTo>
                  <a:cubicBezTo>
                    <a:pt x="23" y="14"/>
                    <a:pt x="25" y="17"/>
                    <a:pt x="28" y="19"/>
                  </a:cubicBezTo>
                  <a:cubicBezTo>
                    <a:pt x="31" y="20"/>
                    <a:pt x="31" y="22"/>
                    <a:pt x="32" y="26"/>
                  </a:cubicBezTo>
                  <a:cubicBezTo>
                    <a:pt x="33" y="29"/>
                    <a:pt x="34" y="30"/>
                    <a:pt x="35" y="31"/>
                  </a:cubicBezTo>
                  <a:cubicBezTo>
                    <a:pt x="36" y="32"/>
                    <a:pt x="37" y="33"/>
                    <a:pt x="38" y="32"/>
                  </a:cubicBezTo>
                  <a:cubicBezTo>
                    <a:pt x="40" y="31"/>
                    <a:pt x="39" y="33"/>
                    <a:pt x="40" y="34"/>
                  </a:cubicBezTo>
                  <a:cubicBezTo>
                    <a:pt x="40" y="36"/>
                    <a:pt x="41" y="37"/>
                    <a:pt x="42" y="36"/>
                  </a:cubicBezTo>
                  <a:cubicBezTo>
                    <a:pt x="43" y="35"/>
                    <a:pt x="43" y="37"/>
                    <a:pt x="43" y="39"/>
                  </a:cubicBezTo>
                  <a:cubicBezTo>
                    <a:pt x="43" y="39"/>
                    <a:pt x="43" y="41"/>
                    <a:pt x="42" y="43"/>
                  </a:cubicBezTo>
                  <a:cubicBezTo>
                    <a:pt x="42" y="43"/>
                    <a:pt x="41" y="44"/>
                    <a:pt x="40" y="45"/>
                  </a:cubicBezTo>
                  <a:cubicBezTo>
                    <a:pt x="38" y="44"/>
                    <a:pt x="38" y="44"/>
                    <a:pt x="38" y="44"/>
                  </a:cubicBezTo>
                  <a:cubicBezTo>
                    <a:pt x="37" y="44"/>
                    <a:pt x="37" y="44"/>
                    <a:pt x="37" y="44"/>
                  </a:cubicBezTo>
                  <a:cubicBezTo>
                    <a:pt x="36" y="44"/>
                    <a:pt x="35" y="45"/>
                    <a:pt x="34" y="44"/>
                  </a:cubicBezTo>
                  <a:cubicBezTo>
                    <a:pt x="34" y="43"/>
                    <a:pt x="33" y="42"/>
                    <a:pt x="34" y="41"/>
                  </a:cubicBezTo>
                  <a:cubicBezTo>
                    <a:pt x="35" y="40"/>
                    <a:pt x="34" y="38"/>
                    <a:pt x="34" y="37"/>
                  </a:cubicBezTo>
                  <a:cubicBezTo>
                    <a:pt x="33" y="37"/>
                    <a:pt x="31" y="35"/>
                    <a:pt x="31" y="35"/>
                  </a:cubicBezTo>
                  <a:cubicBezTo>
                    <a:pt x="31" y="34"/>
                    <a:pt x="30" y="33"/>
                    <a:pt x="30" y="33"/>
                  </a:cubicBezTo>
                  <a:cubicBezTo>
                    <a:pt x="29" y="34"/>
                    <a:pt x="27" y="33"/>
                    <a:pt x="27" y="32"/>
                  </a:cubicBezTo>
                  <a:cubicBezTo>
                    <a:pt x="27" y="31"/>
                    <a:pt x="28" y="29"/>
                    <a:pt x="27" y="28"/>
                  </a:cubicBezTo>
                  <a:cubicBezTo>
                    <a:pt x="26" y="28"/>
                    <a:pt x="24" y="23"/>
                    <a:pt x="24" y="23"/>
                  </a:cubicBezTo>
                  <a:cubicBezTo>
                    <a:pt x="24" y="23"/>
                    <a:pt x="23" y="23"/>
                    <a:pt x="22" y="23"/>
                  </a:cubicBezTo>
                  <a:cubicBezTo>
                    <a:pt x="22" y="23"/>
                    <a:pt x="21" y="22"/>
                    <a:pt x="20" y="24"/>
                  </a:cubicBezTo>
                  <a:cubicBezTo>
                    <a:pt x="20" y="25"/>
                    <a:pt x="17" y="27"/>
                    <a:pt x="17" y="27"/>
                  </a:cubicBezTo>
                  <a:cubicBezTo>
                    <a:pt x="15" y="24"/>
                    <a:pt x="15" y="24"/>
                    <a:pt x="15" y="24"/>
                  </a:cubicBezTo>
                  <a:cubicBezTo>
                    <a:pt x="15" y="24"/>
                    <a:pt x="13" y="25"/>
                    <a:pt x="13" y="26"/>
                  </a:cubicBezTo>
                  <a:cubicBezTo>
                    <a:pt x="13" y="27"/>
                    <a:pt x="13" y="27"/>
                    <a:pt x="12" y="28"/>
                  </a:cubicBezTo>
                  <a:cubicBezTo>
                    <a:pt x="11" y="28"/>
                    <a:pt x="10" y="29"/>
                    <a:pt x="9" y="28"/>
                  </a:cubicBezTo>
                  <a:cubicBezTo>
                    <a:pt x="9" y="26"/>
                    <a:pt x="8" y="25"/>
                    <a:pt x="8" y="25"/>
                  </a:cubicBezTo>
                  <a:cubicBezTo>
                    <a:pt x="9" y="24"/>
                    <a:pt x="10" y="21"/>
                    <a:pt x="10" y="20"/>
                  </a:cubicBezTo>
                  <a:cubicBezTo>
                    <a:pt x="10" y="19"/>
                    <a:pt x="11" y="18"/>
                    <a:pt x="10" y="17"/>
                  </a:cubicBezTo>
                  <a:cubicBezTo>
                    <a:pt x="9" y="17"/>
                    <a:pt x="9" y="15"/>
                    <a:pt x="8" y="15"/>
                  </a:cubicBezTo>
                  <a:cubicBezTo>
                    <a:pt x="8" y="16"/>
                    <a:pt x="7" y="14"/>
                    <a:pt x="6" y="14"/>
                  </a:cubicBezTo>
                  <a:cubicBezTo>
                    <a:pt x="5" y="14"/>
                    <a:pt x="4" y="13"/>
                    <a:pt x="4" y="12"/>
                  </a:cubicBezTo>
                  <a:cubicBezTo>
                    <a:pt x="4" y="11"/>
                    <a:pt x="0" y="11"/>
                    <a:pt x="0" y="1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49" name="Freeform 300">
              <a:extLst>
                <a:ext uri="{FF2B5EF4-FFF2-40B4-BE49-F238E27FC236}">
                  <a16:creationId xmlns:a16="http://schemas.microsoft.com/office/drawing/2014/main" id="{4C4FE434-A01E-44C0-A48C-752199DF720B}"/>
                </a:ext>
              </a:extLst>
            </p:cNvPr>
            <p:cNvSpPr>
              <a:spLocks/>
            </p:cNvSpPr>
            <p:nvPr/>
          </p:nvSpPr>
          <p:spPr bwMode="auto">
            <a:xfrm>
              <a:off x="7761879" y="3741803"/>
              <a:ext cx="115248" cy="111051"/>
            </a:xfrm>
            <a:custGeom>
              <a:avLst/>
              <a:gdLst>
                <a:gd name="T0" fmla="*/ 99 w 31"/>
                <a:gd name="T1" fmla="*/ 205 h 30"/>
                <a:gd name="T2" fmla="*/ 107 w 31"/>
                <a:gd name="T3" fmla="*/ 184 h 30"/>
                <a:gd name="T4" fmla="*/ 123 w 31"/>
                <a:gd name="T5" fmla="*/ 171 h 30"/>
                <a:gd name="T6" fmla="*/ 145 w 31"/>
                <a:gd name="T7" fmla="*/ 171 h 30"/>
                <a:gd name="T8" fmla="*/ 158 w 31"/>
                <a:gd name="T9" fmla="*/ 128 h 30"/>
                <a:gd name="T10" fmla="*/ 193 w 31"/>
                <a:gd name="T11" fmla="*/ 120 h 30"/>
                <a:gd name="T12" fmla="*/ 222 w 31"/>
                <a:gd name="T13" fmla="*/ 93 h 30"/>
                <a:gd name="T14" fmla="*/ 214 w 31"/>
                <a:gd name="T15" fmla="*/ 56 h 30"/>
                <a:gd name="T16" fmla="*/ 209 w 31"/>
                <a:gd name="T17" fmla="*/ 21 h 30"/>
                <a:gd name="T18" fmla="*/ 193 w 31"/>
                <a:gd name="T19" fmla="*/ 0 h 30"/>
                <a:gd name="T20" fmla="*/ 193 w 31"/>
                <a:gd name="T21" fmla="*/ 0 h 30"/>
                <a:gd name="T22" fmla="*/ 179 w 31"/>
                <a:gd name="T23" fmla="*/ 13 h 30"/>
                <a:gd name="T24" fmla="*/ 158 w 31"/>
                <a:gd name="T25" fmla="*/ 8 h 30"/>
                <a:gd name="T26" fmla="*/ 158 w 31"/>
                <a:gd name="T27" fmla="*/ 8 h 30"/>
                <a:gd name="T28" fmla="*/ 137 w 31"/>
                <a:gd name="T29" fmla="*/ 8 h 30"/>
                <a:gd name="T30" fmla="*/ 107 w 31"/>
                <a:gd name="T31" fmla="*/ 13 h 30"/>
                <a:gd name="T32" fmla="*/ 78 w 31"/>
                <a:gd name="T33" fmla="*/ 21 h 30"/>
                <a:gd name="T34" fmla="*/ 51 w 31"/>
                <a:gd name="T35" fmla="*/ 21 h 30"/>
                <a:gd name="T36" fmla="*/ 29 w 31"/>
                <a:gd name="T37" fmla="*/ 29 h 30"/>
                <a:gd name="T38" fmla="*/ 13 w 31"/>
                <a:gd name="T39" fmla="*/ 56 h 30"/>
                <a:gd name="T40" fmla="*/ 35 w 31"/>
                <a:gd name="T41" fmla="*/ 99 h 30"/>
                <a:gd name="T42" fmla="*/ 35 w 31"/>
                <a:gd name="T43" fmla="*/ 128 h 30"/>
                <a:gd name="T44" fmla="*/ 35 w 31"/>
                <a:gd name="T45" fmla="*/ 157 h 30"/>
                <a:gd name="T46" fmla="*/ 43 w 31"/>
                <a:gd name="T47" fmla="*/ 192 h 30"/>
                <a:gd name="T48" fmla="*/ 72 w 31"/>
                <a:gd name="T49" fmla="*/ 192 h 30"/>
                <a:gd name="T50" fmla="*/ 99 w 31"/>
                <a:gd name="T51" fmla="*/ 205 h 3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1" h="30">
                  <a:moveTo>
                    <a:pt x="14" y="29"/>
                  </a:moveTo>
                  <a:cubicBezTo>
                    <a:pt x="14" y="29"/>
                    <a:pt x="13" y="27"/>
                    <a:pt x="15" y="26"/>
                  </a:cubicBezTo>
                  <a:cubicBezTo>
                    <a:pt x="16" y="25"/>
                    <a:pt x="15" y="23"/>
                    <a:pt x="17" y="24"/>
                  </a:cubicBezTo>
                  <a:cubicBezTo>
                    <a:pt x="19" y="26"/>
                    <a:pt x="19" y="24"/>
                    <a:pt x="20" y="24"/>
                  </a:cubicBezTo>
                  <a:cubicBezTo>
                    <a:pt x="21" y="23"/>
                    <a:pt x="21" y="18"/>
                    <a:pt x="22" y="18"/>
                  </a:cubicBezTo>
                  <a:cubicBezTo>
                    <a:pt x="24" y="17"/>
                    <a:pt x="25" y="17"/>
                    <a:pt x="27" y="17"/>
                  </a:cubicBezTo>
                  <a:cubicBezTo>
                    <a:pt x="28" y="16"/>
                    <a:pt x="31" y="16"/>
                    <a:pt x="31" y="13"/>
                  </a:cubicBezTo>
                  <a:cubicBezTo>
                    <a:pt x="31" y="11"/>
                    <a:pt x="30" y="10"/>
                    <a:pt x="30" y="8"/>
                  </a:cubicBezTo>
                  <a:cubicBezTo>
                    <a:pt x="30" y="6"/>
                    <a:pt x="30" y="4"/>
                    <a:pt x="29" y="3"/>
                  </a:cubicBezTo>
                  <a:cubicBezTo>
                    <a:pt x="27" y="3"/>
                    <a:pt x="26" y="3"/>
                    <a:pt x="27" y="0"/>
                  </a:cubicBezTo>
                  <a:cubicBezTo>
                    <a:pt x="27" y="0"/>
                    <a:pt x="27" y="0"/>
                    <a:pt x="27" y="0"/>
                  </a:cubicBezTo>
                  <a:cubicBezTo>
                    <a:pt x="27" y="0"/>
                    <a:pt x="26" y="1"/>
                    <a:pt x="25" y="2"/>
                  </a:cubicBezTo>
                  <a:cubicBezTo>
                    <a:pt x="25" y="3"/>
                    <a:pt x="22" y="1"/>
                    <a:pt x="22" y="1"/>
                  </a:cubicBezTo>
                  <a:cubicBezTo>
                    <a:pt x="22" y="1"/>
                    <a:pt x="22" y="1"/>
                    <a:pt x="22" y="1"/>
                  </a:cubicBezTo>
                  <a:cubicBezTo>
                    <a:pt x="21" y="1"/>
                    <a:pt x="20" y="2"/>
                    <a:pt x="19" y="1"/>
                  </a:cubicBezTo>
                  <a:cubicBezTo>
                    <a:pt x="19" y="1"/>
                    <a:pt x="16" y="2"/>
                    <a:pt x="15" y="2"/>
                  </a:cubicBezTo>
                  <a:cubicBezTo>
                    <a:pt x="11" y="3"/>
                    <a:pt x="11" y="3"/>
                    <a:pt x="11" y="3"/>
                  </a:cubicBezTo>
                  <a:cubicBezTo>
                    <a:pt x="11" y="3"/>
                    <a:pt x="8" y="3"/>
                    <a:pt x="7" y="3"/>
                  </a:cubicBezTo>
                  <a:cubicBezTo>
                    <a:pt x="6" y="3"/>
                    <a:pt x="4" y="3"/>
                    <a:pt x="4" y="4"/>
                  </a:cubicBezTo>
                  <a:cubicBezTo>
                    <a:pt x="3" y="5"/>
                    <a:pt x="0" y="6"/>
                    <a:pt x="2" y="8"/>
                  </a:cubicBezTo>
                  <a:cubicBezTo>
                    <a:pt x="3" y="10"/>
                    <a:pt x="4" y="12"/>
                    <a:pt x="5" y="14"/>
                  </a:cubicBezTo>
                  <a:cubicBezTo>
                    <a:pt x="5" y="15"/>
                    <a:pt x="5" y="17"/>
                    <a:pt x="5" y="18"/>
                  </a:cubicBezTo>
                  <a:cubicBezTo>
                    <a:pt x="5" y="19"/>
                    <a:pt x="5" y="21"/>
                    <a:pt x="5" y="22"/>
                  </a:cubicBezTo>
                  <a:cubicBezTo>
                    <a:pt x="6" y="22"/>
                    <a:pt x="5" y="26"/>
                    <a:pt x="6" y="27"/>
                  </a:cubicBezTo>
                  <a:cubicBezTo>
                    <a:pt x="7" y="28"/>
                    <a:pt x="10" y="27"/>
                    <a:pt x="10" y="27"/>
                  </a:cubicBezTo>
                  <a:cubicBezTo>
                    <a:pt x="10" y="27"/>
                    <a:pt x="12" y="30"/>
                    <a:pt x="14" y="29"/>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50" name="Freeform 301">
              <a:extLst>
                <a:ext uri="{FF2B5EF4-FFF2-40B4-BE49-F238E27FC236}">
                  <a16:creationId xmlns:a16="http://schemas.microsoft.com/office/drawing/2014/main" id="{D0B4CCE6-5415-4848-9A5D-9EE448BA4E9B}"/>
                </a:ext>
              </a:extLst>
            </p:cNvPr>
            <p:cNvSpPr>
              <a:spLocks/>
            </p:cNvSpPr>
            <p:nvPr/>
          </p:nvSpPr>
          <p:spPr bwMode="auto">
            <a:xfrm>
              <a:off x="7654962" y="3611318"/>
              <a:ext cx="181898" cy="322048"/>
            </a:xfrm>
            <a:custGeom>
              <a:avLst/>
              <a:gdLst>
                <a:gd name="T0" fmla="*/ 243 w 49"/>
                <a:gd name="T1" fmla="*/ 405 h 87"/>
                <a:gd name="T2" fmla="*/ 243 w 49"/>
                <a:gd name="T3" fmla="*/ 349 h 87"/>
                <a:gd name="T4" fmla="*/ 235 w 49"/>
                <a:gd name="T5" fmla="*/ 277 h 87"/>
                <a:gd name="T6" fmla="*/ 286 w 49"/>
                <a:gd name="T7" fmla="*/ 269 h 87"/>
                <a:gd name="T8" fmla="*/ 342 w 49"/>
                <a:gd name="T9" fmla="*/ 256 h 87"/>
                <a:gd name="T10" fmla="*/ 342 w 49"/>
                <a:gd name="T11" fmla="*/ 235 h 87"/>
                <a:gd name="T12" fmla="*/ 321 w 49"/>
                <a:gd name="T13" fmla="*/ 192 h 87"/>
                <a:gd name="T14" fmla="*/ 294 w 49"/>
                <a:gd name="T15" fmla="*/ 171 h 87"/>
                <a:gd name="T16" fmla="*/ 273 w 49"/>
                <a:gd name="T17" fmla="*/ 107 h 87"/>
                <a:gd name="T18" fmla="*/ 243 w 49"/>
                <a:gd name="T19" fmla="*/ 115 h 87"/>
                <a:gd name="T20" fmla="*/ 209 w 49"/>
                <a:gd name="T21" fmla="*/ 115 h 87"/>
                <a:gd name="T22" fmla="*/ 187 w 49"/>
                <a:gd name="T23" fmla="*/ 141 h 87"/>
                <a:gd name="T24" fmla="*/ 158 w 49"/>
                <a:gd name="T25" fmla="*/ 120 h 87"/>
                <a:gd name="T26" fmla="*/ 171 w 49"/>
                <a:gd name="T27" fmla="*/ 64 h 87"/>
                <a:gd name="T28" fmla="*/ 142 w 49"/>
                <a:gd name="T29" fmla="*/ 43 h 87"/>
                <a:gd name="T30" fmla="*/ 99 w 49"/>
                <a:gd name="T31" fmla="*/ 21 h 87"/>
                <a:gd name="T32" fmla="*/ 78 w 49"/>
                <a:gd name="T33" fmla="*/ 21 h 87"/>
                <a:gd name="T34" fmla="*/ 21 w 49"/>
                <a:gd name="T35" fmla="*/ 99 h 87"/>
                <a:gd name="T36" fmla="*/ 56 w 49"/>
                <a:gd name="T37" fmla="*/ 157 h 87"/>
                <a:gd name="T38" fmla="*/ 56 w 49"/>
                <a:gd name="T39" fmla="*/ 248 h 87"/>
                <a:gd name="T40" fmla="*/ 99 w 49"/>
                <a:gd name="T41" fmla="*/ 328 h 87"/>
                <a:gd name="T42" fmla="*/ 94 w 49"/>
                <a:gd name="T43" fmla="*/ 419 h 87"/>
                <a:gd name="T44" fmla="*/ 56 w 49"/>
                <a:gd name="T45" fmla="*/ 440 h 87"/>
                <a:gd name="T46" fmla="*/ 43 w 49"/>
                <a:gd name="T47" fmla="*/ 520 h 87"/>
                <a:gd name="T48" fmla="*/ 86 w 49"/>
                <a:gd name="T49" fmla="*/ 563 h 87"/>
                <a:gd name="T50" fmla="*/ 158 w 49"/>
                <a:gd name="T51" fmla="*/ 605 h 87"/>
                <a:gd name="T52" fmla="*/ 201 w 49"/>
                <a:gd name="T53" fmla="*/ 619 h 87"/>
                <a:gd name="T54" fmla="*/ 150 w 49"/>
                <a:gd name="T55" fmla="*/ 576 h 87"/>
                <a:gd name="T56" fmla="*/ 128 w 49"/>
                <a:gd name="T57" fmla="*/ 512 h 87"/>
                <a:gd name="T58" fmla="*/ 86 w 49"/>
                <a:gd name="T59" fmla="*/ 477 h 87"/>
                <a:gd name="T60" fmla="*/ 115 w 49"/>
                <a:gd name="T61" fmla="*/ 349 h 87"/>
                <a:gd name="T62" fmla="*/ 163 w 49"/>
                <a:gd name="T63" fmla="*/ 328 h 87"/>
                <a:gd name="T64" fmla="*/ 214 w 49"/>
                <a:gd name="T65" fmla="*/ 376 h 87"/>
                <a:gd name="T66" fmla="*/ 251 w 49"/>
                <a:gd name="T67" fmla="*/ 440 h 8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9" h="87">
                  <a:moveTo>
                    <a:pt x="35" y="62"/>
                  </a:moveTo>
                  <a:cubicBezTo>
                    <a:pt x="34" y="61"/>
                    <a:pt x="35" y="57"/>
                    <a:pt x="34" y="57"/>
                  </a:cubicBezTo>
                  <a:cubicBezTo>
                    <a:pt x="34" y="56"/>
                    <a:pt x="34" y="54"/>
                    <a:pt x="34" y="53"/>
                  </a:cubicBezTo>
                  <a:cubicBezTo>
                    <a:pt x="34" y="52"/>
                    <a:pt x="34" y="50"/>
                    <a:pt x="34" y="49"/>
                  </a:cubicBezTo>
                  <a:cubicBezTo>
                    <a:pt x="33" y="47"/>
                    <a:pt x="32" y="45"/>
                    <a:pt x="31" y="43"/>
                  </a:cubicBezTo>
                  <a:cubicBezTo>
                    <a:pt x="29" y="41"/>
                    <a:pt x="32" y="40"/>
                    <a:pt x="33" y="39"/>
                  </a:cubicBezTo>
                  <a:cubicBezTo>
                    <a:pt x="33" y="38"/>
                    <a:pt x="35" y="38"/>
                    <a:pt x="36" y="38"/>
                  </a:cubicBezTo>
                  <a:cubicBezTo>
                    <a:pt x="37" y="38"/>
                    <a:pt x="40" y="38"/>
                    <a:pt x="40" y="38"/>
                  </a:cubicBezTo>
                  <a:cubicBezTo>
                    <a:pt x="44" y="37"/>
                    <a:pt x="44" y="37"/>
                    <a:pt x="44" y="37"/>
                  </a:cubicBezTo>
                  <a:cubicBezTo>
                    <a:pt x="45" y="37"/>
                    <a:pt x="48" y="36"/>
                    <a:pt x="48" y="36"/>
                  </a:cubicBezTo>
                  <a:cubicBezTo>
                    <a:pt x="48" y="36"/>
                    <a:pt x="48" y="36"/>
                    <a:pt x="48" y="36"/>
                  </a:cubicBezTo>
                  <a:cubicBezTo>
                    <a:pt x="48" y="35"/>
                    <a:pt x="47" y="34"/>
                    <a:pt x="48" y="33"/>
                  </a:cubicBezTo>
                  <a:cubicBezTo>
                    <a:pt x="49" y="32"/>
                    <a:pt x="48" y="30"/>
                    <a:pt x="48" y="29"/>
                  </a:cubicBezTo>
                  <a:cubicBezTo>
                    <a:pt x="47" y="29"/>
                    <a:pt x="45" y="27"/>
                    <a:pt x="45" y="27"/>
                  </a:cubicBezTo>
                  <a:cubicBezTo>
                    <a:pt x="45" y="26"/>
                    <a:pt x="44" y="25"/>
                    <a:pt x="44" y="25"/>
                  </a:cubicBezTo>
                  <a:cubicBezTo>
                    <a:pt x="43" y="26"/>
                    <a:pt x="41" y="25"/>
                    <a:pt x="41" y="24"/>
                  </a:cubicBezTo>
                  <a:cubicBezTo>
                    <a:pt x="41" y="23"/>
                    <a:pt x="42" y="21"/>
                    <a:pt x="41" y="20"/>
                  </a:cubicBezTo>
                  <a:cubicBezTo>
                    <a:pt x="40" y="20"/>
                    <a:pt x="38" y="15"/>
                    <a:pt x="38" y="15"/>
                  </a:cubicBezTo>
                  <a:cubicBezTo>
                    <a:pt x="38" y="15"/>
                    <a:pt x="37" y="15"/>
                    <a:pt x="36" y="15"/>
                  </a:cubicBezTo>
                  <a:cubicBezTo>
                    <a:pt x="36" y="15"/>
                    <a:pt x="35" y="14"/>
                    <a:pt x="34" y="16"/>
                  </a:cubicBezTo>
                  <a:cubicBezTo>
                    <a:pt x="34" y="17"/>
                    <a:pt x="31" y="19"/>
                    <a:pt x="31" y="19"/>
                  </a:cubicBezTo>
                  <a:cubicBezTo>
                    <a:pt x="29" y="16"/>
                    <a:pt x="29" y="16"/>
                    <a:pt x="29" y="16"/>
                  </a:cubicBezTo>
                  <a:cubicBezTo>
                    <a:pt x="29" y="16"/>
                    <a:pt x="27" y="17"/>
                    <a:pt x="27" y="18"/>
                  </a:cubicBezTo>
                  <a:cubicBezTo>
                    <a:pt x="27" y="19"/>
                    <a:pt x="27" y="19"/>
                    <a:pt x="26" y="20"/>
                  </a:cubicBezTo>
                  <a:cubicBezTo>
                    <a:pt x="25" y="20"/>
                    <a:pt x="24" y="21"/>
                    <a:pt x="23" y="20"/>
                  </a:cubicBezTo>
                  <a:cubicBezTo>
                    <a:pt x="23" y="18"/>
                    <a:pt x="22" y="17"/>
                    <a:pt x="22" y="17"/>
                  </a:cubicBezTo>
                  <a:cubicBezTo>
                    <a:pt x="23" y="16"/>
                    <a:pt x="24" y="13"/>
                    <a:pt x="24" y="12"/>
                  </a:cubicBezTo>
                  <a:cubicBezTo>
                    <a:pt x="24" y="11"/>
                    <a:pt x="25" y="10"/>
                    <a:pt x="24" y="9"/>
                  </a:cubicBezTo>
                  <a:cubicBezTo>
                    <a:pt x="23" y="9"/>
                    <a:pt x="23" y="7"/>
                    <a:pt x="22" y="7"/>
                  </a:cubicBezTo>
                  <a:cubicBezTo>
                    <a:pt x="22" y="8"/>
                    <a:pt x="21" y="6"/>
                    <a:pt x="20" y="6"/>
                  </a:cubicBezTo>
                  <a:cubicBezTo>
                    <a:pt x="19" y="6"/>
                    <a:pt x="18" y="5"/>
                    <a:pt x="18" y="4"/>
                  </a:cubicBezTo>
                  <a:cubicBezTo>
                    <a:pt x="18" y="3"/>
                    <a:pt x="14" y="3"/>
                    <a:pt x="14" y="3"/>
                  </a:cubicBezTo>
                  <a:cubicBezTo>
                    <a:pt x="14" y="3"/>
                    <a:pt x="14" y="3"/>
                    <a:pt x="14" y="3"/>
                  </a:cubicBezTo>
                  <a:cubicBezTo>
                    <a:pt x="13" y="2"/>
                    <a:pt x="12" y="0"/>
                    <a:pt x="11" y="3"/>
                  </a:cubicBezTo>
                  <a:cubicBezTo>
                    <a:pt x="9" y="6"/>
                    <a:pt x="5" y="9"/>
                    <a:pt x="5" y="10"/>
                  </a:cubicBezTo>
                  <a:cubicBezTo>
                    <a:pt x="5" y="12"/>
                    <a:pt x="4" y="13"/>
                    <a:pt x="3" y="14"/>
                  </a:cubicBezTo>
                  <a:cubicBezTo>
                    <a:pt x="1" y="14"/>
                    <a:pt x="0" y="15"/>
                    <a:pt x="2" y="17"/>
                  </a:cubicBezTo>
                  <a:cubicBezTo>
                    <a:pt x="4" y="18"/>
                    <a:pt x="7" y="20"/>
                    <a:pt x="8" y="22"/>
                  </a:cubicBezTo>
                  <a:cubicBezTo>
                    <a:pt x="9" y="24"/>
                    <a:pt x="8" y="24"/>
                    <a:pt x="9" y="28"/>
                  </a:cubicBezTo>
                  <a:cubicBezTo>
                    <a:pt x="9" y="31"/>
                    <a:pt x="6" y="32"/>
                    <a:pt x="8" y="35"/>
                  </a:cubicBezTo>
                  <a:cubicBezTo>
                    <a:pt x="9" y="37"/>
                    <a:pt x="11" y="41"/>
                    <a:pt x="12" y="42"/>
                  </a:cubicBezTo>
                  <a:cubicBezTo>
                    <a:pt x="13" y="43"/>
                    <a:pt x="14" y="44"/>
                    <a:pt x="14" y="46"/>
                  </a:cubicBezTo>
                  <a:cubicBezTo>
                    <a:pt x="13" y="49"/>
                    <a:pt x="12" y="50"/>
                    <a:pt x="13" y="52"/>
                  </a:cubicBezTo>
                  <a:cubicBezTo>
                    <a:pt x="13" y="53"/>
                    <a:pt x="13" y="58"/>
                    <a:pt x="13" y="59"/>
                  </a:cubicBezTo>
                  <a:cubicBezTo>
                    <a:pt x="12" y="60"/>
                    <a:pt x="12" y="61"/>
                    <a:pt x="11" y="62"/>
                  </a:cubicBezTo>
                  <a:cubicBezTo>
                    <a:pt x="10" y="62"/>
                    <a:pt x="8" y="62"/>
                    <a:pt x="8" y="62"/>
                  </a:cubicBezTo>
                  <a:cubicBezTo>
                    <a:pt x="8" y="62"/>
                    <a:pt x="8" y="67"/>
                    <a:pt x="8" y="68"/>
                  </a:cubicBezTo>
                  <a:cubicBezTo>
                    <a:pt x="8" y="70"/>
                    <a:pt x="6" y="72"/>
                    <a:pt x="6" y="73"/>
                  </a:cubicBezTo>
                  <a:cubicBezTo>
                    <a:pt x="6" y="74"/>
                    <a:pt x="6" y="74"/>
                    <a:pt x="8" y="76"/>
                  </a:cubicBezTo>
                  <a:cubicBezTo>
                    <a:pt x="9" y="77"/>
                    <a:pt x="11" y="78"/>
                    <a:pt x="12" y="79"/>
                  </a:cubicBezTo>
                  <a:cubicBezTo>
                    <a:pt x="13" y="81"/>
                    <a:pt x="13" y="82"/>
                    <a:pt x="15" y="82"/>
                  </a:cubicBezTo>
                  <a:cubicBezTo>
                    <a:pt x="16" y="83"/>
                    <a:pt x="20" y="84"/>
                    <a:pt x="22" y="85"/>
                  </a:cubicBezTo>
                  <a:cubicBezTo>
                    <a:pt x="24" y="87"/>
                    <a:pt x="25" y="87"/>
                    <a:pt x="26" y="87"/>
                  </a:cubicBezTo>
                  <a:cubicBezTo>
                    <a:pt x="28" y="87"/>
                    <a:pt x="28" y="87"/>
                    <a:pt x="28" y="87"/>
                  </a:cubicBezTo>
                  <a:cubicBezTo>
                    <a:pt x="29" y="86"/>
                    <a:pt x="27" y="84"/>
                    <a:pt x="26" y="83"/>
                  </a:cubicBezTo>
                  <a:cubicBezTo>
                    <a:pt x="24" y="83"/>
                    <a:pt x="21" y="81"/>
                    <a:pt x="21" y="81"/>
                  </a:cubicBezTo>
                  <a:cubicBezTo>
                    <a:pt x="18" y="77"/>
                    <a:pt x="18" y="77"/>
                    <a:pt x="18" y="77"/>
                  </a:cubicBezTo>
                  <a:cubicBezTo>
                    <a:pt x="18" y="77"/>
                    <a:pt x="18" y="74"/>
                    <a:pt x="18" y="72"/>
                  </a:cubicBezTo>
                  <a:cubicBezTo>
                    <a:pt x="17" y="71"/>
                    <a:pt x="17" y="70"/>
                    <a:pt x="15" y="69"/>
                  </a:cubicBezTo>
                  <a:cubicBezTo>
                    <a:pt x="13" y="69"/>
                    <a:pt x="12" y="68"/>
                    <a:pt x="12" y="67"/>
                  </a:cubicBezTo>
                  <a:cubicBezTo>
                    <a:pt x="12" y="66"/>
                    <a:pt x="14" y="62"/>
                    <a:pt x="15" y="58"/>
                  </a:cubicBezTo>
                  <a:cubicBezTo>
                    <a:pt x="16" y="55"/>
                    <a:pt x="16" y="52"/>
                    <a:pt x="16" y="49"/>
                  </a:cubicBezTo>
                  <a:cubicBezTo>
                    <a:pt x="17" y="47"/>
                    <a:pt x="15" y="43"/>
                    <a:pt x="18" y="44"/>
                  </a:cubicBezTo>
                  <a:cubicBezTo>
                    <a:pt x="20" y="44"/>
                    <a:pt x="23" y="44"/>
                    <a:pt x="23" y="46"/>
                  </a:cubicBezTo>
                  <a:cubicBezTo>
                    <a:pt x="23" y="49"/>
                    <a:pt x="25" y="51"/>
                    <a:pt x="26" y="51"/>
                  </a:cubicBezTo>
                  <a:cubicBezTo>
                    <a:pt x="28" y="52"/>
                    <a:pt x="29" y="52"/>
                    <a:pt x="30" y="53"/>
                  </a:cubicBezTo>
                  <a:cubicBezTo>
                    <a:pt x="31" y="53"/>
                    <a:pt x="33" y="54"/>
                    <a:pt x="33" y="57"/>
                  </a:cubicBezTo>
                  <a:cubicBezTo>
                    <a:pt x="33" y="60"/>
                    <a:pt x="34" y="63"/>
                    <a:pt x="35" y="6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51" name="Freeform 302">
              <a:extLst>
                <a:ext uri="{FF2B5EF4-FFF2-40B4-BE49-F238E27FC236}">
                  <a16:creationId xmlns:a16="http://schemas.microsoft.com/office/drawing/2014/main" id="{141368BC-A660-4E99-8BE1-9CEEEE9CD7DB}"/>
                </a:ext>
              </a:extLst>
            </p:cNvPr>
            <p:cNvSpPr>
              <a:spLocks/>
            </p:cNvSpPr>
            <p:nvPr/>
          </p:nvSpPr>
          <p:spPr bwMode="auto">
            <a:xfrm>
              <a:off x="7710503" y="3915320"/>
              <a:ext cx="99975" cy="122156"/>
            </a:xfrm>
            <a:custGeom>
              <a:avLst/>
              <a:gdLst>
                <a:gd name="T0" fmla="*/ 0 w 27"/>
                <a:gd name="T1" fmla="*/ 0 h 33"/>
                <a:gd name="T2" fmla="*/ 51 w 27"/>
                <a:gd name="T3" fmla="*/ 21 h 33"/>
                <a:gd name="T4" fmla="*/ 77 w 27"/>
                <a:gd name="T5" fmla="*/ 35 h 33"/>
                <a:gd name="T6" fmla="*/ 99 w 27"/>
                <a:gd name="T7" fmla="*/ 35 h 33"/>
                <a:gd name="T8" fmla="*/ 115 w 27"/>
                <a:gd name="T9" fmla="*/ 51 h 33"/>
                <a:gd name="T10" fmla="*/ 136 w 27"/>
                <a:gd name="T11" fmla="*/ 77 h 33"/>
                <a:gd name="T12" fmla="*/ 149 w 27"/>
                <a:gd name="T13" fmla="*/ 99 h 33"/>
                <a:gd name="T14" fmla="*/ 141 w 27"/>
                <a:gd name="T15" fmla="*/ 128 h 33"/>
                <a:gd name="T16" fmla="*/ 149 w 27"/>
                <a:gd name="T17" fmla="*/ 171 h 33"/>
                <a:gd name="T18" fmla="*/ 171 w 27"/>
                <a:gd name="T19" fmla="*/ 192 h 33"/>
                <a:gd name="T20" fmla="*/ 179 w 27"/>
                <a:gd name="T21" fmla="*/ 200 h 33"/>
                <a:gd name="T22" fmla="*/ 184 w 27"/>
                <a:gd name="T23" fmla="*/ 213 h 33"/>
                <a:gd name="T24" fmla="*/ 171 w 27"/>
                <a:gd name="T25" fmla="*/ 213 h 33"/>
                <a:gd name="T26" fmla="*/ 171 w 27"/>
                <a:gd name="T27" fmla="*/ 227 h 33"/>
                <a:gd name="T28" fmla="*/ 157 w 27"/>
                <a:gd name="T29" fmla="*/ 227 h 33"/>
                <a:gd name="T30" fmla="*/ 141 w 27"/>
                <a:gd name="T31" fmla="*/ 213 h 33"/>
                <a:gd name="T32" fmla="*/ 128 w 27"/>
                <a:gd name="T33" fmla="*/ 200 h 33"/>
                <a:gd name="T34" fmla="*/ 77 w 27"/>
                <a:gd name="T35" fmla="*/ 171 h 33"/>
                <a:gd name="T36" fmla="*/ 56 w 27"/>
                <a:gd name="T37" fmla="*/ 149 h 33"/>
                <a:gd name="T38" fmla="*/ 43 w 27"/>
                <a:gd name="T39" fmla="*/ 120 h 33"/>
                <a:gd name="T40" fmla="*/ 35 w 27"/>
                <a:gd name="T41" fmla="*/ 99 h 33"/>
                <a:gd name="T42" fmla="*/ 21 w 27"/>
                <a:gd name="T43" fmla="*/ 77 h 33"/>
                <a:gd name="T44" fmla="*/ 21 w 27"/>
                <a:gd name="T45" fmla="*/ 51 h 33"/>
                <a:gd name="T46" fmla="*/ 0 w 27"/>
                <a:gd name="T47" fmla="*/ 0 h 3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7" h="33">
                  <a:moveTo>
                    <a:pt x="0" y="0"/>
                  </a:moveTo>
                  <a:cubicBezTo>
                    <a:pt x="1" y="1"/>
                    <a:pt x="5" y="2"/>
                    <a:pt x="7" y="3"/>
                  </a:cubicBezTo>
                  <a:cubicBezTo>
                    <a:pt x="9" y="5"/>
                    <a:pt x="10" y="5"/>
                    <a:pt x="11" y="5"/>
                  </a:cubicBezTo>
                  <a:cubicBezTo>
                    <a:pt x="13" y="6"/>
                    <a:pt x="13" y="5"/>
                    <a:pt x="14" y="5"/>
                  </a:cubicBezTo>
                  <a:cubicBezTo>
                    <a:pt x="14" y="5"/>
                    <a:pt x="15" y="6"/>
                    <a:pt x="16" y="7"/>
                  </a:cubicBezTo>
                  <a:cubicBezTo>
                    <a:pt x="17" y="8"/>
                    <a:pt x="18" y="9"/>
                    <a:pt x="19" y="11"/>
                  </a:cubicBezTo>
                  <a:cubicBezTo>
                    <a:pt x="20" y="12"/>
                    <a:pt x="21" y="12"/>
                    <a:pt x="21" y="14"/>
                  </a:cubicBezTo>
                  <a:cubicBezTo>
                    <a:pt x="21" y="16"/>
                    <a:pt x="20" y="16"/>
                    <a:pt x="20" y="18"/>
                  </a:cubicBezTo>
                  <a:cubicBezTo>
                    <a:pt x="21" y="21"/>
                    <a:pt x="20" y="23"/>
                    <a:pt x="21" y="24"/>
                  </a:cubicBezTo>
                  <a:cubicBezTo>
                    <a:pt x="23" y="26"/>
                    <a:pt x="23" y="26"/>
                    <a:pt x="24" y="27"/>
                  </a:cubicBezTo>
                  <a:cubicBezTo>
                    <a:pt x="25" y="28"/>
                    <a:pt x="24" y="28"/>
                    <a:pt x="25" y="28"/>
                  </a:cubicBezTo>
                  <a:cubicBezTo>
                    <a:pt x="26" y="28"/>
                    <a:pt x="27" y="29"/>
                    <a:pt x="26" y="30"/>
                  </a:cubicBezTo>
                  <a:cubicBezTo>
                    <a:pt x="26" y="30"/>
                    <a:pt x="24" y="29"/>
                    <a:pt x="24" y="30"/>
                  </a:cubicBezTo>
                  <a:cubicBezTo>
                    <a:pt x="24" y="31"/>
                    <a:pt x="24" y="31"/>
                    <a:pt x="24" y="32"/>
                  </a:cubicBezTo>
                  <a:cubicBezTo>
                    <a:pt x="23" y="33"/>
                    <a:pt x="23" y="33"/>
                    <a:pt x="22" y="32"/>
                  </a:cubicBezTo>
                  <a:cubicBezTo>
                    <a:pt x="21" y="32"/>
                    <a:pt x="20" y="31"/>
                    <a:pt x="20" y="30"/>
                  </a:cubicBezTo>
                  <a:cubicBezTo>
                    <a:pt x="19" y="29"/>
                    <a:pt x="19" y="28"/>
                    <a:pt x="18" y="28"/>
                  </a:cubicBezTo>
                  <a:cubicBezTo>
                    <a:pt x="16" y="27"/>
                    <a:pt x="13" y="25"/>
                    <a:pt x="11" y="24"/>
                  </a:cubicBezTo>
                  <a:cubicBezTo>
                    <a:pt x="10" y="23"/>
                    <a:pt x="8" y="21"/>
                    <a:pt x="8" y="21"/>
                  </a:cubicBezTo>
                  <a:cubicBezTo>
                    <a:pt x="7" y="20"/>
                    <a:pt x="6" y="18"/>
                    <a:pt x="6" y="17"/>
                  </a:cubicBezTo>
                  <a:cubicBezTo>
                    <a:pt x="6" y="16"/>
                    <a:pt x="5" y="14"/>
                    <a:pt x="5" y="14"/>
                  </a:cubicBezTo>
                  <a:cubicBezTo>
                    <a:pt x="4" y="13"/>
                    <a:pt x="4" y="12"/>
                    <a:pt x="3" y="11"/>
                  </a:cubicBezTo>
                  <a:cubicBezTo>
                    <a:pt x="2" y="10"/>
                    <a:pt x="3" y="8"/>
                    <a:pt x="3" y="7"/>
                  </a:cubicBezTo>
                  <a:cubicBezTo>
                    <a:pt x="3" y="6"/>
                    <a:pt x="2" y="2"/>
                    <a:pt x="0"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52" name="Freeform 303">
              <a:extLst>
                <a:ext uri="{FF2B5EF4-FFF2-40B4-BE49-F238E27FC236}">
                  <a16:creationId xmlns:a16="http://schemas.microsoft.com/office/drawing/2014/main" id="{DFE5A578-A3A7-4E1B-9036-03DC125B1A9F}"/>
                </a:ext>
              </a:extLst>
            </p:cNvPr>
            <p:cNvSpPr>
              <a:spLocks/>
            </p:cNvSpPr>
            <p:nvPr/>
          </p:nvSpPr>
          <p:spPr bwMode="auto">
            <a:xfrm>
              <a:off x="7053726" y="3249014"/>
              <a:ext cx="441554" cy="651037"/>
            </a:xfrm>
            <a:custGeom>
              <a:avLst/>
              <a:gdLst>
                <a:gd name="T0" fmla="*/ 51 w 119"/>
                <a:gd name="T1" fmla="*/ 533 h 176"/>
                <a:gd name="T2" fmla="*/ 99 w 119"/>
                <a:gd name="T3" fmla="*/ 498 h 176"/>
                <a:gd name="T4" fmla="*/ 94 w 119"/>
                <a:gd name="T5" fmla="*/ 405 h 176"/>
                <a:gd name="T6" fmla="*/ 243 w 119"/>
                <a:gd name="T7" fmla="*/ 256 h 176"/>
                <a:gd name="T8" fmla="*/ 251 w 119"/>
                <a:gd name="T9" fmla="*/ 149 h 176"/>
                <a:gd name="T10" fmla="*/ 294 w 119"/>
                <a:gd name="T11" fmla="*/ 64 h 176"/>
                <a:gd name="T12" fmla="*/ 379 w 119"/>
                <a:gd name="T13" fmla="*/ 0 h 176"/>
                <a:gd name="T14" fmla="*/ 449 w 119"/>
                <a:gd name="T15" fmla="*/ 64 h 176"/>
                <a:gd name="T16" fmla="*/ 444 w 119"/>
                <a:gd name="T17" fmla="*/ 128 h 176"/>
                <a:gd name="T18" fmla="*/ 436 w 119"/>
                <a:gd name="T19" fmla="*/ 179 h 176"/>
                <a:gd name="T20" fmla="*/ 449 w 119"/>
                <a:gd name="T21" fmla="*/ 200 h 176"/>
                <a:gd name="T22" fmla="*/ 521 w 119"/>
                <a:gd name="T23" fmla="*/ 264 h 176"/>
                <a:gd name="T24" fmla="*/ 550 w 119"/>
                <a:gd name="T25" fmla="*/ 370 h 176"/>
                <a:gd name="T26" fmla="*/ 794 w 119"/>
                <a:gd name="T27" fmla="*/ 456 h 176"/>
                <a:gd name="T28" fmla="*/ 828 w 119"/>
                <a:gd name="T29" fmla="*/ 498 h 176"/>
                <a:gd name="T30" fmla="*/ 836 w 119"/>
                <a:gd name="T31" fmla="*/ 576 h 176"/>
                <a:gd name="T32" fmla="*/ 794 w 119"/>
                <a:gd name="T33" fmla="*/ 666 h 176"/>
                <a:gd name="T34" fmla="*/ 751 w 119"/>
                <a:gd name="T35" fmla="*/ 674 h 176"/>
                <a:gd name="T36" fmla="*/ 730 w 119"/>
                <a:gd name="T37" fmla="*/ 738 h 176"/>
                <a:gd name="T38" fmla="*/ 692 w 119"/>
                <a:gd name="T39" fmla="*/ 751 h 176"/>
                <a:gd name="T40" fmla="*/ 665 w 119"/>
                <a:gd name="T41" fmla="*/ 789 h 176"/>
                <a:gd name="T42" fmla="*/ 593 w 119"/>
                <a:gd name="T43" fmla="*/ 823 h 176"/>
                <a:gd name="T44" fmla="*/ 550 w 119"/>
                <a:gd name="T45" fmla="*/ 874 h 176"/>
                <a:gd name="T46" fmla="*/ 521 w 119"/>
                <a:gd name="T47" fmla="*/ 901 h 176"/>
                <a:gd name="T48" fmla="*/ 492 w 119"/>
                <a:gd name="T49" fmla="*/ 930 h 176"/>
                <a:gd name="T50" fmla="*/ 492 w 119"/>
                <a:gd name="T51" fmla="*/ 981 h 176"/>
                <a:gd name="T52" fmla="*/ 478 w 119"/>
                <a:gd name="T53" fmla="*/ 1050 h 176"/>
                <a:gd name="T54" fmla="*/ 457 w 119"/>
                <a:gd name="T55" fmla="*/ 1087 h 176"/>
                <a:gd name="T56" fmla="*/ 470 w 119"/>
                <a:gd name="T57" fmla="*/ 1130 h 176"/>
                <a:gd name="T58" fmla="*/ 444 w 119"/>
                <a:gd name="T59" fmla="*/ 1157 h 176"/>
                <a:gd name="T60" fmla="*/ 406 w 119"/>
                <a:gd name="T61" fmla="*/ 1199 h 176"/>
                <a:gd name="T62" fmla="*/ 371 w 119"/>
                <a:gd name="T63" fmla="*/ 1236 h 176"/>
                <a:gd name="T64" fmla="*/ 337 w 119"/>
                <a:gd name="T65" fmla="*/ 1199 h 176"/>
                <a:gd name="T66" fmla="*/ 315 w 119"/>
                <a:gd name="T67" fmla="*/ 1130 h 176"/>
                <a:gd name="T68" fmla="*/ 294 w 119"/>
                <a:gd name="T69" fmla="*/ 1050 h 176"/>
                <a:gd name="T70" fmla="*/ 265 w 119"/>
                <a:gd name="T71" fmla="*/ 994 h 176"/>
                <a:gd name="T72" fmla="*/ 235 w 119"/>
                <a:gd name="T73" fmla="*/ 938 h 176"/>
                <a:gd name="T74" fmla="*/ 179 w 119"/>
                <a:gd name="T75" fmla="*/ 794 h 176"/>
                <a:gd name="T76" fmla="*/ 184 w 119"/>
                <a:gd name="T77" fmla="*/ 624 h 176"/>
                <a:gd name="T78" fmla="*/ 150 w 119"/>
                <a:gd name="T79" fmla="*/ 688 h 176"/>
                <a:gd name="T80" fmla="*/ 56 w 119"/>
                <a:gd name="T81" fmla="*/ 682 h 176"/>
                <a:gd name="T82" fmla="*/ 99 w 119"/>
                <a:gd name="T83" fmla="*/ 589 h 176"/>
                <a:gd name="T84" fmla="*/ 8 w 119"/>
                <a:gd name="T85" fmla="*/ 605 h 17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9" h="176">
                  <a:moveTo>
                    <a:pt x="0" y="82"/>
                  </a:moveTo>
                  <a:cubicBezTo>
                    <a:pt x="0" y="82"/>
                    <a:pt x="2" y="81"/>
                    <a:pt x="3" y="79"/>
                  </a:cubicBezTo>
                  <a:cubicBezTo>
                    <a:pt x="4" y="77"/>
                    <a:pt x="6" y="77"/>
                    <a:pt x="7" y="75"/>
                  </a:cubicBezTo>
                  <a:cubicBezTo>
                    <a:pt x="8" y="73"/>
                    <a:pt x="10" y="76"/>
                    <a:pt x="13" y="76"/>
                  </a:cubicBezTo>
                  <a:cubicBezTo>
                    <a:pt x="15" y="77"/>
                    <a:pt x="17" y="77"/>
                    <a:pt x="18" y="74"/>
                  </a:cubicBezTo>
                  <a:cubicBezTo>
                    <a:pt x="18" y="71"/>
                    <a:pt x="16" y="71"/>
                    <a:pt x="14" y="70"/>
                  </a:cubicBezTo>
                  <a:cubicBezTo>
                    <a:pt x="12" y="70"/>
                    <a:pt x="14" y="69"/>
                    <a:pt x="12" y="68"/>
                  </a:cubicBezTo>
                  <a:cubicBezTo>
                    <a:pt x="10" y="67"/>
                    <a:pt x="7" y="62"/>
                    <a:pt x="7" y="59"/>
                  </a:cubicBezTo>
                  <a:cubicBezTo>
                    <a:pt x="6" y="55"/>
                    <a:pt x="10" y="57"/>
                    <a:pt x="13" y="57"/>
                  </a:cubicBezTo>
                  <a:cubicBezTo>
                    <a:pt x="15" y="57"/>
                    <a:pt x="18" y="54"/>
                    <a:pt x="20" y="54"/>
                  </a:cubicBezTo>
                  <a:cubicBezTo>
                    <a:pt x="22" y="53"/>
                    <a:pt x="27" y="47"/>
                    <a:pt x="27" y="45"/>
                  </a:cubicBezTo>
                  <a:cubicBezTo>
                    <a:pt x="28" y="43"/>
                    <a:pt x="33" y="39"/>
                    <a:pt x="34" y="36"/>
                  </a:cubicBezTo>
                  <a:cubicBezTo>
                    <a:pt x="36" y="33"/>
                    <a:pt x="37" y="33"/>
                    <a:pt x="38" y="31"/>
                  </a:cubicBezTo>
                  <a:cubicBezTo>
                    <a:pt x="39" y="30"/>
                    <a:pt x="41" y="26"/>
                    <a:pt x="40" y="24"/>
                  </a:cubicBezTo>
                  <a:cubicBezTo>
                    <a:pt x="39" y="23"/>
                    <a:pt x="37" y="22"/>
                    <a:pt x="35" y="21"/>
                  </a:cubicBezTo>
                  <a:cubicBezTo>
                    <a:pt x="34" y="21"/>
                    <a:pt x="31" y="15"/>
                    <a:pt x="30" y="12"/>
                  </a:cubicBezTo>
                  <a:cubicBezTo>
                    <a:pt x="29" y="9"/>
                    <a:pt x="33" y="8"/>
                    <a:pt x="36" y="8"/>
                  </a:cubicBezTo>
                  <a:cubicBezTo>
                    <a:pt x="39" y="8"/>
                    <a:pt x="39" y="8"/>
                    <a:pt x="41" y="9"/>
                  </a:cubicBezTo>
                  <a:cubicBezTo>
                    <a:pt x="43" y="9"/>
                    <a:pt x="48" y="10"/>
                    <a:pt x="49" y="9"/>
                  </a:cubicBezTo>
                  <a:cubicBezTo>
                    <a:pt x="51" y="9"/>
                    <a:pt x="50" y="5"/>
                    <a:pt x="50" y="5"/>
                  </a:cubicBezTo>
                  <a:cubicBezTo>
                    <a:pt x="51" y="4"/>
                    <a:pt x="53" y="0"/>
                    <a:pt x="53" y="0"/>
                  </a:cubicBezTo>
                  <a:cubicBezTo>
                    <a:pt x="54" y="0"/>
                    <a:pt x="56" y="0"/>
                    <a:pt x="56" y="0"/>
                  </a:cubicBezTo>
                  <a:cubicBezTo>
                    <a:pt x="56" y="0"/>
                    <a:pt x="59" y="3"/>
                    <a:pt x="60" y="4"/>
                  </a:cubicBezTo>
                  <a:cubicBezTo>
                    <a:pt x="61" y="6"/>
                    <a:pt x="66" y="8"/>
                    <a:pt x="63" y="9"/>
                  </a:cubicBezTo>
                  <a:cubicBezTo>
                    <a:pt x="60" y="10"/>
                    <a:pt x="59" y="11"/>
                    <a:pt x="61" y="13"/>
                  </a:cubicBezTo>
                  <a:cubicBezTo>
                    <a:pt x="63" y="14"/>
                    <a:pt x="65" y="14"/>
                    <a:pt x="64" y="16"/>
                  </a:cubicBezTo>
                  <a:cubicBezTo>
                    <a:pt x="63" y="18"/>
                    <a:pt x="61" y="17"/>
                    <a:pt x="62" y="18"/>
                  </a:cubicBezTo>
                  <a:cubicBezTo>
                    <a:pt x="63" y="20"/>
                    <a:pt x="64" y="18"/>
                    <a:pt x="65" y="20"/>
                  </a:cubicBezTo>
                  <a:cubicBezTo>
                    <a:pt x="66" y="22"/>
                    <a:pt x="66" y="23"/>
                    <a:pt x="64" y="24"/>
                  </a:cubicBezTo>
                  <a:cubicBezTo>
                    <a:pt x="63" y="24"/>
                    <a:pt x="62" y="25"/>
                    <a:pt x="61" y="25"/>
                  </a:cubicBezTo>
                  <a:cubicBezTo>
                    <a:pt x="61" y="24"/>
                    <a:pt x="61" y="22"/>
                    <a:pt x="60" y="23"/>
                  </a:cubicBezTo>
                  <a:cubicBezTo>
                    <a:pt x="59" y="24"/>
                    <a:pt x="57" y="25"/>
                    <a:pt x="59" y="27"/>
                  </a:cubicBezTo>
                  <a:cubicBezTo>
                    <a:pt x="61" y="28"/>
                    <a:pt x="63" y="25"/>
                    <a:pt x="63" y="28"/>
                  </a:cubicBezTo>
                  <a:cubicBezTo>
                    <a:pt x="63" y="31"/>
                    <a:pt x="60" y="32"/>
                    <a:pt x="62" y="33"/>
                  </a:cubicBezTo>
                  <a:cubicBezTo>
                    <a:pt x="65" y="34"/>
                    <a:pt x="66" y="34"/>
                    <a:pt x="69" y="35"/>
                  </a:cubicBezTo>
                  <a:cubicBezTo>
                    <a:pt x="71" y="35"/>
                    <a:pt x="72" y="33"/>
                    <a:pt x="73" y="37"/>
                  </a:cubicBezTo>
                  <a:cubicBezTo>
                    <a:pt x="73" y="37"/>
                    <a:pt x="72" y="40"/>
                    <a:pt x="70" y="41"/>
                  </a:cubicBezTo>
                  <a:cubicBezTo>
                    <a:pt x="68" y="41"/>
                    <a:pt x="67" y="44"/>
                    <a:pt x="69" y="47"/>
                  </a:cubicBezTo>
                  <a:cubicBezTo>
                    <a:pt x="71" y="50"/>
                    <a:pt x="75" y="51"/>
                    <a:pt x="77" y="52"/>
                  </a:cubicBezTo>
                  <a:cubicBezTo>
                    <a:pt x="80" y="54"/>
                    <a:pt x="86" y="56"/>
                    <a:pt x="92" y="58"/>
                  </a:cubicBezTo>
                  <a:cubicBezTo>
                    <a:pt x="98" y="60"/>
                    <a:pt x="99" y="60"/>
                    <a:pt x="102" y="63"/>
                  </a:cubicBezTo>
                  <a:cubicBezTo>
                    <a:pt x="104" y="65"/>
                    <a:pt x="111" y="64"/>
                    <a:pt x="111" y="64"/>
                  </a:cubicBezTo>
                  <a:cubicBezTo>
                    <a:pt x="112" y="69"/>
                    <a:pt x="112" y="69"/>
                    <a:pt x="112" y="69"/>
                  </a:cubicBezTo>
                  <a:cubicBezTo>
                    <a:pt x="112" y="71"/>
                    <a:pt x="113" y="69"/>
                    <a:pt x="114" y="69"/>
                  </a:cubicBezTo>
                  <a:cubicBezTo>
                    <a:pt x="115" y="69"/>
                    <a:pt x="115" y="69"/>
                    <a:pt x="116" y="70"/>
                  </a:cubicBezTo>
                  <a:cubicBezTo>
                    <a:pt x="117" y="70"/>
                    <a:pt x="116" y="73"/>
                    <a:pt x="116" y="73"/>
                  </a:cubicBezTo>
                  <a:cubicBezTo>
                    <a:pt x="115" y="74"/>
                    <a:pt x="115" y="77"/>
                    <a:pt x="115" y="78"/>
                  </a:cubicBezTo>
                  <a:cubicBezTo>
                    <a:pt x="115" y="80"/>
                    <a:pt x="116" y="81"/>
                    <a:pt x="117" y="81"/>
                  </a:cubicBezTo>
                  <a:cubicBezTo>
                    <a:pt x="117" y="82"/>
                    <a:pt x="119" y="89"/>
                    <a:pt x="118" y="90"/>
                  </a:cubicBezTo>
                  <a:cubicBezTo>
                    <a:pt x="115" y="91"/>
                    <a:pt x="115" y="91"/>
                    <a:pt x="115" y="91"/>
                  </a:cubicBezTo>
                  <a:cubicBezTo>
                    <a:pt x="114" y="93"/>
                    <a:pt x="111" y="95"/>
                    <a:pt x="111" y="94"/>
                  </a:cubicBezTo>
                  <a:cubicBezTo>
                    <a:pt x="112" y="92"/>
                    <a:pt x="111" y="91"/>
                    <a:pt x="111" y="91"/>
                  </a:cubicBezTo>
                  <a:cubicBezTo>
                    <a:pt x="111" y="91"/>
                    <a:pt x="107" y="92"/>
                    <a:pt x="107" y="93"/>
                  </a:cubicBezTo>
                  <a:cubicBezTo>
                    <a:pt x="108" y="94"/>
                    <a:pt x="104" y="94"/>
                    <a:pt x="105" y="95"/>
                  </a:cubicBezTo>
                  <a:cubicBezTo>
                    <a:pt x="106" y="96"/>
                    <a:pt x="104" y="99"/>
                    <a:pt x="104" y="99"/>
                  </a:cubicBezTo>
                  <a:cubicBezTo>
                    <a:pt x="104" y="99"/>
                    <a:pt x="104" y="101"/>
                    <a:pt x="104" y="103"/>
                  </a:cubicBezTo>
                  <a:cubicBezTo>
                    <a:pt x="104" y="104"/>
                    <a:pt x="103" y="105"/>
                    <a:pt x="102" y="104"/>
                  </a:cubicBezTo>
                  <a:cubicBezTo>
                    <a:pt x="101" y="102"/>
                    <a:pt x="99" y="104"/>
                    <a:pt x="99" y="104"/>
                  </a:cubicBezTo>
                  <a:cubicBezTo>
                    <a:pt x="97" y="104"/>
                    <a:pt x="97" y="104"/>
                    <a:pt x="97" y="104"/>
                  </a:cubicBezTo>
                  <a:cubicBezTo>
                    <a:pt x="97" y="106"/>
                    <a:pt x="97" y="106"/>
                    <a:pt x="97" y="106"/>
                  </a:cubicBezTo>
                  <a:cubicBezTo>
                    <a:pt x="94" y="107"/>
                    <a:pt x="94" y="107"/>
                    <a:pt x="94" y="107"/>
                  </a:cubicBezTo>
                  <a:cubicBezTo>
                    <a:pt x="93" y="105"/>
                    <a:pt x="93" y="105"/>
                    <a:pt x="93" y="105"/>
                  </a:cubicBezTo>
                  <a:cubicBezTo>
                    <a:pt x="92" y="108"/>
                    <a:pt x="93" y="111"/>
                    <a:pt x="93" y="111"/>
                  </a:cubicBezTo>
                  <a:cubicBezTo>
                    <a:pt x="89" y="113"/>
                    <a:pt x="89" y="113"/>
                    <a:pt x="89" y="113"/>
                  </a:cubicBezTo>
                  <a:cubicBezTo>
                    <a:pt x="89" y="113"/>
                    <a:pt x="88" y="117"/>
                    <a:pt x="86" y="116"/>
                  </a:cubicBezTo>
                  <a:cubicBezTo>
                    <a:pt x="84" y="115"/>
                    <a:pt x="83" y="113"/>
                    <a:pt x="83" y="116"/>
                  </a:cubicBezTo>
                  <a:cubicBezTo>
                    <a:pt x="83" y="118"/>
                    <a:pt x="82" y="120"/>
                    <a:pt x="81" y="121"/>
                  </a:cubicBezTo>
                  <a:cubicBezTo>
                    <a:pt x="80" y="121"/>
                    <a:pt x="78" y="120"/>
                    <a:pt x="78" y="120"/>
                  </a:cubicBezTo>
                  <a:cubicBezTo>
                    <a:pt x="78" y="120"/>
                    <a:pt x="76" y="122"/>
                    <a:pt x="77" y="123"/>
                  </a:cubicBezTo>
                  <a:cubicBezTo>
                    <a:pt x="78" y="125"/>
                    <a:pt x="79" y="125"/>
                    <a:pt x="78" y="126"/>
                  </a:cubicBezTo>
                  <a:cubicBezTo>
                    <a:pt x="77" y="127"/>
                    <a:pt x="75" y="126"/>
                    <a:pt x="75" y="126"/>
                  </a:cubicBezTo>
                  <a:cubicBezTo>
                    <a:pt x="75" y="126"/>
                    <a:pt x="73" y="126"/>
                    <a:pt x="73" y="127"/>
                  </a:cubicBezTo>
                  <a:cubicBezTo>
                    <a:pt x="72" y="128"/>
                    <a:pt x="71" y="126"/>
                    <a:pt x="70" y="126"/>
                  </a:cubicBezTo>
                  <a:cubicBezTo>
                    <a:pt x="69" y="126"/>
                    <a:pt x="68" y="124"/>
                    <a:pt x="68" y="126"/>
                  </a:cubicBezTo>
                  <a:cubicBezTo>
                    <a:pt x="68" y="128"/>
                    <a:pt x="69" y="131"/>
                    <a:pt x="69" y="131"/>
                  </a:cubicBezTo>
                  <a:cubicBezTo>
                    <a:pt x="69" y="131"/>
                    <a:pt x="67" y="131"/>
                    <a:pt x="67" y="133"/>
                  </a:cubicBezTo>
                  <a:cubicBezTo>
                    <a:pt x="67" y="134"/>
                    <a:pt x="68" y="136"/>
                    <a:pt x="68" y="136"/>
                  </a:cubicBezTo>
                  <a:cubicBezTo>
                    <a:pt x="68" y="136"/>
                    <a:pt x="69" y="136"/>
                    <a:pt x="69" y="138"/>
                  </a:cubicBezTo>
                  <a:cubicBezTo>
                    <a:pt x="68" y="140"/>
                    <a:pt x="68" y="141"/>
                    <a:pt x="68" y="142"/>
                  </a:cubicBezTo>
                  <a:cubicBezTo>
                    <a:pt x="69" y="144"/>
                    <a:pt x="71" y="142"/>
                    <a:pt x="70" y="144"/>
                  </a:cubicBezTo>
                  <a:cubicBezTo>
                    <a:pt x="69" y="146"/>
                    <a:pt x="68" y="147"/>
                    <a:pt x="67" y="148"/>
                  </a:cubicBezTo>
                  <a:cubicBezTo>
                    <a:pt x="65" y="150"/>
                    <a:pt x="69" y="148"/>
                    <a:pt x="65" y="150"/>
                  </a:cubicBezTo>
                  <a:cubicBezTo>
                    <a:pt x="61" y="153"/>
                    <a:pt x="61" y="153"/>
                    <a:pt x="61" y="153"/>
                  </a:cubicBezTo>
                  <a:cubicBezTo>
                    <a:pt x="61" y="153"/>
                    <a:pt x="63" y="152"/>
                    <a:pt x="64" y="153"/>
                  </a:cubicBezTo>
                  <a:cubicBezTo>
                    <a:pt x="66" y="154"/>
                    <a:pt x="66" y="152"/>
                    <a:pt x="66" y="154"/>
                  </a:cubicBezTo>
                  <a:cubicBezTo>
                    <a:pt x="66" y="156"/>
                    <a:pt x="66" y="154"/>
                    <a:pt x="66" y="154"/>
                  </a:cubicBezTo>
                  <a:cubicBezTo>
                    <a:pt x="66" y="154"/>
                    <a:pt x="68" y="159"/>
                    <a:pt x="66" y="159"/>
                  </a:cubicBezTo>
                  <a:cubicBezTo>
                    <a:pt x="65" y="159"/>
                    <a:pt x="66" y="158"/>
                    <a:pt x="65" y="159"/>
                  </a:cubicBezTo>
                  <a:cubicBezTo>
                    <a:pt x="64" y="160"/>
                    <a:pt x="64" y="160"/>
                    <a:pt x="64" y="160"/>
                  </a:cubicBezTo>
                  <a:cubicBezTo>
                    <a:pt x="62" y="163"/>
                    <a:pt x="62" y="163"/>
                    <a:pt x="62" y="163"/>
                  </a:cubicBezTo>
                  <a:cubicBezTo>
                    <a:pt x="61" y="165"/>
                    <a:pt x="61" y="165"/>
                    <a:pt x="61" y="165"/>
                  </a:cubicBezTo>
                  <a:cubicBezTo>
                    <a:pt x="61" y="165"/>
                    <a:pt x="59" y="164"/>
                    <a:pt x="60" y="166"/>
                  </a:cubicBezTo>
                  <a:cubicBezTo>
                    <a:pt x="60" y="168"/>
                    <a:pt x="58" y="169"/>
                    <a:pt x="57" y="169"/>
                  </a:cubicBezTo>
                  <a:cubicBezTo>
                    <a:pt x="55" y="168"/>
                    <a:pt x="54" y="167"/>
                    <a:pt x="54" y="169"/>
                  </a:cubicBezTo>
                  <a:cubicBezTo>
                    <a:pt x="55" y="171"/>
                    <a:pt x="58" y="173"/>
                    <a:pt x="56" y="174"/>
                  </a:cubicBezTo>
                  <a:cubicBezTo>
                    <a:pt x="54" y="175"/>
                    <a:pt x="53" y="173"/>
                    <a:pt x="52" y="174"/>
                  </a:cubicBezTo>
                  <a:cubicBezTo>
                    <a:pt x="52" y="176"/>
                    <a:pt x="49" y="175"/>
                    <a:pt x="49" y="175"/>
                  </a:cubicBezTo>
                  <a:cubicBezTo>
                    <a:pt x="48" y="171"/>
                    <a:pt x="48" y="171"/>
                    <a:pt x="48" y="171"/>
                  </a:cubicBezTo>
                  <a:cubicBezTo>
                    <a:pt x="48" y="171"/>
                    <a:pt x="49" y="168"/>
                    <a:pt x="47" y="169"/>
                  </a:cubicBezTo>
                  <a:cubicBezTo>
                    <a:pt x="47" y="169"/>
                    <a:pt x="48" y="164"/>
                    <a:pt x="46" y="164"/>
                  </a:cubicBezTo>
                  <a:cubicBezTo>
                    <a:pt x="45" y="164"/>
                    <a:pt x="43" y="164"/>
                    <a:pt x="44" y="162"/>
                  </a:cubicBezTo>
                  <a:cubicBezTo>
                    <a:pt x="44" y="161"/>
                    <a:pt x="44" y="159"/>
                    <a:pt x="44" y="159"/>
                  </a:cubicBezTo>
                  <a:cubicBezTo>
                    <a:pt x="44" y="159"/>
                    <a:pt x="43" y="157"/>
                    <a:pt x="42" y="156"/>
                  </a:cubicBezTo>
                  <a:cubicBezTo>
                    <a:pt x="42" y="155"/>
                    <a:pt x="42" y="152"/>
                    <a:pt x="42" y="152"/>
                  </a:cubicBezTo>
                  <a:cubicBezTo>
                    <a:pt x="41" y="148"/>
                    <a:pt x="41" y="148"/>
                    <a:pt x="41" y="148"/>
                  </a:cubicBezTo>
                  <a:cubicBezTo>
                    <a:pt x="41" y="148"/>
                    <a:pt x="39" y="149"/>
                    <a:pt x="37" y="146"/>
                  </a:cubicBezTo>
                  <a:cubicBezTo>
                    <a:pt x="35" y="143"/>
                    <a:pt x="35" y="143"/>
                    <a:pt x="36" y="143"/>
                  </a:cubicBezTo>
                  <a:cubicBezTo>
                    <a:pt x="37" y="140"/>
                    <a:pt x="37" y="140"/>
                    <a:pt x="37" y="140"/>
                  </a:cubicBezTo>
                  <a:cubicBezTo>
                    <a:pt x="35" y="137"/>
                    <a:pt x="35" y="137"/>
                    <a:pt x="35" y="137"/>
                  </a:cubicBezTo>
                  <a:cubicBezTo>
                    <a:pt x="35" y="137"/>
                    <a:pt x="33" y="136"/>
                    <a:pt x="34" y="135"/>
                  </a:cubicBezTo>
                  <a:cubicBezTo>
                    <a:pt x="35" y="135"/>
                    <a:pt x="34" y="133"/>
                    <a:pt x="33" y="132"/>
                  </a:cubicBezTo>
                  <a:cubicBezTo>
                    <a:pt x="31" y="131"/>
                    <a:pt x="30" y="126"/>
                    <a:pt x="30" y="126"/>
                  </a:cubicBezTo>
                  <a:cubicBezTo>
                    <a:pt x="30" y="126"/>
                    <a:pt x="30" y="122"/>
                    <a:pt x="29" y="119"/>
                  </a:cubicBezTo>
                  <a:cubicBezTo>
                    <a:pt x="27" y="115"/>
                    <a:pt x="25" y="114"/>
                    <a:pt x="25" y="112"/>
                  </a:cubicBezTo>
                  <a:cubicBezTo>
                    <a:pt x="25" y="109"/>
                    <a:pt x="25" y="106"/>
                    <a:pt x="26" y="104"/>
                  </a:cubicBezTo>
                  <a:cubicBezTo>
                    <a:pt x="27" y="101"/>
                    <a:pt x="26" y="105"/>
                    <a:pt x="27" y="98"/>
                  </a:cubicBezTo>
                  <a:cubicBezTo>
                    <a:pt x="27" y="91"/>
                    <a:pt x="29" y="89"/>
                    <a:pt x="26" y="88"/>
                  </a:cubicBezTo>
                  <a:cubicBezTo>
                    <a:pt x="23" y="88"/>
                    <a:pt x="21" y="86"/>
                    <a:pt x="22" y="89"/>
                  </a:cubicBezTo>
                  <a:cubicBezTo>
                    <a:pt x="22" y="91"/>
                    <a:pt x="22" y="93"/>
                    <a:pt x="22" y="93"/>
                  </a:cubicBezTo>
                  <a:cubicBezTo>
                    <a:pt x="22" y="93"/>
                    <a:pt x="22" y="96"/>
                    <a:pt x="21" y="97"/>
                  </a:cubicBezTo>
                  <a:cubicBezTo>
                    <a:pt x="19" y="98"/>
                    <a:pt x="18" y="101"/>
                    <a:pt x="16" y="99"/>
                  </a:cubicBezTo>
                  <a:cubicBezTo>
                    <a:pt x="14" y="98"/>
                    <a:pt x="14" y="95"/>
                    <a:pt x="13" y="96"/>
                  </a:cubicBezTo>
                  <a:cubicBezTo>
                    <a:pt x="11" y="98"/>
                    <a:pt x="9" y="99"/>
                    <a:pt x="8" y="96"/>
                  </a:cubicBezTo>
                  <a:cubicBezTo>
                    <a:pt x="7" y="94"/>
                    <a:pt x="2" y="92"/>
                    <a:pt x="5" y="90"/>
                  </a:cubicBezTo>
                  <a:cubicBezTo>
                    <a:pt x="7" y="88"/>
                    <a:pt x="8" y="89"/>
                    <a:pt x="10" y="87"/>
                  </a:cubicBezTo>
                  <a:cubicBezTo>
                    <a:pt x="13" y="86"/>
                    <a:pt x="14" y="83"/>
                    <a:pt x="14" y="83"/>
                  </a:cubicBezTo>
                  <a:cubicBezTo>
                    <a:pt x="14" y="83"/>
                    <a:pt x="13" y="84"/>
                    <a:pt x="11" y="84"/>
                  </a:cubicBezTo>
                  <a:cubicBezTo>
                    <a:pt x="9" y="84"/>
                    <a:pt x="7" y="84"/>
                    <a:pt x="6" y="85"/>
                  </a:cubicBezTo>
                  <a:cubicBezTo>
                    <a:pt x="5" y="87"/>
                    <a:pt x="1" y="87"/>
                    <a:pt x="1" y="85"/>
                  </a:cubicBezTo>
                  <a:cubicBezTo>
                    <a:pt x="1" y="84"/>
                    <a:pt x="0" y="82"/>
                    <a:pt x="0" y="8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53" name="Freeform 304">
              <a:extLst>
                <a:ext uri="{FF2B5EF4-FFF2-40B4-BE49-F238E27FC236}">
                  <a16:creationId xmlns:a16="http://schemas.microsoft.com/office/drawing/2014/main" id="{4DD2DAD2-FDCD-4DCF-83A8-A76480A096C6}"/>
                </a:ext>
              </a:extLst>
            </p:cNvPr>
            <p:cNvSpPr>
              <a:spLocks/>
            </p:cNvSpPr>
            <p:nvPr/>
          </p:nvSpPr>
          <p:spPr bwMode="auto">
            <a:xfrm>
              <a:off x="7910452" y="3908380"/>
              <a:ext cx="212446" cy="144366"/>
            </a:xfrm>
            <a:custGeom>
              <a:avLst/>
              <a:gdLst>
                <a:gd name="T0" fmla="*/ 330 w 57"/>
                <a:gd name="T1" fmla="*/ 13 h 39"/>
                <a:gd name="T2" fmla="*/ 295 w 57"/>
                <a:gd name="T3" fmla="*/ 13 h 39"/>
                <a:gd name="T4" fmla="*/ 266 w 57"/>
                <a:gd name="T5" fmla="*/ 51 h 39"/>
                <a:gd name="T6" fmla="*/ 231 w 57"/>
                <a:gd name="T7" fmla="*/ 85 h 39"/>
                <a:gd name="T8" fmla="*/ 201 w 57"/>
                <a:gd name="T9" fmla="*/ 115 h 39"/>
                <a:gd name="T10" fmla="*/ 150 w 57"/>
                <a:gd name="T11" fmla="*/ 171 h 39"/>
                <a:gd name="T12" fmla="*/ 102 w 57"/>
                <a:gd name="T13" fmla="*/ 235 h 39"/>
                <a:gd name="T14" fmla="*/ 81 w 57"/>
                <a:gd name="T15" fmla="*/ 243 h 39"/>
                <a:gd name="T16" fmla="*/ 51 w 57"/>
                <a:gd name="T17" fmla="*/ 227 h 39"/>
                <a:gd name="T18" fmla="*/ 13 w 57"/>
                <a:gd name="T19" fmla="*/ 213 h 39"/>
                <a:gd name="T20" fmla="*/ 0 w 57"/>
                <a:gd name="T21" fmla="*/ 213 h 39"/>
                <a:gd name="T22" fmla="*/ 30 w 57"/>
                <a:gd name="T23" fmla="*/ 235 h 39"/>
                <a:gd name="T24" fmla="*/ 51 w 57"/>
                <a:gd name="T25" fmla="*/ 256 h 39"/>
                <a:gd name="T26" fmla="*/ 86 w 57"/>
                <a:gd name="T27" fmla="*/ 269 h 39"/>
                <a:gd name="T28" fmla="*/ 123 w 57"/>
                <a:gd name="T29" fmla="*/ 256 h 39"/>
                <a:gd name="T30" fmla="*/ 150 w 57"/>
                <a:gd name="T31" fmla="*/ 243 h 39"/>
                <a:gd name="T32" fmla="*/ 193 w 57"/>
                <a:gd name="T33" fmla="*/ 235 h 39"/>
                <a:gd name="T34" fmla="*/ 231 w 57"/>
                <a:gd name="T35" fmla="*/ 205 h 39"/>
                <a:gd name="T36" fmla="*/ 231 w 57"/>
                <a:gd name="T37" fmla="*/ 171 h 39"/>
                <a:gd name="T38" fmla="*/ 287 w 57"/>
                <a:gd name="T39" fmla="*/ 115 h 39"/>
                <a:gd name="T40" fmla="*/ 317 w 57"/>
                <a:gd name="T41" fmla="*/ 128 h 39"/>
                <a:gd name="T42" fmla="*/ 346 w 57"/>
                <a:gd name="T43" fmla="*/ 107 h 39"/>
                <a:gd name="T44" fmla="*/ 368 w 57"/>
                <a:gd name="T45" fmla="*/ 107 h 39"/>
                <a:gd name="T46" fmla="*/ 397 w 57"/>
                <a:gd name="T47" fmla="*/ 93 h 39"/>
                <a:gd name="T48" fmla="*/ 381 w 57"/>
                <a:gd name="T49" fmla="*/ 85 h 39"/>
                <a:gd name="T50" fmla="*/ 376 w 57"/>
                <a:gd name="T51" fmla="*/ 72 h 39"/>
                <a:gd name="T52" fmla="*/ 389 w 57"/>
                <a:gd name="T53" fmla="*/ 72 h 39"/>
                <a:gd name="T54" fmla="*/ 403 w 57"/>
                <a:gd name="T55" fmla="*/ 72 h 39"/>
                <a:gd name="T56" fmla="*/ 403 w 57"/>
                <a:gd name="T57" fmla="*/ 51 h 39"/>
                <a:gd name="T58" fmla="*/ 389 w 57"/>
                <a:gd name="T59" fmla="*/ 51 h 39"/>
                <a:gd name="T60" fmla="*/ 368 w 57"/>
                <a:gd name="T61" fmla="*/ 56 h 39"/>
                <a:gd name="T62" fmla="*/ 346 w 57"/>
                <a:gd name="T63" fmla="*/ 51 h 39"/>
                <a:gd name="T64" fmla="*/ 330 w 57"/>
                <a:gd name="T65" fmla="*/ 35 h 39"/>
                <a:gd name="T66" fmla="*/ 330 w 57"/>
                <a:gd name="T67" fmla="*/ 13 h 3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57" h="39">
                  <a:moveTo>
                    <a:pt x="46" y="2"/>
                  </a:moveTo>
                  <a:cubicBezTo>
                    <a:pt x="45" y="1"/>
                    <a:pt x="42" y="0"/>
                    <a:pt x="41" y="2"/>
                  </a:cubicBezTo>
                  <a:cubicBezTo>
                    <a:pt x="40" y="4"/>
                    <a:pt x="38" y="5"/>
                    <a:pt x="37" y="7"/>
                  </a:cubicBezTo>
                  <a:cubicBezTo>
                    <a:pt x="36" y="9"/>
                    <a:pt x="32" y="10"/>
                    <a:pt x="32" y="12"/>
                  </a:cubicBezTo>
                  <a:cubicBezTo>
                    <a:pt x="32" y="15"/>
                    <a:pt x="31" y="15"/>
                    <a:pt x="28" y="16"/>
                  </a:cubicBezTo>
                  <a:cubicBezTo>
                    <a:pt x="25" y="18"/>
                    <a:pt x="22" y="23"/>
                    <a:pt x="21" y="24"/>
                  </a:cubicBezTo>
                  <a:cubicBezTo>
                    <a:pt x="19" y="26"/>
                    <a:pt x="14" y="32"/>
                    <a:pt x="14" y="33"/>
                  </a:cubicBezTo>
                  <a:cubicBezTo>
                    <a:pt x="13" y="33"/>
                    <a:pt x="12" y="35"/>
                    <a:pt x="11" y="34"/>
                  </a:cubicBezTo>
                  <a:cubicBezTo>
                    <a:pt x="9" y="34"/>
                    <a:pt x="10" y="33"/>
                    <a:pt x="7" y="32"/>
                  </a:cubicBezTo>
                  <a:cubicBezTo>
                    <a:pt x="5" y="31"/>
                    <a:pt x="3" y="29"/>
                    <a:pt x="2" y="30"/>
                  </a:cubicBezTo>
                  <a:cubicBezTo>
                    <a:pt x="1" y="30"/>
                    <a:pt x="0" y="30"/>
                    <a:pt x="0" y="30"/>
                  </a:cubicBezTo>
                  <a:cubicBezTo>
                    <a:pt x="0" y="30"/>
                    <a:pt x="3" y="33"/>
                    <a:pt x="4" y="33"/>
                  </a:cubicBezTo>
                  <a:cubicBezTo>
                    <a:pt x="6" y="34"/>
                    <a:pt x="5" y="35"/>
                    <a:pt x="7" y="36"/>
                  </a:cubicBezTo>
                  <a:cubicBezTo>
                    <a:pt x="9" y="37"/>
                    <a:pt x="10" y="39"/>
                    <a:pt x="12" y="38"/>
                  </a:cubicBezTo>
                  <a:cubicBezTo>
                    <a:pt x="15" y="38"/>
                    <a:pt x="13" y="36"/>
                    <a:pt x="17" y="36"/>
                  </a:cubicBezTo>
                  <a:cubicBezTo>
                    <a:pt x="20" y="36"/>
                    <a:pt x="18" y="33"/>
                    <a:pt x="21" y="34"/>
                  </a:cubicBezTo>
                  <a:cubicBezTo>
                    <a:pt x="24" y="34"/>
                    <a:pt x="23" y="34"/>
                    <a:pt x="27" y="33"/>
                  </a:cubicBezTo>
                  <a:cubicBezTo>
                    <a:pt x="30" y="33"/>
                    <a:pt x="32" y="31"/>
                    <a:pt x="32" y="29"/>
                  </a:cubicBezTo>
                  <a:cubicBezTo>
                    <a:pt x="32" y="27"/>
                    <a:pt x="31" y="26"/>
                    <a:pt x="32" y="24"/>
                  </a:cubicBezTo>
                  <a:cubicBezTo>
                    <a:pt x="34" y="22"/>
                    <a:pt x="38" y="15"/>
                    <a:pt x="40" y="16"/>
                  </a:cubicBezTo>
                  <a:cubicBezTo>
                    <a:pt x="42" y="16"/>
                    <a:pt x="42" y="18"/>
                    <a:pt x="44" y="18"/>
                  </a:cubicBezTo>
                  <a:cubicBezTo>
                    <a:pt x="47" y="19"/>
                    <a:pt x="46" y="16"/>
                    <a:pt x="48" y="15"/>
                  </a:cubicBezTo>
                  <a:cubicBezTo>
                    <a:pt x="50" y="15"/>
                    <a:pt x="49" y="14"/>
                    <a:pt x="51" y="15"/>
                  </a:cubicBezTo>
                  <a:cubicBezTo>
                    <a:pt x="54" y="15"/>
                    <a:pt x="53" y="13"/>
                    <a:pt x="55" y="13"/>
                  </a:cubicBezTo>
                  <a:cubicBezTo>
                    <a:pt x="57" y="12"/>
                    <a:pt x="54" y="12"/>
                    <a:pt x="53" y="12"/>
                  </a:cubicBezTo>
                  <a:cubicBezTo>
                    <a:pt x="51" y="12"/>
                    <a:pt x="51" y="10"/>
                    <a:pt x="52" y="10"/>
                  </a:cubicBezTo>
                  <a:cubicBezTo>
                    <a:pt x="53" y="10"/>
                    <a:pt x="53" y="8"/>
                    <a:pt x="54" y="10"/>
                  </a:cubicBezTo>
                  <a:cubicBezTo>
                    <a:pt x="56" y="11"/>
                    <a:pt x="55" y="11"/>
                    <a:pt x="56" y="10"/>
                  </a:cubicBezTo>
                  <a:cubicBezTo>
                    <a:pt x="57" y="10"/>
                    <a:pt x="57" y="7"/>
                    <a:pt x="56" y="7"/>
                  </a:cubicBezTo>
                  <a:cubicBezTo>
                    <a:pt x="55" y="7"/>
                    <a:pt x="55" y="6"/>
                    <a:pt x="54" y="7"/>
                  </a:cubicBezTo>
                  <a:cubicBezTo>
                    <a:pt x="53" y="7"/>
                    <a:pt x="52" y="7"/>
                    <a:pt x="51" y="8"/>
                  </a:cubicBezTo>
                  <a:cubicBezTo>
                    <a:pt x="50" y="8"/>
                    <a:pt x="48" y="7"/>
                    <a:pt x="48" y="7"/>
                  </a:cubicBezTo>
                  <a:cubicBezTo>
                    <a:pt x="47" y="7"/>
                    <a:pt x="47" y="6"/>
                    <a:pt x="46" y="5"/>
                  </a:cubicBezTo>
                  <a:cubicBezTo>
                    <a:pt x="46" y="4"/>
                    <a:pt x="46" y="2"/>
                    <a:pt x="46" y="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54" name="Freeform 305">
              <a:extLst>
                <a:ext uri="{FF2B5EF4-FFF2-40B4-BE49-F238E27FC236}">
                  <a16:creationId xmlns:a16="http://schemas.microsoft.com/office/drawing/2014/main" id="{AD1B9317-8C0B-4490-9F13-C2F5B04D9909}"/>
                </a:ext>
              </a:extLst>
            </p:cNvPr>
            <p:cNvSpPr>
              <a:spLocks/>
            </p:cNvSpPr>
            <p:nvPr/>
          </p:nvSpPr>
          <p:spPr bwMode="auto">
            <a:xfrm>
              <a:off x="7903510" y="3963905"/>
              <a:ext cx="219389" cy="191563"/>
            </a:xfrm>
            <a:custGeom>
              <a:avLst/>
              <a:gdLst>
                <a:gd name="T0" fmla="*/ 329 w 59"/>
                <a:gd name="T1" fmla="*/ 21 h 52"/>
                <a:gd name="T2" fmla="*/ 300 w 59"/>
                <a:gd name="T3" fmla="*/ 8 h 52"/>
                <a:gd name="T4" fmla="*/ 244 w 59"/>
                <a:gd name="T5" fmla="*/ 64 h 52"/>
                <a:gd name="T6" fmla="*/ 244 w 59"/>
                <a:gd name="T7" fmla="*/ 98 h 52"/>
                <a:gd name="T8" fmla="*/ 209 w 59"/>
                <a:gd name="T9" fmla="*/ 127 h 52"/>
                <a:gd name="T10" fmla="*/ 166 w 59"/>
                <a:gd name="T11" fmla="*/ 133 h 52"/>
                <a:gd name="T12" fmla="*/ 137 w 59"/>
                <a:gd name="T13" fmla="*/ 149 h 52"/>
                <a:gd name="T14" fmla="*/ 99 w 59"/>
                <a:gd name="T15" fmla="*/ 162 h 52"/>
                <a:gd name="T16" fmla="*/ 64 w 59"/>
                <a:gd name="T17" fmla="*/ 149 h 52"/>
                <a:gd name="T18" fmla="*/ 43 w 59"/>
                <a:gd name="T19" fmla="*/ 127 h 52"/>
                <a:gd name="T20" fmla="*/ 13 w 59"/>
                <a:gd name="T21" fmla="*/ 106 h 52"/>
                <a:gd name="T22" fmla="*/ 13 w 59"/>
                <a:gd name="T23" fmla="*/ 133 h 52"/>
                <a:gd name="T24" fmla="*/ 8 w 59"/>
                <a:gd name="T25" fmla="*/ 170 h 52"/>
                <a:gd name="T26" fmla="*/ 29 w 59"/>
                <a:gd name="T27" fmla="*/ 204 h 52"/>
                <a:gd name="T28" fmla="*/ 29 w 59"/>
                <a:gd name="T29" fmla="*/ 226 h 52"/>
                <a:gd name="T30" fmla="*/ 51 w 59"/>
                <a:gd name="T31" fmla="*/ 239 h 52"/>
                <a:gd name="T32" fmla="*/ 56 w 59"/>
                <a:gd name="T33" fmla="*/ 255 h 52"/>
                <a:gd name="T34" fmla="*/ 64 w 59"/>
                <a:gd name="T35" fmla="*/ 289 h 52"/>
                <a:gd name="T36" fmla="*/ 64 w 59"/>
                <a:gd name="T37" fmla="*/ 303 h 52"/>
                <a:gd name="T38" fmla="*/ 78 w 59"/>
                <a:gd name="T39" fmla="*/ 311 h 52"/>
                <a:gd name="T40" fmla="*/ 94 w 59"/>
                <a:gd name="T41" fmla="*/ 311 h 52"/>
                <a:gd name="T42" fmla="*/ 94 w 59"/>
                <a:gd name="T43" fmla="*/ 324 h 52"/>
                <a:gd name="T44" fmla="*/ 107 w 59"/>
                <a:gd name="T45" fmla="*/ 316 h 52"/>
                <a:gd name="T46" fmla="*/ 123 w 59"/>
                <a:gd name="T47" fmla="*/ 316 h 52"/>
                <a:gd name="T48" fmla="*/ 129 w 59"/>
                <a:gd name="T49" fmla="*/ 316 h 52"/>
                <a:gd name="T50" fmla="*/ 123 w 59"/>
                <a:gd name="T51" fmla="*/ 332 h 52"/>
                <a:gd name="T52" fmla="*/ 145 w 59"/>
                <a:gd name="T53" fmla="*/ 332 h 52"/>
                <a:gd name="T54" fmla="*/ 158 w 59"/>
                <a:gd name="T55" fmla="*/ 316 h 52"/>
                <a:gd name="T56" fmla="*/ 179 w 59"/>
                <a:gd name="T57" fmla="*/ 311 h 52"/>
                <a:gd name="T58" fmla="*/ 193 w 59"/>
                <a:gd name="T59" fmla="*/ 316 h 52"/>
                <a:gd name="T60" fmla="*/ 209 w 59"/>
                <a:gd name="T61" fmla="*/ 324 h 52"/>
                <a:gd name="T62" fmla="*/ 222 w 59"/>
                <a:gd name="T63" fmla="*/ 337 h 52"/>
                <a:gd name="T64" fmla="*/ 222 w 59"/>
                <a:gd name="T65" fmla="*/ 353 h 52"/>
                <a:gd name="T66" fmla="*/ 244 w 59"/>
                <a:gd name="T67" fmla="*/ 353 h 52"/>
                <a:gd name="T68" fmla="*/ 252 w 59"/>
                <a:gd name="T69" fmla="*/ 337 h 52"/>
                <a:gd name="T70" fmla="*/ 265 w 59"/>
                <a:gd name="T71" fmla="*/ 337 h 52"/>
                <a:gd name="T72" fmla="*/ 300 w 59"/>
                <a:gd name="T73" fmla="*/ 345 h 52"/>
                <a:gd name="T74" fmla="*/ 300 w 59"/>
                <a:gd name="T75" fmla="*/ 311 h 52"/>
                <a:gd name="T76" fmla="*/ 295 w 59"/>
                <a:gd name="T77" fmla="*/ 289 h 52"/>
                <a:gd name="T78" fmla="*/ 300 w 59"/>
                <a:gd name="T79" fmla="*/ 255 h 52"/>
                <a:gd name="T80" fmla="*/ 308 w 59"/>
                <a:gd name="T81" fmla="*/ 226 h 52"/>
                <a:gd name="T82" fmla="*/ 337 w 59"/>
                <a:gd name="T83" fmla="*/ 234 h 52"/>
                <a:gd name="T84" fmla="*/ 351 w 59"/>
                <a:gd name="T85" fmla="*/ 204 h 52"/>
                <a:gd name="T86" fmla="*/ 367 w 59"/>
                <a:gd name="T87" fmla="*/ 149 h 52"/>
                <a:gd name="T88" fmla="*/ 394 w 59"/>
                <a:gd name="T89" fmla="*/ 149 h 52"/>
                <a:gd name="T90" fmla="*/ 423 w 59"/>
                <a:gd name="T91" fmla="*/ 154 h 52"/>
                <a:gd name="T92" fmla="*/ 402 w 59"/>
                <a:gd name="T93" fmla="*/ 127 h 52"/>
                <a:gd name="T94" fmla="*/ 372 w 59"/>
                <a:gd name="T95" fmla="*/ 119 h 52"/>
                <a:gd name="T96" fmla="*/ 351 w 59"/>
                <a:gd name="T97" fmla="*/ 106 h 52"/>
                <a:gd name="T98" fmla="*/ 351 w 59"/>
                <a:gd name="T99" fmla="*/ 85 h 52"/>
                <a:gd name="T100" fmla="*/ 351 w 59"/>
                <a:gd name="T101" fmla="*/ 50 h 52"/>
                <a:gd name="T102" fmla="*/ 351 w 59"/>
                <a:gd name="T103" fmla="*/ 35 h 52"/>
                <a:gd name="T104" fmla="*/ 329 w 59"/>
                <a:gd name="T105" fmla="*/ 21 h 5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9" h="52">
                  <a:moveTo>
                    <a:pt x="46" y="3"/>
                  </a:moveTo>
                  <a:cubicBezTo>
                    <a:pt x="44" y="3"/>
                    <a:pt x="44" y="1"/>
                    <a:pt x="42" y="1"/>
                  </a:cubicBezTo>
                  <a:cubicBezTo>
                    <a:pt x="40" y="0"/>
                    <a:pt x="36" y="7"/>
                    <a:pt x="34" y="9"/>
                  </a:cubicBezTo>
                  <a:cubicBezTo>
                    <a:pt x="33" y="11"/>
                    <a:pt x="34" y="12"/>
                    <a:pt x="34" y="14"/>
                  </a:cubicBezTo>
                  <a:cubicBezTo>
                    <a:pt x="34" y="16"/>
                    <a:pt x="32" y="18"/>
                    <a:pt x="29" y="18"/>
                  </a:cubicBezTo>
                  <a:cubicBezTo>
                    <a:pt x="25" y="19"/>
                    <a:pt x="26" y="19"/>
                    <a:pt x="23" y="19"/>
                  </a:cubicBezTo>
                  <a:cubicBezTo>
                    <a:pt x="20" y="18"/>
                    <a:pt x="22" y="21"/>
                    <a:pt x="19" y="21"/>
                  </a:cubicBezTo>
                  <a:cubicBezTo>
                    <a:pt x="15" y="21"/>
                    <a:pt x="17" y="23"/>
                    <a:pt x="14" y="23"/>
                  </a:cubicBezTo>
                  <a:cubicBezTo>
                    <a:pt x="12" y="24"/>
                    <a:pt x="11" y="22"/>
                    <a:pt x="9" y="21"/>
                  </a:cubicBezTo>
                  <a:cubicBezTo>
                    <a:pt x="7" y="20"/>
                    <a:pt x="8" y="19"/>
                    <a:pt x="6" y="18"/>
                  </a:cubicBezTo>
                  <a:cubicBezTo>
                    <a:pt x="5" y="18"/>
                    <a:pt x="2" y="15"/>
                    <a:pt x="2" y="15"/>
                  </a:cubicBezTo>
                  <a:cubicBezTo>
                    <a:pt x="2" y="15"/>
                    <a:pt x="3" y="18"/>
                    <a:pt x="2" y="19"/>
                  </a:cubicBezTo>
                  <a:cubicBezTo>
                    <a:pt x="1" y="20"/>
                    <a:pt x="0" y="22"/>
                    <a:pt x="1" y="24"/>
                  </a:cubicBezTo>
                  <a:cubicBezTo>
                    <a:pt x="2" y="25"/>
                    <a:pt x="3" y="28"/>
                    <a:pt x="4" y="29"/>
                  </a:cubicBezTo>
                  <a:cubicBezTo>
                    <a:pt x="4" y="30"/>
                    <a:pt x="3" y="31"/>
                    <a:pt x="4" y="32"/>
                  </a:cubicBezTo>
                  <a:cubicBezTo>
                    <a:pt x="4" y="33"/>
                    <a:pt x="6" y="34"/>
                    <a:pt x="7" y="34"/>
                  </a:cubicBezTo>
                  <a:cubicBezTo>
                    <a:pt x="7" y="34"/>
                    <a:pt x="8" y="35"/>
                    <a:pt x="8" y="36"/>
                  </a:cubicBezTo>
                  <a:cubicBezTo>
                    <a:pt x="8" y="37"/>
                    <a:pt x="9" y="39"/>
                    <a:pt x="9" y="41"/>
                  </a:cubicBezTo>
                  <a:cubicBezTo>
                    <a:pt x="9" y="42"/>
                    <a:pt x="8" y="42"/>
                    <a:pt x="9" y="43"/>
                  </a:cubicBezTo>
                  <a:cubicBezTo>
                    <a:pt x="9" y="44"/>
                    <a:pt x="10" y="45"/>
                    <a:pt x="11" y="44"/>
                  </a:cubicBezTo>
                  <a:cubicBezTo>
                    <a:pt x="12" y="44"/>
                    <a:pt x="12" y="42"/>
                    <a:pt x="13" y="44"/>
                  </a:cubicBezTo>
                  <a:cubicBezTo>
                    <a:pt x="13" y="45"/>
                    <a:pt x="12" y="47"/>
                    <a:pt x="13" y="46"/>
                  </a:cubicBezTo>
                  <a:cubicBezTo>
                    <a:pt x="15" y="46"/>
                    <a:pt x="14" y="44"/>
                    <a:pt x="15" y="45"/>
                  </a:cubicBezTo>
                  <a:cubicBezTo>
                    <a:pt x="17" y="45"/>
                    <a:pt x="16" y="45"/>
                    <a:pt x="17" y="45"/>
                  </a:cubicBezTo>
                  <a:cubicBezTo>
                    <a:pt x="18" y="45"/>
                    <a:pt x="18" y="44"/>
                    <a:pt x="18" y="45"/>
                  </a:cubicBezTo>
                  <a:cubicBezTo>
                    <a:pt x="18" y="47"/>
                    <a:pt x="16" y="46"/>
                    <a:pt x="17" y="47"/>
                  </a:cubicBezTo>
                  <a:cubicBezTo>
                    <a:pt x="18" y="49"/>
                    <a:pt x="19" y="47"/>
                    <a:pt x="20" y="47"/>
                  </a:cubicBezTo>
                  <a:cubicBezTo>
                    <a:pt x="21" y="47"/>
                    <a:pt x="20" y="44"/>
                    <a:pt x="22" y="45"/>
                  </a:cubicBezTo>
                  <a:cubicBezTo>
                    <a:pt x="24" y="47"/>
                    <a:pt x="23" y="43"/>
                    <a:pt x="25" y="44"/>
                  </a:cubicBezTo>
                  <a:cubicBezTo>
                    <a:pt x="26" y="44"/>
                    <a:pt x="26" y="43"/>
                    <a:pt x="27" y="45"/>
                  </a:cubicBezTo>
                  <a:cubicBezTo>
                    <a:pt x="28" y="47"/>
                    <a:pt x="28" y="45"/>
                    <a:pt x="29" y="46"/>
                  </a:cubicBezTo>
                  <a:cubicBezTo>
                    <a:pt x="31" y="47"/>
                    <a:pt x="30" y="47"/>
                    <a:pt x="31" y="48"/>
                  </a:cubicBezTo>
                  <a:cubicBezTo>
                    <a:pt x="31" y="49"/>
                    <a:pt x="30" y="49"/>
                    <a:pt x="31" y="50"/>
                  </a:cubicBezTo>
                  <a:cubicBezTo>
                    <a:pt x="33" y="52"/>
                    <a:pt x="34" y="50"/>
                    <a:pt x="34" y="50"/>
                  </a:cubicBezTo>
                  <a:cubicBezTo>
                    <a:pt x="34" y="50"/>
                    <a:pt x="34" y="47"/>
                    <a:pt x="35" y="48"/>
                  </a:cubicBezTo>
                  <a:cubicBezTo>
                    <a:pt x="37" y="48"/>
                    <a:pt x="37" y="48"/>
                    <a:pt x="37" y="48"/>
                  </a:cubicBezTo>
                  <a:cubicBezTo>
                    <a:pt x="37" y="48"/>
                    <a:pt x="41" y="50"/>
                    <a:pt x="42" y="49"/>
                  </a:cubicBezTo>
                  <a:cubicBezTo>
                    <a:pt x="43" y="47"/>
                    <a:pt x="43" y="45"/>
                    <a:pt x="42" y="44"/>
                  </a:cubicBezTo>
                  <a:cubicBezTo>
                    <a:pt x="41" y="44"/>
                    <a:pt x="40" y="42"/>
                    <a:pt x="41" y="41"/>
                  </a:cubicBezTo>
                  <a:cubicBezTo>
                    <a:pt x="42" y="40"/>
                    <a:pt x="42" y="37"/>
                    <a:pt x="42" y="36"/>
                  </a:cubicBezTo>
                  <a:cubicBezTo>
                    <a:pt x="43" y="35"/>
                    <a:pt x="41" y="32"/>
                    <a:pt x="43" y="32"/>
                  </a:cubicBezTo>
                  <a:cubicBezTo>
                    <a:pt x="45" y="33"/>
                    <a:pt x="45" y="32"/>
                    <a:pt x="47" y="33"/>
                  </a:cubicBezTo>
                  <a:cubicBezTo>
                    <a:pt x="49" y="34"/>
                    <a:pt x="48" y="34"/>
                    <a:pt x="49" y="29"/>
                  </a:cubicBezTo>
                  <a:cubicBezTo>
                    <a:pt x="51" y="24"/>
                    <a:pt x="50" y="21"/>
                    <a:pt x="51" y="21"/>
                  </a:cubicBezTo>
                  <a:cubicBezTo>
                    <a:pt x="53" y="21"/>
                    <a:pt x="52" y="19"/>
                    <a:pt x="55" y="21"/>
                  </a:cubicBezTo>
                  <a:cubicBezTo>
                    <a:pt x="57" y="22"/>
                    <a:pt x="59" y="22"/>
                    <a:pt x="59" y="22"/>
                  </a:cubicBezTo>
                  <a:cubicBezTo>
                    <a:pt x="59" y="21"/>
                    <a:pt x="57" y="18"/>
                    <a:pt x="56" y="18"/>
                  </a:cubicBezTo>
                  <a:cubicBezTo>
                    <a:pt x="55" y="18"/>
                    <a:pt x="53" y="18"/>
                    <a:pt x="52" y="17"/>
                  </a:cubicBezTo>
                  <a:cubicBezTo>
                    <a:pt x="51" y="16"/>
                    <a:pt x="50" y="15"/>
                    <a:pt x="49" y="15"/>
                  </a:cubicBezTo>
                  <a:cubicBezTo>
                    <a:pt x="49" y="15"/>
                    <a:pt x="48" y="13"/>
                    <a:pt x="49" y="12"/>
                  </a:cubicBezTo>
                  <a:cubicBezTo>
                    <a:pt x="50" y="10"/>
                    <a:pt x="50" y="9"/>
                    <a:pt x="49" y="7"/>
                  </a:cubicBezTo>
                  <a:cubicBezTo>
                    <a:pt x="49" y="6"/>
                    <a:pt x="49" y="5"/>
                    <a:pt x="49" y="5"/>
                  </a:cubicBezTo>
                  <a:cubicBezTo>
                    <a:pt x="50" y="4"/>
                    <a:pt x="46" y="3"/>
                    <a:pt x="46" y="3"/>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55" name="Freeform 306">
              <a:extLst>
                <a:ext uri="{FF2B5EF4-FFF2-40B4-BE49-F238E27FC236}">
                  <a16:creationId xmlns:a16="http://schemas.microsoft.com/office/drawing/2014/main" id="{13D7E16D-8681-4B7F-A55D-098F463003D1}"/>
                </a:ext>
              </a:extLst>
            </p:cNvPr>
            <p:cNvSpPr>
              <a:spLocks/>
            </p:cNvSpPr>
            <p:nvPr/>
          </p:nvSpPr>
          <p:spPr bwMode="auto">
            <a:xfrm>
              <a:off x="8111790" y="4015266"/>
              <a:ext cx="144408" cy="174905"/>
            </a:xfrm>
            <a:custGeom>
              <a:avLst/>
              <a:gdLst>
                <a:gd name="T0" fmla="*/ 264 w 39"/>
                <a:gd name="T1" fmla="*/ 8 h 47"/>
                <a:gd name="T2" fmla="*/ 243 w 39"/>
                <a:gd name="T3" fmla="*/ 13 h 47"/>
                <a:gd name="T4" fmla="*/ 213 w 39"/>
                <a:gd name="T5" fmla="*/ 51 h 47"/>
                <a:gd name="T6" fmla="*/ 157 w 39"/>
                <a:gd name="T7" fmla="*/ 56 h 47"/>
                <a:gd name="T8" fmla="*/ 99 w 39"/>
                <a:gd name="T9" fmla="*/ 43 h 47"/>
                <a:gd name="T10" fmla="*/ 51 w 39"/>
                <a:gd name="T11" fmla="*/ 78 h 47"/>
                <a:gd name="T12" fmla="*/ 29 w 39"/>
                <a:gd name="T13" fmla="*/ 123 h 47"/>
                <a:gd name="T14" fmla="*/ 21 w 39"/>
                <a:gd name="T15" fmla="*/ 172 h 47"/>
                <a:gd name="T16" fmla="*/ 21 w 39"/>
                <a:gd name="T17" fmla="*/ 209 h 47"/>
                <a:gd name="T18" fmla="*/ 13 w 39"/>
                <a:gd name="T19" fmla="*/ 244 h 47"/>
                <a:gd name="T20" fmla="*/ 35 w 39"/>
                <a:gd name="T21" fmla="*/ 252 h 47"/>
                <a:gd name="T22" fmla="*/ 35 w 39"/>
                <a:gd name="T23" fmla="*/ 295 h 47"/>
                <a:gd name="T24" fmla="*/ 51 w 39"/>
                <a:gd name="T25" fmla="*/ 324 h 47"/>
                <a:gd name="T26" fmla="*/ 77 w 39"/>
                <a:gd name="T27" fmla="*/ 324 h 47"/>
                <a:gd name="T28" fmla="*/ 77 w 39"/>
                <a:gd name="T29" fmla="*/ 303 h 47"/>
                <a:gd name="T30" fmla="*/ 64 w 39"/>
                <a:gd name="T31" fmla="*/ 281 h 47"/>
                <a:gd name="T32" fmla="*/ 72 w 39"/>
                <a:gd name="T33" fmla="*/ 252 h 47"/>
                <a:gd name="T34" fmla="*/ 64 w 39"/>
                <a:gd name="T35" fmla="*/ 223 h 47"/>
                <a:gd name="T36" fmla="*/ 72 w 39"/>
                <a:gd name="T37" fmla="*/ 201 h 47"/>
                <a:gd name="T38" fmla="*/ 93 w 39"/>
                <a:gd name="T39" fmla="*/ 223 h 47"/>
                <a:gd name="T40" fmla="*/ 93 w 39"/>
                <a:gd name="T41" fmla="*/ 244 h 47"/>
                <a:gd name="T42" fmla="*/ 120 w 39"/>
                <a:gd name="T43" fmla="*/ 252 h 47"/>
                <a:gd name="T44" fmla="*/ 115 w 39"/>
                <a:gd name="T45" fmla="*/ 273 h 47"/>
                <a:gd name="T46" fmla="*/ 120 w 39"/>
                <a:gd name="T47" fmla="*/ 295 h 47"/>
                <a:gd name="T48" fmla="*/ 115 w 39"/>
                <a:gd name="T49" fmla="*/ 303 h 47"/>
                <a:gd name="T50" fmla="*/ 136 w 39"/>
                <a:gd name="T51" fmla="*/ 287 h 47"/>
                <a:gd name="T52" fmla="*/ 163 w 39"/>
                <a:gd name="T53" fmla="*/ 308 h 47"/>
                <a:gd name="T54" fmla="*/ 179 w 39"/>
                <a:gd name="T55" fmla="*/ 316 h 47"/>
                <a:gd name="T56" fmla="*/ 184 w 39"/>
                <a:gd name="T57" fmla="*/ 281 h 47"/>
                <a:gd name="T58" fmla="*/ 157 w 39"/>
                <a:gd name="T59" fmla="*/ 265 h 47"/>
                <a:gd name="T60" fmla="*/ 141 w 39"/>
                <a:gd name="T61" fmla="*/ 260 h 47"/>
                <a:gd name="T62" fmla="*/ 141 w 39"/>
                <a:gd name="T63" fmla="*/ 231 h 47"/>
                <a:gd name="T64" fmla="*/ 136 w 39"/>
                <a:gd name="T65" fmla="*/ 201 h 47"/>
                <a:gd name="T66" fmla="*/ 115 w 39"/>
                <a:gd name="T67" fmla="*/ 188 h 47"/>
                <a:gd name="T68" fmla="*/ 99 w 39"/>
                <a:gd name="T69" fmla="*/ 180 h 47"/>
                <a:gd name="T70" fmla="*/ 136 w 39"/>
                <a:gd name="T71" fmla="*/ 166 h 47"/>
                <a:gd name="T72" fmla="*/ 157 w 39"/>
                <a:gd name="T73" fmla="*/ 150 h 47"/>
                <a:gd name="T74" fmla="*/ 179 w 39"/>
                <a:gd name="T75" fmla="*/ 158 h 47"/>
                <a:gd name="T76" fmla="*/ 192 w 39"/>
                <a:gd name="T77" fmla="*/ 145 h 47"/>
                <a:gd name="T78" fmla="*/ 171 w 39"/>
                <a:gd name="T79" fmla="*/ 123 h 47"/>
                <a:gd name="T80" fmla="*/ 149 w 39"/>
                <a:gd name="T81" fmla="*/ 129 h 47"/>
                <a:gd name="T82" fmla="*/ 136 w 39"/>
                <a:gd name="T83" fmla="*/ 129 h 47"/>
                <a:gd name="T84" fmla="*/ 120 w 39"/>
                <a:gd name="T85" fmla="*/ 137 h 47"/>
                <a:gd name="T86" fmla="*/ 107 w 39"/>
                <a:gd name="T87" fmla="*/ 137 h 47"/>
                <a:gd name="T88" fmla="*/ 85 w 39"/>
                <a:gd name="T89" fmla="*/ 145 h 47"/>
                <a:gd name="T90" fmla="*/ 64 w 39"/>
                <a:gd name="T91" fmla="*/ 145 h 47"/>
                <a:gd name="T92" fmla="*/ 56 w 39"/>
                <a:gd name="T93" fmla="*/ 115 h 47"/>
                <a:gd name="T94" fmla="*/ 72 w 39"/>
                <a:gd name="T95" fmla="*/ 86 h 47"/>
                <a:gd name="T96" fmla="*/ 85 w 39"/>
                <a:gd name="T97" fmla="*/ 72 h 47"/>
                <a:gd name="T98" fmla="*/ 128 w 39"/>
                <a:gd name="T99" fmla="*/ 64 h 47"/>
                <a:gd name="T100" fmla="*/ 179 w 39"/>
                <a:gd name="T101" fmla="*/ 86 h 47"/>
                <a:gd name="T102" fmla="*/ 227 w 39"/>
                <a:gd name="T103" fmla="*/ 78 h 47"/>
                <a:gd name="T104" fmla="*/ 248 w 39"/>
                <a:gd name="T105" fmla="*/ 51 h 47"/>
                <a:gd name="T106" fmla="*/ 264 w 39"/>
                <a:gd name="T107" fmla="*/ 13 h 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9" h="47">
                  <a:moveTo>
                    <a:pt x="37" y="1"/>
                  </a:moveTo>
                  <a:cubicBezTo>
                    <a:pt x="35" y="0"/>
                    <a:pt x="35" y="1"/>
                    <a:pt x="34" y="2"/>
                  </a:cubicBezTo>
                  <a:cubicBezTo>
                    <a:pt x="33" y="4"/>
                    <a:pt x="30" y="6"/>
                    <a:pt x="30" y="7"/>
                  </a:cubicBezTo>
                  <a:cubicBezTo>
                    <a:pt x="29" y="8"/>
                    <a:pt x="25" y="10"/>
                    <a:pt x="22" y="8"/>
                  </a:cubicBezTo>
                  <a:cubicBezTo>
                    <a:pt x="20" y="7"/>
                    <a:pt x="17" y="5"/>
                    <a:pt x="14" y="6"/>
                  </a:cubicBezTo>
                  <a:cubicBezTo>
                    <a:pt x="12" y="7"/>
                    <a:pt x="8" y="9"/>
                    <a:pt x="7" y="11"/>
                  </a:cubicBezTo>
                  <a:cubicBezTo>
                    <a:pt x="6" y="13"/>
                    <a:pt x="4" y="15"/>
                    <a:pt x="4" y="17"/>
                  </a:cubicBezTo>
                  <a:cubicBezTo>
                    <a:pt x="3" y="18"/>
                    <a:pt x="2" y="23"/>
                    <a:pt x="3" y="24"/>
                  </a:cubicBezTo>
                  <a:cubicBezTo>
                    <a:pt x="3" y="26"/>
                    <a:pt x="4" y="27"/>
                    <a:pt x="3" y="29"/>
                  </a:cubicBezTo>
                  <a:cubicBezTo>
                    <a:pt x="1" y="31"/>
                    <a:pt x="0" y="33"/>
                    <a:pt x="2" y="34"/>
                  </a:cubicBezTo>
                  <a:cubicBezTo>
                    <a:pt x="4" y="35"/>
                    <a:pt x="4" y="34"/>
                    <a:pt x="5" y="35"/>
                  </a:cubicBezTo>
                  <a:cubicBezTo>
                    <a:pt x="6" y="36"/>
                    <a:pt x="5" y="41"/>
                    <a:pt x="5" y="41"/>
                  </a:cubicBezTo>
                  <a:cubicBezTo>
                    <a:pt x="6" y="44"/>
                    <a:pt x="6" y="43"/>
                    <a:pt x="7" y="45"/>
                  </a:cubicBezTo>
                  <a:cubicBezTo>
                    <a:pt x="8" y="46"/>
                    <a:pt x="10" y="47"/>
                    <a:pt x="11" y="45"/>
                  </a:cubicBezTo>
                  <a:cubicBezTo>
                    <a:pt x="12" y="44"/>
                    <a:pt x="13" y="43"/>
                    <a:pt x="11" y="42"/>
                  </a:cubicBezTo>
                  <a:cubicBezTo>
                    <a:pt x="9" y="41"/>
                    <a:pt x="8" y="41"/>
                    <a:pt x="9" y="39"/>
                  </a:cubicBezTo>
                  <a:cubicBezTo>
                    <a:pt x="10" y="38"/>
                    <a:pt x="11" y="37"/>
                    <a:pt x="10" y="35"/>
                  </a:cubicBezTo>
                  <a:cubicBezTo>
                    <a:pt x="9" y="34"/>
                    <a:pt x="9" y="32"/>
                    <a:pt x="9" y="31"/>
                  </a:cubicBezTo>
                  <a:cubicBezTo>
                    <a:pt x="9" y="29"/>
                    <a:pt x="8" y="27"/>
                    <a:pt x="10" y="28"/>
                  </a:cubicBezTo>
                  <a:cubicBezTo>
                    <a:pt x="11" y="28"/>
                    <a:pt x="14" y="29"/>
                    <a:pt x="13" y="31"/>
                  </a:cubicBezTo>
                  <a:cubicBezTo>
                    <a:pt x="12" y="32"/>
                    <a:pt x="11" y="34"/>
                    <a:pt x="13" y="34"/>
                  </a:cubicBezTo>
                  <a:cubicBezTo>
                    <a:pt x="15" y="35"/>
                    <a:pt x="16" y="34"/>
                    <a:pt x="17" y="35"/>
                  </a:cubicBezTo>
                  <a:cubicBezTo>
                    <a:pt x="18" y="36"/>
                    <a:pt x="16" y="36"/>
                    <a:pt x="16" y="38"/>
                  </a:cubicBezTo>
                  <a:cubicBezTo>
                    <a:pt x="16" y="39"/>
                    <a:pt x="17" y="41"/>
                    <a:pt x="17" y="41"/>
                  </a:cubicBezTo>
                  <a:cubicBezTo>
                    <a:pt x="17" y="41"/>
                    <a:pt x="13" y="42"/>
                    <a:pt x="16" y="42"/>
                  </a:cubicBezTo>
                  <a:cubicBezTo>
                    <a:pt x="19" y="43"/>
                    <a:pt x="19" y="41"/>
                    <a:pt x="19" y="40"/>
                  </a:cubicBezTo>
                  <a:cubicBezTo>
                    <a:pt x="20" y="39"/>
                    <a:pt x="22" y="41"/>
                    <a:pt x="23" y="43"/>
                  </a:cubicBezTo>
                  <a:cubicBezTo>
                    <a:pt x="24" y="44"/>
                    <a:pt x="24" y="45"/>
                    <a:pt x="25" y="44"/>
                  </a:cubicBezTo>
                  <a:cubicBezTo>
                    <a:pt x="27" y="43"/>
                    <a:pt x="28" y="40"/>
                    <a:pt x="26" y="39"/>
                  </a:cubicBezTo>
                  <a:cubicBezTo>
                    <a:pt x="25" y="39"/>
                    <a:pt x="22" y="37"/>
                    <a:pt x="22" y="37"/>
                  </a:cubicBezTo>
                  <a:cubicBezTo>
                    <a:pt x="22" y="37"/>
                    <a:pt x="20" y="37"/>
                    <a:pt x="20" y="36"/>
                  </a:cubicBezTo>
                  <a:cubicBezTo>
                    <a:pt x="20" y="34"/>
                    <a:pt x="20" y="33"/>
                    <a:pt x="20" y="32"/>
                  </a:cubicBezTo>
                  <a:cubicBezTo>
                    <a:pt x="21" y="31"/>
                    <a:pt x="20" y="28"/>
                    <a:pt x="19" y="28"/>
                  </a:cubicBezTo>
                  <a:cubicBezTo>
                    <a:pt x="18" y="28"/>
                    <a:pt x="17" y="27"/>
                    <a:pt x="16" y="26"/>
                  </a:cubicBezTo>
                  <a:cubicBezTo>
                    <a:pt x="14" y="25"/>
                    <a:pt x="14" y="25"/>
                    <a:pt x="14" y="25"/>
                  </a:cubicBezTo>
                  <a:cubicBezTo>
                    <a:pt x="14" y="25"/>
                    <a:pt x="16" y="22"/>
                    <a:pt x="19" y="23"/>
                  </a:cubicBezTo>
                  <a:cubicBezTo>
                    <a:pt x="21" y="23"/>
                    <a:pt x="20" y="21"/>
                    <a:pt x="22" y="21"/>
                  </a:cubicBezTo>
                  <a:cubicBezTo>
                    <a:pt x="23" y="21"/>
                    <a:pt x="24" y="21"/>
                    <a:pt x="25" y="22"/>
                  </a:cubicBezTo>
                  <a:cubicBezTo>
                    <a:pt x="26" y="22"/>
                    <a:pt x="25" y="20"/>
                    <a:pt x="27" y="20"/>
                  </a:cubicBezTo>
                  <a:cubicBezTo>
                    <a:pt x="28" y="20"/>
                    <a:pt x="24" y="15"/>
                    <a:pt x="24" y="17"/>
                  </a:cubicBezTo>
                  <a:cubicBezTo>
                    <a:pt x="23" y="19"/>
                    <a:pt x="22" y="18"/>
                    <a:pt x="21" y="18"/>
                  </a:cubicBezTo>
                  <a:cubicBezTo>
                    <a:pt x="20" y="18"/>
                    <a:pt x="20" y="17"/>
                    <a:pt x="19" y="18"/>
                  </a:cubicBezTo>
                  <a:cubicBezTo>
                    <a:pt x="19" y="19"/>
                    <a:pt x="18" y="19"/>
                    <a:pt x="17" y="19"/>
                  </a:cubicBezTo>
                  <a:cubicBezTo>
                    <a:pt x="16" y="19"/>
                    <a:pt x="15" y="18"/>
                    <a:pt x="15" y="19"/>
                  </a:cubicBezTo>
                  <a:cubicBezTo>
                    <a:pt x="14" y="20"/>
                    <a:pt x="12" y="20"/>
                    <a:pt x="12" y="20"/>
                  </a:cubicBezTo>
                  <a:cubicBezTo>
                    <a:pt x="12" y="20"/>
                    <a:pt x="9" y="21"/>
                    <a:pt x="9" y="20"/>
                  </a:cubicBezTo>
                  <a:cubicBezTo>
                    <a:pt x="8" y="19"/>
                    <a:pt x="7" y="17"/>
                    <a:pt x="8" y="16"/>
                  </a:cubicBezTo>
                  <a:cubicBezTo>
                    <a:pt x="9" y="15"/>
                    <a:pt x="9" y="14"/>
                    <a:pt x="10" y="12"/>
                  </a:cubicBezTo>
                  <a:cubicBezTo>
                    <a:pt x="11" y="11"/>
                    <a:pt x="10" y="10"/>
                    <a:pt x="12" y="10"/>
                  </a:cubicBezTo>
                  <a:cubicBezTo>
                    <a:pt x="15" y="9"/>
                    <a:pt x="16" y="8"/>
                    <a:pt x="18" y="9"/>
                  </a:cubicBezTo>
                  <a:cubicBezTo>
                    <a:pt x="20" y="11"/>
                    <a:pt x="21" y="12"/>
                    <a:pt x="25" y="12"/>
                  </a:cubicBezTo>
                  <a:cubicBezTo>
                    <a:pt x="29" y="12"/>
                    <a:pt x="31" y="13"/>
                    <a:pt x="32" y="11"/>
                  </a:cubicBezTo>
                  <a:cubicBezTo>
                    <a:pt x="33" y="9"/>
                    <a:pt x="33" y="8"/>
                    <a:pt x="35" y="7"/>
                  </a:cubicBezTo>
                  <a:cubicBezTo>
                    <a:pt x="36" y="7"/>
                    <a:pt x="39" y="5"/>
                    <a:pt x="37" y="2"/>
                  </a:cubicBezTo>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6" name="Freeform 307">
              <a:extLst>
                <a:ext uri="{FF2B5EF4-FFF2-40B4-BE49-F238E27FC236}">
                  <a16:creationId xmlns:a16="http://schemas.microsoft.com/office/drawing/2014/main" id="{E5F009DB-DA67-42B9-B850-EC8C3625B188}"/>
                </a:ext>
              </a:extLst>
            </p:cNvPr>
            <p:cNvSpPr>
              <a:spLocks/>
            </p:cNvSpPr>
            <p:nvPr/>
          </p:nvSpPr>
          <p:spPr bwMode="auto">
            <a:xfrm>
              <a:off x="8111790" y="4015266"/>
              <a:ext cx="144408" cy="174905"/>
            </a:xfrm>
            <a:custGeom>
              <a:avLst/>
              <a:gdLst>
                <a:gd name="T0" fmla="*/ 264 w 39"/>
                <a:gd name="T1" fmla="*/ 8 h 47"/>
                <a:gd name="T2" fmla="*/ 243 w 39"/>
                <a:gd name="T3" fmla="*/ 13 h 47"/>
                <a:gd name="T4" fmla="*/ 213 w 39"/>
                <a:gd name="T5" fmla="*/ 51 h 47"/>
                <a:gd name="T6" fmla="*/ 157 w 39"/>
                <a:gd name="T7" fmla="*/ 56 h 47"/>
                <a:gd name="T8" fmla="*/ 99 w 39"/>
                <a:gd name="T9" fmla="*/ 43 h 47"/>
                <a:gd name="T10" fmla="*/ 51 w 39"/>
                <a:gd name="T11" fmla="*/ 78 h 47"/>
                <a:gd name="T12" fmla="*/ 29 w 39"/>
                <a:gd name="T13" fmla="*/ 123 h 47"/>
                <a:gd name="T14" fmla="*/ 21 w 39"/>
                <a:gd name="T15" fmla="*/ 172 h 47"/>
                <a:gd name="T16" fmla="*/ 21 w 39"/>
                <a:gd name="T17" fmla="*/ 209 h 47"/>
                <a:gd name="T18" fmla="*/ 13 w 39"/>
                <a:gd name="T19" fmla="*/ 244 h 47"/>
                <a:gd name="T20" fmla="*/ 35 w 39"/>
                <a:gd name="T21" fmla="*/ 252 h 47"/>
                <a:gd name="T22" fmla="*/ 35 w 39"/>
                <a:gd name="T23" fmla="*/ 295 h 47"/>
                <a:gd name="T24" fmla="*/ 51 w 39"/>
                <a:gd name="T25" fmla="*/ 324 h 47"/>
                <a:gd name="T26" fmla="*/ 77 w 39"/>
                <a:gd name="T27" fmla="*/ 324 h 47"/>
                <a:gd name="T28" fmla="*/ 77 w 39"/>
                <a:gd name="T29" fmla="*/ 303 h 47"/>
                <a:gd name="T30" fmla="*/ 64 w 39"/>
                <a:gd name="T31" fmla="*/ 281 h 47"/>
                <a:gd name="T32" fmla="*/ 72 w 39"/>
                <a:gd name="T33" fmla="*/ 252 h 47"/>
                <a:gd name="T34" fmla="*/ 64 w 39"/>
                <a:gd name="T35" fmla="*/ 223 h 47"/>
                <a:gd name="T36" fmla="*/ 72 w 39"/>
                <a:gd name="T37" fmla="*/ 201 h 47"/>
                <a:gd name="T38" fmla="*/ 93 w 39"/>
                <a:gd name="T39" fmla="*/ 223 h 47"/>
                <a:gd name="T40" fmla="*/ 93 w 39"/>
                <a:gd name="T41" fmla="*/ 244 h 47"/>
                <a:gd name="T42" fmla="*/ 120 w 39"/>
                <a:gd name="T43" fmla="*/ 252 h 47"/>
                <a:gd name="T44" fmla="*/ 115 w 39"/>
                <a:gd name="T45" fmla="*/ 273 h 47"/>
                <a:gd name="T46" fmla="*/ 120 w 39"/>
                <a:gd name="T47" fmla="*/ 295 h 47"/>
                <a:gd name="T48" fmla="*/ 115 w 39"/>
                <a:gd name="T49" fmla="*/ 303 h 47"/>
                <a:gd name="T50" fmla="*/ 136 w 39"/>
                <a:gd name="T51" fmla="*/ 287 h 47"/>
                <a:gd name="T52" fmla="*/ 163 w 39"/>
                <a:gd name="T53" fmla="*/ 308 h 47"/>
                <a:gd name="T54" fmla="*/ 179 w 39"/>
                <a:gd name="T55" fmla="*/ 316 h 47"/>
                <a:gd name="T56" fmla="*/ 184 w 39"/>
                <a:gd name="T57" fmla="*/ 281 h 47"/>
                <a:gd name="T58" fmla="*/ 157 w 39"/>
                <a:gd name="T59" fmla="*/ 265 h 47"/>
                <a:gd name="T60" fmla="*/ 141 w 39"/>
                <a:gd name="T61" fmla="*/ 260 h 47"/>
                <a:gd name="T62" fmla="*/ 141 w 39"/>
                <a:gd name="T63" fmla="*/ 231 h 47"/>
                <a:gd name="T64" fmla="*/ 136 w 39"/>
                <a:gd name="T65" fmla="*/ 201 h 47"/>
                <a:gd name="T66" fmla="*/ 115 w 39"/>
                <a:gd name="T67" fmla="*/ 188 h 47"/>
                <a:gd name="T68" fmla="*/ 99 w 39"/>
                <a:gd name="T69" fmla="*/ 180 h 47"/>
                <a:gd name="T70" fmla="*/ 136 w 39"/>
                <a:gd name="T71" fmla="*/ 166 h 47"/>
                <a:gd name="T72" fmla="*/ 157 w 39"/>
                <a:gd name="T73" fmla="*/ 150 h 47"/>
                <a:gd name="T74" fmla="*/ 179 w 39"/>
                <a:gd name="T75" fmla="*/ 158 h 47"/>
                <a:gd name="T76" fmla="*/ 192 w 39"/>
                <a:gd name="T77" fmla="*/ 145 h 47"/>
                <a:gd name="T78" fmla="*/ 171 w 39"/>
                <a:gd name="T79" fmla="*/ 123 h 47"/>
                <a:gd name="T80" fmla="*/ 149 w 39"/>
                <a:gd name="T81" fmla="*/ 129 h 47"/>
                <a:gd name="T82" fmla="*/ 136 w 39"/>
                <a:gd name="T83" fmla="*/ 129 h 47"/>
                <a:gd name="T84" fmla="*/ 120 w 39"/>
                <a:gd name="T85" fmla="*/ 137 h 47"/>
                <a:gd name="T86" fmla="*/ 107 w 39"/>
                <a:gd name="T87" fmla="*/ 137 h 47"/>
                <a:gd name="T88" fmla="*/ 85 w 39"/>
                <a:gd name="T89" fmla="*/ 145 h 47"/>
                <a:gd name="T90" fmla="*/ 64 w 39"/>
                <a:gd name="T91" fmla="*/ 145 h 47"/>
                <a:gd name="T92" fmla="*/ 56 w 39"/>
                <a:gd name="T93" fmla="*/ 115 h 47"/>
                <a:gd name="T94" fmla="*/ 72 w 39"/>
                <a:gd name="T95" fmla="*/ 86 h 47"/>
                <a:gd name="T96" fmla="*/ 85 w 39"/>
                <a:gd name="T97" fmla="*/ 72 h 47"/>
                <a:gd name="T98" fmla="*/ 128 w 39"/>
                <a:gd name="T99" fmla="*/ 64 h 47"/>
                <a:gd name="T100" fmla="*/ 179 w 39"/>
                <a:gd name="T101" fmla="*/ 86 h 47"/>
                <a:gd name="T102" fmla="*/ 227 w 39"/>
                <a:gd name="T103" fmla="*/ 78 h 47"/>
                <a:gd name="T104" fmla="*/ 248 w 39"/>
                <a:gd name="T105" fmla="*/ 51 h 47"/>
                <a:gd name="T106" fmla="*/ 264 w 39"/>
                <a:gd name="T107" fmla="*/ 13 h 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9" h="47">
                  <a:moveTo>
                    <a:pt x="37" y="1"/>
                  </a:moveTo>
                  <a:cubicBezTo>
                    <a:pt x="35" y="0"/>
                    <a:pt x="35" y="1"/>
                    <a:pt x="34" y="2"/>
                  </a:cubicBezTo>
                  <a:cubicBezTo>
                    <a:pt x="33" y="4"/>
                    <a:pt x="30" y="6"/>
                    <a:pt x="30" y="7"/>
                  </a:cubicBezTo>
                  <a:cubicBezTo>
                    <a:pt x="29" y="8"/>
                    <a:pt x="25" y="10"/>
                    <a:pt x="22" y="8"/>
                  </a:cubicBezTo>
                  <a:cubicBezTo>
                    <a:pt x="20" y="7"/>
                    <a:pt x="17" y="5"/>
                    <a:pt x="14" y="6"/>
                  </a:cubicBezTo>
                  <a:cubicBezTo>
                    <a:pt x="12" y="7"/>
                    <a:pt x="8" y="9"/>
                    <a:pt x="7" y="11"/>
                  </a:cubicBezTo>
                  <a:cubicBezTo>
                    <a:pt x="6" y="13"/>
                    <a:pt x="4" y="15"/>
                    <a:pt x="4" y="17"/>
                  </a:cubicBezTo>
                  <a:cubicBezTo>
                    <a:pt x="3" y="18"/>
                    <a:pt x="2" y="23"/>
                    <a:pt x="3" y="24"/>
                  </a:cubicBezTo>
                  <a:cubicBezTo>
                    <a:pt x="3" y="26"/>
                    <a:pt x="4" y="27"/>
                    <a:pt x="3" y="29"/>
                  </a:cubicBezTo>
                  <a:cubicBezTo>
                    <a:pt x="1" y="31"/>
                    <a:pt x="0" y="33"/>
                    <a:pt x="2" y="34"/>
                  </a:cubicBezTo>
                  <a:cubicBezTo>
                    <a:pt x="4" y="35"/>
                    <a:pt x="4" y="34"/>
                    <a:pt x="5" y="35"/>
                  </a:cubicBezTo>
                  <a:cubicBezTo>
                    <a:pt x="6" y="36"/>
                    <a:pt x="5" y="41"/>
                    <a:pt x="5" y="41"/>
                  </a:cubicBezTo>
                  <a:cubicBezTo>
                    <a:pt x="6" y="44"/>
                    <a:pt x="6" y="43"/>
                    <a:pt x="7" y="45"/>
                  </a:cubicBezTo>
                  <a:cubicBezTo>
                    <a:pt x="8" y="46"/>
                    <a:pt x="10" y="47"/>
                    <a:pt x="11" y="45"/>
                  </a:cubicBezTo>
                  <a:cubicBezTo>
                    <a:pt x="12" y="44"/>
                    <a:pt x="13" y="43"/>
                    <a:pt x="11" y="42"/>
                  </a:cubicBezTo>
                  <a:cubicBezTo>
                    <a:pt x="9" y="41"/>
                    <a:pt x="8" y="41"/>
                    <a:pt x="9" y="39"/>
                  </a:cubicBezTo>
                  <a:cubicBezTo>
                    <a:pt x="10" y="38"/>
                    <a:pt x="11" y="37"/>
                    <a:pt x="10" y="35"/>
                  </a:cubicBezTo>
                  <a:cubicBezTo>
                    <a:pt x="9" y="34"/>
                    <a:pt x="9" y="32"/>
                    <a:pt x="9" y="31"/>
                  </a:cubicBezTo>
                  <a:cubicBezTo>
                    <a:pt x="9" y="29"/>
                    <a:pt x="8" y="27"/>
                    <a:pt x="10" y="28"/>
                  </a:cubicBezTo>
                  <a:cubicBezTo>
                    <a:pt x="11" y="28"/>
                    <a:pt x="14" y="29"/>
                    <a:pt x="13" y="31"/>
                  </a:cubicBezTo>
                  <a:cubicBezTo>
                    <a:pt x="12" y="32"/>
                    <a:pt x="11" y="34"/>
                    <a:pt x="13" y="34"/>
                  </a:cubicBezTo>
                  <a:cubicBezTo>
                    <a:pt x="15" y="35"/>
                    <a:pt x="16" y="34"/>
                    <a:pt x="17" y="35"/>
                  </a:cubicBezTo>
                  <a:cubicBezTo>
                    <a:pt x="18" y="36"/>
                    <a:pt x="16" y="36"/>
                    <a:pt x="16" y="38"/>
                  </a:cubicBezTo>
                  <a:cubicBezTo>
                    <a:pt x="16" y="39"/>
                    <a:pt x="17" y="41"/>
                    <a:pt x="17" y="41"/>
                  </a:cubicBezTo>
                  <a:cubicBezTo>
                    <a:pt x="17" y="41"/>
                    <a:pt x="13" y="42"/>
                    <a:pt x="16" y="42"/>
                  </a:cubicBezTo>
                  <a:cubicBezTo>
                    <a:pt x="19" y="43"/>
                    <a:pt x="19" y="41"/>
                    <a:pt x="19" y="40"/>
                  </a:cubicBezTo>
                  <a:cubicBezTo>
                    <a:pt x="20" y="39"/>
                    <a:pt x="22" y="41"/>
                    <a:pt x="23" y="43"/>
                  </a:cubicBezTo>
                  <a:cubicBezTo>
                    <a:pt x="24" y="44"/>
                    <a:pt x="24" y="45"/>
                    <a:pt x="25" y="44"/>
                  </a:cubicBezTo>
                  <a:cubicBezTo>
                    <a:pt x="27" y="43"/>
                    <a:pt x="28" y="40"/>
                    <a:pt x="26" y="39"/>
                  </a:cubicBezTo>
                  <a:cubicBezTo>
                    <a:pt x="25" y="39"/>
                    <a:pt x="22" y="37"/>
                    <a:pt x="22" y="37"/>
                  </a:cubicBezTo>
                  <a:cubicBezTo>
                    <a:pt x="22" y="37"/>
                    <a:pt x="20" y="37"/>
                    <a:pt x="20" y="36"/>
                  </a:cubicBezTo>
                  <a:cubicBezTo>
                    <a:pt x="20" y="34"/>
                    <a:pt x="20" y="33"/>
                    <a:pt x="20" y="32"/>
                  </a:cubicBezTo>
                  <a:cubicBezTo>
                    <a:pt x="21" y="31"/>
                    <a:pt x="20" y="28"/>
                    <a:pt x="19" y="28"/>
                  </a:cubicBezTo>
                  <a:cubicBezTo>
                    <a:pt x="18" y="28"/>
                    <a:pt x="17" y="27"/>
                    <a:pt x="16" y="26"/>
                  </a:cubicBezTo>
                  <a:cubicBezTo>
                    <a:pt x="14" y="25"/>
                    <a:pt x="14" y="25"/>
                    <a:pt x="14" y="25"/>
                  </a:cubicBezTo>
                  <a:cubicBezTo>
                    <a:pt x="14" y="25"/>
                    <a:pt x="16" y="22"/>
                    <a:pt x="19" y="23"/>
                  </a:cubicBezTo>
                  <a:cubicBezTo>
                    <a:pt x="21" y="23"/>
                    <a:pt x="20" y="21"/>
                    <a:pt x="22" y="21"/>
                  </a:cubicBezTo>
                  <a:cubicBezTo>
                    <a:pt x="23" y="21"/>
                    <a:pt x="24" y="21"/>
                    <a:pt x="25" y="22"/>
                  </a:cubicBezTo>
                  <a:cubicBezTo>
                    <a:pt x="26" y="22"/>
                    <a:pt x="25" y="20"/>
                    <a:pt x="27" y="20"/>
                  </a:cubicBezTo>
                  <a:cubicBezTo>
                    <a:pt x="28" y="20"/>
                    <a:pt x="24" y="15"/>
                    <a:pt x="24" y="17"/>
                  </a:cubicBezTo>
                  <a:cubicBezTo>
                    <a:pt x="23" y="19"/>
                    <a:pt x="22" y="18"/>
                    <a:pt x="21" y="18"/>
                  </a:cubicBezTo>
                  <a:cubicBezTo>
                    <a:pt x="20" y="18"/>
                    <a:pt x="20" y="17"/>
                    <a:pt x="19" y="18"/>
                  </a:cubicBezTo>
                  <a:cubicBezTo>
                    <a:pt x="19" y="19"/>
                    <a:pt x="18" y="19"/>
                    <a:pt x="17" y="19"/>
                  </a:cubicBezTo>
                  <a:cubicBezTo>
                    <a:pt x="16" y="19"/>
                    <a:pt x="15" y="18"/>
                    <a:pt x="15" y="19"/>
                  </a:cubicBezTo>
                  <a:cubicBezTo>
                    <a:pt x="14" y="20"/>
                    <a:pt x="12" y="20"/>
                    <a:pt x="12" y="20"/>
                  </a:cubicBezTo>
                  <a:cubicBezTo>
                    <a:pt x="12" y="20"/>
                    <a:pt x="9" y="21"/>
                    <a:pt x="9" y="20"/>
                  </a:cubicBezTo>
                  <a:cubicBezTo>
                    <a:pt x="8" y="19"/>
                    <a:pt x="7" y="17"/>
                    <a:pt x="8" y="16"/>
                  </a:cubicBezTo>
                  <a:cubicBezTo>
                    <a:pt x="9" y="15"/>
                    <a:pt x="9" y="14"/>
                    <a:pt x="10" y="12"/>
                  </a:cubicBezTo>
                  <a:cubicBezTo>
                    <a:pt x="11" y="11"/>
                    <a:pt x="10" y="10"/>
                    <a:pt x="12" y="10"/>
                  </a:cubicBezTo>
                  <a:cubicBezTo>
                    <a:pt x="15" y="9"/>
                    <a:pt x="16" y="8"/>
                    <a:pt x="18" y="9"/>
                  </a:cubicBezTo>
                  <a:cubicBezTo>
                    <a:pt x="20" y="11"/>
                    <a:pt x="21" y="12"/>
                    <a:pt x="25" y="12"/>
                  </a:cubicBezTo>
                  <a:cubicBezTo>
                    <a:pt x="29" y="12"/>
                    <a:pt x="31" y="13"/>
                    <a:pt x="32" y="11"/>
                  </a:cubicBezTo>
                  <a:cubicBezTo>
                    <a:pt x="33" y="9"/>
                    <a:pt x="33" y="8"/>
                    <a:pt x="35" y="7"/>
                  </a:cubicBezTo>
                  <a:cubicBezTo>
                    <a:pt x="36" y="7"/>
                    <a:pt x="39" y="5"/>
                    <a:pt x="37" y="2"/>
                  </a:cubicBezTo>
                </a:path>
              </a:pathLst>
            </a:custGeom>
            <a:solidFill>
              <a:srgbClr val="D9D9D9"/>
            </a:solidFill>
            <a:ln w="4763" cap="rnd">
              <a:solidFill>
                <a:srgbClr val="FFFFFF"/>
              </a:solidFill>
              <a:prstDash val="solid"/>
              <a:round/>
              <a:headEnd/>
              <a:tailEnd/>
            </a:ln>
          </p:spPr>
          <p:txBody>
            <a:bodyPr/>
            <a:lstStyle/>
            <a:p>
              <a:endParaRPr lang="en-US"/>
            </a:p>
          </p:txBody>
        </p:sp>
        <p:sp>
          <p:nvSpPr>
            <p:cNvPr id="157" name="Freeform 308">
              <a:extLst>
                <a:ext uri="{FF2B5EF4-FFF2-40B4-BE49-F238E27FC236}">
                  <a16:creationId xmlns:a16="http://schemas.microsoft.com/office/drawing/2014/main" id="{B7862E10-3A05-4E39-B2E2-C48D0BC71B62}"/>
                </a:ext>
              </a:extLst>
            </p:cNvPr>
            <p:cNvSpPr>
              <a:spLocks/>
            </p:cNvSpPr>
            <p:nvPr/>
          </p:nvSpPr>
          <p:spPr bwMode="auto">
            <a:xfrm>
              <a:off x="8289523" y="4008326"/>
              <a:ext cx="37490" cy="73571"/>
            </a:xfrm>
            <a:custGeom>
              <a:avLst/>
              <a:gdLst>
                <a:gd name="T0" fmla="*/ 43 w 10"/>
                <a:gd name="T1" fmla="*/ 0 h 20"/>
                <a:gd name="T2" fmla="*/ 14 w 10"/>
                <a:gd name="T3" fmla="*/ 21 h 20"/>
                <a:gd name="T4" fmla="*/ 8 w 10"/>
                <a:gd name="T5" fmla="*/ 50 h 20"/>
                <a:gd name="T6" fmla="*/ 14 w 10"/>
                <a:gd name="T7" fmla="*/ 72 h 20"/>
                <a:gd name="T8" fmla="*/ 14 w 10"/>
                <a:gd name="T9" fmla="*/ 85 h 20"/>
                <a:gd name="T10" fmla="*/ 8 w 10"/>
                <a:gd name="T11" fmla="*/ 111 h 20"/>
                <a:gd name="T12" fmla="*/ 38 w 10"/>
                <a:gd name="T13" fmla="*/ 133 h 20"/>
                <a:gd name="T14" fmla="*/ 30 w 10"/>
                <a:gd name="T15" fmla="*/ 98 h 20"/>
                <a:gd name="T16" fmla="*/ 65 w 10"/>
                <a:gd name="T17" fmla="*/ 98 h 20"/>
                <a:gd name="T18" fmla="*/ 65 w 10"/>
                <a:gd name="T19" fmla="*/ 72 h 20"/>
                <a:gd name="T20" fmla="*/ 38 w 10"/>
                <a:gd name="T21" fmla="*/ 77 h 20"/>
                <a:gd name="T22" fmla="*/ 43 w 10"/>
                <a:gd name="T23" fmla="*/ 56 h 20"/>
                <a:gd name="T24" fmla="*/ 59 w 10"/>
                <a:gd name="T25" fmla="*/ 42 h 20"/>
                <a:gd name="T26" fmla="*/ 43 w 10"/>
                <a:gd name="T27" fmla="*/ 21 h 20"/>
                <a:gd name="T28" fmla="*/ 30 w 10"/>
                <a:gd name="T29" fmla="*/ 29 h 20"/>
                <a:gd name="T30" fmla="*/ 43 w 10"/>
                <a:gd name="T31" fmla="*/ 0 h 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 h="20">
                  <a:moveTo>
                    <a:pt x="6" y="0"/>
                  </a:moveTo>
                  <a:cubicBezTo>
                    <a:pt x="5" y="0"/>
                    <a:pt x="3" y="1"/>
                    <a:pt x="2" y="3"/>
                  </a:cubicBezTo>
                  <a:cubicBezTo>
                    <a:pt x="1" y="6"/>
                    <a:pt x="0" y="6"/>
                    <a:pt x="1" y="7"/>
                  </a:cubicBezTo>
                  <a:cubicBezTo>
                    <a:pt x="3" y="8"/>
                    <a:pt x="3" y="9"/>
                    <a:pt x="2" y="10"/>
                  </a:cubicBezTo>
                  <a:cubicBezTo>
                    <a:pt x="2" y="11"/>
                    <a:pt x="2" y="11"/>
                    <a:pt x="2" y="12"/>
                  </a:cubicBezTo>
                  <a:cubicBezTo>
                    <a:pt x="2" y="13"/>
                    <a:pt x="0" y="14"/>
                    <a:pt x="1" y="16"/>
                  </a:cubicBezTo>
                  <a:cubicBezTo>
                    <a:pt x="2" y="17"/>
                    <a:pt x="3" y="18"/>
                    <a:pt x="5" y="19"/>
                  </a:cubicBezTo>
                  <a:cubicBezTo>
                    <a:pt x="6" y="20"/>
                    <a:pt x="1" y="14"/>
                    <a:pt x="4" y="14"/>
                  </a:cubicBezTo>
                  <a:cubicBezTo>
                    <a:pt x="8" y="14"/>
                    <a:pt x="8" y="14"/>
                    <a:pt x="9" y="14"/>
                  </a:cubicBezTo>
                  <a:cubicBezTo>
                    <a:pt x="10" y="13"/>
                    <a:pt x="10" y="9"/>
                    <a:pt x="9" y="10"/>
                  </a:cubicBezTo>
                  <a:cubicBezTo>
                    <a:pt x="7" y="11"/>
                    <a:pt x="6" y="11"/>
                    <a:pt x="5" y="11"/>
                  </a:cubicBezTo>
                  <a:cubicBezTo>
                    <a:pt x="5" y="10"/>
                    <a:pt x="4" y="8"/>
                    <a:pt x="6" y="8"/>
                  </a:cubicBezTo>
                  <a:cubicBezTo>
                    <a:pt x="7" y="8"/>
                    <a:pt x="7" y="7"/>
                    <a:pt x="8" y="6"/>
                  </a:cubicBezTo>
                  <a:cubicBezTo>
                    <a:pt x="8" y="5"/>
                    <a:pt x="6" y="1"/>
                    <a:pt x="6" y="3"/>
                  </a:cubicBezTo>
                  <a:cubicBezTo>
                    <a:pt x="5" y="6"/>
                    <a:pt x="3" y="6"/>
                    <a:pt x="4" y="4"/>
                  </a:cubicBezTo>
                  <a:cubicBezTo>
                    <a:pt x="4" y="3"/>
                    <a:pt x="6" y="0"/>
                    <a:pt x="6"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58" name="Freeform 309">
              <a:extLst>
                <a:ext uri="{FF2B5EF4-FFF2-40B4-BE49-F238E27FC236}">
                  <a16:creationId xmlns:a16="http://schemas.microsoft.com/office/drawing/2014/main" id="{F0DA3689-8A25-46AD-ACC4-64B217E440E6}"/>
                </a:ext>
              </a:extLst>
            </p:cNvPr>
            <p:cNvSpPr>
              <a:spLocks/>
            </p:cNvSpPr>
            <p:nvPr/>
          </p:nvSpPr>
          <p:spPr bwMode="auto">
            <a:xfrm>
              <a:off x="8252032" y="4086061"/>
              <a:ext cx="22217" cy="29151"/>
            </a:xfrm>
            <a:custGeom>
              <a:avLst/>
              <a:gdLst>
                <a:gd name="T0" fmla="*/ 35 w 6"/>
                <a:gd name="T1" fmla="*/ 29 h 8"/>
                <a:gd name="T2" fmla="*/ 0 w 6"/>
                <a:gd name="T3" fmla="*/ 29 h 8"/>
                <a:gd name="T4" fmla="*/ 21 w 6"/>
                <a:gd name="T5" fmla="*/ 55 h 8"/>
                <a:gd name="T6" fmla="*/ 29 w 6"/>
                <a:gd name="T7" fmla="*/ 47 h 8"/>
                <a:gd name="T8" fmla="*/ 35 w 6"/>
                <a:gd name="T9" fmla="*/ 34 h 8"/>
                <a:gd name="T10" fmla="*/ 35 w 6"/>
                <a:gd name="T11" fmla="*/ 29 h 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8">
                  <a:moveTo>
                    <a:pt x="5" y="4"/>
                  </a:moveTo>
                  <a:cubicBezTo>
                    <a:pt x="4" y="4"/>
                    <a:pt x="0" y="0"/>
                    <a:pt x="0" y="4"/>
                  </a:cubicBezTo>
                  <a:cubicBezTo>
                    <a:pt x="0" y="7"/>
                    <a:pt x="2" y="8"/>
                    <a:pt x="3" y="8"/>
                  </a:cubicBezTo>
                  <a:cubicBezTo>
                    <a:pt x="4" y="7"/>
                    <a:pt x="2" y="7"/>
                    <a:pt x="4" y="7"/>
                  </a:cubicBezTo>
                  <a:cubicBezTo>
                    <a:pt x="6" y="7"/>
                    <a:pt x="5" y="6"/>
                    <a:pt x="5" y="5"/>
                  </a:cubicBezTo>
                  <a:cubicBezTo>
                    <a:pt x="5" y="4"/>
                    <a:pt x="5" y="4"/>
                    <a:pt x="5" y="4"/>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59" name="Freeform 310">
              <a:extLst>
                <a:ext uri="{FF2B5EF4-FFF2-40B4-BE49-F238E27FC236}">
                  <a16:creationId xmlns:a16="http://schemas.microsoft.com/office/drawing/2014/main" id="{E68C5B65-79C7-4253-8D71-E7F5F15C05B6}"/>
                </a:ext>
              </a:extLst>
            </p:cNvPr>
            <p:cNvSpPr>
              <a:spLocks/>
            </p:cNvSpPr>
            <p:nvPr/>
          </p:nvSpPr>
          <p:spPr bwMode="auto">
            <a:xfrm>
              <a:off x="8356172" y="4059687"/>
              <a:ext cx="77758" cy="44420"/>
            </a:xfrm>
            <a:custGeom>
              <a:avLst/>
              <a:gdLst>
                <a:gd name="T0" fmla="*/ 85 w 21"/>
                <a:gd name="T1" fmla="*/ 29 h 12"/>
                <a:gd name="T2" fmla="*/ 51 w 21"/>
                <a:gd name="T3" fmla="*/ 21 h 12"/>
                <a:gd name="T4" fmla="*/ 29 w 21"/>
                <a:gd name="T5" fmla="*/ 72 h 12"/>
                <a:gd name="T6" fmla="*/ 77 w 21"/>
                <a:gd name="T7" fmla="*/ 77 h 12"/>
                <a:gd name="T8" fmla="*/ 120 w 21"/>
                <a:gd name="T9" fmla="*/ 72 h 12"/>
                <a:gd name="T10" fmla="*/ 141 w 21"/>
                <a:gd name="T11" fmla="*/ 51 h 12"/>
                <a:gd name="T12" fmla="*/ 136 w 21"/>
                <a:gd name="T13" fmla="*/ 29 h 12"/>
                <a:gd name="T14" fmla="*/ 85 w 21"/>
                <a:gd name="T15" fmla="*/ 29 h 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 h="12">
                  <a:moveTo>
                    <a:pt x="12" y="4"/>
                  </a:moveTo>
                  <a:cubicBezTo>
                    <a:pt x="10" y="4"/>
                    <a:pt x="10" y="0"/>
                    <a:pt x="7" y="3"/>
                  </a:cubicBezTo>
                  <a:cubicBezTo>
                    <a:pt x="4" y="5"/>
                    <a:pt x="0" y="9"/>
                    <a:pt x="4" y="10"/>
                  </a:cubicBezTo>
                  <a:cubicBezTo>
                    <a:pt x="8" y="11"/>
                    <a:pt x="7" y="10"/>
                    <a:pt x="11" y="11"/>
                  </a:cubicBezTo>
                  <a:cubicBezTo>
                    <a:pt x="14" y="12"/>
                    <a:pt x="14" y="10"/>
                    <a:pt x="17" y="10"/>
                  </a:cubicBezTo>
                  <a:cubicBezTo>
                    <a:pt x="20" y="10"/>
                    <a:pt x="20" y="8"/>
                    <a:pt x="20" y="7"/>
                  </a:cubicBezTo>
                  <a:cubicBezTo>
                    <a:pt x="21" y="7"/>
                    <a:pt x="19" y="4"/>
                    <a:pt x="19" y="4"/>
                  </a:cubicBezTo>
                  <a:lnTo>
                    <a:pt x="12" y="4"/>
                  </a:lnTo>
                  <a:close/>
                </a:path>
              </a:pathLst>
            </a:custGeom>
            <a:solidFill>
              <a:srgbClr val="D9D9D9"/>
            </a:solidFill>
            <a:ln w="4763" cap="rnd">
              <a:solidFill>
                <a:srgbClr val="FFFFFF"/>
              </a:solidFill>
              <a:prstDash val="solid"/>
              <a:round/>
              <a:headEnd/>
              <a:tailEnd/>
            </a:ln>
          </p:spPr>
          <p:txBody>
            <a:bodyPr/>
            <a:lstStyle/>
            <a:p>
              <a:endParaRPr lang="en-US"/>
            </a:p>
          </p:txBody>
        </p:sp>
        <p:sp>
          <p:nvSpPr>
            <p:cNvPr id="160" name="Freeform 311">
              <a:extLst>
                <a:ext uri="{FF2B5EF4-FFF2-40B4-BE49-F238E27FC236}">
                  <a16:creationId xmlns:a16="http://schemas.microsoft.com/office/drawing/2014/main" id="{01AFC462-4783-443B-A8B5-90D4BC4F8B68}"/>
                </a:ext>
              </a:extLst>
            </p:cNvPr>
            <p:cNvSpPr>
              <a:spLocks/>
            </p:cNvSpPr>
            <p:nvPr/>
          </p:nvSpPr>
          <p:spPr bwMode="auto">
            <a:xfrm>
              <a:off x="8400605" y="4104107"/>
              <a:ext cx="37490" cy="48585"/>
            </a:xfrm>
            <a:custGeom>
              <a:avLst/>
              <a:gdLst>
                <a:gd name="T0" fmla="*/ 38 w 10"/>
                <a:gd name="T1" fmla="*/ 13 h 13"/>
                <a:gd name="T2" fmla="*/ 8 w 10"/>
                <a:gd name="T3" fmla="*/ 30 h 13"/>
                <a:gd name="T4" fmla="*/ 30 w 10"/>
                <a:gd name="T5" fmla="*/ 65 h 13"/>
                <a:gd name="T6" fmla="*/ 30 w 10"/>
                <a:gd name="T7" fmla="*/ 94 h 13"/>
                <a:gd name="T8" fmla="*/ 59 w 10"/>
                <a:gd name="T9" fmla="*/ 65 h 13"/>
                <a:gd name="T10" fmla="*/ 65 w 10"/>
                <a:gd name="T11" fmla="*/ 43 h 13"/>
                <a:gd name="T12" fmla="*/ 38 w 10"/>
                <a:gd name="T13" fmla="*/ 13 h 1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13">
                  <a:moveTo>
                    <a:pt x="5" y="2"/>
                  </a:moveTo>
                  <a:cubicBezTo>
                    <a:pt x="4" y="3"/>
                    <a:pt x="0" y="0"/>
                    <a:pt x="1" y="4"/>
                  </a:cubicBezTo>
                  <a:cubicBezTo>
                    <a:pt x="2" y="9"/>
                    <a:pt x="4" y="7"/>
                    <a:pt x="4" y="9"/>
                  </a:cubicBezTo>
                  <a:cubicBezTo>
                    <a:pt x="4" y="12"/>
                    <a:pt x="3" y="13"/>
                    <a:pt x="4" y="13"/>
                  </a:cubicBezTo>
                  <a:cubicBezTo>
                    <a:pt x="6" y="12"/>
                    <a:pt x="8" y="10"/>
                    <a:pt x="8" y="9"/>
                  </a:cubicBezTo>
                  <a:cubicBezTo>
                    <a:pt x="9" y="8"/>
                    <a:pt x="10" y="7"/>
                    <a:pt x="9" y="6"/>
                  </a:cubicBezTo>
                  <a:cubicBezTo>
                    <a:pt x="8" y="5"/>
                    <a:pt x="5" y="2"/>
                    <a:pt x="5" y="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61" name="Freeform 312">
              <a:extLst>
                <a:ext uri="{FF2B5EF4-FFF2-40B4-BE49-F238E27FC236}">
                  <a16:creationId xmlns:a16="http://schemas.microsoft.com/office/drawing/2014/main" id="{76E05D84-9C9E-40D9-B812-A666C68E0B7B}"/>
                </a:ext>
              </a:extLst>
            </p:cNvPr>
            <p:cNvSpPr>
              <a:spLocks/>
            </p:cNvSpPr>
            <p:nvPr/>
          </p:nvSpPr>
          <p:spPr bwMode="auto">
            <a:xfrm>
              <a:off x="8200656" y="4245697"/>
              <a:ext cx="70815" cy="36092"/>
            </a:xfrm>
            <a:custGeom>
              <a:avLst/>
              <a:gdLst>
                <a:gd name="T0" fmla="*/ 137 w 19"/>
                <a:gd name="T1" fmla="*/ 0 h 10"/>
                <a:gd name="T2" fmla="*/ 72 w 19"/>
                <a:gd name="T3" fmla="*/ 8 h 10"/>
                <a:gd name="T4" fmla="*/ 43 w 19"/>
                <a:gd name="T5" fmla="*/ 34 h 10"/>
                <a:gd name="T6" fmla="*/ 21 w 19"/>
                <a:gd name="T7" fmla="*/ 47 h 10"/>
                <a:gd name="T8" fmla="*/ 64 w 19"/>
                <a:gd name="T9" fmla="*/ 42 h 10"/>
                <a:gd name="T10" fmla="*/ 102 w 19"/>
                <a:gd name="T11" fmla="*/ 26 h 10"/>
                <a:gd name="T12" fmla="*/ 137 w 19"/>
                <a:gd name="T13" fmla="*/ 0 h 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10">
                  <a:moveTo>
                    <a:pt x="19" y="0"/>
                  </a:moveTo>
                  <a:cubicBezTo>
                    <a:pt x="16" y="0"/>
                    <a:pt x="11" y="0"/>
                    <a:pt x="10" y="1"/>
                  </a:cubicBezTo>
                  <a:cubicBezTo>
                    <a:pt x="10" y="3"/>
                    <a:pt x="7" y="4"/>
                    <a:pt x="6" y="5"/>
                  </a:cubicBezTo>
                  <a:cubicBezTo>
                    <a:pt x="4" y="6"/>
                    <a:pt x="0" y="4"/>
                    <a:pt x="3" y="7"/>
                  </a:cubicBezTo>
                  <a:cubicBezTo>
                    <a:pt x="6" y="10"/>
                    <a:pt x="7" y="7"/>
                    <a:pt x="9" y="6"/>
                  </a:cubicBezTo>
                  <a:cubicBezTo>
                    <a:pt x="11" y="5"/>
                    <a:pt x="14" y="4"/>
                    <a:pt x="14" y="4"/>
                  </a:cubicBezTo>
                  <a:lnTo>
                    <a:pt x="19" y="0"/>
                  </a:lnTo>
                  <a:close/>
                </a:path>
              </a:pathLst>
            </a:custGeom>
            <a:solidFill>
              <a:srgbClr val="D9D9D9"/>
            </a:solidFill>
            <a:ln w="4763" cap="rnd">
              <a:solidFill>
                <a:srgbClr val="FFFFFF"/>
              </a:solidFill>
              <a:prstDash val="solid"/>
              <a:round/>
              <a:headEnd/>
              <a:tailEnd/>
            </a:ln>
          </p:spPr>
          <p:txBody>
            <a:bodyPr/>
            <a:lstStyle/>
            <a:p>
              <a:endParaRPr lang="en-US"/>
            </a:p>
          </p:txBody>
        </p:sp>
        <p:sp>
          <p:nvSpPr>
            <p:cNvPr id="162" name="Freeform 313">
              <a:extLst>
                <a:ext uri="{FF2B5EF4-FFF2-40B4-BE49-F238E27FC236}">
                  <a16:creationId xmlns:a16="http://schemas.microsoft.com/office/drawing/2014/main" id="{DCA66586-9024-4AA6-8DC9-8093A6CA6B82}"/>
                </a:ext>
              </a:extLst>
            </p:cNvPr>
            <p:cNvSpPr>
              <a:spLocks/>
            </p:cNvSpPr>
            <p:nvPr/>
          </p:nvSpPr>
          <p:spPr bwMode="auto">
            <a:xfrm>
              <a:off x="8122898" y="4234592"/>
              <a:ext cx="69427" cy="18046"/>
            </a:xfrm>
            <a:custGeom>
              <a:avLst/>
              <a:gdLst>
                <a:gd name="T0" fmla="*/ 124 w 19"/>
                <a:gd name="T1" fmla="*/ 8 h 5"/>
                <a:gd name="T2" fmla="*/ 68 w 19"/>
                <a:gd name="T3" fmla="*/ 21 h 5"/>
                <a:gd name="T4" fmla="*/ 42 w 19"/>
                <a:gd name="T5" fmla="*/ 13 h 5"/>
                <a:gd name="T6" fmla="*/ 13 w 19"/>
                <a:gd name="T7" fmla="*/ 21 h 5"/>
                <a:gd name="T8" fmla="*/ 84 w 19"/>
                <a:gd name="T9" fmla="*/ 34 h 5"/>
                <a:gd name="T10" fmla="*/ 124 w 19"/>
                <a:gd name="T11" fmla="*/ 26 h 5"/>
                <a:gd name="T12" fmla="*/ 124 w 19"/>
                <a:gd name="T13" fmla="*/ 8 h 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 h="5">
                  <a:moveTo>
                    <a:pt x="18" y="1"/>
                  </a:moveTo>
                  <a:cubicBezTo>
                    <a:pt x="16" y="2"/>
                    <a:pt x="12" y="3"/>
                    <a:pt x="10" y="3"/>
                  </a:cubicBezTo>
                  <a:cubicBezTo>
                    <a:pt x="9" y="3"/>
                    <a:pt x="7" y="2"/>
                    <a:pt x="6" y="2"/>
                  </a:cubicBezTo>
                  <a:cubicBezTo>
                    <a:pt x="5" y="2"/>
                    <a:pt x="0" y="0"/>
                    <a:pt x="2" y="3"/>
                  </a:cubicBezTo>
                  <a:cubicBezTo>
                    <a:pt x="5" y="5"/>
                    <a:pt x="11" y="5"/>
                    <a:pt x="12" y="5"/>
                  </a:cubicBezTo>
                  <a:cubicBezTo>
                    <a:pt x="14" y="5"/>
                    <a:pt x="17" y="5"/>
                    <a:pt x="18" y="4"/>
                  </a:cubicBezTo>
                  <a:cubicBezTo>
                    <a:pt x="19" y="3"/>
                    <a:pt x="18" y="1"/>
                    <a:pt x="18" y="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63" name="Freeform 314">
              <a:extLst>
                <a:ext uri="{FF2B5EF4-FFF2-40B4-BE49-F238E27FC236}">
                  <a16:creationId xmlns:a16="http://schemas.microsoft.com/office/drawing/2014/main" id="{2AE744BC-5534-4D16-89C9-BA445113F970}"/>
                </a:ext>
              </a:extLst>
            </p:cNvPr>
            <p:cNvSpPr>
              <a:spLocks/>
            </p:cNvSpPr>
            <p:nvPr/>
          </p:nvSpPr>
          <p:spPr bwMode="auto">
            <a:xfrm>
              <a:off x="8122898" y="4252638"/>
              <a:ext cx="36102" cy="37480"/>
            </a:xfrm>
            <a:custGeom>
              <a:avLst/>
              <a:gdLst>
                <a:gd name="T0" fmla="*/ 26 w 10"/>
                <a:gd name="T1" fmla="*/ 14 h 10"/>
                <a:gd name="T2" fmla="*/ 8 w 10"/>
                <a:gd name="T3" fmla="*/ 14 h 10"/>
                <a:gd name="T4" fmla="*/ 13 w 10"/>
                <a:gd name="T5" fmla="*/ 43 h 10"/>
                <a:gd name="T6" fmla="*/ 47 w 10"/>
                <a:gd name="T7" fmla="*/ 59 h 10"/>
                <a:gd name="T8" fmla="*/ 60 w 10"/>
                <a:gd name="T9" fmla="*/ 59 h 10"/>
                <a:gd name="T10" fmla="*/ 26 w 10"/>
                <a:gd name="T11" fmla="*/ 14 h 1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10">
                  <a:moveTo>
                    <a:pt x="4" y="2"/>
                  </a:moveTo>
                  <a:cubicBezTo>
                    <a:pt x="3" y="2"/>
                    <a:pt x="2" y="0"/>
                    <a:pt x="1" y="2"/>
                  </a:cubicBezTo>
                  <a:cubicBezTo>
                    <a:pt x="0" y="4"/>
                    <a:pt x="0" y="5"/>
                    <a:pt x="2" y="6"/>
                  </a:cubicBezTo>
                  <a:cubicBezTo>
                    <a:pt x="4" y="7"/>
                    <a:pt x="4" y="6"/>
                    <a:pt x="7" y="8"/>
                  </a:cubicBezTo>
                  <a:cubicBezTo>
                    <a:pt x="9" y="10"/>
                    <a:pt x="9" y="9"/>
                    <a:pt x="9" y="8"/>
                  </a:cubicBezTo>
                  <a:cubicBezTo>
                    <a:pt x="10" y="7"/>
                    <a:pt x="4" y="2"/>
                    <a:pt x="4" y="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64" name="Freeform 315">
              <a:extLst>
                <a:ext uri="{FF2B5EF4-FFF2-40B4-BE49-F238E27FC236}">
                  <a16:creationId xmlns:a16="http://schemas.microsoft.com/office/drawing/2014/main" id="{B5F9E478-CD4B-4407-9120-DE09B6ABD91B}"/>
                </a:ext>
              </a:extLst>
            </p:cNvPr>
            <p:cNvSpPr>
              <a:spLocks/>
            </p:cNvSpPr>
            <p:nvPr/>
          </p:nvSpPr>
          <p:spPr bwMode="auto">
            <a:xfrm>
              <a:off x="8089573" y="4234592"/>
              <a:ext cx="29159" cy="18046"/>
            </a:xfrm>
            <a:custGeom>
              <a:avLst/>
              <a:gdLst>
                <a:gd name="T0" fmla="*/ 29 w 8"/>
                <a:gd name="T1" fmla="*/ 0 h 5"/>
                <a:gd name="T2" fmla="*/ 8 w 8"/>
                <a:gd name="T3" fmla="*/ 21 h 5"/>
                <a:gd name="T4" fmla="*/ 34 w 8"/>
                <a:gd name="T5" fmla="*/ 26 h 5"/>
                <a:gd name="T6" fmla="*/ 55 w 8"/>
                <a:gd name="T7" fmla="*/ 21 h 5"/>
                <a:gd name="T8" fmla="*/ 29 w 8"/>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5">
                  <a:moveTo>
                    <a:pt x="4" y="0"/>
                  </a:moveTo>
                  <a:cubicBezTo>
                    <a:pt x="2" y="1"/>
                    <a:pt x="0" y="2"/>
                    <a:pt x="1" y="3"/>
                  </a:cubicBezTo>
                  <a:cubicBezTo>
                    <a:pt x="2" y="4"/>
                    <a:pt x="3" y="5"/>
                    <a:pt x="5" y="4"/>
                  </a:cubicBezTo>
                  <a:cubicBezTo>
                    <a:pt x="6" y="4"/>
                    <a:pt x="8" y="3"/>
                    <a:pt x="8" y="3"/>
                  </a:cubicBezTo>
                  <a:lnTo>
                    <a:pt x="4" y="0"/>
                  </a:lnTo>
                  <a:close/>
                </a:path>
              </a:pathLst>
            </a:custGeom>
            <a:solidFill>
              <a:srgbClr val="D9D9D9"/>
            </a:solidFill>
            <a:ln w="4763" cap="rnd">
              <a:solidFill>
                <a:srgbClr val="FFFFFF"/>
              </a:solidFill>
              <a:prstDash val="solid"/>
              <a:round/>
              <a:headEnd/>
              <a:tailEnd/>
            </a:ln>
          </p:spPr>
          <p:txBody>
            <a:bodyPr/>
            <a:lstStyle/>
            <a:p>
              <a:endParaRPr lang="en-US"/>
            </a:p>
          </p:txBody>
        </p:sp>
        <p:sp>
          <p:nvSpPr>
            <p:cNvPr id="165" name="Freeform 316">
              <a:extLst>
                <a:ext uri="{FF2B5EF4-FFF2-40B4-BE49-F238E27FC236}">
                  <a16:creationId xmlns:a16="http://schemas.microsoft.com/office/drawing/2014/main" id="{4D75FFDE-CBB1-4A79-A3F2-2B5770FA763D}"/>
                </a:ext>
              </a:extLst>
            </p:cNvPr>
            <p:cNvSpPr>
              <a:spLocks/>
            </p:cNvSpPr>
            <p:nvPr/>
          </p:nvSpPr>
          <p:spPr bwMode="auto">
            <a:xfrm>
              <a:off x="8047917" y="4237368"/>
              <a:ext cx="22217" cy="15270"/>
            </a:xfrm>
            <a:custGeom>
              <a:avLst/>
              <a:gdLst>
                <a:gd name="T0" fmla="*/ 29 w 6"/>
                <a:gd name="T1" fmla="*/ 0 h 4"/>
                <a:gd name="T2" fmla="*/ 13 w 6"/>
                <a:gd name="T3" fmla="*/ 17 h 4"/>
                <a:gd name="T4" fmla="*/ 43 w 6"/>
                <a:gd name="T5" fmla="*/ 22 h 4"/>
                <a:gd name="T6" fmla="*/ 29 w 6"/>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 h="4">
                  <a:moveTo>
                    <a:pt x="4" y="0"/>
                  </a:moveTo>
                  <a:cubicBezTo>
                    <a:pt x="2" y="0"/>
                    <a:pt x="0" y="1"/>
                    <a:pt x="2" y="2"/>
                  </a:cubicBezTo>
                  <a:cubicBezTo>
                    <a:pt x="4" y="4"/>
                    <a:pt x="6" y="3"/>
                    <a:pt x="6" y="3"/>
                  </a:cubicBezTo>
                  <a:lnTo>
                    <a:pt x="4" y="0"/>
                  </a:lnTo>
                  <a:close/>
                </a:path>
              </a:pathLst>
            </a:custGeom>
            <a:solidFill>
              <a:srgbClr val="D9D9D9"/>
            </a:solidFill>
            <a:ln w="4763" cap="rnd">
              <a:solidFill>
                <a:srgbClr val="FFFFFF"/>
              </a:solidFill>
              <a:prstDash val="solid"/>
              <a:round/>
              <a:headEnd/>
              <a:tailEnd/>
            </a:ln>
          </p:spPr>
          <p:txBody>
            <a:bodyPr/>
            <a:lstStyle/>
            <a:p>
              <a:endParaRPr lang="en-US"/>
            </a:p>
          </p:txBody>
        </p:sp>
        <p:sp>
          <p:nvSpPr>
            <p:cNvPr id="166" name="Freeform 317">
              <a:extLst>
                <a:ext uri="{FF2B5EF4-FFF2-40B4-BE49-F238E27FC236}">
                  <a16:creationId xmlns:a16="http://schemas.microsoft.com/office/drawing/2014/main" id="{081A9642-4BF2-4002-B1B6-D7454E59FB48}"/>
                </a:ext>
              </a:extLst>
            </p:cNvPr>
            <p:cNvSpPr>
              <a:spLocks/>
            </p:cNvSpPr>
            <p:nvPr/>
          </p:nvSpPr>
          <p:spPr bwMode="auto">
            <a:xfrm>
              <a:off x="7829917" y="4181843"/>
              <a:ext cx="206892" cy="63854"/>
            </a:xfrm>
            <a:custGeom>
              <a:avLst/>
              <a:gdLst>
                <a:gd name="T0" fmla="*/ 396 w 56"/>
                <a:gd name="T1" fmla="*/ 111 h 17"/>
                <a:gd name="T2" fmla="*/ 362 w 56"/>
                <a:gd name="T3" fmla="*/ 95 h 17"/>
                <a:gd name="T4" fmla="*/ 341 w 56"/>
                <a:gd name="T5" fmla="*/ 87 h 17"/>
                <a:gd name="T6" fmla="*/ 319 w 56"/>
                <a:gd name="T7" fmla="*/ 81 h 17"/>
                <a:gd name="T8" fmla="*/ 290 w 56"/>
                <a:gd name="T9" fmla="*/ 51 h 17"/>
                <a:gd name="T10" fmla="*/ 261 w 56"/>
                <a:gd name="T11" fmla="*/ 30 h 17"/>
                <a:gd name="T12" fmla="*/ 239 w 56"/>
                <a:gd name="T13" fmla="*/ 30 h 17"/>
                <a:gd name="T14" fmla="*/ 218 w 56"/>
                <a:gd name="T15" fmla="*/ 22 h 17"/>
                <a:gd name="T16" fmla="*/ 184 w 56"/>
                <a:gd name="T17" fmla="*/ 65 h 17"/>
                <a:gd name="T18" fmla="*/ 149 w 56"/>
                <a:gd name="T19" fmla="*/ 43 h 17"/>
                <a:gd name="T20" fmla="*/ 120 w 56"/>
                <a:gd name="T21" fmla="*/ 38 h 17"/>
                <a:gd name="T22" fmla="*/ 98 w 56"/>
                <a:gd name="T23" fmla="*/ 8 h 17"/>
                <a:gd name="T24" fmla="*/ 43 w 56"/>
                <a:gd name="T25" fmla="*/ 14 h 17"/>
                <a:gd name="T26" fmla="*/ 13 w 56"/>
                <a:gd name="T27" fmla="*/ 22 h 17"/>
                <a:gd name="T28" fmla="*/ 0 w 56"/>
                <a:gd name="T29" fmla="*/ 51 h 17"/>
                <a:gd name="T30" fmla="*/ 43 w 56"/>
                <a:gd name="T31" fmla="*/ 43 h 17"/>
                <a:gd name="T32" fmla="*/ 85 w 56"/>
                <a:gd name="T33" fmla="*/ 65 h 17"/>
                <a:gd name="T34" fmla="*/ 120 w 56"/>
                <a:gd name="T35" fmla="*/ 87 h 17"/>
                <a:gd name="T36" fmla="*/ 149 w 56"/>
                <a:gd name="T37" fmla="*/ 73 h 17"/>
                <a:gd name="T38" fmla="*/ 184 w 56"/>
                <a:gd name="T39" fmla="*/ 111 h 17"/>
                <a:gd name="T40" fmla="*/ 226 w 56"/>
                <a:gd name="T41" fmla="*/ 103 h 17"/>
                <a:gd name="T42" fmla="*/ 269 w 56"/>
                <a:gd name="T43" fmla="*/ 103 h 17"/>
                <a:gd name="T44" fmla="*/ 303 w 56"/>
                <a:gd name="T45" fmla="*/ 103 h 17"/>
                <a:gd name="T46" fmla="*/ 325 w 56"/>
                <a:gd name="T47" fmla="*/ 116 h 17"/>
                <a:gd name="T48" fmla="*/ 396 w 56"/>
                <a:gd name="T49" fmla="*/ 111 h 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6" h="17">
                  <a:moveTo>
                    <a:pt x="56" y="15"/>
                  </a:moveTo>
                  <a:cubicBezTo>
                    <a:pt x="55" y="14"/>
                    <a:pt x="51" y="13"/>
                    <a:pt x="51" y="13"/>
                  </a:cubicBezTo>
                  <a:cubicBezTo>
                    <a:pt x="51" y="13"/>
                    <a:pt x="49" y="13"/>
                    <a:pt x="48" y="12"/>
                  </a:cubicBezTo>
                  <a:cubicBezTo>
                    <a:pt x="48" y="11"/>
                    <a:pt x="45" y="11"/>
                    <a:pt x="45" y="11"/>
                  </a:cubicBezTo>
                  <a:cubicBezTo>
                    <a:pt x="41" y="7"/>
                    <a:pt x="41" y="7"/>
                    <a:pt x="41" y="7"/>
                  </a:cubicBezTo>
                  <a:cubicBezTo>
                    <a:pt x="41" y="7"/>
                    <a:pt x="38" y="4"/>
                    <a:pt x="37" y="4"/>
                  </a:cubicBezTo>
                  <a:cubicBezTo>
                    <a:pt x="36" y="4"/>
                    <a:pt x="34" y="4"/>
                    <a:pt x="34" y="4"/>
                  </a:cubicBezTo>
                  <a:cubicBezTo>
                    <a:pt x="34" y="4"/>
                    <a:pt x="32" y="2"/>
                    <a:pt x="31" y="3"/>
                  </a:cubicBezTo>
                  <a:cubicBezTo>
                    <a:pt x="29" y="6"/>
                    <a:pt x="28" y="10"/>
                    <a:pt x="26" y="9"/>
                  </a:cubicBezTo>
                  <a:cubicBezTo>
                    <a:pt x="25" y="9"/>
                    <a:pt x="23" y="6"/>
                    <a:pt x="21" y="6"/>
                  </a:cubicBezTo>
                  <a:cubicBezTo>
                    <a:pt x="20" y="6"/>
                    <a:pt x="18" y="7"/>
                    <a:pt x="17" y="5"/>
                  </a:cubicBezTo>
                  <a:cubicBezTo>
                    <a:pt x="16" y="3"/>
                    <a:pt x="18" y="0"/>
                    <a:pt x="14" y="1"/>
                  </a:cubicBezTo>
                  <a:cubicBezTo>
                    <a:pt x="10" y="3"/>
                    <a:pt x="7" y="0"/>
                    <a:pt x="6" y="2"/>
                  </a:cubicBezTo>
                  <a:cubicBezTo>
                    <a:pt x="4" y="4"/>
                    <a:pt x="3" y="1"/>
                    <a:pt x="2" y="3"/>
                  </a:cubicBezTo>
                  <a:cubicBezTo>
                    <a:pt x="1" y="5"/>
                    <a:pt x="0" y="7"/>
                    <a:pt x="0" y="7"/>
                  </a:cubicBezTo>
                  <a:cubicBezTo>
                    <a:pt x="0" y="7"/>
                    <a:pt x="4" y="6"/>
                    <a:pt x="6" y="6"/>
                  </a:cubicBezTo>
                  <a:cubicBezTo>
                    <a:pt x="9" y="7"/>
                    <a:pt x="10" y="6"/>
                    <a:pt x="12" y="9"/>
                  </a:cubicBezTo>
                  <a:cubicBezTo>
                    <a:pt x="13" y="12"/>
                    <a:pt x="16" y="13"/>
                    <a:pt x="17" y="12"/>
                  </a:cubicBezTo>
                  <a:cubicBezTo>
                    <a:pt x="18" y="11"/>
                    <a:pt x="18" y="5"/>
                    <a:pt x="21" y="10"/>
                  </a:cubicBezTo>
                  <a:cubicBezTo>
                    <a:pt x="23" y="15"/>
                    <a:pt x="23" y="14"/>
                    <a:pt x="26" y="15"/>
                  </a:cubicBezTo>
                  <a:cubicBezTo>
                    <a:pt x="29" y="15"/>
                    <a:pt x="28" y="12"/>
                    <a:pt x="32" y="14"/>
                  </a:cubicBezTo>
                  <a:cubicBezTo>
                    <a:pt x="35" y="15"/>
                    <a:pt x="36" y="13"/>
                    <a:pt x="38" y="14"/>
                  </a:cubicBezTo>
                  <a:cubicBezTo>
                    <a:pt x="39" y="15"/>
                    <a:pt x="42" y="12"/>
                    <a:pt x="43" y="14"/>
                  </a:cubicBezTo>
                  <a:cubicBezTo>
                    <a:pt x="44" y="15"/>
                    <a:pt x="45" y="14"/>
                    <a:pt x="46" y="16"/>
                  </a:cubicBezTo>
                  <a:cubicBezTo>
                    <a:pt x="48" y="17"/>
                    <a:pt x="56" y="15"/>
                    <a:pt x="56" y="15"/>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67" name="Freeform 318">
              <a:extLst>
                <a:ext uri="{FF2B5EF4-FFF2-40B4-BE49-F238E27FC236}">
                  <a16:creationId xmlns:a16="http://schemas.microsoft.com/office/drawing/2014/main" id="{6041F183-AD04-4A65-B7B3-9850D574CAC7}"/>
                </a:ext>
              </a:extLst>
            </p:cNvPr>
            <p:cNvSpPr>
              <a:spLocks/>
            </p:cNvSpPr>
            <p:nvPr/>
          </p:nvSpPr>
          <p:spPr bwMode="auto">
            <a:xfrm>
              <a:off x="7599420" y="3930590"/>
              <a:ext cx="244382" cy="266522"/>
            </a:xfrm>
            <a:custGeom>
              <a:avLst/>
              <a:gdLst>
                <a:gd name="T0" fmla="*/ 99 w 66"/>
                <a:gd name="T1" fmla="*/ 35 h 72"/>
                <a:gd name="T2" fmla="*/ 43 w 66"/>
                <a:gd name="T3" fmla="*/ 29 h 72"/>
                <a:gd name="T4" fmla="*/ 21 w 66"/>
                <a:gd name="T5" fmla="*/ 21 h 72"/>
                <a:gd name="T6" fmla="*/ 21 w 66"/>
                <a:gd name="T7" fmla="*/ 64 h 72"/>
                <a:gd name="T8" fmla="*/ 72 w 66"/>
                <a:gd name="T9" fmla="*/ 99 h 72"/>
                <a:gd name="T10" fmla="*/ 93 w 66"/>
                <a:gd name="T11" fmla="*/ 128 h 72"/>
                <a:gd name="T12" fmla="*/ 120 w 66"/>
                <a:gd name="T13" fmla="*/ 136 h 72"/>
                <a:gd name="T14" fmla="*/ 136 w 66"/>
                <a:gd name="T15" fmla="*/ 157 h 72"/>
                <a:gd name="T16" fmla="*/ 163 w 66"/>
                <a:gd name="T17" fmla="*/ 171 h 72"/>
                <a:gd name="T18" fmla="*/ 179 w 66"/>
                <a:gd name="T19" fmla="*/ 179 h 72"/>
                <a:gd name="T20" fmla="*/ 184 w 66"/>
                <a:gd name="T21" fmla="*/ 221 h 72"/>
                <a:gd name="T22" fmla="*/ 205 w 66"/>
                <a:gd name="T23" fmla="*/ 256 h 72"/>
                <a:gd name="T24" fmla="*/ 243 w 66"/>
                <a:gd name="T25" fmla="*/ 285 h 72"/>
                <a:gd name="T26" fmla="*/ 264 w 66"/>
                <a:gd name="T27" fmla="*/ 328 h 72"/>
                <a:gd name="T28" fmla="*/ 277 w 66"/>
                <a:gd name="T29" fmla="*/ 376 h 72"/>
                <a:gd name="T30" fmla="*/ 299 w 66"/>
                <a:gd name="T31" fmla="*/ 405 h 72"/>
                <a:gd name="T32" fmla="*/ 333 w 66"/>
                <a:gd name="T33" fmla="*/ 435 h 72"/>
                <a:gd name="T34" fmla="*/ 419 w 66"/>
                <a:gd name="T35" fmla="*/ 499 h 72"/>
                <a:gd name="T36" fmla="*/ 440 w 66"/>
                <a:gd name="T37" fmla="*/ 461 h 72"/>
                <a:gd name="T38" fmla="*/ 469 w 66"/>
                <a:gd name="T39" fmla="*/ 440 h 72"/>
                <a:gd name="T40" fmla="*/ 456 w 66"/>
                <a:gd name="T41" fmla="*/ 413 h 72"/>
                <a:gd name="T42" fmla="*/ 469 w 66"/>
                <a:gd name="T43" fmla="*/ 392 h 72"/>
                <a:gd name="T44" fmla="*/ 448 w 66"/>
                <a:gd name="T45" fmla="*/ 371 h 72"/>
                <a:gd name="T46" fmla="*/ 419 w 66"/>
                <a:gd name="T47" fmla="*/ 355 h 72"/>
                <a:gd name="T48" fmla="*/ 397 w 66"/>
                <a:gd name="T49" fmla="*/ 320 h 72"/>
                <a:gd name="T50" fmla="*/ 371 w 66"/>
                <a:gd name="T51" fmla="*/ 291 h 72"/>
                <a:gd name="T52" fmla="*/ 349 w 66"/>
                <a:gd name="T53" fmla="*/ 269 h 72"/>
                <a:gd name="T54" fmla="*/ 363 w 66"/>
                <a:gd name="T55" fmla="*/ 235 h 72"/>
                <a:gd name="T56" fmla="*/ 349 w 66"/>
                <a:gd name="T57" fmla="*/ 227 h 72"/>
                <a:gd name="T58" fmla="*/ 320 w 66"/>
                <a:gd name="T59" fmla="*/ 227 h 72"/>
                <a:gd name="T60" fmla="*/ 307 w 66"/>
                <a:gd name="T61" fmla="*/ 205 h 72"/>
                <a:gd name="T62" fmla="*/ 285 w 66"/>
                <a:gd name="T63" fmla="*/ 163 h 72"/>
                <a:gd name="T64" fmla="*/ 235 w 66"/>
                <a:gd name="T65" fmla="*/ 141 h 72"/>
                <a:gd name="T66" fmla="*/ 157 w 66"/>
                <a:gd name="T67" fmla="*/ 56 h 72"/>
                <a:gd name="T68" fmla="*/ 99 w 66"/>
                <a:gd name="T69" fmla="*/ 35 h 7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66" h="72">
                  <a:moveTo>
                    <a:pt x="14" y="5"/>
                  </a:moveTo>
                  <a:cubicBezTo>
                    <a:pt x="11" y="4"/>
                    <a:pt x="8" y="5"/>
                    <a:pt x="6" y="4"/>
                  </a:cubicBezTo>
                  <a:cubicBezTo>
                    <a:pt x="4" y="3"/>
                    <a:pt x="5" y="0"/>
                    <a:pt x="3" y="3"/>
                  </a:cubicBezTo>
                  <a:cubicBezTo>
                    <a:pt x="1" y="6"/>
                    <a:pt x="0" y="8"/>
                    <a:pt x="3" y="9"/>
                  </a:cubicBezTo>
                  <a:cubicBezTo>
                    <a:pt x="6" y="10"/>
                    <a:pt x="9" y="10"/>
                    <a:pt x="10" y="14"/>
                  </a:cubicBezTo>
                  <a:cubicBezTo>
                    <a:pt x="11" y="17"/>
                    <a:pt x="12" y="17"/>
                    <a:pt x="13" y="18"/>
                  </a:cubicBezTo>
                  <a:cubicBezTo>
                    <a:pt x="14" y="18"/>
                    <a:pt x="15" y="17"/>
                    <a:pt x="17" y="19"/>
                  </a:cubicBezTo>
                  <a:cubicBezTo>
                    <a:pt x="18" y="21"/>
                    <a:pt x="18" y="20"/>
                    <a:pt x="19" y="22"/>
                  </a:cubicBezTo>
                  <a:cubicBezTo>
                    <a:pt x="20" y="24"/>
                    <a:pt x="22" y="24"/>
                    <a:pt x="23" y="24"/>
                  </a:cubicBezTo>
                  <a:cubicBezTo>
                    <a:pt x="24" y="25"/>
                    <a:pt x="24" y="22"/>
                    <a:pt x="25" y="25"/>
                  </a:cubicBezTo>
                  <a:cubicBezTo>
                    <a:pt x="26" y="27"/>
                    <a:pt x="26" y="28"/>
                    <a:pt x="26" y="31"/>
                  </a:cubicBezTo>
                  <a:cubicBezTo>
                    <a:pt x="27" y="33"/>
                    <a:pt x="26" y="35"/>
                    <a:pt x="29" y="36"/>
                  </a:cubicBezTo>
                  <a:cubicBezTo>
                    <a:pt x="31" y="37"/>
                    <a:pt x="33" y="39"/>
                    <a:pt x="34" y="40"/>
                  </a:cubicBezTo>
                  <a:cubicBezTo>
                    <a:pt x="35" y="41"/>
                    <a:pt x="36" y="43"/>
                    <a:pt x="37" y="46"/>
                  </a:cubicBezTo>
                  <a:cubicBezTo>
                    <a:pt x="38" y="49"/>
                    <a:pt x="39" y="51"/>
                    <a:pt x="39" y="53"/>
                  </a:cubicBezTo>
                  <a:cubicBezTo>
                    <a:pt x="40" y="54"/>
                    <a:pt x="40" y="55"/>
                    <a:pt x="42" y="57"/>
                  </a:cubicBezTo>
                  <a:cubicBezTo>
                    <a:pt x="43" y="59"/>
                    <a:pt x="44" y="58"/>
                    <a:pt x="47" y="61"/>
                  </a:cubicBezTo>
                  <a:cubicBezTo>
                    <a:pt x="50" y="63"/>
                    <a:pt x="56" y="72"/>
                    <a:pt x="59" y="70"/>
                  </a:cubicBezTo>
                  <a:cubicBezTo>
                    <a:pt x="61" y="68"/>
                    <a:pt x="60" y="66"/>
                    <a:pt x="62" y="65"/>
                  </a:cubicBezTo>
                  <a:cubicBezTo>
                    <a:pt x="64" y="65"/>
                    <a:pt x="66" y="64"/>
                    <a:pt x="66" y="62"/>
                  </a:cubicBezTo>
                  <a:cubicBezTo>
                    <a:pt x="66" y="60"/>
                    <a:pt x="63" y="59"/>
                    <a:pt x="64" y="58"/>
                  </a:cubicBezTo>
                  <a:cubicBezTo>
                    <a:pt x="64" y="56"/>
                    <a:pt x="66" y="55"/>
                    <a:pt x="66" y="55"/>
                  </a:cubicBezTo>
                  <a:cubicBezTo>
                    <a:pt x="66" y="55"/>
                    <a:pt x="64" y="51"/>
                    <a:pt x="63" y="52"/>
                  </a:cubicBezTo>
                  <a:cubicBezTo>
                    <a:pt x="62" y="53"/>
                    <a:pt x="59" y="51"/>
                    <a:pt x="59" y="50"/>
                  </a:cubicBezTo>
                  <a:cubicBezTo>
                    <a:pt x="58" y="49"/>
                    <a:pt x="60" y="45"/>
                    <a:pt x="56" y="45"/>
                  </a:cubicBezTo>
                  <a:cubicBezTo>
                    <a:pt x="53" y="45"/>
                    <a:pt x="52" y="41"/>
                    <a:pt x="52" y="41"/>
                  </a:cubicBezTo>
                  <a:cubicBezTo>
                    <a:pt x="52" y="41"/>
                    <a:pt x="47" y="40"/>
                    <a:pt x="49" y="38"/>
                  </a:cubicBezTo>
                  <a:cubicBezTo>
                    <a:pt x="51" y="37"/>
                    <a:pt x="51" y="33"/>
                    <a:pt x="51" y="33"/>
                  </a:cubicBezTo>
                  <a:cubicBezTo>
                    <a:pt x="51" y="33"/>
                    <a:pt x="50" y="30"/>
                    <a:pt x="49" y="32"/>
                  </a:cubicBezTo>
                  <a:cubicBezTo>
                    <a:pt x="48" y="34"/>
                    <a:pt x="45" y="32"/>
                    <a:pt x="45" y="32"/>
                  </a:cubicBezTo>
                  <a:cubicBezTo>
                    <a:pt x="45" y="32"/>
                    <a:pt x="43" y="30"/>
                    <a:pt x="43" y="29"/>
                  </a:cubicBezTo>
                  <a:cubicBezTo>
                    <a:pt x="43" y="27"/>
                    <a:pt x="41" y="24"/>
                    <a:pt x="40" y="23"/>
                  </a:cubicBezTo>
                  <a:cubicBezTo>
                    <a:pt x="38" y="23"/>
                    <a:pt x="36" y="23"/>
                    <a:pt x="33" y="20"/>
                  </a:cubicBezTo>
                  <a:cubicBezTo>
                    <a:pt x="31" y="18"/>
                    <a:pt x="22" y="8"/>
                    <a:pt x="22" y="8"/>
                  </a:cubicBezTo>
                  <a:cubicBezTo>
                    <a:pt x="22" y="8"/>
                    <a:pt x="17" y="6"/>
                    <a:pt x="14" y="5"/>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68" name="Freeform 319">
              <a:extLst>
                <a:ext uri="{FF2B5EF4-FFF2-40B4-BE49-F238E27FC236}">
                  <a16:creationId xmlns:a16="http://schemas.microsoft.com/office/drawing/2014/main" id="{DEA33D6E-E9A4-44E0-A32B-969AC73523A3}"/>
                </a:ext>
              </a:extLst>
            </p:cNvPr>
            <p:cNvSpPr>
              <a:spLocks/>
            </p:cNvSpPr>
            <p:nvPr/>
          </p:nvSpPr>
          <p:spPr bwMode="auto">
            <a:xfrm>
              <a:off x="7291165" y="3859795"/>
              <a:ext cx="52764" cy="81900"/>
            </a:xfrm>
            <a:custGeom>
              <a:avLst/>
              <a:gdLst>
                <a:gd name="T0" fmla="*/ 38 w 14"/>
                <a:gd name="T1" fmla="*/ 0 h 22"/>
                <a:gd name="T2" fmla="*/ 22 w 14"/>
                <a:gd name="T3" fmla="*/ 13 h 22"/>
                <a:gd name="T4" fmla="*/ 8 w 14"/>
                <a:gd name="T5" fmla="*/ 35 h 22"/>
                <a:gd name="T6" fmla="*/ 14 w 14"/>
                <a:gd name="T7" fmla="*/ 94 h 22"/>
                <a:gd name="T8" fmla="*/ 22 w 14"/>
                <a:gd name="T9" fmla="*/ 150 h 22"/>
                <a:gd name="T10" fmla="*/ 60 w 14"/>
                <a:gd name="T11" fmla="*/ 150 h 22"/>
                <a:gd name="T12" fmla="*/ 90 w 14"/>
                <a:gd name="T13" fmla="*/ 129 h 22"/>
                <a:gd name="T14" fmla="*/ 90 w 14"/>
                <a:gd name="T15" fmla="*/ 72 h 22"/>
                <a:gd name="T16" fmla="*/ 65 w 14"/>
                <a:gd name="T17" fmla="*/ 43 h 22"/>
                <a:gd name="T18" fmla="*/ 38 w 14"/>
                <a:gd name="T19" fmla="*/ 0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 h="22">
                  <a:moveTo>
                    <a:pt x="5" y="0"/>
                  </a:moveTo>
                  <a:cubicBezTo>
                    <a:pt x="3" y="1"/>
                    <a:pt x="3" y="0"/>
                    <a:pt x="3" y="2"/>
                  </a:cubicBezTo>
                  <a:cubicBezTo>
                    <a:pt x="3" y="4"/>
                    <a:pt x="2" y="2"/>
                    <a:pt x="1" y="5"/>
                  </a:cubicBezTo>
                  <a:cubicBezTo>
                    <a:pt x="0" y="7"/>
                    <a:pt x="3" y="11"/>
                    <a:pt x="2" y="13"/>
                  </a:cubicBezTo>
                  <a:cubicBezTo>
                    <a:pt x="2" y="14"/>
                    <a:pt x="2" y="20"/>
                    <a:pt x="3" y="21"/>
                  </a:cubicBezTo>
                  <a:cubicBezTo>
                    <a:pt x="5" y="22"/>
                    <a:pt x="6" y="22"/>
                    <a:pt x="8" y="21"/>
                  </a:cubicBezTo>
                  <a:cubicBezTo>
                    <a:pt x="10" y="20"/>
                    <a:pt x="9" y="18"/>
                    <a:pt x="12" y="18"/>
                  </a:cubicBezTo>
                  <a:cubicBezTo>
                    <a:pt x="14" y="18"/>
                    <a:pt x="13" y="10"/>
                    <a:pt x="12" y="10"/>
                  </a:cubicBezTo>
                  <a:cubicBezTo>
                    <a:pt x="11" y="10"/>
                    <a:pt x="9" y="6"/>
                    <a:pt x="9" y="6"/>
                  </a:cubicBezTo>
                  <a:cubicBezTo>
                    <a:pt x="9" y="5"/>
                    <a:pt x="5" y="0"/>
                    <a:pt x="5"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69" name="Freeform 320">
              <a:extLst>
                <a:ext uri="{FF2B5EF4-FFF2-40B4-BE49-F238E27FC236}">
                  <a16:creationId xmlns:a16="http://schemas.microsoft.com/office/drawing/2014/main" id="{E6FF2F9D-0AB2-4719-9BB6-38E6AF31B41E}"/>
                </a:ext>
              </a:extLst>
            </p:cNvPr>
            <p:cNvSpPr>
              <a:spLocks/>
            </p:cNvSpPr>
            <p:nvPr/>
          </p:nvSpPr>
          <p:spPr bwMode="auto">
            <a:xfrm>
              <a:off x="7807701" y="4059687"/>
              <a:ext cx="13885" cy="15270"/>
            </a:xfrm>
            <a:custGeom>
              <a:avLst/>
              <a:gdLst>
                <a:gd name="T0" fmla="*/ 20 w 4"/>
                <a:gd name="T1" fmla="*/ 8 h 4"/>
                <a:gd name="T2" fmla="*/ 8 w 4"/>
                <a:gd name="T3" fmla="*/ 17 h 4"/>
                <a:gd name="T4" fmla="*/ 20 w 4"/>
                <a:gd name="T5" fmla="*/ 22 h 4"/>
                <a:gd name="T6" fmla="*/ 20 w 4"/>
                <a:gd name="T7" fmla="*/ 8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4">
                  <a:moveTo>
                    <a:pt x="3" y="1"/>
                  </a:moveTo>
                  <a:cubicBezTo>
                    <a:pt x="2" y="1"/>
                    <a:pt x="0" y="0"/>
                    <a:pt x="1" y="2"/>
                  </a:cubicBezTo>
                  <a:cubicBezTo>
                    <a:pt x="1" y="4"/>
                    <a:pt x="3" y="4"/>
                    <a:pt x="3" y="3"/>
                  </a:cubicBezTo>
                  <a:cubicBezTo>
                    <a:pt x="4" y="3"/>
                    <a:pt x="3" y="1"/>
                    <a:pt x="3" y="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70" name="Freeform 321">
              <a:extLst>
                <a:ext uri="{FF2B5EF4-FFF2-40B4-BE49-F238E27FC236}">
                  <a16:creationId xmlns:a16="http://schemas.microsoft.com/office/drawing/2014/main" id="{EC53A4DA-5D1A-441C-8237-037CE003B55C}"/>
                </a:ext>
              </a:extLst>
            </p:cNvPr>
            <p:cNvSpPr>
              <a:spLocks/>
            </p:cNvSpPr>
            <p:nvPr/>
          </p:nvSpPr>
          <p:spPr bwMode="auto">
            <a:xfrm>
              <a:off x="7832694" y="4104107"/>
              <a:ext cx="22217" cy="18046"/>
            </a:xfrm>
            <a:custGeom>
              <a:avLst/>
              <a:gdLst>
                <a:gd name="T0" fmla="*/ 21 w 6"/>
                <a:gd name="T1" fmla="*/ 0 h 5"/>
                <a:gd name="T2" fmla="*/ 13 w 6"/>
                <a:gd name="T3" fmla="*/ 21 h 5"/>
                <a:gd name="T4" fmla="*/ 35 w 6"/>
                <a:gd name="T5" fmla="*/ 26 h 5"/>
                <a:gd name="T6" fmla="*/ 43 w 6"/>
                <a:gd name="T7" fmla="*/ 13 h 5"/>
                <a:gd name="T8" fmla="*/ 21 w 6"/>
                <a:gd name="T9" fmla="*/ 0 h 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5">
                  <a:moveTo>
                    <a:pt x="3" y="0"/>
                  </a:moveTo>
                  <a:cubicBezTo>
                    <a:pt x="2" y="0"/>
                    <a:pt x="0" y="1"/>
                    <a:pt x="2" y="3"/>
                  </a:cubicBezTo>
                  <a:cubicBezTo>
                    <a:pt x="4" y="5"/>
                    <a:pt x="5" y="5"/>
                    <a:pt x="5" y="4"/>
                  </a:cubicBezTo>
                  <a:cubicBezTo>
                    <a:pt x="6" y="4"/>
                    <a:pt x="6" y="3"/>
                    <a:pt x="6" y="2"/>
                  </a:cubicBezTo>
                  <a:cubicBezTo>
                    <a:pt x="6" y="1"/>
                    <a:pt x="3" y="0"/>
                    <a:pt x="3"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71" name="Freeform 322">
              <a:extLst>
                <a:ext uri="{FF2B5EF4-FFF2-40B4-BE49-F238E27FC236}">
                  <a16:creationId xmlns:a16="http://schemas.microsoft.com/office/drawing/2014/main" id="{00503D93-B56A-447E-A220-A6A9E3A8BF1D}"/>
                </a:ext>
              </a:extLst>
            </p:cNvPr>
            <p:cNvSpPr>
              <a:spLocks/>
            </p:cNvSpPr>
            <p:nvPr/>
          </p:nvSpPr>
          <p:spPr bwMode="auto">
            <a:xfrm>
              <a:off x="7866019" y="4119377"/>
              <a:ext cx="30548" cy="22210"/>
            </a:xfrm>
            <a:custGeom>
              <a:avLst/>
              <a:gdLst>
                <a:gd name="T0" fmla="*/ 30 w 8"/>
                <a:gd name="T1" fmla="*/ 0 h 6"/>
                <a:gd name="T2" fmla="*/ 17 w 8"/>
                <a:gd name="T3" fmla="*/ 29 h 6"/>
                <a:gd name="T4" fmla="*/ 47 w 8"/>
                <a:gd name="T5" fmla="*/ 29 h 6"/>
                <a:gd name="T6" fmla="*/ 52 w 8"/>
                <a:gd name="T7" fmla="*/ 13 h 6"/>
                <a:gd name="T8" fmla="*/ 30 w 8"/>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6">
                  <a:moveTo>
                    <a:pt x="4" y="0"/>
                  </a:moveTo>
                  <a:cubicBezTo>
                    <a:pt x="3" y="1"/>
                    <a:pt x="0" y="2"/>
                    <a:pt x="2" y="4"/>
                  </a:cubicBezTo>
                  <a:cubicBezTo>
                    <a:pt x="5" y="6"/>
                    <a:pt x="5" y="5"/>
                    <a:pt x="6" y="4"/>
                  </a:cubicBezTo>
                  <a:cubicBezTo>
                    <a:pt x="7" y="4"/>
                    <a:pt x="8" y="3"/>
                    <a:pt x="7" y="2"/>
                  </a:cubicBezTo>
                  <a:cubicBezTo>
                    <a:pt x="7" y="1"/>
                    <a:pt x="4" y="0"/>
                    <a:pt x="4"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72" name="Freeform 323">
              <a:extLst>
                <a:ext uri="{FF2B5EF4-FFF2-40B4-BE49-F238E27FC236}">
                  <a16:creationId xmlns:a16="http://schemas.microsoft.com/office/drawing/2014/main" id="{F3825460-99B2-4C9E-BCC7-1B8F2C135FAD}"/>
                </a:ext>
              </a:extLst>
            </p:cNvPr>
            <p:cNvSpPr>
              <a:spLocks/>
            </p:cNvSpPr>
            <p:nvPr/>
          </p:nvSpPr>
          <p:spPr bwMode="auto">
            <a:xfrm>
              <a:off x="8440873" y="4093002"/>
              <a:ext cx="349911" cy="266522"/>
            </a:xfrm>
            <a:custGeom>
              <a:avLst/>
              <a:gdLst>
                <a:gd name="T0" fmla="*/ 137 w 94"/>
                <a:gd name="T1" fmla="*/ 0 h 72"/>
                <a:gd name="T2" fmla="*/ 72 w 94"/>
                <a:gd name="T3" fmla="*/ 64 h 72"/>
                <a:gd name="T4" fmla="*/ 35 w 94"/>
                <a:gd name="T5" fmla="*/ 72 h 72"/>
                <a:gd name="T6" fmla="*/ 13 w 94"/>
                <a:gd name="T7" fmla="*/ 35 h 72"/>
                <a:gd name="T8" fmla="*/ 13 w 94"/>
                <a:gd name="T9" fmla="*/ 99 h 72"/>
                <a:gd name="T10" fmla="*/ 56 w 94"/>
                <a:gd name="T11" fmla="*/ 115 h 72"/>
                <a:gd name="T12" fmla="*/ 115 w 94"/>
                <a:gd name="T13" fmla="*/ 171 h 72"/>
                <a:gd name="T14" fmla="*/ 172 w 94"/>
                <a:gd name="T15" fmla="*/ 192 h 72"/>
                <a:gd name="T16" fmla="*/ 172 w 94"/>
                <a:gd name="T17" fmla="*/ 248 h 72"/>
                <a:gd name="T18" fmla="*/ 231 w 94"/>
                <a:gd name="T19" fmla="*/ 269 h 72"/>
                <a:gd name="T20" fmla="*/ 303 w 94"/>
                <a:gd name="T21" fmla="*/ 320 h 72"/>
                <a:gd name="T22" fmla="*/ 308 w 94"/>
                <a:gd name="T23" fmla="*/ 376 h 72"/>
                <a:gd name="T24" fmla="*/ 381 w 94"/>
                <a:gd name="T25" fmla="*/ 435 h 72"/>
                <a:gd name="T26" fmla="*/ 445 w 94"/>
                <a:gd name="T27" fmla="*/ 461 h 72"/>
                <a:gd name="T28" fmla="*/ 560 w 94"/>
                <a:gd name="T29" fmla="*/ 461 h 72"/>
                <a:gd name="T30" fmla="*/ 611 w 94"/>
                <a:gd name="T31" fmla="*/ 427 h 72"/>
                <a:gd name="T32" fmla="*/ 646 w 94"/>
                <a:gd name="T33" fmla="*/ 333 h 72"/>
                <a:gd name="T34" fmla="*/ 560 w 94"/>
                <a:gd name="T35" fmla="*/ 285 h 72"/>
                <a:gd name="T36" fmla="*/ 547 w 94"/>
                <a:gd name="T37" fmla="*/ 205 h 72"/>
                <a:gd name="T38" fmla="*/ 560 w 94"/>
                <a:gd name="T39" fmla="*/ 141 h 72"/>
                <a:gd name="T40" fmla="*/ 560 w 94"/>
                <a:gd name="T41" fmla="*/ 99 h 72"/>
                <a:gd name="T42" fmla="*/ 517 w 94"/>
                <a:gd name="T43" fmla="*/ 77 h 72"/>
                <a:gd name="T44" fmla="*/ 445 w 94"/>
                <a:gd name="T45" fmla="*/ 77 h 72"/>
                <a:gd name="T46" fmla="*/ 351 w 94"/>
                <a:gd name="T47" fmla="*/ 77 h 72"/>
                <a:gd name="T48" fmla="*/ 303 w 94"/>
                <a:gd name="T49" fmla="*/ 64 h 72"/>
                <a:gd name="T50" fmla="*/ 260 w 94"/>
                <a:gd name="T51" fmla="*/ 72 h 72"/>
                <a:gd name="T52" fmla="*/ 236 w 94"/>
                <a:gd name="T53" fmla="*/ 35 h 72"/>
                <a:gd name="T54" fmla="*/ 193 w 94"/>
                <a:gd name="T55" fmla="*/ 29 h 72"/>
                <a:gd name="T56" fmla="*/ 137 w 94"/>
                <a:gd name="T57" fmla="*/ 0 h 7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94" h="72">
                  <a:moveTo>
                    <a:pt x="19" y="0"/>
                  </a:moveTo>
                  <a:cubicBezTo>
                    <a:pt x="13" y="4"/>
                    <a:pt x="13" y="7"/>
                    <a:pt x="10" y="9"/>
                  </a:cubicBezTo>
                  <a:cubicBezTo>
                    <a:pt x="6" y="10"/>
                    <a:pt x="7" y="12"/>
                    <a:pt x="5" y="10"/>
                  </a:cubicBezTo>
                  <a:cubicBezTo>
                    <a:pt x="3" y="8"/>
                    <a:pt x="2" y="3"/>
                    <a:pt x="2" y="5"/>
                  </a:cubicBezTo>
                  <a:cubicBezTo>
                    <a:pt x="1" y="7"/>
                    <a:pt x="0" y="11"/>
                    <a:pt x="2" y="14"/>
                  </a:cubicBezTo>
                  <a:cubicBezTo>
                    <a:pt x="4" y="16"/>
                    <a:pt x="5" y="16"/>
                    <a:pt x="8" y="16"/>
                  </a:cubicBezTo>
                  <a:cubicBezTo>
                    <a:pt x="12" y="16"/>
                    <a:pt x="14" y="23"/>
                    <a:pt x="16" y="24"/>
                  </a:cubicBezTo>
                  <a:cubicBezTo>
                    <a:pt x="18" y="25"/>
                    <a:pt x="22" y="24"/>
                    <a:pt x="24" y="27"/>
                  </a:cubicBezTo>
                  <a:cubicBezTo>
                    <a:pt x="25" y="30"/>
                    <a:pt x="22" y="30"/>
                    <a:pt x="24" y="35"/>
                  </a:cubicBezTo>
                  <a:cubicBezTo>
                    <a:pt x="26" y="39"/>
                    <a:pt x="27" y="35"/>
                    <a:pt x="32" y="38"/>
                  </a:cubicBezTo>
                  <a:cubicBezTo>
                    <a:pt x="38" y="42"/>
                    <a:pt x="40" y="40"/>
                    <a:pt x="42" y="45"/>
                  </a:cubicBezTo>
                  <a:cubicBezTo>
                    <a:pt x="44" y="49"/>
                    <a:pt x="39" y="45"/>
                    <a:pt x="43" y="53"/>
                  </a:cubicBezTo>
                  <a:cubicBezTo>
                    <a:pt x="47" y="61"/>
                    <a:pt x="49" y="59"/>
                    <a:pt x="53" y="61"/>
                  </a:cubicBezTo>
                  <a:cubicBezTo>
                    <a:pt x="58" y="63"/>
                    <a:pt x="57" y="59"/>
                    <a:pt x="62" y="65"/>
                  </a:cubicBezTo>
                  <a:cubicBezTo>
                    <a:pt x="67" y="72"/>
                    <a:pt x="75" y="66"/>
                    <a:pt x="78" y="65"/>
                  </a:cubicBezTo>
                  <a:cubicBezTo>
                    <a:pt x="81" y="63"/>
                    <a:pt x="81" y="59"/>
                    <a:pt x="85" y="60"/>
                  </a:cubicBezTo>
                  <a:cubicBezTo>
                    <a:pt x="89" y="61"/>
                    <a:pt x="94" y="49"/>
                    <a:pt x="90" y="47"/>
                  </a:cubicBezTo>
                  <a:cubicBezTo>
                    <a:pt x="86" y="45"/>
                    <a:pt x="78" y="40"/>
                    <a:pt x="78" y="40"/>
                  </a:cubicBezTo>
                  <a:cubicBezTo>
                    <a:pt x="78" y="40"/>
                    <a:pt x="74" y="33"/>
                    <a:pt x="76" y="29"/>
                  </a:cubicBezTo>
                  <a:cubicBezTo>
                    <a:pt x="78" y="26"/>
                    <a:pt x="77" y="22"/>
                    <a:pt x="78" y="20"/>
                  </a:cubicBezTo>
                  <a:cubicBezTo>
                    <a:pt x="79" y="18"/>
                    <a:pt x="80" y="15"/>
                    <a:pt x="78" y="14"/>
                  </a:cubicBezTo>
                  <a:cubicBezTo>
                    <a:pt x="77" y="14"/>
                    <a:pt x="72" y="11"/>
                    <a:pt x="72" y="11"/>
                  </a:cubicBezTo>
                  <a:cubicBezTo>
                    <a:pt x="72" y="11"/>
                    <a:pt x="66" y="10"/>
                    <a:pt x="62" y="11"/>
                  </a:cubicBezTo>
                  <a:cubicBezTo>
                    <a:pt x="58" y="11"/>
                    <a:pt x="51" y="11"/>
                    <a:pt x="49" y="11"/>
                  </a:cubicBezTo>
                  <a:cubicBezTo>
                    <a:pt x="47" y="11"/>
                    <a:pt x="44" y="8"/>
                    <a:pt x="42" y="9"/>
                  </a:cubicBezTo>
                  <a:cubicBezTo>
                    <a:pt x="39" y="11"/>
                    <a:pt x="36" y="13"/>
                    <a:pt x="36" y="10"/>
                  </a:cubicBezTo>
                  <a:cubicBezTo>
                    <a:pt x="35" y="6"/>
                    <a:pt x="35" y="4"/>
                    <a:pt x="33" y="5"/>
                  </a:cubicBezTo>
                  <a:cubicBezTo>
                    <a:pt x="31" y="5"/>
                    <a:pt x="27" y="4"/>
                    <a:pt x="27" y="4"/>
                  </a:cubicBezTo>
                  <a:lnTo>
                    <a:pt x="19" y="0"/>
                  </a:lnTo>
                  <a:close/>
                </a:path>
              </a:pathLst>
            </a:custGeom>
            <a:solidFill>
              <a:srgbClr val="D9D9D9"/>
            </a:solidFill>
            <a:ln w="4763" cap="rnd">
              <a:solidFill>
                <a:srgbClr val="FFFFFF"/>
              </a:solidFill>
              <a:prstDash val="solid"/>
              <a:round/>
              <a:headEnd/>
              <a:tailEnd/>
            </a:ln>
          </p:spPr>
          <p:txBody>
            <a:bodyPr/>
            <a:lstStyle/>
            <a:p>
              <a:endParaRPr lang="en-US"/>
            </a:p>
          </p:txBody>
        </p:sp>
        <p:sp>
          <p:nvSpPr>
            <p:cNvPr id="173" name="Freeform 324">
              <a:extLst>
                <a:ext uri="{FF2B5EF4-FFF2-40B4-BE49-F238E27FC236}">
                  <a16:creationId xmlns:a16="http://schemas.microsoft.com/office/drawing/2014/main" id="{D15CA2AA-5B99-4E1C-B823-A7AFD5897D0D}"/>
                </a:ext>
              </a:extLst>
            </p:cNvPr>
            <p:cNvSpPr>
              <a:spLocks/>
            </p:cNvSpPr>
            <p:nvPr/>
          </p:nvSpPr>
          <p:spPr bwMode="auto">
            <a:xfrm>
              <a:off x="5422196" y="3233745"/>
              <a:ext cx="422115" cy="410889"/>
            </a:xfrm>
            <a:custGeom>
              <a:avLst/>
              <a:gdLst>
                <a:gd name="T0" fmla="*/ 312 w 114"/>
                <a:gd name="T1" fmla="*/ 128 h 111"/>
                <a:gd name="T2" fmla="*/ 320 w 114"/>
                <a:gd name="T3" fmla="*/ 184 h 111"/>
                <a:gd name="T4" fmla="*/ 256 w 114"/>
                <a:gd name="T5" fmla="*/ 205 h 111"/>
                <a:gd name="T6" fmla="*/ 213 w 114"/>
                <a:gd name="T7" fmla="*/ 235 h 111"/>
                <a:gd name="T8" fmla="*/ 205 w 114"/>
                <a:gd name="T9" fmla="*/ 256 h 111"/>
                <a:gd name="T10" fmla="*/ 171 w 114"/>
                <a:gd name="T11" fmla="*/ 277 h 111"/>
                <a:gd name="T12" fmla="*/ 128 w 114"/>
                <a:gd name="T13" fmla="*/ 291 h 111"/>
                <a:gd name="T14" fmla="*/ 72 w 114"/>
                <a:gd name="T15" fmla="*/ 307 h 111"/>
                <a:gd name="T16" fmla="*/ 8 w 114"/>
                <a:gd name="T17" fmla="*/ 333 h 111"/>
                <a:gd name="T18" fmla="*/ 8 w 114"/>
                <a:gd name="T19" fmla="*/ 397 h 111"/>
                <a:gd name="T20" fmla="*/ 355 w 114"/>
                <a:gd name="T21" fmla="*/ 704 h 111"/>
                <a:gd name="T22" fmla="*/ 384 w 114"/>
                <a:gd name="T23" fmla="*/ 717 h 111"/>
                <a:gd name="T24" fmla="*/ 427 w 114"/>
                <a:gd name="T25" fmla="*/ 739 h 111"/>
                <a:gd name="T26" fmla="*/ 435 w 114"/>
                <a:gd name="T27" fmla="*/ 781 h 111"/>
                <a:gd name="T28" fmla="*/ 555 w 114"/>
                <a:gd name="T29" fmla="*/ 768 h 111"/>
                <a:gd name="T30" fmla="*/ 781 w 114"/>
                <a:gd name="T31" fmla="*/ 563 h 111"/>
                <a:gd name="T32" fmla="*/ 733 w 114"/>
                <a:gd name="T33" fmla="*/ 525 h 111"/>
                <a:gd name="T34" fmla="*/ 725 w 114"/>
                <a:gd name="T35" fmla="*/ 469 h 111"/>
                <a:gd name="T36" fmla="*/ 733 w 114"/>
                <a:gd name="T37" fmla="*/ 413 h 111"/>
                <a:gd name="T38" fmla="*/ 733 w 114"/>
                <a:gd name="T39" fmla="*/ 349 h 111"/>
                <a:gd name="T40" fmla="*/ 717 w 114"/>
                <a:gd name="T41" fmla="*/ 312 h 111"/>
                <a:gd name="T42" fmla="*/ 712 w 114"/>
                <a:gd name="T43" fmla="*/ 256 h 111"/>
                <a:gd name="T44" fmla="*/ 691 w 114"/>
                <a:gd name="T45" fmla="*/ 200 h 111"/>
                <a:gd name="T46" fmla="*/ 675 w 114"/>
                <a:gd name="T47" fmla="*/ 171 h 111"/>
                <a:gd name="T48" fmla="*/ 653 w 114"/>
                <a:gd name="T49" fmla="*/ 136 h 111"/>
                <a:gd name="T50" fmla="*/ 691 w 114"/>
                <a:gd name="T51" fmla="*/ 107 h 111"/>
                <a:gd name="T52" fmla="*/ 696 w 114"/>
                <a:gd name="T53" fmla="*/ 35 h 111"/>
                <a:gd name="T54" fmla="*/ 691 w 114"/>
                <a:gd name="T55" fmla="*/ 29 h 111"/>
                <a:gd name="T56" fmla="*/ 661 w 114"/>
                <a:gd name="T57" fmla="*/ 13 h 111"/>
                <a:gd name="T58" fmla="*/ 640 w 114"/>
                <a:gd name="T59" fmla="*/ 29 h 111"/>
                <a:gd name="T60" fmla="*/ 627 w 114"/>
                <a:gd name="T61" fmla="*/ 8 h 111"/>
                <a:gd name="T62" fmla="*/ 597 w 114"/>
                <a:gd name="T63" fmla="*/ 29 h 111"/>
                <a:gd name="T64" fmla="*/ 576 w 114"/>
                <a:gd name="T65" fmla="*/ 21 h 111"/>
                <a:gd name="T66" fmla="*/ 525 w 114"/>
                <a:gd name="T67" fmla="*/ 13 h 111"/>
                <a:gd name="T68" fmla="*/ 456 w 114"/>
                <a:gd name="T69" fmla="*/ 29 h 111"/>
                <a:gd name="T70" fmla="*/ 405 w 114"/>
                <a:gd name="T71" fmla="*/ 35 h 111"/>
                <a:gd name="T72" fmla="*/ 349 w 114"/>
                <a:gd name="T73" fmla="*/ 56 h 11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14" h="111">
                  <a:moveTo>
                    <a:pt x="44" y="12"/>
                  </a:moveTo>
                  <a:cubicBezTo>
                    <a:pt x="44" y="12"/>
                    <a:pt x="44" y="16"/>
                    <a:pt x="44" y="18"/>
                  </a:cubicBezTo>
                  <a:cubicBezTo>
                    <a:pt x="44" y="19"/>
                    <a:pt x="44" y="20"/>
                    <a:pt x="44" y="22"/>
                  </a:cubicBezTo>
                  <a:cubicBezTo>
                    <a:pt x="43" y="23"/>
                    <a:pt x="45" y="25"/>
                    <a:pt x="45" y="26"/>
                  </a:cubicBezTo>
                  <a:cubicBezTo>
                    <a:pt x="46" y="27"/>
                    <a:pt x="46" y="29"/>
                    <a:pt x="44" y="29"/>
                  </a:cubicBezTo>
                  <a:cubicBezTo>
                    <a:pt x="43" y="30"/>
                    <a:pt x="37" y="30"/>
                    <a:pt x="36" y="29"/>
                  </a:cubicBezTo>
                  <a:cubicBezTo>
                    <a:pt x="34" y="29"/>
                    <a:pt x="33" y="29"/>
                    <a:pt x="30" y="30"/>
                  </a:cubicBezTo>
                  <a:cubicBezTo>
                    <a:pt x="27" y="30"/>
                    <a:pt x="30" y="32"/>
                    <a:pt x="30" y="33"/>
                  </a:cubicBezTo>
                  <a:cubicBezTo>
                    <a:pt x="30" y="33"/>
                    <a:pt x="31" y="34"/>
                    <a:pt x="31" y="35"/>
                  </a:cubicBezTo>
                  <a:cubicBezTo>
                    <a:pt x="31" y="35"/>
                    <a:pt x="30" y="35"/>
                    <a:pt x="29" y="36"/>
                  </a:cubicBezTo>
                  <a:cubicBezTo>
                    <a:pt x="28" y="36"/>
                    <a:pt x="25" y="37"/>
                    <a:pt x="24" y="38"/>
                  </a:cubicBezTo>
                  <a:cubicBezTo>
                    <a:pt x="24" y="38"/>
                    <a:pt x="24" y="38"/>
                    <a:pt x="24" y="39"/>
                  </a:cubicBezTo>
                  <a:cubicBezTo>
                    <a:pt x="23" y="40"/>
                    <a:pt x="23" y="41"/>
                    <a:pt x="21" y="40"/>
                  </a:cubicBezTo>
                  <a:cubicBezTo>
                    <a:pt x="19" y="39"/>
                    <a:pt x="18" y="41"/>
                    <a:pt x="18" y="41"/>
                  </a:cubicBezTo>
                  <a:cubicBezTo>
                    <a:pt x="18" y="41"/>
                    <a:pt x="17" y="43"/>
                    <a:pt x="16" y="42"/>
                  </a:cubicBezTo>
                  <a:cubicBezTo>
                    <a:pt x="15" y="41"/>
                    <a:pt x="10" y="42"/>
                    <a:pt x="10" y="43"/>
                  </a:cubicBezTo>
                  <a:cubicBezTo>
                    <a:pt x="9" y="44"/>
                    <a:pt x="6" y="45"/>
                    <a:pt x="5" y="46"/>
                  </a:cubicBezTo>
                  <a:cubicBezTo>
                    <a:pt x="3" y="46"/>
                    <a:pt x="1" y="47"/>
                    <a:pt x="1" y="47"/>
                  </a:cubicBezTo>
                  <a:cubicBezTo>
                    <a:pt x="0" y="53"/>
                    <a:pt x="0" y="53"/>
                    <a:pt x="0" y="53"/>
                  </a:cubicBezTo>
                  <a:cubicBezTo>
                    <a:pt x="1" y="56"/>
                    <a:pt x="1" y="56"/>
                    <a:pt x="1" y="56"/>
                  </a:cubicBezTo>
                  <a:cubicBezTo>
                    <a:pt x="49" y="96"/>
                    <a:pt x="49" y="96"/>
                    <a:pt x="49" y="96"/>
                  </a:cubicBezTo>
                  <a:cubicBezTo>
                    <a:pt x="49" y="96"/>
                    <a:pt x="51" y="98"/>
                    <a:pt x="50" y="99"/>
                  </a:cubicBezTo>
                  <a:cubicBezTo>
                    <a:pt x="50" y="100"/>
                    <a:pt x="51" y="101"/>
                    <a:pt x="52" y="101"/>
                  </a:cubicBezTo>
                  <a:cubicBezTo>
                    <a:pt x="53" y="101"/>
                    <a:pt x="53" y="101"/>
                    <a:pt x="54" y="101"/>
                  </a:cubicBezTo>
                  <a:cubicBezTo>
                    <a:pt x="55" y="102"/>
                    <a:pt x="56" y="103"/>
                    <a:pt x="57" y="104"/>
                  </a:cubicBezTo>
                  <a:cubicBezTo>
                    <a:pt x="58" y="104"/>
                    <a:pt x="60" y="103"/>
                    <a:pt x="60" y="104"/>
                  </a:cubicBezTo>
                  <a:cubicBezTo>
                    <a:pt x="60" y="105"/>
                    <a:pt x="62" y="108"/>
                    <a:pt x="62" y="108"/>
                  </a:cubicBezTo>
                  <a:cubicBezTo>
                    <a:pt x="61" y="109"/>
                    <a:pt x="61" y="110"/>
                    <a:pt x="61" y="110"/>
                  </a:cubicBezTo>
                  <a:cubicBezTo>
                    <a:pt x="61" y="110"/>
                    <a:pt x="64" y="111"/>
                    <a:pt x="66" y="111"/>
                  </a:cubicBezTo>
                  <a:cubicBezTo>
                    <a:pt x="68" y="111"/>
                    <a:pt x="77" y="109"/>
                    <a:pt x="78" y="108"/>
                  </a:cubicBezTo>
                  <a:cubicBezTo>
                    <a:pt x="80" y="106"/>
                    <a:pt x="106" y="86"/>
                    <a:pt x="114" y="85"/>
                  </a:cubicBezTo>
                  <a:cubicBezTo>
                    <a:pt x="114" y="85"/>
                    <a:pt x="111" y="80"/>
                    <a:pt x="110" y="79"/>
                  </a:cubicBezTo>
                  <a:cubicBezTo>
                    <a:pt x="109" y="79"/>
                    <a:pt x="105" y="79"/>
                    <a:pt x="104" y="77"/>
                  </a:cubicBezTo>
                  <a:cubicBezTo>
                    <a:pt x="103" y="76"/>
                    <a:pt x="103" y="77"/>
                    <a:pt x="103" y="74"/>
                  </a:cubicBezTo>
                  <a:cubicBezTo>
                    <a:pt x="103" y="72"/>
                    <a:pt x="102" y="70"/>
                    <a:pt x="101" y="70"/>
                  </a:cubicBezTo>
                  <a:cubicBezTo>
                    <a:pt x="100" y="69"/>
                    <a:pt x="100" y="66"/>
                    <a:pt x="102" y="66"/>
                  </a:cubicBezTo>
                  <a:cubicBezTo>
                    <a:pt x="104" y="66"/>
                    <a:pt x="103" y="64"/>
                    <a:pt x="102" y="62"/>
                  </a:cubicBezTo>
                  <a:cubicBezTo>
                    <a:pt x="102" y="61"/>
                    <a:pt x="102" y="60"/>
                    <a:pt x="103" y="58"/>
                  </a:cubicBezTo>
                  <a:cubicBezTo>
                    <a:pt x="104" y="57"/>
                    <a:pt x="103" y="55"/>
                    <a:pt x="103" y="53"/>
                  </a:cubicBezTo>
                  <a:cubicBezTo>
                    <a:pt x="102" y="51"/>
                    <a:pt x="102" y="50"/>
                    <a:pt x="103" y="49"/>
                  </a:cubicBezTo>
                  <a:cubicBezTo>
                    <a:pt x="103" y="48"/>
                    <a:pt x="103" y="46"/>
                    <a:pt x="103" y="46"/>
                  </a:cubicBezTo>
                  <a:cubicBezTo>
                    <a:pt x="102" y="46"/>
                    <a:pt x="101" y="44"/>
                    <a:pt x="101" y="44"/>
                  </a:cubicBezTo>
                  <a:cubicBezTo>
                    <a:pt x="100" y="42"/>
                    <a:pt x="101" y="41"/>
                    <a:pt x="101" y="40"/>
                  </a:cubicBezTo>
                  <a:cubicBezTo>
                    <a:pt x="100" y="38"/>
                    <a:pt x="101" y="37"/>
                    <a:pt x="100" y="36"/>
                  </a:cubicBezTo>
                  <a:cubicBezTo>
                    <a:pt x="99" y="34"/>
                    <a:pt x="98" y="32"/>
                    <a:pt x="99" y="30"/>
                  </a:cubicBezTo>
                  <a:cubicBezTo>
                    <a:pt x="99" y="29"/>
                    <a:pt x="99" y="28"/>
                    <a:pt x="97" y="28"/>
                  </a:cubicBezTo>
                  <a:cubicBezTo>
                    <a:pt x="96" y="28"/>
                    <a:pt x="95" y="29"/>
                    <a:pt x="95" y="27"/>
                  </a:cubicBezTo>
                  <a:cubicBezTo>
                    <a:pt x="95" y="26"/>
                    <a:pt x="95" y="24"/>
                    <a:pt x="95" y="24"/>
                  </a:cubicBezTo>
                  <a:cubicBezTo>
                    <a:pt x="95" y="24"/>
                    <a:pt x="92" y="23"/>
                    <a:pt x="92" y="22"/>
                  </a:cubicBezTo>
                  <a:cubicBezTo>
                    <a:pt x="91" y="21"/>
                    <a:pt x="91" y="20"/>
                    <a:pt x="92" y="19"/>
                  </a:cubicBezTo>
                  <a:cubicBezTo>
                    <a:pt x="93" y="18"/>
                    <a:pt x="92" y="17"/>
                    <a:pt x="93" y="17"/>
                  </a:cubicBezTo>
                  <a:cubicBezTo>
                    <a:pt x="95" y="17"/>
                    <a:pt x="96" y="16"/>
                    <a:pt x="97" y="15"/>
                  </a:cubicBezTo>
                  <a:cubicBezTo>
                    <a:pt x="97" y="13"/>
                    <a:pt x="98" y="11"/>
                    <a:pt x="98" y="9"/>
                  </a:cubicBezTo>
                  <a:cubicBezTo>
                    <a:pt x="98" y="8"/>
                    <a:pt x="97" y="6"/>
                    <a:pt x="98" y="5"/>
                  </a:cubicBezTo>
                  <a:cubicBezTo>
                    <a:pt x="100" y="4"/>
                    <a:pt x="100" y="4"/>
                    <a:pt x="100" y="4"/>
                  </a:cubicBezTo>
                  <a:cubicBezTo>
                    <a:pt x="100" y="4"/>
                    <a:pt x="98" y="3"/>
                    <a:pt x="97" y="4"/>
                  </a:cubicBezTo>
                  <a:cubicBezTo>
                    <a:pt x="96" y="4"/>
                    <a:pt x="95" y="4"/>
                    <a:pt x="94" y="3"/>
                  </a:cubicBezTo>
                  <a:cubicBezTo>
                    <a:pt x="94" y="2"/>
                    <a:pt x="94" y="2"/>
                    <a:pt x="93" y="2"/>
                  </a:cubicBezTo>
                  <a:cubicBezTo>
                    <a:pt x="92" y="2"/>
                    <a:pt x="92" y="1"/>
                    <a:pt x="92" y="2"/>
                  </a:cubicBezTo>
                  <a:cubicBezTo>
                    <a:pt x="92" y="3"/>
                    <a:pt x="91" y="5"/>
                    <a:pt x="90" y="4"/>
                  </a:cubicBezTo>
                  <a:cubicBezTo>
                    <a:pt x="89" y="3"/>
                    <a:pt x="89" y="2"/>
                    <a:pt x="89" y="2"/>
                  </a:cubicBezTo>
                  <a:cubicBezTo>
                    <a:pt x="89" y="2"/>
                    <a:pt x="90" y="0"/>
                    <a:pt x="88" y="1"/>
                  </a:cubicBezTo>
                  <a:cubicBezTo>
                    <a:pt x="87" y="2"/>
                    <a:pt x="86" y="2"/>
                    <a:pt x="86" y="2"/>
                  </a:cubicBezTo>
                  <a:cubicBezTo>
                    <a:pt x="85" y="3"/>
                    <a:pt x="84" y="4"/>
                    <a:pt x="84" y="4"/>
                  </a:cubicBezTo>
                  <a:cubicBezTo>
                    <a:pt x="83" y="4"/>
                    <a:pt x="82" y="4"/>
                    <a:pt x="82" y="4"/>
                  </a:cubicBezTo>
                  <a:cubicBezTo>
                    <a:pt x="82" y="4"/>
                    <a:pt x="81" y="4"/>
                    <a:pt x="81" y="3"/>
                  </a:cubicBezTo>
                  <a:cubicBezTo>
                    <a:pt x="80" y="3"/>
                    <a:pt x="79" y="2"/>
                    <a:pt x="78" y="2"/>
                  </a:cubicBezTo>
                  <a:cubicBezTo>
                    <a:pt x="76" y="3"/>
                    <a:pt x="74" y="1"/>
                    <a:pt x="74" y="2"/>
                  </a:cubicBezTo>
                  <a:cubicBezTo>
                    <a:pt x="73" y="3"/>
                    <a:pt x="69" y="2"/>
                    <a:pt x="68" y="3"/>
                  </a:cubicBezTo>
                  <a:cubicBezTo>
                    <a:pt x="67" y="4"/>
                    <a:pt x="65" y="4"/>
                    <a:pt x="64" y="4"/>
                  </a:cubicBezTo>
                  <a:cubicBezTo>
                    <a:pt x="63" y="3"/>
                    <a:pt x="63" y="3"/>
                    <a:pt x="63" y="3"/>
                  </a:cubicBezTo>
                  <a:cubicBezTo>
                    <a:pt x="63" y="3"/>
                    <a:pt x="59" y="4"/>
                    <a:pt x="57" y="5"/>
                  </a:cubicBezTo>
                  <a:cubicBezTo>
                    <a:pt x="56" y="7"/>
                    <a:pt x="54" y="8"/>
                    <a:pt x="53" y="8"/>
                  </a:cubicBezTo>
                  <a:cubicBezTo>
                    <a:pt x="52" y="7"/>
                    <a:pt x="51" y="7"/>
                    <a:pt x="49" y="8"/>
                  </a:cubicBezTo>
                  <a:cubicBezTo>
                    <a:pt x="47" y="10"/>
                    <a:pt x="44" y="12"/>
                    <a:pt x="44" y="12"/>
                  </a:cubicBezTo>
                  <a:close/>
                </a:path>
              </a:pathLst>
            </a:custGeom>
            <a:solidFill>
              <a:srgbClr val="CC99FF"/>
            </a:solidFill>
            <a:ln w="4763" cap="rnd">
              <a:solidFill>
                <a:srgbClr val="CC99FF"/>
              </a:solidFill>
              <a:prstDash val="solid"/>
              <a:round/>
              <a:headEnd/>
              <a:tailEnd/>
            </a:ln>
          </p:spPr>
          <p:txBody>
            <a:bodyPr/>
            <a:lstStyle/>
            <a:p>
              <a:endParaRPr lang="en-US"/>
            </a:p>
          </p:txBody>
        </p:sp>
        <p:sp>
          <p:nvSpPr>
            <p:cNvPr id="174" name="Freeform 325">
              <a:extLst>
                <a:ext uri="{FF2B5EF4-FFF2-40B4-BE49-F238E27FC236}">
                  <a16:creationId xmlns:a16="http://schemas.microsoft.com/office/drawing/2014/main" id="{80E71519-B8AF-47F2-9BF2-7BBCC723EA58}"/>
                </a:ext>
              </a:extLst>
            </p:cNvPr>
            <p:cNvSpPr>
              <a:spLocks/>
            </p:cNvSpPr>
            <p:nvPr/>
          </p:nvSpPr>
          <p:spPr bwMode="auto">
            <a:xfrm>
              <a:off x="5759611" y="3233745"/>
              <a:ext cx="80535" cy="162412"/>
            </a:xfrm>
            <a:custGeom>
              <a:avLst/>
              <a:gdLst>
                <a:gd name="T0" fmla="*/ 63 w 22"/>
                <a:gd name="T1" fmla="*/ 29 h 44"/>
                <a:gd name="T2" fmla="*/ 63 w 22"/>
                <a:gd name="T3" fmla="*/ 29 h 44"/>
                <a:gd name="T4" fmla="*/ 47 w 22"/>
                <a:gd name="T5" fmla="*/ 35 h 44"/>
                <a:gd name="T6" fmla="*/ 47 w 22"/>
                <a:gd name="T7" fmla="*/ 64 h 44"/>
                <a:gd name="T8" fmla="*/ 42 w 22"/>
                <a:gd name="T9" fmla="*/ 106 h 44"/>
                <a:gd name="T10" fmla="*/ 13 w 22"/>
                <a:gd name="T11" fmla="*/ 120 h 44"/>
                <a:gd name="T12" fmla="*/ 8 w 22"/>
                <a:gd name="T13" fmla="*/ 136 h 44"/>
                <a:gd name="T14" fmla="*/ 8 w 22"/>
                <a:gd name="T15" fmla="*/ 157 h 44"/>
                <a:gd name="T16" fmla="*/ 29 w 22"/>
                <a:gd name="T17" fmla="*/ 170 h 44"/>
                <a:gd name="T18" fmla="*/ 29 w 22"/>
                <a:gd name="T19" fmla="*/ 191 h 44"/>
                <a:gd name="T20" fmla="*/ 42 w 22"/>
                <a:gd name="T21" fmla="*/ 197 h 44"/>
                <a:gd name="T22" fmla="*/ 55 w 22"/>
                <a:gd name="T23" fmla="*/ 213 h 44"/>
                <a:gd name="T24" fmla="*/ 63 w 22"/>
                <a:gd name="T25" fmla="*/ 255 h 44"/>
                <a:gd name="T26" fmla="*/ 69 w 22"/>
                <a:gd name="T27" fmla="*/ 282 h 44"/>
                <a:gd name="T28" fmla="*/ 69 w 22"/>
                <a:gd name="T29" fmla="*/ 311 h 44"/>
                <a:gd name="T30" fmla="*/ 76 w 22"/>
                <a:gd name="T31" fmla="*/ 303 h 44"/>
                <a:gd name="T32" fmla="*/ 98 w 22"/>
                <a:gd name="T33" fmla="*/ 290 h 44"/>
                <a:gd name="T34" fmla="*/ 105 w 22"/>
                <a:gd name="T35" fmla="*/ 269 h 44"/>
                <a:gd name="T36" fmla="*/ 105 w 22"/>
                <a:gd name="T37" fmla="*/ 255 h 44"/>
                <a:gd name="T38" fmla="*/ 119 w 22"/>
                <a:gd name="T39" fmla="*/ 239 h 44"/>
                <a:gd name="T40" fmla="*/ 132 w 22"/>
                <a:gd name="T41" fmla="*/ 226 h 44"/>
                <a:gd name="T42" fmla="*/ 145 w 22"/>
                <a:gd name="T43" fmla="*/ 213 h 44"/>
                <a:gd name="T44" fmla="*/ 153 w 22"/>
                <a:gd name="T45" fmla="*/ 197 h 44"/>
                <a:gd name="T46" fmla="*/ 153 w 22"/>
                <a:gd name="T47" fmla="*/ 183 h 44"/>
                <a:gd name="T48" fmla="*/ 140 w 22"/>
                <a:gd name="T49" fmla="*/ 170 h 44"/>
                <a:gd name="T50" fmla="*/ 140 w 22"/>
                <a:gd name="T51" fmla="*/ 157 h 44"/>
                <a:gd name="T52" fmla="*/ 132 w 22"/>
                <a:gd name="T53" fmla="*/ 157 h 44"/>
                <a:gd name="T54" fmla="*/ 124 w 22"/>
                <a:gd name="T55" fmla="*/ 162 h 44"/>
                <a:gd name="T56" fmla="*/ 111 w 22"/>
                <a:gd name="T57" fmla="*/ 157 h 44"/>
                <a:gd name="T58" fmla="*/ 105 w 22"/>
                <a:gd name="T59" fmla="*/ 141 h 44"/>
                <a:gd name="T60" fmla="*/ 119 w 22"/>
                <a:gd name="T61" fmla="*/ 128 h 44"/>
                <a:gd name="T62" fmla="*/ 132 w 22"/>
                <a:gd name="T63" fmla="*/ 120 h 44"/>
                <a:gd name="T64" fmla="*/ 145 w 22"/>
                <a:gd name="T65" fmla="*/ 98 h 44"/>
                <a:gd name="T66" fmla="*/ 140 w 22"/>
                <a:gd name="T67" fmla="*/ 85 h 44"/>
                <a:gd name="T68" fmla="*/ 132 w 22"/>
                <a:gd name="T69" fmla="*/ 77 h 44"/>
                <a:gd name="T70" fmla="*/ 124 w 22"/>
                <a:gd name="T71" fmla="*/ 56 h 44"/>
                <a:gd name="T72" fmla="*/ 132 w 22"/>
                <a:gd name="T73" fmla="*/ 51 h 44"/>
                <a:gd name="T74" fmla="*/ 145 w 22"/>
                <a:gd name="T75" fmla="*/ 29 h 44"/>
                <a:gd name="T76" fmla="*/ 145 w 22"/>
                <a:gd name="T77" fmla="*/ 13 h 44"/>
                <a:gd name="T78" fmla="*/ 124 w 22"/>
                <a:gd name="T79" fmla="*/ 21 h 44"/>
                <a:gd name="T80" fmla="*/ 111 w 22"/>
                <a:gd name="T81" fmla="*/ 13 h 44"/>
                <a:gd name="T82" fmla="*/ 105 w 22"/>
                <a:gd name="T83" fmla="*/ 8 h 44"/>
                <a:gd name="T84" fmla="*/ 63 w 22"/>
                <a:gd name="T85" fmla="*/ 29 h 4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2" h="44">
                  <a:moveTo>
                    <a:pt x="9" y="4"/>
                  </a:moveTo>
                  <a:cubicBezTo>
                    <a:pt x="9" y="4"/>
                    <a:pt x="9" y="4"/>
                    <a:pt x="9" y="4"/>
                  </a:cubicBezTo>
                  <a:cubicBezTo>
                    <a:pt x="8" y="4"/>
                    <a:pt x="7" y="5"/>
                    <a:pt x="7" y="5"/>
                  </a:cubicBezTo>
                  <a:cubicBezTo>
                    <a:pt x="6" y="6"/>
                    <a:pt x="7" y="8"/>
                    <a:pt x="7" y="9"/>
                  </a:cubicBezTo>
                  <a:cubicBezTo>
                    <a:pt x="7" y="11"/>
                    <a:pt x="6" y="13"/>
                    <a:pt x="6" y="15"/>
                  </a:cubicBezTo>
                  <a:cubicBezTo>
                    <a:pt x="5" y="16"/>
                    <a:pt x="4" y="17"/>
                    <a:pt x="2" y="17"/>
                  </a:cubicBezTo>
                  <a:cubicBezTo>
                    <a:pt x="1" y="17"/>
                    <a:pt x="2" y="18"/>
                    <a:pt x="1" y="19"/>
                  </a:cubicBezTo>
                  <a:cubicBezTo>
                    <a:pt x="0" y="20"/>
                    <a:pt x="0" y="21"/>
                    <a:pt x="1" y="22"/>
                  </a:cubicBezTo>
                  <a:cubicBezTo>
                    <a:pt x="1" y="23"/>
                    <a:pt x="4" y="24"/>
                    <a:pt x="4" y="24"/>
                  </a:cubicBezTo>
                  <a:cubicBezTo>
                    <a:pt x="4" y="24"/>
                    <a:pt x="4" y="26"/>
                    <a:pt x="4" y="27"/>
                  </a:cubicBezTo>
                  <a:cubicBezTo>
                    <a:pt x="4" y="29"/>
                    <a:pt x="5" y="28"/>
                    <a:pt x="6" y="28"/>
                  </a:cubicBezTo>
                  <a:cubicBezTo>
                    <a:pt x="8" y="28"/>
                    <a:pt x="8" y="29"/>
                    <a:pt x="8" y="30"/>
                  </a:cubicBezTo>
                  <a:cubicBezTo>
                    <a:pt x="7" y="32"/>
                    <a:pt x="8" y="34"/>
                    <a:pt x="9" y="36"/>
                  </a:cubicBezTo>
                  <a:cubicBezTo>
                    <a:pt x="10" y="37"/>
                    <a:pt x="9" y="38"/>
                    <a:pt x="10" y="40"/>
                  </a:cubicBezTo>
                  <a:cubicBezTo>
                    <a:pt x="10" y="41"/>
                    <a:pt x="9" y="42"/>
                    <a:pt x="10" y="44"/>
                  </a:cubicBezTo>
                  <a:cubicBezTo>
                    <a:pt x="11" y="43"/>
                    <a:pt x="11" y="43"/>
                    <a:pt x="11" y="43"/>
                  </a:cubicBezTo>
                  <a:cubicBezTo>
                    <a:pt x="12" y="43"/>
                    <a:pt x="13" y="42"/>
                    <a:pt x="14" y="41"/>
                  </a:cubicBezTo>
                  <a:cubicBezTo>
                    <a:pt x="15" y="40"/>
                    <a:pt x="16" y="39"/>
                    <a:pt x="15" y="38"/>
                  </a:cubicBezTo>
                  <a:cubicBezTo>
                    <a:pt x="15" y="37"/>
                    <a:pt x="14" y="36"/>
                    <a:pt x="15" y="36"/>
                  </a:cubicBezTo>
                  <a:cubicBezTo>
                    <a:pt x="15" y="35"/>
                    <a:pt x="15" y="34"/>
                    <a:pt x="17" y="34"/>
                  </a:cubicBezTo>
                  <a:cubicBezTo>
                    <a:pt x="18" y="33"/>
                    <a:pt x="18" y="32"/>
                    <a:pt x="19" y="32"/>
                  </a:cubicBezTo>
                  <a:cubicBezTo>
                    <a:pt x="20" y="32"/>
                    <a:pt x="21" y="30"/>
                    <a:pt x="21" y="30"/>
                  </a:cubicBezTo>
                  <a:cubicBezTo>
                    <a:pt x="22" y="29"/>
                    <a:pt x="22" y="28"/>
                    <a:pt x="22" y="28"/>
                  </a:cubicBezTo>
                  <a:cubicBezTo>
                    <a:pt x="22" y="27"/>
                    <a:pt x="22" y="26"/>
                    <a:pt x="22" y="26"/>
                  </a:cubicBezTo>
                  <a:cubicBezTo>
                    <a:pt x="22" y="26"/>
                    <a:pt x="20" y="25"/>
                    <a:pt x="20" y="24"/>
                  </a:cubicBezTo>
                  <a:cubicBezTo>
                    <a:pt x="20" y="23"/>
                    <a:pt x="20" y="22"/>
                    <a:pt x="20" y="22"/>
                  </a:cubicBezTo>
                  <a:cubicBezTo>
                    <a:pt x="19" y="22"/>
                    <a:pt x="19" y="22"/>
                    <a:pt x="19" y="22"/>
                  </a:cubicBezTo>
                  <a:cubicBezTo>
                    <a:pt x="19" y="22"/>
                    <a:pt x="18" y="22"/>
                    <a:pt x="18" y="23"/>
                  </a:cubicBezTo>
                  <a:cubicBezTo>
                    <a:pt x="17" y="23"/>
                    <a:pt x="16" y="23"/>
                    <a:pt x="16" y="22"/>
                  </a:cubicBezTo>
                  <a:cubicBezTo>
                    <a:pt x="16" y="21"/>
                    <a:pt x="15" y="21"/>
                    <a:pt x="15" y="20"/>
                  </a:cubicBezTo>
                  <a:cubicBezTo>
                    <a:pt x="16" y="20"/>
                    <a:pt x="16" y="19"/>
                    <a:pt x="17" y="18"/>
                  </a:cubicBezTo>
                  <a:cubicBezTo>
                    <a:pt x="17" y="18"/>
                    <a:pt x="18" y="17"/>
                    <a:pt x="19" y="17"/>
                  </a:cubicBezTo>
                  <a:cubicBezTo>
                    <a:pt x="20" y="16"/>
                    <a:pt x="21" y="14"/>
                    <a:pt x="21" y="14"/>
                  </a:cubicBezTo>
                  <a:cubicBezTo>
                    <a:pt x="20" y="12"/>
                    <a:pt x="20" y="12"/>
                    <a:pt x="20" y="12"/>
                  </a:cubicBezTo>
                  <a:cubicBezTo>
                    <a:pt x="20" y="11"/>
                    <a:pt x="19" y="11"/>
                    <a:pt x="19" y="11"/>
                  </a:cubicBezTo>
                  <a:cubicBezTo>
                    <a:pt x="18" y="10"/>
                    <a:pt x="17" y="9"/>
                    <a:pt x="18" y="8"/>
                  </a:cubicBezTo>
                  <a:cubicBezTo>
                    <a:pt x="18" y="8"/>
                    <a:pt x="18" y="8"/>
                    <a:pt x="19" y="7"/>
                  </a:cubicBezTo>
                  <a:cubicBezTo>
                    <a:pt x="20" y="6"/>
                    <a:pt x="20" y="6"/>
                    <a:pt x="21" y="4"/>
                  </a:cubicBezTo>
                  <a:cubicBezTo>
                    <a:pt x="21" y="3"/>
                    <a:pt x="21" y="2"/>
                    <a:pt x="21" y="2"/>
                  </a:cubicBezTo>
                  <a:cubicBezTo>
                    <a:pt x="20" y="2"/>
                    <a:pt x="19" y="3"/>
                    <a:pt x="18" y="3"/>
                  </a:cubicBezTo>
                  <a:cubicBezTo>
                    <a:pt x="17" y="3"/>
                    <a:pt x="16" y="3"/>
                    <a:pt x="16" y="2"/>
                  </a:cubicBezTo>
                  <a:cubicBezTo>
                    <a:pt x="16" y="1"/>
                    <a:pt x="17" y="0"/>
                    <a:pt x="15" y="1"/>
                  </a:cubicBezTo>
                  <a:cubicBezTo>
                    <a:pt x="13" y="1"/>
                    <a:pt x="9" y="4"/>
                    <a:pt x="9" y="4"/>
                  </a:cubicBezTo>
                  <a:close/>
                </a:path>
              </a:pathLst>
            </a:custGeom>
            <a:solidFill>
              <a:srgbClr val="CC99FF"/>
            </a:solidFill>
            <a:ln w="4763" cap="rnd">
              <a:solidFill>
                <a:srgbClr val="FFFFFF"/>
              </a:solidFill>
              <a:prstDash val="solid"/>
              <a:round/>
              <a:headEnd/>
              <a:tailEnd/>
            </a:ln>
          </p:spPr>
          <p:txBody>
            <a:bodyPr/>
            <a:lstStyle/>
            <a:p>
              <a:endParaRPr lang="en-US"/>
            </a:p>
          </p:txBody>
        </p:sp>
        <p:sp>
          <p:nvSpPr>
            <p:cNvPr id="175" name="Freeform 326">
              <a:extLst>
                <a:ext uri="{FF2B5EF4-FFF2-40B4-BE49-F238E27FC236}">
                  <a16:creationId xmlns:a16="http://schemas.microsoft.com/office/drawing/2014/main" id="{BB549B82-4C75-4309-B7F3-3DBE4A2F6DD6}"/>
                </a:ext>
              </a:extLst>
            </p:cNvPr>
            <p:cNvSpPr>
              <a:spLocks/>
            </p:cNvSpPr>
            <p:nvPr/>
          </p:nvSpPr>
          <p:spPr bwMode="auto">
            <a:xfrm>
              <a:off x="5792935" y="3329526"/>
              <a:ext cx="333249" cy="308167"/>
            </a:xfrm>
            <a:custGeom>
              <a:avLst/>
              <a:gdLst>
                <a:gd name="T0" fmla="*/ 99 w 90"/>
                <a:gd name="T1" fmla="*/ 423 h 83"/>
                <a:gd name="T2" fmla="*/ 72 w 90"/>
                <a:gd name="T3" fmla="*/ 380 h 83"/>
                <a:gd name="T4" fmla="*/ 29 w 90"/>
                <a:gd name="T5" fmla="*/ 364 h 83"/>
                <a:gd name="T6" fmla="*/ 21 w 90"/>
                <a:gd name="T7" fmla="*/ 342 h 83"/>
                <a:gd name="T8" fmla="*/ 8 w 90"/>
                <a:gd name="T9" fmla="*/ 316 h 83"/>
                <a:gd name="T10" fmla="*/ 13 w 90"/>
                <a:gd name="T11" fmla="*/ 286 h 83"/>
                <a:gd name="T12" fmla="*/ 13 w 90"/>
                <a:gd name="T13" fmla="*/ 257 h 83"/>
                <a:gd name="T14" fmla="*/ 21 w 90"/>
                <a:gd name="T15" fmla="*/ 230 h 83"/>
                <a:gd name="T16" fmla="*/ 21 w 90"/>
                <a:gd name="T17" fmla="*/ 193 h 83"/>
                <a:gd name="T18" fmla="*/ 21 w 90"/>
                <a:gd name="T19" fmla="*/ 166 h 83"/>
                <a:gd name="T20" fmla="*/ 21 w 90"/>
                <a:gd name="T21" fmla="*/ 142 h 83"/>
                <a:gd name="T22" fmla="*/ 8 w 90"/>
                <a:gd name="T23" fmla="*/ 128 h 83"/>
                <a:gd name="T24" fmla="*/ 13 w 90"/>
                <a:gd name="T25" fmla="*/ 120 h 83"/>
                <a:gd name="T26" fmla="*/ 35 w 90"/>
                <a:gd name="T27" fmla="*/ 107 h 83"/>
                <a:gd name="T28" fmla="*/ 43 w 90"/>
                <a:gd name="T29" fmla="*/ 86 h 83"/>
                <a:gd name="T30" fmla="*/ 43 w 90"/>
                <a:gd name="T31" fmla="*/ 72 h 83"/>
                <a:gd name="T32" fmla="*/ 56 w 90"/>
                <a:gd name="T33" fmla="*/ 56 h 83"/>
                <a:gd name="T34" fmla="*/ 72 w 90"/>
                <a:gd name="T35" fmla="*/ 43 h 83"/>
                <a:gd name="T36" fmla="*/ 85 w 90"/>
                <a:gd name="T37" fmla="*/ 29 h 83"/>
                <a:gd name="T38" fmla="*/ 93 w 90"/>
                <a:gd name="T39" fmla="*/ 13 h 83"/>
                <a:gd name="T40" fmla="*/ 93 w 90"/>
                <a:gd name="T41" fmla="*/ 0 h 83"/>
                <a:gd name="T42" fmla="*/ 107 w 90"/>
                <a:gd name="T43" fmla="*/ 8 h 83"/>
                <a:gd name="T44" fmla="*/ 136 w 90"/>
                <a:gd name="T45" fmla="*/ 13 h 83"/>
                <a:gd name="T46" fmla="*/ 171 w 90"/>
                <a:gd name="T47" fmla="*/ 13 h 83"/>
                <a:gd name="T48" fmla="*/ 213 w 90"/>
                <a:gd name="T49" fmla="*/ 29 h 83"/>
                <a:gd name="T50" fmla="*/ 243 w 90"/>
                <a:gd name="T51" fmla="*/ 35 h 83"/>
                <a:gd name="T52" fmla="*/ 269 w 90"/>
                <a:gd name="T53" fmla="*/ 78 h 83"/>
                <a:gd name="T54" fmla="*/ 363 w 90"/>
                <a:gd name="T55" fmla="*/ 115 h 83"/>
                <a:gd name="T56" fmla="*/ 413 w 90"/>
                <a:gd name="T57" fmla="*/ 115 h 83"/>
                <a:gd name="T58" fmla="*/ 419 w 90"/>
                <a:gd name="T59" fmla="*/ 78 h 83"/>
                <a:gd name="T60" fmla="*/ 435 w 90"/>
                <a:gd name="T61" fmla="*/ 35 h 83"/>
                <a:gd name="T62" fmla="*/ 491 w 90"/>
                <a:gd name="T63" fmla="*/ 8 h 83"/>
                <a:gd name="T64" fmla="*/ 541 w 90"/>
                <a:gd name="T65" fmla="*/ 21 h 83"/>
                <a:gd name="T66" fmla="*/ 555 w 90"/>
                <a:gd name="T67" fmla="*/ 43 h 83"/>
                <a:gd name="T68" fmla="*/ 605 w 90"/>
                <a:gd name="T69" fmla="*/ 51 h 83"/>
                <a:gd name="T70" fmla="*/ 619 w 90"/>
                <a:gd name="T71" fmla="*/ 72 h 83"/>
                <a:gd name="T72" fmla="*/ 611 w 90"/>
                <a:gd name="T73" fmla="*/ 94 h 83"/>
                <a:gd name="T74" fmla="*/ 611 w 90"/>
                <a:gd name="T75" fmla="*/ 120 h 83"/>
                <a:gd name="T76" fmla="*/ 611 w 90"/>
                <a:gd name="T77" fmla="*/ 150 h 83"/>
                <a:gd name="T78" fmla="*/ 619 w 90"/>
                <a:gd name="T79" fmla="*/ 179 h 83"/>
                <a:gd name="T80" fmla="*/ 627 w 90"/>
                <a:gd name="T81" fmla="*/ 209 h 83"/>
                <a:gd name="T82" fmla="*/ 640 w 90"/>
                <a:gd name="T83" fmla="*/ 572 h 83"/>
                <a:gd name="T84" fmla="*/ 605 w 90"/>
                <a:gd name="T85" fmla="*/ 572 h 83"/>
                <a:gd name="T86" fmla="*/ 597 w 90"/>
                <a:gd name="T87" fmla="*/ 594 h 83"/>
                <a:gd name="T88" fmla="*/ 269 w 90"/>
                <a:gd name="T89" fmla="*/ 415 h 83"/>
                <a:gd name="T90" fmla="*/ 184 w 90"/>
                <a:gd name="T91" fmla="*/ 465 h 83"/>
                <a:gd name="T92" fmla="*/ 99 w 90"/>
                <a:gd name="T93" fmla="*/ 423 h 8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0" h="83">
                  <a:moveTo>
                    <a:pt x="14" y="59"/>
                  </a:moveTo>
                  <a:cubicBezTo>
                    <a:pt x="14" y="59"/>
                    <a:pt x="11" y="54"/>
                    <a:pt x="10" y="53"/>
                  </a:cubicBezTo>
                  <a:cubicBezTo>
                    <a:pt x="9" y="53"/>
                    <a:pt x="5" y="53"/>
                    <a:pt x="4" y="51"/>
                  </a:cubicBezTo>
                  <a:cubicBezTo>
                    <a:pt x="3" y="50"/>
                    <a:pt x="3" y="51"/>
                    <a:pt x="3" y="48"/>
                  </a:cubicBezTo>
                  <a:cubicBezTo>
                    <a:pt x="3" y="46"/>
                    <a:pt x="2" y="44"/>
                    <a:pt x="1" y="44"/>
                  </a:cubicBezTo>
                  <a:cubicBezTo>
                    <a:pt x="0" y="43"/>
                    <a:pt x="0" y="40"/>
                    <a:pt x="2" y="40"/>
                  </a:cubicBezTo>
                  <a:cubicBezTo>
                    <a:pt x="4" y="40"/>
                    <a:pt x="3" y="38"/>
                    <a:pt x="2" y="36"/>
                  </a:cubicBezTo>
                  <a:cubicBezTo>
                    <a:pt x="2" y="35"/>
                    <a:pt x="2" y="34"/>
                    <a:pt x="3" y="32"/>
                  </a:cubicBezTo>
                  <a:cubicBezTo>
                    <a:pt x="4" y="31"/>
                    <a:pt x="3" y="29"/>
                    <a:pt x="3" y="27"/>
                  </a:cubicBezTo>
                  <a:cubicBezTo>
                    <a:pt x="2" y="25"/>
                    <a:pt x="2" y="24"/>
                    <a:pt x="3" y="23"/>
                  </a:cubicBezTo>
                  <a:cubicBezTo>
                    <a:pt x="3" y="22"/>
                    <a:pt x="3" y="20"/>
                    <a:pt x="3" y="20"/>
                  </a:cubicBezTo>
                  <a:cubicBezTo>
                    <a:pt x="2" y="20"/>
                    <a:pt x="1" y="18"/>
                    <a:pt x="1" y="18"/>
                  </a:cubicBezTo>
                  <a:cubicBezTo>
                    <a:pt x="2" y="17"/>
                    <a:pt x="2" y="17"/>
                    <a:pt x="2" y="17"/>
                  </a:cubicBezTo>
                  <a:cubicBezTo>
                    <a:pt x="3" y="17"/>
                    <a:pt x="4" y="16"/>
                    <a:pt x="5" y="15"/>
                  </a:cubicBezTo>
                  <a:cubicBezTo>
                    <a:pt x="6" y="14"/>
                    <a:pt x="7" y="13"/>
                    <a:pt x="6" y="12"/>
                  </a:cubicBezTo>
                  <a:cubicBezTo>
                    <a:pt x="6" y="11"/>
                    <a:pt x="5" y="10"/>
                    <a:pt x="6" y="10"/>
                  </a:cubicBezTo>
                  <a:cubicBezTo>
                    <a:pt x="6" y="9"/>
                    <a:pt x="6" y="8"/>
                    <a:pt x="8" y="8"/>
                  </a:cubicBezTo>
                  <a:cubicBezTo>
                    <a:pt x="9" y="7"/>
                    <a:pt x="9" y="6"/>
                    <a:pt x="10" y="6"/>
                  </a:cubicBezTo>
                  <a:cubicBezTo>
                    <a:pt x="11" y="6"/>
                    <a:pt x="12" y="4"/>
                    <a:pt x="12" y="4"/>
                  </a:cubicBezTo>
                  <a:cubicBezTo>
                    <a:pt x="13" y="3"/>
                    <a:pt x="13" y="2"/>
                    <a:pt x="13" y="2"/>
                  </a:cubicBezTo>
                  <a:cubicBezTo>
                    <a:pt x="13" y="1"/>
                    <a:pt x="13" y="0"/>
                    <a:pt x="13" y="0"/>
                  </a:cubicBezTo>
                  <a:cubicBezTo>
                    <a:pt x="13" y="0"/>
                    <a:pt x="14" y="0"/>
                    <a:pt x="15" y="1"/>
                  </a:cubicBezTo>
                  <a:cubicBezTo>
                    <a:pt x="16" y="1"/>
                    <a:pt x="16" y="2"/>
                    <a:pt x="19" y="2"/>
                  </a:cubicBezTo>
                  <a:cubicBezTo>
                    <a:pt x="21" y="2"/>
                    <a:pt x="23" y="2"/>
                    <a:pt x="24" y="2"/>
                  </a:cubicBezTo>
                  <a:cubicBezTo>
                    <a:pt x="25" y="2"/>
                    <a:pt x="29" y="3"/>
                    <a:pt x="30" y="4"/>
                  </a:cubicBezTo>
                  <a:cubicBezTo>
                    <a:pt x="30" y="5"/>
                    <a:pt x="33" y="2"/>
                    <a:pt x="34" y="5"/>
                  </a:cubicBezTo>
                  <a:cubicBezTo>
                    <a:pt x="34" y="9"/>
                    <a:pt x="33" y="11"/>
                    <a:pt x="38" y="11"/>
                  </a:cubicBezTo>
                  <a:cubicBezTo>
                    <a:pt x="42" y="11"/>
                    <a:pt x="48" y="13"/>
                    <a:pt x="51" y="16"/>
                  </a:cubicBezTo>
                  <a:cubicBezTo>
                    <a:pt x="54" y="18"/>
                    <a:pt x="55" y="18"/>
                    <a:pt x="58" y="16"/>
                  </a:cubicBezTo>
                  <a:cubicBezTo>
                    <a:pt x="61" y="14"/>
                    <a:pt x="61" y="12"/>
                    <a:pt x="59" y="11"/>
                  </a:cubicBezTo>
                  <a:cubicBezTo>
                    <a:pt x="58" y="9"/>
                    <a:pt x="59" y="7"/>
                    <a:pt x="61" y="5"/>
                  </a:cubicBezTo>
                  <a:cubicBezTo>
                    <a:pt x="63" y="4"/>
                    <a:pt x="65" y="1"/>
                    <a:pt x="69" y="1"/>
                  </a:cubicBezTo>
                  <a:cubicBezTo>
                    <a:pt x="73" y="2"/>
                    <a:pt x="76" y="1"/>
                    <a:pt x="76" y="3"/>
                  </a:cubicBezTo>
                  <a:cubicBezTo>
                    <a:pt x="76" y="5"/>
                    <a:pt x="73" y="6"/>
                    <a:pt x="78" y="6"/>
                  </a:cubicBezTo>
                  <a:cubicBezTo>
                    <a:pt x="82" y="6"/>
                    <a:pt x="83" y="8"/>
                    <a:pt x="85" y="7"/>
                  </a:cubicBezTo>
                  <a:cubicBezTo>
                    <a:pt x="86" y="7"/>
                    <a:pt x="88" y="8"/>
                    <a:pt x="87" y="10"/>
                  </a:cubicBezTo>
                  <a:cubicBezTo>
                    <a:pt x="86" y="11"/>
                    <a:pt x="86" y="12"/>
                    <a:pt x="86" y="13"/>
                  </a:cubicBezTo>
                  <a:cubicBezTo>
                    <a:pt x="87" y="14"/>
                    <a:pt x="86" y="15"/>
                    <a:pt x="86" y="17"/>
                  </a:cubicBezTo>
                  <a:cubicBezTo>
                    <a:pt x="85" y="18"/>
                    <a:pt x="85" y="19"/>
                    <a:pt x="86" y="21"/>
                  </a:cubicBezTo>
                  <a:cubicBezTo>
                    <a:pt x="87" y="23"/>
                    <a:pt x="88" y="23"/>
                    <a:pt x="87" y="25"/>
                  </a:cubicBezTo>
                  <a:cubicBezTo>
                    <a:pt x="87" y="27"/>
                    <a:pt x="87" y="29"/>
                    <a:pt x="88" y="29"/>
                  </a:cubicBezTo>
                  <a:cubicBezTo>
                    <a:pt x="88" y="30"/>
                    <a:pt x="90" y="80"/>
                    <a:pt x="90" y="80"/>
                  </a:cubicBezTo>
                  <a:cubicBezTo>
                    <a:pt x="85" y="80"/>
                    <a:pt x="85" y="80"/>
                    <a:pt x="85" y="80"/>
                  </a:cubicBezTo>
                  <a:cubicBezTo>
                    <a:pt x="84" y="83"/>
                    <a:pt x="84" y="83"/>
                    <a:pt x="84" y="83"/>
                  </a:cubicBezTo>
                  <a:cubicBezTo>
                    <a:pt x="38" y="58"/>
                    <a:pt x="38" y="58"/>
                    <a:pt x="38" y="58"/>
                  </a:cubicBezTo>
                  <a:cubicBezTo>
                    <a:pt x="26" y="65"/>
                    <a:pt x="26" y="65"/>
                    <a:pt x="26" y="65"/>
                  </a:cubicBezTo>
                  <a:cubicBezTo>
                    <a:pt x="26" y="65"/>
                    <a:pt x="21" y="57"/>
                    <a:pt x="14" y="59"/>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76" name="Freeform 327">
              <a:extLst>
                <a:ext uri="{FF2B5EF4-FFF2-40B4-BE49-F238E27FC236}">
                  <a16:creationId xmlns:a16="http://schemas.microsoft.com/office/drawing/2014/main" id="{5A91C259-F876-4636-AE56-925E9A44D99B}"/>
                </a:ext>
              </a:extLst>
            </p:cNvPr>
            <p:cNvSpPr>
              <a:spLocks/>
            </p:cNvSpPr>
            <p:nvPr/>
          </p:nvSpPr>
          <p:spPr bwMode="auto">
            <a:xfrm>
              <a:off x="6108133" y="3351736"/>
              <a:ext cx="248548" cy="230431"/>
            </a:xfrm>
            <a:custGeom>
              <a:avLst/>
              <a:gdLst>
                <a:gd name="T0" fmla="*/ 35 w 67"/>
                <a:gd name="T1" fmla="*/ 436 h 62"/>
                <a:gd name="T2" fmla="*/ 21 w 67"/>
                <a:gd name="T3" fmla="*/ 166 h 62"/>
                <a:gd name="T4" fmla="*/ 13 w 67"/>
                <a:gd name="T5" fmla="*/ 137 h 62"/>
                <a:gd name="T6" fmla="*/ 8 w 67"/>
                <a:gd name="T7" fmla="*/ 107 h 62"/>
                <a:gd name="T8" fmla="*/ 8 w 67"/>
                <a:gd name="T9" fmla="*/ 78 h 62"/>
                <a:gd name="T10" fmla="*/ 8 w 67"/>
                <a:gd name="T11" fmla="*/ 51 h 62"/>
                <a:gd name="T12" fmla="*/ 13 w 67"/>
                <a:gd name="T13" fmla="*/ 29 h 62"/>
                <a:gd name="T14" fmla="*/ 13 w 67"/>
                <a:gd name="T15" fmla="*/ 21 h 62"/>
                <a:gd name="T16" fmla="*/ 29 w 67"/>
                <a:gd name="T17" fmla="*/ 29 h 62"/>
                <a:gd name="T18" fmla="*/ 51 w 67"/>
                <a:gd name="T19" fmla="*/ 29 h 62"/>
                <a:gd name="T20" fmla="*/ 72 w 67"/>
                <a:gd name="T21" fmla="*/ 29 h 62"/>
                <a:gd name="T22" fmla="*/ 99 w 67"/>
                <a:gd name="T23" fmla="*/ 29 h 62"/>
                <a:gd name="T24" fmla="*/ 128 w 67"/>
                <a:gd name="T25" fmla="*/ 35 h 62"/>
                <a:gd name="T26" fmla="*/ 163 w 67"/>
                <a:gd name="T27" fmla="*/ 43 h 62"/>
                <a:gd name="T28" fmla="*/ 179 w 67"/>
                <a:gd name="T29" fmla="*/ 51 h 62"/>
                <a:gd name="T30" fmla="*/ 214 w 67"/>
                <a:gd name="T31" fmla="*/ 21 h 62"/>
                <a:gd name="T32" fmla="*/ 307 w 67"/>
                <a:gd name="T33" fmla="*/ 0 h 62"/>
                <a:gd name="T34" fmla="*/ 358 w 67"/>
                <a:gd name="T35" fmla="*/ 21 h 62"/>
                <a:gd name="T36" fmla="*/ 385 w 67"/>
                <a:gd name="T37" fmla="*/ 13 h 62"/>
                <a:gd name="T38" fmla="*/ 406 w 67"/>
                <a:gd name="T39" fmla="*/ 8 h 62"/>
                <a:gd name="T40" fmla="*/ 427 w 67"/>
                <a:gd name="T41" fmla="*/ 8 h 62"/>
                <a:gd name="T42" fmla="*/ 457 w 67"/>
                <a:gd name="T43" fmla="*/ 107 h 62"/>
                <a:gd name="T44" fmla="*/ 457 w 67"/>
                <a:gd name="T45" fmla="*/ 158 h 62"/>
                <a:gd name="T46" fmla="*/ 443 w 67"/>
                <a:gd name="T47" fmla="*/ 187 h 62"/>
                <a:gd name="T48" fmla="*/ 414 w 67"/>
                <a:gd name="T49" fmla="*/ 158 h 62"/>
                <a:gd name="T50" fmla="*/ 371 w 67"/>
                <a:gd name="T51" fmla="*/ 123 h 62"/>
                <a:gd name="T52" fmla="*/ 363 w 67"/>
                <a:gd name="T53" fmla="*/ 99 h 62"/>
                <a:gd name="T54" fmla="*/ 358 w 67"/>
                <a:gd name="T55" fmla="*/ 99 h 62"/>
                <a:gd name="T56" fmla="*/ 358 w 67"/>
                <a:gd name="T57" fmla="*/ 123 h 62"/>
                <a:gd name="T58" fmla="*/ 363 w 67"/>
                <a:gd name="T59" fmla="*/ 137 h 62"/>
                <a:gd name="T60" fmla="*/ 371 w 67"/>
                <a:gd name="T61" fmla="*/ 158 h 62"/>
                <a:gd name="T62" fmla="*/ 385 w 67"/>
                <a:gd name="T63" fmla="*/ 171 h 62"/>
                <a:gd name="T64" fmla="*/ 414 w 67"/>
                <a:gd name="T65" fmla="*/ 201 h 62"/>
                <a:gd name="T66" fmla="*/ 422 w 67"/>
                <a:gd name="T67" fmla="*/ 214 h 62"/>
                <a:gd name="T68" fmla="*/ 435 w 67"/>
                <a:gd name="T69" fmla="*/ 252 h 62"/>
                <a:gd name="T70" fmla="*/ 465 w 67"/>
                <a:gd name="T71" fmla="*/ 300 h 62"/>
                <a:gd name="T72" fmla="*/ 457 w 67"/>
                <a:gd name="T73" fmla="*/ 337 h 62"/>
                <a:gd name="T74" fmla="*/ 457 w 67"/>
                <a:gd name="T75" fmla="*/ 345 h 62"/>
                <a:gd name="T76" fmla="*/ 457 w 67"/>
                <a:gd name="T77" fmla="*/ 367 h 62"/>
                <a:gd name="T78" fmla="*/ 465 w 67"/>
                <a:gd name="T79" fmla="*/ 380 h 62"/>
                <a:gd name="T80" fmla="*/ 443 w 67"/>
                <a:gd name="T81" fmla="*/ 394 h 62"/>
                <a:gd name="T82" fmla="*/ 427 w 67"/>
                <a:gd name="T83" fmla="*/ 394 h 62"/>
                <a:gd name="T84" fmla="*/ 422 w 67"/>
                <a:gd name="T85" fmla="*/ 410 h 62"/>
                <a:gd name="T86" fmla="*/ 414 w 67"/>
                <a:gd name="T87" fmla="*/ 415 h 62"/>
                <a:gd name="T88" fmla="*/ 414 w 67"/>
                <a:gd name="T89" fmla="*/ 431 h 62"/>
                <a:gd name="T90" fmla="*/ 406 w 67"/>
                <a:gd name="T91" fmla="*/ 431 h 62"/>
                <a:gd name="T92" fmla="*/ 401 w 67"/>
                <a:gd name="T93" fmla="*/ 423 h 62"/>
                <a:gd name="T94" fmla="*/ 393 w 67"/>
                <a:gd name="T95" fmla="*/ 431 h 62"/>
                <a:gd name="T96" fmla="*/ 401 w 67"/>
                <a:gd name="T97" fmla="*/ 436 h 62"/>
                <a:gd name="T98" fmla="*/ 393 w 67"/>
                <a:gd name="T99" fmla="*/ 444 h 62"/>
                <a:gd name="T100" fmla="*/ 379 w 67"/>
                <a:gd name="T101" fmla="*/ 444 h 62"/>
                <a:gd name="T102" fmla="*/ 371 w 67"/>
                <a:gd name="T103" fmla="*/ 436 h 62"/>
                <a:gd name="T104" fmla="*/ 350 w 67"/>
                <a:gd name="T105" fmla="*/ 431 h 62"/>
                <a:gd name="T106" fmla="*/ 35 w 67"/>
                <a:gd name="T107" fmla="*/ 436 h 6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67" h="62">
                  <a:moveTo>
                    <a:pt x="5" y="61"/>
                  </a:moveTo>
                  <a:cubicBezTo>
                    <a:pt x="4" y="46"/>
                    <a:pt x="3" y="24"/>
                    <a:pt x="3" y="23"/>
                  </a:cubicBezTo>
                  <a:cubicBezTo>
                    <a:pt x="2" y="23"/>
                    <a:pt x="2" y="21"/>
                    <a:pt x="2" y="19"/>
                  </a:cubicBezTo>
                  <a:cubicBezTo>
                    <a:pt x="3" y="17"/>
                    <a:pt x="2" y="17"/>
                    <a:pt x="1" y="15"/>
                  </a:cubicBezTo>
                  <a:cubicBezTo>
                    <a:pt x="0" y="13"/>
                    <a:pt x="0" y="12"/>
                    <a:pt x="1" y="11"/>
                  </a:cubicBezTo>
                  <a:cubicBezTo>
                    <a:pt x="1" y="9"/>
                    <a:pt x="2" y="8"/>
                    <a:pt x="1" y="7"/>
                  </a:cubicBezTo>
                  <a:cubicBezTo>
                    <a:pt x="1" y="6"/>
                    <a:pt x="1" y="5"/>
                    <a:pt x="2" y="4"/>
                  </a:cubicBezTo>
                  <a:cubicBezTo>
                    <a:pt x="2" y="3"/>
                    <a:pt x="2" y="3"/>
                    <a:pt x="2" y="3"/>
                  </a:cubicBezTo>
                  <a:cubicBezTo>
                    <a:pt x="2" y="3"/>
                    <a:pt x="3" y="4"/>
                    <a:pt x="4" y="4"/>
                  </a:cubicBezTo>
                  <a:cubicBezTo>
                    <a:pt x="5" y="4"/>
                    <a:pt x="7" y="4"/>
                    <a:pt x="7" y="4"/>
                  </a:cubicBezTo>
                  <a:cubicBezTo>
                    <a:pt x="8" y="4"/>
                    <a:pt x="8" y="4"/>
                    <a:pt x="10" y="4"/>
                  </a:cubicBezTo>
                  <a:cubicBezTo>
                    <a:pt x="11" y="4"/>
                    <a:pt x="13" y="3"/>
                    <a:pt x="14" y="4"/>
                  </a:cubicBezTo>
                  <a:cubicBezTo>
                    <a:pt x="15" y="6"/>
                    <a:pt x="16" y="4"/>
                    <a:pt x="18" y="5"/>
                  </a:cubicBezTo>
                  <a:cubicBezTo>
                    <a:pt x="20" y="6"/>
                    <a:pt x="22" y="5"/>
                    <a:pt x="23" y="6"/>
                  </a:cubicBezTo>
                  <a:cubicBezTo>
                    <a:pt x="24" y="7"/>
                    <a:pt x="22" y="10"/>
                    <a:pt x="25" y="7"/>
                  </a:cubicBezTo>
                  <a:cubicBezTo>
                    <a:pt x="28" y="5"/>
                    <a:pt x="28" y="4"/>
                    <a:pt x="30" y="3"/>
                  </a:cubicBezTo>
                  <a:cubicBezTo>
                    <a:pt x="32" y="3"/>
                    <a:pt x="41" y="0"/>
                    <a:pt x="43" y="0"/>
                  </a:cubicBezTo>
                  <a:cubicBezTo>
                    <a:pt x="44" y="1"/>
                    <a:pt x="49" y="3"/>
                    <a:pt x="50" y="3"/>
                  </a:cubicBezTo>
                  <a:cubicBezTo>
                    <a:pt x="51" y="3"/>
                    <a:pt x="53" y="3"/>
                    <a:pt x="54" y="2"/>
                  </a:cubicBezTo>
                  <a:cubicBezTo>
                    <a:pt x="55" y="2"/>
                    <a:pt x="57" y="1"/>
                    <a:pt x="57" y="1"/>
                  </a:cubicBezTo>
                  <a:cubicBezTo>
                    <a:pt x="60" y="1"/>
                    <a:pt x="60" y="1"/>
                    <a:pt x="60" y="1"/>
                  </a:cubicBezTo>
                  <a:cubicBezTo>
                    <a:pt x="60" y="1"/>
                    <a:pt x="59" y="8"/>
                    <a:pt x="64" y="15"/>
                  </a:cubicBezTo>
                  <a:cubicBezTo>
                    <a:pt x="64" y="17"/>
                    <a:pt x="64" y="20"/>
                    <a:pt x="64" y="22"/>
                  </a:cubicBezTo>
                  <a:cubicBezTo>
                    <a:pt x="64" y="23"/>
                    <a:pt x="64" y="26"/>
                    <a:pt x="62" y="26"/>
                  </a:cubicBezTo>
                  <a:cubicBezTo>
                    <a:pt x="60" y="25"/>
                    <a:pt x="59" y="25"/>
                    <a:pt x="58" y="22"/>
                  </a:cubicBezTo>
                  <a:cubicBezTo>
                    <a:pt x="56" y="20"/>
                    <a:pt x="53" y="18"/>
                    <a:pt x="52" y="17"/>
                  </a:cubicBezTo>
                  <a:cubicBezTo>
                    <a:pt x="51" y="17"/>
                    <a:pt x="51" y="15"/>
                    <a:pt x="51" y="14"/>
                  </a:cubicBezTo>
                  <a:cubicBezTo>
                    <a:pt x="51" y="13"/>
                    <a:pt x="50" y="13"/>
                    <a:pt x="50" y="14"/>
                  </a:cubicBezTo>
                  <a:cubicBezTo>
                    <a:pt x="49" y="15"/>
                    <a:pt x="49" y="16"/>
                    <a:pt x="50" y="17"/>
                  </a:cubicBezTo>
                  <a:cubicBezTo>
                    <a:pt x="51" y="18"/>
                    <a:pt x="52" y="18"/>
                    <a:pt x="51" y="19"/>
                  </a:cubicBezTo>
                  <a:cubicBezTo>
                    <a:pt x="51" y="20"/>
                    <a:pt x="52" y="21"/>
                    <a:pt x="52" y="22"/>
                  </a:cubicBezTo>
                  <a:cubicBezTo>
                    <a:pt x="53" y="22"/>
                    <a:pt x="53" y="22"/>
                    <a:pt x="54" y="24"/>
                  </a:cubicBezTo>
                  <a:cubicBezTo>
                    <a:pt x="56" y="25"/>
                    <a:pt x="58" y="26"/>
                    <a:pt x="58" y="28"/>
                  </a:cubicBezTo>
                  <a:cubicBezTo>
                    <a:pt x="57" y="30"/>
                    <a:pt x="58" y="28"/>
                    <a:pt x="59" y="30"/>
                  </a:cubicBezTo>
                  <a:cubicBezTo>
                    <a:pt x="61" y="32"/>
                    <a:pt x="62" y="33"/>
                    <a:pt x="61" y="35"/>
                  </a:cubicBezTo>
                  <a:cubicBezTo>
                    <a:pt x="61" y="36"/>
                    <a:pt x="63" y="39"/>
                    <a:pt x="65" y="42"/>
                  </a:cubicBezTo>
                  <a:cubicBezTo>
                    <a:pt x="67" y="44"/>
                    <a:pt x="63" y="47"/>
                    <a:pt x="64" y="47"/>
                  </a:cubicBezTo>
                  <a:cubicBezTo>
                    <a:pt x="65" y="48"/>
                    <a:pt x="65" y="48"/>
                    <a:pt x="64" y="48"/>
                  </a:cubicBezTo>
                  <a:cubicBezTo>
                    <a:pt x="63" y="49"/>
                    <a:pt x="64" y="50"/>
                    <a:pt x="64" y="51"/>
                  </a:cubicBezTo>
                  <a:cubicBezTo>
                    <a:pt x="65" y="52"/>
                    <a:pt x="65" y="53"/>
                    <a:pt x="65" y="53"/>
                  </a:cubicBezTo>
                  <a:cubicBezTo>
                    <a:pt x="65" y="53"/>
                    <a:pt x="64" y="55"/>
                    <a:pt x="62" y="55"/>
                  </a:cubicBezTo>
                  <a:cubicBezTo>
                    <a:pt x="61" y="54"/>
                    <a:pt x="60" y="54"/>
                    <a:pt x="60" y="55"/>
                  </a:cubicBezTo>
                  <a:cubicBezTo>
                    <a:pt x="59" y="57"/>
                    <a:pt x="60" y="57"/>
                    <a:pt x="59" y="57"/>
                  </a:cubicBezTo>
                  <a:cubicBezTo>
                    <a:pt x="58" y="57"/>
                    <a:pt x="58" y="58"/>
                    <a:pt x="58" y="58"/>
                  </a:cubicBezTo>
                  <a:cubicBezTo>
                    <a:pt x="58" y="59"/>
                    <a:pt x="58" y="60"/>
                    <a:pt x="58" y="60"/>
                  </a:cubicBezTo>
                  <a:cubicBezTo>
                    <a:pt x="57" y="60"/>
                    <a:pt x="57" y="60"/>
                    <a:pt x="57" y="60"/>
                  </a:cubicBezTo>
                  <a:cubicBezTo>
                    <a:pt x="57" y="60"/>
                    <a:pt x="57" y="59"/>
                    <a:pt x="56" y="59"/>
                  </a:cubicBezTo>
                  <a:cubicBezTo>
                    <a:pt x="55" y="60"/>
                    <a:pt x="55" y="60"/>
                    <a:pt x="55" y="60"/>
                  </a:cubicBezTo>
                  <a:cubicBezTo>
                    <a:pt x="56" y="61"/>
                    <a:pt x="56" y="61"/>
                    <a:pt x="56" y="61"/>
                  </a:cubicBezTo>
                  <a:cubicBezTo>
                    <a:pt x="56" y="62"/>
                    <a:pt x="55" y="62"/>
                    <a:pt x="55" y="62"/>
                  </a:cubicBezTo>
                  <a:cubicBezTo>
                    <a:pt x="54" y="62"/>
                    <a:pt x="53" y="62"/>
                    <a:pt x="53" y="62"/>
                  </a:cubicBezTo>
                  <a:cubicBezTo>
                    <a:pt x="52" y="61"/>
                    <a:pt x="52" y="61"/>
                    <a:pt x="52" y="61"/>
                  </a:cubicBezTo>
                  <a:cubicBezTo>
                    <a:pt x="49" y="60"/>
                    <a:pt x="49" y="60"/>
                    <a:pt x="49" y="60"/>
                  </a:cubicBezTo>
                  <a:cubicBezTo>
                    <a:pt x="48" y="60"/>
                    <a:pt x="5" y="61"/>
                    <a:pt x="5" y="6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77" name="Freeform 328">
              <a:extLst>
                <a:ext uri="{FF2B5EF4-FFF2-40B4-BE49-F238E27FC236}">
                  <a16:creationId xmlns:a16="http://schemas.microsoft.com/office/drawing/2014/main" id="{7EAA00A1-DE7D-40B2-B122-C3EC9FFC1146}"/>
                </a:ext>
              </a:extLst>
            </p:cNvPr>
            <p:cNvSpPr>
              <a:spLocks/>
            </p:cNvSpPr>
            <p:nvPr/>
          </p:nvSpPr>
          <p:spPr bwMode="auto">
            <a:xfrm>
              <a:off x="5302782" y="3496103"/>
              <a:ext cx="367962" cy="352587"/>
            </a:xfrm>
            <a:custGeom>
              <a:avLst/>
              <a:gdLst>
                <a:gd name="T0" fmla="*/ 35 w 99"/>
                <a:gd name="T1" fmla="*/ 406 h 95"/>
                <a:gd name="T2" fmla="*/ 72 w 99"/>
                <a:gd name="T3" fmla="*/ 414 h 95"/>
                <a:gd name="T4" fmla="*/ 128 w 99"/>
                <a:gd name="T5" fmla="*/ 414 h 95"/>
                <a:gd name="T6" fmla="*/ 294 w 99"/>
                <a:gd name="T7" fmla="*/ 422 h 95"/>
                <a:gd name="T8" fmla="*/ 294 w 99"/>
                <a:gd name="T9" fmla="*/ 380 h 95"/>
                <a:gd name="T10" fmla="*/ 367 w 99"/>
                <a:gd name="T11" fmla="*/ 0 h 95"/>
                <a:gd name="T12" fmla="*/ 581 w 99"/>
                <a:gd name="T13" fmla="*/ 179 h 95"/>
                <a:gd name="T14" fmla="*/ 602 w 99"/>
                <a:gd name="T15" fmla="*/ 214 h 95"/>
                <a:gd name="T16" fmla="*/ 637 w 99"/>
                <a:gd name="T17" fmla="*/ 235 h 95"/>
                <a:gd name="T18" fmla="*/ 675 w 99"/>
                <a:gd name="T19" fmla="*/ 265 h 95"/>
                <a:gd name="T20" fmla="*/ 701 w 99"/>
                <a:gd name="T21" fmla="*/ 286 h 95"/>
                <a:gd name="T22" fmla="*/ 696 w 99"/>
                <a:gd name="T23" fmla="*/ 414 h 95"/>
                <a:gd name="T24" fmla="*/ 637 w 99"/>
                <a:gd name="T25" fmla="*/ 449 h 95"/>
                <a:gd name="T26" fmla="*/ 573 w 99"/>
                <a:gd name="T27" fmla="*/ 449 h 95"/>
                <a:gd name="T28" fmla="*/ 487 w 99"/>
                <a:gd name="T29" fmla="*/ 449 h 95"/>
                <a:gd name="T30" fmla="*/ 444 w 99"/>
                <a:gd name="T31" fmla="*/ 479 h 95"/>
                <a:gd name="T32" fmla="*/ 402 w 99"/>
                <a:gd name="T33" fmla="*/ 500 h 95"/>
                <a:gd name="T34" fmla="*/ 388 w 99"/>
                <a:gd name="T35" fmla="*/ 529 h 95"/>
                <a:gd name="T36" fmla="*/ 359 w 99"/>
                <a:gd name="T37" fmla="*/ 521 h 95"/>
                <a:gd name="T38" fmla="*/ 337 w 99"/>
                <a:gd name="T39" fmla="*/ 529 h 95"/>
                <a:gd name="T40" fmla="*/ 329 w 99"/>
                <a:gd name="T41" fmla="*/ 551 h 95"/>
                <a:gd name="T42" fmla="*/ 286 w 99"/>
                <a:gd name="T43" fmla="*/ 586 h 95"/>
                <a:gd name="T44" fmla="*/ 278 w 99"/>
                <a:gd name="T45" fmla="*/ 628 h 95"/>
                <a:gd name="T46" fmla="*/ 278 w 99"/>
                <a:gd name="T47" fmla="*/ 666 h 95"/>
                <a:gd name="T48" fmla="*/ 236 w 99"/>
                <a:gd name="T49" fmla="*/ 666 h 95"/>
                <a:gd name="T50" fmla="*/ 230 w 99"/>
                <a:gd name="T51" fmla="*/ 636 h 95"/>
                <a:gd name="T52" fmla="*/ 201 w 99"/>
                <a:gd name="T53" fmla="*/ 650 h 95"/>
                <a:gd name="T54" fmla="*/ 187 w 99"/>
                <a:gd name="T55" fmla="*/ 644 h 95"/>
                <a:gd name="T56" fmla="*/ 166 w 99"/>
                <a:gd name="T57" fmla="*/ 658 h 95"/>
                <a:gd name="T58" fmla="*/ 158 w 99"/>
                <a:gd name="T59" fmla="*/ 628 h 95"/>
                <a:gd name="T60" fmla="*/ 150 w 99"/>
                <a:gd name="T61" fmla="*/ 607 h 95"/>
                <a:gd name="T62" fmla="*/ 128 w 99"/>
                <a:gd name="T63" fmla="*/ 586 h 95"/>
                <a:gd name="T64" fmla="*/ 115 w 99"/>
                <a:gd name="T65" fmla="*/ 551 h 95"/>
                <a:gd name="T66" fmla="*/ 94 w 99"/>
                <a:gd name="T67" fmla="*/ 572 h 95"/>
                <a:gd name="T68" fmla="*/ 56 w 99"/>
                <a:gd name="T69" fmla="*/ 572 h 95"/>
                <a:gd name="T70" fmla="*/ 21 w 99"/>
                <a:gd name="T71" fmla="*/ 564 h 95"/>
                <a:gd name="T72" fmla="*/ 35 w 99"/>
                <a:gd name="T73" fmla="*/ 529 h 95"/>
                <a:gd name="T74" fmla="*/ 0 w 99"/>
                <a:gd name="T75" fmla="*/ 492 h 95"/>
                <a:gd name="T76" fmla="*/ 8 w 99"/>
                <a:gd name="T77" fmla="*/ 457 h 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99" h="95">
                  <a:moveTo>
                    <a:pt x="1" y="62"/>
                  </a:moveTo>
                  <a:cubicBezTo>
                    <a:pt x="3" y="63"/>
                    <a:pt x="3" y="58"/>
                    <a:pt x="5" y="57"/>
                  </a:cubicBezTo>
                  <a:cubicBezTo>
                    <a:pt x="6" y="56"/>
                    <a:pt x="7" y="57"/>
                    <a:pt x="8" y="59"/>
                  </a:cubicBezTo>
                  <a:cubicBezTo>
                    <a:pt x="9" y="61"/>
                    <a:pt x="9" y="59"/>
                    <a:pt x="10" y="58"/>
                  </a:cubicBezTo>
                  <a:cubicBezTo>
                    <a:pt x="11" y="57"/>
                    <a:pt x="14" y="59"/>
                    <a:pt x="14" y="59"/>
                  </a:cubicBezTo>
                  <a:cubicBezTo>
                    <a:pt x="14" y="59"/>
                    <a:pt x="18" y="59"/>
                    <a:pt x="18" y="58"/>
                  </a:cubicBezTo>
                  <a:cubicBezTo>
                    <a:pt x="18" y="56"/>
                    <a:pt x="20" y="59"/>
                    <a:pt x="20" y="59"/>
                  </a:cubicBezTo>
                  <a:cubicBezTo>
                    <a:pt x="41" y="59"/>
                    <a:pt x="41" y="59"/>
                    <a:pt x="41" y="59"/>
                  </a:cubicBezTo>
                  <a:cubicBezTo>
                    <a:pt x="41" y="58"/>
                    <a:pt x="42" y="54"/>
                    <a:pt x="42" y="54"/>
                  </a:cubicBezTo>
                  <a:cubicBezTo>
                    <a:pt x="41" y="54"/>
                    <a:pt x="41" y="53"/>
                    <a:pt x="41" y="53"/>
                  </a:cubicBezTo>
                  <a:cubicBezTo>
                    <a:pt x="42" y="0"/>
                    <a:pt x="42" y="0"/>
                    <a:pt x="42" y="0"/>
                  </a:cubicBezTo>
                  <a:cubicBezTo>
                    <a:pt x="51" y="0"/>
                    <a:pt x="51" y="0"/>
                    <a:pt x="51" y="0"/>
                  </a:cubicBezTo>
                  <a:cubicBezTo>
                    <a:pt x="51" y="0"/>
                    <a:pt x="51" y="0"/>
                    <a:pt x="51" y="0"/>
                  </a:cubicBezTo>
                  <a:cubicBezTo>
                    <a:pt x="81" y="25"/>
                    <a:pt x="81" y="25"/>
                    <a:pt x="81" y="25"/>
                  </a:cubicBezTo>
                  <a:cubicBezTo>
                    <a:pt x="81" y="25"/>
                    <a:pt x="83" y="27"/>
                    <a:pt x="82" y="28"/>
                  </a:cubicBezTo>
                  <a:cubicBezTo>
                    <a:pt x="82" y="29"/>
                    <a:pt x="83" y="30"/>
                    <a:pt x="84" y="30"/>
                  </a:cubicBezTo>
                  <a:cubicBezTo>
                    <a:pt x="85" y="30"/>
                    <a:pt x="85" y="30"/>
                    <a:pt x="86" y="30"/>
                  </a:cubicBezTo>
                  <a:cubicBezTo>
                    <a:pt x="87" y="31"/>
                    <a:pt x="88" y="32"/>
                    <a:pt x="89" y="33"/>
                  </a:cubicBezTo>
                  <a:cubicBezTo>
                    <a:pt x="90" y="33"/>
                    <a:pt x="92" y="32"/>
                    <a:pt x="92" y="33"/>
                  </a:cubicBezTo>
                  <a:cubicBezTo>
                    <a:pt x="92" y="34"/>
                    <a:pt x="94" y="37"/>
                    <a:pt x="94" y="37"/>
                  </a:cubicBezTo>
                  <a:cubicBezTo>
                    <a:pt x="93" y="38"/>
                    <a:pt x="93" y="39"/>
                    <a:pt x="93" y="39"/>
                  </a:cubicBezTo>
                  <a:cubicBezTo>
                    <a:pt x="93" y="39"/>
                    <a:pt x="96" y="40"/>
                    <a:pt x="98" y="40"/>
                  </a:cubicBezTo>
                  <a:cubicBezTo>
                    <a:pt x="98" y="40"/>
                    <a:pt x="99" y="50"/>
                    <a:pt x="99" y="53"/>
                  </a:cubicBezTo>
                  <a:cubicBezTo>
                    <a:pt x="98" y="57"/>
                    <a:pt x="97" y="57"/>
                    <a:pt x="97" y="58"/>
                  </a:cubicBezTo>
                  <a:cubicBezTo>
                    <a:pt x="97" y="59"/>
                    <a:pt x="95" y="62"/>
                    <a:pt x="94" y="63"/>
                  </a:cubicBezTo>
                  <a:cubicBezTo>
                    <a:pt x="93" y="64"/>
                    <a:pt x="90" y="63"/>
                    <a:pt x="89" y="63"/>
                  </a:cubicBezTo>
                  <a:cubicBezTo>
                    <a:pt x="87" y="63"/>
                    <a:pt x="85" y="63"/>
                    <a:pt x="84" y="63"/>
                  </a:cubicBezTo>
                  <a:cubicBezTo>
                    <a:pt x="83" y="63"/>
                    <a:pt x="80" y="63"/>
                    <a:pt x="80" y="63"/>
                  </a:cubicBezTo>
                  <a:cubicBezTo>
                    <a:pt x="80" y="63"/>
                    <a:pt x="80" y="65"/>
                    <a:pt x="78" y="65"/>
                  </a:cubicBezTo>
                  <a:cubicBezTo>
                    <a:pt x="75" y="64"/>
                    <a:pt x="70" y="61"/>
                    <a:pt x="68" y="63"/>
                  </a:cubicBezTo>
                  <a:cubicBezTo>
                    <a:pt x="67" y="66"/>
                    <a:pt x="66" y="66"/>
                    <a:pt x="64" y="66"/>
                  </a:cubicBezTo>
                  <a:cubicBezTo>
                    <a:pt x="63" y="66"/>
                    <a:pt x="62" y="66"/>
                    <a:pt x="62" y="67"/>
                  </a:cubicBezTo>
                  <a:cubicBezTo>
                    <a:pt x="62" y="68"/>
                    <a:pt x="61" y="69"/>
                    <a:pt x="60" y="69"/>
                  </a:cubicBezTo>
                  <a:cubicBezTo>
                    <a:pt x="59" y="69"/>
                    <a:pt x="56" y="70"/>
                    <a:pt x="56" y="70"/>
                  </a:cubicBezTo>
                  <a:cubicBezTo>
                    <a:pt x="56" y="70"/>
                    <a:pt x="55" y="70"/>
                    <a:pt x="54" y="71"/>
                  </a:cubicBezTo>
                  <a:cubicBezTo>
                    <a:pt x="54" y="72"/>
                    <a:pt x="54" y="74"/>
                    <a:pt x="54" y="74"/>
                  </a:cubicBezTo>
                  <a:cubicBezTo>
                    <a:pt x="54" y="74"/>
                    <a:pt x="53" y="75"/>
                    <a:pt x="52" y="74"/>
                  </a:cubicBezTo>
                  <a:cubicBezTo>
                    <a:pt x="51" y="73"/>
                    <a:pt x="51" y="74"/>
                    <a:pt x="50" y="73"/>
                  </a:cubicBezTo>
                  <a:cubicBezTo>
                    <a:pt x="49" y="73"/>
                    <a:pt x="50" y="71"/>
                    <a:pt x="49" y="72"/>
                  </a:cubicBezTo>
                  <a:cubicBezTo>
                    <a:pt x="47" y="72"/>
                    <a:pt x="47" y="73"/>
                    <a:pt x="47" y="74"/>
                  </a:cubicBezTo>
                  <a:cubicBezTo>
                    <a:pt x="47" y="74"/>
                    <a:pt x="49" y="75"/>
                    <a:pt x="48" y="76"/>
                  </a:cubicBezTo>
                  <a:cubicBezTo>
                    <a:pt x="47" y="78"/>
                    <a:pt x="46" y="77"/>
                    <a:pt x="46" y="77"/>
                  </a:cubicBezTo>
                  <a:cubicBezTo>
                    <a:pt x="45" y="79"/>
                    <a:pt x="45" y="82"/>
                    <a:pt x="43" y="82"/>
                  </a:cubicBezTo>
                  <a:cubicBezTo>
                    <a:pt x="42" y="82"/>
                    <a:pt x="41" y="80"/>
                    <a:pt x="40" y="82"/>
                  </a:cubicBezTo>
                  <a:cubicBezTo>
                    <a:pt x="39" y="83"/>
                    <a:pt x="40" y="85"/>
                    <a:pt x="40" y="86"/>
                  </a:cubicBezTo>
                  <a:cubicBezTo>
                    <a:pt x="40" y="87"/>
                    <a:pt x="40" y="87"/>
                    <a:pt x="39" y="88"/>
                  </a:cubicBezTo>
                  <a:cubicBezTo>
                    <a:pt x="38" y="89"/>
                    <a:pt x="37" y="90"/>
                    <a:pt x="38" y="90"/>
                  </a:cubicBezTo>
                  <a:cubicBezTo>
                    <a:pt x="39" y="91"/>
                    <a:pt x="40" y="93"/>
                    <a:pt x="39" y="93"/>
                  </a:cubicBezTo>
                  <a:cubicBezTo>
                    <a:pt x="37" y="93"/>
                    <a:pt x="35" y="92"/>
                    <a:pt x="35" y="93"/>
                  </a:cubicBezTo>
                  <a:cubicBezTo>
                    <a:pt x="35" y="93"/>
                    <a:pt x="33" y="95"/>
                    <a:pt x="33" y="93"/>
                  </a:cubicBezTo>
                  <a:cubicBezTo>
                    <a:pt x="34" y="91"/>
                    <a:pt x="34" y="90"/>
                    <a:pt x="34" y="90"/>
                  </a:cubicBezTo>
                  <a:cubicBezTo>
                    <a:pt x="34" y="90"/>
                    <a:pt x="33" y="88"/>
                    <a:pt x="32" y="89"/>
                  </a:cubicBezTo>
                  <a:cubicBezTo>
                    <a:pt x="31" y="92"/>
                    <a:pt x="31" y="92"/>
                    <a:pt x="30" y="91"/>
                  </a:cubicBezTo>
                  <a:cubicBezTo>
                    <a:pt x="29" y="91"/>
                    <a:pt x="28" y="90"/>
                    <a:pt x="28" y="91"/>
                  </a:cubicBezTo>
                  <a:cubicBezTo>
                    <a:pt x="28" y="93"/>
                    <a:pt x="27" y="93"/>
                    <a:pt x="27" y="93"/>
                  </a:cubicBezTo>
                  <a:cubicBezTo>
                    <a:pt x="27" y="93"/>
                    <a:pt x="27" y="90"/>
                    <a:pt x="26" y="90"/>
                  </a:cubicBezTo>
                  <a:cubicBezTo>
                    <a:pt x="25" y="91"/>
                    <a:pt x="24" y="91"/>
                    <a:pt x="24" y="92"/>
                  </a:cubicBezTo>
                  <a:cubicBezTo>
                    <a:pt x="24" y="93"/>
                    <a:pt x="23" y="92"/>
                    <a:pt x="23" y="92"/>
                  </a:cubicBezTo>
                  <a:cubicBezTo>
                    <a:pt x="21" y="89"/>
                    <a:pt x="21" y="89"/>
                    <a:pt x="21" y="89"/>
                  </a:cubicBezTo>
                  <a:cubicBezTo>
                    <a:pt x="21" y="89"/>
                    <a:pt x="24" y="90"/>
                    <a:pt x="22" y="88"/>
                  </a:cubicBezTo>
                  <a:cubicBezTo>
                    <a:pt x="21" y="87"/>
                    <a:pt x="20" y="87"/>
                    <a:pt x="20" y="86"/>
                  </a:cubicBezTo>
                  <a:cubicBezTo>
                    <a:pt x="20" y="85"/>
                    <a:pt x="21" y="85"/>
                    <a:pt x="21" y="85"/>
                  </a:cubicBezTo>
                  <a:cubicBezTo>
                    <a:pt x="21" y="85"/>
                    <a:pt x="21" y="81"/>
                    <a:pt x="20" y="82"/>
                  </a:cubicBezTo>
                  <a:cubicBezTo>
                    <a:pt x="20" y="83"/>
                    <a:pt x="18" y="82"/>
                    <a:pt x="18" y="82"/>
                  </a:cubicBezTo>
                  <a:cubicBezTo>
                    <a:pt x="18" y="79"/>
                    <a:pt x="18" y="79"/>
                    <a:pt x="18" y="79"/>
                  </a:cubicBezTo>
                  <a:cubicBezTo>
                    <a:pt x="16" y="77"/>
                    <a:pt x="16" y="77"/>
                    <a:pt x="16" y="77"/>
                  </a:cubicBezTo>
                  <a:cubicBezTo>
                    <a:pt x="16" y="77"/>
                    <a:pt x="14" y="76"/>
                    <a:pt x="14" y="78"/>
                  </a:cubicBezTo>
                  <a:cubicBezTo>
                    <a:pt x="14" y="80"/>
                    <a:pt x="13" y="81"/>
                    <a:pt x="13" y="80"/>
                  </a:cubicBezTo>
                  <a:cubicBezTo>
                    <a:pt x="12" y="80"/>
                    <a:pt x="12" y="77"/>
                    <a:pt x="10" y="78"/>
                  </a:cubicBezTo>
                  <a:cubicBezTo>
                    <a:pt x="9" y="79"/>
                    <a:pt x="9" y="80"/>
                    <a:pt x="8" y="80"/>
                  </a:cubicBezTo>
                  <a:cubicBezTo>
                    <a:pt x="7" y="81"/>
                    <a:pt x="7" y="78"/>
                    <a:pt x="6" y="79"/>
                  </a:cubicBezTo>
                  <a:cubicBezTo>
                    <a:pt x="5" y="79"/>
                    <a:pt x="4" y="81"/>
                    <a:pt x="3" y="79"/>
                  </a:cubicBezTo>
                  <a:cubicBezTo>
                    <a:pt x="3" y="78"/>
                    <a:pt x="3" y="77"/>
                    <a:pt x="4" y="77"/>
                  </a:cubicBezTo>
                  <a:cubicBezTo>
                    <a:pt x="5" y="76"/>
                    <a:pt x="5" y="75"/>
                    <a:pt x="5" y="74"/>
                  </a:cubicBezTo>
                  <a:cubicBezTo>
                    <a:pt x="5" y="73"/>
                    <a:pt x="3" y="69"/>
                    <a:pt x="2" y="69"/>
                  </a:cubicBezTo>
                  <a:cubicBezTo>
                    <a:pt x="1" y="70"/>
                    <a:pt x="0" y="70"/>
                    <a:pt x="0" y="69"/>
                  </a:cubicBezTo>
                  <a:cubicBezTo>
                    <a:pt x="1" y="67"/>
                    <a:pt x="1" y="66"/>
                    <a:pt x="1" y="66"/>
                  </a:cubicBezTo>
                  <a:cubicBezTo>
                    <a:pt x="1" y="64"/>
                    <a:pt x="1" y="64"/>
                    <a:pt x="1" y="64"/>
                  </a:cubicBezTo>
                  <a:lnTo>
                    <a:pt x="1" y="62"/>
                  </a:lnTo>
                  <a:close/>
                </a:path>
              </a:pathLst>
            </a:custGeom>
            <a:solidFill>
              <a:srgbClr val="D9D9D9"/>
            </a:solidFill>
            <a:ln w="4763" cap="rnd">
              <a:solidFill>
                <a:srgbClr val="FFFFFF"/>
              </a:solidFill>
              <a:prstDash val="solid"/>
              <a:round/>
              <a:headEnd/>
              <a:tailEnd/>
            </a:ln>
          </p:spPr>
          <p:txBody>
            <a:bodyPr/>
            <a:lstStyle/>
            <a:p>
              <a:endParaRPr lang="en-US"/>
            </a:p>
          </p:txBody>
        </p:sp>
        <p:sp>
          <p:nvSpPr>
            <p:cNvPr id="178" name="Freeform 329">
              <a:extLst>
                <a:ext uri="{FF2B5EF4-FFF2-40B4-BE49-F238E27FC236}">
                  <a16:creationId xmlns:a16="http://schemas.microsoft.com/office/drawing/2014/main" id="{165D5448-23AA-4E69-8EA8-A9B718ECB01C}"/>
                </a:ext>
              </a:extLst>
            </p:cNvPr>
            <p:cNvSpPr>
              <a:spLocks/>
            </p:cNvSpPr>
            <p:nvPr/>
          </p:nvSpPr>
          <p:spPr bwMode="auto">
            <a:xfrm>
              <a:off x="5499954" y="3533582"/>
              <a:ext cx="0" cy="0"/>
            </a:xfrm>
            <a:custGeom>
              <a:avLst/>
              <a:gdLst>
                <a:gd name="T0" fmla="*/ 0 60000 65536"/>
                <a:gd name="T1" fmla="*/ 0 60000 65536"/>
                <a:gd name="T2" fmla="*/ 0 60000 65536"/>
              </a:gdLst>
              <a:ahLst/>
              <a:cxnLst>
                <a:cxn ang="T0">
                  <a:pos x="0" y="0"/>
                </a:cxn>
                <a:cxn ang="T1">
                  <a:pos x="0" y="0"/>
                </a:cxn>
                <a:cxn ang="T2">
                  <a:pos x="0" y="0"/>
                </a:cxn>
              </a:cxnLst>
              <a:rect l="0" t="0" r="r" b="b"/>
              <a:pathLst>
                <a:path>
                  <a:moveTo>
                    <a:pt x="0" y="0"/>
                  </a:move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9" name="Line 330">
              <a:extLst>
                <a:ext uri="{FF2B5EF4-FFF2-40B4-BE49-F238E27FC236}">
                  <a16:creationId xmlns:a16="http://schemas.microsoft.com/office/drawing/2014/main" id="{B1F7800C-F3A5-41FA-9065-A61BE995649E}"/>
                </a:ext>
              </a:extLst>
            </p:cNvPr>
            <p:cNvSpPr>
              <a:spLocks noChangeShapeType="1"/>
            </p:cNvSpPr>
            <p:nvPr/>
          </p:nvSpPr>
          <p:spPr bwMode="auto">
            <a:xfrm>
              <a:off x="5499954" y="3533582"/>
              <a:ext cx="0" cy="0"/>
            </a:xfrm>
            <a:prstGeom prst="line">
              <a:avLst/>
            </a:prstGeom>
            <a:solidFill>
              <a:srgbClr val="D9D9D9"/>
            </a:solidFill>
            <a:ln w="4763" cap="rnd">
              <a:solidFill>
                <a:srgbClr val="FFFFFF"/>
              </a:solidFill>
              <a:round/>
              <a:headEnd/>
              <a:tailEnd/>
            </a:ln>
          </p:spPr>
          <p:txBody>
            <a:bodyPr/>
            <a:lstStyle/>
            <a:p>
              <a:endParaRPr lang="en-US"/>
            </a:p>
          </p:txBody>
        </p:sp>
        <p:sp>
          <p:nvSpPr>
            <p:cNvPr id="180" name="Freeform 331">
              <a:extLst>
                <a:ext uri="{FF2B5EF4-FFF2-40B4-BE49-F238E27FC236}">
                  <a16:creationId xmlns:a16="http://schemas.microsoft.com/office/drawing/2014/main" id="{E77DA231-2BA2-40C8-97A8-3EE4E1768825}"/>
                </a:ext>
              </a:extLst>
            </p:cNvPr>
            <p:cNvSpPr>
              <a:spLocks/>
            </p:cNvSpPr>
            <p:nvPr/>
          </p:nvSpPr>
          <p:spPr bwMode="auto">
            <a:xfrm>
              <a:off x="5220859" y="3440577"/>
              <a:ext cx="270764" cy="290121"/>
            </a:xfrm>
            <a:custGeom>
              <a:avLst/>
              <a:gdLst>
                <a:gd name="T0" fmla="*/ 163 w 73"/>
                <a:gd name="T1" fmla="*/ 552 h 78"/>
                <a:gd name="T2" fmla="*/ 192 w 73"/>
                <a:gd name="T3" fmla="*/ 517 h 78"/>
                <a:gd name="T4" fmla="*/ 214 w 73"/>
                <a:gd name="T5" fmla="*/ 531 h 78"/>
                <a:gd name="T6" fmla="*/ 227 w 73"/>
                <a:gd name="T7" fmla="*/ 525 h 78"/>
                <a:gd name="T8" fmla="*/ 256 w 73"/>
                <a:gd name="T9" fmla="*/ 531 h 78"/>
                <a:gd name="T10" fmla="*/ 286 w 73"/>
                <a:gd name="T11" fmla="*/ 525 h 78"/>
                <a:gd name="T12" fmla="*/ 299 w 73"/>
                <a:gd name="T13" fmla="*/ 531 h 78"/>
                <a:gd name="T14" fmla="*/ 449 w 73"/>
                <a:gd name="T15" fmla="*/ 531 h 78"/>
                <a:gd name="T16" fmla="*/ 457 w 73"/>
                <a:gd name="T17" fmla="*/ 496 h 78"/>
                <a:gd name="T18" fmla="*/ 449 w 73"/>
                <a:gd name="T19" fmla="*/ 488 h 78"/>
                <a:gd name="T20" fmla="*/ 457 w 73"/>
                <a:gd name="T21" fmla="*/ 107 h 78"/>
                <a:gd name="T22" fmla="*/ 521 w 73"/>
                <a:gd name="T23" fmla="*/ 107 h 78"/>
                <a:gd name="T24" fmla="*/ 513 w 73"/>
                <a:gd name="T25" fmla="*/ 102 h 78"/>
                <a:gd name="T26" fmla="*/ 393 w 73"/>
                <a:gd name="T27" fmla="*/ 0 h 78"/>
                <a:gd name="T28" fmla="*/ 379 w 73"/>
                <a:gd name="T29" fmla="*/ 56 h 78"/>
                <a:gd name="T30" fmla="*/ 248 w 73"/>
                <a:gd name="T31" fmla="*/ 43 h 78"/>
                <a:gd name="T32" fmla="*/ 227 w 73"/>
                <a:gd name="T33" fmla="*/ 158 h 78"/>
                <a:gd name="T34" fmla="*/ 179 w 73"/>
                <a:gd name="T35" fmla="*/ 188 h 78"/>
                <a:gd name="T36" fmla="*/ 171 w 73"/>
                <a:gd name="T37" fmla="*/ 252 h 78"/>
                <a:gd name="T38" fmla="*/ 13 w 73"/>
                <a:gd name="T39" fmla="*/ 236 h 78"/>
                <a:gd name="T40" fmla="*/ 13 w 73"/>
                <a:gd name="T41" fmla="*/ 257 h 78"/>
                <a:gd name="T42" fmla="*/ 29 w 73"/>
                <a:gd name="T43" fmla="*/ 273 h 78"/>
                <a:gd name="T44" fmla="*/ 35 w 73"/>
                <a:gd name="T45" fmla="*/ 287 h 78"/>
                <a:gd name="T46" fmla="*/ 29 w 73"/>
                <a:gd name="T47" fmla="*/ 308 h 78"/>
                <a:gd name="T48" fmla="*/ 21 w 73"/>
                <a:gd name="T49" fmla="*/ 324 h 78"/>
                <a:gd name="T50" fmla="*/ 35 w 73"/>
                <a:gd name="T51" fmla="*/ 346 h 78"/>
                <a:gd name="T52" fmla="*/ 29 w 73"/>
                <a:gd name="T53" fmla="*/ 359 h 78"/>
                <a:gd name="T54" fmla="*/ 29 w 73"/>
                <a:gd name="T55" fmla="*/ 380 h 78"/>
                <a:gd name="T56" fmla="*/ 21 w 73"/>
                <a:gd name="T57" fmla="*/ 410 h 78"/>
                <a:gd name="T58" fmla="*/ 8 w 73"/>
                <a:gd name="T59" fmla="*/ 437 h 78"/>
                <a:gd name="T60" fmla="*/ 8 w 73"/>
                <a:gd name="T61" fmla="*/ 458 h 78"/>
                <a:gd name="T62" fmla="*/ 21 w 73"/>
                <a:gd name="T63" fmla="*/ 458 h 78"/>
                <a:gd name="T64" fmla="*/ 51 w 73"/>
                <a:gd name="T65" fmla="*/ 458 h 78"/>
                <a:gd name="T66" fmla="*/ 64 w 73"/>
                <a:gd name="T67" fmla="*/ 453 h 78"/>
                <a:gd name="T68" fmla="*/ 99 w 73"/>
                <a:gd name="T69" fmla="*/ 466 h 78"/>
                <a:gd name="T70" fmla="*/ 115 w 73"/>
                <a:gd name="T71" fmla="*/ 488 h 78"/>
                <a:gd name="T72" fmla="*/ 136 w 73"/>
                <a:gd name="T73" fmla="*/ 509 h 78"/>
                <a:gd name="T74" fmla="*/ 158 w 73"/>
                <a:gd name="T75" fmla="*/ 525 h 78"/>
                <a:gd name="T76" fmla="*/ 158 w 73"/>
                <a:gd name="T77" fmla="*/ 539 h 78"/>
                <a:gd name="T78" fmla="*/ 163 w 73"/>
                <a:gd name="T79" fmla="*/ 552 h 7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3" h="78">
                  <a:moveTo>
                    <a:pt x="23" y="77"/>
                  </a:moveTo>
                  <a:cubicBezTo>
                    <a:pt x="25" y="78"/>
                    <a:pt x="25" y="73"/>
                    <a:pt x="27" y="72"/>
                  </a:cubicBezTo>
                  <a:cubicBezTo>
                    <a:pt x="28" y="71"/>
                    <a:pt x="29" y="72"/>
                    <a:pt x="30" y="74"/>
                  </a:cubicBezTo>
                  <a:cubicBezTo>
                    <a:pt x="31" y="76"/>
                    <a:pt x="31" y="74"/>
                    <a:pt x="32" y="73"/>
                  </a:cubicBezTo>
                  <a:cubicBezTo>
                    <a:pt x="33" y="72"/>
                    <a:pt x="36" y="74"/>
                    <a:pt x="36" y="74"/>
                  </a:cubicBezTo>
                  <a:cubicBezTo>
                    <a:pt x="36" y="74"/>
                    <a:pt x="40" y="74"/>
                    <a:pt x="40" y="73"/>
                  </a:cubicBezTo>
                  <a:cubicBezTo>
                    <a:pt x="40" y="71"/>
                    <a:pt x="42" y="74"/>
                    <a:pt x="42" y="74"/>
                  </a:cubicBezTo>
                  <a:cubicBezTo>
                    <a:pt x="63" y="74"/>
                    <a:pt x="63" y="74"/>
                    <a:pt x="63" y="74"/>
                  </a:cubicBezTo>
                  <a:cubicBezTo>
                    <a:pt x="63" y="73"/>
                    <a:pt x="64" y="69"/>
                    <a:pt x="64" y="69"/>
                  </a:cubicBezTo>
                  <a:cubicBezTo>
                    <a:pt x="63" y="69"/>
                    <a:pt x="63" y="68"/>
                    <a:pt x="63" y="68"/>
                  </a:cubicBezTo>
                  <a:cubicBezTo>
                    <a:pt x="64" y="15"/>
                    <a:pt x="64" y="15"/>
                    <a:pt x="64" y="15"/>
                  </a:cubicBezTo>
                  <a:cubicBezTo>
                    <a:pt x="73" y="15"/>
                    <a:pt x="73" y="15"/>
                    <a:pt x="73" y="15"/>
                  </a:cubicBezTo>
                  <a:cubicBezTo>
                    <a:pt x="72" y="14"/>
                    <a:pt x="72" y="14"/>
                    <a:pt x="72" y="14"/>
                  </a:cubicBezTo>
                  <a:cubicBezTo>
                    <a:pt x="55" y="0"/>
                    <a:pt x="55" y="0"/>
                    <a:pt x="55" y="0"/>
                  </a:cubicBezTo>
                  <a:cubicBezTo>
                    <a:pt x="53" y="8"/>
                    <a:pt x="53" y="8"/>
                    <a:pt x="53" y="8"/>
                  </a:cubicBezTo>
                  <a:cubicBezTo>
                    <a:pt x="35" y="6"/>
                    <a:pt x="35" y="6"/>
                    <a:pt x="35" y="6"/>
                  </a:cubicBezTo>
                  <a:cubicBezTo>
                    <a:pt x="32" y="22"/>
                    <a:pt x="32" y="22"/>
                    <a:pt x="32" y="22"/>
                  </a:cubicBezTo>
                  <a:cubicBezTo>
                    <a:pt x="32" y="22"/>
                    <a:pt x="25" y="24"/>
                    <a:pt x="25" y="26"/>
                  </a:cubicBezTo>
                  <a:cubicBezTo>
                    <a:pt x="24" y="29"/>
                    <a:pt x="24" y="35"/>
                    <a:pt x="24" y="35"/>
                  </a:cubicBezTo>
                  <a:cubicBezTo>
                    <a:pt x="2" y="33"/>
                    <a:pt x="2" y="33"/>
                    <a:pt x="2" y="33"/>
                  </a:cubicBezTo>
                  <a:cubicBezTo>
                    <a:pt x="2" y="33"/>
                    <a:pt x="0" y="34"/>
                    <a:pt x="2" y="36"/>
                  </a:cubicBezTo>
                  <a:cubicBezTo>
                    <a:pt x="3" y="37"/>
                    <a:pt x="3" y="38"/>
                    <a:pt x="4" y="38"/>
                  </a:cubicBezTo>
                  <a:cubicBezTo>
                    <a:pt x="4" y="39"/>
                    <a:pt x="5" y="39"/>
                    <a:pt x="5" y="40"/>
                  </a:cubicBezTo>
                  <a:cubicBezTo>
                    <a:pt x="5" y="42"/>
                    <a:pt x="4" y="42"/>
                    <a:pt x="4" y="43"/>
                  </a:cubicBezTo>
                  <a:cubicBezTo>
                    <a:pt x="4" y="44"/>
                    <a:pt x="3" y="44"/>
                    <a:pt x="3" y="45"/>
                  </a:cubicBezTo>
                  <a:cubicBezTo>
                    <a:pt x="4" y="46"/>
                    <a:pt x="5" y="48"/>
                    <a:pt x="5" y="48"/>
                  </a:cubicBezTo>
                  <a:cubicBezTo>
                    <a:pt x="5" y="48"/>
                    <a:pt x="4" y="49"/>
                    <a:pt x="4" y="50"/>
                  </a:cubicBezTo>
                  <a:cubicBezTo>
                    <a:pt x="4" y="52"/>
                    <a:pt x="5" y="52"/>
                    <a:pt x="4" y="53"/>
                  </a:cubicBezTo>
                  <a:cubicBezTo>
                    <a:pt x="4" y="54"/>
                    <a:pt x="3" y="57"/>
                    <a:pt x="3" y="57"/>
                  </a:cubicBezTo>
                  <a:cubicBezTo>
                    <a:pt x="3" y="58"/>
                    <a:pt x="2" y="60"/>
                    <a:pt x="1" y="61"/>
                  </a:cubicBezTo>
                  <a:cubicBezTo>
                    <a:pt x="1" y="62"/>
                    <a:pt x="1" y="62"/>
                    <a:pt x="1" y="64"/>
                  </a:cubicBezTo>
                  <a:cubicBezTo>
                    <a:pt x="1" y="64"/>
                    <a:pt x="2" y="64"/>
                    <a:pt x="3" y="64"/>
                  </a:cubicBezTo>
                  <a:cubicBezTo>
                    <a:pt x="4" y="64"/>
                    <a:pt x="7" y="64"/>
                    <a:pt x="7" y="64"/>
                  </a:cubicBezTo>
                  <a:cubicBezTo>
                    <a:pt x="8" y="64"/>
                    <a:pt x="8" y="63"/>
                    <a:pt x="9" y="63"/>
                  </a:cubicBezTo>
                  <a:cubicBezTo>
                    <a:pt x="11" y="64"/>
                    <a:pt x="13" y="64"/>
                    <a:pt x="14" y="65"/>
                  </a:cubicBezTo>
                  <a:cubicBezTo>
                    <a:pt x="14" y="67"/>
                    <a:pt x="15" y="68"/>
                    <a:pt x="16" y="68"/>
                  </a:cubicBezTo>
                  <a:cubicBezTo>
                    <a:pt x="17" y="68"/>
                    <a:pt x="18" y="70"/>
                    <a:pt x="19" y="71"/>
                  </a:cubicBezTo>
                  <a:cubicBezTo>
                    <a:pt x="20" y="72"/>
                    <a:pt x="22" y="73"/>
                    <a:pt x="22" y="73"/>
                  </a:cubicBezTo>
                  <a:cubicBezTo>
                    <a:pt x="22" y="75"/>
                    <a:pt x="22" y="75"/>
                    <a:pt x="22" y="75"/>
                  </a:cubicBezTo>
                  <a:lnTo>
                    <a:pt x="23" y="77"/>
                  </a:lnTo>
                  <a:close/>
                </a:path>
              </a:pathLst>
            </a:custGeom>
            <a:solidFill>
              <a:srgbClr val="D9D9D9"/>
            </a:solidFill>
            <a:ln w="4763" cap="rnd">
              <a:solidFill>
                <a:srgbClr val="FFFFFF"/>
              </a:solidFill>
              <a:prstDash val="solid"/>
              <a:round/>
              <a:headEnd/>
              <a:tailEnd/>
            </a:ln>
          </p:spPr>
          <p:txBody>
            <a:bodyPr/>
            <a:lstStyle/>
            <a:p>
              <a:endParaRPr lang="en-US"/>
            </a:p>
          </p:txBody>
        </p:sp>
        <p:sp>
          <p:nvSpPr>
            <p:cNvPr id="181" name="Freeform 332">
              <a:extLst>
                <a:ext uri="{FF2B5EF4-FFF2-40B4-BE49-F238E27FC236}">
                  <a16:creationId xmlns:a16="http://schemas.microsoft.com/office/drawing/2014/main" id="{1514C16C-D9B7-4520-AF86-E9200FF83BB5}"/>
                </a:ext>
              </a:extLst>
            </p:cNvPr>
            <p:cNvSpPr>
              <a:spLocks/>
            </p:cNvSpPr>
            <p:nvPr/>
          </p:nvSpPr>
          <p:spPr bwMode="auto">
            <a:xfrm>
              <a:off x="5195865" y="3673784"/>
              <a:ext cx="124968" cy="137426"/>
            </a:xfrm>
            <a:custGeom>
              <a:avLst/>
              <a:gdLst>
                <a:gd name="T0" fmla="*/ 56 w 34"/>
                <a:gd name="T1" fmla="*/ 8 h 37"/>
                <a:gd name="T2" fmla="*/ 69 w 34"/>
                <a:gd name="T3" fmla="*/ 8 h 37"/>
                <a:gd name="T4" fmla="*/ 98 w 34"/>
                <a:gd name="T5" fmla="*/ 8 h 37"/>
                <a:gd name="T6" fmla="*/ 111 w 34"/>
                <a:gd name="T7" fmla="*/ 0 h 37"/>
                <a:gd name="T8" fmla="*/ 148 w 34"/>
                <a:gd name="T9" fmla="*/ 13 h 37"/>
                <a:gd name="T10" fmla="*/ 161 w 34"/>
                <a:gd name="T11" fmla="*/ 35 h 37"/>
                <a:gd name="T12" fmla="*/ 183 w 34"/>
                <a:gd name="T13" fmla="*/ 56 h 37"/>
                <a:gd name="T14" fmla="*/ 204 w 34"/>
                <a:gd name="T15" fmla="*/ 72 h 37"/>
                <a:gd name="T16" fmla="*/ 204 w 34"/>
                <a:gd name="T17" fmla="*/ 86 h 37"/>
                <a:gd name="T18" fmla="*/ 209 w 34"/>
                <a:gd name="T19" fmla="*/ 99 h 37"/>
                <a:gd name="T20" fmla="*/ 209 w 34"/>
                <a:gd name="T21" fmla="*/ 115 h 37"/>
                <a:gd name="T22" fmla="*/ 209 w 34"/>
                <a:gd name="T23" fmla="*/ 128 h 37"/>
                <a:gd name="T24" fmla="*/ 204 w 34"/>
                <a:gd name="T25" fmla="*/ 150 h 37"/>
                <a:gd name="T26" fmla="*/ 217 w 34"/>
                <a:gd name="T27" fmla="*/ 150 h 37"/>
                <a:gd name="T28" fmla="*/ 238 w 34"/>
                <a:gd name="T29" fmla="*/ 187 h 37"/>
                <a:gd name="T30" fmla="*/ 230 w 34"/>
                <a:gd name="T31" fmla="*/ 209 h 37"/>
                <a:gd name="T32" fmla="*/ 209 w 34"/>
                <a:gd name="T33" fmla="*/ 209 h 37"/>
                <a:gd name="T34" fmla="*/ 183 w 34"/>
                <a:gd name="T35" fmla="*/ 209 h 37"/>
                <a:gd name="T36" fmla="*/ 161 w 34"/>
                <a:gd name="T37" fmla="*/ 193 h 37"/>
                <a:gd name="T38" fmla="*/ 140 w 34"/>
                <a:gd name="T39" fmla="*/ 193 h 37"/>
                <a:gd name="T40" fmla="*/ 140 w 34"/>
                <a:gd name="T41" fmla="*/ 209 h 37"/>
                <a:gd name="T42" fmla="*/ 132 w 34"/>
                <a:gd name="T43" fmla="*/ 209 h 37"/>
                <a:gd name="T44" fmla="*/ 127 w 34"/>
                <a:gd name="T45" fmla="*/ 209 h 37"/>
                <a:gd name="T46" fmla="*/ 140 w 34"/>
                <a:gd name="T47" fmla="*/ 222 h 37"/>
                <a:gd name="T48" fmla="*/ 132 w 34"/>
                <a:gd name="T49" fmla="*/ 235 h 37"/>
                <a:gd name="T50" fmla="*/ 119 w 34"/>
                <a:gd name="T51" fmla="*/ 235 h 37"/>
                <a:gd name="T52" fmla="*/ 85 w 34"/>
                <a:gd name="T53" fmla="*/ 265 h 37"/>
                <a:gd name="T54" fmla="*/ 69 w 34"/>
                <a:gd name="T55" fmla="*/ 243 h 37"/>
                <a:gd name="T56" fmla="*/ 69 w 34"/>
                <a:gd name="T57" fmla="*/ 230 h 37"/>
                <a:gd name="T58" fmla="*/ 85 w 34"/>
                <a:gd name="T59" fmla="*/ 222 h 37"/>
                <a:gd name="T60" fmla="*/ 69 w 34"/>
                <a:gd name="T61" fmla="*/ 214 h 37"/>
                <a:gd name="T62" fmla="*/ 50 w 34"/>
                <a:gd name="T63" fmla="*/ 222 h 37"/>
                <a:gd name="T64" fmla="*/ 34 w 34"/>
                <a:gd name="T65" fmla="*/ 214 h 37"/>
                <a:gd name="T66" fmla="*/ 29 w 34"/>
                <a:gd name="T67" fmla="*/ 201 h 37"/>
                <a:gd name="T68" fmla="*/ 21 w 34"/>
                <a:gd name="T69" fmla="*/ 193 h 37"/>
                <a:gd name="T70" fmla="*/ 29 w 34"/>
                <a:gd name="T71" fmla="*/ 193 h 37"/>
                <a:gd name="T72" fmla="*/ 56 w 34"/>
                <a:gd name="T73" fmla="*/ 201 h 37"/>
                <a:gd name="T74" fmla="*/ 69 w 34"/>
                <a:gd name="T75" fmla="*/ 187 h 37"/>
                <a:gd name="T76" fmla="*/ 21 w 34"/>
                <a:gd name="T77" fmla="*/ 187 h 37"/>
                <a:gd name="T78" fmla="*/ 21 w 34"/>
                <a:gd name="T79" fmla="*/ 166 h 37"/>
                <a:gd name="T80" fmla="*/ 29 w 34"/>
                <a:gd name="T81" fmla="*/ 136 h 37"/>
                <a:gd name="T82" fmla="*/ 34 w 34"/>
                <a:gd name="T83" fmla="*/ 120 h 37"/>
                <a:gd name="T84" fmla="*/ 29 w 34"/>
                <a:gd name="T85" fmla="*/ 120 h 37"/>
                <a:gd name="T86" fmla="*/ 21 w 34"/>
                <a:gd name="T87" fmla="*/ 107 h 37"/>
                <a:gd name="T88" fmla="*/ 13 w 34"/>
                <a:gd name="T89" fmla="*/ 99 h 37"/>
                <a:gd name="T90" fmla="*/ 8 w 34"/>
                <a:gd name="T91" fmla="*/ 94 h 37"/>
                <a:gd name="T92" fmla="*/ 13 w 34"/>
                <a:gd name="T93" fmla="*/ 72 h 37"/>
                <a:gd name="T94" fmla="*/ 21 w 34"/>
                <a:gd name="T95" fmla="*/ 64 h 37"/>
                <a:gd name="T96" fmla="*/ 34 w 34"/>
                <a:gd name="T97" fmla="*/ 51 h 37"/>
                <a:gd name="T98" fmla="*/ 42 w 34"/>
                <a:gd name="T99" fmla="*/ 29 h 37"/>
                <a:gd name="T100" fmla="*/ 56 w 34"/>
                <a:gd name="T101" fmla="*/ 8 h 3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4" h="37">
                  <a:moveTo>
                    <a:pt x="8" y="1"/>
                  </a:moveTo>
                  <a:cubicBezTo>
                    <a:pt x="8" y="1"/>
                    <a:pt x="9" y="1"/>
                    <a:pt x="10" y="1"/>
                  </a:cubicBezTo>
                  <a:cubicBezTo>
                    <a:pt x="11" y="1"/>
                    <a:pt x="14" y="1"/>
                    <a:pt x="14" y="1"/>
                  </a:cubicBezTo>
                  <a:cubicBezTo>
                    <a:pt x="15" y="1"/>
                    <a:pt x="15" y="0"/>
                    <a:pt x="16" y="0"/>
                  </a:cubicBezTo>
                  <a:cubicBezTo>
                    <a:pt x="18" y="1"/>
                    <a:pt x="20" y="1"/>
                    <a:pt x="21" y="2"/>
                  </a:cubicBezTo>
                  <a:cubicBezTo>
                    <a:pt x="21" y="4"/>
                    <a:pt x="22" y="5"/>
                    <a:pt x="23" y="5"/>
                  </a:cubicBezTo>
                  <a:cubicBezTo>
                    <a:pt x="24" y="5"/>
                    <a:pt x="25" y="7"/>
                    <a:pt x="26" y="8"/>
                  </a:cubicBezTo>
                  <a:cubicBezTo>
                    <a:pt x="27" y="9"/>
                    <a:pt x="29" y="10"/>
                    <a:pt x="29" y="10"/>
                  </a:cubicBezTo>
                  <a:cubicBezTo>
                    <a:pt x="29" y="12"/>
                    <a:pt x="29" y="12"/>
                    <a:pt x="29" y="12"/>
                  </a:cubicBezTo>
                  <a:cubicBezTo>
                    <a:pt x="30" y="14"/>
                    <a:pt x="30" y="14"/>
                    <a:pt x="30" y="14"/>
                  </a:cubicBezTo>
                  <a:cubicBezTo>
                    <a:pt x="30" y="16"/>
                    <a:pt x="30" y="16"/>
                    <a:pt x="30" y="16"/>
                  </a:cubicBezTo>
                  <a:cubicBezTo>
                    <a:pt x="30" y="18"/>
                    <a:pt x="30" y="18"/>
                    <a:pt x="30" y="18"/>
                  </a:cubicBezTo>
                  <a:cubicBezTo>
                    <a:pt x="30" y="18"/>
                    <a:pt x="30" y="19"/>
                    <a:pt x="29" y="21"/>
                  </a:cubicBezTo>
                  <a:cubicBezTo>
                    <a:pt x="29" y="22"/>
                    <a:pt x="30" y="22"/>
                    <a:pt x="31" y="21"/>
                  </a:cubicBezTo>
                  <a:cubicBezTo>
                    <a:pt x="32" y="21"/>
                    <a:pt x="34" y="25"/>
                    <a:pt x="34" y="26"/>
                  </a:cubicBezTo>
                  <a:cubicBezTo>
                    <a:pt x="34" y="27"/>
                    <a:pt x="34" y="28"/>
                    <a:pt x="33" y="29"/>
                  </a:cubicBezTo>
                  <a:cubicBezTo>
                    <a:pt x="33" y="29"/>
                    <a:pt x="31" y="29"/>
                    <a:pt x="30" y="29"/>
                  </a:cubicBezTo>
                  <a:cubicBezTo>
                    <a:pt x="29" y="29"/>
                    <a:pt x="27" y="30"/>
                    <a:pt x="26" y="29"/>
                  </a:cubicBezTo>
                  <a:cubicBezTo>
                    <a:pt x="26" y="28"/>
                    <a:pt x="24" y="27"/>
                    <a:pt x="23" y="27"/>
                  </a:cubicBezTo>
                  <a:cubicBezTo>
                    <a:pt x="21" y="27"/>
                    <a:pt x="20" y="26"/>
                    <a:pt x="20" y="27"/>
                  </a:cubicBezTo>
                  <a:cubicBezTo>
                    <a:pt x="20" y="27"/>
                    <a:pt x="21" y="29"/>
                    <a:pt x="20" y="29"/>
                  </a:cubicBezTo>
                  <a:cubicBezTo>
                    <a:pt x="20" y="29"/>
                    <a:pt x="19" y="30"/>
                    <a:pt x="19" y="29"/>
                  </a:cubicBezTo>
                  <a:cubicBezTo>
                    <a:pt x="19" y="29"/>
                    <a:pt x="18" y="28"/>
                    <a:pt x="18" y="29"/>
                  </a:cubicBezTo>
                  <a:cubicBezTo>
                    <a:pt x="18" y="30"/>
                    <a:pt x="20" y="31"/>
                    <a:pt x="20" y="31"/>
                  </a:cubicBezTo>
                  <a:cubicBezTo>
                    <a:pt x="20" y="32"/>
                    <a:pt x="20" y="33"/>
                    <a:pt x="19" y="33"/>
                  </a:cubicBezTo>
                  <a:cubicBezTo>
                    <a:pt x="18" y="33"/>
                    <a:pt x="17" y="33"/>
                    <a:pt x="17" y="33"/>
                  </a:cubicBezTo>
                  <a:cubicBezTo>
                    <a:pt x="16" y="33"/>
                    <a:pt x="13" y="33"/>
                    <a:pt x="12" y="37"/>
                  </a:cubicBezTo>
                  <a:cubicBezTo>
                    <a:pt x="12" y="37"/>
                    <a:pt x="11" y="35"/>
                    <a:pt x="10" y="34"/>
                  </a:cubicBezTo>
                  <a:cubicBezTo>
                    <a:pt x="10" y="34"/>
                    <a:pt x="10" y="33"/>
                    <a:pt x="10" y="32"/>
                  </a:cubicBezTo>
                  <a:cubicBezTo>
                    <a:pt x="11" y="32"/>
                    <a:pt x="11" y="31"/>
                    <a:pt x="12" y="31"/>
                  </a:cubicBezTo>
                  <a:cubicBezTo>
                    <a:pt x="12" y="31"/>
                    <a:pt x="12" y="30"/>
                    <a:pt x="10" y="30"/>
                  </a:cubicBezTo>
                  <a:cubicBezTo>
                    <a:pt x="9" y="31"/>
                    <a:pt x="7" y="31"/>
                    <a:pt x="7" y="31"/>
                  </a:cubicBezTo>
                  <a:cubicBezTo>
                    <a:pt x="6" y="32"/>
                    <a:pt x="5" y="31"/>
                    <a:pt x="5" y="30"/>
                  </a:cubicBezTo>
                  <a:cubicBezTo>
                    <a:pt x="4" y="29"/>
                    <a:pt x="4" y="29"/>
                    <a:pt x="4" y="28"/>
                  </a:cubicBezTo>
                  <a:cubicBezTo>
                    <a:pt x="3" y="28"/>
                    <a:pt x="3" y="28"/>
                    <a:pt x="3" y="27"/>
                  </a:cubicBezTo>
                  <a:cubicBezTo>
                    <a:pt x="2" y="27"/>
                    <a:pt x="4" y="27"/>
                    <a:pt x="4" y="27"/>
                  </a:cubicBezTo>
                  <a:cubicBezTo>
                    <a:pt x="4" y="27"/>
                    <a:pt x="6" y="28"/>
                    <a:pt x="8" y="28"/>
                  </a:cubicBezTo>
                  <a:cubicBezTo>
                    <a:pt x="9" y="27"/>
                    <a:pt x="10" y="27"/>
                    <a:pt x="10" y="26"/>
                  </a:cubicBezTo>
                  <a:cubicBezTo>
                    <a:pt x="10" y="26"/>
                    <a:pt x="6" y="28"/>
                    <a:pt x="3" y="26"/>
                  </a:cubicBezTo>
                  <a:cubicBezTo>
                    <a:pt x="0" y="24"/>
                    <a:pt x="2" y="24"/>
                    <a:pt x="3" y="23"/>
                  </a:cubicBezTo>
                  <a:cubicBezTo>
                    <a:pt x="3" y="22"/>
                    <a:pt x="4" y="20"/>
                    <a:pt x="4" y="19"/>
                  </a:cubicBezTo>
                  <a:cubicBezTo>
                    <a:pt x="4" y="18"/>
                    <a:pt x="5" y="17"/>
                    <a:pt x="5" y="17"/>
                  </a:cubicBezTo>
                  <a:cubicBezTo>
                    <a:pt x="5" y="16"/>
                    <a:pt x="4" y="17"/>
                    <a:pt x="4" y="17"/>
                  </a:cubicBezTo>
                  <a:cubicBezTo>
                    <a:pt x="3" y="18"/>
                    <a:pt x="3" y="16"/>
                    <a:pt x="3" y="15"/>
                  </a:cubicBezTo>
                  <a:cubicBezTo>
                    <a:pt x="2" y="14"/>
                    <a:pt x="2" y="14"/>
                    <a:pt x="2" y="14"/>
                  </a:cubicBezTo>
                  <a:cubicBezTo>
                    <a:pt x="2" y="14"/>
                    <a:pt x="1" y="14"/>
                    <a:pt x="1" y="13"/>
                  </a:cubicBezTo>
                  <a:cubicBezTo>
                    <a:pt x="1" y="12"/>
                    <a:pt x="1" y="11"/>
                    <a:pt x="2" y="10"/>
                  </a:cubicBezTo>
                  <a:cubicBezTo>
                    <a:pt x="3" y="10"/>
                    <a:pt x="3" y="9"/>
                    <a:pt x="3" y="9"/>
                  </a:cubicBezTo>
                  <a:cubicBezTo>
                    <a:pt x="4" y="9"/>
                    <a:pt x="4" y="8"/>
                    <a:pt x="5" y="7"/>
                  </a:cubicBezTo>
                  <a:cubicBezTo>
                    <a:pt x="6" y="6"/>
                    <a:pt x="6" y="5"/>
                    <a:pt x="6" y="4"/>
                  </a:cubicBezTo>
                  <a:cubicBezTo>
                    <a:pt x="7" y="4"/>
                    <a:pt x="8" y="1"/>
                    <a:pt x="8" y="1"/>
                  </a:cubicBezTo>
                  <a:close/>
                </a:path>
              </a:pathLst>
            </a:custGeom>
            <a:solidFill>
              <a:srgbClr val="CC99FF"/>
            </a:solidFill>
            <a:ln w="4763" cap="rnd">
              <a:solidFill>
                <a:srgbClr val="FFFFFF"/>
              </a:solidFill>
              <a:prstDash val="solid"/>
              <a:round/>
              <a:headEnd/>
              <a:tailEnd/>
            </a:ln>
          </p:spPr>
          <p:txBody>
            <a:bodyPr/>
            <a:lstStyle/>
            <a:p>
              <a:endParaRPr lang="en-US"/>
            </a:p>
          </p:txBody>
        </p:sp>
        <p:sp>
          <p:nvSpPr>
            <p:cNvPr id="182" name="Freeform 333">
              <a:extLst>
                <a:ext uri="{FF2B5EF4-FFF2-40B4-BE49-F238E27FC236}">
                  <a16:creationId xmlns:a16="http://schemas.microsoft.com/office/drawing/2014/main" id="{4DEB6A17-2903-43CF-9F1A-C27C0304FDBE}"/>
                </a:ext>
              </a:extLst>
            </p:cNvPr>
            <p:cNvSpPr>
              <a:spLocks/>
            </p:cNvSpPr>
            <p:nvPr/>
          </p:nvSpPr>
          <p:spPr bwMode="auto">
            <a:xfrm>
              <a:off x="5240298" y="3770954"/>
              <a:ext cx="159682" cy="133261"/>
            </a:xfrm>
            <a:custGeom>
              <a:avLst/>
              <a:gdLst>
                <a:gd name="T0" fmla="*/ 0 w 43"/>
                <a:gd name="T1" fmla="*/ 77 h 36"/>
                <a:gd name="T2" fmla="*/ 35 w 43"/>
                <a:gd name="T3" fmla="*/ 51 h 36"/>
                <a:gd name="T4" fmla="*/ 51 w 43"/>
                <a:gd name="T5" fmla="*/ 51 h 36"/>
                <a:gd name="T6" fmla="*/ 56 w 43"/>
                <a:gd name="T7" fmla="*/ 35 h 36"/>
                <a:gd name="T8" fmla="*/ 43 w 43"/>
                <a:gd name="T9" fmla="*/ 21 h 36"/>
                <a:gd name="T10" fmla="*/ 51 w 43"/>
                <a:gd name="T11" fmla="*/ 21 h 36"/>
                <a:gd name="T12" fmla="*/ 56 w 43"/>
                <a:gd name="T13" fmla="*/ 21 h 36"/>
                <a:gd name="T14" fmla="*/ 56 w 43"/>
                <a:gd name="T15" fmla="*/ 8 h 36"/>
                <a:gd name="T16" fmla="*/ 78 w 43"/>
                <a:gd name="T17" fmla="*/ 8 h 36"/>
                <a:gd name="T18" fmla="*/ 99 w 43"/>
                <a:gd name="T19" fmla="*/ 21 h 36"/>
                <a:gd name="T20" fmla="*/ 128 w 43"/>
                <a:gd name="T21" fmla="*/ 21 h 36"/>
                <a:gd name="T22" fmla="*/ 150 w 43"/>
                <a:gd name="T23" fmla="*/ 21 h 36"/>
                <a:gd name="T24" fmla="*/ 142 w 43"/>
                <a:gd name="T25" fmla="*/ 35 h 36"/>
                <a:gd name="T26" fmla="*/ 166 w 43"/>
                <a:gd name="T27" fmla="*/ 35 h 36"/>
                <a:gd name="T28" fmla="*/ 179 w 43"/>
                <a:gd name="T29" fmla="*/ 43 h 36"/>
                <a:gd name="T30" fmla="*/ 193 w 43"/>
                <a:gd name="T31" fmla="*/ 29 h 36"/>
                <a:gd name="T32" fmla="*/ 214 w 43"/>
                <a:gd name="T33" fmla="*/ 43 h 36"/>
                <a:gd name="T34" fmla="*/ 222 w 43"/>
                <a:gd name="T35" fmla="*/ 29 h 36"/>
                <a:gd name="T36" fmla="*/ 235 w 43"/>
                <a:gd name="T37" fmla="*/ 21 h 36"/>
                <a:gd name="T38" fmla="*/ 251 w 43"/>
                <a:gd name="T39" fmla="*/ 35 h 36"/>
                <a:gd name="T40" fmla="*/ 251 w 43"/>
                <a:gd name="T41" fmla="*/ 56 h 36"/>
                <a:gd name="T42" fmla="*/ 265 w 43"/>
                <a:gd name="T43" fmla="*/ 56 h 36"/>
                <a:gd name="T44" fmla="*/ 273 w 43"/>
                <a:gd name="T45" fmla="*/ 77 h 36"/>
                <a:gd name="T46" fmla="*/ 265 w 43"/>
                <a:gd name="T47" fmla="*/ 85 h 36"/>
                <a:gd name="T48" fmla="*/ 278 w 43"/>
                <a:gd name="T49" fmla="*/ 99 h 36"/>
                <a:gd name="T50" fmla="*/ 273 w 43"/>
                <a:gd name="T51" fmla="*/ 107 h 36"/>
                <a:gd name="T52" fmla="*/ 286 w 43"/>
                <a:gd name="T53" fmla="*/ 128 h 36"/>
                <a:gd name="T54" fmla="*/ 278 w 43"/>
                <a:gd name="T55" fmla="*/ 141 h 36"/>
                <a:gd name="T56" fmla="*/ 286 w 43"/>
                <a:gd name="T57" fmla="*/ 163 h 36"/>
                <a:gd name="T58" fmla="*/ 300 w 43"/>
                <a:gd name="T59" fmla="*/ 184 h 36"/>
                <a:gd name="T60" fmla="*/ 286 w 43"/>
                <a:gd name="T61" fmla="*/ 192 h 36"/>
                <a:gd name="T62" fmla="*/ 300 w 43"/>
                <a:gd name="T63" fmla="*/ 200 h 36"/>
                <a:gd name="T64" fmla="*/ 294 w 43"/>
                <a:gd name="T65" fmla="*/ 221 h 36"/>
                <a:gd name="T66" fmla="*/ 286 w 43"/>
                <a:gd name="T67" fmla="*/ 213 h 36"/>
                <a:gd name="T68" fmla="*/ 278 w 43"/>
                <a:gd name="T69" fmla="*/ 205 h 36"/>
                <a:gd name="T70" fmla="*/ 273 w 43"/>
                <a:gd name="T71" fmla="*/ 213 h 36"/>
                <a:gd name="T72" fmla="*/ 278 w 43"/>
                <a:gd name="T73" fmla="*/ 235 h 36"/>
                <a:gd name="T74" fmla="*/ 257 w 43"/>
                <a:gd name="T75" fmla="*/ 243 h 36"/>
                <a:gd name="T76" fmla="*/ 243 w 43"/>
                <a:gd name="T77" fmla="*/ 256 h 36"/>
                <a:gd name="T78" fmla="*/ 222 w 43"/>
                <a:gd name="T79" fmla="*/ 248 h 36"/>
                <a:gd name="T80" fmla="*/ 222 w 43"/>
                <a:gd name="T81" fmla="*/ 227 h 36"/>
                <a:gd name="T82" fmla="*/ 214 w 43"/>
                <a:gd name="T83" fmla="*/ 205 h 36"/>
                <a:gd name="T84" fmla="*/ 201 w 43"/>
                <a:gd name="T85" fmla="*/ 200 h 36"/>
                <a:gd name="T86" fmla="*/ 187 w 43"/>
                <a:gd name="T87" fmla="*/ 205 h 36"/>
                <a:gd name="T88" fmla="*/ 179 w 43"/>
                <a:gd name="T89" fmla="*/ 213 h 36"/>
                <a:gd name="T90" fmla="*/ 179 w 43"/>
                <a:gd name="T91" fmla="*/ 179 h 36"/>
                <a:gd name="T92" fmla="*/ 120 w 43"/>
                <a:gd name="T93" fmla="*/ 136 h 36"/>
                <a:gd name="T94" fmla="*/ 94 w 43"/>
                <a:gd name="T95" fmla="*/ 141 h 36"/>
                <a:gd name="T96" fmla="*/ 64 w 43"/>
                <a:gd name="T97" fmla="*/ 171 h 36"/>
                <a:gd name="T98" fmla="*/ 51 w 43"/>
                <a:gd name="T99" fmla="*/ 149 h 36"/>
                <a:gd name="T100" fmla="*/ 43 w 43"/>
                <a:gd name="T101" fmla="*/ 128 h 36"/>
                <a:gd name="T102" fmla="*/ 13 w 43"/>
                <a:gd name="T103" fmla="*/ 107 h 36"/>
                <a:gd name="T104" fmla="*/ 0 w 43"/>
                <a:gd name="T105" fmla="*/ 77 h 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43" h="36">
                  <a:moveTo>
                    <a:pt x="0" y="11"/>
                  </a:moveTo>
                  <a:cubicBezTo>
                    <a:pt x="1" y="7"/>
                    <a:pt x="4" y="7"/>
                    <a:pt x="5" y="7"/>
                  </a:cubicBezTo>
                  <a:cubicBezTo>
                    <a:pt x="5" y="7"/>
                    <a:pt x="6" y="7"/>
                    <a:pt x="7" y="7"/>
                  </a:cubicBezTo>
                  <a:cubicBezTo>
                    <a:pt x="8" y="7"/>
                    <a:pt x="8" y="6"/>
                    <a:pt x="8" y="5"/>
                  </a:cubicBezTo>
                  <a:cubicBezTo>
                    <a:pt x="8" y="5"/>
                    <a:pt x="6" y="4"/>
                    <a:pt x="6" y="3"/>
                  </a:cubicBezTo>
                  <a:cubicBezTo>
                    <a:pt x="6" y="2"/>
                    <a:pt x="7" y="3"/>
                    <a:pt x="7" y="3"/>
                  </a:cubicBezTo>
                  <a:cubicBezTo>
                    <a:pt x="7" y="4"/>
                    <a:pt x="8" y="3"/>
                    <a:pt x="8" y="3"/>
                  </a:cubicBezTo>
                  <a:cubicBezTo>
                    <a:pt x="9" y="3"/>
                    <a:pt x="8" y="1"/>
                    <a:pt x="8" y="1"/>
                  </a:cubicBezTo>
                  <a:cubicBezTo>
                    <a:pt x="8" y="0"/>
                    <a:pt x="9" y="1"/>
                    <a:pt x="11" y="1"/>
                  </a:cubicBezTo>
                  <a:cubicBezTo>
                    <a:pt x="12" y="1"/>
                    <a:pt x="14" y="2"/>
                    <a:pt x="14" y="3"/>
                  </a:cubicBezTo>
                  <a:cubicBezTo>
                    <a:pt x="15" y="4"/>
                    <a:pt x="17" y="3"/>
                    <a:pt x="18" y="3"/>
                  </a:cubicBezTo>
                  <a:cubicBezTo>
                    <a:pt x="19" y="3"/>
                    <a:pt x="21" y="3"/>
                    <a:pt x="21" y="3"/>
                  </a:cubicBezTo>
                  <a:cubicBezTo>
                    <a:pt x="20" y="3"/>
                    <a:pt x="20" y="4"/>
                    <a:pt x="20" y="5"/>
                  </a:cubicBezTo>
                  <a:cubicBezTo>
                    <a:pt x="21" y="7"/>
                    <a:pt x="22" y="5"/>
                    <a:pt x="23" y="5"/>
                  </a:cubicBezTo>
                  <a:cubicBezTo>
                    <a:pt x="24" y="4"/>
                    <a:pt x="24" y="7"/>
                    <a:pt x="25" y="6"/>
                  </a:cubicBezTo>
                  <a:cubicBezTo>
                    <a:pt x="26" y="6"/>
                    <a:pt x="26" y="5"/>
                    <a:pt x="27" y="4"/>
                  </a:cubicBezTo>
                  <a:cubicBezTo>
                    <a:pt x="29" y="3"/>
                    <a:pt x="29" y="6"/>
                    <a:pt x="30" y="6"/>
                  </a:cubicBezTo>
                  <a:cubicBezTo>
                    <a:pt x="30" y="7"/>
                    <a:pt x="31" y="6"/>
                    <a:pt x="31" y="4"/>
                  </a:cubicBezTo>
                  <a:cubicBezTo>
                    <a:pt x="31" y="2"/>
                    <a:pt x="33" y="3"/>
                    <a:pt x="33" y="3"/>
                  </a:cubicBezTo>
                  <a:cubicBezTo>
                    <a:pt x="35" y="5"/>
                    <a:pt x="35" y="5"/>
                    <a:pt x="35" y="5"/>
                  </a:cubicBezTo>
                  <a:cubicBezTo>
                    <a:pt x="35" y="8"/>
                    <a:pt x="35" y="8"/>
                    <a:pt x="35" y="8"/>
                  </a:cubicBezTo>
                  <a:cubicBezTo>
                    <a:pt x="35" y="8"/>
                    <a:pt x="37" y="9"/>
                    <a:pt x="37" y="8"/>
                  </a:cubicBezTo>
                  <a:cubicBezTo>
                    <a:pt x="38" y="7"/>
                    <a:pt x="38" y="11"/>
                    <a:pt x="38" y="11"/>
                  </a:cubicBezTo>
                  <a:cubicBezTo>
                    <a:pt x="38" y="11"/>
                    <a:pt x="37" y="11"/>
                    <a:pt x="37" y="12"/>
                  </a:cubicBezTo>
                  <a:cubicBezTo>
                    <a:pt x="37" y="13"/>
                    <a:pt x="38" y="13"/>
                    <a:pt x="39" y="14"/>
                  </a:cubicBezTo>
                  <a:cubicBezTo>
                    <a:pt x="41" y="16"/>
                    <a:pt x="38" y="15"/>
                    <a:pt x="38" y="15"/>
                  </a:cubicBezTo>
                  <a:cubicBezTo>
                    <a:pt x="40" y="18"/>
                    <a:pt x="40" y="18"/>
                    <a:pt x="40" y="18"/>
                  </a:cubicBezTo>
                  <a:cubicBezTo>
                    <a:pt x="40" y="18"/>
                    <a:pt x="39" y="19"/>
                    <a:pt x="39" y="20"/>
                  </a:cubicBezTo>
                  <a:cubicBezTo>
                    <a:pt x="40" y="21"/>
                    <a:pt x="39" y="22"/>
                    <a:pt x="40" y="23"/>
                  </a:cubicBezTo>
                  <a:cubicBezTo>
                    <a:pt x="41" y="24"/>
                    <a:pt x="43" y="25"/>
                    <a:pt x="42" y="26"/>
                  </a:cubicBezTo>
                  <a:cubicBezTo>
                    <a:pt x="40" y="27"/>
                    <a:pt x="39" y="26"/>
                    <a:pt x="40" y="27"/>
                  </a:cubicBezTo>
                  <a:cubicBezTo>
                    <a:pt x="41" y="28"/>
                    <a:pt x="42" y="27"/>
                    <a:pt x="42" y="28"/>
                  </a:cubicBezTo>
                  <a:cubicBezTo>
                    <a:pt x="42" y="29"/>
                    <a:pt x="42" y="31"/>
                    <a:pt x="41" y="31"/>
                  </a:cubicBezTo>
                  <a:cubicBezTo>
                    <a:pt x="41" y="30"/>
                    <a:pt x="40" y="30"/>
                    <a:pt x="40" y="30"/>
                  </a:cubicBezTo>
                  <a:cubicBezTo>
                    <a:pt x="39" y="29"/>
                    <a:pt x="39" y="29"/>
                    <a:pt x="39" y="29"/>
                  </a:cubicBezTo>
                  <a:cubicBezTo>
                    <a:pt x="39" y="30"/>
                    <a:pt x="38" y="30"/>
                    <a:pt x="38" y="30"/>
                  </a:cubicBezTo>
                  <a:cubicBezTo>
                    <a:pt x="39" y="31"/>
                    <a:pt x="39" y="33"/>
                    <a:pt x="39" y="33"/>
                  </a:cubicBezTo>
                  <a:cubicBezTo>
                    <a:pt x="39" y="34"/>
                    <a:pt x="36" y="33"/>
                    <a:pt x="36" y="34"/>
                  </a:cubicBezTo>
                  <a:cubicBezTo>
                    <a:pt x="35" y="35"/>
                    <a:pt x="34" y="36"/>
                    <a:pt x="34" y="36"/>
                  </a:cubicBezTo>
                  <a:cubicBezTo>
                    <a:pt x="34" y="36"/>
                    <a:pt x="31" y="36"/>
                    <a:pt x="31" y="35"/>
                  </a:cubicBezTo>
                  <a:cubicBezTo>
                    <a:pt x="31" y="34"/>
                    <a:pt x="31" y="32"/>
                    <a:pt x="31" y="32"/>
                  </a:cubicBezTo>
                  <a:cubicBezTo>
                    <a:pt x="31" y="31"/>
                    <a:pt x="31" y="30"/>
                    <a:pt x="30" y="29"/>
                  </a:cubicBezTo>
                  <a:cubicBezTo>
                    <a:pt x="29" y="29"/>
                    <a:pt x="29" y="28"/>
                    <a:pt x="28" y="28"/>
                  </a:cubicBezTo>
                  <a:cubicBezTo>
                    <a:pt x="27" y="29"/>
                    <a:pt x="27" y="28"/>
                    <a:pt x="26" y="29"/>
                  </a:cubicBezTo>
                  <a:cubicBezTo>
                    <a:pt x="26" y="29"/>
                    <a:pt x="25" y="31"/>
                    <a:pt x="25" y="30"/>
                  </a:cubicBezTo>
                  <a:cubicBezTo>
                    <a:pt x="24" y="28"/>
                    <a:pt x="26" y="28"/>
                    <a:pt x="25" y="25"/>
                  </a:cubicBezTo>
                  <a:cubicBezTo>
                    <a:pt x="24" y="23"/>
                    <a:pt x="23" y="18"/>
                    <a:pt x="17" y="19"/>
                  </a:cubicBezTo>
                  <a:cubicBezTo>
                    <a:pt x="14" y="19"/>
                    <a:pt x="14" y="18"/>
                    <a:pt x="13" y="20"/>
                  </a:cubicBezTo>
                  <a:cubicBezTo>
                    <a:pt x="13" y="22"/>
                    <a:pt x="10" y="24"/>
                    <a:pt x="9" y="24"/>
                  </a:cubicBezTo>
                  <a:cubicBezTo>
                    <a:pt x="9" y="24"/>
                    <a:pt x="8" y="22"/>
                    <a:pt x="7" y="21"/>
                  </a:cubicBezTo>
                  <a:cubicBezTo>
                    <a:pt x="7" y="19"/>
                    <a:pt x="7" y="18"/>
                    <a:pt x="6" y="18"/>
                  </a:cubicBezTo>
                  <a:cubicBezTo>
                    <a:pt x="5" y="17"/>
                    <a:pt x="3" y="17"/>
                    <a:pt x="2" y="15"/>
                  </a:cubicBezTo>
                  <a:cubicBezTo>
                    <a:pt x="2" y="14"/>
                    <a:pt x="0" y="11"/>
                    <a:pt x="0" y="1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83" name="Freeform 334">
              <a:extLst>
                <a:ext uri="{FF2B5EF4-FFF2-40B4-BE49-F238E27FC236}">
                  <a16:creationId xmlns:a16="http://schemas.microsoft.com/office/drawing/2014/main" id="{67C85BA0-5C5E-451B-9646-B864348E8CD1}"/>
                </a:ext>
              </a:extLst>
            </p:cNvPr>
            <p:cNvSpPr>
              <a:spLocks/>
            </p:cNvSpPr>
            <p:nvPr/>
          </p:nvSpPr>
          <p:spPr bwMode="auto">
            <a:xfrm>
              <a:off x="5273623" y="3837585"/>
              <a:ext cx="62484" cy="73571"/>
            </a:xfrm>
            <a:custGeom>
              <a:avLst/>
              <a:gdLst>
                <a:gd name="T0" fmla="*/ 0 w 17"/>
                <a:gd name="T1" fmla="*/ 42 h 20"/>
                <a:gd name="T2" fmla="*/ 29 w 17"/>
                <a:gd name="T3" fmla="*/ 13 h 20"/>
                <a:gd name="T4" fmla="*/ 56 w 17"/>
                <a:gd name="T5" fmla="*/ 8 h 20"/>
                <a:gd name="T6" fmla="*/ 111 w 17"/>
                <a:gd name="T7" fmla="*/ 50 h 20"/>
                <a:gd name="T8" fmla="*/ 111 w 17"/>
                <a:gd name="T9" fmla="*/ 85 h 20"/>
                <a:gd name="T10" fmla="*/ 111 w 17"/>
                <a:gd name="T11" fmla="*/ 90 h 20"/>
                <a:gd name="T12" fmla="*/ 98 w 17"/>
                <a:gd name="T13" fmla="*/ 111 h 20"/>
                <a:gd name="T14" fmla="*/ 69 w 17"/>
                <a:gd name="T15" fmla="*/ 140 h 20"/>
                <a:gd name="T16" fmla="*/ 42 w 17"/>
                <a:gd name="T17" fmla="*/ 127 h 20"/>
                <a:gd name="T18" fmla="*/ 13 w 17"/>
                <a:gd name="T19" fmla="*/ 98 h 20"/>
                <a:gd name="T20" fmla="*/ 0 w 17"/>
                <a:gd name="T21" fmla="*/ 72 h 20"/>
                <a:gd name="T22" fmla="*/ 0 w 17"/>
                <a:gd name="T23" fmla="*/ 42 h 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 h="20">
                  <a:moveTo>
                    <a:pt x="0" y="6"/>
                  </a:moveTo>
                  <a:cubicBezTo>
                    <a:pt x="1" y="6"/>
                    <a:pt x="4" y="4"/>
                    <a:pt x="4" y="2"/>
                  </a:cubicBezTo>
                  <a:cubicBezTo>
                    <a:pt x="5" y="0"/>
                    <a:pt x="5" y="1"/>
                    <a:pt x="8" y="1"/>
                  </a:cubicBezTo>
                  <a:cubicBezTo>
                    <a:pt x="14" y="0"/>
                    <a:pt x="15" y="5"/>
                    <a:pt x="16" y="7"/>
                  </a:cubicBezTo>
                  <a:cubicBezTo>
                    <a:pt x="17" y="10"/>
                    <a:pt x="15" y="10"/>
                    <a:pt x="16" y="12"/>
                  </a:cubicBezTo>
                  <a:cubicBezTo>
                    <a:pt x="16" y="12"/>
                    <a:pt x="16" y="12"/>
                    <a:pt x="16" y="13"/>
                  </a:cubicBezTo>
                  <a:cubicBezTo>
                    <a:pt x="15" y="13"/>
                    <a:pt x="15" y="15"/>
                    <a:pt x="14" y="16"/>
                  </a:cubicBezTo>
                  <a:cubicBezTo>
                    <a:pt x="14" y="17"/>
                    <a:pt x="10" y="18"/>
                    <a:pt x="10" y="20"/>
                  </a:cubicBezTo>
                  <a:cubicBezTo>
                    <a:pt x="10" y="20"/>
                    <a:pt x="8" y="19"/>
                    <a:pt x="6" y="18"/>
                  </a:cubicBezTo>
                  <a:cubicBezTo>
                    <a:pt x="4" y="17"/>
                    <a:pt x="3" y="16"/>
                    <a:pt x="2" y="14"/>
                  </a:cubicBezTo>
                  <a:cubicBezTo>
                    <a:pt x="1" y="12"/>
                    <a:pt x="1" y="12"/>
                    <a:pt x="0" y="10"/>
                  </a:cubicBezTo>
                  <a:cubicBezTo>
                    <a:pt x="0" y="9"/>
                    <a:pt x="0" y="6"/>
                    <a:pt x="0" y="6"/>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84" name="Freeform 335">
              <a:extLst>
                <a:ext uri="{FF2B5EF4-FFF2-40B4-BE49-F238E27FC236}">
                  <a16:creationId xmlns:a16="http://schemas.microsoft.com/office/drawing/2014/main" id="{E8EBFEEE-8B27-4FA2-8BAC-607BB4F3EB9C}"/>
                </a:ext>
              </a:extLst>
            </p:cNvPr>
            <p:cNvSpPr>
              <a:spLocks/>
            </p:cNvSpPr>
            <p:nvPr/>
          </p:nvSpPr>
          <p:spPr bwMode="auto">
            <a:xfrm>
              <a:off x="5309725" y="3875064"/>
              <a:ext cx="90255" cy="99946"/>
            </a:xfrm>
            <a:custGeom>
              <a:avLst/>
              <a:gdLst>
                <a:gd name="T0" fmla="*/ 0 w 24"/>
                <a:gd name="T1" fmla="*/ 72 h 27"/>
                <a:gd name="T2" fmla="*/ 30 w 24"/>
                <a:gd name="T3" fmla="*/ 43 h 27"/>
                <a:gd name="T4" fmla="*/ 43 w 24"/>
                <a:gd name="T5" fmla="*/ 21 h 27"/>
                <a:gd name="T6" fmla="*/ 43 w 24"/>
                <a:gd name="T7" fmla="*/ 13 h 27"/>
                <a:gd name="T8" fmla="*/ 51 w 24"/>
                <a:gd name="T9" fmla="*/ 8 h 27"/>
                <a:gd name="T10" fmla="*/ 65 w 24"/>
                <a:gd name="T11" fmla="*/ 0 h 27"/>
                <a:gd name="T12" fmla="*/ 81 w 24"/>
                <a:gd name="T13" fmla="*/ 8 h 27"/>
                <a:gd name="T14" fmla="*/ 89 w 24"/>
                <a:gd name="T15" fmla="*/ 29 h 27"/>
                <a:gd name="T16" fmla="*/ 89 w 24"/>
                <a:gd name="T17" fmla="*/ 51 h 27"/>
                <a:gd name="T18" fmla="*/ 111 w 24"/>
                <a:gd name="T19" fmla="*/ 56 h 27"/>
                <a:gd name="T20" fmla="*/ 125 w 24"/>
                <a:gd name="T21" fmla="*/ 43 h 27"/>
                <a:gd name="T22" fmla="*/ 133 w 24"/>
                <a:gd name="T23" fmla="*/ 56 h 27"/>
                <a:gd name="T24" fmla="*/ 133 w 24"/>
                <a:gd name="T25" fmla="*/ 85 h 27"/>
                <a:gd name="T26" fmla="*/ 125 w 24"/>
                <a:gd name="T27" fmla="*/ 93 h 27"/>
                <a:gd name="T28" fmla="*/ 154 w 24"/>
                <a:gd name="T29" fmla="*/ 107 h 27"/>
                <a:gd name="T30" fmla="*/ 163 w 24"/>
                <a:gd name="T31" fmla="*/ 120 h 27"/>
                <a:gd name="T32" fmla="*/ 163 w 24"/>
                <a:gd name="T33" fmla="*/ 128 h 27"/>
                <a:gd name="T34" fmla="*/ 176 w 24"/>
                <a:gd name="T35" fmla="*/ 136 h 27"/>
                <a:gd name="T36" fmla="*/ 168 w 24"/>
                <a:gd name="T37" fmla="*/ 157 h 27"/>
                <a:gd name="T38" fmla="*/ 163 w 24"/>
                <a:gd name="T39" fmla="*/ 192 h 27"/>
                <a:gd name="T40" fmla="*/ 116 w 24"/>
                <a:gd name="T41" fmla="*/ 179 h 27"/>
                <a:gd name="T42" fmla="*/ 81 w 24"/>
                <a:gd name="T43" fmla="*/ 141 h 27"/>
                <a:gd name="T44" fmla="*/ 43 w 24"/>
                <a:gd name="T45" fmla="*/ 107 h 27"/>
                <a:gd name="T46" fmla="*/ 0 w 24"/>
                <a:gd name="T47" fmla="*/ 72 h 2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24" h="27">
                  <a:moveTo>
                    <a:pt x="0" y="10"/>
                  </a:moveTo>
                  <a:cubicBezTo>
                    <a:pt x="0" y="8"/>
                    <a:pt x="4" y="7"/>
                    <a:pt x="4" y="6"/>
                  </a:cubicBezTo>
                  <a:cubicBezTo>
                    <a:pt x="5" y="5"/>
                    <a:pt x="5" y="3"/>
                    <a:pt x="6" y="3"/>
                  </a:cubicBezTo>
                  <a:cubicBezTo>
                    <a:pt x="6" y="2"/>
                    <a:pt x="6" y="2"/>
                    <a:pt x="6" y="2"/>
                  </a:cubicBezTo>
                  <a:cubicBezTo>
                    <a:pt x="6" y="3"/>
                    <a:pt x="7" y="1"/>
                    <a:pt x="7" y="1"/>
                  </a:cubicBezTo>
                  <a:cubicBezTo>
                    <a:pt x="8" y="0"/>
                    <a:pt x="8" y="1"/>
                    <a:pt x="9" y="0"/>
                  </a:cubicBezTo>
                  <a:cubicBezTo>
                    <a:pt x="10" y="0"/>
                    <a:pt x="10" y="1"/>
                    <a:pt x="11" y="1"/>
                  </a:cubicBezTo>
                  <a:cubicBezTo>
                    <a:pt x="12" y="2"/>
                    <a:pt x="12" y="3"/>
                    <a:pt x="12" y="4"/>
                  </a:cubicBezTo>
                  <a:cubicBezTo>
                    <a:pt x="12" y="4"/>
                    <a:pt x="12" y="6"/>
                    <a:pt x="12" y="7"/>
                  </a:cubicBezTo>
                  <a:cubicBezTo>
                    <a:pt x="12" y="8"/>
                    <a:pt x="15" y="8"/>
                    <a:pt x="15" y="8"/>
                  </a:cubicBezTo>
                  <a:cubicBezTo>
                    <a:pt x="15" y="8"/>
                    <a:pt x="16" y="7"/>
                    <a:pt x="17" y="6"/>
                  </a:cubicBezTo>
                  <a:cubicBezTo>
                    <a:pt x="17" y="6"/>
                    <a:pt x="18" y="7"/>
                    <a:pt x="18" y="8"/>
                  </a:cubicBezTo>
                  <a:cubicBezTo>
                    <a:pt x="19" y="10"/>
                    <a:pt x="19" y="11"/>
                    <a:pt x="18" y="12"/>
                  </a:cubicBezTo>
                  <a:cubicBezTo>
                    <a:pt x="18" y="12"/>
                    <a:pt x="15" y="12"/>
                    <a:pt x="17" y="13"/>
                  </a:cubicBezTo>
                  <a:cubicBezTo>
                    <a:pt x="19" y="15"/>
                    <a:pt x="20" y="14"/>
                    <a:pt x="21" y="15"/>
                  </a:cubicBezTo>
                  <a:cubicBezTo>
                    <a:pt x="22" y="16"/>
                    <a:pt x="22" y="16"/>
                    <a:pt x="22" y="17"/>
                  </a:cubicBezTo>
                  <a:cubicBezTo>
                    <a:pt x="22" y="18"/>
                    <a:pt x="21" y="18"/>
                    <a:pt x="22" y="18"/>
                  </a:cubicBezTo>
                  <a:cubicBezTo>
                    <a:pt x="23" y="19"/>
                    <a:pt x="24" y="18"/>
                    <a:pt x="24" y="19"/>
                  </a:cubicBezTo>
                  <a:cubicBezTo>
                    <a:pt x="24" y="20"/>
                    <a:pt x="23" y="21"/>
                    <a:pt x="23" y="22"/>
                  </a:cubicBezTo>
                  <a:cubicBezTo>
                    <a:pt x="22" y="23"/>
                    <a:pt x="22" y="27"/>
                    <a:pt x="22" y="27"/>
                  </a:cubicBezTo>
                  <a:cubicBezTo>
                    <a:pt x="22" y="27"/>
                    <a:pt x="18" y="27"/>
                    <a:pt x="16" y="25"/>
                  </a:cubicBezTo>
                  <a:cubicBezTo>
                    <a:pt x="15" y="23"/>
                    <a:pt x="12" y="20"/>
                    <a:pt x="11" y="20"/>
                  </a:cubicBezTo>
                  <a:cubicBezTo>
                    <a:pt x="10" y="20"/>
                    <a:pt x="8" y="16"/>
                    <a:pt x="6" y="15"/>
                  </a:cubicBezTo>
                  <a:cubicBezTo>
                    <a:pt x="5" y="14"/>
                    <a:pt x="2" y="13"/>
                    <a:pt x="0" y="1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85" name="Freeform 336">
              <a:extLst>
                <a:ext uri="{FF2B5EF4-FFF2-40B4-BE49-F238E27FC236}">
                  <a16:creationId xmlns:a16="http://schemas.microsoft.com/office/drawing/2014/main" id="{5E88F249-B9F7-4837-98FD-D541E41A8172}"/>
                </a:ext>
              </a:extLst>
            </p:cNvPr>
            <p:cNvSpPr>
              <a:spLocks/>
            </p:cNvSpPr>
            <p:nvPr/>
          </p:nvSpPr>
          <p:spPr bwMode="auto">
            <a:xfrm>
              <a:off x="5366655" y="3822315"/>
              <a:ext cx="147185" cy="155471"/>
            </a:xfrm>
            <a:custGeom>
              <a:avLst/>
              <a:gdLst>
                <a:gd name="T0" fmla="*/ 50 w 40"/>
                <a:gd name="T1" fmla="*/ 291 h 42"/>
                <a:gd name="T2" fmla="*/ 56 w 40"/>
                <a:gd name="T3" fmla="*/ 256 h 42"/>
                <a:gd name="T4" fmla="*/ 64 w 40"/>
                <a:gd name="T5" fmla="*/ 235 h 42"/>
                <a:gd name="T6" fmla="*/ 50 w 40"/>
                <a:gd name="T7" fmla="*/ 227 h 42"/>
                <a:gd name="T8" fmla="*/ 50 w 40"/>
                <a:gd name="T9" fmla="*/ 221 h 42"/>
                <a:gd name="T10" fmla="*/ 42 w 40"/>
                <a:gd name="T11" fmla="*/ 205 h 42"/>
                <a:gd name="T12" fmla="*/ 13 w 40"/>
                <a:gd name="T13" fmla="*/ 192 h 42"/>
                <a:gd name="T14" fmla="*/ 21 w 40"/>
                <a:gd name="T15" fmla="*/ 184 h 42"/>
                <a:gd name="T16" fmla="*/ 21 w 40"/>
                <a:gd name="T17" fmla="*/ 157 h 42"/>
                <a:gd name="T18" fmla="*/ 13 w 40"/>
                <a:gd name="T19" fmla="*/ 141 h 42"/>
                <a:gd name="T20" fmla="*/ 34 w 40"/>
                <a:gd name="T21" fmla="*/ 136 h 42"/>
                <a:gd name="T22" fmla="*/ 29 w 40"/>
                <a:gd name="T23" fmla="*/ 115 h 42"/>
                <a:gd name="T24" fmla="*/ 34 w 40"/>
                <a:gd name="T25" fmla="*/ 107 h 42"/>
                <a:gd name="T26" fmla="*/ 42 w 40"/>
                <a:gd name="T27" fmla="*/ 115 h 42"/>
                <a:gd name="T28" fmla="*/ 50 w 40"/>
                <a:gd name="T29" fmla="*/ 120 h 42"/>
                <a:gd name="T30" fmla="*/ 56 w 40"/>
                <a:gd name="T31" fmla="*/ 99 h 42"/>
                <a:gd name="T32" fmla="*/ 42 w 40"/>
                <a:gd name="T33" fmla="*/ 93 h 42"/>
                <a:gd name="T34" fmla="*/ 56 w 40"/>
                <a:gd name="T35" fmla="*/ 85 h 42"/>
                <a:gd name="T36" fmla="*/ 42 w 40"/>
                <a:gd name="T37" fmla="*/ 64 h 42"/>
                <a:gd name="T38" fmla="*/ 34 w 40"/>
                <a:gd name="T39" fmla="*/ 43 h 42"/>
                <a:gd name="T40" fmla="*/ 42 w 40"/>
                <a:gd name="T41" fmla="*/ 29 h 42"/>
                <a:gd name="T42" fmla="*/ 50 w 40"/>
                <a:gd name="T43" fmla="*/ 29 h 42"/>
                <a:gd name="T44" fmla="*/ 64 w 40"/>
                <a:gd name="T45" fmla="*/ 13 h 42"/>
                <a:gd name="T46" fmla="*/ 72 w 40"/>
                <a:gd name="T47" fmla="*/ 35 h 42"/>
                <a:gd name="T48" fmla="*/ 77 w 40"/>
                <a:gd name="T49" fmla="*/ 21 h 42"/>
                <a:gd name="T50" fmla="*/ 90 w 40"/>
                <a:gd name="T51" fmla="*/ 21 h 42"/>
                <a:gd name="T52" fmla="*/ 106 w 40"/>
                <a:gd name="T53" fmla="*/ 8 h 42"/>
                <a:gd name="T54" fmla="*/ 119 w 40"/>
                <a:gd name="T55" fmla="*/ 13 h 42"/>
                <a:gd name="T56" fmla="*/ 111 w 40"/>
                <a:gd name="T57" fmla="*/ 35 h 42"/>
                <a:gd name="T58" fmla="*/ 127 w 40"/>
                <a:gd name="T59" fmla="*/ 35 h 42"/>
                <a:gd name="T60" fmla="*/ 154 w 40"/>
                <a:gd name="T61" fmla="*/ 35 h 42"/>
                <a:gd name="T62" fmla="*/ 175 w 40"/>
                <a:gd name="T63" fmla="*/ 51 h 42"/>
                <a:gd name="T64" fmla="*/ 204 w 40"/>
                <a:gd name="T65" fmla="*/ 64 h 42"/>
                <a:gd name="T66" fmla="*/ 252 w 40"/>
                <a:gd name="T67" fmla="*/ 56 h 42"/>
                <a:gd name="T68" fmla="*/ 268 w 40"/>
                <a:gd name="T69" fmla="*/ 93 h 42"/>
                <a:gd name="T70" fmla="*/ 273 w 40"/>
                <a:gd name="T71" fmla="*/ 128 h 42"/>
                <a:gd name="T72" fmla="*/ 252 w 40"/>
                <a:gd name="T73" fmla="*/ 157 h 42"/>
                <a:gd name="T74" fmla="*/ 239 w 40"/>
                <a:gd name="T75" fmla="*/ 192 h 42"/>
                <a:gd name="T76" fmla="*/ 246 w 40"/>
                <a:gd name="T77" fmla="*/ 227 h 42"/>
                <a:gd name="T78" fmla="*/ 252 w 40"/>
                <a:gd name="T79" fmla="*/ 269 h 42"/>
                <a:gd name="T80" fmla="*/ 111 w 40"/>
                <a:gd name="T81" fmla="*/ 269 h 42"/>
                <a:gd name="T82" fmla="*/ 50 w 40"/>
                <a:gd name="T83" fmla="*/ 291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40" h="42">
                  <a:moveTo>
                    <a:pt x="7" y="41"/>
                  </a:moveTo>
                  <a:cubicBezTo>
                    <a:pt x="7" y="41"/>
                    <a:pt x="7" y="37"/>
                    <a:pt x="8" y="36"/>
                  </a:cubicBezTo>
                  <a:cubicBezTo>
                    <a:pt x="8" y="35"/>
                    <a:pt x="9" y="34"/>
                    <a:pt x="9" y="33"/>
                  </a:cubicBezTo>
                  <a:cubicBezTo>
                    <a:pt x="9" y="32"/>
                    <a:pt x="8" y="33"/>
                    <a:pt x="7" y="32"/>
                  </a:cubicBezTo>
                  <a:cubicBezTo>
                    <a:pt x="6" y="32"/>
                    <a:pt x="7" y="32"/>
                    <a:pt x="7" y="31"/>
                  </a:cubicBezTo>
                  <a:cubicBezTo>
                    <a:pt x="7" y="30"/>
                    <a:pt x="7" y="30"/>
                    <a:pt x="6" y="29"/>
                  </a:cubicBezTo>
                  <a:cubicBezTo>
                    <a:pt x="5" y="28"/>
                    <a:pt x="4" y="29"/>
                    <a:pt x="2" y="27"/>
                  </a:cubicBezTo>
                  <a:cubicBezTo>
                    <a:pt x="0" y="26"/>
                    <a:pt x="3" y="26"/>
                    <a:pt x="3" y="26"/>
                  </a:cubicBezTo>
                  <a:cubicBezTo>
                    <a:pt x="4" y="25"/>
                    <a:pt x="4" y="24"/>
                    <a:pt x="3" y="22"/>
                  </a:cubicBezTo>
                  <a:cubicBezTo>
                    <a:pt x="3" y="21"/>
                    <a:pt x="2" y="20"/>
                    <a:pt x="2" y="20"/>
                  </a:cubicBezTo>
                  <a:cubicBezTo>
                    <a:pt x="2" y="19"/>
                    <a:pt x="5" y="20"/>
                    <a:pt x="5" y="19"/>
                  </a:cubicBezTo>
                  <a:cubicBezTo>
                    <a:pt x="5" y="19"/>
                    <a:pt x="5" y="17"/>
                    <a:pt x="4" y="16"/>
                  </a:cubicBezTo>
                  <a:cubicBezTo>
                    <a:pt x="4" y="16"/>
                    <a:pt x="5" y="16"/>
                    <a:pt x="5" y="15"/>
                  </a:cubicBezTo>
                  <a:cubicBezTo>
                    <a:pt x="6" y="16"/>
                    <a:pt x="6" y="16"/>
                    <a:pt x="6" y="16"/>
                  </a:cubicBezTo>
                  <a:cubicBezTo>
                    <a:pt x="6" y="16"/>
                    <a:pt x="7" y="16"/>
                    <a:pt x="7" y="17"/>
                  </a:cubicBezTo>
                  <a:cubicBezTo>
                    <a:pt x="8" y="17"/>
                    <a:pt x="8" y="15"/>
                    <a:pt x="8" y="14"/>
                  </a:cubicBezTo>
                  <a:cubicBezTo>
                    <a:pt x="8" y="13"/>
                    <a:pt x="7" y="14"/>
                    <a:pt x="6" y="13"/>
                  </a:cubicBezTo>
                  <a:cubicBezTo>
                    <a:pt x="5" y="12"/>
                    <a:pt x="6" y="13"/>
                    <a:pt x="8" y="12"/>
                  </a:cubicBezTo>
                  <a:cubicBezTo>
                    <a:pt x="9" y="11"/>
                    <a:pt x="7" y="10"/>
                    <a:pt x="6" y="9"/>
                  </a:cubicBezTo>
                  <a:cubicBezTo>
                    <a:pt x="5" y="8"/>
                    <a:pt x="6" y="7"/>
                    <a:pt x="5" y="6"/>
                  </a:cubicBezTo>
                  <a:cubicBezTo>
                    <a:pt x="5" y="5"/>
                    <a:pt x="6" y="4"/>
                    <a:pt x="6" y="4"/>
                  </a:cubicBezTo>
                  <a:cubicBezTo>
                    <a:pt x="6" y="4"/>
                    <a:pt x="7" y="5"/>
                    <a:pt x="7" y="4"/>
                  </a:cubicBezTo>
                  <a:cubicBezTo>
                    <a:pt x="7" y="3"/>
                    <a:pt x="8" y="3"/>
                    <a:pt x="9" y="2"/>
                  </a:cubicBezTo>
                  <a:cubicBezTo>
                    <a:pt x="10" y="2"/>
                    <a:pt x="10" y="5"/>
                    <a:pt x="10" y="5"/>
                  </a:cubicBezTo>
                  <a:cubicBezTo>
                    <a:pt x="10" y="5"/>
                    <a:pt x="11" y="5"/>
                    <a:pt x="11" y="3"/>
                  </a:cubicBezTo>
                  <a:cubicBezTo>
                    <a:pt x="11" y="2"/>
                    <a:pt x="12" y="3"/>
                    <a:pt x="13" y="3"/>
                  </a:cubicBezTo>
                  <a:cubicBezTo>
                    <a:pt x="14" y="4"/>
                    <a:pt x="14" y="4"/>
                    <a:pt x="15" y="1"/>
                  </a:cubicBezTo>
                  <a:cubicBezTo>
                    <a:pt x="16" y="0"/>
                    <a:pt x="17" y="2"/>
                    <a:pt x="17" y="2"/>
                  </a:cubicBezTo>
                  <a:cubicBezTo>
                    <a:pt x="17" y="2"/>
                    <a:pt x="17" y="3"/>
                    <a:pt x="16" y="5"/>
                  </a:cubicBezTo>
                  <a:cubicBezTo>
                    <a:pt x="16" y="7"/>
                    <a:pt x="18" y="5"/>
                    <a:pt x="18" y="5"/>
                  </a:cubicBezTo>
                  <a:cubicBezTo>
                    <a:pt x="18" y="4"/>
                    <a:pt x="20" y="5"/>
                    <a:pt x="22" y="5"/>
                  </a:cubicBezTo>
                  <a:cubicBezTo>
                    <a:pt x="22" y="5"/>
                    <a:pt x="24" y="5"/>
                    <a:pt x="25" y="7"/>
                  </a:cubicBezTo>
                  <a:cubicBezTo>
                    <a:pt x="26" y="9"/>
                    <a:pt x="26" y="10"/>
                    <a:pt x="29" y="9"/>
                  </a:cubicBezTo>
                  <a:cubicBezTo>
                    <a:pt x="31" y="7"/>
                    <a:pt x="33" y="6"/>
                    <a:pt x="36" y="8"/>
                  </a:cubicBezTo>
                  <a:cubicBezTo>
                    <a:pt x="38" y="10"/>
                    <a:pt x="38" y="12"/>
                    <a:pt x="38" y="13"/>
                  </a:cubicBezTo>
                  <a:cubicBezTo>
                    <a:pt x="38" y="14"/>
                    <a:pt x="40" y="15"/>
                    <a:pt x="39" y="18"/>
                  </a:cubicBezTo>
                  <a:cubicBezTo>
                    <a:pt x="37" y="21"/>
                    <a:pt x="35" y="20"/>
                    <a:pt x="36" y="22"/>
                  </a:cubicBezTo>
                  <a:cubicBezTo>
                    <a:pt x="36" y="24"/>
                    <a:pt x="34" y="23"/>
                    <a:pt x="34" y="27"/>
                  </a:cubicBezTo>
                  <a:cubicBezTo>
                    <a:pt x="35" y="30"/>
                    <a:pt x="33" y="30"/>
                    <a:pt x="35" y="32"/>
                  </a:cubicBezTo>
                  <a:cubicBezTo>
                    <a:pt x="36" y="35"/>
                    <a:pt x="38" y="37"/>
                    <a:pt x="36" y="38"/>
                  </a:cubicBezTo>
                  <a:cubicBezTo>
                    <a:pt x="36" y="38"/>
                    <a:pt x="24" y="35"/>
                    <a:pt x="16" y="38"/>
                  </a:cubicBezTo>
                  <a:cubicBezTo>
                    <a:pt x="9" y="42"/>
                    <a:pt x="7" y="41"/>
                    <a:pt x="7" y="4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86" name="Freeform 337">
              <a:extLst>
                <a:ext uri="{FF2B5EF4-FFF2-40B4-BE49-F238E27FC236}">
                  <a16:creationId xmlns:a16="http://schemas.microsoft.com/office/drawing/2014/main" id="{EEC446EB-3165-47E1-B204-C870A6F82D9D}"/>
                </a:ext>
              </a:extLst>
            </p:cNvPr>
            <p:cNvSpPr>
              <a:spLocks/>
            </p:cNvSpPr>
            <p:nvPr/>
          </p:nvSpPr>
          <p:spPr bwMode="auto">
            <a:xfrm>
              <a:off x="5440247" y="3726534"/>
              <a:ext cx="186064" cy="133261"/>
            </a:xfrm>
            <a:custGeom>
              <a:avLst/>
              <a:gdLst>
                <a:gd name="T0" fmla="*/ 265 w 50"/>
                <a:gd name="T1" fmla="*/ 13 h 36"/>
                <a:gd name="T2" fmla="*/ 222 w 50"/>
                <a:gd name="T3" fmla="*/ 8 h 36"/>
                <a:gd name="T4" fmla="*/ 193 w 50"/>
                <a:gd name="T5" fmla="*/ 29 h 36"/>
                <a:gd name="T6" fmla="*/ 180 w 50"/>
                <a:gd name="T7" fmla="*/ 35 h 36"/>
                <a:gd name="T8" fmla="*/ 166 w 50"/>
                <a:gd name="T9" fmla="*/ 51 h 36"/>
                <a:gd name="T10" fmla="*/ 137 w 50"/>
                <a:gd name="T11" fmla="*/ 56 h 36"/>
                <a:gd name="T12" fmla="*/ 123 w 50"/>
                <a:gd name="T13" fmla="*/ 64 h 36"/>
                <a:gd name="T14" fmla="*/ 123 w 50"/>
                <a:gd name="T15" fmla="*/ 85 h 36"/>
                <a:gd name="T16" fmla="*/ 107 w 50"/>
                <a:gd name="T17" fmla="*/ 85 h 36"/>
                <a:gd name="T18" fmla="*/ 94 w 50"/>
                <a:gd name="T19" fmla="*/ 77 h 36"/>
                <a:gd name="T20" fmla="*/ 86 w 50"/>
                <a:gd name="T21" fmla="*/ 72 h 36"/>
                <a:gd name="T22" fmla="*/ 72 w 50"/>
                <a:gd name="T23" fmla="*/ 85 h 36"/>
                <a:gd name="T24" fmla="*/ 78 w 50"/>
                <a:gd name="T25" fmla="*/ 99 h 36"/>
                <a:gd name="T26" fmla="*/ 64 w 50"/>
                <a:gd name="T27" fmla="*/ 107 h 36"/>
                <a:gd name="T28" fmla="*/ 43 w 50"/>
                <a:gd name="T29" fmla="*/ 141 h 36"/>
                <a:gd name="T30" fmla="*/ 21 w 50"/>
                <a:gd name="T31" fmla="*/ 141 h 36"/>
                <a:gd name="T32" fmla="*/ 21 w 50"/>
                <a:gd name="T33" fmla="*/ 171 h 36"/>
                <a:gd name="T34" fmla="*/ 13 w 50"/>
                <a:gd name="T35" fmla="*/ 184 h 36"/>
                <a:gd name="T36" fmla="*/ 8 w 50"/>
                <a:gd name="T37" fmla="*/ 200 h 36"/>
                <a:gd name="T38" fmla="*/ 13 w 50"/>
                <a:gd name="T39" fmla="*/ 221 h 36"/>
                <a:gd name="T40" fmla="*/ 35 w 50"/>
                <a:gd name="T41" fmla="*/ 235 h 36"/>
                <a:gd name="T42" fmla="*/ 64 w 50"/>
                <a:gd name="T43" fmla="*/ 248 h 36"/>
                <a:gd name="T44" fmla="*/ 115 w 50"/>
                <a:gd name="T45" fmla="*/ 243 h 36"/>
                <a:gd name="T46" fmla="*/ 129 w 50"/>
                <a:gd name="T47" fmla="*/ 256 h 36"/>
                <a:gd name="T48" fmla="*/ 129 w 50"/>
                <a:gd name="T49" fmla="*/ 243 h 36"/>
                <a:gd name="T50" fmla="*/ 123 w 50"/>
                <a:gd name="T51" fmla="*/ 200 h 36"/>
                <a:gd name="T52" fmla="*/ 129 w 50"/>
                <a:gd name="T53" fmla="*/ 184 h 36"/>
                <a:gd name="T54" fmla="*/ 150 w 50"/>
                <a:gd name="T55" fmla="*/ 179 h 36"/>
                <a:gd name="T56" fmla="*/ 172 w 50"/>
                <a:gd name="T57" fmla="*/ 192 h 36"/>
                <a:gd name="T58" fmla="*/ 193 w 50"/>
                <a:gd name="T59" fmla="*/ 184 h 36"/>
                <a:gd name="T60" fmla="*/ 230 w 50"/>
                <a:gd name="T61" fmla="*/ 192 h 36"/>
                <a:gd name="T62" fmla="*/ 252 w 50"/>
                <a:gd name="T63" fmla="*/ 184 h 36"/>
                <a:gd name="T64" fmla="*/ 281 w 50"/>
                <a:gd name="T65" fmla="*/ 200 h 36"/>
                <a:gd name="T66" fmla="*/ 295 w 50"/>
                <a:gd name="T67" fmla="*/ 192 h 36"/>
                <a:gd name="T68" fmla="*/ 330 w 50"/>
                <a:gd name="T69" fmla="*/ 171 h 36"/>
                <a:gd name="T70" fmla="*/ 359 w 50"/>
                <a:gd name="T71" fmla="*/ 157 h 36"/>
                <a:gd name="T72" fmla="*/ 346 w 50"/>
                <a:gd name="T73" fmla="*/ 141 h 36"/>
                <a:gd name="T74" fmla="*/ 346 w 50"/>
                <a:gd name="T75" fmla="*/ 120 h 36"/>
                <a:gd name="T76" fmla="*/ 324 w 50"/>
                <a:gd name="T77" fmla="*/ 120 h 36"/>
                <a:gd name="T78" fmla="*/ 303 w 50"/>
                <a:gd name="T79" fmla="*/ 107 h 36"/>
                <a:gd name="T80" fmla="*/ 303 w 50"/>
                <a:gd name="T81" fmla="*/ 99 h 36"/>
                <a:gd name="T82" fmla="*/ 308 w 50"/>
                <a:gd name="T83" fmla="*/ 93 h 36"/>
                <a:gd name="T84" fmla="*/ 295 w 50"/>
                <a:gd name="T85" fmla="*/ 77 h 36"/>
                <a:gd name="T86" fmla="*/ 265 w 50"/>
                <a:gd name="T87" fmla="*/ 43 h 36"/>
                <a:gd name="T88" fmla="*/ 265 w 50"/>
                <a:gd name="T89" fmla="*/ 29 h 36"/>
                <a:gd name="T90" fmla="*/ 265 w 50"/>
                <a:gd name="T91" fmla="*/ 13 h 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 h="36">
                  <a:moveTo>
                    <a:pt x="37" y="2"/>
                  </a:moveTo>
                  <a:cubicBezTo>
                    <a:pt x="35" y="1"/>
                    <a:pt x="32" y="0"/>
                    <a:pt x="31" y="1"/>
                  </a:cubicBezTo>
                  <a:cubicBezTo>
                    <a:pt x="30" y="4"/>
                    <a:pt x="29" y="4"/>
                    <a:pt x="27" y="4"/>
                  </a:cubicBezTo>
                  <a:cubicBezTo>
                    <a:pt x="26" y="4"/>
                    <a:pt x="25" y="4"/>
                    <a:pt x="25" y="5"/>
                  </a:cubicBezTo>
                  <a:cubicBezTo>
                    <a:pt x="25" y="6"/>
                    <a:pt x="24" y="7"/>
                    <a:pt x="23" y="7"/>
                  </a:cubicBezTo>
                  <a:cubicBezTo>
                    <a:pt x="22" y="7"/>
                    <a:pt x="19" y="8"/>
                    <a:pt x="19" y="8"/>
                  </a:cubicBezTo>
                  <a:cubicBezTo>
                    <a:pt x="19" y="8"/>
                    <a:pt x="18" y="8"/>
                    <a:pt x="17" y="9"/>
                  </a:cubicBezTo>
                  <a:cubicBezTo>
                    <a:pt x="17" y="10"/>
                    <a:pt x="17" y="12"/>
                    <a:pt x="17" y="12"/>
                  </a:cubicBezTo>
                  <a:cubicBezTo>
                    <a:pt x="17" y="12"/>
                    <a:pt x="16" y="13"/>
                    <a:pt x="15" y="12"/>
                  </a:cubicBezTo>
                  <a:cubicBezTo>
                    <a:pt x="14" y="11"/>
                    <a:pt x="14" y="12"/>
                    <a:pt x="13" y="11"/>
                  </a:cubicBezTo>
                  <a:cubicBezTo>
                    <a:pt x="12" y="11"/>
                    <a:pt x="13" y="9"/>
                    <a:pt x="12" y="10"/>
                  </a:cubicBezTo>
                  <a:cubicBezTo>
                    <a:pt x="10" y="10"/>
                    <a:pt x="10" y="11"/>
                    <a:pt x="10" y="12"/>
                  </a:cubicBezTo>
                  <a:cubicBezTo>
                    <a:pt x="10" y="12"/>
                    <a:pt x="12" y="13"/>
                    <a:pt x="11" y="14"/>
                  </a:cubicBezTo>
                  <a:cubicBezTo>
                    <a:pt x="10" y="16"/>
                    <a:pt x="9" y="15"/>
                    <a:pt x="9" y="15"/>
                  </a:cubicBezTo>
                  <a:cubicBezTo>
                    <a:pt x="8" y="17"/>
                    <a:pt x="8" y="20"/>
                    <a:pt x="6" y="20"/>
                  </a:cubicBezTo>
                  <a:cubicBezTo>
                    <a:pt x="5" y="20"/>
                    <a:pt x="4" y="18"/>
                    <a:pt x="3" y="20"/>
                  </a:cubicBezTo>
                  <a:cubicBezTo>
                    <a:pt x="2" y="21"/>
                    <a:pt x="3" y="23"/>
                    <a:pt x="3" y="24"/>
                  </a:cubicBezTo>
                  <a:cubicBezTo>
                    <a:pt x="3" y="25"/>
                    <a:pt x="3" y="25"/>
                    <a:pt x="2" y="26"/>
                  </a:cubicBezTo>
                  <a:cubicBezTo>
                    <a:pt x="1" y="27"/>
                    <a:pt x="0" y="28"/>
                    <a:pt x="1" y="28"/>
                  </a:cubicBezTo>
                  <a:cubicBezTo>
                    <a:pt x="2" y="29"/>
                    <a:pt x="3" y="31"/>
                    <a:pt x="2" y="31"/>
                  </a:cubicBezTo>
                  <a:cubicBezTo>
                    <a:pt x="2" y="31"/>
                    <a:pt x="4" y="31"/>
                    <a:pt x="5" y="33"/>
                  </a:cubicBezTo>
                  <a:cubicBezTo>
                    <a:pt x="6" y="35"/>
                    <a:pt x="6" y="36"/>
                    <a:pt x="9" y="35"/>
                  </a:cubicBezTo>
                  <a:cubicBezTo>
                    <a:pt x="11" y="33"/>
                    <a:pt x="13" y="32"/>
                    <a:pt x="16" y="34"/>
                  </a:cubicBezTo>
                  <a:cubicBezTo>
                    <a:pt x="17" y="35"/>
                    <a:pt x="17" y="36"/>
                    <a:pt x="18" y="36"/>
                  </a:cubicBezTo>
                  <a:cubicBezTo>
                    <a:pt x="18" y="36"/>
                    <a:pt x="19" y="35"/>
                    <a:pt x="18" y="34"/>
                  </a:cubicBezTo>
                  <a:cubicBezTo>
                    <a:pt x="17" y="32"/>
                    <a:pt x="16" y="29"/>
                    <a:pt x="17" y="28"/>
                  </a:cubicBezTo>
                  <a:cubicBezTo>
                    <a:pt x="17" y="28"/>
                    <a:pt x="17" y="27"/>
                    <a:pt x="18" y="26"/>
                  </a:cubicBezTo>
                  <a:cubicBezTo>
                    <a:pt x="19" y="26"/>
                    <a:pt x="19" y="24"/>
                    <a:pt x="21" y="25"/>
                  </a:cubicBezTo>
                  <a:cubicBezTo>
                    <a:pt x="22" y="27"/>
                    <a:pt x="23" y="27"/>
                    <a:pt x="24" y="27"/>
                  </a:cubicBezTo>
                  <a:cubicBezTo>
                    <a:pt x="25" y="27"/>
                    <a:pt x="25" y="26"/>
                    <a:pt x="27" y="26"/>
                  </a:cubicBezTo>
                  <a:cubicBezTo>
                    <a:pt x="29" y="26"/>
                    <a:pt x="31" y="27"/>
                    <a:pt x="32" y="27"/>
                  </a:cubicBezTo>
                  <a:cubicBezTo>
                    <a:pt x="33" y="26"/>
                    <a:pt x="33" y="25"/>
                    <a:pt x="35" y="26"/>
                  </a:cubicBezTo>
                  <a:cubicBezTo>
                    <a:pt x="37" y="27"/>
                    <a:pt x="37" y="28"/>
                    <a:pt x="39" y="28"/>
                  </a:cubicBezTo>
                  <a:cubicBezTo>
                    <a:pt x="40" y="28"/>
                    <a:pt x="41" y="27"/>
                    <a:pt x="41" y="27"/>
                  </a:cubicBezTo>
                  <a:cubicBezTo>
                    <a:pt x="41" y="26"/>
                    <a:pt x="44" y="24"/>
                    <a:pt x="46" y="24"/>
                  </a:cubicBezTo>
                  <a:cubicBezTo>
                    <a:pt x="47" y="25"/>
                    <a:pt x="49" y="23"/>
                    <a:pt x="50" y="22"/>
                  </a:cubicBezTo>
                  <a:cubicBezTo>
                    <a:pt x="50" y="21"/>
                    <a:pt x="49" y="21"/>
                    <a:pt x="48" y="20"/>
                  </a:cubicBezTo>
                  <a:cubicBezTo>
                    <a:pt x="48" y="18"/>
                    <a:pt x="49" y="17"/>
                    <a:pt x="48" y="17"/>
                  </a:cubicBezTo>
                  <a:cubicBezTo>
                    <a:pt x="47" y="17"/>
                    <a:pt x="46" y="16"/>
                    <a:pt x="45" y="17"/>
                  </a:cubicBezTo>
                  <a:cubicBezTo>
                    <a:pt x="44" y="17"/>
                    <a:pt x="42" y="17"/>
                    <a:pt x="42" y="15"/>
                  </a:cubicBezTo>
                  <a:cubicBezTo>
                    <a:pt x="42" y="14"/>
                    <a:pt x="41" y="14"/>
                    <a:pt x="42" y="14"/>
                  </a:cubicBezTo>
                  <a:cubicBezTo>
                    <a:pt x="42" y="13"/>
                    <a:pt x="43" y="13"/>
                    <a:pt x="43" y="13"/>
                  </a:cubicBezTo>
                  <a:cubicBezTo>
                    <a:pt x="42" y="12"/>
                    <a:pt x="42" y="13"/>
                    <a:pt x="41" y="11"/>
                  </a:cubicBezTo>
                  <a:cubicBezTo>
                    <a:pt x="39" y="10"/>
                    <a:pt x="37" y="7"/>
                    <a:pt x="37" y="6"/>
                  </a:cubicBezTo>
                  <a:cubicBezTo>
                    <a:pt x="37" y="5"/>
                    <a:pt x="37" y="4"/>
                    <a:pt x="37" y="4"/>
                  </a:cubicBezTo>
                  <a:lnTo>
                    <a:pt x="37" y="2"/>
                  </a:lnTo>
                  <a:close/>
                </a:path>
              </a:pathLst>
            </a:custGeom>
            <a:solidFill>
              <a:srgbClr val="CC99FF"/>
            </a:solidFill>
            <a:ln w="4763" cap="rnd">
              <a:solidFill>
                <a:srgbClr val="FFFFFF"/>
              </a:solidFill>
              <a:prstDash val="solid"/>
              <a:round/>
              <a:headEnd/>
              <a:tailEnd/>
            </a:ln>
          </p:spPr>
          <p:txBody>
            <a:bodyPr/>
            <a:lstStyle/>
            <a:p>
              <a:endParaRPr lang="en-US"/>
            </a:p>
          </p:txBody>
        </p:sp>
        <p:sp>
          <p:nvSpPr>
            <p:cNvPr id="187" name="Freeform 338">
              <a:extLst>
                <a:ext uri="{FF2B5EF4-FFF2-40B4-BE49-F238E27FC236}">
                  <a16:creationId xmlns:a16="http://schemas.microsoft.com/office/drawing/2014/main" id="{F1E27C84-ECBB-4497-8679-506A769D3440}"/>
                </a:ext>
              </a:extLst>
            </p:cNvPr>
            <p:cNvSpPr>
              <a:spLocks/>
            </p:cNvSpPr>
            <p:nvPr/>
          </p:nvSpPr>
          <p:spPr bwMode="auto">
            <a:xfrm>
              <a:off x="5488846" y="3815374"/>
              <a:ext cx="106917" cy="159636"/>
            </a:xfrm>
            <a:custGeom>
              <a:avLst/>
              <a:gdLst>
                <a:gd name="T0" fmla="*/ 154 w 29"/>
                <a:gd name="T1" fmla="*/ 13 h 43"/>
                <a:gd name="T2" fmla="*/ 133 w 29"/>
                <a:gd name="T3" fmla="*/ 21 h 43"/>
                <a:gd name="T4" fmla="*/ 98 w 29"/>
                <a:gd name="T5" fmla="*/ 13 h 43"/>
                <a:gd name="T6" fmla="*/ 77 w 29"/>
                <a:gd name="T7" fmla="*/ 21 h 43"/>
                <a:gd name="T8" fmla="*/ 56 w 29"/>
                <a:gd name="T9" fmla="*/ 8 h 43"/>
                <a:gd name="T10" fmla="*/ 35 w 29"/>
                <a:gd name="T11" fmla="*/ 13 h 43"/>
                <a:gd name="T12" fmla="*/ 29 w 29"/>
                <a:gd name="T13" fmla="*/ 29 h 43"/>
                <a:gd name="T14" fmla="*/ 35 w 29"/>
                <a:gd name="T15" fmla="*/ 72 h 43"/>
                <a:gd name="T16" fmla="*/ 35 w 29"/>
                <a:gd name="T17" fmla="*/ 86 h 43"/>
                <a:gd name="T18" fmla="*/ 35 w 29"/>
                <a:gd name="T19" fmla="*/ 86 h 43"/>
                <a:gd name="T20" fmla="*/ 35 w 29"/>
                <a:gd name="T21" fmla="*/ 107 h 43"/>
                <a:gd name="T22" fmla="*/ 35 w 29"/>
                <a:gd name="T23" fmla="*/ 142 h 43"/>
                <a:gd name="T24" fmla="*/ 21 w 29"/>
                <a:gd name="T25" fmla="*/ 171 h 43"/>
                <a:gd name="T26" fmla="*/ 8 w 29"/>
                <a:gd name="T27" fmla="*/ 209 h 43"/>
                <a:gd name="T28" fmla="*/ 13 w 29"/>
                <a:gd name="T29" fmla="*/ 243 h 43"/>
                <a:gd name="T30" fmla="*/ 21 w 29"/>
                <a:gd name="T31" fmla="*/ 286 h 43"/>
                <a:gd name="T32" fmla="*/ 35 w 29"/>
                <a:gd name="T33" fmla="*/ 294 h 43"/>
                <a:gd name="T34" fmla="*/ 64 w 29"/>
                <a:gd name="T35" fmla="*/ 300 h 43"/>
                <a:gd name="T36" fmla="*/ 85 w 29"/>
                <a:gd name="T37" fmla="*/ 286 h 43"/>
                <a:gd name="T38" fmla="*/ 141 w 29"/>
                <a:gd name="T39" fmla="*/ 273 h 43"/>
                <a:gd name="T40" fmla="*/ 149 w 29"/>
                <a:gd name="T41" fmla="*/ 251 h 43"/>
                <a:gd name="T42" fmla="*/ 154 w 29"/>
                <a:gd name="T43" fmla="*/ 243 h 43"/>
                <a:gd name="T44" fmla="*/ 183 w 29"/>
                <a:gd name="T45" fmla="*/ 257 h 43"/>
                <a:gd name="T46" fmla="*/ 204 w 29"/>
                <a:gd name="T47" fmla="*/ 243 h 43"/>
                <a:gd name="T48" fmla="*/ 170 w 29"/>
                <a:gd name="T49" fmla="*/ 214 h 43"/>
                <a:gd name="T50" fmla="*/ 175 w 29"/>
                <a:gd name="T51" fmla="*/ 171 h 43"/>
                <a:gd name="T52" fmla="*/ 170 w 29"/>
                <a:gd name="T53" fmla="*/ 142 h 43"/>
                <a:gd name="T54" fmla="*/ 162 w 29"/>
                <a:gd name="T55" fmla="*/ 120 h 43"/>
                <a:gd name="T56" fmla="*/ 162 w 29"/>
                <a:gd name="T57" fmla="*/ 94 h 43"/>
                <a:gd name="T58" fmla="*/ 170 w 29"/>
                <a:gd name="T59" fmla="*/ 72 h 43"/>
                <a:gd name="T60" fmla="*/ 154 w 29"/>
                <a:gd name="T61" fmla="*/ 43 h 43"/>
                <a:gd name="T62" fmla="*/ 154 w 29"/>
                <a:gd name="T63" fmla="*/ 13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9" h="43">
                  <a:moveTo>
                    <a:pt x="22" y="2"/>
                  </a:moveTo>
                  <a:cubicBezTo>
                    <a:pt x="20" y="1"/>
                    <a:pt x="20" y="2"/>
                    <a:pt x="19" y="3"/>
                  </a:cubicBezTo>
                  <a:cubicBezTo>
                    <a:pt x="18" y="3"/>
                    <a:pt x="16" y="2"/>
                    <a:pt x="14" y="2"/>
                  </a:cubicBezTo>
                  <a:cubicBezTo>
                    <a:pt x="12" y="2"/>
                    <a:pt x="12" y="3"/>
                    <a:pt x="11" y="3"/>
                  </a:cubicBezTo>
                  <a:cubicBezTo>
                    <a:pt x="10" y="3"/>
                    <a:pt x="9" y="3"/>
                    <a:pt x="8" y="1"/>
                  </a:cubicBezTo>
                  <a:cubicBezTo>
                    <a:pt x="6" y="0"/>
                    <a:pt x="6" y="2"/>
                    <a:pt x="5" y="2"/>
                  </a:cubicBezTo>
                  <a:cubicBezTo>
                    <a:pt x="4" y="3"/>
                    <a:pt x="4" y="4"/>
                    <a:pt x="4" y="4"/>
                  </a:cubicBezTo>
                  <a:cubicBezTo>
                    <a:pt x="3" y="5"/>
                    <a:pt x="4" y="8"/>
                    <a:pt x="5" y="10"/>
                  </a:cubicBezTo>
                  <a:cubicBezTo>
                    <a:pt x="5" y="11"/>
                    <a:pt x="5" y="12"/>
                    <a:pt x="5" y="12"/>
                  </a:cubicBezTo>
                  <a:cubicBezTo>
                    <a:pt x="5" y="12"/>
                    <a:pt x="5" y="12"/>
                    <a:pt x="5" y="12"/>
                  </a:cubicBezTo>
                  <a:cubicBezTo>
                    <a:pt x="5" y="13"/>
                    <a:pt x="5" y="14"/>
                    <a:pt x="5" y="15"/>
                  </a:cubicBezTo>
                  <a:cubicBezTo>
                    <a:pt x="5" y="16"/>
                    <a:pt x="7" y="17"/>
                    <a:pt x="5" y="20"/>
                  </a:cubicBezTo>
                  <a:cubicBezTo>
                    <a:pt x="4" y="23"/>
                    <a:pt x="2" y="22"/>
                    <a:pt x="3" y="24"/>
                  </a:cubicBezTo>
                  <a:cubicBezTo>
                    <a:pt x="3" y="26"/>
                    <a:pt x="1" y="25"/>
                    <a:pt x="1" y="29"/>
                  </a:cubicBezTo>
                  <a:cubicBezTo>
                    <a:pt x="2" y="32"/>
                    <a:pt x="0" y="32"/>
                    <a:pt x="2" y="34"/>
                  </a:cubicBezTo>
                  <a:cubicBezTo>
                    <a:pt x="3" y="37"/>
                    <a:pt x="5" y="39"/>
                    <a:pt x="3" y="40"/>
                  </a:cubicBezTo>
                  <a:cubicBezTo>
                    <a:pt x="5" y="41"/>
                    <a:pt x="5" y="41"/>
                    <a:pt x="5" y="41"/>
                  </a:cubicBezTo>
                  <a:cubicBezTo>
                    <a:pt x="6" y="41"/>
                    <a:pt x="7" y="43"/>
                    <a:pt x="9" y="42"/>
                  </a:cubicBezTo>
                  <a:cubicBezTo>
                    <a:pt x="10" y="41"/>
                    <a:pt x="10" y="40"/>
                    <a:pt x="12" y="40"/>
                  </a:cubicBezTo>
                  <a:cubicBezTo>
                    <a:pt x="13" y="39"/>
                    <a:pt x="18" y="39"/>
                    <a:pt x="20" y="38"/>
                  </a:cubicBezTo>
                  <a:cubicBezTo>
                    <a:pt x="21" y="37"/>
                    <a:pt x="21" y="36"/>
                    <a:pt x="21" y="35"/>
                  </a:cubicBezTo>
                  <a:cubicBezTo>
                    <a:pt x="21" y="34"/>
                    <a:pt x="21" y="33"/>
                    <a:pt x="22" y="34"/>
                  </a:cubicBezTo>
                  <a:cubicBezTo>
                    <a:pt x="23" y="35"/>
                    <a:pt x="24" y="37"/>
                    <a:pt x="26" y="36"/>
                  </a:cubicBezTo>
                  <a:cubicBezTo>
                    <a:pt x="27" y="36"/>
                    <a:pt x="28" y="35"/>
                    <a:pt x="29" y="34"/>
                  </a:cubicBezTo>
                  <a:cubicBezTo>
                    <a:pt x="29" y="34"/>
                    <a:pt x="25" y="33"/>
                    <a:pt x="24" y="30"/>
                  </a:cubicBezTo>
                  <a:cubicBezTo>
                    <a:pt x="24" y="28"/>
                    <a:pt x="24" y="25"/>
                    <a:pt x="25" y="24"/>
                  </a:cubicBezTo>
                  <a:cubicBezTo>
                    <a:pt x="25" y="22"/>
                    <a:pt x="25" y="21"/>
                    <a:pt x="24" y="20"/>
                  </a:cubicBezTo>
                  <a:cubicBezTo>
                    <a:pt x="23" y="19"/>
                    <a:pt x="23" y="19"/>
                    <a:pt x="23" y="17"/>
                  </a:cubicBezTo>
                  <a:cubicBezTo>
                    <a:pt x="23" y="16"/>
                    <a:pt x="23" y="15"/>
                    <a:pt x="23" y="13"/>
                  </a:cubicBezTo>
                  <a:cubicBezTo>
                    <a:pt x="23" y="11"/>
                    <a:pt x="24" y="12"/>
                    <a:pt x="24" y="10"/>
                  </a:cubicBezTo>
                  <a:cubicBezTo>
                    <a:pt x="24" y="9"/>
                    <a:pt x="24" y="6"/>
                    <a:pt x="22" y="6"/>
                  </a:cubicBezTo>
                  <a:cubicBezTo>
                    <a:pt x="21" y="6"/>
                    <a:pt x="22" y="2"/>
                    <a:pt x="22" y="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88" name="Freeform 339">
              <a:extLst>
                <a:ext uri="{FF2B5EF4-FFF2-40B4-BE49-F238E27FC236}">
                  <a16:creationId xmlns:a16="http://schemas.microsoft.com/office/drawing/2014/main" id="{B2CA80CB-D69C-4222-AA70-EB0F2D855800}"/>
                </a:ext>
              </a:extLst>
            </p:cNvPr>
            <p:cNvSpPr>
              <a:spLocks/>
            </p:cNvSpPr>
            <p:nvPr/>
          </p:nvSpPr>
          <p:spPr bwMode="auto">
            <a:xfrm>
              <a:off x="5566604" y="3822315"/>
              <a:ext cx="40268" cy="119380"/>
            </a:xfrm>
            <a:custGeom>
              <a:avLst/>
              <a:gdLst>
                <a:gd name="T0" fmla="*/ 55 w 11"/>
                <a:gd name="T1" fmla="*/ 231 h 32"/>
                <a:gd name="T2" fmla="*/ 21 w 11"/>
                <a:gd name="T3" fmla="*/ 202 h 32"/>
                <a:gd name="T4" fmla="*/ 29 w 11"/>
                <a:gd name="T5" fmla="*/ 159 h 32"/>
                <a:gd name="T6" fmla="*/ 21 w 11"/>
                <a:gd name="T7" fmla="*/ 129 h 32"/>
                <a:gd name="T8" fmla="*/ 13 w 11"/>
                <a:gd name="T9" fmla="*/ 108 h 32"/>
                <a:gd name="T10" fmla="*/ 13 w 11"/>
                <a:gd name="T11" fmla="*/ 81 h 32"/>
                <a:gd name="T12" fmla="*/ 21 w 11"/>
                <a:gd name="T13" fmla="*/ 59 h 32"/>
                <a:gd name="T14" fmla="*/ 8 w 11"/>
                <a:gd name="T15" fmla="*/ 30 h 32"/>
                <a:gd name="T16" fmla="*/ 8 w 11"/>
                <a:gd name="T17" fmla="*/ 0 h 32"/>
                <a:gd name="T18" fmla="*/ 8 w 11"/>
                <a:gd name="T19" fmla="*/ 0 h 32"/>
                <a:gd name="T20" fmla="*/ 34 w 11"/>
                <a:gd name="T21" fmla="*/ 13 h 32"/>
                <a:gd name="T22" fmla="*/ 34 w 11"/>
                <a:gd name="T23" fmla="*/ 35 h 32"/>
                <a:gd name="T24" fmla="*/ 63 w 11"/>
                <a:gd name="T25" fmla="*/ 65 h 32"/>
                <a:gd name="T26" fmla="*/ 63 w 11"/>
                <a:gd name="T27" fmla="*/ 94 h 32"/>
                <a:gd name="T28" fmla="*/ 76 w 11"/>
                <a:gd name="T29" fmla="*/ 108 h 32"/>
                <a:gd name="T30" fmla="*/ 69 w 11"/>
                <a:gd name="T31" fmla="*/ 129 h 32"/>
                <a:gd name="T32" fmla="*/ 69 w 11"/>
                <a:gd name="T33" fmla="*/ 188 h 32"/>
                <a:gd name="T34" fmla="*/ 69 w 11"/>
                <a:gd name="T35" fmla="*/ 210 h 32"/>
                <a:gd name="T36" fmla="*/ 76 w 11"/>
                <a:gd name="T37" fmla="*/ 223 h 32"/>
                <a:gd name="T38" fmla="*/ 55 w 11"/>
                <a:gd name="T39" fmla="*/ 231 h 3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1" h="32">
                  <a:moveTo>
                    <a:pt x="8" y="32"/>
                  </a:moveTo>
                  <a:cubicBezTo>
                    <a:pt x="8" y="32"/>
                    <a:pt x="4" y="31"/>
                    <a:pt x="3" y="28"/>
                  </a:cubicBezTo>
                  <a:cubicBezTo>
                    <a:pt x="3" y="26"/>
                    <a:pt x="3" y="23"/>
                    <a:pt x="4" y="22"/>
                  </a:cubicBezTo>
                  <a:cubicBezTo>
                    <a:pt x="4" y="20"/>
                    <a:pt x="4" y="19"/>
                    <a:pt x="3" y="18"/>
                  </a:cubicBezTo>
                  <a:cubicBezTo>
                    <a:pt x="2" y="17"/>
                    <a:pt x="2" y="17"/>
                    <a:pt x="2" y="15"/>
                  </a:cubicBezTo>
                  <a:cubicBezTo>
                    <a:pt x="2" y="14"/>
                    <a:pt x="2" y="13"/>
                    <a:pt x="2" y="11"/>
                  </a:cubicBezTo>
                  <a:cubicBezTo>
                    <a:pt x="2" y="9"/>
                    <a:pt x="3" y="10"/>
                    <a:pt x="3" y="8"/>
                  </a:cubicBezTo>
                  <a:cubicBezTo>
                    <a:pt x="3" y="7"/>
                    <a:pt x="3" y="4"/>
                    <a:pt x="1" y="4"/>
                  </a:cubicBezTo>
                  <a:cubicBezTo>
                    <a:pt x="0" y="4"/>
                    <a:pt x="1" y="0"/>
                    <a:pt x="1" y="0"/>
                  </a:cubicBezTo>
                  <a:cubicBezTo>
                    <a:pt x="1" y="0"/>
                    <a:pt x="1" y="0"/>
                    <a:pt x="1" y="0"/>
                  </a:cubicBezTo>
                  <a:cubicBezTo>
                    <a:pt x="3" y="1"/>
                    <a:pt x="3" y="2"/>
                    <a:pt x="5" y="2"/>
                  </a:cubicBezTo>
                  <a:cubicBezTo>
                    <a:pt x="5" y="2"/>
                    <a:pt x="4" y="4"/>
                    <a:pt x="5" y="5"/>
                  </a:cubicBezTo>
                  <a:cubicBezTo>
                    <a:pt x="7" y="6"/>
                    <a:pt x="9" y="7"/>
                    <a:pt x="9" y="9"/>
                  </a:cubicBezTo>
                  <a:cubicBezTo>
                    <a:pt x="9" y="10"/>
                    <a:pt x="8" y="11"/>
                    <a:pt x="9" y="13"/>
                  </a:cubicBezTo>
                  <a:cubicBezTo>
                    <a:pt x="10" y="14"/>
                    <a:pt x="11" y="14"/>
                    <a:pt x="11" y="15"/>
                  </a:cubicBezTo>
                  <a:cubicBezTo>
                    <a:pt x="10" y="17"/>
                    <a:pt x="10" y="16"/>
                    <a:pt x="10" y="18"/>
                  </a:cubicBezTo>
                  <a:cubicBezTo>
                    <a:pt x="10" y="21"/>
                    <a:pt x="10" y="25"/>
                    <a:pt x="10" y="26"/>
                  </a:cubicBezTo>
                  <a:cubicBezTo>
                    <a:pt x="10" y="27"/>
                    <a:pt x="9" y="28"/>
                    <a:pt x="10" y="29"/>
                  </a:cubicBezTo>
                  <a:cubicBezTo>
                    <a:pt x="11" y="30"/>
                    <a:pt x="11" y="31"/>
                    <a:pt x="11" y="31"/>
                  </a:cubicBezTo>
                  <a:cubicBezTo>
                    <a:pt x="11" y="31"/>
                    <a:pt x="9" y="31"/>
                    <a:pt x="8" y="3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89" name="Freeform 340">
              <a:extLst>
                <a:ext uri="{FF2B5EF4-FFF2-40B4-BE49-F238E27FC236}">
                  <a16:creationId xmlns:a16="http://schemas.microsoft.com/office/drawing/2014/main" id="{E490F1EC-82E2-45D5-8E1C-77A1B4B8384C}"/>
                </a:ext>
              </a:extLst>
            </p:cNvPr>
            <p:cNvSpPr>
              <a:spLocks/>
            </p:cNvSpPr>
            <p:nvPr/>
          </p:nvSpPr>
          <p:spPr bwMode="auto">
            <a:xfrm>
              <a:off x="5580489" y="3793164"/>
              <a:ext cx="74981" cy="144366"/>
            </a:xfrm>
            <a:custGeom>
              <a:avLst/>
              <a:gdLst>
                <a:gd name="T0" fmla="*/ 51 w 20"/>
                <a:gd name="T1" fmla="*/ 277 h 39"/>
                <a:gd name="T2" fmla="*/ 43 w 20"/>
                <a:gd name="T3" fmla="*/ 264 h 39"/>
                <a:gd name="T4" fmla="*/ 43 w 20"/>
                <a:gd name="T5" fmla="*/ 243 h 39"/>
                <a:gd name="T6" fmla="*/ 43 w 20"/>
                <a:gd name="T7" fmla="*/ 184 h 39"/>
                <a:gd name="T8" fmla="*/ 51 w 20"/>
                <a:gd name="T9" fmla="*/ 163 h 39"/>
                <a:gd name="T10" fmla="*/ 38 w 20"/>
                <a:gd name="T11" fmla="*/ 149 h 39"/>
                <a:gd name="T12" fmla="*/ 38 w 20"/>
                <a:gd name="T13" fmla="*/ 120 h 39"/>
                <a:gd name="T14" fmla="*/ 8 w 20"/>
                <a:gd name="T15" fmla="*/ 93 h 39"/>
                <a:gd name="T16" fmla="*/ 8 w 20"/>
                <a:gd name="T17" fmla="*/ 72 h 39"/>
                <a:gd name="T18" fmla="*/ 22 w 20"/>
                <a:gd name="T19" fmla="*/ 64 h 39"/>
                <a:gd name="T20" fmla="*/ 59 w 20"/>
                <a:gd name="T21" fmla="*/ 43 h 39"/>
                <a:gd name="T22" fmla="*/ 86 w 20"/>
                <a:gd name="T23" fmla="*/ 29 h 39"/>
                <a:gd name="T24" fmla="*/ 86 w 20"/>
                <a:gd name="T25" fmla="*/ 8 h 39"/>
                <a:gd name="T26" fmla="*/ 103 w 20"/>
                <a:gd name="T27" fmla="*/ 8 h 39"/>
                <a:gd name="T28" fmla="*/ 111 w 20"/>
                <a:gd name="T29" fmla="*/ 13 h 39"/>
                <a:gd name="T30" fmla="*/ 132 w 20"/>
                <a:gd name="T31" fmla="*/ 29 h 39"/>
                <a:gd name="T32" fmla="*/ 132 w 20"/>
                <a:gd name="T33" fmla="*/ 51 h 39"/>
                <a:gd name="T34" fmla="*/ 138 w 20"/>
                <a:gd name="T35" fmla="*/ 64 h 39"/>
                <a:gd name="T36" fmla="*/ 146 w 20"/>
                <a:gd name="T37" fmla="*/ 77 h 39"/>
                <a:gd name="T38" fmla="*/ 132 w 20"/>
                <a:gd name="T39" fmla="*/ 107 h 39"/>
                <a:gd name="T40" fmla="*/ 132 w 20"/>
                <a:gd name="T41" fmla="*/ 120 h 39"/>
                <a:gd name="T42" fmla="*/ 116 w 20"/>
                <a:gd name="T43" fmla="*/ 120 h 39"/>
                <a:gd name="T44" fmla="*/ 111 w 20"/>
                <a:gd name="T45" fmla="*/ 136 h 39"/>
                <a:gd name="T46" fmla="*/ 111 w 20"/>
                <a:gd name="T47" fmla="*/ 149 h 39"/>
                <a:gd name="T48" fmla="*/ 86 w 20"/>
                <a:gd name="T49" fmla="*/ 171 h 39"/>
                <a:gd name="T50" fmla="*/ 86 w 20"/>
                <a:gd name="T51" fmla="*/ 200 h 39"/>
                <a:gd name="T52" fmla="*/ 86 w 20"/>
                <a:gd name="T53" fmla="*/ 213 h 39"/>
                <a:gd name="T54" fmla="*/ 95 w 20"/>
                <a:gd name="T55" fmla="*/ 235 h 39"/>
                <a:gd name="T56" fmla="*/ 86 w 20"/>
                <a:gd name="T57" fmla="*/ 277 h 39"/>
                <a:gd name="T58" fmla="*/ 51 w 20"/>
                <a:gd name="T59" fmla="*/ 277 h 3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 h="39">
                  <a:moveTo>
                    <a:pt x="7" y="39"/>
                  </a:moveTo>
                  <a:cubicBezTo>
                    <a:pt x="7" y="39"/>
                    <a:pt x="7" y="38"/>
                    <a:pt x="6" y="37"/>
                  </a:cubicBezTo>
                  <a:cubicBezTo>
                    <a:pt x="5" y="36"/>
                    <a:pt x="6" y="35"/>
                    <a:pt x="6" y="34"/>
                  </a:cubicBezTo>
                  <a:cubicBezTo>
                    <a:pt x="6" y="33"/>
                    <a:pt x="6" y="29"/>
                    <a:pt x="6" y="26"/>
                  </a:cubicBezTo>
                  <a:cubicBezTo>
                    <a:pt x="6" y="24"/>
                    <a:pt x="6" y="25"/>
                    <a:pt x="7" y="23"/>
                  </a:cubicBezTo>
                  <a:cubicBezTo>
                    <a:pt x="7" y="22"/>
                    <a:pt x="6" y="22"/>
                    <a:pt x="5" y="21"/>
                  </a:cubicBezTo>
                  <a:cubicBezTo>
                    <a:pt x="4" y="19"/>
                    <a:pt x="5" y="18"/>
                    <a:pt x="5" y="17"/>
                  </a:cubicBezTo>
                  <a:cubicBezTo>
                    <a:pt x="5" y="15"/>
                    <a:pt x="3" y="14"/>
                    <a:pt x="1" y="13"/>
                  </a:cubicBezTo>
                  <a:cubicBezTo>
                    <a:pt x="0" y="12"/>
                    <a:pt x="1" y="10"/>
                    <a:pt x="1" y="10"/>
                  </a:cubicBezTo>
                  <a:cubicBezTo>
                    <a:pt x="2" y="10"/>
                    <a:pt x="3" y="9"/>
                    <a:pt x="3" y="9"/>
                  </a:cubicBezTo>
                  <a:cubicBezTo>
                    <a:pt x="3" y="8"/>
                    <a:pt x="6" y="6"/>
                    <a:pt x="8" y="6"/>
                  </a:cubicBezTo>
                  <a:cubicBezTo>
                    <a:pt x="9" y="7"/>
                    <a:pt x="11" y="5"/>
                    <a:pt x="12" y="4"/>
                  </a:cubicBezTo>
                  <a:cubicBezTo>
                    <a:pt x="12" y="4"/>
                    <a:pt x="11" y="1"/>
                    <a:pt x="12" y="1"/>
                  </a:cubicBezTo>
                  <a:cubicBezTo>
                    <a:pt x="13" y="2"/>
                    <a:pt x="14" y="2"/>
                    <a:pt x="14" y="1"/>
                  </a:cubicBezTo>
                  <a:cubicBezTo>
                    <a:pt x="14" y="1"/>
                    <a:pt x="14" y="0"/>
                    <a:pt x="15" y="2"/>
                  </a:cubicBezTo>
                  <a:cubicBezTo>
                    <a:pt x="17" y="4"/>
                    <a:pt x="18" y="3"/>
                    <a:pt x="18" y="4"/>
                  </a:cubicBezTo>
                  <a:cubicBezTo>
                    <a:pt x="19" y="6"/>
                    <a:pt x="18" y="6"/>
                    <a:pt x="18" y="7"/>
                  </a:cubicBezTo>
                  <a:cubicBezTo>
                    <a:pt x="19" y="8"/>
                    <a:pt x="19" y="8"/>
                    <a:pt x="19" y="9"/>
                  </a:cubicBezTo>
                  <a:cubicBezTo>
                    <a:pt x="20" y="10"/>
                    <a:pt x="20" y="10"/>
                    <a:pt x="20" y="11"/>
                  </a:cubicBezTo>
                  <a:cubicBezTo>
                    <a:pt x="19" y="13"/>
                    <a:pt x="18" y="14"/>
                    <a:pt x="18" y="15"/>
                  </a:cubicBezTo>
                  <a:cubicBezTo>
                    <a:pt x="19" y="16"/>
                    <a:pt x="20" y="17"/>
                    <a:pt x="18" y="17"/>
                  </a:cubicBezTo>
                  <a:cubicBezTo>
                    <a:pt x="16" y="18"/>
                    <a:pt x="16" y="17"/>
                    <a:pt x="16" y="17"/>
                  </a:cubicBezTo>
                  <a:cubicBezTo>
                    <a:pt x="16" y="18"/>
                    <a:pt x="15" y="18"/>
                    <a:pt x="15" y="19"/>
                  </a:cubicBezTo>
                  <a:cubicBezTo>
                    <a:pt x="14" y="19"/>
                    <a:pt x="17" y="21"/>
                    <a:pt x="15" y="21"/>
                  </a:cubicBezTo>
                  <a:cubicBezTo>
                    <a:pt x="12" y="22"/>
                    <a:pt x="12" y="22"/>
                    <a:pt x="12" y="24"/>
                  </a:cubicBezTo>
                  <a:cubicBezTo>
                    <a:pt x="13" y="25"/>
                    <a:pt x="12" y="27"/>
                    <a:pt x="12" y="28"/>
                  </a:cubicBezTo>
                  <a:cubicBezTo>
                    <a:pt x="12" y="29"/>
                    <a:pt x="12" y="29"/>
                    <a:pt x="12" y="30"/>
                  </a:cubicBezTo>
                  <a:cubicBezTo>
                    <a:pt x="13" y="32"/>
                    <a:pt x="13" y="32"/>
                    <a:pt x="13" y="33"/>
                  </a:cubicBezTo>
                  <a:cubicBezTo>
                    <a:pt x="13" y="35"/>
                    <a:pt x="12" y="39"/>
                    <a:pt x="12" y="39"/>
                  </a:cubicBezTo>
                  <a:cubicBezTo>
                    <a:pt x="12" y="39"/>
                    <a:pt x="8" y="39"/>
                    <a:pt x="7" y="39"/>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90" name="Freeform 341">
              <a:extLst>
                <a:ext uri="{FF2B5EF4-FFF2-40B4-BE49-F238E27FC236}">
                  <a16:creationId xmlns:a16="http://schemas.microsoft.com/office/drawing/2014/main" id="{447EF136-1551-4A05-A2C3-73C5CFE8B350}"/>
                </a:ext>
              </a:extLst>
            </p:cNvPr>
            <p:cNvSpPr>
              <a:spLocks/>
            </p:cNvSpPr>
            <p:nvPr/>
          </p:nvSpPr>
          <p:spPr bwMode="auto">
            <a:xfrm>
              <a:off x="5577712" y="3540523"/>
              <a:ext cx="352688" cy="267911"/>
            </a:xfrm>
            <a:custGeom>
              <a:avLst/>
              <a:gdLst>
                <a:gd name="T0" fmla="*/ 636 w 95"/>
                <a:gd name="T1" fmla="*/ 35 h 72"/>
                <a:gd name="T2" fmla="*/ 602 w 95"/>
                <a:gd name="T3" fmla="*/ 56 h 72"/>
                <a:gd name="T4" fmla="*/ 516 w 95"/>
                <a:gd name="T5" fmla="*/ 13 h 72"/>
                <a:gd name="T6" fmla="*/ 257 w 95"/>
                <a:gd name="T7" fmla="*/ 180 h 72"/>
                <a:gd name="T8" fmla="*/ 171 w 95"/>
                <a:gd name="T9" fmla="*/ 201 h 72"/>
                <a:gd name="T10" fmla="*/ 179 w 95"/>
                <a:gd name="T11" fmla="*/ 295 h 72"/>
                <a:gd name="T12" fmla="*/ 163 w 95"/>
                <a:gd name="T13" fmla="*/ 330 h 72"/>
                <a:gd name="T14" fmla="*/ 142 w 95"/>
                <a:gd name="T15" fmla="*/ 367 h 72"/>
                <a:gd name="T16" fmla="*/ 107 w 95"/>
                <a:gd name="T17" fmla="*/ 367 h 72"/>
                <a:gd name="T18" fmla="*/ 72 w 95"/>
                <a:gd name="T19" fmla="*/ 367 h 72"/>
                <a:gd name="T20" fmla="*/ 43 w 95"/>
                <a:gd name="T21" fmla="*/ 367 h 72"/>
                <a:gd name="T22" fmla="*/ 29 w 95"/>
                <a:gd name="T23" fmla="*/ 381 h 72"/>
                <a:gd name="T24" fmla="*/ 8 w 95"/>
                <a:gd name="T25" fmla="*/ 373 h 72"/>
                <a:gd name="T26" fmla="*/ 0 w 95"/>
                <a:gd name="T27" fmla="*/ 373 h 72"/>
                <a:gd name="T28" fmla="*/ 0 w 95"/>
                <a:gd name="T29" fmla="*/ 389 h 72"/>
                <a:gd name="T30" fmla="*/ 0 w 95"/>
                <a:gd name="T31" fmla="*/ 402 h 72"/>
                <a:gd name="T32" fmla="*/ 29 w 95"/>
                <a:gd name="T33" fmla="*/ 440 h 72"/>
                <a:gd name="T34" fmla="*/ 43 w 95"/>
                <a:gd name="T35" fmla="*/ 453 h 72"/>
                <a:gd name="T36" fmla="*/ 35 w 95"/>
                <a:gd name="T37" fmla="*/ 461 h 72"/>
                <a:gd name="T38" fmla="*/ 35 w 95"/>
                <a:gd name="T39" fmla="*/ 466 h 72"/>
                <a:gd name="T40" fmla="*/ 56 w 95"/>
                <a:gd name="T41" fmla="*/ 482 h 72"/>
                <a:gd name="T42" fmla="*/ 78 w 95"/>
                <a:gd name="T43" fmla="*/ 482 h 72"/>
                <a:gd name="T44" fmla="*/ 78 w 95"/>
                <a:gd name="T45" fmla="*/ 504 h 72"/>
                <a:gd name="T46" fmla="*/ 94 w 95"/>
                <a:gd name="T47" fmla="*/ 517 h 72"/>
                <a:gd name="T48" fmla="*/ 94 w 95"/>
                <a:gd name="T49" fmla="*/ 496 h 72"/>
                <a:gd name="T50" fmla="*/ 107 w 95"/>
                <a:gd name="T51" fmla="*/ 496 h 72"/>
                <a:gd name="T52" fmla="*/ 115 w 95"/>
                <a:gd name="T53" fmla="*/ 504 h 72"/>
                <a:gd name="T54" fmla="*/ 136 w 95"/>
                <a:gd name="T55" fmla="*/ 517 h 72"/>
                <a:gd name="T56" fmla="*/ 136 w 95"/>
                <a:gd name="T57" fmla="*/ 517 h 72"/>
                <a:gd name="T58" fmla="*/ 136 w 95"/>
                <a:gd name="T59" fmla="*/ 517 h 72"/>
                <a:gd name="T60" fmla="*/ 142 w 95"/>
                <a:gd name="T61" fmla="*/ 496 h 72"/>
                <a:gd name="T62" fmla="*/ 150 w 95"/>
                <a:gd name="T63" fmla="*/ 482 h 72"/>
                <a:gd name="T64" fmla="*/ 163 w 95"/>
                <a:gd name="T65" fmla="*/ 474 h 72"/>
                <a:gd name="T66" fmla="*/ 163 w 95"/>
                <a:gd name="T67" fmla="*/ 461 h 72"/>
                <a:gd name="T68" fmla="*/ 193 w 95"/>
                <a:gd name="T69" fmla="*/ 440 h 72"/>
                <a:gd name="T70" fmla="*/ 214 w 95"/>
                <a:gd name="T71" fmla="*/ 432 h 72"/>
                <a:gd name="T72" fmla="*/ 235 w 95"/>
                <a:gd name="T73" fmla="*/ 432 h 72"/>
                <a:gd name="T74" fmla="*/ 273 w 95"/>
                <a:gd name="T75" fmla="*/ 445 h 72"/>
                <a:gd name="T76" fmla="*/ 278 w 95"/>
                <a:gd name="T77" fmla="*/ 445 h 72"/>
                <a:gd name="T78" fmla="*/ 278 w 95"/>
                <a:gd name="T79" fmla="*/ 466 h 72"/>
                <a:gd name="T80" fmla="*/ 299 w 95"/>
                <a:gd name="T81" fmla="*/ 466 h 72"/>
                <a:gd name="T82" fmla="*/ 321 w 95"/>
                <a:gd name="T83" fmla="*/ 461 h 72"/>
                <a:gd name="T84" fmla="*/ 350 w 95"/>
                <a:gd name="T85" fmla="*/ 461 h 72"/>
                <a:gd name="T86" fmla="*/ 380 w 95"/>
                <a:gd name="T87" fmla="*/ 482 h 72"/>
                <a:gd name="T88" fmla="*/ 422 w 95"/>
                <a:gd name="T89" fmla="*/ 466 h 72"/>
                <a:gd name="T90" fmla="*/ 457 w 95"/>
                <a:gd name="T91" fmla="*/ 453 h 72"/>
                <a:gd name="T92" fmla="*/ 500 w 95"/>
                <a:gd name="T93" fmla="*/ 461 h 72"/>
                <a:gd name="T94" fmla="*/ 529 w 95"/>
                <a:gd name="T95" fmla="*/ 453 h 72"/>
                <a:gd name="T96" fmla="*/ 551 w 95"/>
                <a:gd name="T97" fmla="*/ 445 h 72"/>
                <a:gd name="T98" fmla="*/ 580 w 95"/>
                <a:gd name="T99" fmla="*/ 445 h 72"/>
                <a:gd name="T100" fmla="*/ 572 w 95"/>
                <a:gd name="T101" fmla="*/ 410 h 72"/>
                <a:gd name="T102" fmla="*/ 586 w 95"/>
                <a:gd name="T103" fmla="*/ 394 h 72"/>
                <a:gd name="T104" fmla="*/ 602 w 95"/>
                <a:gd name="T105" fmla="*/ 359 h 72"/>
                <a:gd name="T106" fmla="*/ 628 w 95"/>
                <a:gd name="T107" fmla="*/ 330 h 72"/>
                <a:gd name="T108" fmla="*/ 658 w 95"/>
                <a:gd name="T109" fmla="*/ 303 h 72"/>
                <a:gd name="T110" fmla="*/ 666 w 95"/>
                <a:gd name="T111" fmla="*/ 201 h 72"/>
                <a:gd name="T112" fmla="*/ 671 w 95"/>
                <a:gd name="T113" fmla="*/ 158 h 72"/>
                <a:gd name="T114" fmla="*/ 650 w 95"/>
                <a:gd name="T115" fmla="*/ 137 h 72"/>
                <a:gd name="T116" fmla="*/ 650 w 95"/>
                <a:gd name="T117" fmla="*/ 115 h 72"/>
                <a:gd name="T118" fmla="*/ 636 w 95"/>
                <a:gd name="T119" fmla="*/ 86 h 72"/>
                <a:gd name="T120" fmla="*/ 636 w 95"/>
                <a:gd name="T121" fmla="*/ 35 h 7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 h="72">
                  <a:moveTo>
                    <a:pt x="89" y="5"/>
                  </a:moveTo>
                  <a:cubicBezTo>
                    <a:pt x="84" y="8"/>
                    <a:pt x="84" y="8"/>
                    <a:pt x="84" y="8"/>
                  </a:cubicBezTo>
                  <a:cubicBezTo>
                    <a:pt x="84" y="8"/>
                    <a:pt x="79" y="0"/>
                    <a:pt x="72" y="2"/>
                  </a:cubicBezTo>
                  <a:cubicBezTo>
                    <a:pt x="64" y="3"/>
                    <a:pt x="38" y="23"/>
                    <a:pt x="36" y="25"/>
                  </a:cubicBezTo>
                  <a:cubicBezTo>
                    <a:pt x="35" y="26"/>
                    <a:pt x="26" y="28"/>
                    <a:pt x="24" y="28"/>
                  </a:cubicBezTo>
                  <a:cubicBezTo>
                    <a:pt x="24" y="28"/>
                    <a:pt x="25" y="38"/>
                    <a:pt x="25" y="41"/>
                  </a:cubicBezTo>
                  <a:cubicBezTo>
                    <a:pt x="24" y="45"/>
                    <a:pt x="23" y="45"/>
                    <a:pt x="23" y="46"/>
                  </a:cubicBezTo>
                  <a:cubicBezTo>
                    <a:pt x="23" y="47"/>
                    <a:pt x="21" y="50"/>
                    <a:pt x="20" y="51"/>
                  </a:cubicBezTo>
                  <a:cubicBezTo>
                    <a:pt x="19" y="52"/>
                    <a:pt x="16" y="51"/>
                    <a:pt x="15" y="51"/>
                  </a:cubicBezTo>
                  <a:cubicBezTo>
                    <a:pt x="13" y="51"/>
                    <a:pt x="11" y="51"/>
                    <a:pt x="10" y="51"/>
                  </a:cubicBezTo>
                  <a:cubicBezTo>
                    <a:pt x="9" y="51"/>
                    <a:pt x="6" y="51"/>
                    <a:pt x="6" y="51"/>
                  </a:cubicBezTo>
                  <a:cubicBezTo>
                    <a:pt x="6" y="51"/>
                    <a:pt x="6" y="53"/>
                    <a:pt x="4" y="53"/>
                  </a:cubicBezTo>
                  <a:cubicBezTo>
                    <a:pt x="3" y="53"/>
                    <a:pt x="2" y="52"/>
                    <a:pt x="1" y="52"/>
                  </a:cubicBezTo>
                  <a:cubicBezTo>
                    <a:pt x="0" y="52"/>
                    <a:pt x="0" y="52"/>
                    <a:pt x="0" y="52"/>
                  </a:cubicBezTo>
                  <a:cubicBezTo>
                    <a:pt x="0" y="54"/>
                    <a:pt x="0" y="54"/>
                    <a:pt x="0" y="54"/>
                  </a:cubicBezTo>
                  <a:cubicBezTo>
                    <a:pt x="0" y="54"/>
                    <a:pt x="0" y="55"/>
                    <a:pt x="0" y="56"/>
                  </a:cubicBezTo>
                  <a:cubicBezTo>
                    <a:pt x="0" y="57"/>
                    <a:pt x="2" y="60"/>
                    <a:pt x="4" y="61"/>
                  </a:cubicBezTo>
                  <a:cubicBezTo>
                    <a:pt x="5" y="63"/>
                    <a:pt x="5" y="62"/>
                    <a:pt x="6" y="63"/>
                  </a:cubicBezTo>
                  <a:cubicBezTo>
                    <a:pt x="6" y="63"/>
                    <a:pt x="5" y="63"/>
                    <a:pt x="5" y="64"/>
                  </a:cubicBezTo>
                  <a:cubicBezTo>
                    <a:pt x="4" y="64"/>
                    <a:pt x="5" y="64"/>
                    <a:pt x="5" y="65"/>
                  </a:cubicBezTo>
                  <a:cubicBezTo>
                    <a:pt x="5" y="67"/>
                    <a:pt x="7" y="67"/>
                    <a:pt x="8" y="67"/>
                  </a:cubicBezTo>
                  <a:cubicBezTo>
                    <a:pt x="9" y="66"/>
                    <a:pt x="10" y="67"/>
                    <a:pt x="11" y="67"/>
                  </a:cubicBezTo>
                  <a:cubicBezTo>
                    <a:pt x="12" y="67"/>
                    <a:pt x="11" y="68"/>
                    <a:pt x="11" y="70"/>
                  </a:cubicBezTo>
                  <a:cubicBezTo>
                    <a:pt x="12" y="71"/>
                    <a:pt x="13" y="71"/>
                    <a:pt x="13" y="72"/>
                  </a:cubicBezTo>
                  <a:cubicBezTo>
                    <a:pt x="13" y="72"/>
                    <a:pt x="12" y="69"/>
                    <a:pt x="13" y="69"/>
                  </a:cubicBezTo>
                  <a:cubicBezTo>
                    <a:pt x="14" y="70"/>
                    <a:pt x="15" y="70"/>
                    <a:pt x="15" y="69"/>
                  </a:cubicBezTo>
                  <a:cubicBezTo>
                    <a:pt x="15" y="69"/>
                    <a:pt x="15" y="68"/>
                    <a:pt x="16" y="70"/>
                  </a:cubicBezTo>
                  <a:cubicBezTo>
                    <a:pt x="18" y="72"/>
                    <a:pt x="19" y="71"/>
                    <a:pt x="19" y="72"/>
                  </a:cubicBezTo>
                  <a:cubicBezTo>
                    <a:pt x="19" y="72"/>
                    <a:pt x="19" y="72"/>
                    <a:pt x="19" y="72"/>
                  </a:cubicBezTo>
                  <a:cubicBezTo>
                    <a:pt x="19" y="72"/>
                    <a:pt x="19" y="72"/>
                    <a:pt x="19" y="72"/>
                  </a:cubicBezTo>
                  <a:cubicBezTo>
                    <a:pt x="20" y="69"/>
                    <a:pt x="20" y="69"/>
                    <a:pt x="20" y="69"/>
                  </a:cubicBezTo>
                  <a:cubicBezTo>
                    <a:pt x="20" y="69"/>
                    <a:pt x="20" y="68"/>
                    <a:pt x="21" y="67"/>
                  </a:cubicBezTo>
                  <a:cubicBezTo>
                    <a:pt x="22" y="67"/>
                    <a:pt x="22" y="67"/>
                    <a:pt x="23" y="66"/>
                  </a:cubicBezTo>
                  <a:cubicBezTo>
                    <a:pt x="23" y="65"/>
                    <a:pt x="23" y="65"/>
                    <a:pt x="23" y="64"/>
                  </a:cubicBezTo>
                  <a:cubicBezTo>
                    <a:pt x="23" y="63"/>
                    <a:pt x="24" y="60"/>
                    <a:pt x="27" y="61"/>
                  </a:cubicBezTo>
                  <a:cubicBezTo>
                    <a:pt x="29" y="61"/>
                    <a:pt x="30" y="61"/>
                    <a:pt x="30" y="60"/>
                  </a:cubicBezTo>
                  <a:cubicBezTo>
                    <a:pt x="31" y="60"/>
                    <a:pt x="30" y="58"/>
                    <a:pt x="33" y="60"/>
                  </a:cubicBezTo>
                  <a:cubicBezTo>
                    <a:pt x="35" y="61"/>
                    <a:pt x="38" y="62"/>
                    <a:pt x="38" y="62"/>
                  </a:cubicBezTo>
                  <a:cubicBezTo>
                    <a:pt x="39" y="62"/>
                    <a:pt x="39" y="62"/>
                    <a:pt x="39" y="62"/>
                  </a:cubicBezTo>
                  <a:cubicBezTo>
                    <a:pt x="39" y="62"/>
                    <a:pt x="38" y="65"/>
                    <a:pt x="39" y="65"/>
                  </a:cubicBezTo>
                  <a:cubicBezTo>
                    <a:pt x="41" y="65"/>
                    <a:pt x="40" y="65"/>
                    <a:pt x="42" y="65"/>
                  </a:cubicBezTo>
                  <a:cubicBezTo>
                    <a:pt x="44" y="64"/>
                    <a:pt x="44" y="63"/>
                    <a:pt x="45" y="64"/>
                  </a:cubicBezTo>
                  <a:cubicBezTo>
                    <a:pt x="47" y="64"/>
                    <a:pt x="49" y="63"/>
                    <a:pt x="49" y="64"/>
                  </a:cubicBezTo>
                  <a:cubicBezTo>
                    <a:pt x="49" y="64"/>
                    <a:pt x="52" y="67"/>
                    <a:pt x="53" y="67"/>
                  </a:cubicBezTo>
                  <a:cubicBezTo>
                    <a:pt x="54" y="67"/>
                    <a:pt x="58" y="65"/>
                    <a:pt x="59" y="65"/>
                  </a:cubicBezTo>
                  <a:cubicBezTo>
                    <a:pt x="60" y="64"/>
                    <a:pt x="60" y="60"/>
                    <a:pt x="64" y="63"/>
                  </a:cubicBezTo>
                  <a:cubicBezTo>
                    <a:pt x="68" y="65"/>
                    <a:pt x="66" y="64"/>
                    <a:pt x="70" y="64"/>
                  </a:cubicBezTo>
                  <a:cubicBezTo>
                    <a:pt x="73" y="64"/>
                    <a:pt x="72" y="64"/>
                    <a:pt x="74" y="63"/>
                  </a:cubicBezTo>
                  <a:cubicBezTo>
                    <a:pt x="76" y="63"/>
                    <a:pt x="76" y="62"/>
                    <a:pt x="77" y="62"/>
                  </a:cubicBezTo>
                  <a:cubicBezTo>
                    <a:pt x="79" y="62"/>
                    <a:pt x="81" y="62"/>
                    <a:pt x="81" y="62"/>
                  </a:cubicBezTo>
                  <a:cubicBezTo>
                    <a:pt x="81" y="62"/>
                    <a:pt x="81" y="58"/>
                    <a:pt x="80" y="57"/>
                  </a:cubicBezTo>
                  <a:cubicBezTo>
                    <a:pt x="80" y="57"/>
                    <a:pt x="81" y="57"/>
                    <a:pt x="82" y="55"/>
                  </a:cubicBezTo>
                  <a:cubicBezTo>
                    <a:pt x="83" y="52"/>
                    <a:pt x="83" y="52"/>
                    <a:pt x="84" y="50"/>
                  </a:cubicBezTo>
                  <a:cubicBezTo>
                    <a:pt x="86" y="49"/>
                    <a:pt x="87" y="47"/>
                    <a:pt x="88" y="46"/>
                  </a:cubicBezTo>
                  <a:cubicBezTo>
                    <a:pt x="89" y="46"/>
                    <a:pt x="92" y="42"/>
                    <a:pt x="92" y="42"/>
                  </a:cubicBezTo>
                  <a:cubicBezTo>
                    <a:pt x="92" y="42"/>
                    <a:pt x="93" y="31"/>
                    <a:pt x="93" y="28"/>
                  </a:cubicBezTo>
                  <a:cubicBezTo>
                    <a:pt x="93" y="26"/>
                    <a:pt x="95" y="24"/>
                    <a:pt x="94" y="22"/>
                  </a:cubicBezTo>
                  <a:cubicBezTo>
                    <a:pt x="94" y="20"/>
                    <a:pt x="91" y="20"/>
                    <a:pt x="91" y="19"/>
                  </a:cubicBezTo>
                  <a:cubicBezTo>
                    <a:pt x="91" y="18"/>
                    <a:pt x="91" y="17"/>
                    <a:pt x="91" y="16"/>
                  </a:cubicBezTo>
                  <a:cubicBezTo>
                    <a:pt x="91" y="15"/>
                    <a:pt x="90" y="13"/>
                    <a:pt x="89" y="12"/>
                  </a:cubicBezTo>
                  <a:cubicBezTo>
                    <a:pt x="89" y="10"/>
                    <a:pt x="89" y="5"/>
                    <a:pt x="89" y="5"/>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91" name="Freeform 342">
              <a:extLst>
                <a:ext uri="{FF2B5EF4-FFF2-40B4-BE49-F238E27FC236}">
                  <a16:creationId xmlns:a16="http://schemas.microsoft.com/office/drawing/2014/main" id="{B7D68093-CEA2-49AC-9A49-1EFD6E7AAD51}"/>
                </a:ext>
              </a:extLst>
            </p:cNvPr>
            <p:cNvSpPr>
              <a:spLocks/>
            </p:cNvSpPr>
            <p:nvPr/>
          </p:nvSpPr>
          <p:spPr bwMode="auto">
            <a:xfrm>
              <a:off x="5874859" y="3544688"/>
              <a:ext cx="233274" cy="374797"/>
            </a:xfrm>
            <a:custGeom>
              <a:avLst/>
              <a:gdLst>
                <a:gd name="T0" fmla="*/ 440 w 63"/>
                <a:gd name="T1" fmla="*/ 179 h 101"/>
                <a:gd name="T2" fmla="*/ 115 w 63"/>
                <a:gd name="T3" fmla="*/ 0 h 101"/>
                <a:gd name="T4" fmla="*/ 72 w 63"/>
                <a:gd name="T5" fmla="*/ 29 h 101"/>
                <a:gd name="T6" fmla="*/ 64 w 63"/>
                <a:gd name="T7" fmla="*/ 29 h 101"/>
                <a:gd name="T8" fmla="*/ 64 w 63"/>
                <a:gd name="T9" fmla="*/ 78 h 101"/>
                <a:gd name="T10" fmla="*/ 77 w 63"/>
                <a:gd name="T11" fmla="*/ 107 h 101"/>
                <a:gd name="T12" fmla="*/ 77 w 63"/>
                <a:gd name="T13" fmla="*/ 128 h 101"/>
                <a:gd name="T14" fmla="*/ 99 w 63"/>
                <a:gd name="T15" fmla="*/ 150 h 101"/>
                <a:gd name="T16" fmla="*/ 93 w 63"/>
                <a:gd name="T17" fmla="*/ 192 h 101"/>
                <a:gd name="T18" fmla="*/ 85 w 63"/>
                <a:gd name="T19" fmla="*/ 294 h 101"/>
                <a:gd name="T20" fmla="*/ 56 w 63"/>
                <a:gd name="T21" fmla="*/ 321 h 101"/>
                <a:gd name="T22" fmla="*/ 29 w 63"/>
                <a:gd name="T23" fmla="*/ 350 h 101"/>
                <a:gd name="T24" fmla="*/ 13 w 63"/>
                <a:gd name="T25" fmla="*/ 385 h 101"/>
                <a:gd name="T26" fmla="*/ 0 w 63"/>
                <a:gd name="T27" fmla="*/ 401 h 101"/>
                <a:gd name="T28" fmla="*/ 8 w 63"/>
                <a:gd name="T29" fmla="*/ 436 h 101"/>
                <a:gd name="T30" fmla="*/ 29 w 63"/>
                <a:gd name="T31" fmla="*/ 465 h 101"/>
                <a:gd name="T32" fmla="*/ 51 w 63"/>
                <a:gd name="T33" fmla="*/ 479 h 101"/>
                <a:gd name="T34" fmla="*/ 72 w 63"/>
                <a:gd name="T35" fmla="*/ 508 h 101"/>
                <a:gd name="T36" fmla="*/ 72 w 63"/>
                <a:gd name="T37" fmla="*/ 543 h 101"/>
                <a:gd name="T38" fmla="*/ 77 w 63"/>
                <a:gd name="T39" fmla="*/ 585 h 101"/>
                <a:gd name="T40" fmla="*/ 72 w 63"/>
                <a:gd name="T41" fmla="*/ 607 h 101"/>
                <a:gd name="T42" fmla="*/ 21 w 63"/>
                <a:gd name="T43" fmla="*/ 607 h 101"/>
                <a:gd name="T44" fmla="*/ 29 w 63"/>
                <a:gd name="T45" fmla="*/ 628 h 101"/>
                <a:gd name="T46" fmla="*/ 56 w 63"/>
                <a:gd name="T47" fmla="*/ 658 h 101"/>
                <a:gd name="T48" fmla="*/ 85 w 63"/>
                <a:gd name="T49" fmla="*/ 714 h 101"/>
                <a:gd name="T50" fmla="*/ 107 w 63"/>
                <a:gd name="T51" fmla="*/ 714 h 101"/>
                <a:gd name="T52" fmla="*/ 128 w 63"/>
                <a:gd name="T53" fmla="*/ 700 h 101"/>
                <a:gd name="T54" fmla="*/ 149 w 63"/>
                <a:gd name="T55" fmla="*/ 708 h 101"/>
                <a:gd name="T56" fmla="*/ 179 w 63"/>
                <a:gd name="T57" fmla="*/ 692 h 101"/>
                <a:gd name="T58" fmla="*/ 205 w 63"/>
                <a:gd name="T59" fmla="*/ 687 h 101"/>
                <a:gd name="T60" fmla="*/ 235 w 63"/>
                <a:gd name="T61" fmla="*/ 666 h 101"/>
                <a:gd name="T62" fmla="*/ 235 w 63"/>
                <a:gd name="T63" fmla="*/ 644 h 101"/>
                <a:gd name="T64" fmla="*/ 277 w 63"/>
                <a:gd name="T65" fmla="*/ 644 h 101"/>
                <a:gd name="T66" fmla="*/ 307 w 63"/>
                <a:gd name="T67" fmla="*/ 628 h 101"/>
                <a:gd name="T68" fmla="*/ 328 w 63"/>
                <a:gd name="T69" fmla="*/ 601 h 101"/>
                <a:gd name="T70" fmla="*/ 355 w 63"/>
                <a:gd name="T71" fmla="*/ 580 h 101"/>
                <a:gd name="T72" fmla="*/ 376 w 63"/>
                <a:gd name="T73" fmla="*/ 559 h 101"/>
                <a:gd name="T74" fmla="*/ 405 w 63"/>
                <a:gd name="T75" fmla="*/ 559 h 101"/>
                <a:gd name="T76" fmla="*/ 397 w 63"/>
                <a:gd name="T77" fmla="*/ 543 h 101"/>
                <a:gd name="T78" fmla="*/ 384 w 63"/>
                <a:gd name="T79" fmla="*/ 508 h 101"/>
                <a:gd name="T80" fmla="*/ 376 w 63"/>
                <a:gd name="T81" fmla="*/ 487 h 101"/>
                <a:gd name="T82" fmla="*/ 355 w 63"/>
                <a:gd name="T83" fmla="*/ 479 h 101"/>
                <a:gd name="T84" fmla="*/ 371 w 63"/>
                <a:gd name="T85" fmla="*/ 457 h 101"/>
                <a:gd name="T86" fmla="*/ 376 w 63"/>
                <a:gd name="T87" fmla="*/ 449 h 101"/>
                <a:gd name="T88" fmla="*/ 371 w 63"/>
                <a:gd name="T89" fmla="*/ 444 h 101"/>
                <a:gd name="T90" fmla="*/ 363 w 63"/>
                <a:gd name="T91" fmla="*/ 428 h 101"/>
                <a:gd name="T92" fmla="*/ 371 w 63"/>
                <a:gd name="T93" fmla="*/ 414 h 101"/>
                <a:gd name="T94" fmla="*/ 384 w 63"/>
                <a:gd name="T95" fmla="*/ 406 h 101"/>
                <a:gd name="T96" fmla="*/ 376 w 63"/>
                <a:gd name="T97" fmla="*/ 393 h 101"/>
                <a:gd name="T98" fmla="*/ 397 w 63"/>
                <a:gd name="T99" fmla="*/ 385 h 101"/>
                <a:gd name="T100" fmla="*/ 405 w 63"/>
                <a:gd name="T101" fmla="*/ 372 h 101"/>
                <a:gd name="T102" fmla="*/ 405 w 63"/>
                <a:gd name="T103" fmla="*/ 350 h 101"/>
                <a:gd name="T104" fmla="*/ 413 w 63"/>
                <a:gd name="T105" fmla="*/ 337 h 101"/>
                <a:gd name="T106" fmla="*/ 435 w 63"/>
                <a:gd name="T107" fmla="*/ 337 h 101"/>
                <a:gd name="T108" fmla="*/ 448 w 63"/>
                <a:gd name="T109" fmla="*/ 342 h 101"/>
                <a:gd name="T110" fmla="*/ 440 w 63"/>
                <a:gd name="T111" fmla="*/ 179 h 10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63" h="101">
                  <a:moveTo>
                    <a:pt x="62" y="25"/>
                  </a:moveTo>
                  <a:cubicBezTo>
                    <a:pt x="16" y="0"/>
                    <a:pt x="16" y="0"/>
                    <a:pt x="16" y="0"/>
                  </a:cubicBezTo>
                  <a:cubicBezTo>
                    <a:pt x="10" y="4"/>
                    <a:pt x="10" y="4"/>
                    <a:pt x="10" y="4"/>
                  </a:cubicBezTo>
                  <a:cubicBezTo>
                    <a:pt x="9" y="4"/>
                    <a:pt x="9" y="4"/>
                    <a:pt x="9" y="4"/>
                  </a:cubicBezTo>
                  <a:cubicBezTo>
                    <a:pt x="9" y="4"/>
                    <a:pt x="9" y="9"/>
                    <a:pt x="9" y="11"/>
                  </a:cubicBezTo>
                  <a:cubicBezTo>
                    <a:pt x="10" y="12"/>
                    <a:pt x="11" y="14"/>
                    <a:pt x="11" y="15"/>
                  </a:cubicBezTo>
                  <a:cubicBezTo>
                    <a:pt x="11" y="16"/>
                    <a:pt x="11" y="17"/>
                    <a:pt x="11" y="18"/>
                  </a:cubicBezTo>
                  <a:cubicBezTo>
                    <a:pt x="11" y="19"/>
                    <a:pt x="14" y="19"/>
                    <a:pt x="14" y="21"/>
                  </a:cubicBezTo>
                  <a:cubicBezTo>
                    <a:pt x="15" y="23"/>
                    <a:pt x="13" y="25"/>
                    <a:pt x="13" y="27"/>
                  </a:cubicBezTo>
                  <a:cubicBezTo>
                    <a:pt x="13" y="30"/>
                    <a:pt x="12" y="41"/>
                    <a:pt x="12" y="41"/>
                  </a:cubicBezTo>
                  <a:cubicBezTo>
                    <a:pt x="12" y="41"/>
                    <a:pt x="9" y="45"/>
                    <a:pt x="8" y="45"/>
                  </a:cubicBezTo>
                  <a:cubicBezTo>
                    <a:pt x="7" y="46"/>
                    <a:pt x="6" y="48"/>
                    <a:pt x="4" y="49"/>
                  </a:cubicBezTo>
                  <a:cubicBezTo>
                    <a:pt x="3" y="51"/>
                    <a:pt x="3" y="51"/>
                    <a:pt x="2" y="54"/>
                  </a:cubicBezTo>
                  <a:cubicBezTo>
                    <a:pt x="1" y="56"/>
                    <a:pt x="0" y="56"/>
                    <a:pt x="0" y="56"/>
                  </a:cubicBezTo>
                  <a:cubicBezTo>
                    <a:pt x="1" y="57"/>
                    <a:pt x="1" y="61"/>
                    <a:pt x="1" y="61"/>
                  </a:cubicBezTo>
                  <a:cubicBezTo>
                    <a:pt x="1" y="61"/>
                    <a:pt x="1" y="65"/>
                    <a:pt x="4" y="65"/>
                  </a:cubicBezTo>
                  <a:cubicBezTo>
                    <a:pt x="6" y="65"/>
                    <a:pt x="7" y="65"/>
                    <a:pt x="7" y="67"/>
                  </a:cubicBezTo>
                  <a:cubicBezTo>
                    <a:pt x="7" y="69"/>
                    <a:pt x="9" y="70"/>
                    <a:pt x="10" y="71"/>
                  </a:cubicBezTo>
                  <a:cubicBezTo>
                    <a:pt x="10" y="72"/>
                    <a:pt x="9" y="74"/>
                    <a:pt x="10" y="76"/>
                  </a:cubicBezTo>
                  <a:cubicBezTo>
                    <a:pt x="11" y="79"/>
                    <a:pt x="10" y="81"/>
                    <a:pt x="11" y="82"/>
                  </a:cubicBezTo>
                  <a:cubicBezTo>
                    <a:pt x="12" y="83"/>
                    <a:pt x="13" y="85"/>
                    <a:pt x="10" y="85"/>
                  </a:cubicBezTo>
                  <a:cubicBezTo>
                    <a:pt x="8" y="85"/>
                    <a:pt x="3" y="82"/>
                    <a:pt x="3" y="85"/>
                  </a:cubicBezTo>
                  <a:cubicBezTo>
                    <a:pt x="2" y="87"/>
                    <a:pt x="2" y="87"/>
                    <a:pt x="4" y="88"/>
                  </a:cubicBezTo>
                  <a:cubicBezTo>
                    <a:pt x="6" y="90"/>
                    <a:pt x="7" y="91"/>
                    <a:pt x="8" y="92"/>
                  </a:cubicBezTo>
                  <a:cubicBezTo>
                    <a:pt x="9" y="94"/>
                    <a:pt x="12" y="100"/>
                    <a:pt x="12" y="100"/>
                  </a:cubicBezTo>
                  <a:cubicBezTo>
                    <a:pt x="12" y="100"/>
                    <a:pt x="14" y="101"/>
                    <a:pt x="15" y="100"/>
                  </a:cubicBezTo>
                  <a:cubicBezTo>
                    <a:pt x="17" y="99"/>
                    <a:pt x="18" y="97"/>
                    <a:pt x="18" y="98"/>
                  </a:cubicBezTo>
                  <a:cubicBezTo>
                    <a:pt x="19" y="99"/>
                    <a:pt x="19" y="101"/>
                    <a:pt x="21" y="99"/>
                  </a:cubicBezTo>
                  <a:cubicBezTo>
                    <a:pt x="22" y="97"/>
                    <a:pt x="22" y="97"/>
                    <a:pt x="25" y="97"/>
                  </a:cubicBezTo>
                  <a:cubicBezTo>
                    <a:pt x="27" y="97"/>
                    <a:pt x="26" y="96"/>
                    <a:pt x="29" y="96"/>
                  </a:cubicBezTo>
                  <a:cubicBezTo>
                    <a:pt x="31" y="96"/>
                    <a:pt x="33" y="94"/>
                    <a:pt x="33" y="93"/>
                  </a:cubicBezTo>
                  <a:cubicBezTo>
                    <a:pt x="33" y="92"/>
                    <a:pt x="31" y="90"/>
                    <a:pt x="33" y="90"/>
                  </a:cubicBezTo>
                  <a:cubicBezTo>
                    <a:pt x="36" y="90"/>
                    <a:pt x="38" y="90"/>
                    <a:pt x="39" y="90"/>
                  </a:cubicBezTo>
                  <a:cubicBezTo>
                    <a:pt x="41" y="89"/>
                    <a:pt x="43" y="90"/>
                    <a:pt x="43" y="88"/>
                  </a:cubicBezTo>
                  <a:cubicBezTo>
                    <a:pt x="44" y="86"/>
                    <a:pt x="43" y="85"/>
                    <a:pt x="46" y="84"/>
                  </a:cubicBezTo>
                  <a:cubicBezTo>
                    <a:pt x="49" y="83"/>
                    <a:pt x="49" y="83"/>
                    <a:pt x="50" y="81"/>
                  </a:cubicBezTo>
                  <a:cubicBezTo>
                    <a:pt x="50" y="79"/>
                    <a:pt x="52" y="78"/>
                    <a:pt x="53" y="78"/>
                  </a:cubicBezTo>
                  <a:cubicBezTo>
                    <a:pt x="54" y="78"/>
                    <a:pt x="57" y="78"/>
                    <a:pt x="57" y="78"/>
                  </a:cubicBezTo>
                  <a:cubicBezTo>
                    <a:pt x="57" y="78"/>
                    <a:pt x="58" y="77"/>
                    <a:pt x="56" y="76"/>
                  </a:cubicBezTo>
                  <a:cubicBezTo>
                    <a:pt x="54" y="74"/>
                    <a:pt x="54" y="73"/>
                    <a:pt x="54" y="71"/>
                  </a:cubicBezTo>
                  <a:cubicBezTo>
                    <a:pt x="54" y="69"/>
                    <a:pt x="54" y="68"/>
                    <a:pt x="53" y="68"/>
                  </a:cubicBezTo>
                  <a:cubicBezTo>
                    <a:pt x="52" y="68"/>
                    <a:pt x="49" y="69"/>
                    <a:pt x="50" y="67"/>
                  </a:cubicBezTo>
                  <a:cubicBezTo>
                    <a:pt x="51" y="65"/>
                    <a:pt x="51" y="64"/>
                    <a:pt x="52" y="64"/>
                  </a:cubicBezTo>
                  <a:cubicBezTo>
                    <a:pt x="53" y="64"/>
                    <a:pt x="53" y="64"/>
                    <a:pt x="53" y="63"/>
                  </a:cubicBezTo>
                  <a:cubicBezTo>
                    <a:pt x="53" y="63"/>
                    <a:pt x="53" y="62"/>
                    <a:pt x="52" y="62"/>
                  </a:cubicBezTo>
                  <a:cubicBezTo>
                    <a:pt x="51" y="62"/>
                    <a:pt x="50" y="61"/>
                    <a:pt x="51" y="60"/>
                  </a:cubicBezTo>
                  <a:cubicBezTo>
                    <a:pt x="51" y="59"/>
                    <a:pt x="51" y="58"/>
                    <a:pt x="52" y="58"/>
                  </a:cubicBezTo>
                  <a:cubicBezTo>
                    <a:pt x="53" y="58"/>
                    <a:pt x="54" y="57"/>
                    <a:pt x="54" y="57"/>
                  </a:cubicBezTo>
                  <a:cubicBezTo>
                    <a:pt x="53" y="56"/>
                    <a:pt x="53" y="55"/>
                    <a:pt x="53" y="55"/>
                  </a:cubicBezTo>
                  <a:cubicBezTo>
                    <a:pt x="53" y="55"/>
                    <a:pt x="55" y="54"/>
                    <a:pt x="56" y="54"/>
                  </a:cubicBezTo>
                  <a:cubicBezTo>
                    <a:pt x="57" y="54"/>
                    <a:pt x="58" y="54"/>
                    <a:pt x="57" y="52"/>
                  </a:cubicBezTo>
                  <a:cubicBezTo>
                    <a:pt x="57" y="50"/>
                    <a:pt x="56" y="49"/>
                    <a:pt x="57" y="49"/>
                  </a:cubicBezTo>
                  <a:cubicBezTo>
                    <a:pt x="58" y="49"/>
                    <a:pt x="57" y="47"/>
                    <a:pt x="58" y="47"/>
                  </a:cubicBezTo>
                  <a:cubicBezTo>
                    <a:pt x="60" y="47"/>
                    <a:pt x="60" y="46"/>
                    <a:pt x="61" y="47"/>
                  </a:cubicBezTo>
                  <a:cubicBezTo>
                    <a:pt x="62" y="48"/>
                    <a:pt x="63" y="48"/>
                    <a:pt x="63" y="48"/>
                  </a:cubicBezTo>
                  <a:lnTo>
                    <a:pt x="62" y="25"/>
                  </a:lnTo>
                  <a:close/>
                </a:path>
              </a:pathLst>
            </a:custGeom>
            <a:solidFill>
              <a:srgbClr val="CC99FF"/>
            </a:solidFill>
            <a:ln w="4763" cap="rnd">
              <a:solidFill>
                <a:srgbClr val="FFFFFF"/>
              </a:solidFill>
              <a:prstDash val="solid"/>
              <a:round/>
              <a:headEnd/>
              <a:tailEnd/>
            </a:ln>
          </p:spPr>
          <p:txBody>
            <a:bodyPr/>
            <a:lstStyle/>
            <a:p>
              <a:endParaRPr lang="en-US"/>
            </a:p>
          </p:txBody>
        </p:sp>
        <p:sp>
          <p:nvSpPr>
            <p:cNvPr id="192" name="Freeform 343">
              <a:extLst>
                <a:ext uri="{FF2B5EF4-FFF2-40B4-BE49-F238E27FC236}">
                  <a16:creationId xmlns:a16="http://schemas.microsoft.com/office/drawing/2014/main" id="{E32F9438-A57E-4FD7-88D9-C364EB9F8003}"/>
                </a:ext>
              </a:extLst>
            </p:cNvPr>
            <p:cNvSpPr>
              <a:spLocks/>
            </p:cNvSpPr>
            <p:nvPr/>
          </p:nvSpPr>
          <p:spPr bwMode="auto">
            <a:xfrm>
              <a:off x="5626311" y="3755685"/>
              <a:ext cx="273542" cy="230431"/>
            </a:xfrm>
            <a:custGeom>
              <a:avLst/>
              <a:gdLst>
                <a:gd name="T0" fmla="*/ 503 w 74"/>
                <a:gd name="T1" fmla="*/ 56 h 62"/>
                <a:gd name="T2" fmla="*/ 482 w 74"/>
                <a:gd name="T3" fmla="*/ 29 h 62"/>
                <a:gd name="T4" fmla="*/ 453 w 74"/>
                <a:gd name="T5" fmla="*/ 29 h 62"/>
                <a:gd name="T6" fmla="*/ 431 w 74"/>
                <a:gd name="T7" fmla="*/ 35 h 62"/>
                <a:gd name="T8" fmla="*/ 405 w 74"/>
                <a:gd name="T9" fmla="*/ 43 h 62"/>
                <a:gd name="T10" fmla="*/ 362 w 74"/>
                <a:gd name="T11" fmla="*/ 35 h 62"/>
                <a:gd name="T12" fmla="*/ 325 w 74"/>
                <a:gd name="T13" fmla="*/ 51 h 62"/>
                <a:gd name="T14" fmla="*/ 282 w 74"/>
                <a:gd name="T15" fmla="*/ 64 h 62"/>
                <a:gd name="T16" fmla="*/ 256 w 74"/>
                <a:gd name="T17" fmla="*/ 43 h 62"/>
                <a:gd name="T18" fmla="*/ 226 w 74"/>
                <a:gd name="T19" fmla="*/ 43 h 62"/>
                <a:gd name="T20" fmla="*/ 205 w 74"/>
                <a:gd name="T21" fmla="*/ 51 h 62"/>
                <a:gd name="T22" fmla="*/ 184 w 74"/>
                <a:gd name="T23" fmla="*/ 51 h 62"/>
                <a:gd name="T24" fmla="*/ 184 w 74"/>
                <a:gd name="T25" fmla="*/ 29 h 62"/>
                <a:gd name="T26" fmla="*/ 178 w 74"/>
                <a:gd name="T27" fmla="*/ 29 h 62"/>
                <a:gd name="T28" fmla="*/ 141 w 74"/>
                <a:gd name="T29" fmla="*/ 13 h 62"/>
                <a:gd name="T30" fmla="*/ 120 w 74"/>
                <a:gd name="T31" fmla="*/ 13 h 62"/>
                <a:gd name="T32" fmla="*/ 99 w 74"/>
                <a:gd name="T33" fmla="*/ 21 h 62"/>
                <a:gd name="T34" fmla="*/ 72 w 74"/>
                <a:gd name="T35" fmla="*/ 43 h 62"/>
                <a:gd name="T36" fmla="*/ 72 w 74"/>
                <a:gd name="T37" fmla="*/ 56 h 62"/>
                <a:gd name="T38" fmla="*/ 56 w 74"/>
                <a:gd name="T39" fmla="*/ 64 h 62"/>
                <a:gd name="T40" fmla="*/ 51 w 74"/>
                <a:gd name="T41" fmla="*/ 78 h 62"/>
                <a:gd name="T42" fmla="*/ 43 w 74"/>
                <a:gd name="T43" fmla="*/ 99 h 62"/>
                <a:gd name="T44" fmla="*/ 43 w 74"/>
                <a:gd name="T45" fmla="*/ 123 h 62"/>
                <a:gd name="T46" fmla="*/ 51 w 74"/>
                <a:gd name="T47" fmla="*/ 137 h 62"/>
                <a:gd name="T48" fmla="*/ 56 w 74"/>
                <a:gd name="T49" fmla="*/ 150 h 62"/>
                <a:gd name="T50" fmla="*/ 43 w 74"/>
                <a:gd name="T51" fmla="*/ 179 h 62"/>
                <a:gd name="T52" fmla="*/ 43 w 74"/>
                <a:gd name="T53" fmla="*/ 193 h 62"/>
                <a:gd name="T54" fmla="*/ 29 w 74"/>
                <a:gd name="T55" fmla="*/ 193 h 62"/>
                <a:gd name="T56" fmla="*/ 21 w 74"/>
                <a:gd name="T57" fmla="*/ 209 h 62"/>
                <a:gd name="T58" fmla="*/ 21 w 74"/>
                <a:gd name="T59" fmla="*/ 222 h 62"/>
                <a:gd name="T60" fmla="*/ 0 w 74"/>
                <a:gd name="T61" fmla="*/ 244 h 62"/>
                <a:gd name="T62" fmla="*/ 0 w 74"/>
                <a:gd name="T63" fmla="*/ 273 h 62"/>
                <a:gd name="T64" fmla="*/ 0 w 74"/>
                <a:gd name="T65" fmla="*/ 286 h 62"/>
                <a:gd name="T66" fmla="*/ 8 w 74"/>
                <a:gd name="T67" fmla="*/ 308 h 62"/>
                <a:gd name="T68" fmla="*/ 0 w 74"/>
                <a:gd name="T69" fmla="*/ 351 h 62"/>
                <a:gd name="T70" fmla="*/ 29 w 74"/>
                <a:gd name="T71" fmla="*/ 351 h 62"/>
                <a:gd name="T72" fmla="*/ 64 w 74"/>
                <a:gd name="T73" fmla="*/ 345 h 62"/>
                <a:gd name="T74" fmla="*/ 93 w 74"/>
                <a:gd name="T75" fmla="*/ 359 h 62"/>
                <a:gd name="T76" fmla="*/ 120 w 74"/>
                <a:gd name="T77" fmla="*/ 423 h 62"/>
                <a:gd name="T78" fmla="*/ 170 w 74"/>
                <a:gd name="T79" fmla="*/ 436 h 62"/>
                <a:gd name="T80" fmla="*/ 221 w 74"/>
                <a:gd name="T81" fmla="*/ 423 h 62"/>
                <a:gd name="T82" fmla="*/ 256 w 74"/>
                <a:gd name="T83" fmla="*/ 423 h 62"/>
                <a:gd name="T84" fmla="*/ 269 w 74"/>
                <a:gd name="T85" fmla="*/ 372 h 62"/>
                <a:gd name="T86" fmla="*/ 298 w 74"/>
                <a:gd name="T87" fmla="*/ 351 h 62"/>
                <a:gd name="T88" fmla="*/ 319 w 74"/>
                <a:gd name="T89" fmla="*/ 321 h 62"/>
                <a:gd name="T90" fmla="*/ 341 w 74"/>
                <a:gd name="T91" fmla="*/ 321 h 62"/>
                <a:gd name="T92" fmla="*/ 354 w 74"/>
                <a:gd name="T93" fmla="*/ 316 h 62"/>
                <a:gd name="T94" fmla="*/ 354 w 74"/>
                <a:gd name="T95" fmla="*/ 345 h 62"/>
                <a:gd name="T96" fmla="*/ 367 w 74"/>
                <a:gd name="T97" fmla="*/ 351 h 62"/>
                <a:gd name="T98" fmla="*/ 389 w 74"/>
                <a:gd name="T99" fmla="*/ 345 h 62"/>
                <a:gd name="T100" fmla="*/ 405 w 74"/>
                <a:gd name="T101" fmla="*/ 316 h 62"/>
                <a:gd name="T102" fmla="*/ 418 w 74"/>
                <a:gd name="T103" fmla="*/ 278 h 62"/>
                <a:gd name="T104" fmla="*/ 418 w 74"/>
                <a:gd name="T105" fmla="*/ 252 h 62"/>
                <a:gd name="T106" fmla="*/ 418 w 74"/>
                <a:gd name="T107" fmla="*/ 236 h 62"/>
                <a:gd name="T108" fmla="*/ 447 w 74"/>
                <a:gd name="T109" fmla="*/ 209 h 62"/>
                <a:gd name="T110" fmla="*/ 453 w 74"/>
                <a:gd name="T111" fmla="*/ 193 h 62"/>
                <a:gd name="T112" fmla="*/ 461 w 74"/>
                <a:gd name="T113" fmla="*/ 166 h 62"/>
                <a:gd name="T114" fmla="*/ 474 w 74"/>
                <a:gd name="T115" fmla="*/ 145 h 62"/>
                <a:gd name="T116" fmla="*/ 490 w 74"/>
                <a:gd name="T117" fmla="*/ 123 h 62"/>
                <a:gd name="T118" fmla="*/ 511 w 74"/>
                <a:gd name="T119" fmla="*/ 129 h 62"/>
                <a:gd name="T120" fmla="*/ 516 w 74"/>
                <a:gd name="T121" fmla="*/ 94 h 62"/>
                <a:gd name="T122" fmla="*/ 495 w 74"/>
                <a:gd name="T123" fmla="*/ 78 h 62"/>
                <a:gd name="T124" fmla="*/ 503 w 74"/>
                <a:gd name="T125" fmla="*/ 56 h 6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4" h="62">
                  <a:moveTo>
                    <a:pt x="71" y="8"/>
                  </a:moveTo>
                  <a:cubicBezTo>
                    <a:pt x="68" y="8"/>
                    <a:pt x="68" y="4"/>
                    <a:pt x="68" y="4"/>
                  </a:cubicBezTo>
                  <a:cubicBezTo>
                    <a:pt x="68" y="4"/>
                    <a:pt x="66" y="4"/>
                    <a:pt x="64" y="4"/>
                  </a:cubicBezTo>
                  <a:cubicBezTo>
                    <a:pt x="63" y="4"/>
                    <a:pt x="63" y="5"/>
                    <a:pt x="61" y="5"/>
                  </a:cubicBezTo>
                  <a:cubicBezTo>
                    <a:pt x="59" y="6"/>
                    <a:pt x="60" y="6"/>
                    <a:pt x="57" y="6"/>
                  </a:cubicBezTo>
                  <a:cubicBezTo>
                    <a:pt x="53" y="6"/>
                    <a:pt x="55" y="7"/>
                    <a:pt x="51" y="5"/>
                  </a:cubicBezTo>
                  <a:cubicBezTo>
                    <a:pt x="47" y="2"/>
                    <a:pt x="47" y="6"/>
                    <a:pt x="46" y="7"/>
                  </a:cubicBezTo>
                  <a:cubicBezTo>
                    <a:pt x="45" y="7"/>
                    <a:pt x="41" y="9"/>
                    <a:pt x="40" y="9"/>
                  </a:cubicBezTo>
                  <a:cubicBezTo>
                    <a:pt x="39" y="9"/>
                    <a:pt x="36" y="6"/>
                    <a:pt x="36" y="6"/>
                  </a:cubicBezTo>
                  <a:cubicBezTo>
                    <a:pt x="36" y="5"/>
                    <a:pt x="34" y="6"/>
                    <a:pt x="32" y="6"/>
                  </a:cubicBezTo>
                  <a:cubicBezTo>
                    <a:pt x="31" y="5"/>
                    <a:pt x="31" y="6"/>
                    <a:pt x="29" y="7"/>
                  </a:cubicBezTo>
                  <a:cubicBezTo>
                    <a:pt x="27" y="7"/>
                    <a:pt x="28" y="7"/>
                    <a:pt x="26" y="7"/>
                  </a:cubicBezTo>
                  <a:cubicBezTo>
                    <a:pt x="25" y="7"/>
                    <a:pt x="26" y="4"/>
                    <a:pt x="26" y="4"/>
                  </a:cubicBezTo>
                  <a:cubicBezTo>
                    <a:pt x="26" y="4"/>
                    <a:pt x="26" y="4"/>
                    <a:pt x="25" y="4"/>
                  </a:cubicBezTo>
                  <a:cubicBezTo>
                    <a:pt x="25" y="4"/>
                    <a:pt x="22" y="3"/>
                    <a:pt x="20" y="2"/>
                  </a:cubicBezTo>
                  <a:cubicBezTo>
                    <a:pt x="17" y="0"/>
                    <a:pt x="18" y="2"/>
                    <a:pt x="17" y="2"/>
                  </a:cubicBezTo>
                  <a:cubicBezTo>
                    <a:pt x="17" y="3"/>
                    <a:pt x="16" y="3"/>
                    <a:pt x="14" y="3"/>
                  </a:cubicBezTo>
                  <a:cubicBezTo>
                    <a:pt x="11" y="2"/>
                    <a:pt x="10" y="5"/>
                    <a:pt x="10" y="6"/>
                  </a:cubicBezTo>
                  <a:cubicBezTo>
                    <a:pt x="10" y="7"/>
                    <a:pt x="10" y="7"/>
                    <a:pt x="10" y="8"/>
                  </a:cubicBezTo>
                  <a:cubicBezTo>
                    <a:pt x="9" y="9"/>
                    <a:pt x="9" y="9"/>
                    <a:pt x="8" y="9"/>
                  </a:cubicBezTo>
                  <a:cubicBezTo>
                    <a:pt x="7" y="10"/>
                    <a:pt x="7" y="11"/>
                    <a:pt x="7" y="11"/>
                  </a:cubicBezTo>
                  <a:cubicBezTo>
                    <a:pt x="6" y="14"/>
                    <a:pt x="6" y="14"/>
                    <a:pt x="6" y="14"/>
                  </a:cubicBezTo>
                  <a:cubicBezTo>
                    <a:pt x="7" y="16"/>
                    <a:pt x="6" y="16"/>
                    <a:pt x="6" y="17"/>
                  </a:cubicBezTo>
                  <a:cubicBezTo>
                    <a:pt x="7" y="18"/>
                    <a:pt x="7" y="18"/>
                    <a:pt x="7" y="19"/>
                  </a:cubicBezTo>
                  <a:cubicBezTo>
                    <a:pt x="8" y="20"/>
                    <a:pt x="8" y="20"/>
                    <a:pt x="8" y="21"/>
                  </a:cubicBezTo>
                  <a:cubicBezTo>
                    <a:pt x="7" y="23"/>
                    <a:pt x="6" y="24"/>
                    <a:pt x="6" y="25"/>
                  </a:cubicBezTo>
                  <a:cubicBezTo>
                    <a:pt x="7" y="26"/>
                    <a:pt x="8" y="27"/>
                    <a:pt x="6" y="27"/>
                  </a:cubicBezTo>
                  <a:cubicBezTo>
                    <a:pt x="4" y="28"/>
                    <a:pt x="4" y="27"/>
                    <a:pt x="4" y="27"/>
                  </a:cubicBezTo>
                  <a:cubicBezTo>
                    <a:pt x="4" y="28"/>
                    <a:pt x="3" y="28"/>
                    <a:pt x="3" y="29"/>
                  </a:cubicBezTo>
                  <a:cubicBezTo>
                    <a:pt x="2" y="29"/>
                    <a:pt x="5" y="31"/>
                    <a:pt x="3" y="31"/>
                  </a:cubicBezTo>
                  <a:cubicBezTo>
                    <a:pt x="0" y="32"/>
                    <a:pt x="0" y="32"/>
                    <a:pt x="0" y="34"/>
                  </a:cubicBezTo>
                  <a:cubicBezTo>
                    <a:pt x="1" y="35"/>
                    <a:pt x="0" y="37"/>
                    <a:pt x="0" y="38"/>
                  </a:cubicBezTo>
                  <a:cubicBezTo>
                    <a:pt x="0" y="39"/>
                    <a:pt x="0" y="39"/>
                    <a:pt x="0" y="40"/>
                  </a:cubicBezTo>
                  <a:cubicBezTo>
                    <a:pt x="1" y="42"/>
                    <a:pt x="1" y="42"/>
                    <a:pt x="1" y="43"/>
                  </a:cubicBezTo>
                  <a:cubicBezTo>
                    <a:pt x="1" y="45"/>
                    <a:pt x="0" y="49"/>
                    <a:pt x="0" y="49"/>
                  </a:cubicBezTo>
                  <a:cubicBezTo>
                    <a:pt x="0" y="49"/>
                    <a:pt x="3" y="50"/>
                    <a:pt x="4" y="49"/>
                  </a:cubicBezTo>
                  <a:cubicBezTo>
                    <a:pt x="6" y="49"/>
                    <a:pt x="8" y="49"/>
                    <a:pt x="9" y="48"/>
                  </a:cubicBezTo>
                  <a:cubicBezTo>
                    <a:pt x="10" y="48"/>
                    <a:pt x="12" y="48"/>
                    <a:pt x="13" y="50"/>
                  </a:cubicBezTo>
                  <a:cubicBezTo>
                    <a:pt x="14" y="52"/>
                    <a:pt x="16" y="57"/>
                    <a:pt x="17" y="59"/>
                  </a:cubicBezTo>
                  <a:cubicBezTo>
                    <a:pt x="19" y="61"/>
                    <a:pt x="20" y="62"/>
                    <a:pt x="24" y="61"/>
                  </a:cubicBezTo>
                  <a:cubicBezTo>
                    <a:pt x="28" y="59"/>
                    <a:pt x="29" y="58"/>
                    <a:pt x="31" y="59"/>
                  </a:cubicBezTo>
                  <a:cubicBezTo>
                    <a:pt x="34" y="60"/>
                    <a:pt x="36" y="59"/>
                    <a:pt x="36" y="59"/>
                  </a:cubicBezTo>
                  <a:cubicBezTo>
                    <a:pt x="36" y="59"/>
                    <a:pt x="38" y="54"/>
                    <a:pt x="38" y="52"/>
                  </a:cubicBezTo>
                  <a:cubicBezTo>
                    <a:pt x="38" y="51"/>
                    <a:pt x="40" y="51"/>
                    <a:pt x="42" y="49"/>
                  </a:cubicBezTo>
                  <a:cubicBezTo>
                    <a:pt x="44" y="47"/>
                    <a:pt x="43" y="47"/>
                    <a:pt x="45" y="45"/>
                  </a:cubicBezTo>
                  <a:cubicBezTo>
                    <a:pt x="46" y="44"/>
                    <a:pt x="47" y="44"/>
                    <a:pt x="48" y="45"/>
                  </a:cubicBezTo>
                  <a:cubicBezTo>
                    <a:pt x="49" y="46"/>
                    <a:pt x="50" y="43"/>
                    <a:pt x="50" y="44"/>
                  </a:cubicBezTo>
                  <a:cubicBezTo>
                    <a:pt x="50" y="46"/>
                    <a:pt x="49" y="47"/>
                    <a:pt x="50" y="48"/>
                  </a:cubicBezTo>
                  <a:cubicBezTo>
                    <a:pt x="52" y="48"/>
                    <a:pt x="51" y="47"/>
                    <a:pt x="52" y="49"/>
                  </a:cubicBezTo>
                  <a:cubicBezTo>
                    <a:pt x="53" y="50"/>
                    <a:pt x="53" y="49"/>
                    <a:pt x="55" y="48"/>
                  </a:cubicBezTo>
                  <a:cubicBezTo>
                    <a:pt x="56" y="46"/>
                    <a:pt x="56" y="46"/>
                    <a:pt x="57" y="44"/>
                  </a:cubicBezTo>
                  <a:cubicBezTo>
                    <a:pt x="57" y="43"/>
                    <a:pt x="58" y="41"/>
                    <a:pt x="59" y="39"/>
                  </a:cubicBezTo>
                  <a:cubicBezTo>
                    <a:pt x="59" y="38"/>
                    <a:pt x="59" y="36"/>
                    <a:pt x="59" y="35"/>
                  </a:cubicBezTo>
                  <a:cubicBezTo>
                    <a:pt x="60" y="35"/>
                    <a:pt x="55" y="35"/>
                    <a:pt x="59" y="33"/>
                  </a:cubicBezTo>
                  <a:cubicBezTo>
                    <a:pt x="63" y="32"/>
                    <a:pt x="63" y="30"/>
                    <a:pt x="63" y="29"/>
                  </a:cubicBezTo>
                  <a:cubicBezTo>
                    <a:pt x="63" y="28"/>
                    <a:pt x="64" y="27"/>
                    <a:pt x="64" y="27"/>
                  </a:cubicBezTo>
                  <a:cubicBezTo>
                    <a:pt x="65" y="26"/>
                    <a:pt x="65" y="23"/>
                    <a:pt x="65" y="23"/>
                  </a:cubicBezTo>
                  <a:cubicBezTo>
                    <a:pt x="67" y="20"/>
                    <a:pt x="67" y="20"/>
                    <a:pt x="67" y="20"/>
                  </a:cubicBezTo>
                  <a:cubicBezTo>
                    <a:pt x="68" y="20"/>
                    <a:pt x="67" y="17"/>
                    <a:pt x="69" y="17"/>
                  </a:cubicBezTo>
                  <a:cubicBezTo>
                    <a:pt x="70" y="18"/>
                    <a:pt x="71" y="18"/>
                    <a:pt x="72" y="18"/>
                  </a:cubicBezTo>
                  <a:cubicBezTo>
                    <a:pt x="72" y="18"/>
                    <a:pt x="74" y="14"/>
                    <a:pt x="73" y="13"/>
                  </a:cubicBezTo>
                  <a:cubicBezTo>
                    <a:pt x="71" y="13"/>
                    <a:pt x="70" y="11"/>
                    <a:pt x="70" y="11"/>
                  </a:cubicBezTo>
                  <a:cubicBezTo>
                    <a:pt x="70" y="10"/>
                    <a:pt x="71" y="8"/>
                    <a:pt x="71" y="8"/>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93" name="Freeform 344">
              <a:extLst>
                <a:ext uri="{FF2B5EF4-FFF2-40B4-BE49-F238E27FC236}">
                  <a16:creationId xmlns:a16="http://schemas.microsoft.com/office/drawing/2014/main" id="{74F4E8B5-D1D8-4F09-88B5-8494A95C929D}"/>
                </a:ext>
              </a:extLst>
            </p:cNvPr>
            <p:cNvSpPr>
              <a:spLocks/>
            </p:cNvSpPr>
            <p:nvPr/>
          </p:nvSpPr>
          <p:spPr bwMode="auto">
            <a:xfrm>
              <a:off x="5759611" y="3786224"/>
              <a:ext cx="177733" cy="262358"/>
            </a:xfrm>
            <a:custGeom>
              <a:avLst/>
              <a:gdLst>
                <a:gd name="T0" fmla="*/ 307 w 48"/>
                <a:gd name="T1" fmla="*/ 248 h 71"/>
                <a:gd name="T2" fmla="*/ 277 w 48"/>
                <a:gd name="T3" fmla="*/ 192 h 71"/>
                <a:gd name="T4" fmla="*/ 248 w 48"/>
                <a:gd name="T5" fmla="*/ 162 h 71"/>
                <a:gd name="T6" fmla="*/ 243 w 48"/>
                <a:gd name="T7" fmla="*/ 141 h 71"/>
                <a:gd name="T8" fmla="*/ 291 w 48"/>
                <a:gd name="T9" fmla="*/ 141 h 71"/>
                <a:gd name="T10" fmla="*/ 299 w 48"/>
                <a:gd name="T11" fmla="*/ 120 h 71"/>
                <a:gd name="T12" fmla="*/ 291 w 48"/>
                <a:gd name="T13" fmla="*/ 77 h 71"/>
                <a:gd name="T14" fmla="*/ 291 w 48"/>
                <a:gd name="T15" fmla="*/ 43 h 71"/>
                <a:gd name="T16" fmla="*/ 269 w 48"/>
                <a:gd name="T17" fmla="*/ 13 h 71"/>
                <a:gd name="T18" fmla="*/ 248 w 48"/>
                <a:gd name="T19" fmla="*/ 0 h 71"/>
                <a:gd name="T20" fmla="*/ 243 w 48"/>
                <a:gd name="T21" fmla="*/ 21 h 71"/>
                <a:gd name="T22" fmla="*/ 264 w 48"/>
                <a:gd name="T23" fmla="*/ 35 h 71"/>
                <a:gd name="T24" fmla="*/ 256 w 48"/>
                <a:gd name="T25" fmla="*/ 72 h 71"/>
                <a:gd name="T26" fmla="*/ 235 w 48"/>
                <a:gd name="T27" fmla="*/ 64 h 71"/>
                <a:gd name="T28" fmla="*/ 221 w 48"/>
                <a:gd name="T29" fmla="*/ 85 h 71"/>
                <a:gd name="T30" fmla="*/ 205 w 48"/>
                <a:gd name="T31" fmla="*/ 106 h 71"/>
                <a:gd name="T32" fmla="*/ 200 w 48"/>
                <a:gd name="T33" fmla="*/ 136 h 71"/>
                <a:gd name="T34" fmla="*/ 192 w 48"/>
                <a:gd name="T35" fmla="*/ 149 h 71"/>
                <a:gd name="T36" fmla="*/ 163 w 48"/>
                <a:gd name="T37" fmla="*/ 178 h 71"/>
                <a:gd name="T38" fmla="*/ 163 w 48"/>
                <a:gd name="T39" fmla="*/ 192 h 71"/>
                <a:gd name="T40" fmla="*/ 163 w 48"/>
                <a:gd name="T41" fmla="*/ 221 h 71"/>
                <a:gd name="T42" fmla="*/ 149 w 48"/>
                <a:gd name="T43" fmla="*/ 256 h 71"/>
                <a:gd name="T44" fmla="*/ 136 w 48"/>
                <a:gd name="T45" fmla="*/ 282 h 71"/>
                <a:gd name="T46" fmla="*/ 115 w 48"/>
                <a:gd name="T47" fmla="*/ 290 h 71"/>
                <a:gd name="T48" fmla="*/ 99 w 48"/>
                <a:gd name="T49" fmla="*/ 282 h 71"/>
                <a:gd name="T50" fmla="*/ 99 w 48"/>
                <a:gd name="T51" fmla="*/ 256 h 71"/>
                <a:gd name="T52" fmla="*/ 85 w 48"/>
                <a:gd name="T53" fmla="*/ 261 h 71"/>
                <a:gd name="T54" fmla="*/ 64 w 48"/>
                <a:gd name="T55" fmla="*/ 261 h 71"/>
                <a:gd name="T56" fmla="*/ 43 w 48"/>
                <a:gd name="T57" fmla="*/ 290 h 71"/>
                <a:gd name="T58" fmla="*/ 13 w 48"/>
                <a:gd name="T59" fmla="*/ 311 h 71"/>
                <a:gd name="T60" fmla="*/ 0 w 48"/>
                <a:gd name="T61" fmla="*/ 362 h 71"/>
                <a:gd name="T62" fmla="*/ 13 w 48"/>
                <a:gd name="T63" fmla="*/ 375 h 71"/>
                <a:gd name="T64" fmla="*/ 29 w 48"/>
                <a:gd name="T65" fmla="*/ 397 h 71"/>
                <a:gd name="T66" fmla="*/ 51 w 48"/>
                <a:gd name="T67" fmla="*/ 383 h 71"/>
                <a:gd name="T68" fmla="*/ 43 w 48"/>
                <a:gd name="T69" fmla="*/ 397 h 71"/>
                <a:gd name="T70" fmla="*/ 51 w 48"/>
                <a:gd name="T71" fmla="*/ 418 h 71"/>
                <a:gd name="T72" fmla="*/ 56 w 48"/>
                <a:gd name="T73" fmla="*/ 439 h 71"/>
                <a:gd name="T74" fmla="*/ 56 w 48"/>
                <a:gd name="T75" fmla="*/ 474 h 71"/>
                <a:gd name="T76" fmla="*/ 120 w 48"/>
                <a:gd name="T77" fmla="*/ 474 h 71"/>
                <a:gd name="T78" fmla="*/ 192 w 48"/>
                <a:gd name="T79" fmla="*/ 469 h 71"/>
                <a:gd name="T80" fmla="*/ 269 w 48"/>
                <a:gd name="T81" fmla="*/ 482 h 71"/>
                <a:gd name="T82" fmla="*/ 333 w 48"/>
                <a:gd name="T83" fmla="*/ 503 h 71"/>
                <a:gd name="T84" fmla="*/ 328 w 48"/>
                <a:gd name="T85" fmla="*/ 453 h 71"/>
                <a:gd name="T86" fmla="*/ 285 w 48"/>
                <a:gd name="T87" fmla="*/ 405 h 71"/>
                <a:gd name="T88" fmla="*/ 277 w 48"/>
                <a:gd name="T89" fmla="*/ 375 h 71"/>
                <a:gd name="T90" fmla="*/ 264 w 48"/>
                <a:gd name="T91" fmla="*/ 333 h 71"/>
                <a:gd name="T92" fmla="*/ 256 w 48"/>
                <a:gd name="T93" fmla="*/ 311 h 71"/>
                <a:gd name="T94" fmla="*/ 269 w 48"/>
                <a:gd name="T95" fmla="*/ 303 h 71"/>
                <a:gd name="T96" fmla="*/ 307 w 48"/>
                <a:gd name="T97" fmla="*/ 248 h 7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8" h="71">
                  <a:moveTo>
                    <a:pt x="43" y="35"/>
                  </a:moveTo>
                  <a:cubicBezTo>
                    <a:pt x="43" y="35"/>
                    <a:pt x="40" y="29"/>
                    <a:pt x="39" y="27"/>
                  </a:cubicBezTo>
                  <a:cubicBezTo>
                    <a:pt x="38" y="26"/>
                    <a:pt x="37" y="25"/>
                    <a:pt x="35" y="23"/>
                  </a:cubicBezTo>
                  <a:cubicBezTo>
                    <a:pt x="33" y="22"/>
                    <a:pt x="33" y="22"/>
                    <a:pt x="34" y="20"/>
                  </a:cubicBezTo>
                  <a:cubicBezTo>
                    <a:pt x="34" y="17"/>
                    <a:pt x="39" y="20"/>
                    <a:pt x="41" y="20"/>
                  </a:cubicBezTo>
                  <a:cubicBezTo>
                    <a:pt x="44" y="20"/>
                    <a:pt x="43" y="18"/>
                    <a:pt x="42" y="17"/>
                  </a:cubicBezTo>
                  <a:cubicBezTo>
                    <a:pt x="41" y="16"/>
                    <a:pt x="42" y="14"/>
                    <a:pt x="41" y="11"/>
                  </a:cubicBezTo>
                  <a:cubicBezTo>
                    <a:pt x="40" y="9"/>
                    <a:pt x="41" y="7"/>
                    <a:pt x="41" y="6"/>
                  </a:cubicBezTo>
                  <a:cubicBezTo>
                    <a:pt x="40" y="5"/>
                    <a:pt x="38" y="4"/>
                    <a:pt x="38" y="2"/>
                  </a:cubicBezTo>
                  <a:cubicBezTo>
                    <a:pt x="38" y="0"/>
                    <a:pt x="37" y="0"/>
                    <a:pt x="35" y="0"/>
                  </a:cubicBezTo>
                  <a:cubicBezTo>
                    <a:pt x="35" y="0"/>
                    <a:pt x="34" y="2"/>
                    <a:pt x="34" y="3"/>
                  </a:cubicBezTo>
                  <a:cubicBezTo>
                    <a:pt x="34" y="3"/>
                    <a:pt x="35" y="5"/>
                    <a:pt x="37" y="5"/>
                  </a:cubicBezTo>
                  <a:cubicBezTo>
                    <a:pt x="38" y="6"/>
                    <a:pt x="36" y="10"/>
                    <a:pt x="36" y="10"/>
                  </a:cubicBezTo>
                  <a:cubicBezTo>
                    <a:pt x="35" y="10"/>
                    <a:pt x="34" y="10"/>
                    <a:pt x="33" y="9"/>
                  </a:cubicBezTo>
                  <a:cubicBezTo>
                    <a:pt x="31" y="9"/>
                    <a:pt x="32" y="12"/>
                    <a:pt x="31" y="12"/>
                  </a:cubicBezTo>
                  <a:cubicBezTo>
                    <a:pt x="29" y="15"/>
                    <a:pt x="29" y="15"/>
                    <a:pt x="29" y="15"/>
                  </a:cubicBezTo>
                  <a:cubicBezTo>
                    <a:pt x="29" y="15"/>
                    <a:pt x="29" y="18"/>
                    <a:pt x="28" y="19"/>
                  </a:cubicBezTo>
                  <a:cubicBezTo>
                    <a:pt x="28" y="19"/>
                    <a:pt x="27" y="20"/>
                    <a:pt x="27" y="21"/>
                  </a:cubicBezTo>
                  <a:cubicBezTo>
                    <a:pt x="27" y="22"/>
                    <a:pt x="27" y="24"/>
                    <a:pt x="23" y="25"/>
                  </a:cubicBezTo>
                  <a:cubicBezTo>
                    <a:pt x="19" y="27"/>
                    <a:pt x="24" y="27"/>
                    <a:pt x="23" y="27"/>
                  </a:cubicBezTo>
                  <a:cubicBezTo>
                    <a:pt x="23" y="28"/>
                    <a:pt x="23" y="30"/>
                    <a:pt x="23" y="31"/>
                  </a:cubicBezTo>
                  <a:cubicBezTo>
                    <a:pt x="22" y="33"/>
                    <a:pt x="21" y="35"/>
                    <a:pt x="21" y="36"/>
                  </a:cubicBezTo>
                  <a:cubicBezTo>
                    <a:pt x="20" y="38"/>
                    <a:pt x="20" y="38"/>
                    <a:pt x="19" y="40"/>
                  </a:cubicBezTo>
                  <a:cubicBezTo>
                    <a:pt x="17" y="41"/>
                    <a:pt x="17" y="42"/>
                    <a:pt x="16" y="41"/>
                  </a:cubicBezTo>
                  <a:cubicBezTo>
                    <a:pt x="15" y="39"/>
                    <a:pt x="16" y="40"/>
                    <a:pt x="14" y="40"/>
                  </a:cubicBezTo>
                  <a:cubicBezTo>
                    <a:pt x="13" y="39"/>
                    <a:pt x="14" y="38"/>
                    <a:pt x="14" y="36"/>
                  </a:cubicBezTo>
                  <a:cubicBezTo>
                    <a:pt x="14" y="35"/>
                    <a:pt x="13" y="38"/>
                    <a:pt x="12" y="37"/>
                  </a:cubicBezTo>
                  <a:cubicBezTo>
                    <a:pt x="11" y="36"/>
                    <a:pt x="10" y="36"/>
                    <a:pt x="9" y="37"/>
                  </a:cubicBezTo>
                  <a:cubicBezTo>
                    <a:pt x="7" y="39"/>
                    <a:pt x="8" y="39"/>
                    <a:pt x="6" y="41"/>
                  </a:cubicBezTo>
                  <a:cubicBezTo>
                    <a:pt x="4" y="43"/>
                    <a:pt x="2" y="43"/>
                    <a:pt x="2" y="44"/>
                  </a:cubicBezTo>
                  <a:cubicBezTo>
                    <a:pt x="2" y="46"/>
                    <a:pt x="0" y="51"/>
                    <a:pt x="0" y="51"/>
                  </a:cubicBezTo>
                  <a:cubicBezTo>
                    <a:pt x="0" y="51"/>
                    <a:pt x="2" y="51"/>
                    <a:pt x="2" y="53"/>
                  </a:cubicBezTo>
                  <a:cubicBezTo>
                    <a:pt x="2" y="54"/>
                    <a:pt x="3" y="56"/>
                    <a:pt x="4" y="56"/>
                  </a:cubicBezTo>
                  <a:cubicBezTo>
                    <a:pt x="4" y="56"/>
                    <a:pt x="5" y="54"/>
                    <a:pt x="7" y="54"/>
                  </a:cubicBezTo>
                  <a:cubicBezTo>
                    <a:pt x="7" y="54"/>
                    <a:pt x="6" y="55"/>
                    <a:pt x="6" y="56"/>
                  </a:cubicBezTo>
                  <a:cubicBezTo>
                    <a:pt x="7" y="57"/>
                    <a:pt x="5" y="58"/>
                    <a:pt x="7" y="59"/>
                  </a:cubicBezTo>
                  <a:cubicBezTo>
                    <a:pt x="8" y="60"/>
                    <a:pt x="9" y="61"/>
                    <a:pt x="8" y="62"/>
                  </a:cubicBezTo>
                  <a:cubicBezTo>
                    <a:pt x="8" y="63"/>
                    <a:pt x="8" y="67"/>
                    <a:pt x="8" y="67"/>
                  </a:cubicBezTo>
                  <a:cubicBezTo>
                    <a:pt x="8" y="67"/>
                    <a:pt x="13" y="68"/>
                    <a:pt x="17" y="67"/>
                  </a:cubicBezTo>
                  <a:cubicBezTo>
                    <a:pt x="21" y="66"/>
                    <a:pt x="21" y="64"/>
                    <a:pt x="27" y="66"/>
                  </a:cubicBezTo>
                  <a:cubicBezTo>
                    <a:pt x="32" y="67"/>
                    <a:pt x="37" y="68"/>
                    <a:pt x="38" y="68"/>
                  </a:cubicBezTo>
                  <a:cubicBezTo>
                    <a:pt x="39" y="69"/>
                    <a:pt x="45" y="67"/>
                    <a:pt x="47" y="71"/>
                  </a:cubicBezTo>
                  <a:cubicBezTo>
                    <a:pt x="47" y="71"/>
                    <a:pt x="48" y="66"/>
                    <a:pt x="46" y="64"/>
                  </a:cubicBezTo>
                  <a:cubicBezTo>
                    <a:pt x="45" y="62"/>
                    <a:pt x="40" y="59"/>
                    <a:pt x="40" y="57"/>
                  </a:cubicBezTo>
                  <a:cubicBezTo>
                    <a:pt x="40" y="55"/>
                    <a:pt x="40" y="54"/>
                    <a:pt x="39" y="53"/>
                  </a:cubicBezTo>
                  <a:cubicBezTo>
                    <a:pt x="37" y="51"/>
                    <a:pt x="37" y="49"/>
                    <a:pt x="37" y="47"/>
                  </a:cubicBezTo>
                  <a:cubicBezTo>
                    <a:pt x="37" y="45"/>
                    <a:pt x="35" y="45"/>
                    <a:pt x="36" y="44"/>
                  </a:cubicBezTo>
                  <a:cubicBezTo>
                    <a:pt x="36" y="43"/>
                    <a:pt x="37" y="44"/>
                    <a:pt x="38" y="43"/>
                  </a:cubicBezTo>
                  <a:cubicBezTo>
                    <a:pt x="39" y="41"/>
                    <a:pt x="41" y="36"/>
                    <a:pt x="43" y="35"/>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94" name="Freeform 345">
              <a:extLst>
                <a:ext uri="{FF2B5EF4-FFF2-40B4-BE49-F238E27FC236}">
                  <a16:creationId xmlns:a16="http://schemas.microsoft.com/office/drawing/2014/main" id="{FD83753F-F40C-4CD9-A137-C3E0AC281189}"/>
                </a:ext>
              </a:extLst>
            </p:cNvPr>
            <p:cNvSpPr>
              <a:spLocks/>
            </p:cNvSpPr>
            <p:nvPr/>
          </p:nvSpPr>
          <p:spPr bwMode="auto">
            <a:xfrm>
              <a:off x="5888744" y="3833420"/>
              <a:ext cx="301312" cy="215161"/>
            </a:xfrm>
            <a:custGeom>
              <a:avLst/>
              <a:gdLst>
                <a:gd name="T0" fmla="*/ 86 w 81"/>
                <a:gd name="T1" fmla="*/ 414 h 58"/>
                <a:gd name="T2" fmla="*/ 78 w 81"/>
                <a:gd name="T3" fmla="*/ 363 h 58"/>
                <a:gd name="T4" fmla="*/ 35 w 81"/>
                <a:gd name="T5" fmla="*/ 315 h 58"/>
                <a:gd name="T6" fmla="*/ 29 w 81"/>
                <a:gd name="T7" fmla="*/ 286 h 58"/>
                <a:gd name="T8" fmla="*/ 13 w 81"/>
                <a:gd name="T9" fmla="*/ 243 h 58"/>
                <a:gd name="T10" fmla="*/ 8 w 81"/>
                <a:gd name="T11" fmla="*/ 222 h 58"/>
                <a:gd name="T12" fmla="*/ 21 w 81"/>
                <a:gd name="T13" fmla="*/ 214 h 58"/>
                <a:gd name="T14" fmla="*/ 56 w 81"/>
                <a:gd name="T15" fmla="*/ 158 h 58"/>
                <a:gd name="T16" fmla="*/ 78 w 81"/>
                <a:gd name="T17" fmla="*/ 158 h 58"/>
                <a:gd name="T18" fmla="*/ 102 w 81"/>
                <a:gd name="T19" fmla="*/ 142 h 58"/>
                <a:gd name="T20" fmla="*/ 123 w 81"/>
                <a:gd name="T21" fmla="*/ 150 h 58"/>
                <a:gd name="T22" fmla="*/ 150 w 81"/>
                <a:gd name="T23" fmla="*/ 136 h 58"/>
                <a:gd name="T24" fmla="*/ 179 w 81"/>
                <a:gd name="T25" fmla="*/ 128 h 58"/>
                <a:gd name="T26" fmla="*/ 209 w 81"/>
                <a:gd name="T27" fmla="*/ 107 h 58"/>
                <a:gd name="T28" fmla="*/ 209 w 81"/>
                <a:gd name="T29" fmla="*/ 86 h 58"/>
                <a:gd name="T30" fmla="*/ 252 w 81"/>
                <a:gd name="T31" fmla="*/ 86 h 58"/>
                <a:gd name="T32" fmla="*/ 279 w 81"/>
                <a:gd name="T33" fmla="*/ 72 h 58"/>
                <a:gd name="T34" fmla="*/ 303 w 81"/>
                <a:gd name="T35" fmla="*/ 43 h 58"/>
                <a:gd name="T36" fmla="*/ 330 w 81"/>
                <a:gd name="T37" fmla="*/ 21 h 58"/>
                <a:gd name="T38" fmla="*/ 351 w 81"/>
                <a:gd name="T39" fmla="*/ 0 h 58"/>
                <a:gd name="T40" fmla="*/ 380 w 81"/>
                <a:gd name="T41" fmla="*/ 0 h 58"/>
                <a:gd name="T42" fmla="*/ 388 w 81"/>
                <a:gd name="T43" fmla="*/ 13 h 58"/>
                <a:gd name="T44" fmla="*/ 415 w 81"/>
                <a:gd name="T45" fmla="*/ 64 h 58"/>
                <a:gd name="T46" fmla="*/ 410 w 81"/>
                <a:gd name="T47" fmla="*/ 99 h 58"/>
                <a:gd name="T48" fmla="*/ 437 w 81"/>
                <a:gd name="T49" fmla="*/ 94 h 58"/>
                <a:gd name="T50" fmla="*/ 437 w 81"/>
                <a:gd name="T51" fmla="*/ 115 h 58"/>
                <a:gd name="T52" fmla="*/ 458 w 81"/>
                <a:gd name="T53" fmla="*/ 120 h 58"/>
                <a:gd name="T54" fmla="*/ 474 w 81"/>
                <a:gd name="T55" fmla="*/ 136 h 58"/>
                <a:gd name="T56" fmla="*/ 496 w 81"/>
                <a:gd name="T57" fmla="*/ 142 h 58"/>
                <a:gd name="T58" fmla="*/ 488 w 81"/>
                <a:gd name="T59" fmla="*/ 163 h 58"/>
                <a:gd name="T60" fmla="*/ 517 w 81"/>
                <a:gd name="T61" fmla="*/ 163 h 58"/>
                <a:gd name="T62" fmla="*/ 538 w 81"/>
                <a:gd name="T63" fmla="*/ 192 h 58"/>
                <a:gd name="T64" fmla="*/ 547 w 81"/>
                <a:gd name="T65" fmla="*/ 214 h 58"/>
                <a:gd name="T66" fmla="*/ 568 w 81"/>
                <a:gd name="T67" fmla="*/ 235 h 58"/>
                <a:gd name="T68" fmla="*/ 581 w 81"/>
                <a:gd name="T69" fmla="*/ 243 h 58"/>
                <a:gd name="T70" fmla="*/ 581 w 81"/>
                <a:gd name="T71" fmla="*/ 257 h 58"/>
                <a:gd name="T72" fmla="*/ 560 w 81"/>
                <a:gd name="T73" fmla="*/ 257 h 58"/>
                <a:gd name="T74" fmla="*/ 538 w 81"/>
                <a:gd name="T75" fmla="*/ 257 h 58"/>
                <a:gd name="T76" fmla="*/ 517 w 81"/>
                <a:gd name="T77" fmla="*/ 251 h 58"/>
                <a:gd name="T78" fmla="*/ 504 w 81"/>
                <a:gd name="T79" fmla="*/ 251 h 58"/>
                <a:gd name="T80" fmla="*/ 488 w 81"/>
                <a:gd name="T81" fmla="*/ 251 h 58"/>
                <a:gd name="T82" fmla="*/ 445 w 81"/>
                <a:gd name="T83" fmla="*/ 257 h 58"/>
                <a:gd name="T84" fmla="*/ 431 w 81"/>
                <a:gd name="T85" fmla="*/ 278 h 58"/>
                <a:gd name="T86" fmla="*/ 415 w 81"/>
                <a:gd name="T87" fmla="*/ 278 h 58"/>
                <a:gd name="T88" fmla="*/ 394 w 81"/>
                <a:gd name="T89" fmla="*/ 273 h 58"/>
                <a:gd name="T90" fmla="*/ 372 w 81"/>
                <a:gd name="T91" fmla="*/ 273 h 58"/>
                <a:gd name="T92" fmla="*/ 359 w 81"/>
                <a:gd name="T93" fmla="*/ 307 h 58"/>
                <a:gd name="T94" fmla="*/ 346 w 81"/>
                <a:gd name="T95" fmla="*/ 299 h 58"/>
                <a:gd name="T96" fmla="*/ 295 w 81"/>
                <a:gd name="T97" fmla="*/ 294 h 58"/>
                <a:gd name="T98" fmla="*/ 279 w 81"/>
                <a:gd name="T99" fmla="*/ 286 h 58"/>
                <a:gd name="T100" fmla="*/ 236 w 81"/>
                <a:gd name="T101" fmla="*/ 257 h 58"/>
                <a:gd name="T102" fmla="*/ 193 w 81"/>
                <a:gd name="T103" fmla="*/ 329 h 58"/>
                <a:gd name="T104" fmla="*/ 171 w 81"/>
                <a:gd name="T105" fmla="*/ 329 h 58"/>
                <a:gd name="T106" fmla="*/ 137 w 81"/>
                <a:gd name="T107" fmla="*/ 321 h 58"/>
                <a:gd name="T108" fmla="*/ 129 w 81"/>
                <a:gd name="T109" fmla="*/ 329 h 58"/>
                <a:gd name="T110" fmla="*/ 107 w 81"/>
                <a:gd name="T111" fmla="*/ 337 h 58"/>
                <a:gd name="T112" fmla="*/ 102 w 81"/>
                <a:gd name="T113" fmla="*/ 358 h 58"/>
                <a:gd name="T114" fmla="*/ 86 w 81"/>
                <a:gd name="T115" fmla="*/ 414 h 5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 h="58">
                  <a:moveTo>
                    <a:pt x="12" y="58"/>
                  </a:moveTo>
                  <a:cubicBezTo>
                    <a:pt x="12" y="58"/>
                    <a:pt x="13" y="53"/>
                    <a:pt x="11" y="51"/>
                  </a:cubicBezTo>
                  <a:cubicBezTo>
                    <a:pt x="10" y="49"/>
                    <a:pt x="5" y="46"/>
                    <a:pt x="5" y="44"/>
                  </a:cubicBezTo>
                  <a:cubicBezTo>
                    <a:pt x="5" y="42"/>
                    <a:pt x="5" y="41"/>
                    <a:pt x="4" y="40"/>
                  </a:cubicBezTo>
                  <a:cubicBezTo>
                    <a:pt x="2" y="38"/>
                    <a:pt x="2" y="36"/>
                    <a:pt x="2" y="34"/>
                  </a:cubicBezTo>
                  <a:cubicBezTo>
                    <a:pt x="2" y="32"/>
                    <a:pt x="0" y="32"/>
                    <a:pt x="1" y="31"/>
                  </a:cubicBezTo>
                  <a:cubicBezTo>
                    <a:pt x="1" y="30"/>
                    <a:pt x="2" y="31"/>
                    <a:pt x="3" y="30"/>
                  </a:cubicBezTo>
                  <a:cubicBezTo>
                    <a:pt x="4" y="28"/>
                    <a:pt x="6" y="23"/>
                    <a:pt x="8" y="22"/>
                  </a:cubicBezTo>
                  <a:cubicBezTo>
                    <a:pt x="8" y="22"/>
                    <a:pt x="10" y="23"/>
                    <a:pt x="11" y="22"/>
                  </a:cubicBezTo>
                  <a:cubicBezTo>
                    <a:pt x="13" y="21"/>
                    <a:pt x="14" y="19"/>
                    <a:pt x="14" y="20"/>
                  </a:cubicBezTo>
                  <a:cubicBezTo>
                    <a:pt x="15" y="21"/>
                    <a:pt x="15" y="23"/>
                    <a:pt x="17" y="21"/>
                  </a:cubicBezTo>
                  <a:cubicBezTo>
                    <a:pt x="18" y="19"/>
                    <a:pt x="18" y="19"/>
                    <a:pt x="21" y="19"/>
                  </a:cubicBezTo>
                  <a:cubicBezTo>
                    <a:pt x="23" y="19"/>
                    <a:pt x="22" y="18"/>
                    <a:pt x="25" y="18"/>
                  </a:cubicBezTo>
                  <a:cubicBezTo>
                    <a:pt x="27" y="18"/>
                    <a:pt x="29" y="16"/>
                    <a:pt x="29" y="15"/>
                  </a:cubicBezTo>
                  <a:cubicBezTo>
                    <a:pt x="29" y="14"/>
                    <a:pt x="27" y="12"/>
                    <a:pt x="29" y="12"/>
                  </a:cubicBezTo>
                  <a:cubicBezTo>
                    <a:pt x="32" y="12"/>
                    <a:pt x="34" y="12"/>
                    <a:pt x="35" y="12"/>
                  </a:cubicBezTo>
                  <a:cubicBezTo>
                    <a:pt x="37" y="11"/>
                    <a:pt x="39" y="12"/>
                    <a:pt x="39" y="10"/>
                  </a:cubicBezTo>
                  <a:cubicBezTo>
                    <a:pt x="40" y="8"/>
                    <a:pt x="39" y="7"/>
                    <a:pt x="42" y="6"/>
                  </a:cubicBezTo>
                  <a:cubicBezTo>
                    <a:pt x="45" y="5"/>
                    <a:pt x="45" y="5"/>
                    <a:pt x="46" y="3"/>
                  </a:cubicBezTo>
                  <a:cubicBezTo>
                    <a:pt x="46" y="1"/>
                    <a:pt x="48" y="0"/>
                    <a:pt x="49" y="0"/>
                  </a:cubicBezTo>
                  <a:cubicBezTo>
                    <a:pt x="50" y="0"/>
                    <a:pt x="53" y="0"/>
                    <a:pt x="53" y="0"/>
                  </a:cubicBezTo>
                  <a:cubicBezTo>
                    <a:pt x="53" y="0"/>
                    <a:pt x="53" y="1"/>
                    <a:pt x="54" y="2"/>
                  </a:cubicBezTo>
                  <a:cubicBezTo>
                    <a:pt x="56" y="4"/>
                    <a:pt x="59" y="7"/>
                    <a:pt x="58" y="9"/>
                  </a:cubicBezTo>
                  <a:cubicBezTo>
                    <a:pt x="57" y="11"/>
                    <a:pt x="56" y="13"/>
                    <a:pt x="57" y="14"/>
                  </a:cubicBezTo>
                  <a:cubicBezTo>
                    <a:pt x="58" y="14"/>
                    <a:pt x="59" y="12"/>
                    <a:pt x="61" y="13"/>
                  </a:cubicBezTo>
                  <a:cubicBezTo>
                    <a:pt x="62" y="15"/>
                    <a:pt x="60" y="16"/>
                    <a:pt x="61" y="16"/>
                  </a:cubicBezTo>
                  <a:cubicBezTo>
                    <a:pt x="62" y="17"/>
                    <a:pt x="63" y="16"/>
                    <a:pt x="64" y="17"/>
                  </a:cubicBezTo>
                  <a:cubicBezTo>
                    <a:pt x="65" y="17"/>
                    <a:pt x="65" y="18"/>
                    <a:pt x="66" y="19"/>
                  </a:cubicBezTo>
                  <a:cubicBezTo>
                    <a:pt x="68" y="19"/>
                    <a:pt x="69" y="18"/>
                    <a:pt x="69" y="20"/>
                  </a:cubicBezTo>
                  <a:cubicBezTo>
                    <a:pt x="69" y="21"/>
                    <a:pt x="67" y="22"/>
                    <a:pt x="68" y="23"/>
                  </a:cubicBezTo>
                  <a:cubicBezTo>
                    <a:pt x="70" y="23"/>
                    <a:pt x="70" y="22"/>
                    <a:pt x="72" y="23"/>
                  </a:cubicBezTo>
                  <a:cubicBezTo>
                    <a:pt x="74" y="24"/>
                    <a:pt x="74" y="26"/>
                    <a:pt x="75" y="27"/>
                  </a:cubicBezTo>
                  <a:cubicBezTo>
                    <a:pt x="76" y="27"/>
                    <a:pt x="74" y="30"/>
                    <a:pt x="76" y="30"/>
                  </a:cubicBezTo>
                  <a:cubicBezTo>
                    <a:pt x="77" y="31"/>
                    <a:pt x="79" y="32"/>
                    <a:pt x="79" y="33"/>
                  </a:cubicBezTo>
                  <a:cubicBezTo>
                    <a:pt x="80" y="33"/>
                    <a:pt x="81" y="33"/>
                    <a:pt x="81" y="34"/>
                  </a:cubicBezTo>
                  <a:cubicBezTo>
                    <a:pt x="81" y="35"/>
                    <a:pt x="81" y="36"/>
                    <a:pt x="81" y="36"/>
                  </a:cubicBezTo>
                  <a:cubicBezTo>
                    <a:pt x="81" y="36"/>
                    <a:pt x="79" y="35"/>
                    <a:pt x="78" y="36"/>
                  </a:cubicBezTo>
                  <a:cubicBezTo>
                    <a:pt x="78" y="36"/>
                    <a:pt x="76" y="37"/>
                    <a:pt x="75" y="36"/>
                  </a:cubicBezTo>
                  <a:cubicBezTo>
                    <a:pt x="74" y="36"/>
                    <a:pt x="73" y="35"/>
                    <a:pt x="72" y="35"/>
                  </a:cubicBezTo>
                  <a:cubicBezTo>
                    <a:pt x="72" y="36"/>
                    <a:pt x="71" y="36"/>
                    <a:pt x="70" y="35"/>
                  </a:cubicBezTo>
                  <a:cubicBezTo>
                    <a:pt x="70" y="35"/>
                    <a:pt x="69" y="34"/>
                    <a:pt x="68" y="35"/>
                  </a:cubicBezTo>
                  <a:cubicBezTo>
                    <a:pt x="68" y="36"/>
                    <a:pt x="62" y="36"/>
                    <a:pt x="62" y="36"/>
                  </a:cubicBezTo>
                  <a:cubicBezTo>
                    <a:pt x="61" y="37"/>
                    <a:pt x="60" y="39"/>
                    <a:pt x="60" y="39"/>
                  </a:cubicBezTo>
                  <a:cubicBezTo>
                    <a:pt x="59" y="39"/>
                    <a:pt x="59" y="39"/>
                    <a:pt x="58" y="39"/>
                  </a:cubicBezTo>
                  <a:cubicBezTo>
                    <a:pt x="57" y="40"/>
                    <a:pt x="56" y="38"/>
                    <a:pt x="55" y="38"/>
                  </a:cubicBezTo>
                  <a:cubicBezTo>
                    <a:pt x="54" y="38"/>
                    <a:pt x="53" y="36"/>
                    <a:pt x="52" y="38"/>
                  </a:cubicBezTo>
                  <a:cubicBezTo>
                    <a:pt x="52" y="41"/>
                    <a:pt x="51" y="43"/>
                    <a:pt x="50" y="43"/>
                  </a:cubicBezTo>
                  <a:cubicBezTo>
                    <a:pt x="49" y="43"/>
                    <a:pt x="49" y="42"/>
                    <a:pt x="48" y="42"/>
                  </a:cubicBezTo>
                  <a:cubicBezTo>
                    <a:pt x="47" y="42"/>
                    <a:pt x="42" y="41"/>
                    <a:pt x="41" y="41"/>
                  </a:cubicBezTo>
                  <a:cubicBezTo>
                    <a:pt x="40" y="41"/>
                    <a:pt x="39" y="41"/>
                    <a:pt x="39" y="40"/>
                  </a:cubicBezTo>
                  <a:cubicBezTo>
                    <a:pt x="38" y="39"/>
                    <a:pt x="36" y="35"/>
                    <a:pt x="33" y="36"/>
                  </a:cubicBezTo>
                  <a:cubicBezTo>
                    <a:pt x="29" y="37"/>
                    <a:pt x="27" y="41"/>
                    <a:pt x="27" y="46"/>
                  </a:cubicBezTo>
                  <a:cubicBezTo>
                    <a:pt x="27" y="46"/>
                    <a:pt x="26" y="47"/>
                    <a:pt x="24" y="46"/>
                  </a:cubicBezTo>
                  <a:cubicBezTo>
                    <a:pt x="22" y="46"/>
                    <a:pt x="20" y="46"/>
                    <a:pt x="19" y="45"/>
                  </a:cubicBezTo>
                  <a:cubicBezTo>
                    <a:pt x="19" y="45"/>
                    <a:pt x="18" y="45"/>
                    <a:pt x="18" y="46"/>
                  </a:cubicBezTo>
                  <a:cubicBezTo>
                    <a:pt x="17" y="47"/>
                    <a:pt x="16" y="47"/>
                    <a:pt x="15" y="47"/>
                  </a:cubicBezTo>
                  <a:cubicBezTo>
                    <a:pt x="14" y="47"/>
                    <a:pt x="14" y="49"/>
                    <a:pt x="14" y="50"/>
                  </a:cubicBezTo>
                  <a:cubicBezTo>
                    <a:pt x="14" y="51"/>
                    <a:pt x="13" y="56"/>
                    <a:pt x="12" y="58"/>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95" name="Freeform 346">
              <a:extLst>
                <a:ext uri="{FF2B5EF4-FFF2-40B4-BE49-F238E27FC236}">
                  <a16:creationId xmlns:a16="http://schemas.microsoft.com/office/drawing/2014/main" id="{E6333B0F-F68A-4751-81C3-11ED5B70362E}"/>
                </a:ext>
              </a:extLst>
            </p:cNvPr>
            <p:cNvSpPr>
              <a:spLocks/>
            </p:cNvSpPr>
            <p:nvPr/>
          </p:nvSpPr>
          <p:spPr bwMode="auto">
            <a:xfrm>
              <a:off x="5773496" y="4033312"/>
              <a:ext cx="48599" cy="30539"/>
            </a:xfrm>
            <a:custGeom>
              <a:avLst/>
              <a:gdLst>
                <a:gd name="T0" fmla="*/ 30 w 13"/>
                <a:gd name="T1" fmla="*/ 0 h 8"/>
                <a:gd name="T2" fmla="*/ 94 w 13"/>
                <a:gd name="T3" fmla="*/ 0 h 8"/>
                <a:gd name="T4" fmla="*/ 94 w 13"/>
                <a:gd name="T5" fmla="*/ 30 h 8"/>
                <a:gd name="T6" fmla="*/ 86 w 13"/>
                <a:gd name="T7" fmla="*/ 52 h 8"/>
                <a:gd name="T8" fmla="*/ 65 w 13"/>
                <a:gd name="T9" fmla="*/ 61 h 8"/>
                <a:gd name="T10" fmla="*/ 13 w 13"/>
                <a:gd name="T11" fmla="*/ 52 h 8"/>
                <a:gd name="T12" fmla="*/ 8 w 13"/>
                <a:gd name="T13" fmla="*/ 39 h 8"/>
                <a:gd name="T14" fmla="*/ 30 w 13"/>
                <a:gd name="T15" fmla="*/ 0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 h="8">
                  <a:moveTo>
                    <a:pt x="4" y="0"/>
                  </a:moveTo>
                  <a:cubicBezTo>
                    <a:pt x="4" y="0"/>
                    <a:pt x="9" y="1"/>
                    <a:pt x="13" y="0"/>
                  </a:cubicBezTo>
                  <a:cubicBezTo>
                    <a:pt x="13" y="0"/>
                    <a:pt x="13" y="3"/>
                    <a:pt x="13" y="4"/>
                  </a:cubicBezTo>
                  <a:cubicBezTo>
                    <a:pt x="13" y="5"/>
                    <a:pt x="13" y="7"/>
                    <a:pt x="12" y="7"/>
                  </a:cubicBezTo>
                  <a:cubicBezTo>
                    <a:pt x="9" y="8"/>
                    <a:pt x="9" y="8"/>
                    <a:pt x="9" y="8"/>
                  </a:cubicBezTo>
                  <a:cubicBezTo>
                    <a:pt x="2" y="7"/>
                    <a:pt x="2" y="7"/>
                    <a:pt x="2" y="7"/>
                  </a:cubicBezTo>
                  <a:cubicBezTo>
                    <a:pt x="2" y="7"/>
                    <a:pt x="0" y="6"/>
                    <a:pt x="1" y="5"/>
                  </a:cubicBezTo>
                  <a:cubicBezTo>
                    <a:pt x="3" y="4"/>
                    <a:pt x="4" y="1"/>
                    <a:pt x="4"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96" name="Freeform 347">
              <a:extLst>
                <a:ext uri="{FF2B5EF4-FFF2-40B4-BE49-F238E27FC236}">
                  <a16:creationId xmlns:a16="http://schemas.microsoft.com/office/drawing/2014/main" id="{71BD8994-36EB-4DB0-94F7-83B9FEAC6EE2}"/>
                </a:ext>
              </a:extLst>
            </p:cNvPr>
            <p:cNvSpPr>
              <a:spLocks/>
            </p:cNvSpPr>
            <p:nvPr/>
          </p:nvSpPr>
          <p:spPr bwMode="auto">
            <a:xfrm>
              <a:off x="5759611" y="4022207"/>
              <a:ext cx="133299" cy="148531"/>
            </a:xfrm>
            <a:custGeom>
              <a:avLst/>
              <a:gdLst>
                <a:gd name="T0" fmla="*/ 205 w 36"/>
                <a:gd name="T1" fmla="*/ 13 h 40"/>
                <a:gd name="T2" fmla="*/ 192 w 36"/>
                <a:gd name="T3" fmla="*/ 13 h 40"/>
                <a:gd name="T4" fmla="*/ 120 w 36"/>
                <a:gd name="T5" fmla="*/ 21 h 40"/>
                <a:gd name="T6" fmla="*/ 120 w 36"/>
                <a:gd name="T7" fmla="*/ 51 h 40"/>
                <a:gd name="T8" fmla="*/ 115 w 36"/>
                <a:gd name="T9" fmla="*/ 72 h 40"/>
                <a:gd name="T10" fmla="*/ 93 w 36"/>
                <a:gd name="T11" fmla="*/ 78 h 40"/>
                <a:gd name="T12" fmla="*/ 43 w 36"/>
                <a:gd name="T13" fmla="*/ 72 h 40"/>
                <a:gd name="T14" fmla="*/ 35 w 36"/>
                <a:gd name="T15" fmla="*/ 94 h 40"/>
                <a:gd name="T16" fmla="*/ 29 w 36"/>
                <a:gd name="T17" fmla="*/ 128 h 40"/>
                <a:gd name="T18" fmla="*/ 21 w 36"/>
                <a:gd name="T19" fmla="*/ 144 h 40"/>
                <a:gd name="T20" fmla="*/ 8 w 36"/>
                <a:gd name="T21" fmla="*/ 150 h 40"/>
                <a:gd name="T22" fmla="*/ 8 w 36"/>
                <a:gd name="T23" fmla="*/ 144 h 40"/>
                <a:gd name="T24" fmla="*/ 0 w 36"/>
                <a:gd name="T25" fmla="*/ 150 h 40"/>
                <a:gd name="T26" fmla="*/ 13 w 36"/>
                <a:gd name="T27" fmla="*/ 166 h 40"/>
                <a:gd name="T28" fmla="*/ 13 w 36"/>
                <a:gd name="T29" fmla="*/ 179 h 40"/>
                <a:gd name="T30" fmla="*/ 21 w 36"/>
                <a:gd name="T31" fmla="*/ 193 h 40"/>
                <a:gd name="T32" fmla="*/ 35 w 36"/>
                <a:gd name="T33" fmla="*/ 193 h 40"/>
                <a:gd name="T34" fmla="*/ 29 w 36"/>
                <a:gd name="T35" fmla="*/ 201 h 40"/>
                <a:gd name="T36" fmla="*/ 29 w 36"/>
                <a:gd name="T37" fmla="*/ 209 h 40"/>
                <a:gd name="T38" fmla="*/ 35 w 36"/>
                <a:gd name="T39" fmla="*/ 209 h 40"/>
                <a:gd name="T40" fmla="*/ 51 w 36"/>
                <a:gd name="T41" fmla="*/ 230 h 40"/>
                <a:gd name="T42" fmla="*/ 72 w 36"/>
                <a:gd name="T43" fmla="*/ 251 h 40"/>
                <a:gd name="T44" fmla="*/ 93 w 36"/>
                <a:gd name="T45" fmla="*/ 278 h 40"/>
                <a:gd name="T46" fmla="*/ 107 w 36"/>
                <a:gd name="T47" fmla="*/ 278 h 40"/>
                <a:gd name="T48" fmla="*/ 120 w 36"/>
                <a:gd name="T49" fmla="*/ 273 h 40"/>
                <a:gd name="T50" fmla="*/ 136 w 36"/>
                <a:gd name="T51" fmla="*/ 265 h 40"/>
                <a:gd name="T52" fmla="*/ 141 w 36"/>
                <a:gd name="T53" fmla="*/ 251 h 40"/>
                <a:gd name="T54" fmla="*/ 136 w 36"/>
                <a:gd name="T55" fmla="*/ 235 h 40"/>
                <a:gd name="T56" fmla="*/ 136 w 36"/>
                <a:gd name="T57" fmla="*/ 230 h 40"/>
                <a:gd name="T58" fmla="*/ 163 w 36"/>
                <a:gd name="T59" fmla="*/ 222 h 40"/>
                <a:gd name="T60" fmla="*/ 171 w 36"/>
                <a:gd name="T61" fmla="*/ 214 h 40"/>
                <a:gd name="T62" fmla="*/ 171 w 36"/>
                <a:gd name="T63" fmla="*/ 209 h 40"/>
                <a:gd name="T64" fmla="*/ 184 w 36"/>
                <a:gd name="T65" fmla="*/ 201 h 40"/>
                <a:gd name="T66" fmla="*/ 192 w 36"/>
                <a:gd name="T67" fmla="*/ 222 h 40"/>
                <a:gd name="T68" fmla="*/ 200 w 36"/>
                <a:gd name="T69" fmla="*/ 230 h 40"/>
                <a:gd name="T70" fmla="*/ 213 w 36"/>
                <a:gd name="T71" fmla="*/ 230 h 40"/>
                <a:gd name="T72" fmla="*/ 221 w 36"/>
                <a:gd name="T73" fmla="*/ 222 h 40"/>
                <a:gd name="T74" fmla="*/ 235 w 36"/>
                <a:gd name="T75" fmla="*/ 230 h 40"/>
                <a:gd name="T76" fmla="*/ 248 w 36"/>
                <a:gd name="T77" fmla="*/ 214 h 40"/>
                <a:gd name="T78" fmla="*/ 248 w 36"/>
                <a:gd name="T79" fmla="*/ 209 h 40"/>
                <a:gd name="T80" fmla="*/ 256 w 36"/>
                <a:gd name="T81" fmla="*/ 179 h 40"/>
                <a:gd name="T82" fmla="*/ 256 w 36"/>
                <a:gd name="T83" fmla="*/ 150 h 40"/>
                <a:gd name="T84" fmla="*/ 248 w 36"/>
                <a:gd name="T85" fmla="*/ 136 h 40"/>
                <a:gd name="T86" fmla="*/ 235 w 36"/>
                <a:gd name="T87" fmla="*/ 128 h 40"/>
                <a:gd name="T88" fmla="*/ 227 w 36"/>
                <a:gd name="T89" fmla="*/ 115 h 40"/>
                <a:gd name="T90" fmla="*/ 243 w 36"/>
                <a:gd name="T91" fmla="*/ 94 h 40"/>
                <a:gd name="T92" fmla="*/ 256 w 36"/>
                <a:gd name="T93" fmla="*/ 86 h 40"/>
                <a:gd name="T94" fmla="*/ 235 w 36"/>
                <a:gd name="T95" fmla="*/ 51 h 40"/>
                <a:gd name="T96" fmla="*/ 205 w 36"/>
                <a:gd name="T97" fmla="*/ 64 h 40"/>
                <a:gd name="T98" fmla="*/ 200 w 36"/>
                <a:gd name="T99" fmla="*/ 43 h 40"/>
                <a:gd name="T100" fmla="*/ 205 w 36"/>
                <a:gd name="T101" fmla="*/ 13 h 4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36" h="40">
                  <a:moveTo>
                    <a:pt x="29" y="2"/>
                  </a:moveTo>
                  <a:cubicBezTo>
                    <a:pt x="28" y="2"/>
                    <a:pt x="27" y="2"/>
                    <a:pt x="27" y="2"/>
                  </a:cubicBezTo>
                  <a:cubicBezTo>
                    <a:pt x="21" y="0"/>
                    <a:pt x="21" y="2"/>
                    <a:pt x="17" y="3"/>
                  </a:cubicBezTo>
                  <a:cubicBezTo>
                    <a:pt x="17" y="3"/>
                    <a:pt x="17" y="6"/>
                    <a:pt x="17" y="7"/>
                  </a:cubicBezTo>
                  <a:cubicBezTo>
                    <a:pt x="17" y="8"/>
                    <a:pt x="17" y="10"/>
                    <a:pt x="16" y="10"/>
                  </a:cubicBezTo>
                  <a:cubicBezTo>
                    <a:pt x="13" y="11"/>
                    <a:pt x="13" y="11"/>
                    <a:pt x="13" y="11"/>
                  </a:cubicBezTo>
                  <a:cubicBezTo>
                    <a:pt x="6" y="10"/>
                    <a:pt x="6" y="10"/>
                    <a:pt x="6" y="10"/>
                  </a:cubicBezTo>
                  <a:cubicBezTo>
                    <a:pt x="6" y="10"/>
                    <a:pt x="6" y="12"/>
                    <a:pt x="5" y="13"/>
                  </a:cubicBezTo>
                  <a:cubicBezTo>
                    <a:pt x="5" y="14"/>
                    <a:pt x="5" y="16"/>
                    <a:pt x="4" y="18"/>
                  </a:cubicBezTo>
                  <a:cubicBezTo>
                    <a:pt x="3" y="19"/>
                    <a:pt x="5" y="20"/>
                    <a:pt x="3" y="20"/>
                  </a:cubicBezTo>
                  <a:cubicBezTo>
                    <a:pt x="2" y="21"/>
                    <a:pt x="1" y="21"/>
                    <a:pt x="1" y="21"/>
                  </a:cubicBezTo>
                  <a:cubicBezTo>
                    <a:pt x="1" y="20"/>
                    <a:pt x="1" y="20"/>
                    <a:pt x="1" y="20"/>
                  </a:cubicBezTo>
                  <a:cubicBezTo>
                    <a:pt x="0" y="21"/>
                    <a:pt x="0" y="21"/>
                    <a:pt x="0" y="21"/>
                  </a:cubicBezTo>
                  <a:cubicBezTo>
                    <a:pt x="1" y="22"/>
                    <a:pt x="1" y="22"/>
                    <a:pt x="2" y="23"/>
                  </a:cubicBezTo>
                  <a:cubicBezTo>
                    <a:pt x="2" y="24"/>
                    <a:pt x="1" y="23"/>
                    <a:pt x="2" y="25"/>
                  </a:cubicBezTo>
                  <a:cubicBezTo>
                    <a:pt x="2" y="26"/>
                    <a:pt x="3" y="27"/>
                    <a:pt x="3" y="27"/>
                  </a:cubicBezTo>
                  <a:cubicBezTo>
                    <a:pt x="4" y="27"/>
                    <a:pt x="5" y="26"/>
                    <a:pt x="5" y="27"/>
                  </a:cubicBezTo>
                  <a:cubicBezTo>
                    <a:pt x="5" y="28"/>
                    <a:pt x="4" y="28"/>
                    <a:pt x="4" y="28"/>
                  </a:cubicBezTo>
                  <a:cubicBezTo>
                    <a:pt x="3" y="28"/>
                    <a:pt x="3" y="28"/>
                    <a:pt x="4" y="29"/>
                  </a:cubicBezTo>
                  <a:cubicBezTo>
                    <a:pt x="5" y="29"/>
                    <a:pt x="5" y="28"/>
                    <a:pt x="5" y="29"/>
                  </a:cubicBezTo>
                  <a:cubicBezTo>
                    <a:pt x="5" y="30"/>
                    <a:pt x="6" y="31"/>
                    <a:pt x="7" y="32"/>
                  </a:cubicBezTo>
                  <a:cubicBezTo>
                    <a:pt x="7" y="33"/>
                    <a:pt x="9" y="34"/>
                    <a:pt x="10" y="35"/>
                  </a:cubicBezTo>
                  <a:cubicBezTo>
                    <a:pt x="11" y="36"/>
                    <a:pt x="13" y="38"/>
                    <a:pt x="13" y="39"/>
                  </a:cubicBezTo>
                  <a:cubicBezTo>
                    <a:pt x="14" y="39"/>
                    <a:pt x="14" y="40"/>
                    <a:pt x="15" y="39"/>
                  </a:cubicBezTo>
                  <a:cubicBezTo>
                    <a:pt x="16" y="39"/>
                    <a:pt x="15" y="37"/>
                    <a:pt x="17" y="38"/>
                  </a:cubicBezTo>
                  <a:cubicBezTo>
                    <a:pt x="18" y="38"/>
                    <a:pt x="18" y="37"/>
                    <a:pt x="19" y="37"/>
                  </a:cubicBezTo>
                  <a:cubicBezTo>
                    <a:pt x="20" y="37"/>
                    <a:pt x="21" y="36"/>
                    <a:pt x="20" y="35"/>
                  </a:cubicBezTo>
                  <a:cubicBezTo>
                    <a:pt x="19" y="35"/>
                    <a:pt x="19" y="34"/>
                    <a:pt x="19" y="33"/>
                  </a:cubicBezTo>
                  <a:cubicBezTo>
                    <a:pt x="19" y="33"/>
                    <a:pt x="16" y="31"/>
                    <a:pt x="19" y="32"/>
                  </a:cubicBezTo>
                  <a:cubicBezTo>
                    <a:pt x="22" y="32"/>
                    <a:pt x="22" y="31"/>
                    <a:pt x="23" y="31"/>
                  </a:cubicBezTo>
                  <a:cubicBezTo>
                    <a:pt x="24" y="32"/>
                    <a:pt x="24" y="31"/>
                    <a:pt x="24" y="30"/>
                  </a:cubicBezTo>
                  <a:cubicBezTo>
                    <a:pt x="24" y="30"/>
                    <a:pt x="22" y="29"/>
                    <a:pt x="24" y="29"/>
                  </a:cubicBezTo>
                  <a:cubicBezTo>
                    <a:pt x="25" y="29"/>
                    <a:pt x="25" y="27"/>
                    <a:pt x="26" y="28"/>
                  </a:cubicBezTo>
                  <a:cubicBezTo>
                    <a:pt x="26" y="30"/>
                    <a:pt x="27" y="30"/>
                    <a:pt x="27" y="31"/>
                  </a:cubicBezTo>
                  <a:cubicBezTo>
                    <a:pt x="27" y="32"/>
                    <a:pt x="27" y="32"/>
                    <a:pt x="28" y="32"/>
                  </a:cubicBezTo>
                  <a:cubicBezTo>
                    <a:pt x="30" y="33"/>
                    <a:pt x="30" y="32"/>
                    <a:pt x="30" y="32"/>
                  </a:cubicBezTo>
                  <a:cubicBezTo>
                    <a:pt x="31" y="32"/>
                    <a:pt x="30" y="31"/>
                    <a:pt x="31" y="31"/>
                  </a:cubicBezTo>
                  <a:cubicBezTo>
                    <a:pt x="32" y="32"/>
                    <a:pt x="33" y="32"/>
                    <a:pt x="33" y="32"/>
                  </a:cubicBezTo>
                  <a:cubicBezTo>
                    <a:pt x="33" y="32"/>
                    <a:pt x="35" y="31"/>
                    <a:pt x="35" y="30"/>
                  </a:cubicBezTo>
                  <a:cubicBezTo>
                    <a:pt x="35" y="30"/>
                    <a:pt x="35" y="30"/>
                    <a:pt x="35" y="29"/>
                  </a:cubicBezTo>
                  <a:cubicBezTo>
                    <a:pt x="36" y="29"/>
                    <a:pt x="36" y="26"/>
                    <a:pt x="36" y="25"/>
                  </a:cubicBezTo>
                  <a:cubicBezTo>
                    <a:pt x="35" y="23"/>
                    <a:pt x="36" y="22"/>
                    <a:pt x="36" y="21"/>
                  </a:cubicBezTo>
                  <a:cubicBezTo>
                    <a:pt x="36" y="21"/>
                    <a:pt x="36" y="20"/>
                    <a:pt x="35" y="19"/>
                  </a:cubicBezTo>
                  <a:cubicBezTo>
                    <a:pt x="34" y="19"/>
                    <a:pt x="33" y="19"/>
                    <a:pt x="33" y="18"/>
                  </a:cubicBezTo>
                  <a:cubicBezTo>
                    <a:pt x="33" y="17"/>
                    <a:pt x="32" y="17"/>
                    <a:pt x="32" y="16"/>
                  </a:cubicBezTo>
                  <a:cubicBezTo>
                    <a:pt x="33" y="15"/>
                    <a:pt x="32" y="14"/>
                    <a:pt x="34" y="13"/>
                  </a:cubicBezTo>
                  <a:cubicBezTo>
                    <a:pt x="35" y="13"/>
                    <a:pt x="36" y="13"/>
                    <a:pt x="36" y="12"/>
                  </a:cubicBezTo>
                  <a:cubicBezTo>
                    <a:pt x="36" y="10"/>
                    <a:pt x="35" y="7"/>
                    <a:pt x="33" y="7"/>
                  </a:cubicBezTo>
                  <a:cubicBezTo>
                    <a:pt x="31" y="8"/>
                    <a:pt x="29" y="11"/>
                    <a:pt x="29" y="9"/>
                  </a:cubicBezTo>
                  <a:cubicBezTo>
                    <a:pt x="28" y="7"/>
                    <a:pt x="28" y="6"/>
                    <a:pt x="28" y="6"/>
                  </a:cubicBezTo>
                  <a:cubicBezTo>
                    <a:pt x="28" y="5"/>
                    <a:pt x="29" y="2"/>
                    <a:pt x="29" y="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97" name="Freeform 348">
              <a:extLst>
                <a:ext uri="{FF2B5EF4-FFF2-40B4-BE49-F238E27FC236}">
                  <a16:creationId xmlns:a16="http://schemas.microsoft.com/office/drawing/2014/main" id="{3055D703-B4EF-4DD9-A877-2737BA491996}"/>
                </a:ext>
              </a:extLst>
            </p:cNvPr>
            <p:cNvSpPr>
              <a:spLocks/>
            </p:cNvSpPr>
            <p:nvPr/>
          </p:nvSpPr>
          <p:spPr bwMode="auto">
            <a:xfrm>
              <a:off x="5815152" y="3999997"/>
              <a:ext cx="177733" cy="201280"/>
            </a:xfrm>
            <a:custGeom>
              <a:avLst/>
              <a:gdLst>
                <a:gd name="T0" fmla="*/ 333 w 48"/>
                <a:gd name="T1" fmla="*/ 8 h 54"/>
                <a:gd name="T2" fmla="*/ 312 w 48"/>
                <a:gd name="T3" fmla="*/ 8 h 54"/>
                <a:gd name="T4" fmla="*/ 277 w 48"/>
                <a:gd name="T5" fmla="*/ 0 h 54"/>
                <a:gd name="T6" fmla="*/ 269 w 48"/>
                <a:gd name="T7" fmla="*/ 8 h 54"/>
                <a:gd name="T8" fmla="*/ 248 w 48"/>
                <a:gd name="T9" fmla="*/ 13 h 54"/>
                <a:gd name="T10" fmla="*/ 243 w 48"/>
                <a:gd name="T11" fmla="*/ 35 h 54"/>
                <a:gd name="T12" fmla="*/ 227 w 48"/>
                <a:gd name="T13" fmla="*/ 94 h 54"/>
                <a:gd name="T14" fmla="*/ 163 w 48"/>
                <a:gd name="T15" fmla="*/ 73 h 54"/>
                <a:gd name="T16" fmla="*/ 99 w 48"/>
                <a:gd name="T17" fmla="*/ 64 h 54"/>
                <a:gd name="T18" fmla="*/ 99 w 48"/>
                <a:gd name="T19" fmla="*/ 56 h 54"/>
                <a:gd name="T20" fmla="*/ 93 w 48"/>
                <a:gd name="T21" fmla="*/ 86 h 54"/>
                <a:gd name="T22" fmla="*/ 99 w 48"/>
                <a:gd name="T23" fmla="*/ 107 h 54"/>
                <a:gd name="T24" fmla="*/ 128 w 48"/>
                <a:gd name="T25" fmla="*/ 94 h 54"/>
                <a:gd name="T26" fmla="*/ 149 w 48"/>
                <a:gd name="T27" fmla="*/ 129 h 54"/>
                <a:gd name="T28" fmla="*/ 136 w 48"/>
                <a:gd name="T29" fmla="*/ 137 h 54"/>
                <a:gd name="T30" fmla="*/ 120 w 48"/>
                <a:gd name="T31" fmla="*/ 158 h 54"/>
                <a:gd name="T32" fmla="*/ 128 w 48"/>
                <a:gd name="T33" fmla="*/ 172 h 54"/>
                <a:gd name="T34" fmla="*/ 141 w 48"/>
                <a:gd name="T35" fmla="*/ 180 h 54"/>
                <a:gd name="T36" fmla="*/ 149 w 48"/>
                <a:gd name="T37" fmla="*/ 196 h 54"/>
                <a:gd name="T38" fmla="*/ 149 w 48"/>
                <a:gd name="T39" fmla="*/ 223 h 54"/>
                <a:gd name="T40" fmla="*/ 141 w 48"/>
                <a:gd name="T41" fmla="*/ 252 h 54"/>
                <a:gd name="T42" fmla="*/ 141 w 48"/>
                <a:gd name="T43" fmla="*/ 260 h 54"/>
                <a:gd name="T44" fmla="*/ 128 w 48"/>
                <a:gd name="T45" fmla="*/ 274 h 54"/>
                <a:gd name="T46" fmla="*/ 115 w 48"/>
                <a:gd name="T47" fmla="*/ 266 h 54"/>
                <a:gd name="T48" fmla="*/ 107 w 48"/>
                <a:gd name="T49" fmla="*/ 274 h 54"/>
                <a:gd name="T50" fmla="*/ 93 w 48"/>
                <a:gd name="T51" fmla="*/ 274 h 54"/>
                <a:gd name="T52" fmla="*/ 85 w 48"/>
                <a:gd name="T53" fmla="*/ 266 h 54"/>
                <a:gd name="T54" fmla="*/ 77 w 48"/>
                <a:gd name="T55" fmla="*/ 244 h 54"/>
                <a:gd name="T56" fmla="*/ 64 w 48"/>
                <a:gd name="T57" fmla="*/ 252 h 54"/>
                <a:gd name="T58" fmla="*/ 64 w 48"/>
                <a:gd name="T59" fmla="*/ 260 h 54"/>
                <a:gd name="T60" fmla="*/ 56 w 48"/>
                <a:gd name="T61" fmla="*/ 266 h 54"/>
                <a:gd name="T62" fmla="*/ 29 w 48"/>
                <a:gd name="T63" fmla="*/ 274 h 54"/>
                <a:gd name="T64" fmla="*/ 29 w 48"/>
                <a:gd name="T65" fmla="*/ 282 h 54"/>
                <a:gd name="T66" fmla="*/ 35 w 48"/>
                <a:gd name="T67" fmla="*/ 295 h 54"/>
                <a:gd name="T68" fmla="*/ 29 w 48"/>
                <a:gd name="T69" fmla="*/ 309 h 54"/>
                <a:gd name="T70" fmla="*/ 13 w 48"/>
                <a:gd name="T71" fmla="*/ 317 h 54"/>
                <a:gd name="T72" fmla="*/ 0 w 48"/>
                <a:gd name="T73" fmla="*/ 325 h 54"/>
                <a:gd name="T74" fmla="*/ 8 w 48"/>
                <a:gd name="T75" fmla="*/ 354 h 54"/>
                <a:gd name="T76" fmla="*/ 35 w 48"/>
                <a:gd name="T77" fmla="*/ 368 h 54"/>
                <a:gd name="T78" fmla="*/ 43 w 48"/>
                <a:gd name="T79" fmla="*/ 389 h 54"/>
                <a:gd name="T80" fmla="*/ 56 w 48"/>
                <a:gd name="T81" fmla="*/ 376 h 54"/>
                <a:gd name="T82" fmla="*/ 77 w 48"/>
                <a:gd name="T83" fmla="*/ 360 h 54"/>
                <a:gd name="T84" fmla="*/ 107 w 48"/>
                <a:gd name="T85" fmla="*/ 381 h 54"/>
                <a:gd name="T86" fmla="*/ 120 w 48"/>
                <a:gd name="T87" fmla="*/ 368 h 54"/>
                <a:gd name="T88" fmla="*/ 141 w 48"/>
                <a:gd name="T89" fmla="*/ 354 h 54"/>
                <a:gd name="T90" fmla="*/ 149 w 48"/>
                <a:gd name="T91" fmla="*/ 354 h 54"/>
                <a:gd name="T92" fmla="*/ 141 w 48"/>
                <a:gd name="T93" fmla="*/ 376 h 54"/>
                <a:gd name="T94" fmla="*/ 157 w 48"/>
                <a:gd name="T95" fmla="*/ 381 h 54"/>
                <a:gd name="T96" fmla="*/ 192 w 48"/>
                <a:gd name="T97" fmla="*/ 354 h 54"/>
                <a:gd name="T98" fmla="*/ 213 w 48"/>
                <a:gd name="T99" fmla="*/ 338 h 54"/>
                <a:gd name="T100" fmla="*/ 227 w 48"/>
                <a:gd name="T101" fmla="*/ 317 h 54"/>
                <a:gd name="T102" fmla="*/ 221 w 48"/>
                <a:gd name="T103" fmla="*/ 287 h 54"/>
                <a:gd name="T104" fmla="*/ 227 w 48"/>
                <a:gd name="T105" fmla="*/ 260 h 54"/>
                <a:gd name="T106" fmla="*/ 248 w 48"/>
                <a:gd name="T107" fmla="*/ 231 h 54"/>
                <a:gd name="T108" fmla="*/ 269 w 48"/>
                <a:gd name="T109" fmla="*/ 201 h 54"/>
                <a:gd name="T110" fmla="*/ 299 w 48"/>
                <a:gd name="T111" fmla="*/ 188 h 54"/>
                <a:gd name="T112" fmla="*/ 299 w 48"/>
                <a:gd name="T113" fmla="*/ 158 h 54"/>
                <a:gd name="T114" fmla="*/ 307 w 48"/>
                <a:gd name="T115" fmla="*/ 124 h 54"/>
                <a:gd name="T116" fmla="*/ 312 w 48"/>
                <a:gd name="T117" fmla="*/ 102 h 54"/>
                <a:gd name="T118" fmla="*/ 320 w 48"/>
                <a:gd name="T119" fmla="*/ 81 h 54"/>
                <a:gd name="T120" fmla="*/ 333 w 48"/>
                <a:gd name="T121" fmla="*/ 30 h 54"/>
                <a:gd name="T122" fmla="*/ 333 w 48"/>
                <a:gd name="T123" fmla="*/ 8 h 5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 h="54">
                  <a:moveTo>
                    <a:pt x="47" y="1"/>
                  </a:moveTo>
                  <a:cubicBezTo>
                    <a:pt x="47" y="1"/>
                    <a:pt x="46" y="2"/>
                    <a:pt x="44" y="1"/>
                  </a:cubicBezTo>
                  <a:cubicBezTo>
                    <a:pt x="42" y="1"/>
                    <a:pt x="40" y="1"/>
                    <a:pt x="39" y="0"/>
                  </a:cubicBezTo>
                  <a:cubicBezTo>
                    <a:pt x="39" y="0"/>
                    <a:pt x="38" y="0"/>
                    <a:pt x="38" y="1"/>
                  </a:cubicBezTo>
                  <a:cubicBezTo>
                    <a:pt x="37" y="2"/>
                    <a:pt x="36" y="2"/>
                    <a:pt x="35" y="2"/>
                  </a:cubicBezTo>
                  <a:cubicBezTo>
                    <a:pt x="34" y="2"/>
                    <a:pt x="34" y="4"/>
                    <a:pt x="34" y="5"/>
                  </a:cubicBezTo>
                  <a:cubicBezTo>
                    <a:pt x="34" y="6"/>
                    <a:pt x="33" y="11"/>
                    <a:pt x="32" y="13"/>
                  </a:cubicBezTo>
                  <a:cubicBezTo>
                    <a:pt x="30" y="9"/>
                    <a:pt x="24" y="11"/>
                    <a:pt x="23" y="10"/>
                  </a:cubicBezTo>
                  <a:cubicBezTo>
                    <a:pt x="22" y="10"/>
                    <a:pt x="19" y="9"/>
                    <a:pt x="14" y="9"/>
                  </a:cubicBezTo>
                  <a:cubicBezTo>
                    <a:pt x="14" y="8"/>
                    <a:pt x="14" y="8"/>
                    <a:pt x="14" y="8"/>
                  </a:cubicBezTo>
                  <a:cubicBezTo>
                    <a:pt x="14" y="8"/>
                    <a:pt x="13" y="11"/>
                    <a:pt x="13" y="12"/>
                  </a:cubicBezTo>
                  <a:cubicBezTo>
                    <a:pt x="13" y="12"/>
                    <a:pt x="13" y="13"/>
                    <a:pt x="14" y="15"/>
                  </a:cubicBezTo>
                  <a:cubicBezTo>
                    <a:pt x="14" y="17"/>
                    <a:pt x="16" y="14"/>
                    <a:pt x="18" y="13"/>
                  </a:cubicBezTo>
                  <a:cubicBezTo>
                    <a:pt x="20" y="13"/>
                    <a:pt x="21" y="16"/>
                    <a:pt x="21" y="18"/>
                  </a:cubicBezTo>
                  <a:cubicBezTo>
                    <a:pt x="21" y="19"/>
                    <a:pt x="20" y="19"/>
                    <a:pt x="19" y="19"/>
                  </a:cubicBezTo>
                  <a:cubicBezTo>
                    <a:pt x="17" y="20"/>
                    <a:pt x="18" y="21"/>
                    <a:pt x="17" y="22"/>
                  </a:cubicBezTo>
                  <a:cubicBezTo>
                    <a:pt x="17" y="23"/>
                    <a:pt x="18" y="23"/>
                    <a:pt x="18" y="24"/>
                  </a:cubicBezTo>
                  <a:cubicBezTo>
                    <a:pt x="18" y="25"/>
                    <a:pt x="19" y="25"/>
                    <a:pt x="20" y="25"/>
                  </a:cubicBezTo>
                  <a:cubicBezTo>
                    <a:pt x="21" y="26"/>
                    <a:pt x="21" y="27"/>
                    <a:pt x="21" y="27"/>
                  </a:cubicBezTo>
                  <a:cubicBezTo>
                    <a:pt x="21" y="28"/>
                    <a:pt x="20" y="29"/>
                    <a:pt x="21" y="31"/>
                  </a:cubicBezTo>
                  <a:cubicBezTo>
                    <a:pt x="21" y="32"/>
                    <a:pt x="21" y="35"/>
                    <a:pt x="20" y="35"/>
                  </a:cubicBezTo>
                  <a:cubicBezTo>
                    <a:pt x="20" y="36"/>
                    <a:pt x="20" y="36"/>
                    <a:pt x="20" y="36"/>
                  </a:cubicBezTo>
                  <a:cubicBezTo>
                    <a:pt x="20" y="37"/>
                    <a:pt x="18" y="38"/>
                    <a:pt x="18" y="38"/>
                  </a:cubicBezTo>
                  <a:cubicBezTo>
                    <a:pt x="18" y="38"/>
                    <a:pt x="17" y="38"/>
                    <a:pt x="16" y="37"/>
                  </a:cubicBezTo>
                  <a:cubicBezTo>
                    <a:pt x="15" y="37"/>
                    <a:pt x="16" y="38"/>
                    <a:pt x="15" y="38"/>
                  </a:cubicBezTo>
                  <a:cubicBezTo>
                    <a:pt x="15" y="38"/>
                    <a:pt x="15" y="39"/>
                    <a:pt x="13" y="38"/>
                  </a:cubicBezTo>
                  <a:cubicBezTo>
                    <a:pt x="12" y="38"/>
                    <a:pt x="12" y="38"/>
                    <a:pt x="12" y="37"/>
                  </a:cubicBezTo>
                  <a:cubicBezTo>
                    <a:pt x="12" y="36"/>
                    <a:pt x="11" y="36"/>
                    <a:pt x="11" y="34"/>
                  </a:cubicBezTo>
                  <a:cubicBezTo>
                    <a:pt x="10" y="33"/>
                    <a:pt x="10" y="35"/>
                    <a:pt x="9" y="35"/>
                  </a:cubicBezTo>
                  <a:cubicBezTo>
                    <a:pt x="7" y="35"/>
                    <a:pt x="9" y="36"/>
                    <a:pt x="9" y="36"/>
                  </a:cubicBezTo>
                  <a:cubicBezTo>
                    <a:pt x="9" y="37"/>
                    <a:pt x="9" y="38"/>
                    <a:pt x="8" y="37"/>
                  </a:cubicBezTo>
                  <a:cubicBezTo>
                    <a:pt x="7" y="37"/>
                    <a:pt x="7" y="38"/>
                    <a:pt x="4" y="38"/>
                  </a:cubicBezTo>
                  <a:cubicBezTo>
                    <a:pt x="1" y="37"/>
                    <a:pt x="4" y="39"/>
                    <a:pt x="4" y="39"/>
                  </a:cubicBezTo>
                  <a:cubicBezTo>
                    <a:pt x="4" y="40"/>
                    <a:pt x="4" y="41"/>
                    <a:pt x="5" y="41"/>
                  </a:cubicBezTo>
                  <a:cubicBezTo>
                    <a:pt x="6" y="42"/>
                    <a:pt x="5" y="43"/>
                    <a:pt x="4" y="43"/>
                  </a:cubicBezTo>
                  <a:cubicBezTo>
                    <a:pt x="3" y="43"/>
                    <a:pt x="3" y="44"/>
                    <a:pt x="2" y="44"/>
                  </a:cubicBezTo>
                  <a:cubicBezTo>
                    <a:pt x="0" y="43"/>
                    <a:pt x="1" y="45"/>
                    <a:pt x="0" y="45"/>
                  </a:cubicBezTo>
                  <a:cubicBezTo>
                    <a:pt x="0" y="45"/>
                    <a:pt x="0" y="48"/>
                    <a:pt x="1" y="49"/>
                  </a:cubicBezTo>
                  <a:cubicBezTo>
                    <a:pt x="3" y="50"/>
                    <a:pt x="4" y="49"/>
                    <a:pt x="5" y="51"/>
                  </a:cubicBezTo>
                  <a:cubicBezTo>
                    <a:pt x="5" y="52"/>
                    <a:pt x="6" y="54"/>
                    <a:pt x="6" y="54"/>
                  </a:cubicBezTo>
                  <a:cubicBezTo>
                    <a:pt x="6" y="54"/>
                    <a:pt x="7" y="53"/>
                    <a:pt x="8" y="52"/>
                  </a:cubicBezTo>
                  <a:cubicBezTo>
                    <a:pt x="9" y="51"/>
                    <a:pt x="10" y="49"/>
                    <a:pt x="11" y="50"/>
                  </a:cubicBezTo>
                  <a:cubicBezTo>
                    <a:pt x="12" y="51"/>
                    <a:pt x="13" y="54"/>
                    <a:pt x="15" y="53"/>
                  </a:cubicBezTo>
                  <a:cubicBezTo>
                    <a:pt x="16" y="52"/>
                    <a:pt x="17" y="51"/>
                    <a:pt x="17" y="51"/>
                  </a:cubicBezTo>
                  <a:cubicBezTo>
                    <a:pt x="18" y="50"/>
                    <a:pt x="19" y="49"/>
                    <a:pt x="20" y="49"/>
                  </a:cubicBezTo>
                  <a:cubicBezTo>
                    <a:pt x="20" y="50"/>
                    <a:pt x="21" y="48"/>
                    <a:pt x="21" y="49"/>
                  </a:cubicBezTo>
                  <a:cubicBezTo>
                    <a:pt x="21" y="50"/>
                    <a:pt x="20" y="51"/>
                    <a:pt x="20" y="52"/>
                  </a:cubicBezTo>
                  <a:cubicBezTo>
                    <a:pt x="21" y="54"/>
                    <a:pt x="21" y="53"/>
                    <a:pt x="22" y="53"/>
                  </a:cubicBezTo>
                  <a:cubicBezTo>
                    <a:pt x="23" y="53"/>
                    <a:pt x="26" y="51"/>
                    <a:pt x="27" y="49"/>
                  </a:cubicBezTo>
                  <a:cubicBezTo>
                    <a:pt x="28" y="48"/>
                    <a:pt x="29" y="48"/>
                    <a:pt x="30" y="47"/>
                  </a:cubicBezTo>
                  <a:cubicBezTo>
                    <a:pt x="31" y="46"/>
                    <a:pt x="32" y="46"/>
                    <a:pt x="32" y="44"/>
                  </a:cubicBezTo>
                  <a:cubicBezTo>
                    <a:pt x="32" y="43"/>
                    <a:pt x="31" y="42"/>
                    <a:pt x="31" y="40"/>
                  </a:cubicBezTo>
                  <a:cubicBezTo>
                    <a:pt x="32" y="38"/>
                    <a:pt x="31" y="38"/>
                    <a:pt x="32" y="36"/>
                  </a:cubicBezTo>
                  <a:cubicBezTo>
                    <a:pt x="34" y="34"/>
                    <a:pt x="34" y="33"/>
                    <a:pt x="35" y="32"/>
                  </a:cubicBezTo>
                  <a:cubicBezTo>
                    <a:pt x="36" y="30"/>
                    <a:pt x="36" y="29"/>
                    <a:pt x="38" y="28"/>
                  </a:cubicBezTo>
                  <a:cubicBezTo>
                    <a:pt x="41" y="28"/>
                    <a:pt x="41" y="27"/>
                    <a:pt x="42" y="26"/>
                  </a:cubicBezTo>
                  <a:cubicBezTo>
                    <a:pt x="42" y="25"/>
                    <a:pt x="42" y="24"/>
                    <a:pt x="42" y="22"/>
                  </a:cubicBezTo>
                  <a:cubicBezTo>
                    <a:pt x="42" y="21"/>
                    <a:pt x="43" y="19"/>
                    <a:pt x="43" y="17"/>
                  </a:cubicBezTo>
                  <a:cubicBezTo>
                    <a:pt x="43" y="16"/>
                    <a:pt x="43" y="15"/>
                    <a:pt x="44" y="14"/>
                  </a:cubicBezTo>
                  <a:cubicBezTo>
                    <a:pt x="44" y="12"/>
                    <a:pt x="45" y="12"/>
                    <a:pt x="45" y="11"/>
                  </a:cubicBezTo>
                  <a:cubicBezTo>
                    <a:pt x="44" y="9"/>
                    <a:pt x="46" y="5"/>
                    <a:pt x="47" y="4"/>
                  </a:cubicBezTo>
                  <a:cubicBezTo>
                    <a:pt x="47" y="4"/>
                    <a:pt x="48" y="2"/>
                    <a:pt x="47" y="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198" name="Freeform 349">
              <a:extLst>
                <a:ext uri="{FF2B5EF4-FFF2-40B4-BE49-F238E27FC236}">
                  <a16:creationId xmlns:a16="http://schemas.microsoft.com/office/drawing/2014/main" id="{A5D05A6C-D9B3-4B28-B429-822812E238FF}"/>
                </a:ext>
              </a:extLst>
            </p:cNvPr>
            <p:cNvSpPr>
              <a:spLocks/>
            </p:cNvSpPr>
            <p:nvPr/>
          </p:nvSpPr>
          <p:spPr bwMode="auto">
            <a:xfrm>
              <a:off x="5840146" y="3959741"/>
              <a:ext cx="438777" cy="433099"/>
            </a:xfrm>
            <a:custGeom>
              <a:avLst/>
              <a:gdLst>
                <a:gd name="T0" fmla="*/ 72 w 118"/>
                <a:gd name="T1" fmla="*/ 440 h 117"/>
                <a:gd name="T2" fmla="*/ 94 w 118"/>
                <a:gd name="T3" fmla="*/ 448 h 117"/>
                <a:gd name="T4" fmla="*/ 166 w 118"/>
                <a:gd name="T5" fmla="*/ 413 h 117"/>
                <a:gd name="T6" fmla="*/ 179 w 118"/>
                <a:gd name="T7" fmla="*/ 333 h 117"/>
                <a:gd name="T8" fmla="*/ 252 w 118"/>
                <a:gd name="T9" fmla="*/ 264 h 117"/>
                <a:gd name="T10" fmla="*/ 265 w 118"/>
                <a:gd name="T11" fmla="*/ 179 h 117"/>
                <a:gd name="T12" fmla="*/ 287 w 118"/>
                <a:gd name="T13" fmla="*/ 85 h 117"/>
                <a:gd name="T14" fmla="*/ 388 w 118"/>
                <a:gd name="T15" fmla="*/ 51 h 117"/>
                <a:gd name="T16" fmla="*/ 466 w 118"/>
                <a:gd name="T17" fmla="*/ 29 h 117"/>
                <a:gd name="T18" fmla="*/ 522 w 118"/>
                <a:gd name="T19" fmla="*/ 35 h 117"/>
                <a:gd name="T20" fmla="*/ 595 w 118"/>
                <a:gd name="T21" fmla="*/ 8 h 117"/>
                <a:gd name="T22" fmla="*/ 653 w 118"/>
                <a:gd name="T23" fmla="*/ 13 h 117"/>
                <a:gd name="T24" fmla="*/ 710 w 118"/>
                <a:gd name="T25" fmla="*/ 43 h 117"/>
                <a:gd name="T26" fmla="*/ 761 w 118"/>
                <a:gd name="T27" fmla="*/ 29 h 117"/>
                <a:gd name="T28" fmla="*/ 795 w 118"/>
                <a:gd name="T29" fmla="*/ 56 h 117"/>
                <a:gd name="T30" fmla="*/ 825 w 118"/>
                <a:gd name="T31" fmla="*/ 107 h 117"/>
                <a:gd name="T32" fmla="*/ 838 w 118"/>
                <a:gd name="T33" fmla="*/ 136 h 117"/>
                <a:gd name="T34" fmla="*/ 790 w 118"/>
                <a:gd name="T35" fmla="*/ 221 h 117"/>
                <a:gd name="T36" fmla="*/ 774 w 118"/>
                <a:gd name="T37" fmla="*/ 299 h 117"/>
                <a:gd name="T38" fmla="*/ 747 w 118"/>
                <a:gd name="T39" fmla="*/ 333 h 117"/>
                <a:gd name="T40" fmla="*/ 753 w 118"/>
                <a:gd name="T41" fmla="*/ 376 h 117"/>
                <a:gd name="T42" fmla="*/ 761 w 118"/>
                <a:gd name="T43" fmla="*/ 477 h 117"/>
                <a:gd name="T44" fmla="*/ 790 w 118"/>
                <a:gd name="T45" fmla="*/ 541 h 117"/>
                <a:gd name="T46" fmla="*/ 747 w 118"/>
                <a:gd name="T47" fmla="*/ 611 h 117"/>
                <a:gd name="T48" fmla="*/ 723 w 118"/>
                <a:gd name="T49" fmla="*/ 669 h 117"/>
                <a:gd name="T50" fmla="*/ 718 w 118"/>
                <a:gd name="T51" fmla="*/ 739 h 117"/>
                <a:gd name="T52" fmla="*/ 747 w 118"/>
                <a:gd name="T53" fmla="*/ 776 h 117"/>
                <a:gd name="T54" fmla="*/ 782 w 118"/>
                <a:gd name="T55" fmla="*/ 803 h 117"/>
                <a:gd name="T56" fmla="*/ 739 w 118"/>
                <a:gd name="T57" fmla="*/ 811 h 117"/>
                <a:gd name="T58" fmla="*/ 710 w 118"/>
                <a:gd name="T59" fmla="*/ 789 h 117"/>
                <a:gd name="T60" fmla="*/ 667 w 118"/>
                <a:gd name="T61" fmla="*/ 760 h 117"/>
                <a:gd name="T62" fmla="*/ 637 w 118"/>
                <a:gd name="T63" fmla="*/ 760 h 117"/>
                <a:gd name="T64" fmla="*/ 581 w 118"/>
                <a:gd name="T65" fmla="*/ 747 h 117"/>
                <a:gd name="T66" fmla="*/ 552 w 118"/>
                <a:gd name="T67" fmla="*/ 739 h 117"/>
                <a:gd name="T68" fmla="*/ 487 w 118"/>
                <a:gd name="T69" fmla="*/ 725 h 117"/>
                <a:gd name="T70" fmla="*/ 445 w 118"/>
                <a:gd name="T71" fmla="*/ 691 h 117"/>
                <a:gd name="T72" fmla="*/ 431 w 118"/>
                <a:gd name="T73" fmla="*/ 627 h 117"/>
                <a:gd name="T74" fmla="*/ 431 w 118"/>
                <a:gd name="T75" fmla="*/ 563 h 117"/>
                <a:gd name="T76" fmla="*/ 372 w 118"/>
                <a:gd name="T77" fmla="*/ 541 h 117"/>
                <a:gd name="T78" fmla="*/ 324 w 118"/>
                <a:gd name="T79" fmla="*/ 547 h 117"/>
                <a:gd name="T80" fmla="*/ 265 w 118"/>
                <a:gd name="T81" fmla="*/ 589 h 117"/>
                <a:gd name="T82" fmla="*/ 193 w 118"/>
                <a:gd name="T83" fmla="*/ 504 h 117"/>
                <a:gd name="T84" fmla="*/ 0 w 118"/>
                <a:gd name="T85" fmla="*/ 499 h 117"/>
                <a:gd name="T86" fmla="*/ 35 w 118"/>
                <a:gd name="T87" fmla="*/ 440 h 1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18" h="117">
                  <a:moveTo>
                    <a:pt x="5" y="62"/>
                  </a:moveTo>
                  <a:cubicBezTo>
                    <a:pt x="6" y="64"/>
                    <a:pt x="7" y="65"/>
                    <a:pt x="8" y="64"/>
                  </a:cubicBezTo>
                  <a:cubicBezTo>
                    <a:pt x="9" y="63"/>
                    <a:pt x="10" y="62"/>
                    <a:pt x="10" y="62"/>
                  </a:cubicBezTo>
                  <a:cubicBezTo>
                    <a:pt x="11" y="61"/>
                    <a:pt x="12" y="60"/>
                    <a:pt x="13" y="60"/>
                  </a:cubicBezTo>
                  <a:cubicBezTo>
                    <a:pt x="13" y="61"/>
                    <a:pt x="14" y="59"/>
                    <a:pt x="14" y="60"/>
                  </a:cubicBezTo>
                  <a:cubicBezTo>
                    <a:pt x="14" y="61"/>
                    <a:pt x="13" y="62"/>
                    <a:pt x="13" y="63"/>
                  </a:cubicBezTo>
                  <a:cubicBezTo>
                    <a:pt x="14" y="65"/>
                    <a:pt x="14" y="64"/>
                    <a:pt x="15" y="64"/>
                  </a:cubicBezTo>
                  <a:cubicBezTo>
                    <a:pt x="16" y="64"/>
                    <a:pt x="19" y="62"/>
                    <a:pt x="20" y="60"/>
                  </a:cubicBezTo>
                  <a:cubicBezTo>
                    <a:pt x="21" y="59"/>
                    <a:pt x="22" y="59"/>
                    <a:pt x="23" y="58"/>
                  </a:cubicBezTo>
                  <a:cubicBezTo>
                    <a:pt x="24" y="57"/>
                    <a:pt x="25" y="57"/>
                    <a:pt x="25" y="55"/>
                  </a:cubicBezTo>
                  <a:cubicBezTo>
                    <a:pt x="25" y="54"/>
                    <a:pt x="24" y="53"/>
                    <a:pt x="24" y="51"/>
                  </a:cubicBezTo>
                  <a:cubicBezTo>
                    <a:pt x="25" y="49"/>
                    <a:pt x="24" y="49"/>
                    <a:pt x="25" y="47"/>
                  </a:cubicBezTo>
                  <a:cubicBezTo>
                    <a:pt x="27" y="45"/>
                    <a:pt x="27" y="44"/>
                    <a:pt x="28" y="43"/>
                  </a:cubicBezTo>
                  <a:cubicBezTo>
                    <a:pt x="29" y="41"/>
                    <a:pt x="29" y="40"/>
                    <a:pt x="31" y="39"/>
                  </a:cubicBezTo>
                  <a:cubicBezTo>
                    <a:pt x="34" y="39"/>
                    <a:pt x="34" y="38"/>
                    <a:pt x="35" y="37"/>
                  </a:cubicBezTo>
                  <a:cubicBezTo>
                    <a:pt x="35" y="36"/>
                    <a:pt x="35" y="35"/>
                    <a:pt x="35" y="33"/>
                  </a:cubicBezTo>
                  <a:cubicBezTo>
                    <a:pt x="35" y="32"/>
                    <a:pt x="36" y="30"/>
                    <a:pt x="36" y="28"/>
                  </a:cubicBezTo>
                  <a:cubicBezTo>
                    <a:pt x="36" y="27"/>
                    <a:pt x="36" y="26"/>
                    <a:pt x="37" y="25"/>
                  </a:cubicBezTo>
                  <a:cubicBezTo>
                    <a:pt x="37" y="23"/>
                    <a:pt x="38" y="23"/>
                    <a:pt x="38" y="22"/>
                  </a:cubicBezTo>
                  <a:cubicBezTo>
                    <a:pt x="37" y="20"/>
                    <a:pt x="39" y="16"/>
                    <a:pt x="40" y="15"/>
                  </a:cubicBezTo>
                  <a:cubicBezTo>
                    <a:pt x="40" y="15"/>
                    <a:pt x="41" y="13"/>
                    <a:pt x="40" y="12"/>
                  </a:cubicBezTo>
                  <a:cubicBezTo>
                    <a:pt x="40" y="7"/>
                    <a:pt x="42" y="3"/>
                    <a:pt x="46" y="2"/>
                  </a:cubicBezTo>
                  <a:cubicBezTo>
                    <a:pt x="49" y="1"/>
                    <a:pt x="51" y="5"/>
                    <a:pt x="52" y="6"/>
                  </a:cubicBezTo>
                  <a:cubicBezTo>
                    <a:pt x="52" y="7"/>
                    <a:pt x="53" y="7"/>
                    <a:pt x="54" y="7"/>
                  </a:cubicBezTo>
                  <a:cubicBezTo>
                    <a:pt x="55" y="7"/>
                    <a:pt x="60" y="8"/>
                    <a:pt x="61" y="8"/>
                  </a:cubicBezTo>
                  <a:cubicBezTo>
                    <a:pt x="62" y="8"/>
                    <a:pt x="62" y="9"/>
                    <a:pt x="63" y="9"/>
                  </a:cubicBezTo>
                  <a:cubicBezTo>
                    <a:pt x="64" y="9"/>
                    <a:pt x="65" y="7"/>
                    <a:pt x="65" y="4"/>
                  </a:cubicBezTo>
                  <a:cubicBezTo>
                    <a:pt x="66" y="2"/>
                    <a:pt x="67" y="4"/>
                    <a:pt x="68" y="4"/>
                  </a:cubicBezTo>
                  <a:cubicBezTo>
                    <a:pt x="69" y="4"/>
                    <a:pt x="70" y="6"/>
                    <a:pt x="71" y="5"/>
                  </a:cubicBezTo>
                  <a:cubicBezTo>
                    <a:pt x="72" y="5"/>
                    <a:pt x="72" y="5"/>
                    <a:pt x="73" y="5"/>
                  </a:cubicBezTo>
                  <a:cubicBezTo>
                    <a:pt x="73" y="5"/>
                    <a:pt x="74" y="3"/>
                    <a:pt x="75" y="2"/>
                  </a:cubicBezTo>
                  <a:cubicBezTo>
                    <a:pt x="75" y="2"/>
                    <a:pt x="81" y="2"/>
                    <a:pt x="81" y="1"/>
                  </a:cubicBezTo>
                  <a:cubicBezTo>
                    <a:pt x="82" y="0"/>
                    <a:pt x="83" y="1"/>
                    <a:pt x="83" y="1"/>
                  </a:cubicBezTo>
                  <a:cubicBezTo>
                    <a:pt x="84" y="2"/>
                    <a:pt x="85" y="2"/>
                    <a:pt x="85" y="1"/>
                  </a:cubicBezTo>
                  <a:cubicBezTo>
                    <a:pt x="86" y="1"/>
                    <a:pt x="87" y="2"/>
                    <a:pt x="88" y="2"/>
                  </a:cubicBezTo>
                  <a:cubicBezTo>
                    <a:pt x="89" y="3"/>
                    <a:pt x="91" y="2"/>
                    <a:pt x="91" y="2"/>
                  </a:cubicBezTo>
                  <a:cubicBezTo>
                    <a:pt x="92" y="1"/>
                    <a:pt x="94" y="2"/>
                    <a:pt x="94" y="2"/>
                  </a:cubicBezTo>
                  <a:cubicBezTo>
                    <a:pt x="94" y="2"/>
                    <a:pt x="95" y="3"/>
                    <a:pt x="96" y="5"/>
                  </a:cubicBezTo>
                  <a:cubicBezTo>
                    <a:pt x="97" y="6"/>
                    <a:pt x="97" y="6"/>
                    <a:pt x="99" y="6"/>
                  </a:cubicBezTo>
                  <a:cubicBezTo>
                    <a:pt x="100" y="6"/>
                    <a:pt x="100" y="6"/>
                    <a:pt x="102" y="4"/>
                  </a:cubicBezTo>
                  <a:cubicBezTo>
                    <a:pt x="103" y="3"/>
                    <a:pt x="103" y="6"/>
                    <a:pt x="104" y="6"/>
                  </a:cubicBezTo>
                  <a:cubicBezTo>
                    <a:pt x="106" y="6"/>
                    <a:pt x="106" y="6"/>
                    <a:pt x="106" y="4"/>
                  </a:cubicBezTo>
                  <a:cubicBezTo>
                    <a:pt x="107" y="3"/>
                    <a:pt x="107" y="5"/>
                    <a:pt x="108" y="5"/>
                  </a:cubicBezTo>
                  <a:cubicBezTo>
                    <a:pt x="109" y="5"/>
                    <a:pt x="108" y="6"/>
                    <a:pt x="109" y="7"/>
                  </a:cubicBezTo>
                  <a:cubicBezTo>
                    <a:pt x="109" y="8"/>
                    <a:pt x="110" y="8"/>
                    <a:pt x="111" y="8"/>
                  </a:cubicBezTo>
                  <a:cubicBezTo>
                    <a:pt x="112" y="7"/>
                    <a:pt x="114" y="11"/>
                    <a:pt x="114" y="11"/>
                  </a:cubicBezTo>
                  <a:cubicBezTo>
                    <a:pt x="115" y="12"/>
                    <a:pt x="115" y="12"/>
                    <a:pt x="115" y="12"/>
                  </a:cubicBezTo>
                  <a:cubicBezTo>
                    <a:pt x="115" y="12"/>
                    <a:pt x="115" y="14"/>
                    <a:pt x="115" y="15"/>
                  </a:cubicBezTo>
                  <a:cubicBezTo>
                    <a:pt x="115" y="15"/>
                    <a:pt x="116" y="16"/>
                    <a:pt x="115" y="17"/>
                  </a:cubicBezTo>
                  <a:cubicBezTo>
                    <a:pt x="115" y="17"/>
                    <a:pt x="114" y="17"/>
                    <a:pt x="115" y="18"/>
                  </a:cubicBezTo>
                  <a:cubicBezTo>
                    <a:pt x="117" y="19"/>
                    <a:pt x="117" y="19"/>
                    <a:pt x="117" y="19"/>
                  </a:cubicBezTo>
                  <a:cubicBezTo>
                    <a:pt x="118" y="19"/>
                    <a:pt x="118" y="21"/>
                    <a:pt x="117" y="21"/>
                  </a:cubicBezTo>
                  <a:cubicBezTo>
                    <a:pt x="114" y="24"/>
                    <a:pt x="114" y="24"/>
                    <a:pt x="114" y="24"/>
                  </a:cubicBezTo>
                  <a:cubicBezTo>
                    <a:pt x="113" y="25"/>
                    <a:pt x="110" y="30"/>
                    <a:pt x="110" y="31"/>
                  </a:cubicBezTo>
                  <a:cubicBezTo>
                    <a:pt x="109" y="32"/>
                    <a:pt x="108" y="33"/>
                    <a:pt x="108" y="35"/>
                  </a:cubicBezTo>
                  <a:cubicBezTo>
                    <a:pt x="108" y="37"/>
                    <a:pt x="107" y="38"/>
                    <a:pt x="108" y="39"/>
                  </a:cubicBezTo>
                  <a:cubicBezTo>
                    <a:pt x="108" y="41"/>
                    <a:pt x="108" y="41"/>
                    <a:pt x="108" y="42"/>
                  </a:cubicBezTo>
                  <a:cubicBezTo>
                    <a:pt x="107" y="42"/>
                    <a:pt x="108" y="43"/>
                    <a:pt x="107" y="43"/>
                  </a:cubicBezTo>
                  <a:cubicBezTo>
                    <a:pt x="105" y="43"/>
                    <a:pt x="104" y="43"/>
                    <a:pt x="105" y="45"/>
                  </a:cubicBezTo>
                  <a:cubicBezTo>
                    <a:pt x="105" y="46"/>
                    <a:pt x="105" y="46"/>
                    <a:pt x="104" y="47"/>
                  </a:cubicBezTo>
                  <a:cubicBezTo>
                    <a:pt x="103" y="48"/>
                    <a:pt x="103" y="48"/>
                    <a:pt x="103" y="49"/>
                  </a:cubicBezTo>
                  <a:cubicBezTo>
                    <a:pt x="104" y="49"/>
                    <a:pt x="103" y="50"/>
                    <a:pt x="104" y="50"/>
                  </a:cubicBezTo>
                  <a:cubicBezTo>
                    <a:pt x="105" y="50"/>
                    <a:pt x="105" y="53"/>
                    <a:pt x="105" y="53"/>
                  </a:cubicBezTo>
                  <a:cubicBezTo>
                    <a:pt x="105" y="53"/>
                    <a:pt x="106" y="56"/>
                    <a:pt x="106" y="58"/>
                  </a:cubicBezTo>
                  <a:cubicBezTo>
                    <a:pt x="105" y="59"/>
                    <a:pt x="106" y="60"/>
                    <a:pt x="106" y="62"/>
                  </a:cubicBezTo>
                  <a:cubicBezTo>
                    <a:pt x="106" y="64"/>
                    <a:pt x="106" y="65"/>
                    <a:pt x="106" y="67"/>
                  </a:cubicBezTo>
                  <a:cubicBezTo>
                    <a:pt x="107" y="69"/>
                    <a:pt x="108" y="70"/>
                    <a:pt x="108" y="71"/>
                  </a:cubicBezTo>
                  <a:cubicBezTo>
                    <a:pt x="108" y="72"/>
                    <a:pt x="107" y="72"/>
                    <a:pt x="107" y="73"/>
                  </a:cubicBezTo>
                  <a:cubicBezTo>
                    <a:pt x="108" y="74"/>
                    <a:pt x="109" y="75"/>
                    <a:pt x="110" y="76"/>
                  </a:cubicBezTo>
                  <a:cubicBezTo>
                    <a:pt x="111" y="77"/>
                    <a:pt x="112" y="78"/>
                    <a:pt x="112" y="79"/>
                  </a:cubicBezTo>
                  <a:cubicBezTo>
                    <a:pt x="113" y="80"/>
                    <a:pt x="115" y="85"/>
                    <a:pt x="115" y="85"/>
                  </a:cubicBezTo>
                  <a:cubicBezTo>
                    <a:pt x="115" y="85"/>
                    <a:pt x="104" y="85"/>
                    <a:pt x="104" y="86"/>
                  </a:cubicBezTo>
                  <a:cubicBezTo>
                    <a:pt x="103" y="86"/>
                    <a:pt x="103" y="89"/>
                    <a:pt x="103" y="89"/>
                  </a:cubicBezTo>
                  <a:cubicBezTo>
                    <a:pt x="103" y="89"/>
                    <a:pt x="101" y="91"/>
                    <a:pt x="100" y="91"/>
                  </a:cubicBezTo>
                  <a:cubicBezTo>
                    <a:pt x="100" y="91"/>
                    <a:pt x="101" y="92"/>
                    <a:pt x="101" y="94"/>
                  </a:cubicBezTo>
                  <a:cubicBezTo>
                    <a:pt x="102" y="95"/>
                    <a:pt x="101" y="96"/>
                    <a:pt x="101" y="97"/>
                  </a:cubicBezTo>
                  <a:cubicBezTo>
                    <a:pt x="101" y="99"/>
                    <a:pt x="102" y="99"/>
                    <a:pt x="102" y="101"/>
                  </a:cubicBezTo>
                  <a:cubicBezTo>
                    <a:pt x="101" y="102"/>
                    <a:pt x="100" y="103"/>
                    <a:pt x="100" y="104"/>
                  </a:cubicBezTo>
                  <a:cubicBezTo>
                    <a:pt x="100" y="105"/>
                    <a:pt x="100" y="103"/>
                    <a:pt x="100" y="105"/>
                  </a:cubicBezTo>
                  <a:cubicBezTo>
                    <a:pt x="99" y="106"/>
                    <a:pt x="101" y="106"/>
                    <a:pt x="102" y="107"/>
                  </a:cubicBezTo>
                  <a:cubicBezTo>
                    <a:pt x="102" y="108"/>
                    <a:pt x="104" y="108"/>
                    <a:pt x="104" y="109"/>
                  </a:cubicBezTo>
                  <a:cubicBezTo>
                    <a:pt x="105" y="110"/>
                    <a:pt x="106" y="110"/>
                    <a:pt x="106" y="110"/>
                  </a:cubicBezTo>
                  <a:cubicBezTo>
                    <a:pt x="108" y="110"/>
                    <a:pt x="108" y="110"/>
                    <a:pt x="108" y="110"/>
                  </a:cubicBezTo>
                  <a:cubicBezTo>
                    <a:pt x="108" y="110"/>
                    <a:pt x="109" y="112"/>
                    <a:pt x="109" y="113"/>
                  </a:cubicBezTo>
                  <a:cubicBezTo>
                    <a:pt x="109" y="114"/>
                    <a:pt x="109" y="114"/>
                    <a:pt x="108" y="115"/>
                  </a:cubicBezTo>
                  <a:cubicBezTo>
                    <a:pt x="107" y="116"/>
                    <a:pt x="106" y="117"/>
                    <a:pt x="105" y="116"/>
                  </a:cubicBezTo>
                  <a:cubicBezTo>
                    <a:pt x="104" y="116"/>
                    <a:pt x="104" y="114"/>
                    <a:pt x="103" y="114"/>
                  </a:cubicBezTo>
                  <a:cubicBezTo>
                    <a:pt x="102" y="115"/>
                    <a:pt x="101" y="115"/>
                    <a:pt x="101" y="114"/>
                  </a:cubicBezTo>
                  <a:cubicBezTo>
                    <a:pt x="101" y="113"/>
                    <a:pt x="101" y="112"/>
                    <a:pt x="100" y="112"/>
                  </a:cubicBezTo>
                  <a:cubicBezTo>
                    <a:pt x="99" y="111"/>
                    <a:pt x="99" y="111"/>
                    <a:pt x="99" y="111"/>
                  </a:cubicBezTo>
                  <a:cubicBezTo>
                    <a:pt x="98" y="111"/>
                    <a:pt x="97" y="109"/>
                    <a:pt x="97" y="109"/>
                  </a:cubicBezTo>
                  <a:cubicBezTo>
                    <a:pt x="97" y="109"/>
                    <a:pt x="96" y="109"/>
                    <a:pt x="95" y="109"/>
                  </a:cubicBezTo>
                  <a:cubicBezTo>
                    <a:pt x="95" y="109"/>
                    <a:pt x="93" y="109"/>
                    <a:pt x="93" y="107"/>
                  </a:cubicBezTo>
                  <a:cubicBezTo>
                    <a:pt x="93" y="106"/>
                    <a:pt x="93" y="104"/>
                    <a:pt x="92" y="104"/>
                  </a:cubicBezTo>
                  <a:cubicBezTo>
                    <a:pt x="92" y="104"/>
                    <a:pt x="91" y="105"/>
                    <a:pt x="91" y="106"/>
                  </a:cubicBezTo>
                  <a:cubicBezTo>
                    <a:pt x="91" y="107"/>
                    <a:pt x="90" y="106"/>
                    <a:pt x="89" y="107"/>
                  </a:cubicBezTo>
                  <a:cubicBezTo>
                    <a:pt x="88" y="107"/>
                    <a:pt x="87" y="105"/>
                    <a:pt x="86" y="106"/>
                  </a:cubicBezTo>
                  <a:cubicBezTo>
                    <a:pt x="85" y="107"/>
                    <a:pt x="84" y="107"/>
                    <a:pt x="83" y="106"/>
                  </a:cubicBezTo>
                  <a:cubicBezTo>
                    <a:pt x="82" y="106"/>
                    <a:pt x="82" y="106"/>
                    <a:pt x="81" y="105"/>
                  </a:cubicBezTo>
                  <a:cubicBezTo>
                    <a:pt x="81" y="104"/>
                    <a:pt x="81" y="102"/>
                    <a:pt x="81" y="103"/>
                  </a:cubicBezTo>
                  <a:cubicBezTo>
                    <a:pt x="80" y="103"/>
                    <a:pt x="78" y="104"/>
                    <a:pt x="78" y="104"/>
                  </a:cubicBezTo>
                  <a:cubicBezTo>
                    <a:pt x="77" y="104"/>
                    <a:pt x="77" y="104"/>
                    <a:pt x="77" y="104"/>
                  </a:cubicBezTo>
                  <a:cubicBezTo>
                    <a:pt x="76" y="104"/>
                    <a:pt x="76" y="104"/>
                    <a:pt x="75" y="103"/>
                  </a:cubicBezTo>
                  <a:cubicBezTo>
                    <a:pt x="74" y="102"/>
                    <a:pt x="72" y="102"/>
                    <a:pt x="72" y="102"/>
                  </a:cubicBezTo>
                  <a:cubicBezTo>
                    <a:pt x="68" y="102"/>
                    <a:pt x="68" y="102"/>
                    <a:pt x="68" y="102"/>
                  </a:cubicBezTo>
                  <a:cubicBezTo>
                    <a:pt x="68" y="102"/>
                    <a:pt x="63" y="103"/>
                    <a:pt x="62" y="103"/>
                  </a:cubicBezTo>
                  <a:cubicBezTo>
                    <a:pt x="62" y="104"/>
                    <a:pt x="61" y="102"/>
                    <a:pt x="62" y="101"/>
                  </a:cubicBezTo>
                  <a:cubicBezTo>
                    <a:pt x="62" y="100"/>
                    <a:pt x="62" y="99"/>
                    <a:pt x="62" y="97"/>
                  </a:cubicBezTo>
                  <a:cubicBezTo>
                    <a:pt x="61" y="96"/>
                    <a:pt x="60" y="95"/>
                    <a:pt x="60" y="94"/>
                  </a:cubicBezTo>
                  <a:cubicBezTo>
                    <a:pt x="60" y="93"/>
                    <a:pt x="59" y="93"/>
                    <a:pt x="59" y="92"/>
                  </a:cubicBezTo>
                  <a:cubicBezTo>
                    <a:pt x="59" y="91"/>
                    <a:pt x="60" y="89"/>
                    <a:pt x="60" y="88"/>
                  </a:cubicBezTo>
                  <a:cubicBezTo>
                    <a:pt x="60" y="87"/>
                    <a:pt x="60" y="85"/>
                    <a:pt x="60" y="84"/>
                  </a:cubicBezTo>
                  <a:cubicBezTo>
                    <a:pt x="59" y="83"/>
                    <a:pt x="58" y="82"/>
                    <a:pt x="59" y="82"/>
                  </a:cubicBezTo>
                  <a:cubicBezTo>
                    <a:pt x="59" y="81"/>
                    <a:pt x="60" y="80"/>
                    <a:pt x="60" y="79"/>
                  </a:cubicBezTo>
                  <a:cubicBezTo>
                    <a:pt x="59" y="79"/>
                    <a:pt x="59" y="79"/>
                    <a:pt x="59" y="79"/>
                  </a:cubicBezTo>
                  <a:cubicBezTo>
                    <a:pt x="52" y="79"/>
                    <a:pt x="52" y="79"/>
                    <a:pt x="52" y="79"/>
                  </a:cubicBezTo>
                  <a:cubicBezTo>
                    <a:pt x="52" y="76"/>
                    <a:pt x="52" y="76"/>
                    <a:pt x="52" y="76"/>
                  </a:cubicBezTo>
                  <a:cubicBezTo>
                    <a:pt x="50" y="76"/>
                    <a:pt x="50" y="76"/>
                    <a:pt x="50" y="76"/>
                  </a:cubicBezTo>
                  <a:cubicBezTo>
                    <a:pt x="50" y="76"/>
                    <a:pt x="50" y="77"/>
                    <a:pt x="48" y="77"/>
                  </a:cubicBezTo>
                  <a:cubicBezTo>
                    <a:pt x="47" y="78"/>
                    <a:pt x="45" y="77"/>
                    <a:pt x="45" y="77"/>
                  </a:cubicBezTo>
                  <a:cubicBezTo>
                    <a:pt x="45" y="77"/>
                    <a:pt x="46" y="79"/>
                    <a:pt x="45" y="81"/>
                  </a:cubicBezTo>
                  <a:cubicBezTo>
                    <a:pt x="45" y="82"/>
                    <a:pt x="42" y="84"/>
                    <a:pt x="42" y="84"/>
                  </a:cubicBezTo>
                  <a:cubicBezTo>
                    <a:pt x="42" y="84"/>
                    <a:pt x="39" y="83"/>
                    <a:pt x="37" y="83"/>
                  </a:cubicBezTo>
                  <a:cubicBezTo>
                    <a:pt x="36" y="84"/>
                    <a:pt x="33" y="85"/>
                    <a:pt x="32" y="82"/>
                  </a:cubicBezTo>
                  <a:cubicBezTo>
                    <a:pt x="30" y="79"/>
                    <a:pt x="30" y="76"/>
                    <a:pt x="29" y="75"/>
                  </a:cubicBezTo>
                  <a:cubicBezTo>
                    <a:pt x="27" y="74"/>
                    <a:pt x="29" y="71"/>
                    <a:pt x="27" y="71"/>
                  </a:cubicBezTo>
                  <a:cubicBezTo>
                    <a:pt x="25" y="70"/>
                    <a:pt x="5" y="70"/>
                    <a:pt x="5" y="70"/>
                  </a:cubicBezTo>
                  <a:cubicBezTo>
                    <a:pt x="1" y="72"/>
                    <a:pt x="1" y="72"/>
                    <a:pt x="1" y="72"/>
                  </a:cubicBezTo>
                  <a:cubicBezTo>
                    <a:pt x="0" y="70"/>
                    <a:pt x="0" y="70"/>
                    <a:pt x="0" y="70"/>
                  </a:cubicBezTo>
                  <a:cubicBezTo>
                    <a:pt x="0" y="70"/>
                    <a:pt x="2" y="70"/>
                    <a:pt x="2" y="69"/>
                  </a:cubicBezTo>
                  <a:cubicBezTo>
                    <a:pt x="2" y="68"/>
                    <a:pt x="2" y="65"/>
                    <a:pt x="3" y="65"/>
                  </a:cubicBezTo>
                  <a:lnTo>
                    <a:pt x="5" y="62"/>
                  </a:lnTo>
                  <a:close/>
                </a:path>
              </a:pathLst>
            </a:custGeom>
            <a:solidFill>
              <a:srgbClr val="D9D9D9"/>
            </a:solidFill>
            <a:ln w="4763" cap="rnd">
              <a:solidFill>
                <a:srgbClr val="FFFFFF"/>
              </a:solidFill>
              <a:prstDash val="solid"/>
              <a:round/>
              <a:headEnd/>
              <a:tailEnd/>
            </a:ln>
          </p:spPr>
          <p:txBody>
            <a:bodyPr/>
            <a:lstStyle/>
            <a:p>
              <a:endParaRPr lang="en-US"/>
            </a:p>
          </p:txBody>
        </p:sp>
        <p:sp>
          <p:nvSpPr>
            <p:cNvPr id="199" name="Freeform 350">
              <a:extLst>
                <a:ext uri="{FF2B5EF4-FFF2-40B4-BE49-F238E27FC236}">
                  <a16:creationId xmlns:a16="http://schemas.microsoft.com/office/drawing/2014/main" id="{7DCCF444-67E5-4AB4-B478-D8397F49A0AD}"/>
                </a:ext>
              </a:extLst>
            </p:cNvPr>
            <p:cNvSpPr>
              <a:spLocks/>
            </p:cNvSpPr>
            <p:nvPr/>
          </p:nvSpPr>
          <p:spPr bwMode="auto">
            <a:xfrm>
              <a:off x="5837369" y="4181843"/>
              <a:ext cx="22217" cy="37480"/>
            </a:xfrm>
            <a:custGeom>
              <a:avLst/>
              <a:gdLst>
                <a:gd name="T0" fmla="*/ 0 w 6"/>
                <a:gd name="T1" fmla="*/ 38 h 10"/>
                <a:gd name="T2" fmla="*/ 13 w 6"/>
                <a:gd name="T3" fmla="*/ 22 h 10"/>
                <a:gd name="T4" fmla="*/ 35 w 6"/>
                <a:gd name="T5" fmla="*/ 8 h 10"/>
                <a:gd name="T6" fmla="*/ 43 w 6"/>
                <a:gd name="T7" fmla="*/ 14 h 10"/>
                <a:gd name="T8" fmla="*/ 29 w 6"/>
                <a:gd name="T9" fmla="*/ 30 h 10"/>
                <a:gd name="T10" fmla="*/ 21 w 6"/>
                <a:gd name="T11" fmla="*/ 43 h 10"/>
                <a:gd name="T12" fmla="*/ 21 w 6"/>
                <a:gd name="T13" fmla="*/ 73 h 10"/>
                <a:gd name="T14" fmla="*/ 8 w 6"/>
                <a:gd name="T15" fmla="*/ 73 h 10"/>
                <a:gd name="T16" fmla="*/ 0 w 6"/>
                <a:gd name="T17" fmla="*/ 38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 h="10">
                  <a:moveTo>
                    <a:pt x="0" y="5"/>
                  </a:moveTo>
                  <a:cubicBezTo>
                    <a:pt x="0" y="5"/>
                    <a:pt x="1" y="4"/>
                    <a:pt x="2" y="3"/>
                  </a:cubicBezTo>
                  <a:cubicBezTo>
                    <a:pt x="3" y="2"/>
                    <a:pt x="4" y="0"/>
                    <a:pt x="5" y="1"/>
                  </a:cubicBezTo>
                  <a:cubicBezTo>
                    <a:pt x="6" y="1"/>
                    <a:pt x="6" y="2"/>
                    <a:pt x="6" y="2"/>
                  </a:cubicBezTo>
                  <a:cubicBezTo>
                    <a:pt x="4" y="4"/>
                    <a:pt x="4" y="4"/>
                    <a:pt x="4" y="4"/>
                  </a:cubicBezTo>
                  <a:cubicBezTo>
                    <a:pt x="4" y="4"/>
                    <a:pt x="3" y="5"/>
                    <a:pt x="3" y="6"/>
                  </a:cubicBezTo>
                  <a:cubicBezTo>
                    <a:pt x="3" y="7"/>
                    <a:pt x="3" y="9"/>
                    <a:pt x="3" y="10"/>
                  </a:cubicBezTo>
                  <a:cubicBezTo>
                    <a:pt x="2" y="10"/>
                    <a:pt x="1" y="10"/>
                    <a:pt x="1" y="10"/>
                  </a:cubicBezTo>
                  <a:cubicBezTo>
                    <a:pt x="1" y="10"/>
                    <a:pt x="1" y="6"/>
                    <a:pt x="0" y="5"/>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00" name="Freeform 351">
              <a:extLst>
                <a:ext uri="{FF2B5EF4-FFF2-40B4-BE49-F238E27FC236}">
                  <a16:creationId xmlns:a16="http://schemas.microsoft.com/office/drawing/2014/main" id="{67CCD528-CA98-4E5F-AE01-1FBAA4673D7B}"/>
                </a:ext>
              </a:extLst>
            </p:cNvPr>
            <p:cNvSpPr>
              <a:spLocks/>
            </p:cNvSpPr>
            <p:nvPr/>
          </p:nvSpPr>
          <p:spPr bwMode="auto">
            <a:xfrm>
              <a:off x="5833203" y="4219323"/>
              <a:ext cx="274930" cy="284568"/>
            </a:xfrm>
            <a:custGeom>
              <a:avLst/>
              <a:gdLst>
                <a:gd name="T0" fmla="*/ 21 w 74"/>
                <a:gd name="T1" fmla="*/ 13 h 77"/>
                <a:gd name="T2" fmla="*/ 51 w 74"/>
                <a:gd name="T3" fmla="*/ 0 h 77"/>
                <a:gd name="T4" fmla="*/ 209 w 74"/>
                <a:gd name="T5" fmla="*/ 8 h 77"/>
                <a:gd name="T6" fmla="*/ 222 w 74"/>
                <a:gd name="T7" fmla="*/ 35 h 77"/>
                <a:gd name="T8" fmla="*/ 243 w 74"/>
                <a:gd name="T9" fmla="*/ 85 h 77"/>
                <a:gd name="T10" fmla="*/ 278 w 74"/>
                <a:gd name="T11" fmla="*/ 93 h 77"/>
                <a:gd name="T12" fmla="*/ 316 w 74"/>
                <a:gd name="T13" fmla="*/ 99 h 77"/>
                <a:gd name="T14" fmla="*/ 337 w 74"/>
                <a:gd name="T15" fmla="*/ 77 h 77"/>
                <a:gd name="T16" fmla="*/ 337 w 74"/>
                <a:gd name="T17" fmla="*/ 51 h 77"/>
                <a:gd name="T18" fmla="*/ 359 w 74"/>
                <a:gd name="T19" fmla="*/ 51 h 77"/>
                <a:gd name="T20" fmla="*/ 372 w 74"/>
                <a:gd name="T21" fmla="*/ 43 h 77"/>
                <a:gd name="T22" fmla="*/ 385 w 74"/>
                <a:gd name="T23" fmla="*/ 43 h 77"/>
                <a:gd name="T24" fmla="*/ 385 w 74"/>
                <a:gd name="T25" fmla="*/ 64 h 77"/>
                <a:gd name="T26" fmla="*/ 436 w 74"/>
                <a:gd name="T27" fmla="*/ 64 h 77"/>
                <a:gd name="T28" fmla="*/ 444 w 74"/>
                <a:gd name="T29" fmla="*/ 64 h 77"/>
                <a:gd name="T30" fmla="*/ 436 w 74"/>
                <a:gd name="T31" fmla="*/ 85 h 77"/>
                <a:gd name="T32" fmla="*/ 444 w 74"/>
                <a:gd name="T33" fmla="*/ 99 h 77"/>
                <a:gd name="T34" fmla="*/ 444 w 74"/>
                <a:gd name="T35" fmla="*/ 128 h 77"/>
                <a:gd name="T36" fmla="*/ 436 w 74"/>
                <a:gd name="T37" fmla="*/ 157 h 77"/>
                <a:gd name="T38" fmla="*/ 444 w 74"/>
                <a:gd name="T39" fmla="*/ 170 h 77"/>
                <a:gd name="T40" fmla="*/ 458 w 74"/>
                <a:gd name="T41" fmla="*/ 192 h 77"/>
                <a:gd name="T42" fmla="*/ 458 w 74"/>
                <a:gd name="T43" fmla="*/ 221 h 77"/>
                <a:gd name="T44" fmla="*/ 458 w 74"/>
                <a:gd name="T45" fmla="*/ 234 h 77"/>
                <a:gd name="T46" fmla="*/ 500 w 74"/>
                <a:gd name="T47" fmla="*/ 226 h 77"/>
                <a:gd name="T48" fmla="*/ 530 w 74"/>
                <a:gd name="T49" fmla="*/ 226 h 77"/>
                <a:gd name="T50" fmla="*/ 530 w 74"/>
                <a:gd name="T51" fmla="*/ 311 h 77"/>
                <a:gd name="T52" fmla="*/ 444 w 74"/>
                <a:gd name="T53" fmla="*/ 311 h 77"/>
                <a:gd name="T54" fmla="*/ 444 w 74"/>
                <a:gd name="T55" fmla="*/ 453 h 77"/>
                <a:gd name="T56" fmla="*/ 452 w 74"/>
                <a:gd name="T57" fmla="*/ 469 h 77"/>
                <a:gd name="T58" fmla="*/ 500 w 74"/>
                <a:gd name="T59" fmla="*/ 516 h 77"/>
                <a:gd name="T60" fmla="*/ 385 w 74"/>
                <a:gd name="T61" fmla="*/ 532 h 77"/>
                <a:gd name="T62" fmla="*/ 316 w 74"/>
                <a:gd name="T63" fmla="*/ 524 h 77"/>
                <a:gd name="T64" fmla="*/ 294 w 74"/>
                <a:gd name="T65" fmla="*/ 503 h 77"/>
                <a:gd name="T66" fmla="*/ 99 w 74"/>
                <a:gd name="T67" fmla="*/ 503 h 77"/>
                <a:gd name="T68" fmla="*/ 64 w 74"/>
                <a:gd name="T69" fmla="*/ 482 h 77"/>
                <a:gd name="T70" fmla="*/ 35 w 74"/>
                <a:gd name="T71" fmla="*/ 495 h 77"/>
                <a:gd name="T72" fmla="*/ 0 w 74"/>
                <a:gd name="T73" fmla="*/ 495 h 77"/>
                <a:gd name="T74" fmla="*/ 0 w 74"/>
                <a:gd name="T75" fmla="*/ 453 h 77"/>
                <a:gd name="T76" fmla="*/ 13 w 74"/>
                <a:gd name="T77" fmla="*/ 418 h 77"/>
                <a:gd name="T78" fmla="*/ 13 w 74"/>
                <a:gd name="T79" fmla="*/ 389 h 77"/>
                <a:gd name="T80" fmla="*/ 29 w 74"/>
                <a:gd name="T81" fmla="*/ 362 h 77"/>
                <a:gd name="T82" fmla="*/ 35 w 74"/>
                <a:gd name="T83" fmla="*/ 341 h 77"/>
                <a:gd name="T84" fmla="*/ 43 w 74"/>
                <a:gd name="T85" fmla="*/ 319 h 77"/>
                <a:gd name="T86" fmla="*/ 64 w 74"/>
                <a:gd name="T87" fmla="*/ 290 h 77"/>
                <a:gd name="T88" fmla="*/ 78 w 74"/>
                <a:gd name="T89" fmla="*/ 277 h 77"/>
                <a:gd name="T90" fmla="*/ 94 w 74"/>
                <a:gd name="T91" fmla="*/ 248 h 77"/>
                <a:gd name="T92" fmla="*/ 72 w 74"/>
                <a:gd name="T93" fmla="*/ 192 h 77"/>
                <a:gd name="T94" fmla="*/ 56 w 74"/>
                <a:gd name="T95" fmla="*/ 149 h 77"/>
                <a:gd name="T96" fmla="*/ 72 w 74"/>
                <a:gd name="T97" fmla="*/ 114 h 77"/>
                <a:gd name="T98" fmla="*/ 43 w 74"/>
                <a:gd name="T99" fmla="*/ 51 h 77"/>
                <a:gd name="T100" fmla="*/ 21 w 74"/>
                <a:gd name="T101" fmla="*/ 13 h 7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4" h="77">
                  <a:moveTo>
                    <a:pt x="3" y="2"/>
                  </a:moveTo>
                  <a:cubicBezTo>
                    <a:pt x="7" y="0"/>
                    <a:pt x="7" y="0"/>
                    <a:pt x="7" y="0"/>
                  </a:cubicBezTo>
                  <a:cubicBezTo>
                    <a:pt x="7" y="0"/>
                    <a:pt x="27" y="0"/>
                    <a:pt x="29" y="1"/>
                  </a:cubicBezTo>
                  <a:cubicBezTo>
                    <a:pt x="31" y="1"/>
                    <a:pt x="29" y="4"/>
                    <a:pt x="31" y="5"/>
                  </a:cubicBezTo>
                  <a:cubicBezTo>
                    <a:pt x="32" y="6"/>
                    <a:pt x="32" y="9"/>
                    <a:pt x="34" y="12"/>
                  </a:cubicBezTo>
                  <a:cubicBezTo>
                    <a:pt x="35" y="15"/>
                    <a:pt x="38" y="14"/>
                    <a:pt x="39" y="13"/>
                  </a:cubicBezTo>
                  <a:cubicBezTo>
                    <a:pt x="41" y="13"/>
                    <a:pt x="44" y="14"/>
                    <a:pt x="44" y="14"/>
                  </a:cubicBezTo>
                  <a:cubicBezTo>
                    <a:pt x="44" y="14"/>
                    <a:pt x="47" y="12"/>
                    <a:pt x="47" y="11"/>
                  </a:cubicBezTo>
                  <a:cubicBezTo>
                    <a:pt x="48" y="9"/>
                    <a:pt x="47" y="7"/>
                    <a:pt x="47" y="7"/>
                  </a:cubicBezTo>
                  <a:cubicBezTo>
                    <a:pt x="47" y="7"/>
                    <a:pt x="49" y="8"/>
                    <a:pt x="50" y="7"/>
                  </a:cubicBezTo>
                  <a:cubicBezTo>
                    <a:pt x="52" y="7"/>
                    <a:pt x="52" y="6"/>
                    <a:pt x="52" y="6"/>
                  </a:cubicBezTo>
                  <a:cubicBezTo>
                    <a:pt x="54" y="6"/>
                    <a:pt x="54" y="6"/>
                    <a:pt x="54" y="6"/>
                  </a:cubicBezTo>
                  <a:cubicBezTo>
                    <a:pt x="54" y="9"/>
                    <a:pt x="54" y="9"/>
                    <a:pt x="54" y="9"/>
                  </a:cubicBezTo>
                  <a:cubicBezTo>
                    <a:pt x="61" y="9"/>
                    <a:pt x="61" y="9"/>
                    <a:pt x="61" y="9"/>
                  </a:cubicBezTo>
                  <a:cubicBezTo>
                    <a:pt x="61" y="9"/>
                    <a:pt x="61" y="9"/>
                    <a:pt x="62" y="9"/>
                  </a:cubicBezTo>
                  <a:cubicBezTo>
                    <a:pt x="62" y="10"/>
                    <a:pt x="61" y="11"/>
                    <a:pt x="61" y="12"/>
                  </a:cubicBezTo>
                  <a:cubicBezTo>
                    <a:pt x="60" y="12"/>
                    <a:pt x="61" y="13"/>
                    <a:pt x="62" y="14"/>
                  </a:cubicBezTo>
                  <a:cubicBezTo>
                    <a:pt x="62" y="15"/>
                    <a:pt x="62" y="17"/>
                    <a:pt x="62" y="18"/>
                  </a:cubicBezTo>
                  <a:cubicBezTo>
                    <a:pt x="62" y="19"/>
                    <a:pt x="61" y="21"/>
                    <a:pt x="61" y="22"/>
                  </a:cubicBezTo>
                  <a:cubicBezTo>
                    <a:pt x="61" y="23"/>
                    <a:pt x="62" y="23"/>
                    <a:pt x="62" y="24"/>
                  </a:cubicBezTo>
                  <a:cubicBezTo>
                    <a:pt x="62" y="25"/>
                    <a:pt x="63" y="26"/>
                    <a:pt x="64" y="27"/>
                  </a:cubicBezTo>
                  <a:cubicBezTo>
                    <a:pt x="64" y="29"/>
                    <a:pt x="64" y="30"/>
                    <a:pt x="64" y="31"/>
                  </a:cubicBezTo>
                  <a:cubicBezTo>
                    <a:pt x="63" y="32"/>
                    <a:pt x="64" y="34"/>
                    <a:pt x="64" y="33"/>
                  </a:cubicBezTo>
                  <a:cubicBezTo>
                    <a:pt x="65" y="33"/>
                    <a:pt x="70" y="32"/>
                    <a:pt x="70" y="32"/>
                  </a:cubicBezTo>
                  <a:cubicBezTo>
                    <a:pt x="74" y="32"/>
                    <a:pt x="74" y="32"/>
                    <a:pt x="74" y="32"/>
                  </a:cubicBezTo>
                  <a:cubicBezTo>
                    <a:pt x="74" y="44"/>
                    <a:pt x="74" y="44"/>
                    <a:pt x="74" y="44"/>
                  </a:cubicBezTo>
                  <a:cubicBezTo>
                    <a:pt x="62" y="44"/>
                    <a:pt x="62" y="44"/>
                    <a:pt x="62" y="44"/>
                  </a:cubicBezTo>
                  <a:cubicBezTo>
                    <a:pt x="62" y="64"/>
                    <a:pt x="62" y="64"/>
                    <a:pt x="62" y="64"/>
                  </a:cubicBezTo>
                  <a:cubicBezTo>
                    <a:pt x="62" y="64"/>
                    <a:pt x="62" y="64"/>
                    <a:pt x="63" y="66"/>
                  </a:cubicBezTo>
                  <a:cubicBezTo>
                    <a:pt x="65" y="68"/>
                    <a:pt x="70" y="73"/>
                    <a:pt x="70" y="73"/>
                  </a:cubicBezTo>
                  <a:cubicBezTo>
                    <a:pt x="70" y="73"/>
                    <a:pt x="58" y="77"/>
                    <a:pt x="54" y="75"/>
                  </a:cubicBezTo>
                  <a:cubicBezTo>
                    <a:pt x="49" y="73"/>
                    <a:pt x="46" y="74"/>
                    <a:pt x="44" y="74"/>
                  </a:cubicBezTo>
                  <a:cubicBezTo>
                    <a:pt x="43" y="74"/>
                    <a:pt x="40" y="73"/>
                    <a:pt x="41" y="71"/>
                  </a:cubicBezTo>
                  <a:cubicBezTo>
                    <a:pt x="14" y="71"/>
                    <a:pt x="14" y="71"/>
                    <a:pt x="14" y="71"/>
                  </a:cubicBezTo>
                  <a:cubicBezTo>
                    <a:pt x="14" y="71"/>
                    <a:pt x="11" y="68"/>
                    <a:pt x="9" y="68"/>
                  </a:cubicBezTo>
                  <a:cubicBezTo>
                    <a:pt x="7" y="69"/>
                    <a:pt x="6" y="70"/>
                    <a:pt x="5" y="70"/>
                  </a:cubicBezTo>
                  <a:cubicBezTo>
                    <a:pt x="3" y="70"/>
                    <a:pt x="0" y="70"/>
                    <a:pt x="0" y="70"/>
                  </a:cubicBezTo>
                  <a:cubicBezTo>
                    <a:pt x="0" y="70"/>
                    <a:pt x="0" y="66"/>
                    <a:pt x="0" y="64"/>
                  </a:cubicBezTo>
                  <a:cubicBezTo>
                    <a:pt x="1" y="62"/>
                    <a:pt x="2" y="60"/>
                    <a:pt x="2" y="59"/>
                  </a:cubicBezTo>
                  <a:cubicBezTo>
                    <a:pt x="2" y="57"/>
                    <a:pt x="1" y="57"/>
                    <a:pt x="2" y="55"/>
                  </a:cubicBezTo>
                  <a:cubicBezTo>
                    <a:pt x="2" y="54"/>
                    <a:pt x="3" y="53"/>
                    <a:pt x="4" y="51"/>
                  </a:cubicBezTo>
                  <a:cubicBezTo>
                    <a:pt x="4" y="50"/>
                    <a:pt x="5" y="49"/>
                    <a:pt x="5" y="48"/>
                  </a:cubicBezTo>
                  <a:cubicBezTo>
                    <a:pt x="5" y="47"/>
                    <a:pt x="5" y="45"/>
                    <a:pt x="6" y="45"/>
                  </a:cubicBezTo>
                  <a:cubicBezTo>
                    <a:pt x="7" y="44"/>
                    <a:pt x="7" y="42"/>
                    <a:pt x="9" y="41"/>
                  </a:cubicBezTo>
                  <a:cubicBezTo>
                    <a:pt x="10" y="41"/>
                    <a:pt x="11" y="41"/>
                    <a:pt x="11" y="39"/>
                  </a:cubicBezTo>
                  <a:cubicBezTo>
                    <a:pt x="12" y="38"/>
                    <a:pt x="13" y="36"/>
                    <a:pt x="13" y="35"/>
                  </a:cubicBezTo>
                  <a:cubicBezTo>
                    <a:pt x="13" y="34"/>
                    <a:pt x="13" y="30"/>
                    <a:pt x="10" y="27"/>
                  </a:cubicBezTo>
                  <a:cubicBezTo>
                    <a:pt x="8" y="24"/>
                    <a:pt x="6" y="22"/>
                    <a:pt x="8" y="21"/>
                  </a:cubicBezTo>
                  <a:cubicBezTo>
                    <a:pt x="9" y="20"/>
                    <a:pt x="12" y="19"/>
                    <a:pt x="10" y="16"/>
                  </a:cubicBezTo>
                  <a:cubicBezTo>
                    <a:pt x="8" y="13"/>
                    <a:pt x="7" y="8"/>
                    <a:pt x="6" y="7"/>
                  </a:cubicBezTo>
                  <a:cubicBezTo>
                    <a:pt x="5" y="5"/>
                    <a:pt x="2" y="4"/>
                    <a:pt x="3" y="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01" name="Freeform 352">
              <a:extLst>
                <a:ext uri="{FF2B5EF4-FFF2-40B4-BE49-F238E27FC236}">
                  <a16:creationId xmlns:a16="http://schemas.microsoft.com/office/drawing/2014/main" id="{79E6601D-52D8-42D7-A8CA-563F6D8636CC}"/>
                </a:ext>
              </a:extLst>
            </p:cNvPr>
            <p:cNvSpPr>
              <a:spLocks/>
            </p:cNvSpPr>
            <p:nvPr/>
          </p:nvSpPr>
          <p:spPr bwMode="auto">
            <a:xfrm>
              <a:off x="6237267" y="3986115"/>
              <a:ext cx="130522" cy="133261"/>
            </a:xfrm>
            <a:custGeom>
              <a:avLst/>
              <a:gdLst>
                <a:gd name="T0" fmla="*/ 201 w 35"/>
                <a:gd name="T1" fmla="*/ 0 h 36"/>
                <a:gd name="T2" fmla="*/ 180 w 35"/>
                <a:gd name="T3" fmla="*/ 21 h 36"/>
                <a:gd name="T4" fmla="*/ 150 w 35"/>
                <a:gd name="T5" fmla="*/ 21 h 36"/>
                <a:gd name="T6" fmla="*/ 129 w 35"/>
                <a:gd name="T7" fmla="*/ 21 h 36"/>
                <a:gd name="T8" fmla="*/ 102 w 35"/>
                <a:gd name="T9" fmla="*/ 29 h 36"/>
                <a:gd name="T10" fmla="*/ 102 w 35"/>
                <a:gd name="T11" fmla="*/ 21 h 36"/>
                <a:gd name="T12" fmla="*/ 86 w 35"/>
                <a:gd name="T13" fmla="*/ 29 h 36"/>
                <a:gd name="T14" fmla="*/ 81 w 35"/>
                <a:gd name="T15" fmla="*/ 21 h 36"/>
                <a:gd name="T16" fmla="*/ 64 w 35"/>
                <a:gd name="T17" fmla="*/ 29 h 36"/>
                <a:gd name="T18" fmla="*/ 56 w 35"/>
                <a:gd name="T19" fmla="*/ 35 h 36"/>
                <a:gd name="T20" fmla="*/ 56 w 35"/>
                <a:gd name="T21" fmla="*/ 56 h 36"/>
                <a:gd name="T22" fmla="*/ 56 w 35"/>
                <a:gd name="T23" fmla="*/ 72 h 36"/>
                <a:gd name="T24" fmla="*/ 56 w 35"/>
                <a:gd name="T25" fmla="*/ 77 h 36"/>
                <a:gd name="T26" fmla="*/ 73 w 35"/>
                <a:gd name="T27" fmla="*/ 85 h 36"/>
                <a:gd name="T28" fmla="*/ 73 w 35"/>
                <a:gd name="T29" fmla="*/ 99 h 36"/>
                <a:gd name="T30" fmla="*/ 51 w 35"/>
                <a:gd name="T31" fmla="*/ 120 h 36"/>
                <a:gd name="T32" fmla="*/ 21 w 35"/>
                <a:gd name="T33" fmla="*/ 171 h 36"/>
                <a:gd name="T34" fmla="*/ 8 w 35"/>
                <a:gd name="T35" fmla="*/ 200 h 36"/>
                <a:gd name="T36" fmla="*/ 8 w 35"/>
                <a:gd name="T37" fmla="*/ 227 h 36"/>
                <a:gd name="T38" fmla="*/ 8 w 35"/>
                <a:gd name="T39" fmla="*/ 248 h 36"/>
                <a:gd name="T40" fmla="*/ 30 w 35"/>
                <a:gd name="T41" fmla="*/ 256 h 36"/>
                <a:gd name="T42" fmla="*/ 51 w 35"/>
                <a:gd name="T43" fmla="*/ 235 h 36"/>
                <a:gd name="T44" fmla="*/ 102 w 35"/>
                <a:gd name="T45" fmla="*/ 235 h 36"/>
                <a:gd name="T46" fmla="*/ 107 w 35"/>
                <a:gd name="T47" fmla="*/ 213 h 36"/>
                <a:gd name="T48" fmla="*/ 124 w 35"/>
                <a:gd name="T49" fmla="*/ 192 h 36"/>
                <a:gd name="T50" fmla="*/ 145 w 35"/>
                <a:gd name="T51" fmla="*/ 184 h 36"/>
                <a:gd name="T52" fmla="*/ 167 w 35"/>
                <a:gd name="T53" fmla="*/ 179 h 36"/>
                <a:gd name="T54" fmla="*/ 172 w 35"/>
                <a:gd name="T55" fmla="*/ 171 h 36"/>
                <a:gd name="T56" fmla="*/ 188 w 35"/>
                <a:gd name="T57" fmla="*/ 171 h 36"/>
                <a:gd name="T58" fmla="*/ 201 w 35"/>
                <a:gd name="T59" fmla="*/ 184 h 36"/>
                <a:gd name="T60" fmla="*/ 209 w 35"/>
                <a:gd name="T61" fmla="*/ 157 h 36"/>
                <a:gd name="T62" fmla="*/ 231 w 35"/>
                <a:gd name="T63" fmla="*/ 136 h 36"/>
                <a:gd name="T64" fmla="*/ 244 w 35"/>
                <a:gd name="T65" fmla="*/ 115 h 36"/>
                <a:gd name="T66" fmla="*/ 244 w 35"/>
                <a:gd name="T67" fmla="*/ 93 h 36"/>
                <a:gd name="T68" fmla="*/ 252 w 35"/>
                <a:gd name="T69" fmla="*/ 77 h 36"/>
                <a:gd name="T70" fmla="*/ 239 w 35"/>
                <a:gd name="T71" fmla="*/ 56 h 36"/>
                <a:gd name="T72" fmla="*/ 223 w 35"/>
                <a:gd name="T73" fmla="*/ 43 h 36"/>
                <a:gd name="T74" fmla="*/ 201 w 35"/>
                <a:gd name="T75" fmla="*/ 0 h 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 h="36">
                  <a:moveTo>
                    <a:pt x="28" y="0"/>
                  </a:moveTo>
                  <a:cubicBezTo>
                    <a:pt x="25" y="3"/>
                    <a:pt x="25" y="3"/>
                    <a:pt x="25" y="3"/>
                  </a:cubicBezTo>
                  <a:cubicBezTo>
                    <a:pt x="25" y="3"/>
                    <a:pt x="22" y="3"/>
                    <a:pt x="21" y="3"/>
                  </a:cubicBezTo>
                  <a:cubicBezTo>
                    <a:pt x="20" y="2"/>
                    <a:pt x="20" y="1"/>
                    <a:pt x="18" y="3"/>
                  </a:cubicBezTo>
                  <a:cubicBezTo>
                    <a:pt x="17" y="4"/>
                    <a:pt x="14" y="4"/>
                    <a:pt x="14" y="4"/>
                  </a:cubicBezTo>
                  <a:cubicBezTo>
                    <a:pt x="14" y="4"/>
                    <a:pt x="14" y="2"/>
                    <a:pt x="14" y="3"/>
                  </a:cubicBezTo>
                  <a:cubicBezTo>
                    <a:pt x="13" y="4"/>
                    <a:pt x="12" y="4"/>
                    <a:pt x="12" y="4"/>
                  </a:cubicBezTo>
                  <a:cubicBezTo>
                    <a:pt x="11" y="3"/>
                    <a:pt x="11" y="2"/>
                    <a:pt x="11" y="3"/>
                  </a:cubicBezTo>
                  <a:cubicBezTo>
                    <a:pt x="10" y="4"/>
                    <a:pt x="9" y="4"/>
                    <a:pt x="9" y="4"/>
                  </a:cubicBezTo>
                  <a:cubicBezTo>
                    <a:pt x="8" y="5"/>
                    <a:pt x="8" y="5"/>
                    <a:pt x="8" y="5"/>
                  </a:cubicBezTo>
                  <a:cubicBezTo>
                    <a:pt x="8" y="5"/>
                    <a:pt x="8" y="7"/>
                    <a:pt x="8" y="8"/>
                  </a:cubicBezTo>
                  <a:cubicBezTo>
                    <a:pt x="8" y="8"/>
                    <a:pt x="9" y="9"/>
                    <a:pt x="8" y="10"/>
                  </a:cubicBezTo>
                  <a:cubicBezTo>
                    <a:pt x="8" y="10"/>
                    <a:pt x="7" y="10"/>
                    <a:pt x="8" y="11"/>
                  </a:cubicBezTo>
                  <a:cubicBezTo>
                    <a:pt x="10" y="12"/>
                    <a:pt x="10" y="12"/>
                    <a:pt x="10" y="12"/>
                  </a:cubicBezTo>
                  <a:cubicBezTo>
                    <a:pt x="11" y="12"/>
                    <a:pt x="11" y="14"/>
                    <a:pt x="10" y="14"/>
                  </a:cubicBezTo>
                  <a:cubicBezTo>
                    <a:pt x="7" y="17"/>
                    <a:pt x="7" y="17"/>
                    <a:pt x="7" y="17"/>
                  </a:cubicBezTo>
                  <a:cubicBezTo>
                    <a:pt x="6" y="18"/>
                    <a:pt x="3" y="23"/>
                    <a:pt x="3" y="24"/>
                  </a:cubicBezTo>
                  <a:cubicBezTo>
                    <a:pt x="2" y="25"/>
                    <a:pt x="1" y="26"/>
                    <a:pt x="1" y="28"/>
                  </a:cubicBezTo>
                  <a:cubicBezTo>
                    <a:pt x="1" y="30"/>
                    <a:pt x="0" y="31"/>
                    <a:pt x="1" y="32"/>
                  </a:cubicBezTo>
                  <a:cubicBezTo>
                    <a:pt x="1" y="34"/>
                    <a:pt x="1" y="34"/>
                    <a:pt x="1" y="35"/>
                  </a:cubicBezTo>
                  <a:cubicBezTo>
                    <a:pt x="1" y="35"/>
                    <a:pt x="3" y="36"/>
                    <a:pt x="4" y="36"/>
                  </a:cubicBezTo>
                  <a:cubicBezTo>
                    <a:pt x="5" y="35"/>
                    <a:pt x="5" y="33"/>
                    <a:pt x="7" y="33"/>
                  </a:cubicBezTo>
                  <a:cubicBezTo>
                    <a:pt x="10" y="33"/>
                    <a:pt x="14" y="33"/>
                    <a:pt x="14" y="33"/>
                  </a:cubicBezTo>
                  <a:cubicBezTo>
                    <a:pt x="14" y="33"/>
                    <a:pt x="15" y="31"/>
                    <a:pt x="15" y="30"/>
                  </a:cubicBezTo>
                  <a:cubicBezTo>
                    <a:pt x="15" y="28"/>
                    <a:pt x="15" y="27"/>
                    <a:pt x="17" y="27"/>
                  </a:cubicBezTo>
                  <a:cubicBezTo>
                    <a:pt x="18" y="26"/>
                    <a:pt x="19" y="25"/>
                    <a:pt x="20" y="26"/>
                  </a:cubicBezTo>
                  <a:cubicBezTo>
                    <a:pt x="21" y="27"/>
                    <a:pt x="22" y="26"/>
                    <a:pt x="23" y="25"/>
                  </a:cubicBezTo>
                  <a:cubicBezTo>
                    <a:pt x="24" y="24"/>
                    <a:pt x="24" y="23"/>
                    <a:pt x="24" y="24"/>
                  </a:cubicBezTo>
                  <a:cubicBezTo>
                    <a:pt x="25" y="24"/>
                    <a:pt x="25" y="24"/>
                    <a:pt x="26" y="24"/>
                  </a:cubicBezTo>
                  <a:cubicBezTo>
                    <a:pt x="26" y="25"/>
                    <a:pt x="28" y="26"/>
                    <a:pt x="28" y="26"/>
                  </a:cubicBezTo>
                  <a:cubicBezTo>
                    <a:pt x="28" y="26"/>
                    <a:pt x="28" y="23"/>
                    <a:pt x="29" y="22"/>
                  </a:cubicBezTo>
                  <a:cubicBezTo>
                    <a:pt x="30" y="22"/>
                    <a:pt x="31" y="19"/>
                    <a:pt x="32" y="19"/>
                  </a:cubicBezTo>
                  <a:cubicBezTo>
                    <a:pt x="33" y="18"/>
                    <a:pt x="34" y="17"/>
                    <a:pt x="34" y="16"/>
                  </a:cubicBezTo>
                  <a:cubicBezTo>
                    <a:pt x="34" y="15"/>
                    <a:pt x="34" y="14"/>
                    <a:pt x="34" y="13"/>
                  </a:cubicBezTo>
                  <a:cubicBezTo>
                    <a:pt x="34" y="13"/>
                    <a:pt x="35" y="12"/>
                    <a:pt x="35" y="11"/>
                  </a:cubicBezTo>
                  <a:cubicBezTo>
                    <a:pt x="34" y="10"/>
                    <a:pt x="34" y="9"/>
                    <a:pt x="33" y="8"/>
                  </a:cubicBezTo>
                  <a:cubicBezTo>
                    <a:pt x="32" y="7"/>
                    <a:pt x="31" y="7"/>
                    <a:pt x="31" y="6"/>
                  </a:cubicBezTo>
                  <a:cubicBezTo>
                    <a:pt x="31" y="4"/>
                    <a:pt x="28" y="0"/>
                    <a:pt x="28"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02" name="Freeform 353">
              <a:extLst>
                <a:ext uri="{FF2B5EF4-FFF2-40B4-BE49-F238E27FC236}">
                  <a16:creationId xmlns:a16="http://schemas.microsoft.com/office/drawing/2014/main" id="{6A752BB7-8A0A-4BF7-A2EA-1B48875F1820}"/>
                </a:ext>
              </a:extLst>
            </p:cNvPr>
            <p:cNvSpPr>
              <a:spLocks/>
            </p:cNvSpPr>
            <p:nvPr/>
          </p:nvSpPr>
          <p:spPr bwMode="auto">
            <a:xfrm>
              <a:off x="6223382" y="4108272"/>
              <a:ext cx="259656" cy="248477"/>
            </a:xfrm>
            <a:custGeom>
              <a:avLst/>
              <a:gdLst>
                <a:gd name="T0" fmla="*/ 77 w 70"/>
                <a:gd name="T1" fmla="*/ 0 h 67"/>
                <a:gd name="T2" fmla="*/ 35 w 70"/>
                <a:gd name="T3" fmla="*/ 13 h 67"/>
                <a:gd name="T4" fmla="*/ 13 w 70"/>
                <a:gd name="T5" fmla="*/ 35 h 67"/>
                <a:gd name="T6" fmla="*/ 0 w 70"/>
                <a:gd name="T7" fmla="*/ 64 h 67"/>
                <a:gd name="T8" fmla="*/ 13 w 70"/>
                <a:gd name="T9" fmla="*/ 94 h 67"/>
                <a:gd name="T10" fmla="*/ 21 w 70"/>
                <a:gd name="T11" fmla="*/ 158 h 67"/>
                <a:gd name="T12" fmla="*/ 35 w 70"/>
                <a:gd name="T13" fmla="*/ 222 h 67"/>
                <a:gd name="T14" fmla="*/ 51 w 70"/>
                <a:gd name="T15" fmla="*/ 256 h 67"/>
                <a:gd name="T16" fmla="*/ 85 w 70"/>
                <a:gd name="T17" fmla="*/ 321 h 67"/>
                <a:gd name="T18" fmla="*/ 142 w 70"/>
                <a:gd name="T19" fmla="*/ 342 h 67"/>
                <a:gd name="T20" fmla="*/ 192 w 70"/>
                <a:gd name="T21" fmla="*/ 379 h 67"/>
                <a:gd name="T22" fmla="*/ 243 w 70"/>
                <a:gd name="T23" fmla="*/ 393 h 67"/>
                <a:gd name="T24" fmla="*/ 251 w 70"/>
                <a:gd name="T25" fmla="*/ 449 h 67"/>
                <a:gd name="T26" fmla="*/ 294 w 70"/>
                <a:gd name="T27" fmla="*/ 470 h 67"/>
                <a:gd name="T28" fmla="*/ 329 w 70"/>
                <a:gd name="T29" fmla="*/ 470 h 67"/>
                <a:gd name="T30" fmla="*/ 371 w 70"/>
                <a:gd name="T31" fmla="*/ 470 h 67"/>
                <a:gd name="T32" fmla="*/ 393 w 70"/>
                <a:gd name="T33" fmla="*/ 449 h 67"/>
                <a:gd name="T34" fmla="*/ 443 w 70"/>
                <a:gd name="T35" fmla="*/ 443 h 67"/>
                <a:gd name="T36" fmla="*/ 478 w 70"/>
                <a:gd name="T37" fmla="*/ 406 h 67"/>
                <a:gd name="T38" fmla="*/ 470 w 70"/>
                <a:gd name="T39" fmla="*/ 363 h 67"/>
                <a:gd name="T40" fmla="*/ 449 w 70"/>
                <a:gd name="T41" fmla="*/ 329 h 67"/>
                <a:gd name="T42" fmla="*/ 457 w 70"/>
                <a:gd name="T43" fmla="*/ 294 h 67"/>
                <a:gd name="T44" fmla="*/ 457 w 70"/>
                <a:gd name="T45" fmla="*/ 243 h 67"/>
                <a:gd name="T46" fmla="*/ 435 w 70"/>
                <a:gd name="T47" fmla="*/ 222 h 67"/>
                <a:gd name="T48" fmla="*/ 449 w 70"/>
                <a:gd name="T49" fmla="*/ 158 h 67"/>
                <a:gd name="T50" fmla="*/ 385 w 70"/>
                <a:gd name="T51" fmla="*/ 85 h 67"/>
                <a:gd name="T52" fmla="*/ 227 w 70"/>
                <a:gd name="T53" fmla="*/ 13 h 67"/>
                <a:gd name="T54" fmla="*/ 192 w 70"/>
                <a:gd name="T55" fmla="*/ 43 h 67"/>
                <a:gd name="T56" fmla="*/ 206 w 70"/>
                <a:gd name="T57" fmla="*/ 64 h 67"/>
                <a:gd name="T58" fmla="*/ 171 w 70"/>
                <a:gd name="T59" fmla="*/ 51 h 67"/>
                <a:gd name="T60" fmla="*/ 150 w 70"/>
                <a:gd name="T61" fmla="*/ 56 h 67"/>
                <a:gd name="T62" fmla="*/ 136 w 70"/>
                <a:gd name="T63" fmla="*/ 77 h 67"/>
                <a:gd name="T64" fmla="*/ 128 w 70"/>
                <a:gd name="T65" fmla="*/ 43 h 67"/>
                <a:gd name="T66" fmla="*/ 136 w 70"/>
                <a:gd name="T67" fmla="*/ 13 h 67"/>
                <a:gd name="T68" fmla="*/ 128 w 70"/>
                <a:gd name="T69" fmla="*/ 0 h 6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0" h="67">
                  <a:moveTo>
                    <a:pt x="18" y="0"/>
                  </a:moveTo>
                  <a:cubicBezTo>
                    <a:pt x="18" y="0"/>
                    <a:pt x="14" y="0"/>
                    <a:pt x="11" y="0"/>
                  </a:cubicBezTo>
                  <a:cubicBezTo>
                    <a:pt x="9" y="0"/>
                    <a:pt x="9" y="2"/>
                    <a:pt x="8" y="3"/>
                  </a:cubicBezTo>
                  <a:cubicBezTo>
                    <a:pt x="7" y="3"/>
                    <a:pt x="5" y="2"/>
                    <a:pt x="5" y="2"/>
                  </a:cubicBezTo>
                  <a:cubicBezTo>
                    <a:pt x="4" y="2"/>
                    <a:pt x="5" y="3"/>
                    <a:pt x="4" y="3"/>
                  </a:cubicBezTo>
                  <a:cubicBezTo>
                    <a:pt x="2" y="3"/>
                    <a:pt x="1" y="3"/>
                    <a:pt x="2" y="5"/>
                  </a:cubicBezTo>
                  <a:cubicBezTo>
                    <a:pt x="2" y="6"/>
                    <a:pt x="2" y="6"/>
                    <a:pt x="1" y="7"/>
                  </a:cubicBezTo>
                  <a:cubicBezTo>
                    <a:pt x="0" y="8"/>
                    <a:pt x="0" y="8"/>
                    <a:pt x="0" y="9"/>
                  </a:cubicBezTo>
                  <a:cubicBezTo>
                    <a:pt x="1" y="9"/>
                    <a:pt x="0" y="10"/>
                    <a:pt x="1" y="10"/>
                  </a:cubicBezTo>
                  <a:cubicBezTo>
                    <a:pt x="2" y="10"/>
                    <a:pt x="2" y="13"/>
                    <a:pt x="2" y="13"/>
                  </a:cubicBezTo>
                  <a:cubicBezTo>
                    <a:pt x="2" y="13"/>
                    <a:pt x="3" y="16"/>
                    <a:pt x="3" y="18"/>
                  </a:cubicBezTo>
                  <a:cubicBezTo>
                    <a:pt x="2" y="19"/>
                    <a:pt x="3" y="20"/>
                    <a:pt x="3" y="22"/>
                  </a:cubicBezTo>
                  <a:cubicBezTo>
                    <a:pt x="3" y="24"/>
                    <a:pt x="3" y="25"/>
                    <a:pt x="3" y="27"/>
                  </a:cubicBezTo>
                  <a:cubicBezTo>
                    <a:pt x="4" y="29"/>
                    <a:pt x="5" y="30"/>
                    <a:pt x="5" y="31"/>
                  </a:cubicBezTo>
                  <a:cubicBezTo>
                    <a:pt x="5" y="32"/>
                    <a:pt x="4" y="32"/>
                    <a:pt x="4" y="33"/>
                  </a:cubicBezTo>
                  <a:cubicBezTo>
                    <a:pt x="5" y="34"/>
                    <a:pt x="6" y="35"/>
                    <a:pt x="7" y="36"/>
                  </a:cubicBezTo>
                  <a:cubicBezTo>
                    <a:pt x="8" y="37"/>
                    <a:pt x="9" y="38"/>
                    <a:pt x="9" y="39"/>
                  </a:cubicBezTo>
                  <a:cubicBezTo>
                    <a:pt x="10" y="40"/>
                    <a:pt x="12" y="45"/>
                    <a:pt x="12" y="45"/>
                  </a:cubicBezTo>
                  <a:cubicBezTo>
                    <a:pt x="12" y="45"/>
                    <a:pt x="14" y="47"/>
                    <a:pt x="16" y="47"/>
                  </a:cubicBezTo>
                  <a:cubicBezTo>
                    <a:pt x="18" y="47"/>
                    <a:pt x="19" y="47"/>
                    <a:pt x="20" y="48"/>
                  </a:cubicBezTo>
                  <a:cubicBezTo>
                    <a:pt x="20" y="50"/>
                    <a:pt x="22" y="50"/>
                    <a:pt x="23" y="51"/>
                  </a:cubicBezTo>
                  <a:cubicBezTo>
                    <a:pt x="24" y="52"/>
                    <a:pt x="26" y="52"/>
                    <a:pt x="27" y="53"/>
                  </a:cubicBezTo>
                  <a:cubicBezTo>
                    <a:pt x="28" y="53"/>
                    <a:pt x="30" y="52"/>
                    <a:pt x="31" y="53"/>
                  </a:cubicBezTo>
                  <a:cubicBezTo>
                    <a:pt x="31" y="53"/>
                    <a:pt x="33" y="52"/>
                    <a:pt x="34" y="55"/>
                  </a:cubicBezTo>
                  <a:cubicBezTo>
                    <a:pt x="35" y="57"/>
                    <a:pt x="35" y="58"/>
                    <a:pt x="35" y="60"/>
                  </a:cubicBezTo>
                  <a:cubicBezTo>
                    <a:pt x="34" y="61"/>
                    <a:pt x="35" y="63"/>
                    <a:pt x="35" y="63"/>
                  </a:cubicBezTo>
                  <a:cubicBezTo>
                    <a:pt x="35" y="64"/>
                    <a:pt x="36" y="66"/>
                    <a:pt x="36" y="66"/>
                  </a:cubicBezTo>
                  <a:cubicBezTo>
                    <a:pt x="41" y="66"/>
                    <a:pt x="41" y="66"/>
                    <a:pt x="41" y="66"/>
                  </a:cubicBezTo>
                  <a:cubicBezTo>
                    <a:pt x="41" y="66"/>
                    <a:pt x="43" y="64"/>
                    <a:pt x="43" y="65"/>
                  </a:cubicBezTo>
                  <a:cubicBezTo>
                    <a:pt x="44" y="66"/>
                    <a:pt x="45" y="67"/>
                    <a:pt x="46" y="66"/>
                  </a:cubicBezTo>
                  <a:cubicBezTo>
                    <a:pt x="47" y="66"/>
                    <a:pt x="47" y="65"/>
                    <a:pt x="49" y="65"/>
                  </a:cubicBezTo>
                  <a:cubicBezTo>
                    <a:pt x="51" y="65"/>
                    <a:pt x="51" y="66"/>
                    <a:pt x="52" y="66"/>
                  </a:cubicBezTo>
                  <a:cubicBezTo>
                    <a:pt x="53" y="66"/>
                    <a:pt x="55" y="65"/>
                    <a:pt x="55" y="65"/>
                  </a:cubicBezTo>
                  <a:cubicBezTo>
                    <a:pt x="55" y="63"/>
                    <a:pt x="55" y="63"/>
                    <a:pt x="55" y="63"/>
                  </a:cubicBezTo>
                  <a:cubicBezTo>
                    <a:pt x="56" y="63"/>
                    <a:pt x="57" y="61"/>
                    <a:pt x="58" y="62"/>
                  </a:cubicBezTo>
                  <a:cubicBezTo>
                    <a:pt x="60" y="64"/>
                    <a:pt x="60" y="63"/>
                    <a:pt x="62" y="62"/>
                  </a:cubicBezTo>
                  <a:cubicBezTo>
                    <a:pt x="63" y="62"/>
                    <a:pt x="69" y="59"/>
                    <a:pt x="70" y="59"/>
                  </a:cubicBezTo>
                  <a:cubicBezTo>
                    <a:pt x="70" y="59"/>
                    <a:pt x="69" y="58"/>
                    <a:pt x="67" y="57"/>
                  </a:cubicBezTo>
                  <a:cubicBezTo>
                    <a:pt x="66" y="56"/>
                    <a:pt x="65" y="55"/>
                    <a:pt x="65" y="54"/>
                  </a:cubicBezTo>
                  <a:cubicBezTo>
                    <a:pt x="66" y="53"/>
                    <a:pt x="66" y="51"/>
                    <a:pt x="66" y="51"/>
                  </a:cubicBezTo>
                  <a:cubicBezTo>
                    <a:pt x="65" y="50"/>
                    <a:pt x="65" y="49"/>
                    <a:pt x="64" y="48"/>
                  </a:cubicBezTo>
                  <a:cubicBezTo>
                    <a:pt x="63" y="48"/>
                    <a:pt x="63" y="47"/>
                    <a:pt x="63" y="46"/>
                  </a:cubicBezTo>
                  <a:cubicBezTo>
                    <a:pt x="64" y="45"/>
                    <a:pt x="64" y="44"/>
                    <a:pt x="64" y="43"/>
                  </a:cubicBezTo>
                  <a:cubicBezTo>
                    <a:pt x="65" y="43"/>
                    <a:pt x="65" y="42"/>
                    <a:pt x="64" y="41"/>
                  </a:cubicBezTo>
                  <a:cubicBezTo>
                    <a:pt x="63" y="39"/>
                    <a:pt x="64" y="39"/>
                    <a:pt x="65" y="38"/>
                  </a:cubicBezTo>
                  <a:cubicBezTo>
                    <a:pt x="65" y="37"/>
                    <a:pt x="65" y="35"/>
                    <a:pt x="64" y="34"/>
                  </a:cubicBezTo>
                  <a:cubicBezTo>
                    <a:pt x="63" y="34"/>
                    <a:pt x="62" y="35"/>
                    <a:pt x="62" y="34"/>
                  </a:cubicBezTo>
                  <a:cubicBezTo>
                    <a:pt x="61" y="32"/>
                    <a:pt x="61" y="32"/>
                    <a:pt x="61" y="31"/>
                  </a:cubicBezTo>
                  <a:cubicBezTo>
                    <a:pt x="61" y="30"/>
                    <a:pt x="62" y="27"/>
                    <a:pt x="62" y="27"/>
                  </a:cubicBezTo>
                  <a:cubicBezTo>
                    <a:pt x="62" y="26"/>
                    <a:pt x="63" y="22"/>
                    <a:pt x="63" y="22"/>
                  </a:cubicBezTo>
                  <a:cubicBezTo>
                    <a:pt x="56" y="16"/>
                    <a:pt x="56" y="16"/>
                    <a:pt x="56" y="16"/>
                  </a:cubicBezTo>
                  <a:cubicBezTo>
                    <a:pt x="56" y="16"/>
                    <a:pt x="54" y="14"/>
                    <a:pt x="54" y="12"/>
                  </a:cubicBezTo>
                  <a:cubicBezTo>
                    <a:pt x="33" y="0"/>
                    <a:pt x="33" y="0"/>
                    <a:pt x="33" y="0"/>
                  </a:cubicBezTo>
                  <a:cubicBezTo>
                    <a:pt x="33" y="0"/>
                    <a:pt x="32" y="1"/>
                    <a:pt x="32" y="2"/>
                  </a:cubicBezTo>
                  <a:cubicBezTo>
                    <a:pt x="31" y="3"/>
                    <a:pt x="30" y="2"/>
                    <a:pt x="29" y="4"/>
                  </a:cubicBezTo>
                  <a:cubicBezTo>
                    <a:pt x="28" y="5"/>
                    <a:pt x="25" y="5"/>
                    <a:pt x="27" y="6"/>
                  </a:cubicBezTo>
                  <a:cubicBezTo>
                    <a:pt x="29" y="7"/>
                    <a:pt x="30" y="6"/>
                    <a:pt x="31" y="7"/>
                  </a:cubicBezTo>
                  <a:cubicBezTo>
                    <a:pt x="31" y="8"/>
                    <a:pt x="30" y="9"/>
                    <a:pt x="29" y="9"/>
                  </a:cubicBezTo>
                  <a:cubicBezTo>
                    <a:pt x="27" y="10"/>
                    <a:pt x="26" y="10"/>
                    <a:pt x="26" y="9"/>
                  </a:cubicBezTo>
                  <a:cubicBezTo>
                    <a:pt x="25" y="8"/>
                    <a:pt x="25" y="6"/>
                    <a:pt x="24" y="7"/>
                  </a:cubicBezTo>
                  <a:cubicBezTo>
                    <a:pt x="23" y="8"/>
                    <a:pt x="23" y="9"/>
                    <a:pt x="23" y="9"/>
                  </a:cubicBezTo>
                  <a:cubicBezTo>
                    <a:pt x="23" y="9"/>
                    <a:pt x="22" y="7"/>
                    <a:pt x="21" y="8"/>
                  </a:cubicBezTo>
                  <a:cubicBezTo>
                    <a:pt x="21" y="9"/>
                    <a:pt x="22" y="7"/>
                    <a:pt x="21" y="9"/>
                  </a:cubicBezTo>
                  <a:cubicBezTo>
                    <a:pt x="20" y="10"/>
                    <a:pt x="20" y="11"/>
                    <a:pt x="19" y="11"/>
                  </a:cubicBezTo>
                  <a:cubicBezTo>
                    <a:pt x="18" y="11"/>
                    <a:pt x="16" y="11"/>
                    <a:pt x="17" y="10"/>
                  </a:cubicBezTo>
                  <a:cubicBezTo>
                    <a:pt x="18" y="8"/>
                    <a:pt x="19" y="7"/>
                    <a:pt x="18" y="6"/>
                  </a:cubicBezTo>
                  <a:cubicBezTo>
                    <a:pt x="18" y="6"/>
                    <a:pt x="18" y="6"/>
                    <a:pt x="18" y="5"/>
                  </a:cubicBezTo>
                  <a:cubicBezTo>
                    <a:pt x="18" y="3"/>
                    <a:pt x="18" y="3"/>
                    <a:pt x="19" y="2"/>
                  </a:cubicBezTo>
                  <a:cubicBezTo>
                    <a:pt x="20" y="1"/>
                    <a:pt x="20" y="1"/>
                    <a:pt x="20" y="1"/>
                  </a:cubicBezTo>
                  <a:lnTo>
                    <a:pt x="18" y="0"/>
                  </a:lnTo>
                  <a:close/>
                </a:path>
              </a:pathLst>
            </a:custGeom>
            <a:solidFill>
              <a:srgbClr val="D9D9D9"/>
            </a:solidFill>
            <a:ln w="4763" cap="rnd">
              <a:solidFill>
                <a:srgbClr val="FFFFFF"/>
              </a:solidFill>
              <a:prstDash val="solid"/>
              <a:round/>
              <a:headEnd/>
              <a:tailEnd/>
            </a:ln>
          </p:spPr>
          <p:txBody>
            <a:bodyPr/>
            <a:lstStyle/>
            <a:p>
              <a:endParaRPr lang="en-US"/>
            </a:p>
          </p:txBody>
        </p:sp>
        <p:sp>
          <p:nvSpPr>
            <p:cNvPr id="203" name="Freeform 354">
              <a:extLst>
                <a:ext uri="{FF2B5EF4-FFF2-40B4-BE49-F238E27FC236}">
                  <a16:creationId xmlns:a16="http://schemas.microsoft.com/office/drawing/2014/main" id="{F6E9F2F6-72B5-4957-89BC-EF03852D59BC}"/>
                </a:ext>
              </a:extLst>
            </p:cNvPr>
            <p:cNvSpPr>
              <a:spLocks/>
            </p:cNvSpPr>
            <p:nvPr/>
          </p:nvSpPr>
          <p:spPr bwMode="auto">
            <a:xfrm>
              <a:off x="6341407" y="3975010"/>
              <a:ext cx="177733" cy="215161"/>
            </a:xfrm>
            <a:custGeom>
              <a:avLst/>
              <a:gdLst>
                <a:gd name="T0" fmla="*/ 221 w 48"/>
                <a:gd name="T1" fmla="*/ 414 h 58"/>
                <a:gd name="T2" fmla="*/ 171 w 48"/>
                <a:gd name="T3" fmla="*/ 371 h 58"/>
                <a:gd name="T4" fmla="*/ 157 w 48"/>
                <a:gd name="T5" fmla="*/ 342 h 58"/>
                <a:gd name="T6" fmla="*/ 8 w 48"/>
                <a:gd name="T7" fmla="*/ 257 h 58"/>
                <a:gd name="T8" fmla="*/ 8 w 48"/>
                <a:gd name="T9" fmla="*/ 230 h 58"/>
                <a:gd name="T10" fmla="*/ 13 w 48"/>
                <a:gd name="T11" fmla="*/ 230 h 58"/>
                <a:gd name="T12" fmla="*/ 21 w 48"/>
                <a:gd name="T13" fmla="*/ 230 h 58"/>
                <a:gd name="T14" fmla="*/ 43 w 48"/>
                <a:gd name="T15" fmla="*/ 222 h 58"/>
                <a:gd name="T16" fmla="*/ 35 w 48"/>
                <a:gd name="T17" fmla="*/ 214 h 58"/>
                <a:gd name="T18" fmla="*/ 21 w 48"/>
                <a:gd name="T19" fmla="*/ 222 h 58"/>
                <a:gd name="T20" fmla="*/ 8 w 48"/>
                <a:gd name="T21" fmla="*/ 214 h 58"/>
                <a:gd name="T22" fmla="*/ 0 w 48"/>
                <a:gd name="T23" fmla="*/ 208 h 58"/>
                <a:gd name="T24" fmla="*/ 8 w 48"/>
                <a:gd name="T25" fmla="*/ 179 h 58"/>
                <a:gd name="T26" fmla="*/ 29 w 48"/>
                <a:gd name="T27" fmla="*/ 158 h 58"/>
                <a:gd name="T28" fmla="*/ 43 w 48"/>
                <a:gd name="T29" fmla="*/ 136 h 58"/>
                <a:gd name="T30" fmla="*/ 43 w 48"/>
                <a:gd name="T31" fmla="*/ 115 h 58"/>
                <a:gd name="T32" fmla="*/ 51 w 48"/>
                <a:gd name="T33" fmla="*/ 99 h 58"/>
                <a:gd name="T34" fmla="*/ 35 w 48"/>
                <a:gd name="T35" fmla="*/ 78 h 58"/>
                <a:gd name="T36" fmla="*/ 21 w 48"/>
                <a:gd name="T37" fmla="*/ 64 h 58"/>
                <a:gd name="T38" fmla="*/ 0 w 48"/>
                <a:gd name="T39" fmla="*/ 21 h 58"/>
                <a:gd name="T40" fmla="*/ 0 w 48"/>
                <a:gd name="T41" fmla="*/ 21 h 58"/>
                <a:gd name="T42" fmla="*/ 13 w 48"/>
                <a:gd name="T43" fmla="*/ 0 h 58"/>
                <a:gd name="T44" fmla="*/ 72 w 48"/>
                <a:gd name="T45" fmla="*/ 0 h 58"/>
                <a:gd name="T46" fmla="*/ 85 w 48"/>
                <a:gd name="T47" fmla="*/ 8 h 58"/>
                <a:gd name="T48" fmla="*/ 128 w 48"/>
                <a:gd name="T49" fmla="*/ 13 h 58"/>
                <a:gd name="T50" fmla="*/ 179 w 48"/>
                <a:gd name="T51" fmla="*/ 43 h 58"/>
                <a:gd name="T52" fmla="*/ 243 w 48"/>
                <a:gd name="T53" fmla="*/ 43 h 58"/>
                <a:gd name="T54" fmla="*/ 264 w 48"/>
                <a:gd name="T55" fmla="*/ 29 h 58"/>
                <a:gd name="T56" fmla="*/ 291 w 48"/>
                <a:gd name="T57" fmla="*/ 13 h 58"/>
                <a:gd name="T58" fmla="*/ 312 w 48"/>
                <a:gd name="T59" fmla="*/ 21 h 58"/>
                <a:gd name="T60" fmla="*/ 341 w 48"/>
                <a:gd name="T61" fmla="*/ 21 h 58"/>
                <a:gd name="T62" fmla="*/ 307 w 48"/>
                <a:gd name="T63" fmla="*/ 78 h 58"/>
                <a:gd name="T64" fmla="*/ 307 w 48"/>
                <a:gd name="T65" fmla="*/ 243 h 58"/>
                <a:gd name="T66" fmla="*/ 328 w 48"/>
                <a:gd name="T67" fmla="*/ 273 h 58"/>
                <a:gd name="T68" fmla="*/ 312 w 48"/>
                <a:gd name="T69" fmla="*/ 294 h 58"/>
                <a:gd name="T70" fmla="*/ 299 w 48"/>
                <a:gd name="T71" fmla="*/ 294 h 58"/>
                <a:gd name="T72" fmla="*/ 299 w 48"/>
                <a:gd name="T73" fmla="*/ 299 h 58"/>
                <a:gd name="T74" fmla="*/ 299 w 48"/>
                <a:gd name="T75" fmla="*/ 307 h 58"/>
                <a:gd name="T76" fmla="*/ 285 w 48"/>
                <a:gd name="T77" fmla="*/ 321 h 58"/>
                <a:gd name="T78" fmla="*/ 277 w 48"/>
                <a:gd name="T79" fmla="*/ 315 h 58"/>
                <a:gd name="T80" fmla="*/ 277 w 48"/>
                <a:gd name="T81" fmla="*/ 315 h 58"/>
                <a:gd name="T82" fmla="*/ 264 w 48"/>
                <a:gd name="T83" fmla="*/ 337 h 58"/>
                <a:gd name="T84" fmla="*/ 264 w 48"/>
                <a:gd name="T85" fmla="*/ 358 h 58"/>
                <a:gd name="T86" fmla="*/ 256 w 48"/>
                <a:gd name="T87" fmla="*/ 363 h 58"/>
                <a:gd name="T88" fmla="*/ 248 w 48"/>
                <a:gd name="T89" fmla="*/ 363 h 58"/>
                <a:gd name="T90" fmla="*/ 248 w 48"/>
                <a:gd name="T91" fmla="*/ 379 h 58"/>
                <a:gd name="T92" fmla="*/ 235 w 48"/>
                <a:gd name="T93" fmla="*/ 379 h 58"/>
                <a:gd name="T94" fmla="*/ 243 w 48"/>
                <a:gd name="T95" fmla="*/ 393 h 58"/>
                <a:gd name="T96" fmla="*/ 243 w 48"/>
                <a:gd name="T97" fmla="*/ 406 h 58"/>
                <a:gd name="T98" fmla="*/ 243 w 48"/>
                <a:gd name="T99" fmla="*/ 414 h 58"/>
                <a:gd name="T100" fmla="*/ 221 w 48"/>
                <a:gd name="T101" fmla="*/ 414 h 5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 h="58">
                  <a:moveTo>
                    <a:pt x="31" y="58"/>
                  </a:moveTo>
                  <a:cubicBezTo>
                    <a:pt x="24" y="52"/>
                    <a:pt x="24" y="52"/>
                    <a:pt x="24" y="52"/>
                  </a:cubicBezTo>
                  <a:cubicBezTo>
                    <a:pt x="24" y="52"/>
                    <a:pt x="22" y="50"/>
                    <a:pt x="22" y="48"/>
                  </a:cubicBezTo>
                  <a:cubicBezTo>
                    <a:pt x="1" y="36"/>
                    <a:pt x="1" y="36"/>
                    <a:pt x="1" y="36"/>
                  </a:cubicBezTo>
                  <a:cubicBezTo>
                    <a:pt x="1" y="36"/>
                    <a:pt x="0" y="33"/>
                    <a:pt x="1" y="32"/>
                  </a:cubicBezTo>
                  <a:cubicBezTo>
                    <a:pt x="1" y="31"/>
                    <a:pt x="1" y="32"/>
                    <a:pt x="2" y="32"/>
                  </a:cubicBezTo>
                  <a:cubicBezTo>
                    <a:pt x="3" y="32"/>
                    <a:pt x="3" y="32"/>
                    <a:pt x="3" y="32"/>
                  </a:cubicBezTo>
                  <a:cubicBezTo>
                    <a:pt x="4" y="31"/>
                    <a:pt x="5" y="31"/>
                    <a:pt x="6" y="31"/>
                  </a:cubicBezTo>
                  <a:cubicBezTo>
                    <a:pt x="6" y="30"/>
                    <a:pt x="5" y="30"/>
                    <a:pt x="5" y="30"/>
                  </a:cubicBezTo>
                  <a:cubicBezTo>
                    <a:pt x="4" y="29"/>
                    <a:pt x="3" y="30"/>
                    <a:pt x="3" y="31"/>
                  </a:cubicBezTo>
                  <a:cubicBezTo>
                    <a:pt x="2" y="31"/>
                    <a:pt x="1" y="31"/>
                    <a:pt x="1" y="30"/>
                  </a:cubicBezTo>
                  <a:cubicBezTo>
                    <a:pt x="0" y="30"/>
                    <a:pt x="0" y="29"/>
                    <a:pt x="0" y="29"/>
                  </a:cubicBezTo>
                  <a:cubicBezTo>
                    <a:pt x="0" y="29"/>
                    <a:pt x="0" y="26"/>
                    <a:pt x="1" y="25"/>
                  </a:cubicBezTo>
                  <a:cubicBezTo>
                    <a:pt x="2" y="25"/>
                    <a:pt x="3" y="22"/>
                    <a:pt x="4" y="22"/>
                  </a:cubicBezTo>
                  <a:cubicBezTo>
                    <a:pt x="5" y="21"/>
                    <a:pt x="6" y="20"/>
                    <a:pt x="6" y="19"/>
                  </a:cubicBezTo>
                  <a:cubicBezTo>
                    <a:pt x="6" y="18"/>
                    <a:pt x="6" y="17"/>
                    <a:pt x="6" y="16"/>
                  </a:cubicBezTo>
                  <a:cubicBezTo>
                    <a:pt x="6" y="16"/>
                    <a:pt x="7" y="15"/>
                    <a:pt x="7" y="14"/>
                  </a:cubicBezTo>
                  <a:cubicBezTo>
                    <a:pt x="6" y="13"/>
                    <a:pt x="6" y="12"/>
                    <a:pt x="5" y="11"/>
                  </a:cubicBezTo>
                  <a:cubicBezTo>
                    <a:pt x="4" y="10"/>
                    <a:pt x="3" y="10"/>
                    <a:pt x="3" y="9"/>
                  </a:cubicBezTo>
                  <a:cubicBezTo>
                    <a:pt x="3" y="7"/>
                    <a:pt x="0" y="3"/>
                    <a:pt x="0" y="3"/>
                  </a:cubicBezTo>
                  <a:cubicBezTo>
                    <a:pt x="0" y="3"/>
                    <a:pt x="0" y="3"/>
                    <a:pt x="0" y="3"/>
                  </a:cubicBezTo>
                  <a:cubicBezTo>
                    <a:pt x="2" y="0"/>
                    <a:pt x="2" y="0"/>
                    <a:pt x="2" y="0"/>
                  </a:cubicBezTo>
                  <a:cubicBezTo>
                    <a:pt x="10" y="0"/>
                    <a:pt x="10" y="0"/>
                    <a:pt x="10" y="0"/>
                  </a:cubicBezTo>
                  <a:cubicBezTo>
                    <a:pt x="10" y="0"/>
                    <a:pt x="12" y="0"/>
                    <a:pt x="12" y="1"/>
                  </a:cubicBezTo>
                  <a:cubicBezTo>
                    <a:pt x="13" y="1"/>
                    <a:pt x="18" y="2"/>
                    <a:pt x="18" y="2"/>
                  </a:cubicBezTo>
                  <a:cubicBezTo>
                    <a:pt x="25" y="6"/>
                    <a:pt x="25" y="6"/>
                    <a:pt x="25" y="6"/>
                  </a:cubicBezTo>
                  <a:cubicBezTo>
                    <a:pt x="34" y="6"/>
                    <a:pt x="34" y="6"/>
                    <a:pt x="34" y="6"/>
                  </a:cubicBezTo>
                  <a:cubicBezTo>
                    <a:pt x="34" y="6"/>
                    <a:pt x="35" y="4"/>
                    <a:pt x="37" y="4"/>
                  </a:cubicBezTo>
                  <a:cubicBezTo>
                    <a:pt x="38" y="3"/>
                    <a:pt x="40" y="0"/>
                    <a:pt x="41" y="2"/>
                  </a:cubicBezTo>
                  <a:cubicBezTo>
                    <a:pt x="43" y="4"/>
                    <a:pt x="44" y="3"/>
                    <a:pt x="44" y="3"/>
                  </a:cubicBezTo>
                  <a:cubicBezTo>
                    <a:pt x="45" y="3"/>
                    <a:pt x="48" y="3"/>
                    <a:pt x="48" y="3"/>
                  </a:cubicBezTo>
                  <a:cubicBezTo>
                    <a:pt x="48" y="3"/>
                    <a:pt x="44" y="10"/>
                    <a:pt x="43" y="11"/>
                  </a:cubicBezTo>
                  <a:cubicBezTo>
                    <a:pt x="43" y="34"/>
                    <a:pt x="43" y="34"/>
                    <a:pt x="43" y="34"/>
                  </a:cubicBezTo>
                  <a:cubicBezTo>
                    <a:pt x="46" y="38"/>
                    <a:pt x="46" y="38"/>
                    <a:pt x="46" y="38"/>
                  </a:cubicBezTo>
                  <a:cubicBezTo>
                    <a:pt x="46" y="38"/>
                    <a:pt x="45" y="41"/>
                    <a:pt x="44" y="41"/>
                  </a:cubicBezTo>
                  <a:cubicBezTo>
                    <a:pt x="43" y="41"/>
                    <a:pt x="43" y="40"/>
                    <a:pt x="42" y="41"/>
                  </a:cubicBezTo>
                  <a:cubicBezTo>
                    <a:pt x="42" y="42"/>
                    <a:pt x="42" y="42"/>
                    <a:pt x="42" y="42"/>
                  </a:cubicBezTo>
                  <a:cubicBezTo>
                    <a:pt x="42" y="42"/>
                    <a:pt x="41" y="42"/>
                    <a:pt x="42" y="43"/>
                  </a:cubicBezTo>
                  <a:cubicBezTo>
                    <a:pt x="42" y="44"/>
                    <a:pt x="41" y="45"/>
                    <a:pt x="40" y="45"/>
                  </a:cubicBezTo>
                  <a:cubicBezTo>
                    <a:pt x="40" y="45"/>
                    <a:pt x="40" y="44"/>
                    <a:pt x="39" y="44"/>
                  </a:cubicBezTo>
                  <a:cubicBezTo>
                    <a:pt x="39" y="44"/>
                    <a:pt x="39" y="43"/>
                    <a:pt x="39" y="44"/>
                  </a:cubicBezTo>
                  <a:cubicBezTo>
                    <a:pt x="38" y="45"/>
                    <a:pt x="36" y="45"/>
                    <a:pt x="37" y="47"/>
                  </a:cubicBezTo>
                  <a:cubicBezTo>
                    <a:pt x="38" y="48"/>
                    <a:pt x="38" y="49"/>
                    <a:pt x="37" y="50"/>
                  </a:cubicBezTo>
                  <a:cubicBezTo>
                    <a:pt x="37" y="51"/>
                    <a:pt x="36" y="51"/>
                    <a:pt x="36" y="51"/>
                  </a:cubicBezTo>
                  <a:cubicBezTo>
                    <a:pt x="35" y="51"/>
                    <a:pt x="35" y="50"/>
                    <a:pt x="35" y="51"/>
                  </a:cubicBezTo>
                  <a:cubicBezTo>
                    <a:pt x="35" y="52"/>
                    <a:pt x="36" y="53"/>
                    <a:pt x="35" y="53"/>
                  </a:cubicBezTo>
                  <a:cubicBezTo>
                    <a:pt x="35" y="54"/>
                    <a:pt x="33" y="53"/>
                    <a:pt x="33" y="53"/>
                  </a:cubicBezTo>
                  <a:cubicBezTo>
                    <a:pt x="33" y="53"/>
                    <a:pt x="33" y="54"/>
                    <a:pt x="34" y="55"/>
                  </a:cubicBezTo>
                  <a:cubicBezTo>
                    <a:pt x="34" y="56"/>
                    <a:pt x="35" y="56"/>
                    <a:pt x="34" y="57"/>
                  </a:cubicBezTo>
                  <a:cubicBezTo>
                    <a:pt x="34" y="57"/>
                    <a:pt x="35" y="57"/>
                    <a:pt x="34" y="58"/>
                  </a:cubicBezTo>
                  <a:cubicBezTo>
                    <a:pt x="32" y="58"/>
                    <a:pt x="31" y="58"/>
                    <a:pt x="31" y="58"/>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04" name="Freeform 355">
              <a:extLst>
                <a:ext uri="{FF2B5EF4-FFF2-40B4-BE49-F238E27FC236}">
                  <a16:creationId xmlns:a16="http://schemas.microsoft.com/office/drawing/2014/main" id="{0F746883-6746-4AB7-9445-C0468C0B691C}"/>
                </a:ext>
              </a:extLst>
            </p:cNvPr>
            <p:cNvSpPr>
              <a:spLocks/>
            </p:cNvSpPr>
            <p:nvPr/>
          </p:nvSpPr>
          <p:spPr bwMode="auto">
            <a:xfrm>
              <a:off x="6383063" y="3659903"/>
              <a:ext cx="147185" cy="129097"/>
            </a:xfrm>
            <a:custGeom>
              <a:avLst/>
              <a:gdLst>
                <a:gd name="T0" fmla="*/ 77 w 40"/>
                <a:gd name="T1" fmla="*/ 0 h 35"/>
                <a:gd name="T2" fmla="*/ 72 w 40"/>
                <a:gd name="T3" fmla="*/ 21 h 35"/>
                <a:gd name="T4" fmla="*/ 42 w 40"/>
                <a:gd name="T5" fmla="*/ 35 h 35"/>
                <a:gd name="T6" fmla="*/ 29 w 40"/>
                <a:gd name="T7" fmla="*/ 56 h 35"/>
                <a:gd name="T8" fmla="*/ 13 w 40"/>
                <a:gd name="T9" fmla="*/ 72 h 35"/>
                <a:gd name="T10" fmla="*/ 0 w 40"/>
                <a:gd name="T11" fmla="*/ 114 h 35"/>
                <a:gd name="T12" fmla="*/ 8 w 40"/>
                <a:gd name="T13" fmla="*/ 154 h 35"/>
                <a:gd name="T14" fmla="*/ 8 w 40"/>
                <a:gd name="T15" fmla="*/ 170 h 35"/>
                <a:gd name="T16" fmla="*/ 21 w 40"/>
                <a:gd name="T17" fmla="*/ 170 h 35"/>
                <a:gd name="T18" fmla="*/ 34 w 40"/>
                <a:gd name="T19" fmla="*/ 162 h 35"/>
                <a:gd name="T20" fmla="*/ 50 w 40"/>
                <a:gd name="T21" fmla="*/ 170 h 35"/>
                <a:gd name="T22" fmla="*/ 56 w 40"/>
                <a:gd name="T23" fmla="*/ 170 h 35"/>
                <a:gd name="T24" fmla="*/ 64 w 40"/>
                <a:gd name="T25" fmla="*/ 154 h 35"/>
                <a:gd name="T26" fmla="*/ 72 w 40"/>
                <a:gd name="T27" fmla="*/ 141 h 35"/>
                <a:gd name="T28" fmla="*/ 85 w 40"/>
                <a:gd name="T29" fmla="*/ 149 h 35"/>
                <a:gd name="T30" fmla="*/ 90 w 40"/>
                <a:gd name="T31" fmla="*/ 154 h 35"/>
                <a:gd name="T32" fmla="*/ 106 w 40"/>
                <a:gd name="T33" fmla="*/ 154 h 35"/>
                <a:gd name="T34" fmla="*/ 111 w 40"/>
                <a:gd name="T35" fmla="*/ 149 h 35"/>
                <a:gd name="T36" fmla="*/ 127 w 40"/>
                <a:gd name="T37" fmla="*/ 154 h 35"/>
                <a:gd name="T38" fmla="*/ 170 w 40"/>
                <a:gd name="T39" fmla="*/ 170 h 35"/>
                <a:gd name="T40" fmla="*/ 204 w 40"/>
                <a:gd name="T41" fmla="*/ 191 h 35"/>
                <a:gd name="T42" fmla="*/ 260 w 40"/>
                <a:gd name="T43" fmla="*/ 239 h 35"/>
                <a:gd name="T44" fmla="*/ 281 w 40"/>
                <a:gd name="T45" fmla="*/ 226 h 35"/>
                <a:gd name="T46" fmla="*/ 252 w 40"/>
                <a:gd name="T47" fmla="*/ 205 h 35"/>
                <a:gd name="T48" fmla="*/ 231 w 40"/>
                <a:gd name="T49" fmla="*/ 175 h 35"/>
                <a:gd name="T50" fmla="*/ 196 w 40"/>
                <a:gd name="T51" fmla="*/ 149 h 35"/>
                <a:gd name="T52" fmla="*/ 148 w 40"/>
                <a:gd name="T53" fmla="*/ 128 h 35"/>
                <a:gd name="T54" fmla="*/ 119 w 40"/>
                <a:gd name="T55" fmla="*/ 93 h 35"/>
                <a:gd name="T56" fmla="*/ 77 w 40"/>
                <a:gd name="T57" fmla="*/ 0 h 3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 h="35">
                  <a:moveTo>
                    <a:pt x="11" y="0"/>
                  </a:moveTo>
                  <a:cubicBezTo>
                    <a:pt x="11" y="0"/>
                    <a:pt x="11" y="2"/>
                    <a:pt x="10" y="3"/>
                  </a:cubicBezTo>
                  <a:cubicBezTo>
                    <a:pt x="8" y="4"/>
                    <a:pt x="6" y="3"/>
                    <a:pt x="6" y="5"/>
                  </a:cubicBezTo>
                  <a:cubicBezTo>
                    <a:pt x="5" y="7"/>
                    <a:pt x="5" y="8"/>
                    <a:pt x="4" y="8"/>
                  </a:cubicBezTo>
                  <a:cubicBezTo>
                    <a:pt x="2" y="8"/>
                    <a:pt x="2" y="6"/>
                    <a:pt x="2" y="10"/>
                  </a:cubicBezTo>
                  <a:cubicBezTo>
                    <a:pt x="2" y="14"/>
                    <a:pt x="1" y="14"/>
                    <a:pt x="0" y="16"/>
                  </a:cubicBezTo>
                  <a:cubicBezTo>
                    <a:pt x="0" y="18"/>
                    <a:pt x="0" y="20"/>
                    <a:pt x="1" y="22"/>
                  </a:cubicBezTo>
                  <a:cubicBezTo>
                    <a:pt x="1" y="23"/>
                    <a:pt x="1" y="23"/>
                    <a:pt x="1" y="24"/>
                  </a:cubicBezTo>
                  <a:cubicBezTo>
                    <a:pt x="3" y="24"/>
                    <a:pt x="3" y="24"/>
                    <a:pt x="3" y="24"/>
                  </a:cubicBezTo>
                  <a:cubicBezTo>
                    <a:pt x="4" y="24"/>
                    <a:pt x="5" y="23"/>
                    <a:pt x="5" y="23"/>
                  </a:cubicBezTo>
                  <a:cubicBezTo>
                    <a:pt x="6" y="23"/>
                    <a:pt x="6" y="23"/>
                    <a:pt x="7" y="24"/>
                  </a:cubicBezTo>
                  <a:cubicBezTo>
                    <a:pt x="7" y="25"/>
                    <a:pt x="8" y="25"/>
                    <a:pt x="8" y="24"/>
                  </a:cubicBezTo>
                  <a:cubicBezTo>
                    <a:pt x="8" y="23"/>
                    <a:pt x="8" y="22"/>
                    <a:pt x="9" y="22"/>
                  </a:cubicBezTo>
                  <a:cubicBezTo>
                    <a:pt x="9" y="21"/>
                    <a:pt x="9" y="20"/>
                    <a:pt x="10" y="20"/>
                  </a:cubicBezTo>
                  <a:cubicBezTo>
                    <a:pt x="11" y="20"/>
                    <a:pt x="12" y="21"/>
                    <a:pt x="12" y="21"/>
                  </a:cubicBezTo>
                  <a:cubicBezTo>
                    <a:pt x="12" y="22"/>
                    <a:pt x="12" y="21"/>
                    <a:pt x="13" y="22"/>
                  </a:cubicBezTo>
                  <a:cubicBezTo>
                    <a:pt x="14" y="23"/>
                    <a:pt x="14" y="22"/>
                    <a:pt x="15" y="22"/>
                  </a:cubicBezTo>
                  <a:cubicBezTo>
                    <a:pt x="15" y="22"/>
                    <a:pt x="16" y="20"/>
                    <a:pt x="16" y="21"/>
                  </a:cubicBezTo>
                  <a:cubicBezTo>
                    <a:pt x="17" y="22"/>
                    <a:pt x="17" y="22"/>
                    <a:pt x="18" y="22"/>
                  </a:cubicBezTo>
                  <a:cubicBezTo>
                    <a:pt x="19" y="23"/>
                    <a:pt x="22" y="22"/>
                    <a:pt x="24" y="24"/>
                  </a:cubicBezTo>
                  <a:cubicBezTo>
                    <a:pt x="27" y="25"/>
                    <a:pt x="28" y="25"/>
                    <a:pt x="29" y="27"/>
                  </a:cubicBezTo>
                  <a:cubicBezTo>
                    <a:pt x="31" y="30"/>
                    <a:pt x="36" y="34"/>
                    <a:pt x="37" y="34"/>
                  </a:cubicBezTo>
                  <a:cubicBezTo>
                    <a:pt x="38" y="35"/>
                    <a:pt x="40" y="33"/>
                    <a:pt x="40" y="32"/>
                  </a:cubicBezTo>
                  <a:cubicBezTo>
                    <a:pt x="40" y="32"/>
                    <a:pt x="37" y="30"/>
                    <a:pt x="36" y="29"/>
                  </a:cubicBezTo>
                  <a:cubicBezTo>
                    <a:pt x="35" y="28"/>
                    <a:pt x="34" y="26"/>
                    <a:pt x="33" y="25"/>
                  </a:cubicBezTo>
                  <a:cubicBezTo>
                    <a:pt x="31" y="24"/>
                    <a:pt x="29" y="21"/>
                    <a:pt x="28" y="21"/>
                  </a:cubicBezTo>
                  <a:cubicBezTo>
                    <a:pt x="28" y="20"/>
                    <a:pt x="24" y="20"/>
                    <a:pt x="21" y="18"/>
                  </a:cubicBezTo>
                  <a:cubicBezTo>
                    <a:pt x="18" y="16"/>
                    <a:pt x="17" y="15"/>
                    <a:pt x="17" y="13"/>
                  </a:cubicBezTo>
                  <a:cubicBezTo>
                    <a:pt x="17" y="12"/>
                    <a:pt x="16" y="5"/>
                    <a:pt x="11"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05" name="Freeform 356">
              <a:extLst>
                <a:ext uri="{FF2B5EF4-FFF2-40B4-BE49-F238E27FC236}">
                  <a16:creationId xmlns:a16="http://schemas.microsoft.com/office/drawing/2014/main" id="{23EB8BDB-AF80-439D-8991-6BE802DF9575}"/>
                </a:ext>
              </a:extLst>
            </p:cNvPr>
            <p:cNvSpPr>
              <a:spLocks/>
            </p:cNvSpPr>
            <p:nvPr/>
          </p:nvSpPr>
          <p:spPr bwMode="auto">
            <a:xfrm>
              <a:off x="6303917" y="3733474"/>
              <a:ext cx="345745" cy="263746"/>
            </a:xfrm>
            <a:custGeom>
              <a:avLst/>
              <a:gdLst>
                <a:gd name="T0" fmla="*/ 415 w 93"/>
                <a:gd name="T1" fmla="*/ 487 h 71"/>
                <a:gd name="T2" fmla="*/ 388 w 93"/>
                <a:gd name="T3" fmla="*/ 487 h 71"/>
                <a:gd name="T4" fmla="*/ 367 w 93"/>
                <a:gd name="T5" fmla="*/ 479 h 71"/>
                <a:gd name="T6" fmla="*/ 337 w 93"/>
                <a:gd name="T7" fmla="*/ 495 h 71"/>
                <a:gd name="T8" fmla="*/ 316 w 93"/>
                <a:gd name="T9" fmla="*/ 508 h 71"/>
                <a:gd name="T10" fmla="*/ 252 w 93"/>
                <a:gd name="T11" fmla="*/ 508 h 71"/>
                <a:gd name="T12" fmla="*/ 201 w 93"/>
                <a:gd name="T13" fmla="*/ 479 h 71"/>
                <a:gd name="T14" fmla="*/ 158 w 93"/>
                <a:gd name="T15" fmla="*/ 474 h 71"/>
                <a:gd name="T16" fmla="*/ 145 w 93"/>
                <a:gd name="T17" fmla="*/ 466 h 71"/>
                <a:gd name="T18" fmla="*/ 145 w 93"/>
                <a:gd name="T19" fmla="*/ 466 h 71"/>
                <a:gd name="T20" fmla="*/ 150 w 93"/>
                <a:gd name="T21" fmla="*/ 431 h 71"/>
                <a:gd name="T22" fmla="*/ 123 w 93"/>
                <a:gd name="T23" fmla="*/ 431 h 71"/>
                <a:gd name="T24" fmla="*/ 107 w 93"/>
                <a:gd name="T25" fmla="*/ 415 h 71"/>
                <a:gd name="T26" fmla="*/ 94 w 93"/>
                <a:gd name="T27" fmla="*/ 388 h 71"/>
                <a:gd name="T28" fmla="*/ 72 w 93"/>
                <a:gd name="T29" fmla="*/ 359 h 71"/>
                <a:gd name="T30" fmla="*/ 51 w 93"/>
                <a:gd name="T31" fmla="*/ 337 h 71"/>
                <a:gd name="T32" fmla="*/ 13 w 93"/>
                <a:gd name="T33" fmla="*/ 337 h 71"/>
                <a:gd name="T34" fmla="*/ 29 w 93"/>
                <a:gd name="T35" fmla="*/ 300 h 71"/>
                <a:gd name="T36" fmla="*/ 51 w 93"/>
                <a:gd name="T37" fmla="*/ 300 h 71"/>
                <a:gd name="T38" fmla="*/ 64 w 93"/>
                <a:gd name="T39" fmla="*/ 286 h 71"/>
                <a:gd name="T40" fmla="*/ 64 w 93"/>
                <a:gd name="T41" fmla="*/ 257 h 71"/>
                <a:gd name="T42" fmla="*/ 72 w 93"/>
                <a:gd name="T43" fmla="*/ 209 h 71"/>
                <a:gd name="T44" fmla="*/ 86 w 93"/>
                <a:gd name="T45" fmla="*/ 193 h 71"/>
                <a:gd name="T46" fmla="*/ 99 w 93"/>
                <a:gd name="T47" fmla="*/ 187 h 71"/>
                <a:gd name="T48" fmla="*/ 99 w 93"/>
                <a:gd name="T49" fmla="*/ 158 h 71"/>
                <a:gd name="T50" fmla="*/ 115 w 93"/>
                <a:gd name="T51" fmla="*/ 120 h 71"/>
                <a:gd name="T52" fmla="*/ 129 w 93"/>
                <a:gd name="T53" fmla="*/ 107 h 71"/>
                <a:gd name="T54" fmla="*/ 145 w 93"/>
                <a:gd name="T55" fmla="*/ 99 h 71"/>
                <a:gd name="T56" fmla="*/ 158 w 93"/>
                <a:gd name="T57" fmla="*/ 56 h 71"/>
                <a:gd name="T58" fmla="*/ 158 w 93"/>
                <a:gd name="T59" fmla="*/ 35 h 71"/>
                <a:gd name="T60" fmla="*/ 158 w 93"/>
                <a:gd name="T61" fmla="*/ 29 h 71"/>
                <a:gd name="T62" fmla="*/ 171 w 93"/>
                <a:gd name="T63" fmla="*/ 29 h 71"/>
                <a:gd name="T64" fmla="*/ 187 w 93"/>
                <a:gd name="T65" fmla="*/ 21 h 71"/>
                <a:gd name="T66" fmla="*/ 201 w 93"/>
                <a:gd name="T67" fmla="*/ 29 h 71"/>
                <a:gd name="T68" fmla="*/ 209 w 93"/>
                <a:gd name="T69" fmla="*/ 29 h 71"/>
                <a:gd name="T70" fmla="*/ 214 w 93"/>
                <a:gd name="T71" fmla="*/ 13 h 71"/>
                <a:gd name="T72" fmla="*/ 222 w 93"/>
                <a:gd name="T73" fmla="*/ 0 h 71"/>
                <a:gd name="T74" fmla="*/ 236 w 93"/>
                <a:gd name="T75" fmla="*/ 8 h 71"/>
                <a:gd name="T76" fmla="*/ 244 w 93"/>
                <a:gd name="T77" fmla="*/ 13 h 71"/>
                <a:gd name="T78" fmla="*/ 257 w 93"/>
                <a:gd name="T79" fmla="*/ 13 h 71"/>
                <a:gd name="T80" fmla="*/ 265 w 93"/>
                <a:gd name="T81" fmla="*/ 8 h 71"/>
                <a:gd name="T82" fmla="*/ 278 w 93"/>
                <a:gd name="T83" fmla="*/ 13 h 71"/>
                <a:gd name="T84" fmla="*/ 321 w 93"/>
                <a:gd name="T85" fmla="*/ 29 h 71"/>
                <a:gd name="T86" fmla="*/ 359 w 93"/>
                <a:gd name="T87" fmla="*/ 51 h 71"/>
                <a:gd name="T88" fmla="*/ 415 w 93"/>
                <a:gd name="T89" fmla="*/ 99 h 71"/>
                <a:gd name="T90" fmla="*/ 410 w 93"/>
                <a:gd name="T91" fmla="*/ 115 h 71"/>
                <a:gd name="T92" fmla="*/ 394 w 93"/>
                <a:gd name="T93" fmla="*/ 136 h 71"/>
                <a:gd name="T94" fmla="*/ 388 w 93"/>
                <a:gd name="T95" fmla="*/ 158 h 71"/>
                <a:gd name="T96" fmla="*/ 402 w 93"/>
                <a:gd name="T97" fmla="*/ 171 h 71"/>
                <a:gd name="T98" fmla="*/ 436 w 93"/>
                <a:gd name="T99" fmla="*/ 166 h 71"/>
                <a:gd name="T100" fmla="*/ 436 w 93"/>
                <a:gd name="T101" fmla="*/ 193 h 71"/>
                <a:gd name="T102" fmla="*/ 501 w 93"/>
                <a:gd name="T103" fmla="*/ 257 h 71"/>
                <a:gd name="T104" fmla="*/ 667 w 93"/>
                <a:gd name="T105" fmla="*/ 294 h 71"/>
                <a:gd name="T106" fmla="*/ 544 w 93"/>
                <a:gd name="T107" fmla="*/ 444 h 71"/>
                <a:gd name="T108" fmla="*/ 487 w 93"/>
                <a:gd name="T109" fmla="*/ 444 h 71"/>
                <a:gd name="T110" fmla="*/ 458 w 93"/>
                <a:gd name="T111" fmla="*/ 458 h 71"/>
                <a:gd name="T112" fmla="*/ 415 w 93"/>
                <a:gd name="T113" fmla="*/ 487 h 7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3" h="71">
                  <a:moveTo>
                    <a:pt x="58" y="68"/>
                  </a:moveTo>
                  <a:cubicBezTo>
                    <a:pt x="58" y="68"/>
                    <a:pt x="55" y="68"/>
                    <a:pt x="54" y="68"/>
                  </a:cubicBezTo>
                  <a:cubicBezTo>
                    <a:pt x="54" y="68"/>
                    <a:pt x="53" y="69"/>
                    <a:pt x="51" y="67"/>
                  </a:cubicBezTo>
                  <a:cubicBezTo>
                    <a:pt x="50" y="65"/>
                    <a:pt x="48" y="68"/>
                    <a:pt x="47" y="69"/>
                  </a:cubicBezTo>
                  <a:cubicBezTo>
                    <a:pt x="45" y="69"/>
                    <a:pt x="44" y="71"/>
                    <a:pt x="44" y="71"/>
                  </a:cubicBezTo>
                  <a:cubicBezTo>
                    <a:pt x="35" y="71"/>
                    <a:pt x="35" y="71"/>
                    <a:pt x="35" y="71"/>
                  </a:cubicBezTo>
                  <a:cubicBezTo>
                    <a:pt x="28" y="67"/>
                    <a:pt x="28" y="67"/>
                    <a:pt x="28" y="67"/>
                  </a:cubicBezTo>
                  <a:cubicBezTo>
                    <a:pt x="28" y="67"/>
                    <a:pt x="23" y="66"/>
                    <a:pt x="22" y="66"/>
                  </a:cubicBezTo>
                  <a:cubicBezTo>
                    <a:pt x="22" y="65"/>
                    <a:pt x="20" y="65"/>
                    <a:pt x="20" y="65"/>
                  </a:cubicBezTo>
                  <a:cubicBezTo>
                    <a:pt x="20" y="65"/>
                    <a:pt x="20" y="65"/>
                    <a:pt x="20" y="65"/>
                  </a:cubicBezTo>
                  <a:cubicBezTo>
                    <a:pt x="20" y="65"/>
                    <a:pt x="21" y="61"/>
                    <a:pt x="21" y="60"/>
                  </a:cubicBezTo>
                  <a:cubicBezTo>
                    <a:pt x="20" y="59"/>
                    <a:pt x="19" y="61"/>
                    <a:pt x="17" y="60"/>
                  </a:cubicBezTo>
                  <a:cubicBezTo>
                    <a:pt x="16" y="60"/>
                    <a:pt x="17" y="59"/>
                    <a:pt x="15" y="58"/>
                  </a:cubicBezTo>
                  <a:cubicBezTo>
                    <a:pt x="14" y="58"/>
                    <a:pt x="14" y="56"/>
                    <a:pt x="13" y="54"/>
                  </a:cubicBezTo>
                  <a:cubicBezTo>
                    <a:pt x="13" y="51"/>
                    <a:pt x="11" y="52"/>
                    <a:pt x="10" y="50"/>
                  </a:cubicBezTo>
                  <a:cubicBezTo>
                    <a:pt x="9" y="48"/>
                    <a:pt x="9" y="48"/>
                    <a:pt x="7" y="47"/>
                  </a:cubicBezTo>
                  <a:cubicBezTo>
                    <a:pt x="6" y="46"/>
                    <a:pt x="4" y="47"/>
                    <a:pt x="2" y="47"/>
                  </a:cubicBezTo>
                  <a:cubicBezTo>
                    <a:pt x="0" y="46"/>
                    <a:pt x="3" y="44"/>
                    <a:pt x="4" y="42"/>
                  </a:cubicBezTo>
                  <a:cubicBezTo>
                    <a:pt x="5" y="39"/>
                    <a:pt x="6" y="42"/>
                    <a:pt x="7" y="42"/>
                  </a:cubicBezTo>
                  <a:cubicBezTo>
                    <a:pt x="9" y="42"/>
                    <a:pt x="9" y="42"/>
                    <a:pt x="9" y="40"/>
                  </a:cubicBezTo>
                  <a:cubicBezTo>
                    <a:pt x="9" y="38"/>
                    <a:pt x="8" y="37"/>
                    <a:pt x="9" y="36"/>
                  </a:cubicBezTo>
                  <a:cubicBezTo>
                    <a:pt x="10" y="35"/>
                    <a:pt x="10" y="32"/>
                    <a:pt x="10" y="29"/>
                  </a:cubicBezTo>
                  <a:cubicBezTo>
                    <a:pt x="10" y="25"/>
                    <a:pt x="11" y="27"/>
                    <a:pt x="12" y="27"/>
                  </a:cubicBezTo>
                  <a:cubicBezTo>
                    <a:pt x="13" y="27"/>
                    <a:pt x="14" y="28"/>
                    <a:pt x="14" y="26"/>
                  </a:cubicBezTo>
                  <a:cubicBezTo>
                    <a:pt x="14" y="24"/>
                    <a:pt x="14" y="22"/>
                    <a:pt x="14" y="22"/>
                  </a:cubicBezTo>
                  <a:cubicBezTo>
                    <a:pt x="15" y="21"/>
                    <a:pt x="16" y="19"/>
                    <a:pt x="16" y="17"/>
                  </a:cubicBezTo>
                  <a:cubicBezTo>
                    <a:pt x="16" y="15"/>
                    <a:pt x="17" y="15"/>
                    <a:pt x="18" y="15"/>
                  </a:cubicBezTo>
                  <a:cubicBezTo>
                    <a:pt x="19" y="15"/>
                    <a:pt x="20" y="15"/>
                    <a:pt x="20" y="14"/>
                  </a:cubicBezTo>
                  <a:cubicBezTo>
                    <a:pt x="20" y="13"/>
                    <a:pt x="21" y="9"/>
                    <a:pt x="22" y="8"/>
                  </a:cubicBezTo>
                  <a:cubicBezTo>
                    <a:pt x="22" y="7"/>
                    <a:pt x="22" y="6"/>
                    <a:pt x="22" y="5"/>
                  </a:cubicBezTo>
                  <a:cubicBezTo>
                    <a:pt x="22" y="4"/>
                    <a:pt x="22" y="4"/>
                    <a:pt x="22" y="4"/>
                  </a:cubicBezTo>
                  <a:cubicBezTo>
                    <a:pt x="24" y="4"/>
                    <a:pt x="24" y="4"/>
                    <a:pt x="24" y="4"/>
                  </a:cubicBezTo>
                  <a:cubicBezTo>
                    <a:pt x="25" y="4"/>
                    <a:pt x="26" y="3"/>
                    <a:pt x="26" y="3"/>
                  </a:cubicBezTo>
                  <a:cubicBezTo>
                    <a:pt x="27" y="3"/>
                    <a:pt x="27" y="3"/>
                    <a:pt x="28" y="4"/>
                  </a:cubicBezTo>
                  <a:cubicBezTo>
                    <a:pt x="28" y="5"/>
                    <a:pt x="29" y="5"/>
                    <a:pt x="29" y="4"/>
                  </a:cubicBezTo>
                  <a:cubicBezTo>
                    <a:pt x="29" y="3"/>
                    <a:pt x="29" y="2"/>
                    <a:pt x="30" y="2"/>
                  </a:cubicBezTo>
                  <a:cubicBezTo>
                    <a:pt x="30" y="1"/>
                    <a:pt x="30" y="0"/>
                    <a:pt x="31" y="0"/>
                  </a:cubicBezTo>
                  <a:cubicBezTo>
                    <a:pt x="32" y="0"/>
                    <a:pt x="33" y="1"/>
                    <a:pt x="33" y="1"/>
                  </a:cubicBezTo>
                  <a:cubicBezTo>
                    <a:pt x="33" y="2"/>
                    <a:pt x="33" y="1"/>
                    <a:pt x="34" y="2"/>
                  </a:cubicBezTo>
                  <a:cubicBezTo>
                    <a:pt x="35" y="3"/>
                    <a:pt x="35" y="2"/>
                    <a:pt x="36" y="2"/>
                  </a:cubicBezTo>
                  <a:cubicBezTo>
                    <a:pt x="36" y="2"/>
                    <a:pt x="37" y="0"/>
                    <a:pt x="37" y="1"/>
                  </a:cubicBezTo>
                  <a:cubicBezTo>
                    <a:pt x="38" y="2"/>
                    <a:pt x="38" y="2"/>
                    <a:pt x="39" y="2"/>
                  </a:cubicBezTo>
                  <a:cubicBezTo>
                    <a:pt x="40" y="3"/>
                    <a:pt x="43" y="2"/>
                    <a:pt x="45" y="4"/>
                  </a:cubicBezTo>
                  <a:cubicBezTo>
                    <a:pt x="48" y="5"/>
                    <a:pt x="49" y="5"/>
                    <a:pt x="50" y="7"/>
                  </a:cubicBezTo>
                  <a:cubicBezTo>
                    <a:pt x="52" y="10"/>
                    <a:pt x="57" y="14"/>
                    <a:pt x="58" y="14"/>
                  </a:cubicBezTo>
                  <a:cubicBezTo>
                    <a:pt x="57" y="16"/>
                    <a:pt x="57" y="16"/>
                    <a:pt x="57" y="16"/>
                  </a:cubicBezTo>
                  <a:cubicBezTo>
                    <a:pt x="56" y="16"/>
                    <a:pt x="55" y="18"/>
                    <a:pt x="55" y="19"/>
                  </a:cubicBezTo>
                  <a:cubicBezTo>
                    <a:pt x="54" y="19"/>
                    <a:pt x="54" y="20"/>
                    <a:pt x="54" y="22"/>
                  </a:cubicBezTo>
                  <a:cubicBezTo>
                    <a:pt x="55" y="23"/>
                    <a:pt x="55" y="24"/>
                    <a:pt x="56" y="24"/>
                  </a:cubicBezTo>
                  <a:cubicBezTo>
                    <a:pt x="57" y="24"/>
                    <a:pt x="61" y="23"/>
                    <a:pt x="61" y="23"/>
                  </a:cubicBezTo>
                  <a:cubicBezTo>
                    <a:pt x="61" y="23"/>
                    <a:pt x="60" y="26"/>
                    <a:pt x="61" y="27"/>
                  </a:cubicBezTo>
                  <a:cubicBezTo>
                    <a:pt x="62" y="29"/>
                    <a:pt x="67" y="35"/>
                    <a:pt x="70" y="36"/>
                  </a:cubicBezTo>
                  <a:cubicBezTo>
                    <a:pt x="74" y="38"/>
                    <a:pt x="88" y="42"/>
                    <a:pt x="93" y="41"/>
                  </a:cubicBezTo>
                  <a:cubicBezTo>
                    <a:pt x="76" y="62"/>
                    <a:pt x="76" y="62"/>
                    <a:pt x="76" y="62"/>
                  </a:cubicBezTo>
                  <a:cubicBezTo>
                    <a:pt x="76" y="62"/>
                    <a:pt x="69" y="62"/>
                    <a:pt x="68" y="62"/>
                  </a:cubicBezTo>
                  <a:cubicBezTo>
                    <a:pt x="67" y="63"/>
                    <a:pt x="65" y="63"/>
                    <a:pt x="64" y="64"/>
                  </a:cubicBezTo>
                  <a:cubicBezTo>
                    <a:pt x="63" y="66"/>
                    <a:pt x="59" y="66"/>
                    <a:pt x="58" y="68"/>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06" name="Freeform 357">
              <a:extLst>
                <a:ext uri="{FF2B5EF4-FFF2-40B4-BE49-F238E27FC236}">
                  <a16:creationId xmlns:a16="http://schemas.microsoft.com/office/drawing/2014/main" id="{79DE6EC9-2ADD-4DB5-B5BA-80682B29C2A8}"/>
                </a:ext>
              </a:extLst>
            </p:cNvPr>
            <p:cNvSpPr>
              <a:spLocks/>
            </p:cNvSpPr>
            <p:nvPr/>
          </p:nvSpPr>
          <p:spPr bwMode="auto">
            <a:xfrm>
              <a:off x="6505254" y="3777895"/>
              <a:ext cx="36102" cy="44420"/>
            </a:xfrm>
            <a:custGeom>
              <a:avLst/>
              <a:gdLst>
                <a:gd name="T0" fmla="*/ 47 w 10"/>
                <a:gd name="T1" fmla="*/ 77 h 12"/>
                <a:gd name="T2" fmla="*/ 13 w 10"/>
                <a:gd name="T3" fmla="*/ 85 h 12"/>
                <a:gd name="T4" fmla="*/ 0 w 10"/>
                <a:gd name="T5" fmla="*/ 72 h 12"/>
                <a:gd name="T6" fmla="*/ 8 w 10"/>
                <a:gd name="T7" fmla="*/ 51 h 12"/>
                <a:gd name="T8" fmla="*/ 21 w 10"/>
                <a:gd name="T9" fmla="*/ 29 h 12"/>
                <a:gd name="T10" fmla="*/ 26 w 10"/>
                <a:gd name="T11" fmla="*/ 13 h 12"/>
                <a:gd name="T12" fmla="*/ 47 w 10"/>
                <a:gd name="T13" fmla="*/ 0 h 12"/>
                <a:gd name="T14" fmla="*/ 60 w 10"/>
                <a:gd name="T15" fmla="*/ 8 h 12"/>
                <a:gd name="T16" fmla="*/ 68 w 10"/>
                <a:gd name="T17" fmla="*/ 29 h 12"/>
                <a:gd name="T18" fmla="*/ 60 w 10"/>
                <a:gd name="T19" fmla="*/ 35 h 12"/>
                <a:gd name="T20" fmla="*/ 55 w 10"/>
                <a:gd name="T21" fmla="*/ 43 h 12"/>
                <a:gd name="T22" fmla="*/ 60 w 10"/>
                <a:gd name="T23" fmla="*/ 51 h 12"/>
                <a:gd name="T24" fmla="*/ 68 w 10"/>
                <a:gd name="T25" fmla="*/ 56 h 12"/>
                <a:gd name="T26" fmla="*/ 68 w 10"/>
                <a:gd name="T27" fmla="*/ 64 h 12"/>
                <a:gd name="T28" fmla="*/ 47 w 10"/>
                <a:gd name="T29" fmla="*/ 77 h 1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 h="12">
                  <a:moveTo>
                    <a:pt x="7" y="11"/>
                  </a:moveTo>
                  <a:cubicBezTo>
                    <a:pt x="7" y="11"/>
                    <a:pt x="3" y="12"/>
                    <a:pt x="2" y="12"/>
                  </a:cubicBezTo>
                  <a:cubicBezTo>
                    <a:pt x="1" y="12"/>
                    <a:pt x="1" y="11"/>
                    <a:pt x="0" y="10"/>
                  </a:cubicBezTo>
                  <a:cubicBezTo>
                    <a:pt x="0" y="8"/>
                    <a:pt x="0" y="7"/>
                    <a:pt x="1" y="7"/>
                  </a:cubicBezTo>
                  <a:cubicBezTo>
                    <a:pt x="1" y="6"/>
                    <a:pt x="2" y="4"/>
                    <a:pt x="3" y="4"/>
                  </a:cubicBezTo>
                  <a:cubicBezTo>
                    <a:pt x="4" y="2"/>
                    <a:pt x="4" y="2"/>
                    <a:pt x="4" y="2"/>
                  </a:cubicBezTo>
                  <a:cubicBezTo>
                    <a:pt x="5" y="3"/>
                    <a:pt x="7" y="1"/>
                    <a:pt x="7" y="0"/>
                  </a:cubicBezTo>
                  <a:cubicBezTo>
                    <a:pt x="7" y="0"/>
                    <a:pt x="8" y="0"/>
                    <a:pt x="9" y="1"/>
                  </a:cubicBezTo>
                  <a:cubicBezTo>
                    <a:pt x="9" y="2"/>
                    <a:pt x="10" y="3"/>
                    <a:pt x="10" y="4"/>
                  </a:cubicBezTo>
                  <a:cubicBezTo>
                    <a:pt x="10" y="4"/>
                    <a:pt x="10" y="5"/>
                    <a:pt x="9" y="5"/>
                  </a:cubicBezTo>
                  <a:cubicBezTo>
                    <a:pt x="8" y="6"/>
                    <a:pt x="7" y="6"/>
                    <a:pt x="8" y="6"/>
                  </a:cubicBezTo>
                  <a:cubicBezTo>
                    <a:pt x="8" y="7"/>
                    <a:pt x="9" y="7"/>
                    <a:pt x="9" y="7"/>
                  </a:cubicBezTo>
                  <a:cubicBezTo>
                    <a:pt x="10" y="8"/>
                    <a:pt x="10" y="8"/>
                    <a:pt x="10" y="8"/>
                  </a:cubicBezTo>
                  <a:cubicBezTo>
                    <a:pt x="10" y="9"/>
                    <a:pt x="10" y="9"/>
                    <a:pt x="10" y="9"/>
                  </a:cubicBezTo>
                  <a:cubicBezTo>
                    <a:pt x="7" y="11"/>
                    <a:pt x="7" y="11"/>
                    <a:pt x="7" y="1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07" name="Freeform 358">
              <a:extLst>
                <a:ext uri="{FF2B5EF4-FFF2-40B4-BE49-F238E27FC236}">
                  <a16:creationId xmlns:a16="http://schemas.microsoft.com/office/drawing/2014/main" id="{7524BAA2-514B-4469-B827-AA48157C0462}"/>
                </a:ext>
              </a:extLst>
            </p:cNvPr>
            <p:cNvSpPr>
              <a:spLocks/>
            </p:cNvSpPr>
            <p:nvPr/>
          </p:nvSpPr>
          <p:spPr bwMode="auto">
            <a:xfrm>
              <a:off x="6501089" y="3777895"/>
              <a:ext cx="222166" cy="337318"/>
            </a:xfrm>
            <a:custGeom>
              <a:avLst/>
              <a:gdLst>
                <a:gd name="T0" fmla="*/ 21 w 60"/>
                <a:gd name="T1" fmla="*/ 649 h 91"/>
                <a:gd name="T2" fmla="*/ 0 w 60"/>
                <a:gd name="T3" fmla="*/ 620 h 91"/>
                <a:gd name="T4" fmla="*/ 0 w 60"/>
                <a:gd name="T5" fmla="*/ 457 h 91"/>
                <a:gd name="T6" fmla="*/ 35 w 60"/>
                <a:gd name="T7" fmla="*/ 401 h 91"/>
                <a:gd name="T8" fmla="*/ 77 w 60"/>
                <a:gd name="T9" fmla="*/ 371 h 91"/>
                <a:gd name="T10" fmla="*/ 107 w 60"/>
                <a:gd name="T11" fmla="*/ 358 h 91"/>
                <a:gd name="T12" fmla="*/ 163 w 60"/>
                <a:gd name="T13" fmla="*/ 358 h 91"/>
                <a:gd name="T14" fmla="*/ 285 w 60"/>
                <a:gd name="T15" fmla="*/ 206 h 91"/>
                <a:gd name="T16" fmla="*/ 120 w 60"/>
                <a:gd name="T17" fmla="*/ 171 h 91"/>
                <a:gd name="T18" fmla="*/ 56 w 60"/>
                <a:gd name="T19" fmla="*/ 107 h 91"/>
                <a:gd name="T20" fmla="*/ 56 w 60"/>
                <a:gd name="T21" fmla="*/ 77 h 91"/>
                <a:gd name="T22" fmla="*/ 77 w 60"/>
                <a:gd name="T23" fmla="*/ 64 h 91"/>
                <a:gd name="T24" fmla="*/ 128 w 60"/>
                <a:gd name="T25" fmla="*/ 107 h 91"/>
                <a:gd name="T26" fmla="*/ 179 w 60"/>
                <a:gd name="T27" fmla="*/ 93 h 91"/>
                <a:gd name="T28" fmla="*/ 205 w 60"/>
                <a:gd name="T29" fmla="*/ 85 h 91"/>
                <a:gd name="T30" fmla="*/ 235 w 60"/>
                <a:gd name="T31" fmla="*/ 77 h 91"/>
                <a:gd name="T32" fmla="*/ 243 w 60"/>
                <a:gd name="T33" fmla="*/ 64 h 91"/>
                <a:gd name="T34" fmla="*/ 269 w 60"/>
                <a:gd name="T35" fmla="*/ 56 h 91"/>
                <a:gd name="T36" fmla="*/ 299 w 60"/>
                <a:gd name="T37" fmla="*/ 51 h 91"/>
                <a:gd name="T38" fmla="*/ 328 w 60"/>
                <a:gd name="T39" fmla="*/ 51 h 91"/>
                <a:gd name="T40" fmla="*/ 355 w 60"/>
                <a:gd name="T41" fmla="*/ 43 h 91"/>
                <a:gd name="T42" fmla="*/ 376 w 60"/>
                <a:gd name="T43" fmla="*/ 29 h 91"/>
                <a:gd name="T44" fmla="*/ 392 w 60"/>
                <a:gd name="T45" fmla="*/ 21 h 91"/>
                <a:gd name="T46" fmla="*/ 413 w 60"/>
                <a:gd name="T47" fmla="*/ 29 h 91"/>
                <a:gd name="T48" fmla="*/ 405 w 60"/>
                <a:gd name="T49" fmla="*/ 72 h 91"/>
                <a:gd name="T50" fmla="*/ 397 w 60"/>
                <a:gd name="T51" fmla="*/ 99 h 91"/>
                <a:gd name="T52" fmla="*/ 392 w 60"/>
                <a:gd name="T53" fmla="*/ 150 h 91"/>
                <a:gd name="T54" fmla="*/ 363 w 60"/>
                <a:gd name="T55" fmla="*/ 206 h 91"/>
                <a:gd name="T56" fmla="*/ 333 w 60"/>
                <a:gd name="T57" fmla="*/ 291 h 91"/>
                <a:gd name="T58" fmla="*/ 277 w 60"/>
                <a:gd name="T59" fmla="*/ 393 h 91"/>
                <a:gd name="T60" fmla="*/ 179 w 60"/>
                <a:gd name="T61" fmla="*/ 491 h 91"/>
                <a:gd name="T62" fmla="*/ 107 w 60"/>
                <a:gd name="T63" fmla="*/ 555 h 91"/>
                <a:gd name="T64" fmla="*/ 21 w 60"/>
                <a:gd name="T65" fmla="*/ 649 h 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60" h="91">
                  <a:moveTo>
                    <a:pt x="3" y="91"/>
                  </a:moveTo>
                  <a:cubicBezTo>
                    <a:pt x="0" y="87"/>
                    <a:pt x="0" y="87"/>
                    <a:pt x="0" y="87"/>
                  </a:cubicBezTo>
                  <a:cubicBezTo>
                    <a:pt x="0" y="64"/>
                    <a:pt x="0" y="64"/>
                    <a:pt x="0" y="64"/>
                  </a:cubicBezTo>
                  <a:cubicBezTo>
                    <a:pt x="1" y="63"/>
                    <a:pt x="5" y="56"/>
                    <a:pt x="5" y="56"/>
                  </a:cubicBezTo>
                  <a:cubicBezTo>
                    <a:pt x="6" y="54"/>
                    <a:pt x="10" y="54"/>
                    <a:pt x="11" y="52"/>
                  </a:cubicBezTo>
                  <a:cubicBezTo>
                    <a:pt x="12" y="51"/>
                    <a:pt x="14" y="51"/>
                    <a:pt x="15" y="50"/>
                  </a:cubicBezTo>
                  <a:cubicBezTo>
                    <a:pt x="16" y="50"/>
                    <a:pt x="23" y="50"/>
                    <a:pt x="23" y="50"/>
                  </a:cubicBezTo>
                  <a:cubicBezTo>
                    <a:pt x="40" y="29"/>
                    <a:pt x="40" y="29"/>
                    <a:pt x="40" y="29"/>
                  </a:cubicBezTo>
                  <a:cubicBezTo>
                    <a:pt x="35" y="30"/>
                    <a:pt x="21" y="26"/>
                    <a:pt x="17" y="24"/>
                  </a:cubicBezTo>
                  <a:cubicBezTo>
                    <a:pt x="14" y="23"/>
                    <a:pt x="9" y="17"/>
                    <a:pt x="8" y="15"/>
                  </a:cubicBezTo>
                  <a:cubicBezTo>
                    <a:pt x="7" y="14"/>
                    <a:pt x="8" y="11"/>
                    <a:pt x="8" y="11"/>
                  </a:cubicBezTo>
                  <a:cubicBezTo>
                    <a:pt x="11" y="9"/>
                    <a:pt x="11" y="9"/>
                    <a:pt x="11" y="9"/>
                  </a:cubicBezTo>
                  <a:cubicBezTo>
                    <a:pt x="11" y="9"/>
                    <a:pt x="15" y="16"/>
                    <a:pt x="18" y="15"/>
                  </a:cubicBezTo>
                  <a:cubicBezTo>
                    <a:pt x="21" y="15"/>
                    <a:pt x="23" y="14"/>
                    <a:pt x="25" y="13"/>
                  </a:cubicBezTo>
                  <a:cubicBezTo>
                    <a:pt x="26" y="12"/>
                    <a:pt x="27" y="11"/>
                    <a:pt x="29" y="12"/>
                  </a:cubicBezTo>
                  <a:cubicBezTo>
                    <a:pt x="31" y="13"/>
                    <a:pt x="32" y="11"/>
                    <a:pt x="33" y="11"/>
                  </a:cubicBezTo>
                  <a:cubicBezTo>
                    <a:pt x="33" y="11"/>
                    <a:pt x="33" y="10"/>
                    <a:pt x="34" y="9"/>
                  </a:cubicBezTo>
                  <a:cubicBezTo>
                    <a:pt x="36" y="8"/>
                    <a:pt x="35" y="7"/>
                    <a:pt x="38" y="8"/>
                  </a:cubicBezTo>
                  <a:cubicBezTo>
                    <a:pt x="40" y="9"/>
                    <a:pt x="40" y="8"/>
                    <a:pt x="42" y="7"/>
                  </a:cubicBezTo>
                  <a:cubicBezTo>
                    <a:pt x="44" y="7"/>
                    <a:pt x="46" y="6"/>
                    <a:pt x="46" y="7"/>
                  </a:cubicBezTo>
                  <a:cubicBezTo>
                    <a:pt x="47" y="7"/>
                    <a:pt x="49" y="7"/>
                    <a:pt x="50" y="6"/>
                  </a:cubicBezTo>
                  <a:cubicBezTo>
                    <a:pt x="52" y="6"/>
                    <a:pt x="52" y="5"/>
                    <a:pt x="53" y="4"/>
                  </a:cubicBezTo>
                  <a:cubicBezTo>
                    <a:pt x="54" y="3"/>
                    <a:pt x="55" y="2"/>
                    <a:pt x="55" y="3"/>
                  </a:cubicBezTo>
                  <a:cubicBezTo>
                    <a:pt x="56" y="4"/>
                    <a:pt x="60" y="0"/>
                    <a:pt x="58" y="4"/>
                  </a:cubicBezTo>
                  <a:cubicBezTo>
                    <a:pt x="56" y="8"/>
                    <a:pt x="57" y="9"/>
                    <a:pt x="57" y="10"/>
                  </a:cubicBezTo>
                  <a:cubicBezTo>
                    <a:pt x="57" y="12"/>
                    <a:pt x="55" y="12"/>
                    <a:pt x="56" y="14"/>
                  </a:cubicBezTo>
                  <a:cubicBezTo>
                    <a:pt x="56" y="17"/>
                    <a:pt x="56" y="19"/>
                    <a:pt x="55" y="21"/>
                  </a:cubicBezTo>
                  <a:cubicBezTo>
                    <a:pt x="54" y="23"/>
                    <a:pt x="53" y="25"/>
                    <a:pt x="51" y="29"/>
                  </a:cubicBezTo>
                  <a:cubicBezTo>
                    <a:pt x="50" y="33"/>
                    <a:pt x="49" y="37"/>
                    <a:pt x="47" y="41"/>
                  </a:cubicBezTo>
                  <a:cubicBezTo>
                    <a:pt x="46" y="44"/>
                    <a:pt x="44" y="48"/>
                    <a:pt x="39" y="55"/>
                  </a:cubicBezTo>
                  <a:cubicBezTo>
                    <a:pt x="33" y="63"/>
                    <a:pt x="30" y="67"/>
                    <a:pt x="25" y="69"/>
                  </a:cubicBezTo>
                  <a:cubicBezTo>
                    <a:pt x="21" y="71"/>
                    <a:pt x="19" y="73"/>
                    <a:pt x="15" y="78"/>
                  </a:cubicBezTo>
                  <a:cubicBezTo>
                    <a:pt x="11" y="82"/>
                    <a:pt x="5" y="86"/>
                    <a:pt x="3" y="9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08" name="Freeform 359">
              <a:extLst>
                <a:ext uri="{FF2B5EF4-FFF2-40B4-BE49-F238E27FC236}">
                  <a16:creationId xmlns:a16="http://schemas.microsoft.com/office/drawing/2014/main" id="{7BCB89E5-9C51-453B-8F4D-98167476BDEB}"/>
                </a:ext>
              </a:extLst>
            </p:cNvPr>
            <p:cNvSpPr>
              <a:spLocks/>
            </p:cNvSpPr>
            <p:nvPr/>
          </p:nvSpPr>
          <p:spPr bwMode="auto">
            <a:xfrm>
              <a:off x="6063700" y="4274848"/>
              <a:ext cx="270764" cy="226266"/>
            </a:xfrm>
            <a:custGeom>
              <a:avLst/>
              <a:gdLst>
                <a:gd name="T0" fmla="*/ 8 w 73"/>
                <a:gd name="T1" fmla="*/ 363 h 61"/>
                <a:gd name="T2" fmla="*/ 0 w 73"/>
                <a:gd name="T3" fmla="*/ 206 h 61"/>
                <a:gd name="T4" fmla="*/ 85 w 73"/>
                <a:gd name="T5" fmla="*/ 120 h 61"/>
                <a:gd name="T6" fmla="*/ 120 w 73"/>
                <a:gd name="T7" fmla="*/ 136 h 61"/>
                <a:gd name="T8" fmla="*/ 150 w 73"/>
                <a:gd name="T9" fmla="*/ 128 h 61"/>
                <a:gd name="T10" fmla="*/ 163 w 73"/>
                <a:gd name="T11" fmla="*/ 150 h 61"/>
                <a:gd name="T12" fmla="*/ 206 w 73"/>
                <a:gd name="T13" fmla="*/ 158 h 61"/>
                <a:gd name="T14" fmla="*/ 227 w 73"/>
                <a:gd name="T15" fmla="*/ 136 h 61"/>
                <a:gd name="T16" fmla="*/ 248 w 73"/>
                <a:gd name="T17" fmla="*/ 171 h 61"/>
                <a:gd name="T18" fmla="*/ 278 w 73"/>
                <a:gd name="T19" fmla="*/ 184 h 61"/>
                <a:gd name="T20" fmla="*/ 294 w 73"/>
                <a:gd name="T21" fmla="*/ 206 h 61"/>
                <a:gd name="T22" fmla="*/ 321 w 73"/>
                <a:gd name="T23" fmla="*/ 222 h 61"/>
                <a:gd name="T24" fmla="*/ 350 w 73"/>
                <a:gd name="T25" fmla="*/ 200 h 61"/>
                <a:gd name="T26" fmla="*/ 329 w 73"/>
                <a:gd name="T27" fmla="*/ 179 h 61"/>
                <a:gd name="T28" fmla="*/ 299 w 73"/>
                <a:gd name="T29" fmla="*/ 158 h 61"/>
                <a:gd name="T30" fmla="*/ 286 w 73"/>
                <a:gd name="T31" fmla="*/ 136 h 61"/>
                <a:gd name="T32" fmla="*/ 294 w 73"/>
                <a:gd name="T33" fmla="*/ 86 h 61"/>
                <a:gd name="T34" fmla="*/ 286 w 73"/>
                <a:gd name="T35" fmla="*/ 43 h 61"/>
                <a:gd name="T36" fmla="*/ 315 w 73"/>
                <a:gd name="T37" fmla="*/ 8 h 61"/>
                <a:gd name="T38" fmla="*/ 422 w 73"/>
                <a:gd name="T39" fmla="*/ 13 h 61"/>
                <a:gd name="T40" fmla="*/ 470 w 73"/>
                <a:gd name="T41" fmla="*/ 43 h 61"/>
                <a:gd name="T42" fmla="*/ 500 w 73"/>
                <a:gd name="T43" fmla="*/ 77 h 61"/>
                <a:gd name="T44" fmla="*/ 492 w 73"/>
                <a:gd name="T45" fmla="*/ 128 h 61"/>
                <a:gd name="T46" fmla="*/ 492 w 73"/>
                <a:gd name="T47" fmla="*/ 158 h 61"/>
                <a:gd name="T48" fmla="*/ 492 w 73"/>
                <a:gd name="T49" fmla="*/ 184 h 61"/>
                <a:gd name="T50" fmla="*/ 470 w 73"/>
                <a:gd name="T51" fmla="*/ 200 h 61"/>
                <a:gd name="T52" fmla="*/ 465 w 73"/>
                <a:gd name="T53" fmla="*/ 235 h 61"/>
                <a:gd name="T54" fmla="*/ 363 w 73"/>
                <a:gd name="T55" fmla="*/ 294 h 61"/>
                <a:gd name="T56" fmla="*/ 358 w 73"/>
                <a:gd name="T57" fmla="*/ 337 h 61"/>
                <a:gd name="T58" fmla="*/ 294 w 73"/>
                <a:gd name="T59" fmla="*/ 358 h 61"/>
                <a:gd name="T60" fmla="*/ 243 w 73"/>
                <a:gd name="T61" fmla="*/ 393 h 61"/>
                <a:gd name="T62" fmla="*/ 200 w 73"/>
                <a:gd name="T63" fmla="*/ 428 h 61"/>
                <a:gd name="T64" fmla="*/ 179 w 73"/>
                <a:gd name="T65" fmla="*/ 428 h 61"/>
                <a:gd name="T66" fmla="*/ 158 w 73"/>
                <a:gd name="T67" fmla="*/ 422 h 61"/>
                <a:gd name="T68" fmla="*/ 120 w 73"/>
                <a:gd name="T69" fmla="*/ 406 h 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73" h="61">
                  <a:moveTo>
                    <a:pt x="8" y="58"/>
                  </a:moveTo>
                  <a:cubicBezTo>
                    <a:pt x="8" y="58"/>
                    <a:pt x="3" y="53"/>
                    <a:pt x="1" y="51"/>
                  </a:cubicBezTo>
                  <a:cubicBezTo>
                    <a:pt x="0" y="49"/>
                    <a:pt x="0" y="49"/>
                    <a:pt x="0" y="49"/>
                  </a:cubicBezTo>
                  <a:cubicBezTo>
                    <a:pt x="0" y="29"/>
                    <a:pt x="0" y="29"/>
                    <a:pt x="0" y="29"/>
                  </a:cubicBezTo>
                  <a:cubicBezTo>
                    <a:pt x="12" y="29"/>
                    <a:pt x="12" y="29"/>
                    <a:pt x="12" y="29"/>
                  </a:cubicBezTo>
                  <a:cubicBezTo>
                    <a:pt x="12" y="17"/>
                    <a:pt x="12" y="17"/>
                    <a:pt x="12" y="17"/>
                  </a:cubicBezTo>
                  <a:cubicBezTo>
                    <a:pt x="12" y="17"/>
                    <a:pt x="14" y="17"/>
                    <a:pt x="15" y="18"/>
                  </a:cubicBezTo>
                  <a:cubicBezTo>
                    <a:pt x="16" y="19"/>
                    <a:pt x="16" y="19"/>
                    <a:pt x="17" y="19"/>
                  </a:cubicBezTo>
                  <a:cubicBezTo>
                    <a:pt x="18" y="19"/>
                    <a:pt x="18" y="19"/>
                    <a:pt x="18" y="19"/>
                  </a:cubicBezTo>
                  <a:cubicBezTo>
                    <a:pt x="18" y="19"/>
                    <a:pt x="20" y="18"/>
                    <a:pt x="21" y="18"/>
                  </a:cubicBezTo>
                  <a:cubicBezTo>
                    <a:pt x="21" y="17"/>
                    <a:pt x="21" y="19"/>
                    <a:pt x="21" y="20"/>
                  </a:cubicBezTo>
                  <a:cubicBezTo>
                    <a:pt x="22" y="21"/>
                    <a:pt x="22" y="21"/>
                    <a:pt x="23" y="21"/>
                  </a:cubicBezTo>
                  <a:cubicBezTo>
                    <a:pt x="24" y="22"/>
                    <a:pt x="25" y="22"/>
                    <a:pt x="26" y="21"/>
                  </a:cubicBezTo>
                  <a:cubicBezTo>
                    <a:pt x="27" y="20"/>
                    <a:pt x="28" y="22"/>
                    <a:pt x="29" y="22"/>
                  </a:cubicBezTo>
                  <a:cubicBezTo>
                    <a:pt x="30" y="21"/>
                    <a:pt x="31" y="22"/>
                    <a:pt x="31" y="21"/>
                  </a:cubicBezTo>
                  <a:cubicBezTo>
                    <a:pt x="31" y="20"/>
                    <a:pt x="32" y="19"/>
                    <a:pt x="32" y="19"/>
                  </a:cubicBezTo>
                  <a:cubicBezTo>
                    <a:pt x="33" y="19"/>
                    <a:pt x="33" y="21"/>
                    <a:pt x="33" y="22"/>
                  </a:cubicBezTo>
                  <a:cubicBezTo>
                    <a:pt x="33" y="24"/>
                    <a:pt x="35" y="24"/>
                    <a:pt x="35" y="24"/>
                  </a:cubicBezTo>
                  <a:cubicBezTo>
                    <a:pt x="36" y="24"/>
                    <a:pt x="37" y="24"/>
                    <a:pt x="37" y="24"/>
                  </a:cubicBezTo>
                  <a:cubicBezTo>
                    <a:pt x="37" y="24"/>
                    <a:pt x="38" y="26"/>
                    <a:pt x="39" y="26"/>
                  </a:cubicBezTo>
                  <a:cubicBezTo>
                    <a:pt x="40" y="27"/>
                    <a:pt x="40" y="27"/>
                    <a:pt x="40" y="27"/>
                  </a:cubicBezTo>
                  <a:cubicBezTo>
                    <a:pt x="41" y="27"/>
                    <a:pt x="41" y="28"/>
                    <a:pt x="41" y="29"/>
                  </a:cubicBezTo>
                  <a:cubicBezTo>
                    <a:pt x="41" y="30"/>
                    <a:pt x="42" y="30"/>
                    <a:pt x="43" y="29"/>
                  </a:cubicBezTo>
                  <a:cubicBezTo>
                    <a:pt x="44" y="29"/>
                    <a:pt x="44" y="31"/>
                    <a:pt x="45" y="31"/>
                  </a:cubicBezTo>
                  <a:cubicBezTo>
                    <a:pt x="46" y="32"/>
                    <a:pt x="47" y="31"/>
                    <a:pt x="48" y="30"/>
                  </a:cubicBezTo>
                  <a:cubicBezTo>
                    <a:pt x="49" y="29"/>
                    <a:pt x="49" y="29"/>
                    <a:pt x="49" y="28"/>
                  </a:cubicBezTo>
                  <a:cubicBezTo>
                    <a:pt x="49" y="27"/>
                    <a:pt x="48" y="25"/>
                    <a:pt x="48" y="25"/>
                  </a:cubicBezTo>
                  <a:cubicBezTo>
                    <a:pt x="46" y="25"/>
                    <a:pt x="46" y="25"/>
                    <a:pt x="46" y="25"/>
                  </a:cubicBezTo>
                  <a:cubicBezTo>
                    <a:pt x="46" y="25"/>
                    <a:pt x="45" y="25"/>
                    <a:pt x="44" y="24"/>
                  </a:cubicBezTo>
                  <a:cubicBezTo>
                    <a:pt x="44" y="23"/>
                    <a:pt x="42" y="23"/>
                    <a:pt x="42" y="22"/>
                  </a:cubicBezTo>
                  <a:cubicBezTo>
                    <a:pt x="41" y="21"/>
                    <a:pt x="39" y="21"/>
                    <a:pt x="40" y="20"/>
                  </a:cubicBezTo>
                  <a:cubicBezTo>
                    <a:pt x="40" y="18"/>
                    <a:pt x="40" y="20"/>
                    <a:pt x="40" y="19"/>
                  </a:cubicBezTo>
                  <a:cubicBezTo>
                    <a:pt x="40" y="18"/>
                    <a:pt x="41" y="17"/>
                    <a:pt x="42" y="16"/>
                  </a:cubicBezTo>
                  <a:cubicBezTo>
                    <a:pt x="42" y="14"/>
                    <a:pt x="41" y="14"/>
                    <a:pt x="41" y="12"/>
                  </a:cubicBezTo>
                  <a:cubicBezTo>
                    <a:pt x="41" y="11"/>
                    <a:pt x="42" y="10"/>
                    <a:pt x="41" y="9"/>
                  </a:cubicBezTo>
                  <a:cubicBezTo>
                    <a:pt x="41" y="7"/>
                    <a:pt x="40" y="6"/>
                    <a:pt x="40" y="6"/>
                  </a:cubicBezTo>
                  <a:cubicBezTo>
                    <a:pt x="41" y="6"/>
                    <a:pt x="43" y="4"/>
                    <a:pt x="43" y="4"/>
                  </a:cubicBezTo>
                  <a:cubicBezTo>
                    <a:pt x="43" y="4"/>
                    <a:pt x="43" y="1"/>
                    <a:pt x="44" y="1"/>
                  </a:cubicBezTo>
                  <a:cubicBezTo>
                    <a:pt x="44" y="0"/>
                    <a:pt x="55" y="0"/>
                    <a:pt x="55" y="0"/>
                  </a:cubicBezTo>
                  <a:cubicBezTo>
                    <a:pt x="55" y="0"/>
                    <a:pt x="57" y="2"/>
                    <a:pt x="59" y="2"/>
                  </a:cubicBezTo>
                  <a:cubicBezTo>
                    <a:pt x="61" y="2"/>
                    <a:pt x="62" y="2"/>
                    <a:pt x="63" y="3"/>
                  </a:cubicBezTo>
                  <a:cubicBezTo>
                    <a:pt x="63" y="5"/>
                    <a:pt x="65" y="5"/>
                    <a:pt x="66" y="6"/>
                  </a:cubicBezTo>
                  <a:cubicBezTo>
                    <a:pt x="67" y="7"/>
                    <a:pt x="69" y="7"/>
                    <a:pt x="70" y="8"/>
                  </a:cubicBezTo>
                  <a:cubicBezTo>
                    <a:pt x="70" y="8"/>
                    <a:pt x="70" y="10"/>
                    <a:pt x="70" y="11"/>
                  </a:cubicBezTo>
                  <a:cubicBezTo>
                    <a:pt x="71" y="12"/>
                    <a:pt x="73" y="14"/>
                    <a:pt x="72" y="15"/>
                  </a:cubicBezTo>
                  <a:cubicBezTo>
                    <a:pt x="70" y="16"/>
                    <a:pt x="68" y="17"/>
                    <a:pt x="69" y="18"/>
                  </a:cubicBezTo>
                  <a:cubicBezTo>
                    <a:pt x="69" y="19"/>
                    <a:pt x="70" y="20"/>
                    <a:pt x="70" y="21"/>
                  </a:cubicBezTo>
                  <a:cubicBezTo>
                    <a:pt x="70" y="21"/>
                    <a:pt x="68" y="21"/>
                    <a:pt x="69" y="22"/>
                  </a:cubicBezTo>
                  <a:cubicBezTo>
                    <a:pt x="69" y="23"/>
                    <a:pt x="71" y="23"/>
                    <a:pt x="71" y="24"/>
                  </a:cubicBezTo>
                  <a:cubicBezTo>
                    <a:pt x="71" y="25"/>
                    <a:pt x="69" y="25"/>
                    <a:pt x="69" y="26"/>
                  </a:cubicBezTo>
                  <a:cubicBezTo>
                    <a:pt x="69" y="27"/>
                    <a:pt x="69" y="26"/>
                    <a:pt x="68" y="27"/>
                  </a:cubicBezTo>
                  <a:cubicBezTo>
                    <a:pt x="67" y="28"/>
                    <a:pt x="66" y="27"/>
                    <a:pt x="66" y="28"/>
                  </a:cubicBezTo>
                  <a:cubicBezTo>
                    <a:pt x="66" y="30"/>
                    <a:pt x="67" y="30"/>
                    <a:pt x="67" y="31"/>
                  </a:cubicBezTo>
                  <a:cubicBezTo>
                    <a:pt x="66" y="32"/>
                    <a:pt x="64" y="32"/>
                    <a:pt x="65" y="33"/>
                  </a:cubicBezTo>
                  <a:cubicBezTo>
                    <a:pt x="66" y="34"/>
                    <a:pt x="68" y="34"/>
                    <a:pt x="67" y="35"/>
                  </a:cubicBezTo>
                  <a:cubicBezTo>
                    <a:pt x="67" y="36"/>
                    <a:pt x="53" y="40"/>
                    <a:pt x="51" y="41"/>
                  </a:cubicBezTo>
                  <a:cubicBezTo>
                    <a:pt x="49" y="43"/>
                    <a:pt x="50" y="43"/>
                    <a:pt x="50" y="44"/>
                  </a:cubicBezTo>
                  <a:cubicBezTo>
                    <a:pt x="51" y="44"/>
                    <a:pt x="50" y="47"/>
                    <a:pt x="50" y="47"/>
                  </a:cubicBezTo>
                  <a:cubicBezTo>
                    <a:pt x="50" y="47"/>
                    <a:pt x="46" y="45"/>
                    <a:pt x="44" y="46"/>
                  </a:cubicBezTo>
                  <a:cubicBezTo>
                    <a:pt x="42" y="48"/>
                    <a:pt x="41" y="48"/>
                    <a:pt x="41" y="50"/>
                  </a:cubicBezTo>
                  <a:cubicBezTo>
                    <a:pt x="42" y="52"/>
                    <a:pt x="40" y="52"/>
                    <a:pt x="39" y="52"/>
                  </a:cubicBezTo>
                  <a:cubicBezTo>
                    <a:pt x="38" y="52"/>
                    <a:pt x="34" y="53"/>
                    <a:pt x="34" y="55"/>
                  </a:cubicBezTo>
                  <a:cubicBezTo>
                    <a:pt x="33" y="57"/>
                    <a:pt x="33" y="57"/>
                    <a:pt x="32" y="58"/>
                  </a:cubicBezTo>
                  <a:cubicBezTo>
                    <a:pt x="30" y="60"/>
                    <a:pt x="29" y="61"/>
                    <a:pt x="28" y="60"/>
                  </a:cubicBezTo>
                  <a:cubicBezTo>
                    <a:pt x="28" y="59"/>
                    <a:pt x="27" y="58"/>
                    <a:pt x="26" y="59"/>
                  </a:cubicBezTo>
                  <a:cubicBezTo>
                    <a:pt x="26" y="60"/>
                    <a:pt x="25" y="60"/>
                    <a:pt x="25" y="60"/>
                  </a:cubicBezTo>
                  <a:cubicBezTo>
                    <a:pt x="25" y="60"/>
                    <a:pt x="24" y="58"/>
                    <a:pt x="24" y="59"/>
                  </a:cubicBezTo>
                  <a:cubicBezTo>
                    <a:pt x="23" y="60"/>
                    <a:pt x="22" y="59"/>
                    <a:pt x="22" y="59"/>
                  </a:cubicBezTo>
                  <a:cubicBezTo>
                    <a:pt x="22" y="59"/>
                    <a:pt x="20" y="58"/>
                    <a:pt x="20" y="59"/>
                  </a:cubicBezTo>
                  <a:cubicBezTo>
                    <a:pt x="20" y="59"/>
                    <a:pt x="20" y="57"/>
                    <a:pt x="17" y="57"/>
                  </a:cubicBezTo>
                  <a:cubicBezTo>
                    <a:pt x="15" y="57"/>
                    <a:pt x="9" y="57"/>
                    <a:pt x="8" y="58"/>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09" name="Freeform 360">
              <a:extLst>
                <a:ext uri="{FF2B5EF4-FFF2-40B4-BE49-F238E27FC236}">
                  <a16:creationId xmlns:a16="http://schemas.microsoft.com/office/drawing/2014/main" id="{CB4C71F0-3731-45B5-93C8-52EFC9764324}"/>
                </a:ext>
              </a:extLst>
            </p:cNvPr>
            <p:cNvSpPr>
              <a:spLocks/>
            </p:cNvSpPr>
            <p:nvPr/>
          </p:nvSpPr>
          <p:spPr bwMode="auto">
            <a:xfrm>
              <a:off x="6301140" y="4301223"/>
              <a:ext cx="73592" cy="180458"/>
            </a:xfrm>
            <a:custGeom>
              <a:avLst/>
              <a:gdLst>
                <a:gd name="T0" fmla="*/ 72 w 20"/>
                <a:gd name="T1" fmla="*/ 8 h 49"/>
                <a:gd name="T2" fmla="*/ 42 w 20"/>
                <a:gd name="T3" fmla="*/ 8 h 49"/>
                <a:gd name="T4" fmla="*/ 42 w 20"/>
                <a:gd name="T5" fmla="*/ 29 h 49"/>
                <a:gd name="T6" fmla="*/ 56 w 20"/>
                <a:gd name="T7" fmla="*/ 56 h 49"/>
                <a:gd name="T8" fmla="*/ 34 w 20"/>
                <a:gd name="T9" fmla="*/ 77 h 49"/>
                <a:gd name="T10" fmla="*/ 42 w 20"/>
                <a:gd name="T11" fmla="*/ 98 h 49"/>
                <a:gd name="T12" fmla="*/ 34 w 20"/>
                <a:gd name="T13" fmla="*/ 106 h 49"/>
                <a:gd name="T14" fmla="*/ 50 w 20"/>
                <a:gd name="T15" fmla="*/ 119 h 49"/>
                <a:gd name="T16" fmla="*/ 34 w 20"/>
                <a:gd name="T17" fmla="*/ 133 h 49"/>
                <a:gd name="T18" fmla="*/ 29 w 20"/>
                <a:gd name="T19" fmla="*/ 141 h 49"/>
                <a:gd name="T20" fmla="*/ 13 w 20"/>
                <a:gd name="T21" fmla="*/ 149 h 49"/>
                <a:gd name="T22" fmla="*/ 21 w 20"/>
                <a:gd name="T23" fmla="*/ 170 h 49"/>
                <a:gd name="T24" fmla="*/ 8 w 20"/>
                <a:gd name="T25" fmla="*/ 183 h 49"/>
                <a:gd name="T26" fmla="*/ 21 w 20"/>
                <a:gd name="T27" fmla="*/ 196 h 49"/>
                <a:gd name="T28" fmla="*/ 34 w 20"/>
                <a:gd name="T29" fmla="*/ 204 h 49"/>
                <a:gd name="T30" fmla="*/ 56 w 20"/>
                <a:gd name="T31" fmla="*/ 226 h 49"/>
                <a:gd name="T32" fmla="*/ 77 w 20"/>
                <a:gd name="T33" fmla="*/ 226 h 49"/>
                <a:gd name="T34" fmla="*/ 85 w 20"/>
                <a:gd name="T35" fmla="*/ 260 h 49"/>
                <a:gd name="T36" fmla="*/ 77 w 20"/>
                <a:gd name="T37" fmla="*/ 294 h 49"/>
                <a:gd name="T38" fmla="*/ 98 w 20"/>
                <a:gd name="T39" fmla="*/ 316 h 49"/>
                <a:gd name="T40" fmla="*/ 111 w 20"/>
                <a:gd name="T41" fmla="*/ 345 h 49"/>
                <a:gd name="T42" fmla="*/ 111 w 20"/>
                <a:gd name="T43" fmla="*/ 324 h 49"/>
                <a:gd name="T44" fmla="*/ 111 w 20"/>
                <a:gd name="T45" fmla="*/ 302 h 49"/>
                <a:gd name="T46" fmla="*/ 140 w 20"/>
                <a:gd name="T47" fmla="*/ 289 h 49"/>
                <a:gd name="T48" fmla="*/ 127 w 20"/>
                <a:gd name="T49" fmla="*/ 218 h 49"/>
                <a:gd name="T50" fmla="*/ 111 w 20"/>
                <a:gd name="T51" fmla="*/ 191 h 49"/>
                <a:gd name="T52" fmla="*/ 119 w 20"/>
                <a:gd name="T53" fmla="*/ 226 h 49"/>
                <a:gd name="T54" fmla="*/ 106 w 20"/>
                <a:gd name="T55" fmla="*/ 204 h 49"/>
                <a:gd name="T56" fmla="*/ 85 w 20"/>
                <a:gd name="T57" fmla="*/ 204 h 49"/>
                <a:gd name="T58" fmla="*/ 85 w 20"/>
                <a:gd name="T59" fmla="*/ 183 h 49"/>
                <a:gd name="T60" fmla="*/ 77 w 20"/>
                <a:gd name="T61" fmla="*/ 162 h 49"/>
                <a:gd name="T62" fmla="*/ 72 w 20"/>
                <a:gd name="T63" fmla="*/ 149 h 49"/>
                <a:gd name="T64" fmla="*/ 64 w 20"/>
                <a:gd name="T65" fmla="*/ 111 h 49"/>
                <a:gd name="T66" fmla="*/ 77 w 20"/>
                <a:gd name="T67" fmla="*/ 98 h 49"/>
                <a:gd name="T68" fmla="*/ 85 w 20"/>
                <a:gd name="T69" fmla="*/ 90 h 49"/>
                <a:gd name="T70" fmla="*/ 85 w 20"/>
                <a:gd name="T71" fmla="*/ 64 h 49"/>
                <a:gd name="T72" fmla="*/ 72 w 20"/>
                <a:gd name="T73" fmla="*/ 29 h 49"/>
                <a:gd name="T74" fmla="*/ 72 w 20"/>
                <a:gd name="T75" fmla="*/ 8 h 4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0" h="49">
                  <a:moveTo>
                    <a:pt x="10" y="1"/>
                  </a:moveTo>
                  <a:cubicBezTo>
                    <a:pt x="9" y="0"/>
                    <a:pt x="7" y="1"/>
                    <a:pt x="6" y="1"/>
                  </a:cubicBezTo>
                  <a:cubicBezTo>
                    <a:pt x="6" y="1"/>
                    <a:pt x="6" y="3"/>
                    <a:pt x="6" y="4"/>
                  </a:cubicBezTo>
                  <a:cubicBezTo>
                    <a:pt x="7" y="5"/>
                    <a:pt x="9" y="7"/>
                    <a:pt x="8" y="8"/>
                  </a:cubicBezTo>
                  <a:cubicBezTo>
                    <a:pt x="6" y="9"/>
                    <a:pt x="4" y="10"/>
                    <a:pt x="5" y="11"/>
                  </a:cubicBezTo>
                  <a:cubicBezTo>
                    <a:pt x="5" y="12"/>
                    <a:pt x="6" y="13"/>
                    <a:pt x="6" y="14"/>
                  </a:cubicBezTo>
                  <a:cubicBezTo>
                    <a:pt x="6" y="14"/>
                    <a:pt x="4" y="14"/>
                    <a:pt x="5" y="15"/>
                  </a:cubicBezTo>
                  <a:cubicBezTo>
                    <a:pt x="5" y="16"/>
                    <a:pt x="7" y="16"/>
                    <a:pt x="7" y="17"/>
                  </a:cubicBezTo>
                  <a:cubicBezTo>
                    <a:pt x="7" y="18"/>
                    <a:pt x="5" y="18"/>
                    <a:pt x="5" y="19"/>
                  </a:cubicBezTo>
                  <a:cubicBezTo>
                    <a:pt x="5" y="20"/>
                    <a:pt x="5" y="19"/>
                    <a:pt x="4" y="20"/>
                  </a:cubicBezTo>
                  <a:cubicBezTo>
                    <a:pt x="3" y="21"/>
                    <a:pt x="2" y="20"/>
                    <a:pt x="2" y="21"/>
                  </a:cubicBezTo>
                  <a:cubicBezTo>
                    <a:pt x="2" y="23"/>
                    <a:pt x="3" y="23"/>
                    <a:pt x="3" y="24"/>
                  </a:cubicBezTo>
                  <a:cubicBezTo>
                    <a:pt x="2" y="25"/>
                    <a:pt x="0" y="25"/>
                    <a:pt x="1" y="26"/>
                  </a:cubicBezTo>
                  <a:cubicBezTo>
                    <a:pt x="2" y="27"/>
                    <a:pt x="4" y="27"/>
                    <a:pt x="3" y="28"/>
                  </a:cubicBezTo>
                  <a:cubicBezTo>
                    <a:pt x="3" y="28"/>
                    <a:pt x="4" y="28"/>
                    <a:pt x="5" y="29"/>
                  </a:cubicBezTo>
                  <a:cubicBezTo>
                    <a:pt x="5" y="30"/>
                    <a:pt x="6" y="32"/>
                    <a:pt x="8" y="32"/>
                  </a:cubicBezTo>
                  <a:cubicBezTo>
                    <a:pt x="9" y="32"/>
                    <a:pt x="11" y="31"/>
                    <a:pt x="11" y="32"/>
                  </a:cubicBezTo>
                  <a:cubicBezTo>
                    <a:pt x="12" y="32"/>
                    <a:pt x="14" y="34"/>
                    <a:pt x="12" y="37"/>
                  </a:cubicBezTo>
                  <a:cubicBezTo>
                    <a:pt x="10" y="39"/>
                    <a:pt x="9" y="39"/>
                    <a:pt x="11" y="42"/>
                  </a:cubicBezTo>
                  <a:cubicBezTo>
                    <a:pt x="13" y="45"/>
                    <a:pt x="13" y="44"/>
                    <a:pt x="14" y="45"/>
                  </a:cubicBezTo>
                  <a:cubicBezTo>
                    <a:pt x="14" y="47"/>
                    <a:pt x="16" y="49"/>
                    <a:pt x="16" y="49"/>
                  </a:cubicBezTo>
                  <a:cubicBezTo>
                    <a:pt x="16" y="49"/>
                    <a:pt x="16" y="47"/>
                    <a:pt x="16" y="46"/>
                  </a:cubicBezTo>
                  <a:cubicBezTo>
                    <a:pt x="15" y="44"/>
                    <a:pt x="15" y="44"/>
                    <a:pt x="16" y="43"/>
                  </a:cubicBezTo>
                  <a:cubicBezTo>
                    <a:pt x="17" y="42"/>
                    <a:pt x="19" y="42"/>
                    <a:pt x="20" y="41"/>
                  </a:cubicBezTo>
                  <a:cubicBezTo>
                    <a:pt x="20" y="39"/>
                    <a:pt x="20" y="34"/>
                    <a:pt x="18" y="31"/>
                  </a:cubicBezTo>
                  <a:cubicBezTo>
                    <a:pt x="16" y="28"/>
                    <a:pt x="16" y="27"/>
                    <a:pt x="16" y="27"/>
                  </a:cubicBezTo>
                  <a:cubicBezTo>
                    <a:pt x="17" y="32"/>
                    <a:pt x="17" y="32"/>
                    <a:pt x="17" y="32"/>
                  </a:cubicBezTo>
                  <a:cubicBezTo>
                    <a:pt x="15" y="29"/>
                    <a:pt x="15" y="29"/>
                    <a:pt x="15" y="29"/>
                  </a:cubicBezTo>
                  <a:cubicBezTo>
                    <a:pt x="14" y="30"/>
                    <a:pt x="12" y="31"/>
                    <a:pt x="12" y="29"/>
                  </a:cubicBezTo>
                  <a:cubicBezTo>
                    <a:pt x="13" y="27"/>
                    <a:pt x="13" y="26"/>
                    <a:pt x="12" y="26"/>
                  </a:cubicBezTo>
                  <a:cubicBezTo>
                    <a:pt x="11" y="25"/>
                    <a:pt x="11" y="24"/>
                    <a:pt x="11" y="23"/>
                  </a:cubicBezTo>
                  <a:cubicBezTo>
                    <a:pt x="11" y="23"/>
                    <a:pt x="11" y="24"/>
                    <a:pt x="10" y="21"/>
                  </a:cubicBezTo>
                  <a:cubicBezTo>
                    <a:pt x="10" y="18"/>
                    <a:pt x="9" y="17"/>
                    <a:pt x="9" y="16"/>
                  </a:cubicBezTo>
                  <a:cubicBezTo>
                    <a:pt x="10" y="16"/>
                    <a:pt x="10" y="14"/>
                    <a:pt x="11" y="14"/>
                  </a:cubicBezTo>
                  <a:cubicBezTo>
                    <a:pt x="11" y="15"/>
                    <a:pt x="12" y="14"/>
                    <a:pt x="12" y="13"/>
                  </a:cubicBezTo>
                  <a:cubicBezTo>
                    <a:pt x="12" y="13"/>
                    <a:pt x="12" y="10"/>
                    <a:pt x="12" y="9"/>
                  </a:cubicBezTo>
                  <a:cubicBezTo>
                    <a:pt x="11" y="8"/>
                    <a:pt x="10" y="6"/>
                    <a:pt x="10" y="4"/>
                  </a:cubicBezTo>
                  <a:cubicBezTo>
                    <a:pt x="10" y="2"/>
                    <a:pt x="10" y="1"/>
                    <a:pt x="10" y="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10" name="Freeform 361">
              <a:extLst>
                <a:ext uri="{FF2B5EF4-FFF2-40B4-BE49-F238E27FC236}">
                  <a16:creationId xmlns:a16="http://schemas.microsoft.com/office/drawing/2014/main" id="{16BC6EEE-A49B-4944-88F2-90C7BEA20C24}"/>
                </a:ext>
              </a:extLst>
            </p:cNvPr>
            <p:cNvSpPr>
              <a:spLocks/>
            </p:cNvSpPr>
            <p:nvPr/>
          </p:nvSpPr>
          <p:spPr bwMode="auto">
            <a:xfrm>
              <a:off x="6245598" y="4326209"/>
              <a:ext cx="240217" cy="370633"/>
            </a:xfrm>
            <a:custGeom>
              <a:avLst/>
              <a:gdLst>
                <a:gd name="T0" fmla="*/ 8 w 65"/>
                <a:gd name="T1" fmla="*/ 214 h 100"/>
                <a:gd name="T2" fmla="*/ 128 w 65"/>
                <a:gd name="T3" fmla="*/ 150 h 100"/>
                <a:gd name="T4" fmla="*/ 162 w 65"/>
                <a:gd name="T5" fmla="*/ 179 h 100"/>
                <a:gd name="T6" fmla="*/ 192 w 65"/>
                <a:gd name="T7" fmla="*/ 214 h 100"/>
                <a:gd name="T8" fmla="*/ 205 w 65"/>
                <a:gd name="T9" fmla="*/ 270 h 100"/>
                <a:gd name="T10" fmla="*/ 221 w 65"/>
                <a:gd name="T11" fmla="*/ 278 h 100"/>
                <a:gd name="T12" fmla="*/ 248 w 65"/>
                <a:gd name="T13" fmla="*/ 243 h 100"/>
                <a:gd name="T14" fmla="*/ 221 w 65"/>
                <a:gd name="T15" fmla="*/ 142 h 100"/>
                <a:gd name="T16" fmla="*/ 200 w 65"/>
                <a:gd name="T17" fmla="*/ 85 h 100"/>
                <a:gd name="T18" fmla="*/ 248 w 65"/>
                <a:gd name="T19" fmla="*/ 51 h 100"/>
                <a:gd name="T20" fmla="*/ 282 w 65"/>
                <a:gd name="T21" fmla="*/ 51 h 100"/>
                <a:gd name="T22" fmla="*/ 325 w 65"/>
                <a:gd name="T23" fmla="*/ 51 h 100"/>
                <a:gd name="T24" fmla="*/ 346 w 65"/>
                <a:gd name="T25" fmla="*/ 29 h 100"/>
                <a:gd name="T26" fmla="*/ 397 w 65"/>
                <a:gd name="T27" fmla="*/ 21 h 100"/>
                <a:gd name="T28" fmla="*/ 452 w 65"/>
                <a:gd name="T29" fmla="*/ 29 h 100"/>
                <a:gd name="T30" fmla="*/ 447 w 65"/>
                <a:gd name="T31" fmla="*/ 107 h 100"/>
                <a:gd name="T32" fmla="*/ 452 w 65"/>
                <a:gd name="T33" fmla="*/ 163 h 100"/>
                <a:gd name="T34" fmla="*/ 452 w 65"/>
                <a:gd name="T35" fmla="*/ 214 h 100"/>
                <a:gd name="T36" fmla="*/ 383 w 65"/>
                <a:gd name="T37" fmla="*/ 286 h 100"/>
                <a:gd name="T38" fmla="*/ 277 w 65"/>
                <a:gd name="T39" fmla="*/ 334 h 100"/>
                <a:gd name="T40" fmla="*/ 221 w 65"/>
                <a:gd name="T41" fmla="*/ 384 h 100"/>
                <a:gd name="T42" fmla="*/ 184 w 65"/>
                <a:gd name="T43" fmla="*/ 422 h 100"/>
                <a:gd name="T44" fmla="*/ 192 w 65"/>
                <a:gd name="T45" fmla="*/ 478 h 100"/>
                <a:gd name="T46" fmla="*/ 213 w 65"/>
                <a:gd name="T47" fmla="*/ 529 h 100"/>
                <a:gd name="T48" fmla="*/ 200 w 65"/>
                <a:gd name="T49" fmla="*/ 577 h 100"/>
                <a:gd name="T50" fmla="*/ 192 w 65"/>
                <a:gd name="T51" fmla="*/ 614 h 100"/>
                <a:gd name="T52" fmla="*/ 149 w 65"/>
                <a:gd name="T53" fmla="*/ 635 h 100"/>
                <a:gd name="T54" fmla="*/ 98 w 65"/>
                <a:gd name="T55" fmla="*/ 649 h 100"/>
                <a:gd name="T56" fmla="*/ 85 w 65"/>
                <a:gd name="T57" fmla="*/ 678 h 100"/>
                <a:gd name="T58" fmla="*/ 72 w 65"/>
                <a:gd name="T59" fmla="*/ 713 h 100"/>
                <a:gd name="T60" fmla="*/ 51 w 65"/>
                <a:gd name="T61" fmla="*/ 678 h 100"/>
                <a:gd name="T62" fmla="*/ 51 w 65"/>
                <a:gd name="T63" fmla="*/ 571 h 100"/>
                <a:gd name="T64" fmla="*/ 64 w 65"/>
                <a:gd name="T65" fmla="*/ 491 h 100"/>
                <a:gd name="T66" fmla="*/ 106 w 65"/>
                <a:gd name="T67" fmla="*/ 427 h 100"/>
                <a:gd name="T68" fmla="*/ 106 w 65"/>
                <a:gd name="T69" fmla="*/ 363 h 100"/>
                <a:gd name="T70" fmla="*/ 120 w 65"/>
                <a:gd name="T71" fmla="*/ 320 h 100"/>
                <a:gd name="T72" fmla="*/ 98 w 65"/>
                <a:gd name="T73" fmla="*/ 264 h 100"/>
                <a:gd name="T74" fmla="*/ 64 w 65"/>
                <a:gd name="T75" fmla="*/ 243 h 100"/>
                <a:gd name="T76" fmla="*/ 29 w 65"/>
                <a:gd name="T77" fmla="*/ 243 h 10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65" h="100">
                  <a:moveTo>
                    <a:pt x="1" y="33"/>
                  </a:moveTo>
                  <a:cubicBezTo>
                    <a:pt x="1" y="33"/>
                    <a:pt x="2" y="30"/>
                    <a:pt x="1" y="30"/>
                  </a:cubicBezTo>
                  <a:cubicBezTo>
                    <a:pt x="1" y="29"/>
                    <a:pt x="0" y="29"/>
                    <a:pt x="2" y="27"/>
                  </a:cubicBezTo>
                  <a:cubicBezTo>
                    <a:pt x="4" y="26"/>
                    <a:pt x="18" y="22"/>
                    <a:pt x="18" y="21"/>
                  </a:cubicBezTo>
                  <a:cubicBezTo>
                    <a:pt x="18" y="21"/>
                    <a:pt x="19" y="21"/>
                    <a:pt x="20" y="22"/>
                  </a:cubicBezTo>
                  <a:cubicBezTo>
                    <a:pt x="20" y="23"/>
                    <a:pt x="21" y="25"/>
                    <a:pt x="23" y="25"/>
                  </a:cubicBezTo>
                  <a:cubicBezTo>
                    <a:pt x="24" y="25"/>
                    <a:pt x="26" y="24"/>
                    <a:pt x="26" y="25"/>
                  </a:cubicBezTo>
                  <a:cubicBezTo>
                    <a:pt x="27" y="25"/>
                    <a:pt x="29" y="27"/>
                    <a:pt x="27" y="30"/>
                  </a:cubicBezTo>
                  <a:cubicBezTo>
                    <a:pt x="25" y="32"/>
                    <a:pt x="24" y="32"/>
                    <a:pt x="26" y="35"/>
                  </a:cubicBezTo>
                  <a:cubicBezTo>
                    <a:pt x="28" y="38"/>
                    <a:pt x="28" y="37"/>
                    <a:pt x="29" y="38"/>
                  </a:cubicBezTo>
                  <a:cubicBezTo>
                    <a:pt x="29" y="40"/>
                    <a:pt x="31" y="42"/>
                    <a:pt x="31" y="42"/>
                  </a:cubicBezTo>
                  <a:cubicBezTo>
                    <a:pt x="31" y="42"/>
                    <a:pt x="31" y="40"/>
                    <a:pt x="31" y="39"/>
                  </a:cubicBezTo>
                  <a:cubicBezTo>
                    <a:pt x="30" y="37"/>
                    <a:pt x="30" y="37"/>
                    <a:pt x="31" y="36"/>
                  </a:cubicBezTo>
                  <a:cubicBezTo>
                    <a:pt x="32" y="35"/>
                    <a:pt x="34" y="35"/>
                    <a:pt x="35" y="34"/>
                  </a:cubicBezTo>
                  <a:cubicBezTo>
                    <a:pt x="35" y="32"/>
                    <a:pt x="35" y="27"/>
                    <a:pt x="33" y="24"/>
                  </a:cubicBezTo>
                  <a:cubicBezTo>
                    <a:pt x="31" y="21"/>
                    <a:pt x="31" y="20"/>
                    <a:pt x="31" y="20"/>
                  </a:cubicBezTo>
                  <a:cubicBezTo>
                    <a:pt x="31" y="20"/>
                    <a:pt x="29" y="20"/>
                    <a:pt x="29" y="18"/>
                  </a:cubicBezTo>
                  <a:cubicBezTo>
                    <a:pt x="28" y="16"/>
                    <a:pt x="28" y="13"/>
                    <a:pt x="28" y="12"/>
                  </a:cubicBezTo>
                  <a:cubicBezTo>
                    <a:pt x="28" y="11"/>
                    <a:pt x="30" y="7"/>
                    <a:pt x="30" y="7"/>
                  </a:cubicBezTo>
                  <a:cubicBezTo>
                    <a:pt x="35" y="7"/>
                    <a:pt x="35" y="7"/>
                    <a:pt x="35" y="7"/>
                  </a:cubicBezTo>
                  <a:cubicBezTo>
                    <a:pt x="35" y="7"/>
                    <a:pt x="37" y="5"/>
                    <a:pt x="37" y="6"/>
                  </a:cubicBezTo>
                  <a:cubicBezTo>
                    <a:pt x="38" y="7"/>
                    <a:pt x="39" y="8"/>
                    <a:pt x="40" y="7"/>
                  </a:cubicBezTo>
                  <a:cubicBezTo>
                    <a:pt x="41" y="7"/>
                    <a:pt x="41" y="6"/>
                    <a:pt x="43" y="6"/>
                  </a:cubicBezTo>
                  <a:cubicBezTo>
                    <a:pt x="45" y="6"/>
                    <a:pt x="45" y="7"/>
                    <a:pt x="46" y="7"/>
                  </a:cubicBezTo>
                  <a:cubicBezTo>
                    <a:pt x="47" y="7"/>
                    <a:pt x="49" y="6"/>
                    <a:pt x="49" y="6"/>
                  </a:cubicBezTo>
                  <a:cubicBezTo>
                    <a:pt x="49" y="4"/>
                    <a:pt x="49" y="4"/>
                    <a:pt x="49" y="4"/>
                  </a:cubicBezTo>
                  <a:cubicBezTo>
                    <a:pt x="50" y="4"/>
                    <a:pt x="51" y="2"/>
                    <a:pt x="52" y="3"/>
                  </a:cubicBezTo>
                  <a:cubicBezTo>
                    <a:pt x="54" y="5"/>
                    <a:pt x="54" y="4"/>
                    <a:pt x="56" y="3"/>
                  </a:cubicBezTo>
                  <a:cubicBezTo>
                    <a:pt x="57" y="3"/>
                    <a:pt x="63" y="0"/>
                    <a:pt x="64" y="0"/>
                  </a:cubicBezTo>
                  <a:cubicBezTo>
                    <a:pt x="64" y="0"/>
                    <a:pt x="65" y="3"/>
                    <a:pt x="64" y="4"/>
                  </a:cubicBezTo>
                  <a:cubicBezTo>
                    <a:pt x="63" y="5"/>
                    <a:pt x="63" y="6"/>
                    <a:pt x="63" y="8"/>
                  </a:cubicBezTo>
                  <a:cubicBezTo>
                    <a:pt x="63" y="11"/>
                    <a:pt x="63" y="11"/>
                    <a:pt x="63" y="15"/>
                  </a:cubicBezTo>
                  <a:cubicBezTo>
                    <a:pt x="64" y="18"/>
                    <a:pt x="64" y="21"/>
                    <a:pt x="64" y="21"/>
                  </a:cubicBezTo>
                  <a:cubicBezTo>
                    <a:pt x="64" y="22"/>
                    <a:pt x="64" y="23"/>
                    <a:pt x="64" y="23"/>
                  </a:cubicBezTo>
                  <a:cubicBezTo>
                    <a:pt x="64" y="24"/>
                    <a:pt x="63" y="27"/>
                    <a:pt x="63" y="28"/>
                  </a:cubicBezTo>
                  <a:cubicBezTo>
                    <a:pt x="64" y="29"/>
                    <a:pt x="64" y="30"/>
                    <a:pt x="64" y="30"/>
                  </a:cubicBezTo>
                  <a:cubicBezTo>
                    <a:pt x="63" y="31"/>
                    <a:pt x="62" y="32"/>
                    <a:pt x="61" y="33"/>
                  </a:cubicBezTo>
                  <a:cubicBezTo>
                    <a:pt x="60" y="33"/>
                    <a:pt x="58" y="38"/>
                    <a:pt x="54" y="40"/>
                  </a:cubicBezTo>
                  <a:cubicBezTo>
                    <a:pt x="51" y="41"/>
                    <a:pt x="48" y="42"/>
                    <a:pt x="46" y="44"/>
                  </a:cubicBezTo>
                  <a:cubicBezTo>
                    <a:pt x="43" y="45"/>
                    <a:pt x="41" y="45"/>
                    <a:pt x="39" y="47"/>
                  </a:cubicBezTo>
                  <a:cubicBezTo>
                    <a:pt x="38" y="49"/>
                    <a:pt x="36" y="51"/>
                    <a:pt x="35" y="51"/>
                  </a:cubicBezTo>
                  <a:cubicBezTo>
                    <a:pt x="34" y="52"/>
                    <a:pt x="33" y="52"/>
                    <a:pt x="31" y="54"/>
                  </a:cubicBezTo>
                  <a:cubicBezTo>
                    <a:pt x="30" y="56"/>
                    <a:pt x="28" y="58"/>
                    <a:pt x="27" y="57"/>
                  </a:cubicBezTo>
                  <a:cubicBezTo>
                    <a:pt x="27" y="57"/>
                    <a:pt x="26" y="57"/>
                    <a:pt x="26" y="59"/>
                  </a:cubicBezTo>
                  <a:cubicBezTo>
                    <a:pt x="26" y="61"/>
                    <a:pt x="26" y="62"/>
                    <a:pt x="27" y="63"/>
                  </a:cubicBezTo>
                  <a:cubicBezTo>
                    <a:pt x="28" y="64"/>
                    <a:pt x="27" y="64"/>
                    <a:pt x="27" y="67"/>
                  </a:cubicBezTo>
                  <a:cubicBezTo>
                    <a:pt x="27" y="69"/>
                    <a:pt x="28" y="68"/>
                    <a:pt x="28" y="71"/>
                  </a:cubicBezTo>
                  <a:cubicBezTo>
                    <a:pt x="29" y="74"/>
                    <a:pt x="30" y="73"/>
                    <a:pt x="30" y="74"/>
                  </a:cubicBezTo>
                  <a:cubicBezTo>
                    <a:pt x="30" y="75"/>
                    <a:pt x="29" y="76"/>
                    <a:pt x="29" y="77"/>
                  </a:cubicBezTo>
                  <a:cubicBezTo>
                    <a:pt x="29" y="78"/>
                    <a:pt x="28" y="79"/>
                    <a:pt x="28" y="81"/>
                  </a:cubicBezTo>
                  <a:cubicBezTo>
                    <a:pt x="28" y="82"/>
                    <a:pt x="29" y="83"/>
                    <a:pt x="29" y="83"/>
                  </a:cubicBezTo>
                  <a:cubicBezTo>
                    <a:pt x="29" y="84"/>
                    <a:pt x="27" y="84"/>
                    <a:pt x="27" y="86"/>
                  </a:cubicBezTo>
                  <a:cubicBezTo>
                    <a:pt x="26" y="87"/>
                    <a:pt x="25" y="88"/>
                    <a:pt x="23" y="88"/>
                  </a:cubicBezTo>
                  <a:cubicBezTo>
                    <a:pt x="21" y="88"/>
                    <a:pt x="21" y="88"/>
                    <a:pt x="21" y="89"/>
                  </a:cubicBezTo>
                  <a:cubicBezTo>
                    <a:pt x="20" y="89"/>
                    <a:pt x="19" y="90"/>
                    <a:pt x="17" y="90"/>
                  </a:cubicBezTo>
                  <a:cubicBezTo>
                    <a:pt x="16" y="90"/>
                    <a:pt x="15" y="90"/>
                    <a:pt x="14" y="91"/>
                  </a:cubicBezTo>
                  <a:cubicBezTo>
                    <a:pt x="13" y="92"/>
                    <a:pt x="13" y="92"/>
                    <a:pt x="12" y="93"/>
                  </a:cubicBezTo>
                  <a:cubicBezTo>
                    <a:pt x="11" y="94"/>
                    <a:pt x="11" y="94"/>
                    <a:pt x="12" y="95"/>
                  </a:cubicBezTo>
                  <a:cubicBezTo>
                    <a:pt x="13" y="96"/>
                    <a:pt x="13" y="96"/>
                    <a:pt x="12" y="98"/>
                  </a:cubicBezTo>
                  <a:cubicBezTo>
                    <a:pt x="11" y="100"/>
                    <a:pt x="11" y="100"/>
                    <a:pt x="10" y="100"/>
                  </a:cubicBezTo>
                  <a:cubicBezTo>
                    <a:pt x="9" y="99"/>
                    <a:pt x="7" y="100"/>
                    <a:pt x="7" y="100"/>
                  </a:cubicBezTo>
                  <a:cubicBezTo>
                    <a:pt x="7" y="95"/>
                    <a:pt x="7" y="95"/>
                    <a:pt x="7" y="95"/>
                  </a:cubicBezTo>
                  <a:cubicBezTo>
                    <a:pt x="7" y="95"/>
                    <a:pt x="7" y="90"/>
                    <a:pt x="8" y="87"/>
                  </a:cubicBezTo>
                  <a:cubicBezTo>
                    <a:pt x="8" y="84"/>
                    <a:pt x="8" y="83"/>
                    <a:pt x="7" y="80"/>
                  </a:cubicBezTo>
                  <a:cubicBezTo>
                    <a:pt x="5" y="78"/>
                    <a:pt x="5" y="73"/>
                    <a:pt x="5" y="73"/>
                  </a:cubicBezTo>
                  <a:cubicBezTo>
                    <a:pt x="5" y="73"/>
                    <a:pt x="7" y="71"/>
                    <a:pt x="9" y="69"/>
                  </a:cubicBezTo>
                  <a:cubicBezTo>
                    <a:pt x="11" y="67"/>
                    <a:pt x="12" y="66"/>
                    <a:pt x="12" y="64"/>
                  </a:cubicBezTo>
                  <a:cubicBezTo>
                    <a:pt x="13" y="62"/>
                    <a:pt x="14" y="62"/>
                    <a:pt x="15" y="60"/>
                  </a:cubicBezTo>
                  <a:cubicBezTo>
                    <a:pt x="16" y="59"/>
                    <a:pt x="15" y="57"/>
                    <a:pt x="15" y="55"/>
                  </a:cubicBezTo>
                  <a:cubicBezTo>
                    <a:pt x="14" y="53"/>
                    <a:pt x="14" y="52"/>
                    <a:pt x="15" y="51"/>
                  </a:cubicBezTo>
                  <a:cubicBezTo>
                    <a:pt x="16" y="50"/>
                    <a:pt x="14" y="50"/>
                    <a:pt x="15" y="49"/>
                  </a:cubicBezTo>
                  <a:cubicBezTo>
                    <a:pt x="16" y="49"/>
                    <a:pt x="16" y="45"/>
                    <a:pt x="17" y="45"/>
                  </a:cubicBezTo>
                  <a:cubicBezTo>
                    <a:pt x="17" y="44"/>
                    <a:pt x="17" y="45"/>
                    <a:pt x="17" y="42"/>
                  </a:cubicBezTo>
                  <a:cubicBezTo>
                    <a:pt x="16" y="38"/>
                    <a:pt x="15" y="37"/>
                    <a:pt x="14" y="37"/>
                  </a:cubicBezTo>
                  <a:cubicBezTo>
                    <a:pt x="14" y="37"/>
                    <a:pt x="13" y="37"/>
                    <a:pt x="12" y="36"/>
                  </a:cubicBezTo>
                  <a:cubicBezTo>
                    <a:pt x="10" y="35"/>
                    <a:pt x="10" y="35"/>
                    <a:pt x="9" y="34"/>
                  </a:cubicBezTo>
                  <a:cubicBezTo>
                    <a:pt x="7" y="34"/>
                    <a:pt x="7" y="34"/>
                    <a:pt x="6" y="34"/>
                  </a:cubicBezTo>
                  <a:cubicBezTo>
                    <a:pt x="5" y="34"/>
                    <a:pt x="4" y="33"/>
                    <a:pt x="4" y="34"/>
                  </a:cubicBezTo>
                  <a:cubicBezTo>
                    <a:pt x="3" y="34"/>
                    <a:pt x="1" y="33"/>
                    <a:pt x="1" y="33"/>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11" name="Freeform 362">
              <a:extLst>
                <a:ext uri="{FF2B5EF4-FFF2-40B4-BE49-F238E27FC236}">
                  <a16:creationId xmlns:a16="http://schemas.microsoft.com/office/drawing/2014/main" id="{35384E3C-DE35-4AA8-900A-5CF60991FF94}"/>
                </a:ext>
              </a:extLst>
            </p:cNvPr>
            <p:cNvSpPr>
              <a:spLocks/>
            </p:cNvSpPr>
            <p:nvPr/>
          </p:nvSpPr>
          <p:spPr bwMode="auto">
            <a:xfrm>
              <a:off x="6134515" y="4441425"/>
              <a:ext cx="173567" cy="155471"/>
            </a:xfrm>
            <a:custGeom>
              <a:avLst/>
              <a:gdLst>
                <a:gd name="T0" fmla="*/ 247 w 47"/>
                <a:gd name="T1" fmla="*/ 299 h 42"/>
                <a:gd name="T2" fmla="*/ 277 w 47"/>
                <a:gd name="T3" fmla="*/ 269 h 42"/>
                <a:gd name="T4" fmla="*/ 298 w 47"/>
                <a:gd name="T5" fmla="*/ 235 h 42"/>
                <a:gd name="T6" fmla="*/ 319 w 47"/>
                <a:gd name="T7" fmla="*/ 205 h 42"/>
                <a:gd name="T8" fmla="*/ 319 w 47"/>
                <a:gd name="T9" fmla="*/ 171 h 42"/>
                <a:gd name="T10" fmla="*/ 319 w 47"/>
                <a:gd name="T11" fmla="*/ 141 h 42"/>
                <a:gd name="T12" fmla="*/ 319 w 47"/>
                <a:gd name="T13" fmla="*/ 128 h 42"/>
                <a:gd name="T14" fmla="*/ 332 w 47"/>
                <a:gd name="T15" fmla="*/ 99 h 42"/>
                <a:gd name="T16" fmla="*/ 332 w 47"/>
                <a:gd name="T17" fmla="*/ 77 h 42"/>
                <a:gd name="T18" fmla="*/ 311 w 47"/>
                <a:gd name="T19" fmla="*/ 43 h 42"/>
                <a:gd name="T20" fmla="*/ 298 w 47"/>
                <a:gd name="T21" fmla="*/ 35 h 42"/>
                <a:gd name="T22" fmla="*/ 277 w 47"/>
                <a:gd name="T23" fmla="*/ 21 h 42"/>
                <a:gd name="T24" fmla="*/ 255 w 47"/>
                <a:gd name="T25" fmla="*/ 21 h 42"/>
                <a:gd name="T26" fmla="*/ 239 w 47"/>
                <a:gd name="T27" fmla="*/ 21 h 42"/>
                <a:gd name="T28" fmla="*/ 218 w 47"/>
                <a:gd name="T29" fmla="*/ 13 h 42"/>
                <a:gd name="T30" fmla="*/ 176 w 47"/>
                <a:gd name="T31" fmla="*/ 8 h 42"/>
                <a:gd name="T32" fmla="*/ 157 w 47"/>
                <a:gd name="T33" fmla="*/ 35 h 42"/>
                <a:gd name="T34" fmla="*/ 141 w 47"/>
                <a:gd name="T35" fmla="*/ 51 h 42"/>
                <a:gd name="T36" fmla="*/ 106 w 47"/>
                <a:gd name="T37" fmla="*/ 72 h 42"/>
                <a:gd name="T38" fmla="*/ 93 w 47"/>
                <a:gd name="T39" fmla="*/ 93 h 42"/>
                <a:gd name="T40" fmla="*/ 64 w 47"/>
                <a:gd name="T41" fmla="*/ 107 h 42"/>
                <a:gd name="T42" fmla="*/ 51 w 47"/>
                <a:gd name="T43" fmla="*/ 99 h 42"/>
                <a:gd name="T44" fmla="*/ 43 w 47"/>
                <a:gd name="T45" fmla="*/ 107 h 42"/>
                <a:gd name="T46" fmla="*/ 35 w 47"/>
                <a:gd name="T47" fmla="*/ 99 h 42"/>
                <a:gd name="T48" fmla="*/ 21 w 47"/>
                <a:gd name="T49" fmla="*/ 99 h 42"/>
                <a:gd name="T50" fmla="*/ 8 w 47"/>
                <a:gd name="T51" fmla="*/ 99 h 42"/>
                <a:gd name="T52" fmla="*/ 8 w 47"/>
                <a:gd name="T53" fmla="*/ 120 h 42"/>
                <a:gd name="T54" fmla="*/ 43 w 47"/>
                <a:gd name="T55" fmla="*/ 171 h 42"/>
                <a:gd name="T56" fmla="*/ 72 w 47"/>
                <a:gd name="T57" fmla="*/ 200 h 42"/>
                <a:gd name="T58" fmla="*/ 93 w 47"/>
                <a:gd name="T59" fmla="*/ 213 h 42"/>
                <a:gd name="T60" fmla="*/ 98 w 47"/>
                <a:gd name="T61" fmla="*/ 205 h 42"/>
                <a:gd name="T62" fmla="*/ 93 w 47"/>
                <a:gd name="T63" fmla="*/ 227 h 42"/>
                <a:gd name="T64" fmla="*/ 106 w 47"/>
                <a:gd name="T65" fmla="*/ 235 h 42"/>
                <a:gd name="T66" fmla="*/ 98 w 47"/>
                <a:gd name="T67" fmla="*/ 256 h 42"/>
                <a:gd name="T68" fmla="*/ 114 w 47"/>
                <a:gd name="T69" fmla="*/ 256 h 42"/>
                <a:gd name="T70" fmla="*/ 128 w 47"/>
                <a:gd name="T71" fmla="*/ 264 h 42"/>
                <a:gd name="T72" fmla="*/ 157 w 47"/>
                <a:gd name="T73" fmla="*/ 285 h 42"/>
                <a:gd name="T74" fmla="*/ 247 w 47"/>
                <a:gd name="T75" fmla="*/ 299 h 4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7" h="42">
                  <a:moveTo>
                    <a:pt x="35" y="42"/>
                  </a:moveTo>
                  <a:cubicBezTo>
                    <a:pt x="35" y="42"/>
                    <a:pt x="37" y="40"/>
                    <a:pt x="39" y="38"/>
                  </a:cubicBezTo>
                  <a:cubicBezTo>
                    <a:pt x="41" y="36"/>
                    <a:pt x="42" y="35"/>
                    <a:pt x="42" y="33"/>
                  </a:cubicBezTo>
                  <a:cubicBezTo>
                    <a:pt x="43" y="31"/>
                    <a:pt x="44" y="31"/>
                    <a:pt x="45" y="29"/>
                  </a:cubicBezTo>
                  <a:cubicBezTo>
                    <a:pt x="46" y="28"/>
                    <a:pt x="45" y="26"/>
                    <a:pt x="45" y="24"/>
                  </a:cubicBezTo>
                  <a:cubicBezTo>
                    <a:pt x="44" y="22"/>
                    <a:pt x="44" y="21"/>
                    <a:pt x="45" y="20"/>
                  </a:cubicBezTo>
                  <a:cubicBezTo>
                    <a:pt x="46" y="19"/>
                    <a:pt x="44" y="19"/>
                    <a:pt x="45" y="18"/>
                  </a:cubicBezTo>
                  <a:cubicBezTo>
                    <a:pt x="46" y="18"/>
                    <a:pt x="46" y="14"/>
                    <a:pt x="47" y="14"/>
                  </a:cubicBezTo>
                  <a:cubicBezTo>
                    <a:pt x="47" y="13"/>
                    <a:pt x="47" y="14"/>
                    <a:pt x="47" y="11"/>
                  </a:cubicBezTo>
                  <a:cubicBezTo>
                    <a:pt x="46" y="7"/>
                    <a:pt x="45" y="6"/>
                    <a:pt x="44" y="6"/>
                  </a:cubicBezTo>
                  <a:cubicBezTo>
                    <a:pt x="44" y="6"/>
                    <a:pt x="43" y="6"/>
                    <a:pt x="42" y="5"/>
                  </a:cubicBezTo>
                  <a:cubicBezTo>
                    <a:pt x="40" y="4"/>
                    <a:pt x="40" y="4"/>
                    <a:pt x="39" y="3"/>
                  </a:cubicBezTo>
                  <a:cubicBezTo>
                    <a:pt x="37" y="3"/>
                    <a:pt x="37" y="3"/>
                    <a:pt x="36" y="3"/>
                  </a:cubicBezTo>
                  <a:cubicBezTo>
                    <a:pt x="35" y="3"/>
                    <a:pt x="34" y="2"/>
                    <a:pt x="34" y="3"/>
                  </a:cubicBezTo>
                  <a:cubicBezTo>
                    <a:pt x="33" y="3"/>
                    <a:pt x="31" y="2"/>
                    <a:pt x="31" y="2"/>
                  </a:cubicBezTo>
                  <a:cubicBezTo>
                    <a:pt x="31" y="2"/>
                    <a:pt x="27" y="0"/>
                    <a:pt x="25" y="1"/>
                  </a:cubicBezTo>
                  <a:cubicBezTo>
                    <a:pt x="23" y="3"/>
                    <a:pt x="22" y="3"/>
                    <a:pt x="22" y="5"/>
                  </a:cubicBezTo>
                  <a:cubicBezTo>
                    <a:pt x="23" y="7"/>
                    <a:pt x="21" y="7"/>
                    <a:pt x="20" y="7"/>
                  </a:cubicBezTo>
                  <a:cubicBezTo>
                    <a:pt x="19" y="7"/>
                    <a:pt x="15" y="8"/>
                    <a:pt x="15" y="10"/>
                  </a:cubicBezTo>
                  <a:cubicBezTo>
                    <a:pt x="14" y="12"/>
                    <a:pt x="14" y="12"/>
                    <a:pt x="13" y="13"/>
                  </a:cubicBezTo>
                  <a:cubicBezTo>
                    <a:pt x="11" y="15"/>
                    <a:pt x="10" y="16"/>
                    <a:pt x="9" y="15"/>
                  </a:cubicBezTo>
                  <a:cubicBezTo>
                    <a:pt x="9" y="14"/>
                    <a:pt x="8" y="13"/>
                    <a:pt x="7" y="14"/>
                  </a:cubicBezTo>
                  <a:cubicBezTo>
                    <a:pt x="7" y="15"/>
                    <a:pt x="6" y="15"/>
                    <a:pt x="6" y="15"/>
                  </a:cubicBezTo>
                  <a:cubicBezTo>
                    <a:pt x="6" y="15"/>
                    <a:pt x="5" y="13"/>
                    <a:pt x="5" y="14"/>
                  </a:cubicBezTo>
                  <a:cubicBezTo>
                    <a:pt x="4" y="15"/>
                    <a:pt x="3" y="14"/>
                    <a:pt x="3" y="14"/>
                  </a:cubicBezTo>
                  <a:cubicBezTo>
                    <a:pt x="3" y="14"/>
                    <a:pt x="1" y="13"/>
                    <a:pt x="1" y="14"/>
                  </a:cubicBezTo>
                  <a:cubicBezTo>
                    <a:pt x="1" y="14"/>
                    <a:pt x="0" y="16"/>
                    <a:pt x="1" y="17"/>
                  </a:cubicBezTo>
                  <a:cubicBezTo>
                    <a:pt x="3" y="19"/>
                    <a:pt x="6" y="21"/>
                    <a:pt x="6" y="24"/>
                  </a:cubicBezTo>
                  <a:cubicBezTo>
                    <a:pt x="7" y="27"/>
                    <a:pt x="9" y="28"/>
                    <a:pt x="10" y="28"/>
                  </a:cubicBezTo>
                  <a:cubicBezTo>
                    <a:pt x="11" y="29"/>
                    <a:pt x="13" y="29"/>
                    <a:pt x="13" y="30"/>
                  </a:cubicBezTo>
                  <a:cubicBezTo>
                    <a:pt x="13" y="31"/>
                    <a:pt x="14" y="28"/>
                    <a:pt x="14" y="29"/>
                  </a:cubicBezTo>
                  <a:cubicBezTo>
                    <a:pt x="14" y="31"/>
                    <a:pt x="13" y="31"/>
                    <a:pt x="13" y="32"/>
                  </a:cubicBezTo>
                  <a:cubicBezTo>
                    <a:pt x="14" y="33"/>
                    <a:pt x="15" y="32"/>
                    <a:pt x="15" y="33"/>
                  </a:cubicBezTo>
                  <a:cubicBezTo>
                    <a:pt x="15" y="34"/>
                    <a:pt x="14" y="35"/>
                    <a:pt x="14" y="36"/>
                  </a:cubicBezTo>
                  <a:cubicBezTo>
                    <a:pt x="15" y="36"/>
                    <a:pt x="15" y="36"/>
                    <a:pt x="16" y="36"/>
                  </a:cubicBezTo>
                  <a:cubicBezTo>
                    <a:pt x="17" y="36"/>
                    <a:pt x="17" y="36"/>
                    <a:pt x="18" y="37"/>
                  </a:cubicBezTo>
                  <a:cubicBezTo>
                    <a:pt x="19" y="38"/>
                    <a:pt x="22" y="38"/>
                    <a:pt x="22" y="40"/>
                  </a:cubicBezTo>
                  <a:cubicBezTo>
                    <a:pt x="22" y="40"/>
                    <a:pt x="33" y="41"/>
                    <a:pt x="35" y="4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12" name="Freeform 363">
              <a:extLst>
                <a:ext uri="{FF2B5EF4-FFF2-40B4-BE49-F238E27FC236}">
                  <a16:creationId xmlns:a16="http://schemas.microsoft.com/office/drawing/2014/main" id="{E27F650F-52F5-43C1-9A9B-3679175D22ED}"/>
                </a:ext>
              </a:extLst>
            </p:cNvPr>
            <p:cNvSpPr>
              <a:spLocks/>
            </p:cNvSpPr>
            <p:nvPr/>
          </p:nvSpPr>
          <p:spPr bwMode="auto">
            <a:xfrm>
              <a:off x="5829037" y="4470576"/>
              <a:ext cx="308255" cy="270687"/>
            </a:xfrm>
            <a:custGeom>
              <a:avLst/>
              <a:gdLst>
                <a:gd name="T0" fmla="*/ 8 w 83"/>
                <a:gd name="T1" fmla="*/ 13 h 73"/>
                <a:gd name="T2" fmla="*/ 43 w 83"/>
                <a:gd name="T3" fmla="*/ 13 h 73"/>
                <a:gd name="T4" fmla="*/ 72 w 83"/>
                <a:gd name="T5" fmla="*/ 0 h 73"/>
                <a:gd name="T6" fmla="*/ 107 w 83"/>
                <a:gd name="T7" fmla="*/ 21 h 73"/>
                <a:gd name="T8" fmla="*/ 300 w 83"/>
                <a:gd name="T9" fmla="*/ 21 h 73"/>
                <a:gd name="T10" fmla="*/ 321 w 83"/>
                <a:gd name="T11" fmla="*/ 43 h 73"/>
                <a:gd name="T12" fmla="*/ 393 w 83"/>
                <a:gd name="T13" fmla="*/ 51 h 73"/>
                <a:gd name="T14" fmla="*/ 508 w 83"/>
                <a:gd name="T15" fmla="*/ 35 h 73"/>
                <a:gd name="T16" fmla="*/ 572 w 83"/>
                <a:gd name="T17" fmla="*/ 29 h 73"/>
                <a:gd name="T18" fmla="*/ 594 w 83"/>
                <a:gd name="T19" fmla="*/ 43 h 73"/>
                <a:gd name="T20" fmla="*/ 580 w 83"/>
                <a:gd name="T21" fmla="*/ 43 h 73"/>
                <a:gd name="T22" fmla="*/ 559 w 83"/>
                <a:gd name="T23" fmla="*/ 51 h 73"/>
                <a:gd name="T24" fmla="*/ 538 w 83"/>
                <a:gd name="T25" fmla="*/ 51 h 73"/>
                <a:gd name="T26" fmla="*/ 516 w 83"/>
                <a:gd name="T27" fmla="*/ 64 h 73"/>
                <a:gd name="T28" fmla="*/ 508 w 83"/>
                <a:gd name="T29" fmla="*/ 51 h 73"/>
                <a:gd name="T30" fmla="*/ 407 w 83"/>
                <a:gd name="T31" fmla="*/ 64 h 73"/>
                <a:gd name="T32" fmla="*/ 401 w 83"/>
                <a:gd name="T33" fmla="*/ 222 h 73"/>
                <a:gd name="T34" fmla="*/ 364 w 83"/>
                <a:gd name="T35" fmla="*/ 222 h 73"/>
                <a:gd name="T36" fmla="*/ 358 w 83"/>
                <a:gd name="T37" fmla="*/ 492 h 73"/>
                <a:gd name="T38" fmla="*/ 329 w 83"/>
                <a:gd name="T39" fmla="*/ 508 h 73"/>
                <a:gd name="T40" fmla="*/ 316 w 83"/>
                <a:gd name="T41" fmla="*/ 513 h 73"/>
                <a:gd name="T42" fmla="*/ 294 w 83"/>
                <a:gd name="T43" fmla="*/ 513 h 73"/>
                <a:gd name="T44" fmla="*/ 273 w 83"/>
                <a:gd name="T45" fmla="*/ 513 h 73"/>
                <a:gd name="T46" fmla="*/ 265 w 83"/>
                <a:gd name="T47" fmla="*/ 508 h 73"/>
                <a:gd name="T48" fmla="*/ 251 w 83"/>
                <a:gd name="T49" fmla="*/ 500 h 73"/>
                <a:gd name="T50" fmla="*/ 235 w 83"/>
                <a:gd name="T51" fmla="*/ 478 h 73"/>
                <a:gd name="T52" fmla="*/ 214 w 83"/>
                <a:gd name="T53" fmla="*/ 508 h 73"/>
                <a:gd name="T54" fmla="*/ 158 w 83"/>
                <a:gd name="T55" fmla="*/ 443 h 73"/>
                <a:gd name="T56" fmla="*/ 150 w 83"/>
                <a:gd name="T57" fmla="*/ 393 h 73"/>
                <a:gd name="T58" fmla="*/ 142 w 83"/>
                <a:gd name="T59" fmla="*/ 358 h 73"/>
                <a:gd name="T60" fmla="*/ 142 w 83"/>
                <a:gd name="T61" fmla="*/ 329 h 73"/>
                <a:gd name="T62" fmla="*/ 128 w 83"/>
                <a:gd name="T63" fmla="*/ 315 h 73"/>
                <a:gd name="T64" fmla="*/ 128 w 83"/>
                <a:gd name="T65" fmla="*/ 243 h 73"/>
                <a:gd name="T66" fmla="*/ 86 w 83"/>
                <a:gd name="T67" fmla="*/ 171 h 73"/>
                <a:gd name="T68" fmla="*/ 51 w 83"/>
                <a:gd name="T69" fmla="*/ 115 h 73"/>
                <a:gd name="T70" fmla="*/ 29 w 83"/>
                <a:gd name="T71" fmla="*/ 77 h 73"/>
                <a:gd name="T72" fmla="*/ 8 w 83"/>
                <a:gd name="T73" fmla="*/ 13 h 7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3" h="73">
                  <a:moveTo>
                    <a:pt x="1" y="2"/>
                  </a:moveTo>
                  <a:cubicBezTo>
                    <a:pt x="1" y="2"/>
                    <a:pt x="4" y="2"/>
                    <a:pt x="6" y="2"/>
                  </a:cubicBezTo>
                  <a:cubicBezTo>
                    <a:pt x="7" y="2"/>
                    <a:pt x="8" y="1"/>
                    <a:pt x="10" y="0"/>
                  </a:cubicBezTo>
                  <a:cubicBezTo>
                    <a:pt x="12" y="0"/>
                    <a:pt x="15" y="3"/>
                    <a:pt x="15" y="3"/>
                  </a:cubicBezTo>
                  <a:cubicBezTo>
                    <a:pt x="42" y="3"/>
                    <a:pt x="42" y="3"/>
                    <a:pt x="42" y="3"/>
                  </a:cubicBezTo>
                  <a:cubicBezTo>
                    <a:pt x="41" y="5"/>
                    <a:pt x="44" y="6"/>
                    <a:pt x="45" y="6"/>
                  </a:cubicBezTo>
                  <a:cubicBezTo>
                    <a:pt x="47" y="6"/>
                    <a:pt x="50" y="5"/>
                    <a:pt x="55" y="7"/>
                  </a:cubicBezTo>
                  <a:cubicBezTo>
                    <a:pt x="59" y="9"/>
                    <a:pt x="71" y="5"/>
                    <a:pt x="71" y="5"/>
                  </a:cubicBezTo>
                  <a:cubicBezTo>
                    <a:pt x="72" y="4"/>
                    <a:pt x="78" y="4"/>
                    <a:pt x="80" y="4"/>
                  </a:cubicBezTo>
                  <a:cubicBezTo>
                    <a:pt x="83" y="4"/>
                    <a:pt x="83" y="6"/>
                    <a:pt x="83" y="6"/>
                  </a:cubicBezTo>
                  <a:cubicBezTo>
                    <a:pt x="83" y="6"/>
                    <a:pt x="83" y="6"/>
                    <a:pt x="81" y="6"/>
                  </a:cubicBezTo>
                  <a:cubicBezTo>
                    <a:pt x="80" y="6"/>
                    <a:pt x="80" y="8"/>
                    <a:pt x="78" y="7"/>
                  </a:cubicBezTo>
                  <a:cubicBezTo>
                    <a:pt x="77" y="7"/>
                    <a:pt x="77" y="6"/>
                    <a:pt x="75" y="7"/>
                  </a:cubicBezTo>
                  <a:cubicBezTo>
                    <a:pt x="74" y="8"/>
                    <a:pt x="72" y="9"/>
                    <a:pt x="72" y="9"/>
                  </a:cubicBezTo>
                  <a:cubicBezTo>
                    <a:pt x="71" y="7"/>
                    <a:pt x="71" y="7"/>
                    <a:pt x="71" y="7"/>
                  </a:cubicBezTo>
                  <a:cubicBezTo>
                    <a:pt x="71" y="7"/>
                    <a:pt x="59" y="10"/>
                    <a:pt x="57" y="9"/>
                  </a:cubicBezTo>
                  <a:cubicBezTo>
                    <a:pt x="56" y="31"/>
                    <a:pt x="56" y="31"/>
                    <a:pt x="56" y="31"/>
                  </a:cubicBezTo>
                  <a:cubicBezTo>
                    <a:pt x="51" y="31"/>
                    <a:pt x="51" y="31"/>
                    <a:pt x="51" y="31"/>
                  </a:cubicBezTo>
                  <a:cubicBezTo>
                    <a:pt x="50" y="69"/>
                    <a:pt x="50" y="69"/>
                    <a:pt x="50" y="69"/>
                  </a:cubicBezTo>
                  <a:cubicBezTo>
                    <a:pt x="50" y="69"/>
                    <a:pt x="47" y="70"/>
                    <a:pt x="46" y="71"/>
                  </a:cubicBezTo>
                  <a:cubicBezTo>
                    <a:pt x="46" y="72"/>
                    <a:pt x="45" y="72"/>
                    <a:pt x="44" y="72"/>
                  </a:cubicBezTo>
                  <a:cubicBezTo>
                    <a:pt x="43" y="72"/>
                    <a:pt x="42" y="71"/>
                    <a:pt x="41" y="72"/>
                  </a:cubicBezTo>
                  <a:cubicBezTo>
                    <a:pt x="41" y="72"/>
                    <a:pt x="39" y="73"/>
                    <a:pt x="38" y="72"/>
                  </a:cubicBezTo>
                  <a:cubicBezTo>
                    <a:pt x="38" y="72"/>
                    <a:pt x="37" y="70"/>
                    <a:pt x="37" y="71"/>
                  </a:cubicBezTo>
                  <a:cubicBezTo>
                    <a:pt x="36" y="71"/>
                    <a:pt x="35" y="71"/>
                    <a:pt x="35" y="70"/>
                  </a:cubicBezTo>
                  <a:cubicBezTo>
                    <a:pt x="34" y="70"/>
                    <a:pt x="34" y="67"/>
                    <a:pt x="33" y="67"/>
                  </a:cubicBezTo>
                  <a:cubicBezTo>
                    <a:pt x="30" y="71"/>
                    <a:pt x="30" y="71"/>
                    <a:pt x="30" y="71"/>
                  </a:cubicBezTo>
                  <a:cubicBezTo>
                    <a:pt x="30" y="71"/>
                    <a:pt x="23" y="66"/>
                    <a:pt x="22" y="62"/>
                  </a:cubicBezTo>
                  <a:cubicBezTo>
                    <a:pt x="22" y="58"/>
                    <a:pt x="22" y="57"/>
                    <a:pt x="21" y="55"/>
                  </a:cubicBezTo>
                  <a:cubicBezTo>
                    <a:pt x="20" y="53"/>
                    <a:pt x="20" y="51"/>
                    <a:pt x="20" y="50"/>
                  </a:cubicBezTo>
                  <a:cubicBezTo>
                    <a:pt x="21" y="48"/>
                    <a:pt x="21" y="46"/>
                    <a:pt x="20" y="46"/>
                  </a:cubicBezTo>
                  <a:cubicBezTo>
                    <a:pt x="19" y="46"/>
                    <a:pt x="18" y="49"/>
                    <a:pt x="18" y="44"/>
                  </a:cubicBezTo>
                  <a:cubicBezTo>
                    <a:pt x="19" y="39"/>
                    <a:pt x="20" y="37"/>
                    <a:pt x="18" y="34"/>
                  </a:cubicBezTo>
                  <a:cubicBezTo>
                    <a:pt x="15" y="30"/>
                    <a:pt x="14" y="28"/>
                    <a:pt x="12" y="24"/>
                  </a:cubicBezTo>
                  <a:cubicBezTo>
                    <a:pt x="10" y="20"/>
                    <a:pt x="7" y="20"/>
                    <a:pt x="7" y="16"/>
                  </a:cubicBezTo>
                  <a:cubicBezTo>
                    <a:pt x="6" y="12"/>
                    <a:pt x="6" y="14"/>
                    <a:pt x="4" y="11"/>
                  </a:cubicBezTo>
                  <a:cubicBezTo>
                    <a:pt x="1" y="8"/>
                    <a:pt x="0" y="5"/>
                    <a:pt x="1" y="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13" name="Freeform 364">
              <a:extLst>
                <a:ext uri="{FF2B5EF4-FFF2-40B4-BE49-F238E27FC236}">
                  <a16:creationId xmlns:a16="http://schemas.microsoft.com/office/drawing/2014/main" id="{692081AE-248D-4EDE-9314-526BBCD396B6}"/>
                </a:ext>
              </a:extLst>
            </p:cNvPr>
            <p:cNvSpPr>
              <a:spLocks/>
            </p:cNvSpPr>
            <p:nvPr/>
          </p:nvSpPr>
          <p:spPr bwMode="auto">
            <a:xfrm>
              <a:off x="6015101" y="4492786"/>
              <a:ext cx="204115" cy="204056"/>
            </a:xfrm>
            <a:custGeom>
              <a:avLst/>
              <a:gdLst>
                <a:gd name="T0" fmla="*/ 0 w 55"/>
                <a:gd name="T1" fmla="*/ 299 h 55"/>
                <a:gd name="T2" fmla="*/ 8 w 55"/>
                <a:gd name="T3" fmla="*/ 179 h 55"/>
                <a:gd name="T4" fmla="*/ 43 w 55"/>
                <a:gd name="T5" fmla="*/ 179 h 55"/>
                <a:gd name="T6" fmla="*/ 51 w 55"/>
                <a:gd name="T7" fmla="*/ 21 h 55"/>
                <a:gd name="T8" fmla="*/ 150 w 55"/>
                <a:gd name="T9" fmla="*/ 8 h 55"/>
                <a:gd name="T10" fmla="*/ 158 w 55"/>
                <a:gd name="T11" fmla="*/ 21 h 55"/>
                <a:gd name="T12" fmla="*/ 179 w 55"/>
                <a:gd name="T13" fmla="*/ 8 h 55"/>
                <a:gd name="T14" fmla="*/ 200 w 55"/>
                <a:gd name="T15" fmla="*/ 8 h 55"/>
                <a:gd name="T16" fmla="*/ 222 w 55"/>
                <a:gd name="T17" fmla="*/ 0 h 55"/>
                <a:gd name="T18" fmla="*/ 230 w 55"/>
                <a:gd name="T19" fmla="*/ 0 h 55"/>
                <a:gd name="T20" fmla="*/ 235 w 55"/>
                <a:gd name="T21" fmla="*/ 0 h 55"/>
                <a:gd name="T22" fmla="*/ 235 w 55"/>
                <a:gd name="T23" fmla="*/ 21 h 55"/>
                <a:gd name="T24" fmla="*/ 273 w 55"/>
                <a:gd name="T25" fmla="*/ 72 h 55"/>
                <a:gd name="T26" fmla="*/ 299 w 55"/>
                <a:gd name="T27" fmla="*/ 99 h 55"/>
                <a:gd name="T28" fmla="*/ 321 w 55"/>
                <a:gd name="T29" fmla="*/ 115 h 55"/>
                <a:gd name="T30" fmla="*/ 329 w 55"/>
                <a:gd name="T31" fmla="*/ 107 h 55"/>
                <a:gd name="T32" fmla="*/ 321 w 55"/>
                <a:gd name="T33" fmla="*/ 128 h 55"/>
                <a:gd name="T34" fmla="*/ 337 w 55"/>
                <a:gd name="T35" fmla="*/ 136 h 55"/>
                <a:gd name="T36" fmla="*/ 329 w 55"/>
                <a:gd name="T37" fmla="*/ 158 h 55"/>
                <a:gd name="T38" fmla="*/ 342 w 55"/>
                <a:gd name="T39" fmla="*/ 158 h 55"/>
                <a:gd name="T40" fmla="*/ 358 w 55"/>
                <a:gd name="T41" fmla="*/ 163 h 55"/>
                <a:gd name="T42" fmla="*/ 385 w 55"/>
                <a:gd name="T43" fmla="*/ 184 h 55"/>
                <a:gd name="T44" fmla="*/ 380 w 55"/>
                <a:gd name="T45" fmla="*/ 192 h 55"/>
                <a:gd name="T46" fmla="*/ 363 w 55"/>
                <a:gd name="T47" fmla="*/ 208 h 55"/>
                <a:gd name="T48" fmla="*/ 342 w 55"/>
                <a:gd name="T49" fmla="*/ 208 h 55"/>
                <a:gd name="T50" fmla="*/ 329 w 55"/>
                <a:gd name="T51" fmla="*/ 222 h 55"/>
                <a:gd name="T52" fmla="*/ 307 w 55"/>
                <a:gd name="T53" fmla="*/ 243 h 55"/>
                <a:gd name="T54" fmla="*/ 286 w 55"/>
                <a:gd name="T55" fmla="*/ 257 h 55"/>
                <a:gd name="T56" fmla="*/ 273 w 55"/>
                <a:gd name="T57" fmla="*/ 286 h 55"/>
                <a:gd name="T58" fmla="*/ 243 w 55"/>
                <a:gd name="T59" fmla="*/ 294 h 55"/>
                <a:gd name="T60" fmla="*/ 235 w 55"/>
                <a:gd name="T61" fmla="*/ 329 h 55"/>
                <a:gd name="T62" fmla="*/ 214 w 55"/>
                <a:gd name="T63" fmla="*/ 337 h 55"/>
                <a:gd name="T64" fmla="*/ 158 w 55"/>
                <a:gd name="T65" fmla="*/ 329 h 55"/>
                <a:gd name="T66" fmla="*/ 115 w 55"/>
                <a:gd name="T67" fmla="*/ 337 h 55"/>
                <a:gd name="T68" fmla="*/ 86 w 55"/>
                <a:gd name="T69" fmla="*/ 372 h 55"/>
                <a:gd name="T70" fmla="*/ 72 w 55"/>
                <a:gd name="T71" fmla="*/ 385 h 55"/>
                <a:gd name="T72" fmla="*/ 29 w 55"/>
                <a:gd name="T73" fmla="*/ 385 h 55"/>
                <a:gd name="T74" fmla="*/ 35 w 55"/>
                <a:gd name="T75" fmla="*/ 363 h 55"/>
                <a:gd name="T76" fmla="*/ 35 w 55"/>
                <a:gd name="T77" fmla="*/ 337 h 55"/>
                <a:gd name="T78" fmla="*/ 0 w 55"/>
                <a:gd name="T79" fmla="*/ 299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5" h="55">
                  <a:moveTo>
                    <a:pt x="0" y="42"/>
                  </a:moveTo>
                  <a:cubicBezTo>
                    <a:pt x="1" y="25"/>
                    <a:pt x="1" y="25"/>
                    <a:pt x="1" y="25"/>
                  </a:cubicBezTo>
                  <a:cubicBezTo>
                    <a:pt x="6" y="25"/>
                    <a:pt x="6" y="25"/>
                    <a:pt x="6" y="25"/>
                  </a:cubicBezTo>
                  <a:cubicBezTo>
                    <a:pt x="7" y="3"/>
                    <a:pt x="7" y="3"/>
                    <a:pt x="7" y="3"/>
                  </a:cubicBezTo>
                  <a:cubicBezTo>
                    <a:pt x="9" y="4"/>
                    <a:pt x="21" y="1"/>
                    <a:pt x="21" y="1"/>
                  </a:cubicBezTo>
                  <a:cubicBezTo>
                    <a:pt x="22" y="3"/>
                    <a:pt x="22" y="3"/>
                    <a:pt x="22" y="3"/>
                  </a:cubicBezTo>
                  <a:cubicBezTo>
                    <a:pt x="22" y="3"/>
                    <a:pt x="24" y="2"/>
                    <a:pt x="25" y="1"/>
                  </a:cubicBezTo>
                  <a:cubicBezTo>
                    <a:pt x="27" y="0"/>
                    <a:pt x="27" y="1"/>
                    <a:pt x="28" y="1"/>
                  </a:cubicBezTo>
                  <a:cubicBezTo>
                    <a:pt x="30" y="2"/>
                    <a:pt x="30" y="0"/>
                    <a:pt x="31" y="0"/>
                  </a:cubicBezTo>
                  <a:cubicBezTo>
                    <a:pt x="32" y="0"/>
                    <a:pt x="32" y="0"/>
                    <a:pt x="32" y="0"/>
                  </a:cubicBezTo>
                  <a:cubicBezTo>
                    <a:pt x="33" y="0"/>
                    <a:pt x="33" y="0"/>
                    <a:pt x="33" y="0"/>
                  </a:cubicBezTo>
                  <a:cubicBezTo>
                    <a:pt x="33" y="0"/>
                    <a:pt x="32" y="2"/>
                    <a:pt x="33" y="3"/>
                  </a:cubicBezTo>
                  <a:cubicBezTo>
                    <a:pt x="35" y="5"/>
                    <a:pt x="38" y="7"/>
                    <a:pt x="38" y="10"/>
                  </a:cubicBezTo>
                  <a:cubicBezTo>
                    <a:pt x="39" y="13"/>
                    <a:pt x="41" y="14"/>
                    <a:pt x="42" y="14"/>
                  </a:cubicBezTo>
                  <a:cubicBezTo>
                    <a:pt x="43" y="15"/>
                    <a:pt x="45" y="15"/>
                    <a:pt x="45" y="16"/>
                  </a:cubicBezTo>
                  <a:cubicBezTo>
                    <a:pt x="45" y="17"/>
                    <a:pt x="46" y="14"/>
                    <a:pt x="46" y="15"/>
                  </a:cubicBezTo>
                  <a:cubicBezTo>
                    <a:pt x="46" y="17"/>
                    <a:pt x="45" y="17"/>
                    <a:pt x="45" y="18"/>
                  </a:cubicBezTo>
                  <a:cubicBezTo>
                    <a:pt x="46" y="19"/>
                    <a:pt x="47" y="18"/>
                    <a:pt x="47" y="19"/>
                  </a:cubicBezTo>
                  <a:cubicBezTo>
                    <a:pt x="47" y="20"/>
                    <a:pt x="46" y="21"/>
                    <a:pt x="46" y="22"/>
                  </a:cubicBezTo>
                  <a:cubicBezTo>
                    <a:pt x="47" y="22"/>
                    <a:pt x="47" y="22"/>
                    <a:pt x="48" y="22"/>
                  </a:cubicBezTo>
                  <a:cubicBezTo>
                    <a:pt x="49" y="22"/>
                    <a:pt x="49" y="22"/>
                    <a:pt x="50" y="23"/>
                  </a:cubicBezTo>
                  <a:cubicBezTo>
                    <a:pt x="51" y="24"/>
                    <a:pt x="54" y="24"/>
                    <a:pt x="54" y="26"/>
                  </a:cubicBezTo>
                  <a:cubicBezTo>
                    <a:pt x="54" y="26"/>
                    <a:pt x="55" y="26"/>
                    <a:pt x="53" y="27"/>
                  </a:cubicBezTo>
                  <a:cubicBezTo>
                    <a:pt x="52" y="27"/>
                    <a:pt x="52" y="28"/>
                    <a:pt x="51" y="29"/>
                  </a:cubicBezTo>
                  <a:cubicBezTo>
                    <a:pt x="50" y="30"/>
                    <a:pt x="49" y="29"/>
                    <a:pt x="48" y="29"/>
                  </a:cubicBezTo>
                  <a:cubicBezTo>
                    <a:pt x="47" y="29"/>
                    <a:pt x="47" y="29"/>
                    <a:pt x="46" y="31"/>
                  </a:cubicBezTo>
                  <a:cubicBezTo>
                    <a:pt x="46" y="32"/>
                    <a:pt x="44" y="33"/>
                    <a:pt x="43" y="34"/>
                  </a:cubicBezTo>
                  <a:cubicBezTo>
                    <a:pt x="42" y="34"/>
                    <a:pt x="40" y="36"/>
                    <a:pt x="40" y="36"/>
                  </a:cubicBezTo>
                  <a:cubicBezTo>
                    <a:pt x="40" y="37"/>
                    <a:pt x="40" y="40"/>
                    <a:pt x="38" y="40"/>
                  </a:cubicBezTo>
                  <a:cubicBezTo>
                    <a:pt x="35" y="41"/>
                    <a:pt x="35" y="39"/>
                    <a:pt x="34" y="41"/>
                  </a:cubicBezTo>
                  <a:cubicBezTo>
                    <a:pt x="33" y="43"/>
                    <a:pt x="34" y="46"/>
                    <a:pt x="33" y="46"/>
                  </a:cubicBezTo>
                  <a:cubicBezTo>
                    <a:pt x="31" y="47"/>
                    <a:pt x="33" y="47"/>
                    <a:pt x="30" y="47"/>
                  </a:cubicBezTo>
                  <a:cubicBezTo>
                    <a:pt x="28" y="48"/>
                    <a:pt x="23" y="49"/>
                    <a:pt x="22" y="46"/>
                  </a:cubicBezTo>
                  <a:cubicBezTo>
                    <a:pt x="20" y="43"/>
                    <a:pt x="17" y="44"/>
                    <a:pt x="16" y="47"/>
                  </a:cubicBezTo>
                  <a:cubicBezTo>
                    <a:pt x="15" y="50"/>
                    <a:pt x="13" y="51"/>
                    <a:pt x="12" y="52"/>
                  </a:cubicBezTo>
                  <a:cubicBezTo>
                    <a:pt x="12" y="52"/>
                    <a:pt x="12" y="52"/>
                    <a:pt x="10" y="54"/>
                  </a:cubicBezTo>
                  <a:cubicBezTo>
                    <a:pt x="8" y="55"/>
                    <a:pt x="4" y="55"/>
                    <a:pt x="4" y="54"/>
                  </a:cubicBezTo>
                  <a:cubicBezTo>
                    <a:pt x="3" y="53"/>
                    <a:pt x="4" y="52"/>
                    <a:pt x="5" y="51"/>
                  </a:cubicBezTo>
                  <a:cubicBezTo>
                    <a:pt x="5" y="49"/>
                    <a:pt x="6" y="48"/>
                    <a:pt x="5" y="47"/>
                  </a:cubicBezTo>
                  <a:cubicBezTo>
                    <a:pt x="3" y="45"/>
                    <a:pt x="2" y="42"/>
                    <a:pt x="0" y="42"/>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14" name="Freeform 365">
              <a:extLst>
                <a:ext uri="{FF2B5EF4-FFF2-40B4-BE49-F238E27FC236}">
                  <a16:creationId xmlns:a16="http://schemas.microsoft.com/office/drawing/2014/main" id="{7C55A1BD-248D-43AA-A10A-9CCF74FF2B72}"/>
                </a:ext>
              </a:extLst>
            </p:cNvPr>
            <p:cNvSpPr>
              <a:spLocks/>
            </p:cNvSpPr>
            <p:nvPr/>
          </p:nvSpPr>
          <p:spPr bwMode="auto">
            <a:xfrm>
              <a:off x="5941509" y="4589955"/>
              <a:ext cx="344357" cy="288733"/>
            </a:xfrm>
            <a:custGeom>
              <a:avLst/>
              <a:gdLst>
                <a:gd name="T0" fmla="*/ 0 w 93"/>
                <a:gd name="T1" fmla="*/ 277 h 78"/>
                <a:gd name="T2" fmla="*/ 21 w 93"/>
                <a:gd name="T3" fmla="*/ 248 h 78"/>
                <a:gd name="T4" fmla="*/ 35 w 93"/>
                <a:gd name="T5" fmla="*/ 269 h 78"/>
                <a:gd name="T6" fmla="*/ 51 w 93"/>
                <a:gd name="T7" fmla="*/ 277 h 78"/>
                <a:gd name="T8" fmla="*/ 56 w 93"/>
                <a:gd name="T9" fmla="*/ 285 h 78"/>
                <a:gd name="T10" fmla="*/ 77 w 93"/>
                <a:gd name="T11" fmla="*/ 285 h 78"/>
                <a:gd name="T12" fmla="*/ 99 w 93"/>
                <a:gd name="T13" fmla="*/ 285 h 78"/>
                <a:gd name="T14" fmla="*/ 115 w 93"/>
                <a:gd name="T15" fmla="*/ 277 h 78"/>
                <a:gd name="T16" fmla="*/ 141 w 93"/>
                <a:gd name="T17" fmla="*/ 264 h 78"/>
                <a:gd name="T18" fmla="*/ 141 w 93"/>
                <a:gd name="T19" fmla="*/ 120 h 78"/>
                <a:gd name="T20" fmla="*/ 141 w 93"/>
                <a:gd name="T21" fmla="*/ 115 h 78"/>
                <a:gd name="T22" fmla="*/ 179 w 93"/>
                <a:gd name="T23" fmla="*/ 149 h 78"/>
                <a:gd name="T24" fmla="*/ 179 w 93"/>
                <a:gd name="T25" fmla="*/ 179 h 78"/>
                <a:gd name="T26" fmla="*/ 171 w 93"/>
                <a:gd name="T27" fmla="*/ 200 h 78"/>
                <a:gd name="T28" fmla="*/ 213 w 93"/>
                <a:gd name="T29" fmla="*/ 200 h 78"/>
                <a:gd name="T30" fmla="*/ 227 w 93"/>
                <a:gd name="T31" fmla="*/ 184 h 78"/>
                <a:gd name="T32" fmla="*/ 256 w 93"/>
                <a:gd name="T33" fmla="*/ 149 h 78"/>
                <a:gd name="T34" fmla="*/ 299 w 93"/>
                <a:gd name="T35" fmla="*/ 141 h 78"/>
                <a:gd name="T36" fmla="*/ 355 w 93"/>
                <a:gd name="T37" fmla="*/ 149 h 78"/>
                <a:gd name="T38" fmla="*/ 376 w 93"/>
                <a:gd name="T39" fmla="*/ 141 h 78"/>
                <a:gd name="T40" fmla="*/ 384 w 93"/>
                <a:gd name="T41" fmla="*/ 107 h 78"/>
                <a:gd name="T42" fmla="*/ 413 w 93"/>
                <a:gd name="T43" fmla="*/ 99 h 78"/>
                <a:gd name="T44" fmla="*/ 427 w 93"/>
                <a:gd name="T45" fmla="*/ 72 h 78"/>
                <a:gd name="T46" fmla="*/ 448 w 93"/>
                <a:gd name="T47" fmla="*/ 56 h 78"/>
                <a:gd name="T48" fmla="*/ 469 w 93"/>
                <a:gd name="T49" fmla="*/ 35 h 78"/>
                <a:gd name="T50" fmla="*/ 483 w 93"/>
                <a:gd name="T51" fmla="*/ 21 h 78"/>
                <a:gd name="T52" fmla="*/ 504 w 93"/>
                <a:gd name="T53" fmla="*/ 21 h 78"/>
                <a:gd name="T54" fmla="*/ 520 w 93"/>
                <a:gd name="T55" fmla="*/ 8 h 78"/>
                <a:gd name="T56" fmla="*/ 525 w 93"/>
                <a:gd name="T57" fmla="*/ 0 h 78"/>
                <a:gd name="T58" fmla="*/ 619 w 93"/>
                <a:gd name="T59" fmla="*/ 13 h 78"/>
                <a:gd name="T60" fmla="*/ 632 w 93"/>
                <a:gd name="T61" fmla="*/ 64 h 78"/>
                <a:gd name="T62" fmla="*/ 640 w 93"/>
                <a:gd name="T63" fmla="*/ 115 h 78"/>
                <a:gd name="T64" fmla="*/ 632 w 93"/>
                <a:gd name="T65" fmla="*/ 171 h 78"/>
                <a:gd name="T66" fmla="*/ 619 w 93"/>
                <a:gd name="T67" fmla="*/ 163 h 78"/>
                <a:gd name="T68" fmla="*/ 605 w 93"/>
                <a:gd name="T69" fmla="*/ 157 h 78"/>
                <a:gd name="T70" fmla="*/ 589 w 93"/>
                <a:gd name="T71" fmla="*/ 163 h 78"/>
                <a:gd name="T72" fmla="*/ 589 w 93"/>
                <a:gd name="T73" fmla="*/ 184 h 78"/>
                <a:gd name="T74" fmla="*/ 584 w 93"/>
                <a:gd name="T75" fmla="*/ 192 h 78"/>
                <a:gd name="T76" fmla="*/ 597 w 93"/>
                <a:gd name="T77" fmla="*/ 205 h 78"/>
                <a:gd name="T78" fmla="*/ 611 w 93"/>
                <a:gd name="T79" fmla="*/ 227 h 78"/>
                <a:gd name="T80" fmla="*/ 627 w 93"/>
                <a:gd name="T81" fmla="*/ 213 h 78"/>
                <a:gd name="T82" fmla="*/ 632 w 93"/>
                <a:gd name="T83" fmla="*/ 205 h 78"/>
                <a:gd name="T84" fmla="*/ 661 w 93"/>
                <a:gd name="T85" fmla="*/ 205 h 78"/>
                <a:gd name="T86" fmla="*/ 653 w 93"/>
                <a:gd name="T87" fmla="*/ 235 h 78"/>
                <a:gd name="T88" fmla="*/ 627 w 93"/>
                <a:gd name="T89" fmla="*/ 291 h 78"/>
                <a:gd name="T90" fmla="*/ 568 w 93"/>
                <a:gd name="T91" fmla="*/ 349 h 78"/>
                <a:gd name="T92" fmla="*/ 491 w 93"/>
                <a:gd name="T93" fmla="*/ 427 h 78"/>
                <a:gd name="T94" fmla="*/ 376 w 93"/>
                <a:gd name="T95" fmla="*/ 491 h 78"/>
                <a:gd name="T96" fmla="*/ 333 w 93"/>
                <a:gd name="T97" fmla="*/ 504 h 78"/>
                <a:gd name="T98" fmla="*/ 307 w 93"/>
                <a:gd name="T99" fmla="*/ 504 h 78"/>
                <a:gd name="T100" fmla="*/ 285 w 93"/>
                <a:gd name="T101" fmla="*/ 504 h 78"/>
                <a:gd name="T102" fmla="*/ 264 w 93"/>
                <a:gd name="T103" fmla="*/ 504 h 78"/>
                <a:gd name="T104" fmla="*/ 235 w 93"/>
                <a:gd name="T105" fmla="*/ 504 h 78"/>
                <a:gd name="T106" fmla="*/ 221 w 93"/>
                <a:gd name="T107" fmla="*/ 499 h 78"/>
                <a:gd name="T108" fmla="*/ 213 w 93"/>
                <a:gd name="T109" fmla="*/ 512 h 78"/>
                <a:gd name="T110" fmla="*/ 179 w 93"/>
                <a:gd name="T111" fmla="*/ 520 h 78"/>
                <a:gd name="T112" fmla="*/ 120 w 93"/>
                <a:gd name="T113" fmla="*/ 533 h 78"/>
                <a:gd name="T114" fmla="*/ 77 w 93"/>
                <a:gd name="T115" fmla="*/ 499 h 78"/>
                <a:gd name="T116" fmla="*/ 56 w 93"/>
                <a:gd name="T117" fmla="*/ 448 h 78"/>
                <a:gd name="T118" fmla="*/ 64 w 93"/>
                <a:gd name="T119" fmla="*/ 413 h 78"/>
                <a:gd name="T120" fmla="*/ 29 w 93"/>
                <a:gd name="T121" fmla="*/ 349 h 78"/>
                <a:gd name="T122" fmla="*/ 13 w 93"/>
                <a:gd name="T123" fmla="*/ 291 h 78"/>
                <a:gd name="T124" fmla="*/ 0 w 93"/>
                <a:gd name="T125" fmla="*/ 277 h 7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93" h="78">
                  <a:moveTo>
                    <a:pt x="0" y="39"/>
                  </a:moveTo>
                  <a:cubicBezTo>
                    <a:pt x="3" y="35"/>
                    <a:pt x="3" y="35"/>
                    <a:pt x="3" y="35"/>
                  </a:cubicBezTo>
                  <a:cubicBezTo>
                    <a:pt x="4" y="35"/>
                    <a:pt x="4" y="38"/>
                    <a:pt x="5" y="38"/>
                  </a:cubicBezTo>
                  <a:cubicBezTo>
                    <a:pt x="5" y="39"/>
                    <a:pt x="6" y="39"/>
                    <a:pt x="7" y="39"/>
                  </a:cubicBezTo>
                  <a:cubicBezTo>
                    <a:pt x="7" y="38"/>
                    <a:pt x="8" y="40"/>
                    <a:pt x="8" y="40"/>
                  </a:cubicBezTo>
                  <a:cubicBezTo>
                    <a:pt x="9" y="41"/>
                    <a:pt x="11" y="40"/>
                    <a:pt x="11" y="40"/>
                  </a:cubicBezTo>
                  <a:cubicBezTo>
                    <a:pt x="12" y="39"/>
                    <a:pt x="13" y="40"/>
                    <a:pt x="14" y="40"/>
                  </a:cubicBezTo>
                  <a:cubicBezTo>
                    <a:pt x="15" y="40"/>
                    <a:pt x="16" y="40"/>
                    <a:pt x="16" y="39"/>
                  </a:cubicBezTo>
                  <a:cubicBezTo>
                    <a:pt x="17" y="38"/>
                    <a:pt x="20" y="37"/>
                    <a:pt x="20" y="37"/>
                  </a:cubicBezTo>
                  <a:cubicBezTo>
                    <a:pt x="20" y="17"/>
                    <a:pt x="20" y="17"/>
                    <a:pt x="20" y="17"/>
                  </a:cubicBezTo>
                  <a:cubicBezTo>
                    <a:pt x="20" y="16"/>
                    <a:pt x="20" y="16"/>
                    <a:pt x="20" y="16"/>
                  </a:cubicBezTo>
                  <a:cubicBezTo>
                    <a:pt x="22" y="16"/>
                    <a:pt x="23" y="19"/>
                    <a:pt x="25" y="21"/>
                  </a:cubicBezTo>
                  <a:cubicBezTo>
                    <a:pt x="26" y="22"/>
                    <a:pt x="25" y="23"/>
                    <a:pt x="25" y="25"/>
                  </a:cubicBezTo>
                  <a:cubicBezTo>
                    <a:pt x="24" y="26"/>
                    <a:pt x="23" y="27"/>
                    <a:pt x="24" y="28"/>
                  </a:cubicBezTo>
                  <a:cubicBezTo>
                    <a:pt x="24" y="29"/>
                    <a:pt x="28" y="29"/>
                    <a:pt x="30" y="28"/>
                  </a:cubicBezTo>
                  <a:cubicBezTo>
                    <a:pt x="32" y="26"/>
                    <a:pt x="32" y="26"/>
                    <a:pt x="32" y="26"/>
                  </a:cubicBezTo>
                  <a:cubicBezTo>
                    <a:pt x="33" y="25"/>
                    <a:pt x="35" y="24"/>
                    <a:pt x="36" y="21"/>
                  </a:cubicBezTo>
                  <a:cubicBezTo>
                    <a:pt x="37" y="18"/>
                    <a:pt x="40" y="17"/>
                    <a:pt x="42" y="20"/>
                  </a:cubicBezTo>
                  <a:cubicBezTo>
                    <a:pt x="43" y="23"/>
                    <a:pt x="48" y="22"/>
                    <a:pt x="50" y="21"/>
                  </a:cubicBezTo>
                  <a:cubicBezTo>
                    <a:pt x="53" y="21"/>
                    <a:pt x="51" y="21"/>
                    <a:pt x="53" y="20"/>
                  </a:cubicBezTo>
                  <a:cubicBezTo>
                    <a:pt x="54" y="20"/>
                    <a:pt x="53" y="17"/>
                    <a:pt x="54" y="15"/>
                  </a:cubicBezTo>
                  <a:cubicBezTo>
                    <a:pt x="55" y="13"/>
                    <a:pt x="55" y="15"/>
                    <a:pt x="58" y="14"/>
                  </a:cubicBezTo>
                  <a:cubicBezTo>
                    <a:pt x="60" y="14"/>
                    <a:pt x="60" y="11"/>
                    <a:pt x="60" y="10"/>
                  </a:cubicBezTo>
                  <a:cubicBezTo>
                    <a:pt x="60" y="10"/>
                    <a:pt x="62" y="8"/>
                    <a:pt x="63" y="8"/>
                  </a:cubicBezTo>
                  <a:cubicBezTo>
                    <a:pt x="64" y="7"/>
                    <a:pt x="66" y="6"/>
                    <a:pt x="66" y="5"/>
                  </a:cubicBezTo>
                  <a:cubicBezTo>
                    <a:pt x="67" y="3"/>
                    <a:pt x="67" y="3"/>
                    <a:pt x="68" y="3"/>
                  </a:cubicBezTo>
                  <a:cubicBezTo>
                    <a:pt x="69" y="3"/>
                    <a:pt x="70" y="4"/>
                    <a:pt x="71" y="3"/>
                  </a:cubicBezTo>
                  <a:cubicBezTo>
                    <a:pt x="72" y="2"/>
                    <a:pt x="72" y="1"/>
                    <a:pt x="73" y="1"/>
                  </a:cubicBezTo>
                  <a:cubicBezTo>
                    <a:pt x="75" y="0"/>
                    <a:pt x="74" y="0"/>
                    <a:pt x="74" y="0"/>
                  </a:cubicBezTo>
                  <a:cubicBezTo>
                    <a:pt x="74" y="0"/>
                    <a:pt x="85" y="1"/>
                    <a:pt x="87" y="2"/>
                  </a:cubicBezTo>
                  <a:cubicBezTo>
                    <a:pt x="87" y="2"/>
                    <a:pt x="87" y="7"/>
                    <a:pt x="89" y="9"/>
                  </a:cubicBezTo>
                  <a:cubicBezTo>
                    <a:pt x="90" y="12"/>
                    <a:pt x="90" y="13"/>
                    <a:pt x="90" y="16"/>
                  </a:cubicBezTo>
                  <a:cubicBezTo>
                    <a:pt x="89" y="19"/>
                    <a:pt x="89" y="24"/>
                    <a:pt x="89" y="24"/>
                  </a:cubicBezTo>
                  <a:cubicBezTo>
                    <a:pt x="87" y="23"/>
                    <a:pt x="87" y="23"/>
                    <a:pt x="87" y="23"/>
                  </a:cubicBezTo>
                  <a:cubicBezTo>
                    <a:pt x="87" y="23"/>
                    <a:pt x="85" y="21"/>
                    <a:pt x="85" y="22"/>
                  </a:cubicBezTo>
                  <a:cubicBezTo>
                    <a:pt x="84" y="22"/>
                    <a:pt x="83" y="22"/>
                    <a:pt x="83" y="23"/>
                  </a:cubicBezTo>
                  <a:cubicBezTo>
                    <a:pt x="83" y="25"/>
                    <a:pt x="84" y="25"/>
                    <a:pt x="83" y="26"/>
                  </a:cubicBezTo>
                  <a:cubicBezTo>
                    <a:pt x="82" y="27"/>
                    <a:pt x="82" y="27"/>
                    <a:pt x="82" y="27"/>
                  </a:cubicBezTo>
                  <a:cubicBezTo>
                    <a:pt x="82" y="28"/>
                    <a:pt x="83" y="29"/>
                    <a:pt x="84" y="29"/>
                  </a:cubicBezTo>
                  <a:cubicBezTo>
                    <a:pt x="85" y="30"/>
                    <a:pt x="85" y="31"/>
                    <a:pt x="86" y="32"/>
                  </a:cubicBezTo>
                  <a:cubicBezTo>
                    <a:pt x="87" y="32"/>
                    <a:pt x="88" y="31"/>
                    <a:pt x="88" y="30"/>
                  </a:cubicBezTo>
                  <a:cubicBezTo>
                    <a:pt x="89" y="30"/>
                    <a:pt x="89" y="29"/>
                    <a:pt x="89" y="29"/>
                  </a:cubicBezTo>
                  <a:cubicBezTo>
                    <a:pt x="89" y="29"/>
                    <a:pt x="91" y="28"/>
                    <a:pt x="93" y="29"/>
                  </a:cubicBezTo>
                  <a:cubicBezTo>
                    <a:pt x="93" y="29"/>
                    <a:pt x="93" y="30"/>
                    <a:pt x="92" y="33"/>
                  </a:cubicBezTo>
                  <a:cubicBezTo>
                    <a:pt x="92" y="35"/>
                    <a:pt x="92" y="39"/>
                    <a:pt x="88" y="41"/>
                  </a:cubicBezTo>
                  <a:cubicBezTo>
                    <a:pt x="84" y="44"/>
                    <a:pt x="83" y="45"/>
                    <a:pt x="80" y="49"/>
                  </a:cubicBezTo>
                  <a:cubicBezTo>
                    <a:pt x="77" y="54"/>
                    <a:pt x="72" y="57"/>
                    <a:pt x="69" y="60"/>
                  </a:cubicBezTo>
                  <a:cubicBezTo>
                    <a:pt x="65" y="64"/>
                    <a:pt x="58" y="70"/>
                    <a:pt x="53" y="69"/>
                  </a:cubicBezTo>
                  <a:cubicBezTo>
                    <a:pt x="48" y="69"/>
                    <a:pt x="49" y="71"/>
                    <a:pt x="47" y="71"/>
                  </a:cubicBezTo>
                  <a:cubicBezTo>
                    <a:pt x="45" y="72"/>
                    <a:pt x="44" y="73"/>
                    <a:pt x="43" y="71"/>
                  </a:cubicBezTo>
                  <a:cubicBezTo>
                    <a:pt x="42" y="70"/>
                    <a:pt x="41" y="70"/>
                    <a:pt x="40" y="71"/>
                  </a:cubicBezTo>
                  <a:cubicBezTo>
                    <a:pt x="39" y="72"/>
                    <a:pt x="38" y="72"/>
                    <a:pt x="37" y="71"/>
                  </a:cubicBezTo>
                  <a:cubicBezTo>
                    <a:pt x="35" y="71"/>
                    <a:pt x="34" y="70"/>
                    <a:pt x="33" y="71"/>
                  </a:cubicBezTo>
                  <a:cubicBezTo>
                    <a:pt x="32" y="72"/>
                    <a:pt x="32" y="70"/>
                    <a:pt x="31" y="70"/>
                  </a:cubicBezTo>
                  <a:cubicBezTo>
                    <a:pt x="30" y="71"/>
                    <a:pt x="30" y="71"/>
                    <a:pt x="30" y="72"/>
                  </a:cubicBezTo>
                  <a:cubicBezTo>
                    <a:pt x="29" y="73"/>
                    <a:pt x="28" y="73"/>
                    <a:pt x="25" y="73"/>
                  </a:cubicBezTo>
                  <a:cubicBezTo>
                    <a:pt x="21" y="73"/>
                    <a:pt x="21" y="78"/>
                    <a:pt x="17" y="75"/>
                  </a:cubicBezTo>
                  <a:cubicBezTo>
                    <a:pt x="14" y="72"/>
                    <a:pt x="13" y="72"/>
                    <a:pt x="11" y="70"/>
                  </a:cubicBezTo>
                  <a:cubicBezTo>
                    <a:pt x="9" y="68"/>
                    <a:pt x="6" y="63"/>
                    <a:pt x="8" y="63"/>
                  </a:cubicBezTo>
                  <a:cubicBezTo>
                    <a:pt x="10" y="63"/>
                    <a:pt x="11" y="61"/>
                    <a:pt x="9" y="58"/>
                  </a:cubicBezTo>
                  <a:cubicBezTo>
                    <a:pt x="8" y="55"/>
                    <a:pt x="5" y="53"/>
                    <a:pt x="4" y="49"/>
                  </a:cubicBezTo>
                  <a:cubicBezTo>
                    <a:pt x="3" y="44"/>
                    <a:pt x="3" y="43"/>
                    <a:pt x="2" y="41"/>
                  </a:cubicBezTo>
                  <a:lnTo>
                    <a:pt x="0" y="39"/>
                  </a:lnTo>
                  <a:close/>
                </a:path>
              </a:pathLst>
            </a:custGeom>
            <a:solidFill>
              <a:srgbClr val="D9D9D9"/>
            </a:solidFill>
            <a:ln w="4763" cap="rnd">
              <a:solidFill>
                <a:srgbClr val="FFFFFF"/>
              </a:solidFill>
              <a:prstDash val="solid"/>
              <a:round/>
              <a:headEnd/>
              <a:tailEnd/>
            </a:ln>
          </p:spPr>
          <p:txBody>
            <a:bodyPr/>
            <a:lstStyle/>
            <a:p>
              <a:endParaRPr lang="en-US"/>
            </a:p>
          </p:txBody>
        </p:sp>
        <p:sp>
          <p:nvSpPr>
            <p:cNvPr id="215" name="Freeform 366">
              <a:extLst>
                <a:ext uri="{FF2B5EF4-FFF2-40B4-BE49-F238E27FC236}">
                  <a16:creationId xmlns:a16="http://schemas.microsoft.com/office/drawing/2014/main" id="{033B531F-3A1B-49D7-9CE0-73E66CABC647}"/>
                </a:ext>
              </a:extLst>
            </p:cNvPr>
            <p:cNvSpPr>
              <a:spLocks/>
            </p:cNvSpPr>
            <p:nvPr/>
          </p:nvSpPr>
          <p:spPr bwMode="auto">
            <a:xfrm>
              <a:off x="6245598" y="4667691"/>
              <a:ext cx="24994" cy="40256"/>
            </a:xfrm>
            <a:custGeom>
              <a:avLst/>
              <a:gdLst>
                <a:gd name="T0" fmla="*/ 46 w 7"/>
                <a:gd name="T1" fmla="*/ 55 h 11"/>
                <a:gd name="T2" fmla="*/ 46 w 7"/>
                <a:gd name="T3" fmla="*/ 21 h 11"/>
                <a:gd name="T4" fmla="*/ 33 w 7"/>
                <a:gd name="T5" fmla="*/ 13 h 11"/>
                <a:gd name="T6" fmla="*/ 21 w 7"/>
                <a:gd name="T7" fmla="*/ 8 h 11"/>
                <a:gd name="T8" fmla="*/ 8 w 7"/>
                <a:gd name="T9" fmla="*/ 13 h 11"/>
                <a:gd name="T10" fmla="*/ 8 w 7"/>
                <a:gd name="T11" fmla="*/ 34 h 11"/>
                <a:gd name="T12" fmla="*/ 0 w 7"/>
                <a:gd name="T13" fmla="*/ 42 h 11"/>
                <a:gd name="T14" fmla="*/ 13 w 7"/>
                <a:gd name="T15" fmla="*/ 55 h 11"/>
                <a:gd name="T16" fmla="*/ 26 w 7"/>
                <a:gd name="T17" fmla="*/ 76 h 11"/>
                <a:gd name="T18" fmla="*/ 39 w 7"/>
                <a:gd name="T19" fmla="*/ 63 h 11"/>
                <a:gd name="T20" fmla="*/ 46 w 7"/>
                <a:gd name="T21" fmla="*/ 55 h 1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 h="11">
                  <a:moveTo>
                    <a:pt x="7" y="8"/>
                  </a:moveTo>
                  <a:cubicBezTo>
                    <a:pt x="7" y="3"/>
                    <a:pt x="7" y="3"/>
                    <a:pt x="7" y="3"/>
                  </a:cubicBezTo>
                  <a:cubicBezTo>
                    <a:pt x="5" y="2"/>
                    <a:pt x="5" y="2"/>
                    <a:pt x="5" y="2"/>
                  </a:cubicBezTo>
                  <a:cubicBezTo>
                    <a:pt x="5" y="2"/>
                    <a:pt x="3" y="0"/>
                    <a:pt x="3" y="1"/>
                  </a:cubicBezTo>
                  <a:cubicBezTo>
                    <a:pt x="2" y="1"/>
                    <a:pt x="1" y="1"/>
                    <a:pt x="1" y="2"/>
                  </a:cubicBezTo>
                  <a:cubicBezTo>
                    <a:pt x="1" y="4"/>
                    <a:pt x="2" y="4"/>
                    <a:pt x="1" y="5"/>
                  </a:cubicBezTo>
                  <a:cubicBezTo>
                    <a:pt x="0" y="6"/>
                    <a:pt x="0" y="6"/>
                    <a:pt x="0" y="6"/>
                  </a:cubicBezTo>
                  <a:cubicBezTo>
                    <a:pt x="0" y="7"/>
                    <a:pt x="1" y="8"/>
                    <a:pt x="2" y="8"/>
                  </a:cubicBezTo>
                  <a:cubicBezTo>
                    <a:pt x="3" y="9"/>
                    <a:pt x="3" y="10"/>
                    <a:pt x="4" y="11"/>
                  </a:cubicBezTo>
                  <a:cubicBezTo>
                    <a:pt x="5" y="11"/>
                    <a:pt x="6" y="10"/>
                    <a:pt x="6" y="9"/>
                  </a:cubicBezTo>
                  <a:cubicBezTo>
                    <a:pt x="7" y="9"/>
                    <a:pt x="7" y="8"/>
                    <a:pt x="7" y="8"/>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16" name="Freeform 367">
              <a:extLst>
                <a:ext uri="{FF2B5EF4-FFF2-40B4-BE49-F238E27FC236}">
                  <a16:creationId xmlns:a16="http://schemas.microsoft.com/office/drawing/2014/main" id="{B6BA5A54-391B-42E6-9334-E6DCEFA345CE}"/>
                </a:ext>
              </a:extLst>
            </p:cNvPr>
            <p:cNvSpPr>
              <a:spLocks/>
            </p:cNvSpPr>
            <p:nvPr/>
          </p:nvSpPr>
          <p:spPr bwMode="auto">
            <a:xfrm>
              <a:off x="6516363" y="4359525"/>
              <a:ext cx="177733" cy="319272"/>
            </a:xfrm>
            <a:custGeom>
              <a:avLst/>
              <a:gdLst>
                <a:gd name="T0" fmla="*/ 99 w 48"/>
                <a:gd name="T1" fmla="*/ 193 h 86"/>
                <a:gd name="T2" fmla="*/ 85 w 48"/>
                <a:gd name="T3" fmla="*/ 193 h 86"/>
                <a:gd name="T4" fmla="*/ 64 w 48"/>
                <a:gd name="T5" fmla="*/ 230 h 86"/>
                <a:gd name="T6" fmla="*/ 56 w 48"/>
                <a:gd name="T7" fmla="*/ 273 h 86"/>
                <a:gd name="T8" fmla="*/ 64 w 48"/>
                <a:gd name="T9" fmla="*/ 316 h 86"/>
                <a:gd name="T10" fmla="*/ 64 w 48"/>
                <a:gd name="T11" fmla="*/ 342 h 86"/>
                <a:gd name="T12" fmla="*/ 56 w 48"/>
                <a:gd name="T13" fmla="*/ 372 h 86"/>
                <a:gd name="T14" fmla="*/ 35 w 48"/>
                <a:gd name="T15" fmla="*/ 407 h 86"/>
                <a:gd name="T16" fmla="*/ 21 w 48"/>
                <a:gd name="T17" fmla="*/ 428 h 86"/>
                <a:gd name="T18" fmla="*/ 8 w 48"/>
                <a:gd name="T19" fmla="*/ 444 h 86"/>
                <a:gd name="T20" fmla="*/ 8 w 48"/>
                <a:gd name="T21" fmla="*/ 479 h 86"/>
                <a:gd name="T22" fmla="*/ 21 w 48"/>
                <a:gd name="T23" fmla="*/ 500 h 86"/>
                <a:gd name="T24" fmla="*/ 21 w 48"/>
                <a:gd name="T25" fmla="*/ 530 h 86"/>
                <a:gd name="T26" fmla="*/ 13 w 48"/>
                <a:gd name="T27" fmla="*/ 564 h 86"/>
                <a:gd name="T28" fmla="*/ 29 w 48"/>
                <a:gd name="T29" fmla="*/ 594 h 86"/>
                <a:gd name="T30" fmla="*/ 64 w 48"/>
                <a:gd name="T31" fmla="*/ 607 h 86"/>
                <a:gd name="T32" fmla="*/ 85 w 48"/>
                <a:gd name="T33" fmla="*/ 607 h 86"/>
                <a:gd name="T34" fmla="*/ 115 w 48"/>
                <a:gd name="T35" fmla="*/ 594 h 86"/>
                <a:gd name="T36" fmla="*/ 141 w 48"/>
                <a:gd name="T37" fmla="*/ 586 h 86"/>
                <a:gd name="T38" fmla="*/ 277 w 48"/>
                <a:gd name="T39" fmla="*/ 308 h 86"/>
                <a:gd name="T40" fmla="*/ 291 w 48"/>
                <a:gd name="T41" fmla="*/ 243 h 86"/>
                <a:gd name="T42" fmla="*/ 312 w 48"/>
                <a:gd name="T43" fmla="*/ 193 h 86"/>
                <a:gd name="T44" fmla="*/ 312 w 48"/>
                <a:gd name="T45" fmla="*/ 166 h 86"/>
                <a:gd name="T46" fmla="*/ 328 w 48"/>
                <a:gd name="T47" fmla="*/ 179 h 86"/>
                <a:gd name="T48" fmla="*/ 341 w 48"/>
                <a:gd name="T49" fmla="*/ 171 h 86"/>
                <a:gd name="T50" fmla="*/ 333 w 48"/>
                <a:gd name="T51" fmla="*/ 128 h 86"/>
                <a:gd name="T52" fmla="*/ 333 w 48"/>
                <a:gd name="T53" fmla="*/ 72 h 86"/>
                <a:gd name="T54" fmla="*/ 320 w 48"/>
                <a:gd name="T55" fmla="*/ 43 h 86"/>
                <a:gd name="T56" fmla="*/ 312 w 48"/>
                <a:gd name="T57" fmla="*/ 21 h 86"/>
                <a:gd name="T58" fmla="*/ 307 w 48"/>
                <a:gd name="T59" fmla="*/ 0 h 86"/>
                <a:gd name="T60" fmla="*/ 291 w 48"/>
                <a:gd name="T61" fmla="*/ 13 h 86"/>
                <a:gd name="T62" fmla="*/ 277 w 48"/>
                <a:gd name="T63" fmla="*/ 21 h 86"/>
                <a:gd name="T64" fmla="*/ 285 w 48"/>
                <a:gd name="T65" fmla="*/ 43 h 86"/>
                <a:gd name="T66" fmla="*/ 277 w 48"/>
                <a:gd name="T67" fmla="*/ 64 h 86"/>
                <a:gd name="T68" fmla="*/ 264 w 48"/>
                <a:gd name="T69" fmla="*/ 72 h 86"/>
                <a:gd name="T70" fmla="*/ 256 w 48"/>
                <a:gd name="T71" fmla="*/ 86 h 86"/>
                <a:gd name="T72" fmla="*/ 248 w 48"/>
                <a:gd name="T73" fmla="*/ 72 h 86"/>
                <a:gd name="T74" fmla="*/ 235 w 48"/>
                <a:gd name="T75" fmla="*/ 86 h 86"/>
                <a:gd name="T76" fmla="*/ 243 w 48"/>
                <a:gd name="T77" fmla="*/ 107 h 86"/>
                <a:gd name="T78" fmla="*/ 227 w 48"/>
                <a:gd name="T79" fmla="*/ 107 h 86"/>
                <a:gd name="T80" fmla="*/ 243 w 48"/>
                <a:gd name="T81" fmla="*/ 120 h 86"/>
                <a:gd name="T82" fmla="*/ 235 w 48"/>
                <a:gd name="T83" fmla="*/ 142 h 86"/>
                <a:gd name="T84" fmla="*/ 221 w 48"/>
                <a:gd name="T85" fmla="*/ 128 h 86"/>
                <a:gd name="T86" fmla="*/ 213 w 48"/>
                <a:gd name="T87" fmla="*/ 136 h 86"/>
                <a:gd name="T88" fmla="*/ 205 w 48"/>
                <a:gd name="T89" fmla="*/ 150 h 86"/>
                <a:gd name="T90" fmla="*/ 192 w 48"/>
                <a:gd name="T91" fmla="*/ 166 h 86"/>
                <a:gd name="T92" fmla="*/ 184 w 48"/>
                <a:gd name="T93" fmla="*/ 150 h 86"/>
                <a:gd name="T94" fmla="*/ 179 w 48"/>
                <a:gd name="T95" fmla="*/ 158 h 86"/>
                <a:gd name="T96" fmla="*/ 163 w 48"/>
                <a:gd name="T97" fmla="*/ 171 h 86"/>
                <a:gd name="T98" fmla="*/ 157 w 48"/>
                <a:gd name="T99" fmla="*/ 187 h 86"/>
                <a:gd name="T100" fmla="*/ 149 w 48"/>
                <a:gd name="T101" fmla="*/ 171 h 86"/>
                <a:gd name="T102" fmla="*/ 136 w 48"/>
                <a:gd name="T103" fmla="*/ 171 h 86"/>
                <a:gd name="T104" fmla="*/ 128 w 48"/>
                <a:gd name="T105" fmla="*/ 187 h 86"/>
                <a:gd name="T106" fmla="*/ 120 w 48"/>
                <a:gd name="T107" fmla="*/ 179 h 86"/>
                <a:gd name="T108" fmla="*/ 107 w 48"/>
                <a:gd name="T109" fmla="*/ 187 h 86"/>
                <a:gd name="T110" fmla="*/ 99 w 48"/>
                <a:gd name="T111" fmla="*/ 193 h 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8" h="86">
                  <a:moveTo>
                    <a:pt x="14" y="27"/>
                  </a:moveTo>
                  <a:cubicBezTo>
                    <a:pt x="14" y="27"/>
                    <a:pt x="11" y="26"/>
                    <a:pt x="12" y="27"/>
                  </a:cubicBezTo>
                  <a:cubicBezTo>
                    <a:pt x="12" y="29"/>
                    <a:pt x="10" y="31"/>
                    <a:pt x="9" y="32"/>
                  </a:cubicBezTo>
                  <a:cubicBezTo>
                    <a:pt x="9" y="33"/>
                    <a:pt x="7" y="36"/>
                    <a:pt x="8" y="38"/>
                  </a:cubicBezTo>
                  <a:cubicBezTo>
                    <a:pt x="9" y="40"/>
                    <a:pt x="9" y="42"/>
                    <a:pt x="9" y="44"/>
                  </a:cubicBezTo>
                  <a:cubicBezTo>
                    <a:pt x="9" y="46"/>
                    <a:pt x="9" y="47"/>
                    <a:pt x="9" y="48"/>
                  </a:cubicBezTo>
                  <a:cubicBezTo>
                    <a:pt x="10" y="48"/>
                    <a:pt x="9" y="50"/>
                    <a:pt x="8" y="52"/>
                  </a:cubicBezTo>
                  <a:cubicBezTo>
                    <a:pt x="7" y="54"/>
                    <a:pt x="5" y="55"/>
                    <a:pt x="5" y="57"/>
                  </a:cubicBezTo>
                  <a:cubicBezTo>
                    <a:pt x="4" y="59"/>
                    <a:pt x="4" y="60"/>
                    <a:pt x="3" y="60"/>
                  </a:cubicBezTo>
                  <a:cubicBezTo>
                    <a:pt x="2" y="61"/>
                    <a:pt x="2" y="60"/>
                    <a:pt x="1" y="62"/>
                  </a:cubicBezTo>
                  <a:cubicBezTo>
                    <a:pt x="1" y="63"/>
                    <a:pt x="0" y="66"/>
                    <a:pt x="1" y="67"/>
                  </a:cubicBezTo>
                  <a:cubicBezTo>
                    <a:pt x="2" y="69"/>
                    <a:pt x="2" y="69"/>
                    <a:pt x="3" y="70"/>
                  </a:cubicBezTo>
                  <a:cubicBezTo>
                    <a:pt x="3" y="72"/>
                    <a:pt x="5" y="70"/>
                    <a:pt x="3" y="74"/>
                  </a:cubicBezTo>
                  <a:cubicBezTo>
                    <a:pt x="1" y="77"/>
                    <a:pt x="1" y="77"/>
                    <a:pt x="2" y="79"/>
                  </a:cubicBezTo>
                  <a:cubicBezTo>
                    <a:pt x="3" y="81"/>
                    <a:pt x="2" y="82"/>
                    <a:pt x="4" y="83"/>
                  </a:cubicBezTo>
                  <a:cubicBezTo>
                    <a:pt x="6" y="84"/>
                    <a:pt x="9" y="84"/>
                    <a:pt x="9" y="85"/>
                  </a:cubicBezTo>
                  <a:cubicBezTo>
                    <a:pt x="10" y="86"/>
                    <a:pt x="11" y="86"/>
                    <a:pt x="12" y="85"/>
                  </a:cubicBezTo>
                  <a:cubicBezTo>
                    <a:pt x="13" y="84"/>
                    <a:pt x="15" y="83"/>
                    <a:pt x="16" y="83"/>
                  </a:cubicBezTo>
                  <a:cubicBezTo>
                    <a:pt x="18" y="83"/>
                    <a:pt x="19" y="84"/>
                    <a:pt x="20" y="82"/>
                  </a:cubicBezTo>
                  <a:cubicBezTo>
                    <a:pt x="21" y="81"/>
                    <a:pt x="37" y="47"/>
                    <a:pt x="39" y="43"/>
                  </a:cubicBezTo>
                  <a:cubicBezTo>
                    <a:pt x="42" y="38"/>
                    <a:pt x="41" y="36"/>
                    <a:pt x="41" y="34"/>
                  </a:cubicBezTo>
                  <a:cubicBezTo>
                    <a:pt x="42" y="32"/>
                    <a:pt x="44" y="29"/>
                    <a:pt x="44" y="27"/>
                  </a:cubicBezTo>
                  <a:cubicBezTo>
                    <a:pt x="43" y="25"/>
                    <a:pt x="43" y="23"/>
                    <a:pt x="44" y="23"/>
                  </a:cubicBezTo>
                  <a:cubicBezTo>
                    <a:pt x="45" y="23"/>
                    <a:pt x="46" y="24"/>
                    <a:pt x="46" y="25"/>
                  </a:cubicBezTo>
                  <a:cubicBezTo>
                    <a:pt x="46" y="27"/>
                    <a:pt x="47" y="26"/>
                    <a:pt x="48" y="24"/>
                  </a:cubicBezTo>
                  <a:cubicBezTo>
                    <a:pt x="48" y="21"/>
                    <a:pt x="48" y="22"/>
                    <a:pt x="47" y="18"/>
                  </a:cubicBezTo>
                  <a:cubicBezTo>
                    <a:pt x="47" y="13"/>
                    <a:pt x="47" y="11"/>
                    <a:pt x="47" y="10"/>
                  </a:cubicBezTo>
                  <a:cubicBezTo>
                    <a:pt x="47" y="8"/>
                    <a:pt x="47" y="7"/>
                    <a:pt x="45" y="6"/>
                  </a:cubicBezTo>
                  <a:cubicBezTo>
                    <a:pt x="44" y="5"/>
                    <a:pt x="44" y="5"/>
                    <a:pt x="44" y="3"/>
                  </a:cubicBezTo>
                  <a:cubicBezTo>
                    <a:pt x="43" y="1"/>
                    <a:pt x="43" y="0"/>
                    <a:pt x="43" y="0"/>
                  </a:cubicBezTo>
                  <a:cubicBezTo>
                    <a:pt x="43" y="0"/>
                    <a:pt x="42" y="2"/>
                    <a:pt x="41" y="2"/>
                  </a:cubicBezTo>
                  <a:cubicBezTo>
                    <a:pt x="41" y="3"/>
                    <a:pt x="39" y="2"/>
                    <a:pt x="39" y="3"/>
                  </a:cubicBezTo>
                  <a:cubicBezTo>
                    <a:pt x="39" y="5"/>
                    <a:pt x="40" y="5"/>
                    <a:pt x="40" y="6"/>
                  </a:cubicBezTo>
                  <a:cubicBezTo>
                    <a:pt x="40" y="8"/>
                    <a:pt x="40" y="7"/>
                    <a:pt x="39" y="9"/>
                  </a:cubicBezTo>
                  <a:cubicBezTo>
                    <a:pt x="39" y="10"/>
                    <a:pt x="37" y="10"/>
                    <a:pt x="37" y="10"/>
                  </a:cubicBezTo>
                  <a:cubicBezTo>
                    <a:pt x="37" y="10"/>
                    <a:pt x="37" y="13"/>
                    <a:pt x="36" y="12"/>
                  </a:cubicBezTo>
                  <a:cubicBezTo>
                    <a:pt x="35" y="12"/>
                    <a:pt x="36" y="10"/>
                    <a:pt x="35" y="10"/>
                  </a:cubicBezTo>
                  <a:cubicBezTo>
                    <a:pt x="34" y="11"/>
                    <a:pt x="33" y="12"/>
                    <a:pt x="33" y="12"/>
                  </a:cubicBezTo>
                  <a:cubicBezTo>
                    <a:pt x="34" y="13"/>
                    <a:pt x="35" y="15"/>
                    <a:pt x="34" y="15"/>
                  </a:cubicBezTo>
                  <a:cubicBezTo>
                    <a:pt x="33" y="15"/>
                    <a:pt x="32" y="13"/>
                    <a:pt x="32" y="15"/>
                  </a:cubicBezTo>
                  <a:cubicBezTo>
                    <a:pt x="32" y="16"/>
                    <a:pt x="34" y="16"/>
                    <a:pt x="34" y="17"/>
                  </a:cubicBezTo>
                  <a:cubicBezTo>
                    <a:pt x="35" y="18"/>
                    <a:pt x="34" y="20"/>
                    <a:pt x="33" y="20"/>
                  </a:cubicBezTo>
                  <a:cubicBezTo>
                    <a:pt x="32" y="20"/>
                    <a:pt x="32" y="18"/>
                    <a:pt x="31" y="18"/>
                  </a:cubicBezTo>
                  <a:cubicBezTo>
                    <a:pt x="30" y="18"/>
                    <a:pt x="30" y="18"/>
                    <a:pt x="30" y="19"/>
                  </a:cubicBezTo>
                  <a:cubicBezTo>
                    <a:pt x="29" y="20"/>
                    <a:pt x="29" y="20"/>
                    <a:pt x="29" y="21"/>
                  </a:cubicBezTo>
                  <a:cubicBezTo>
                    <a:pt x="29" y="22"/>
                    <a:pt x="28" y="23"/>
                    <a:pt x="27" y="23"/>
                  </a:cubicBezTo>
                  <a:cubicBezTo>
                    <a:pt x="26" y="22"/>
                    <a:pt x="27" y="20"/>
                    <a:pt x="26" y="21"/>
                  </a:cubicBezTo>
                  <a:cubicBezTo>
                    <a:pt x="26" y="21"/>
                    <a:pt x="25" y="20"/>
                    <a:pt x="25" y="22"/>
                  </a:cubicBezTo>
                  <a:cubicBezTo>
                    <a:pt x="24" y="23"/>
                    <a:pt x="23" y="24"/>
                    <a:pt x="23" y="24"/>
                  </a:cubicBezTo>
                  <a:cubicBezTo>
                    <a:pt x="22" y="26"/>
                    <a:pt x="22" y="26"/>
                    <a:pt x="22" y="26"/>
                  </a:cubicBezTo>
                  <a:cubicBezTo>
                    <a:pt x="22" y="26"/>
                    <a:pt x="22" y="25"/>
                    <a:pt x="21" y="24"/>
                  </a:cubicBezTo>
                  <a:cubicBezTo>
                    <a:pt x="21" y="24"/>
                    <a:pt x="20" y="23"/>
                    <a:pt x="19" y="24"/>
                  </a:cubicBezTo>
                  <a:cubicBezTo>
                    <a:pt x="18" y="26"/>
                    <a:pt x="18" y="26"/>
                    <a:pt x="18" y="26"/>
                  </a:cubicBezTo>
                  <a:cubicBezTo>
                    <a:pt x="17" y="26"/>
                    <a:pt x="18" y="25"/>
                    <a:pt x="17" y="25"/>
                  </a:cubicBezTo>
                  <a:cubicBezTo>
                    <a:pt x="16" y="26"/>
                    <a:pt x="15" y="26"/>
                    <a:pt x="15" y="26"/>
                  </a:cubicBezTo>
                  <a:cubicBezTo>
                    <a:pt x="15" y="27"/>
                    <a:pt x="14" y="27"/>
                    <a:pt x="14" y="27"/>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17" name="Freeform 368">
              <a:extLst>
                <a:ext uri="{FF2B5EF4-FFF2-40B4-BE49-F238E27FC236}">
                  <a16:creationId xmlns:a16="http://schemas.microsoft.com/office/drawing/2014/main" id="{8474D2B7-B304-4F82-8B5D-915385EF859F}"/>
                </a:ext>
              </a:extLst>
            </p:cNvPr>
            <p:cNvSpPr>
              <a:spLocks/>
            </p:cNvSpPr>
            <p:nvPr/>
          </p:nvSpPr>
          <p:spPr bwMode="auto">
            <a:xfrm>
              <a:off x="6456656" y="4215158"/>
              <a:ext cx="15274" cy="19434"/>
            </a:xfrm>
            <a:custGeom>
              <a:avLst/>
              <a:gdLst>
                <a:gd name="T0" fmla="*/ 8 w 4"/>
                <a:gd name="T1" fmla="*/ 0 h 5"/>
                <a:gd name="T2" fmla="*/ 0 w 4"/>
                <a:gd name="T3" fmla="*/ 22 h 5"/>
                <a:gd name="T4" fmla="*/ 17 w 4"/>
                <a:gd name="T5" fmla="*/ 39 h 5"/>
                <a:gd name="T6" fmla="*/ 30 w 4"/>
                <a:gd name="T7" fmla="*/ 22 h 5"/>
                <a:gd name="T8" fmla="*/ 22 w 4"/>
                <a:gd name="T9" fmla="*/ 8 h 5"/>
                <a:gd name="T10" fmla="*/ 8 w 4"/>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5">
                  <a:moveTo>
                    <a:pt x="1" y="0"/>
                  </a:moveTo>
                  <a:cubicBezTo>
                    <a:pt x="0" y="1"/>
                    <a:pt x="0" y="3"/>
                    <a:pt x="0" y="3"/>
                  </a:cubicBezTo>
                  <a:cubicBezTo>
                    <a:pt x="1" y="4"/>
                    <a:pt x="2" y="5"/>
                    <a:pt x="2" y="5"/>
                  </a:cubicBezTo>
                  <a:cubicBezTo>
                    <a:pt x="3" y="4"/>
                    <a:pt x="4" y="3"/>
                    <a:pt x="4" y="3"/>
                  </a:cubicBezTo>
                  <a:cubicBezTo>
                    <a:pt x="4" y="2"/>
                    <a:pt x="4" y="1"/>
                    <a:pt x="3" y="1"/>
                  </a:cubicBezTo>
                  <a:cubicBezTo>
                    <a:pt x="2" y="1"/>
                    <a:pt x="1" y="0"/>
                    <a:pt x="1"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18" name="Freeform 369">
              <a:extLst>
                <a:ext uri="{FF2B5EF4-FFF2-40B4-BE49-F238E27FC236}">
                  <a16:creationId xmlns:a16="http://schemas.microsoft.com/office/drawing/2014/main" id="{AEA96082-19F1-4890-B42C-0AEF82E7E388}"/>
                </a:ext>
              </a:extLst>
            </p:cNvPr>
            <p:cNvSpPr>
              <a:spLocks/>
            </p:cNvSpPr>
            <p:nvPr/>
          </p:nvSpPr>
          <p:spPr bwMode="auto">
            <a:xfrm>
              <a:off x="6467764" y="4192948"/>
              <a:ext cx="11108" cy="15270"/>
            </a:xfrm>
            <a:custGeom>
              <a:avLst/>
              <a:gdLst>
                <a:gd name="T0" fmla="*/ 13 w 3"/>
                <a:gd name="T1" fmla="*/ 0 h 4"/>
                <a:gd name="T2" fmla="*/ 0 w 3"/>
                <a:gd name="T3" fmla="*/ 22 h 4"/>
                <a:gd name="T4" fmla="*/ 13 w 3"/>
                <a:gd name="T5" fmla="*/ 22 h 4"/>
                <a:gd name="T6" fmla="*/ 13 w 3"/>
                <a:gd name="T7" fmla="*/ 8 h 4"/>
                <a:gd name="T8" fmla="*/ 13 w 3"/>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4">
                  <a:moveTo>
                    <a:pt x="2" y="0"/>
                  </a:moveTo>
                  <a:cubicBezTo>
                    <a:pt x="1" y="1"/>
                    <a:pt x="0" y="2"/>
                    <a:pt x="0" y="3"/>
                  </a:cubicBezTo>
                  <a:cubicBezTo>
                    <a:pt x="1" y="4"/>
                    <a:pt x="2" y="4"/>
                    <a:pt x="2" y="3"/>
                  </a:cubicBezTo>
                  <a:cubicBezTo>
                    <a:pt x="2" y="3"/>
                    <a:pt x="3" y="2"/>
                    <a:pt x="2" y="1"/>
                  </a:cubicBezTo>
                  <a:cubicBezTo>
                    <a:pt x="2" y="0"/>
                    <a:pt x="2" y="0"/>
                    <a:pt x="2"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19" name="Freeform 370">
              <a:extLst>
                <a:ext uri="{FF2B5EF4-FFF2-40B4-BE49-F238E27FC236}">
                  <a16:creationId xmlns:a16="http://schemas.microsoft.com/office/drawing/2014/main" id="{1FFF81CD-4CF9-483C-8371-D968CB891A1F}"/>
                </a:ext>
              </a:extLst>
            </p:cNvPr>
            <p:cNvSpPr>
              <a:spLocks/>
            </p:cNvSpPr>
            <p:nvPr/>
          </p:nvSpPr>
          <p:spPr bwMode="auto">
            <a:xfrm>
              <a:off x="6776019" y="4570521"/>
              <a:ext cx="13885" cy="15270"/>
            </a:xfrm>
            <a:custGeom>
              <a:avLst/>
              <a:gdLst>
                <a:gd name="T0" fmla="*/ 13 w 4"/>
                <a:gd name="T1" fmla="*/ 0 h 4"/>
                <a:gd name="T2" fmla="*/ 0 w 4"/>
                <a:gd name="T3" fmla="*/ 8 h 4"/>
                <a:gd name="T4" fmla="*/ 8 w 4"/>
                <a:gd name="T5" fmla="*/ 30 h 4"/>
                <a:gd name="T6" fmla="*/ 20 w 4"/>
                <a:gd name="T7" fmla="*/ 22 h 4"/>
                <a:gd name="T8" fmla="*/ 13 w 4"/>
                <a:gd name="T9" fmla="*/ 0 h 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 h="4">
                  <a:moveTo>
                    <a:pt x="2" y="0"/>
                  </a:moveTo>
                  <a:cubicBezTo>
                    <a:pt x="1" y="0"/>
                    <a:pt x="0" y="0"/>
                    <a:pt x="0" y="1"/>
                  </a:cubicBezTo>
                  <a:cubicBezTo>
                    <a:pt x="0" y="3"/>
                    <a:pt x="1" y="4"/>
                    <a:pt x="1" y="4"/>
                  </a:cubicBezTo>
                  <a:cubicBezTo>
                    <a:pt x="2" y="4"/>
                    <a:pt x="3" y="3"/>
                    <a:pt x="3" y="3"/>
                  </a:cubicBezTo>
                  <a:cubicBezTo>
                    <a:pt x="4" y="2"/>
                    <a:pt x="2" y="0"/>
                    <a:pt x="2"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20" name="Freeform 371">
              <a:extLst>
                <a:ext uri="{FF2B5EF4-FFF2-40B4-BE49-F238E27FC236}">
                  <a16:creationId xmlns:a16="http://schemas.microsoft.com/office/drawing/2014/main" id="{EB40A386-5041-4735-918B-88D9D4491FC6}"/>
                </a:ext>
              </a:extLst>
            </p:cNvPr>
            <p:cNvSpPr>
              <a:spLocks/>
            </p:cNvSpPr>
            <p:nvPr/>
          </p:nvSpPr>
          <p:spPr bwMode="auto">
            <a:xfrm>
              <a:off x="6820452" y="4556640"/>
              <a:ext cx="11108" cy="11105"/>
            </a:xfrm>
            <a:custGeom>
              <a:avLst/>
              <a:gdLst>
                <a:gd name="T0" fmla="*/ 8 w 3"/>
                <a:gd name="T1" fmla="*/ 0 h 3"/>
                <a:gd name="T2" fmla="*/ 0 w 3"/>
                <a:gd name="T3" fmla="*/ 13 h 3"/>
                <a:gd name="T4" fmla="*/ 13 w 3"/>
                <a:gd name="T5" fmla="*/ 21 h 3"/>
                <a:gd name="T6" fmla="*/ 21 w 3"/>
                <a:gd name="T7" fmla="*/ 13 h 3"/>
                <a:gd name="T8" fmla="*/ 8 w 3"/>
                <a:gd name="T9" fmla="*/ 0 h 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 h="3">
                  <a:moveTo>
                    <a:pt x="1" y="0"/>
                  </a:moveTo>
                  <a:cubicBezTo>
                    <a:pt x="1" y="0"/>
                    <a:pt x="0" y="0"/>
                    <a:pt x="0" y="2"/>
                  </a:cubicBezTo>
                  <a:cubicBezTo>
                    <a:pt x="0" y="3"/>
                    <a:pt x="1" y="3"/>
                    <a:pt x="2" y="3"/>
                  </a:cubicBezTo>
                  <a:cubicBezTo>
                    <a:pt x="3" y="2"/>
                    <a:pt x="3" y="2"/>
                    <a:pt x="3" y="2"/>
                  </a:cubicBezTo>
                  <a:lnTo>
                    <a:pt x="1" y="0"/>
                  </a:lnTo>
                  <a:close/>
                </a:path>
              </a:pathLst>
            </a:custGeom>
            <a:solidFill>
              <a:srgbClr val="D9D9D9"/>
            </a:solidFill>
            <a:ln w="4763" cap="rnd">
              <a:solidFill>
                <a:srgbClr val="FFFFFF"/>
              </a:solidFill>
              <a:prstDash val="solid"/>
              <a:round/>
              <a:headEnd/>
              <a:tailEnd/>
            </a:ln>
          </p:spPr>
          <p:txBody>
            <a:bodyPr/>
            <a:lstStyle/>
            <a:p>
              <a:endParaRPr lang="en-US"/>
            </a:p>
          </p:txBody>
        </p:sp>
        <p:sp>
          <p:nvSpPr>
            <p:cNvPr id="221" name="Freeform 372">
              <a:extLst>
                <a:ext uri="{FF2B5EF4-FFF2-40B4-BE49-F238E27FC236}">
                  <a16:creationId xmlns:a16="http://schemas.microsoft.com/office/drawing/2014/main" id="{75927B48-1CBB-4A2C-901E-F3CDD2A57E14}"/>
                </a:ext>
              </a:extLst>
            </p:cNvPr>
            <p:cNvSpPr>
              <a:spLocks/>
            </p:cNvSpPr>
            <p:nvPr/>
          </p:nvSpPr>
          <p:spPr bwMode="auto">
            <a:xfrm>
              <a:off x="5050069" y="3655739"/>
              <a:ext cx="15274" cy="11105"/>
            </a:xfrm>
            <a:custGeom>
              <a:avLst/>
              <a:gdLst>
                <a:gd name="T0" fmla="*/ 17 w 4"/>
                <a:gd name="T1" fmla="*/ 0 h 3"/>
                <a:gd name="T2" fmla="*/ 8 w 4"/>
                <a:gd name="T3" fmla="*/ 13 h 3"/>
                <a:gd name="T4" fmla="*/ 30 w 4"/>
                <a:gd name="T5" fmla="*/ 13 h 3"/>
                <a:gd name="T6" fmla="*/ 17 w 4"/>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3">
                  <a:moveTo>
                    <a:pt x="2" y="0"/>
                  </a:moveTo>
                  <a:cubicBezTo>
                    <a:pt x="2" y="0"/>
                    <a:pt x="0" y="1"/>
                    <a:pt x="1" y="2"/>
                  </a:cubicBezTo>
                  <a:cubicBezTo>
                    <a:pt x="3" y="3"/>
                    <a:pt x="4" y="2"/>
                    <a:pt x="4" y="2"/>
                  </a:cubicBezTo>
                  <a:lnTo>
                    <a:pt x="2" y="0"/>
                  </a:lnTo>
                  <a:close/>
                </a:path>
              </a:pathLst>
            </a:custGeom>
            <a:solidFill>
              <a:srgbClr val="D9D9D9"/>
            </a:solidFill>
            <a:ln w="4763" cap="rnd">
              <a:solidFill>
                <a:srgbClr val="FFFFFF"/>
              </a:solidFill>
              <a:prstDash val="solid"/>
              <a:round/>
              <a:headEnd/>
              <a:tailEnd/>
            </a:ln>
          </p:spPr>
          <p:txBody>
            <a:bodyPr/>
            <a:lstStyle/>
            <a:p>
              <a:endParaRPr lang="en-US"/>
            </a:p>
          </p:txBody>
        </p:sp>
        <p:sp>
          <p:nvSpPr>
            <p:cNvPr id="222" name="Freeform 373">
              <a:extLst>
                <a:ext uri="{FF2B5EF4-FFF2-40B4-BE49-F238E27FC236}">
                  <a16:creationId xmlns:a16="http://schemas.microsoft.com/office/drawing/2014/main" id="{B2C189E1-BF63-42FC-98CF-F9CAED53CDF4}"/>
                </a:ext>
              </a:extLst>
            </p:cNvPr>
            <p:cNvSpPr>
              <a:spLocks/>
            </p:cNvSpPr>
            <p:nvPr/>
          </p:nvSpPr>
          <p:spPr bwMode="auto">
            <a:xfrm>
              <a:off x="5083394" y="3673784"/>
              <a:ext cx="8331" cy="8329"/>
            </a:xfrm>
            <a:custGeom>
              <a:avLst/>
              <a:gdLst>
                <a:gd name="T0" fmla="*/ 9 w 2"/>
                <a:gd name="T1" fmla="*/ 0 h 2"/>
                <a:gd name="T2" fmla="*/ 0 w 2"/>
                <a:gd name="T3" fmla="*/ 9 h 2"/>
                <a:gd name="T4" fmla="*/ 18 w 2"/>
                <a:gd name="T5" fmla="*/ 9 h 2"/>
                <a:gd name="T6" fmla="*/ 9 w 2"/>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2">
                  <a:moveTo>
                    <a:pt x="1" y="0"/>
                  </a:moveTo>
                  <a:cubicBezTo>
                    <a:pt x="0" y="1"/>
                    <a:pt x="0" y="1"/>
                    <a:pt x="0" y="1"/>
                  </a:cubicBezTo>
                  <a:cubicBezTo>
                    <a:pt x="1" y="2"/>
                    <a:pt x="2" y="1"/>
                    <a:pt x="2" y="1"/>
                  </a:cubicBezTo>
                  <a:lnTo>
                    <a:pt x="1" y="0"/>
                  </a:lnTo>
                  <a:close/>
                </a:path>
              </a:pathLst>
            </a:custGeom>
            <a:solidFill>
              <a:srgbClr val="D9D9D9"/>
            </a:solidFill>
            <a:ln w="4763" cap="rnd">
              <a:solidFill>
                <a:srgbClr val="FFFFFF"/>
              </a:solidFill>
              <a:prstDash val="solid"/>
              <a:round/>
              <a:headEnd/>
              <a:tailEnd/>
            </a:ln>
          </p:spPr>
          <p:txBody>
            <a:bodyPr/>
            <a:lstStyle/>
            <a:p>
              <a:endParaRPr lang="en-US"/>
            </a:p>
          </p:txBody>
        </p:sp>
        <p:sp>
          <p:nvSpPr>
            <p:cNvPr id="223" name="Freeform 374">
              <a:extLst>
                <a:ext uri="{FF2B5EF4-FFF2-40B4-BE49-F238E27FC236}">
                  <a16:creationId xmlns:a16="http://schemas.microsoft.com/office/drawing/2014/main" id="{BE08ACCC-C445-4BA0-A485-6972D53E0162}"/>
                </a:ext>
              </a:extLst>
            </p:cNvPr>
            <p:cNvSpPr>
              <a:spLocks/>
            </p:cNvSpPr>
            <p:nvPr/>
          </p:nvSpPr>
          <p:spPr bwMode="auto">
            <a:xfrm>
              <a:off x="6159509" y="4730157"/>
              <a:ext cx="55541" cy="52749"/>
            </a:xfrm>
            <a:custGeom>
              <a:avLst/>
              <a:gdLst>
                <a:gd name="T0" fmla="*/ 77 w 15"/>
                <a:gd name="T1" fmla="*/ 22 h 14"/>
                <a:gd name="T2" fmla="*/ 56 w 15"/>
                <a:gd name="T3" fmla="*/ 8 h 14"/>
                <a:gd name="T4" fmla="*/ 8 w 15"/>
                <a:gd name="T5" fmla="*/ 38 h 14"/>
                <a:gd name="T6" fmla="*/ 0 w 15"/>
                <a:gd name="T7" fmla="*/ 60 h 14"/>
                <a:gd name="T8" fmla="*/ 13 w 15"/>
                <a:gd name="T9" fmla="*/ 90 h 14"/>
                <a:gd name="T10" fmla="*/ 51 w 15"/>
                <a:gd name="T11" fmla="*/ 90 h 14"/>
                <a:gd name="T12" fmla="*/ 77 w 15"/>
                <a:gd name="T13" fmla="*/ 73 h 14"/>
                <a:gd name="T14" fmla="*/ 99 w 15"/>
                <a:gd name="T15" fmla="*/ 43 h 14"/>
                <a:gd name="T16" fmla="*/ 77 w 15"/>
                <a:gd name="T17" fmla="*/ 22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 h="14">
                  <a:moveTo>
                    <a:pt x="11" y="3"/>
                  </a:moveTo>
                  <a:cubicBezTo>
                    <a:pt x="10" y="1"/>
                    <a:pt x="10" y="0"/>
                    <a:pt x="8" y="1"/>
                  </a:cubicBezTo>
                  <a:cubicBezTo>
                    <a:pt x="5" y="2"/>
                    <a:pt x="1" y="4"/>
                    <a:pt x="1" y="5"/>
                  </a:cubicBezTo>
                  <a:cubicBezTo>
                    <a:pt x="2" y="6"/>
                    <a:pt x="0" y="7"/>
                    <a:pt x="0" y="8"/>
                  </a:cubicBezTo>
                  <a:cubicBezTo>
                    <a:pt x="0" y="8"/>
                    <a:pt x="1" y="11"/>
                    <a:pt x="2" y="12"/>
                  </a:cubicBezTo>
                  <a:cubicBezTo>
                    <a:pt x="3" y="14"/>
                    <a:pt x="5" y="14"/>
                    <a:pt x="7" y="12"/>
                  </a:cubicBezTo>
                  <a:cubicBezTo>
                    <a:pt x="8" y="10"/>
                    <a:pt x="10" y="11"/>
                    <a:pt x="11" y="10"/>
                  </a:cubicBezTo>
                  <a:cubicBezTo>
                    <a:pt x="13" y="9"/>
                    <a:pt x="15" y="7"/>
                    <a:pt x="14" y="6"/>
                  </a:cubicBezTo>
                  <a:cubicBezTo>
                    <a:pt x="14" y="5"/>
                    <a:pt x="11" y="3"/>
                    <a:pt x="11" y="3"/>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24" name="Freeform 375">
              <a:extLst>
                <a:ext uri="{FF2B5EF4-FFF2-40B4-BE49-F238E27FC236}">
                  <a16:creationId xmlns:a16="http://schemas.microsoft.com/office/drawing/2014/main" id="{BE649601-B20B-4A8B-A388-648DD3696010}"/>
                </a:ext>
              </a:extLst>
            </p:cNvPr>
            <p:cNvSpPr>
              <a:spLocks/>
            </p:cNvSpPr>
            <p:nvPr/>
          </p:nvSpPr>
          <p:spPr bwMode="auto">
            <a:xfrm>
              <a:off x="6290031" y="3240685"/>
              <a:ext cx="55541" cy="41644"/>
            </a:xfrm>
            <a:custGeom>
              <a:avLst/>
              <a:gdLst>
                <a:gd name="T0" fmla="*/ 43 w 15"/>
                <a:gd name="T1" fmla="*/ 38 h 11"/>
                <a:gd name="T2" fmla="*/ 29 w 15"/>
                <a:gd name="T3" fmla="*/ 38 h 11"/>
                <a:gd name="T4" fmla="*/ 8 w 15"/>
                <a:gd name="T5" fmla="*/ 44 h 11"/>
                <a:gd name="T6" fmla="*/ 8 w 15"/>
                <a:gd name="T7" fmla="*/ 60 h 11"/>
                <a:gd name="T8" fmla="*/ 35 w 15"/>
                <a:gd name="T9" fmla="*/ 74 h 11"/>
                <a:gd name="T10" fmla="*/ 72 w 15"/>
                <a:gd name="T11" fmla="*/ 52 h 11"/>
                <a:gd name="T12" fmla="*/ 77 w 15"/>
                <a:gd name="T13" fmla="*/ 38 h 11"/>
                <a:gd name="T14" fmla="*/ 99 w 15"/>
                <a:gd name="T15" fmla="*/ 8 h 11"/>
                <a:gd name="T16" fmla="*/ 72 w 15"/>
                <a:gd name="T17" fmla="*/ 22 h 11"/>
                <a:gd name="T18" fmla="*/ 43 w 15"/>
                <a:gd name="T19" fmla="*/ 38 h 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 h="11">
                  <a:moveTo>
                    <a:pt x="6" y="5"/>
                  </a:moveTo>
                  <a:cubicBezTo>
                    <a:pt x="5" y="5"/>
                    <a:pt x="5" y="5"/>
                    <a:pt x="4" y="5"/>
                  </a:cubicBezTo>
                  <a:cubicBezTo>
                    <a:pt x="3" y="5"/>
                    <a:pt x="2" y="4"/>
                    <a:pt x="1" y="6"/>
                  </a:cubicBezTo>
                  <a:cubicBezTo>
                    <a:pt x="1" y="7"/>
                    <a:pt x="0" y="7"/>
                    <a:pt x="1" y="8"/>
                  </a:cubicBezTo>
                  <a:cubicBezTo>
                    <a:pt x="3" y="9"/>
                    <a:pt x="3" y="11"/>
                    <a:pt x="5" y="10"/>
                  </a:cubicBezTo>
                  <a:cubicBezTo>
                    <a:pt x="6" y="8"/>
                    <a:pt x="9" y="7"/>
                    <a:pt x="10" y="7"/>
                  </a:cubicBezTo>
                  <a:cubicBezTo>
                    <a:pt x="12" y="7"/>
                    <a:pt x="11" y="5"/>
                    <a:pt x="11" y="5"/>
                  </a:cubicBezTo>
                  <a:cubicBezTo>
                    <a:pt x="11" y="5"/>
                    <a:pt x="15" y="2"/>
                    <a:pt x="14" y="1"/>
                  </a:cubicBezTo>
                  <a:cubicBezTo>
                    <a:pt x="14" y="0"/>
                    <a:pt x="12" y="3"/>
                    <a:pt x="10" y="3"/>
                  </a:cubicBezTo>
                  <a:cubicBezTo>
                    <a:pt x="8" y="3"/>
                    <a:pt x="6" y="5"/>
                    <a:pt x="6" y="5"/>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25" name="Freeform 376">
              <a:extLst>
                <a:ext uri="{FF2B5EF4-FFF2-40B4-BE49-F238E27FC236}">
                  <a16:creationId xmlns:a16="http://schemas.microsoft.com/office/drawing/2014/main" id="{D8A7DF89-0A58-44F7-BBAB-B7E84D1AF166}"/>
                </a:ext>
              </a:extLst>
            </p:cNvPr>
            <p:cNvSpPr>
              <a:spLocks/>
            </p:cNvSpPr>
            <p:nvPr/>
          </p:nvSpPr>
          <p:spPr bwMode="auto">
            <a:xfrm>
              <a:off x="6190057" y="1329219"/>
              <a:ext cx="3419963" cy="1778205"/>
            </a:xfrm>
            <a:custGeom>
              <a:avLst/>
              <a:gdLst>
                <a:gd name="T0" fmla="*/ 785 w 922"/>
                <a:gd name="T1" fmla="*/ 2962 h 480"/>
                <a:gd name="T2" fmla="*/ 1349 w 922"/>
                <a:gd name="T3" fmla="*/ 2784 h 480"/>
                <a:gd name="T4" fmla="*/ 2012 w 922"/>
                <a:gd name="T5" fmla="*/ 2607 h 480"/>
                <a:gd name="T6" fmla="*/ 2826 w 922"/>
                <a:gd name="T7" fmla="*/ 2914 h 480"/>
                <a:gd name="T8" fmla="*/ 3497 w 922"/>
                <a:gd name="T9" fmla="*/ 2893 h 480"/>
                <a:gd name="T10" fmla="*/ 4138 w 922"/>
                <a:gd name="T11" fmla="*/ 2941 h 480"/>
                <a:gd name="T12" fmla="*/ 4296 w 922"/>
                <a:gd name="T13" fmla="*/ 3320 h 480"/>
                <a:gd name="T14" fmla="*/ 4504 w 922"/>
                <a:gd name="T15" fmla="*/ 2386 h 480"/>
                <a:gd name="T16" fmla="*/ 5145 w 922"/>
                <a:gd name="T17" fmla="*/ 2223 h 480"/>
                <a:gd name="T18" fmla="*/ 5452 w 922"/>
                <a:gd name="T19" fmla="*/ 1988 h 480"/>
                <a:gd name="T20" fmla="*/ 5217 w 922"/>
                <a:gd name="T21" fmla="*/ 2378 h 480"/>
                <a:gd name="T22" fmla="*/ 5332 w 922"/>
                <a:gd name="T23" fmla="*/ 2693 h 480"/>
                <a:gd name="T24" fmla="*/ 5444 w 922"/>
                <a:gd name="T25" fmla="*/ 2415 h 480"/>
                <a:gd name="T26" fmla="*/ 5786 w 922"/>
                <a:gd name="T27" fmla="*/ 2159 h 480"/>
                <a:gd name="T28" fmla="*/ 6174 w 922"/>
                <a:gd name="T29" fmla="*/ 1732 h 480"/>
                <a:gd name="T30" fmla="*/ 6529 w 922"/>
                <a:gd name="T31" fmla="*/ 1681 h 480"/>
                <a:gd name="T32" fmla="*/ 6144 w 922"/>
                <a:gd name="T33" fmla="*/ 1289 h 480"/>
                <a:gd name="T34" fmla="*/ 5695 w 922"/>
                <a:gd name="T35" fmla="*/ 1276 h 480"/>
                <a:gd name="T36" fmla="*/ 5273 w 922"/>
                <a:gd name="T37" fmla="*/ 1084 h 480"/>
                <a:gd name="T38" fmla="*/ 4723 w 922"/>
                <a:gd name="T39" fmla="*/ 969 h 480"/>
                <a:gd name="T40" fmla="*/ 4547 w 922"/>
                <a:gd name="T41" fmla="*/ 897 h 480"/>
                <a:gd name="T42" fmla="*/ 4317 w 922"/>
                <a:gd name="T43" fmla="*/ 1003 h 480"/>
                <a:gd name="T44" fmla="*/ 4111 w 922"/>
                <a:gd name="T45" fmla="*/ 798 h 480"/>
                <a:gd name="T46" fmla="*/ 3681 w 922"/>
                <a:gd name="T47" fmla="*/ 721 h 480"/>
                <a:gd name="T48" fmla="*/ 3361 w 922"/>
                <a:gd name="T49" fmla="*/ 662 h 480"/>
                <a:gd name="T50" fmla="*/ 3083 w 922"/>
                <a:gd name="T51" fmla="*/ 854 h 480"/>
                <a:gd name="T52" fmla="*/ 3475 w 922"/>
                <a:gd name="T53" fmla="*/ 448 h 480"/>
                <a:gd name="T54" fmla="*/ 3198 w 922"/>
                <a:gd name="T55" fmla="*/ 235 h 480"/>
                <a:gd name="T56" fmla="*/ 2968 w 922"/>
                <a:gd name="T57" fmla="*/ 222 h 480"/>
                <a:gd name="T58" fmla="*/ 2768 w 922"/>
                <a:gd name="T59" fmla="*/ 355 h 480"/>
                <a:gd name="T60" fmla="*/ 2490 w 922"/>
                <a:gd name="T61" fmla="*/ 478 h 480"/>
                <a:gd name="T62" fmla="*/ 2412 w 922"/>
                <a:gd name="T63" fmla="*/ 635 h 480"/>
                <a:gd name="T64" fmla="*/ 2177 w 922"/>
                <a:gd name="T65" fmla="*/ 777 h 480"/>
                <a:gd name="T66" fmla="*/ 2225 w 922"/>
                <a:gd name="T67" fmla="*/ 1097 h 480"/>
                <a:gd name="T68" fmla="*/ 2033 w 922"/>
                <a:gd name="T69" fmla="*/ 883 h 480"/>
                <a:gd name="T70" fmla="*/ 1947 w 922"/>
                <a:gd name="T71" fmla="*/ 955 h 480"/>
                <a:gd name="T72" fmla="*/ 1878 w 922"/>
                <a:gd name="T73" fmla="*/ 1084 h 480"/>
                <a:gd name="T74" fmla="*/ 2049 w 922"/>
                <a:gd name="T75" fmla="*/ 1438 h 480"/>
                <a:gd name="T76" fmla="*/ 1977 w 922"/>
                <a:gd name="T77" fmla="*/ 1324 h 480"/>
                <a:gd name="T78" fmla="*/ 1806 w 922"/>
                <a:gd name="T79" fmla="*/ 1623 h 480"/>
                <a:gd name="T80" fmla="*/ 1784 w 922"/>
                <a:gd name="T81" fmla="*/ 1516 h 480"/>
                <a:gd name="T82" fmla="*/ 1768 w 922"/>
                <a:gd name="T83" fmla="*/ 798 h 480"/>
                <a:gd name="T84" fmla="*/ 1592 w 922"/>
                <a:gd name="T85" fmla="*/ 1212 h 480"/>
                <a:gd name="T86" fmla="*/ 1512 w 922"/>
                <a:gd name="T87" fmla="*/ 1289 h 480"/>
                <a:gd name="T88" fmla="*/ 1135 w 922"/>
                <a:gd name="T89" fmla="*/ 1353 h 480"/>
                <a:gd name="T90" fmla="*/ 828 w 922"/>
                <a:gd name="T91" fmla="*/ 1452 h 480"/>
                <a:gd name="T92" fmla="*/ 684 w 922"/>
                <a:gd name="T93" fmla="*/ 1404 h 480"/>
                <a:gd name="T94" fmla="*/ 521 w 922"/>
                <a:gd name="T95" fmla="*/ 1753 h 480"/>
                <a:gd name="T96" fmla="*/ 294 w 922"/>
                <a:gd name="T97" fmla="*/ 1623 h 480"/>
                <a:gd name="T98" fmla="*/ 443 w 922"/>
                <a:gd name="T99" fmla="*/ 1332 h 480"/>
                <a:gd name="T100" fmla="*/ 150 w 922"/>
                <a:gd name="T101" fmla="*/ 1182 h 480"/>
                <a:gd name="T102" fmla="*/ 85 w 922"/>
                <a:gd name="T103" fmla="*/ 1631 h 480"/>
                <a:gd name="T104" fmla="*/ 51 w 922"/>
                <a:gd name="T105" fmla="*/ 2044 h 480"/>
                <a:gd name="T106" fmla="*/ 85 w 922"/>
                <a:gd name="T107" fmla="*/ 2130 h 480"/>
                <a:gd name="T108" fmla="*/ 13 w 922"/>
                <a:gd name="T109" fmla="*/ 2194 h 480"/>
                <a:gd name="T110" fmla="*/ 13 w 922"/>
                <a:gd name="T111" fmla="*/ 2399 h 480"/>
                <a:gd name="T112" fmla="*/ 171 w 922"/>
                <a:gd name="T113" fmla="*/ 2735 h 480"/>
                <a:gd name="T114" fmla="*/ 492 w 922"/>
                <a:gd name="T115" fmla="*/ 2957 h 480"/>
                <a:gd name="T116" fmla="*/ 435 w 922"/>
                <a:gd name="T117" fmla="*/ 3112 h 480"/>
                <a:gd name="T118" fmla="*/ 422 w 922"/>
                <a:gd name="T119" fmla="*/ 3197 h 4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922" h="480">
                  <a:moveTo>
                    <a:pt x="72" y="460"/>
                  </a:moveTo>
                  <a:cubicBezTo>
                    <a:pt x="78" y="458"/>
                    <a:pt x="87" y="464"/>
                    <a:pt x="89" y="465"/>
                  </a:cubicBezTo>
                  <a:cubicBezTo>
                    <a:pt x="92" y="465"/>
                    <a:pt x="100" y="467"/>
                    <a:pt x="104" y="467"/>
                  </a:cubicBezTo>
                  <a:cubicBezTo>
                    <a:pt x="108" y="467"/>
                    <a:pt x="106" y="470"/>
                    <a:pt x="112" y="475"/>
                  </a:cubicBezTo>
                  <a:cubicBezTo>
                    <a:pt x="118" y="480"/>
                    <a:pt x="121" y="478"/>
                    <a:pt x="119" y="475"/>
                  </a:cubicBezTo>
                  <a:cubicBezTo>
                    <a:pt x="117" y="473"/>
                    <a:pt x="118" y="467"/>
                    <a:pt x="118" y="467"/>
                  </a:cubicBezTo>
                  <a:cubicBezTo>
                    <a:pt x="118" y="467"/>
                    <a:pt x="119" y="463"/>
                    <a:pt x="116" y="460"/>
                  </a:cubicBezTo>
                  <a:cubicBezTo>
                    <a:pt x="114" y="458"/>
                    <a:pt x="114" y="455"/>
                    <a:pt x="112" y="451"/>
                  </a:cubicBezTo>
                  <a:cubicBezTo>
                    <a:pt x="110" y="447"/>
                    <a:pt x="114" y="443"/>
                    <a:pt x="115" y="439"/>
                  </a:cubicBezTo>
                  <a:cubicBezTo>
                    <a:pt x="115" y="436"/>
                    <a:pt x="117" y="442"/>
                    <a:pt x="117" y="442"/>
                  </a:cubicBezTo>
                  <a:cubicBezTo>
                    <a:pt x="117" y="442"/>
                    <a:pt x="120" y="442"/>
                    <a:pt x="121" y="435"/>
                  </a:cubicBezTo>
                  <a:cubicBezTo>
                    <a:pt x="123" y="429"/>
                    <a:pt x="121" y="430"/>
                    <a:pt x="121" y="430"/>
                  </a:cubicBezTo>
                  <a:cubicBezTo>
                    <a:pt x="121" y="430"/>
                    <a:pt x="119" y="428"/>
                    <a:pt x="116" y="425"/>
                  </a:cubicBezTo>
                  <a:cubicBezTo>
                    <a:pt x="113" y="422"/>
                    <a:pt x="110" y="416"/>
                    <a:pt x="110" y="416"/>
                  </a:cubicBezTo>
                  <a:cubicBezTo>
                    <a:pt x="110" y="416"/>
                    <a:pt x="111" y="412"/>
                    <a:pt x="116" y="408"/>
                  </a:cubicBezTo>
                  <a:cubicBezTo>
                    <a:pt x="121" y="404"/>
                    <a:pt x="123" y="412"/>
                    <a:pt x="123" y="412"/>
                  </a:cubicBezTo>
                  <a:cubicBezTo>
                    <a:pt x="123" y="412"/>
                    <a:pt x="124" y="411"/>
                    <a:pt x="122" y="407"/>
                  </a:cubicBezTo>
                  <a:cubicBezTo>
                    <a:pt x="120" y="402"/>
                    <a:pt x="126" y="401"/>
                    <a:pt x="130" y="398"/>
                  </a:cubicBezTo>
                  <a:cubicBezTo>
                    <a:pt x="134" y="396"/>
                    <a:pt x="138" y="393"/>
                    <a:pt x="144" y="393"/>
                  </a:cubicBezTo>
                  <a:cubicBezTo>
                    <a:pt x="150" y="393"/>
                    <a:pt x="148" y="396"/>
                    <a:pt x="152" y="398"/>
                  </a:cubicBezTo>
                  <a:cubicBezTo>
                    <a:pt x="156" y="400"/>
                    <a:pt x="159" y="402"/>
                    <a:pt x="159" y="402"/>
                  </a:cubicBezTo>
                  <a:cubicBezTo>
                    <a:pt x="159" y="402"/>
                    <a:pt x="163" y="401"/>
                    <a:pt x="167" y="396"/>
                  </a:cubicBezTo>
                  <a:cubicBezTo>
                    <a:pt x="171" y="391"/>
                    <a:pt x="170" y="399"/>
                    <a:pt x="172" y="400"/>
                  </a:cubicBezTo>
                  <a:cubicBezTo>
                    <a:pt x="173" y="402"/>
                    <a:pt x="177" y="401"/>
                    <a:pt x="179" y="398"/>
                  </a:cubicBezTo>
                  <a:cubicBezTo>
                    <a:pt x="182" y="395"/>
                    <a:pt x="184" y="399"/>
                    <a:pt x="184" y="399"/>
                  </a:cubicBezTo>
                  <a:cubicBezTo>
                    <a:pt x="184" y="399"/>
                    <a:pt x="189" y="400"/>
                    <a:pt x="191" y="399"/>
                  </a:cubicBezTo>
                  <a:cubicBezTo>
                    <a:pt x="194" y="399"/>
                    <a:pt x="193" y="398"/>
                    <a:pt x="193" y="394"/>
                  </a:cubicBezTo>
                  <a:cubicBezTo>
                    <a:pt x="193" y="391"/>
                    <a:pt x="189" y="391"/>
                    <a:pt x="189" y="391"/>
                  </a:cubicBezTo>
                  <a:cubicBezTo>
                    <a:pt x="189" y="391"/>
                    <a:pt x="187" y="385"/>
                    <a:pt x="188" y="383"/>
                  </a:cubicBezTo>
                  <a:cubicBezTo>
                    <a:pt x="188" y="380"/>
                    <a:pt x="193" y="382"/>
                    <a:pt x="193" y="382"/>
                  </a:cubicBezTo>
                  <a:cubicBezTo>
                    <a:pt x="194" y="378"/>
                    <a:pt x="194" y="378"/>
                    <a:pt x="194" y="378"/>
                  </a:cubicBezTo>
                  <a:cubicBezTo>
                    <a:pt x="194" y="378"/>
                    <a:pt x="194" y="378"/>
                    <a:pt x="193" y="371"/>
                  </a:cubicBezTo>
                  <a:cubicBezTo>
                    <a:pt x="191" y="364"/>
                    <a:pt x="197" y="369"/>
                    <a:pt x="203" y="368"/>
                  </a:cubicBezTo>
                  <a:cubicBezTo>
                    <a:pt x="209" y="367"/>
                    <a:pt x="212" y="366"/>
                    <a:pt x="218" y="366"/>
                  </a:cubicBezTo>
                  <a:cubicBezTo>
                    <a:pt x="223" y="365"/>
                    <a:pt x="227" y="364"/>
                    <a:pt x="230" y="362"/>
                  </a:cubicBezTo>
                  <a:cubicBezTo>
                    <a:pt x="233" y="359"/>
                    <a:pt x="235" y="361"/>
                    <a:pt x="238" y="360"/>
                  </a:cubicBezTo>
                  <a:cubicBezTo>
                    <a:pt x="242" y="359"/>
                    <a:pt x="245" y="359"/>
                    <a:pt x="246" y="363"/>
                  </a:cubicBezTo>
                  <a:cubicBezTo>
                    <a:pt x="248" y="368"/>
                    <a:pt x="249" y="367"/>
                    <a:pt x="252" y="366"/>
                  </a:cubicBezTo>
                  <a:cubicBezTo>
                    <a:pt x="255" y="366"/>
                    <a:pt x="258" y="368"/>
                    <a:pt x="262" y="371"/>
                  </a:cubicBezTo>
                  <a:cubicBezTo>
                    <a:pt x="265" y="373"/>
                    <a:pt x="266" y="373"/>
                    <a:pt x="268" y="373"/>
                  </a:cubicBezTo>
                  <a:cubicBezTo>
                    <a:pt x="270" y="373"/>
                    <a:pt x="272" y="369"/>
                    <a:pt x="276" y="366"/>
                  </a:cubicBezTo>
                  <a:cubicBezTo>
                    <a:pt x="280" y="362"/>
                    <a:pt x="279" y="366"/>
                    <a:pt x="282" y="366"/>
                  </a:cubicBezTo>
                  <a:cubicBezTo>
                    <a:pt x="285" y="366"/>
                    <a:pt x="281" y="371"/>
                    <a:pt x="284" y="375"/>
                  </a:cubicBezTo>
                  <a:cubicBezTo>
                    <a:pt x="286" y="379"/>
                    <a:pt x="301" y="402"/>
                    <a:pt x="305" y="402"/>
                  </a:cubicBezTo>
                  <a:cubicBezTo>
                    <a:pt x="308" y="402"/>
                    <a:pt x="316" y="401"/>
                    <a:pt x="320" y="402"/>
                  </a:cubicBezTo>
                  <a:cubicBezTo>
                    <a:pt x="325" y="402"/>
                    <a:pt x="326" y="408"/>
                    <a:pt x="329" y="409"/>
                  </a:cubicBezTo>
                  <a:cubicBezTo>
                    <a:pt x="331" y="411"/>
                    <a:pt x="341" y="412"/>
                    <a:pt x="341" y="412"/>
                  </a:cubicBezTo>
                  <a:cubicBezTo>
                    <a:pt x="346" y="407"/>
                    <a:pt x="346" y="407"/>
                    <a:pt x="346" y="407"/>
                  </a:cubicBezTo>
                  <a:cubicBezTo>
                    <a:pt x="346" y="407"/>
                    <a:pt x="352" y="407"/>
                    <a:pt x="354" y="405"/>
                  </a:cubicBezTo>
                  <a:cubicBezTo>
                    <a:pt x="356" y="403"/>
                    <a:pt x="361" y="398"/>
                    <a:pt x="361" y="398"/>
                  </a:cubicBezTo>
                  <a:cubicBezTo>
                    <a:pt x="361" y="398"/>
                    <a:pt x="364" y="399"/>
                    <a:pt x="367" y="401"/>
                  </a:cubicBezTo>
                  <a:cubicBezTo>
                    <a:pt x="370" y="403"/>
                    <a:pt x="372" y="400"/>
                    <a:pt x="372" y="400"/>
                  </a:cubicBezTo>
                  <a:cubicBezTo>
                    <a:pt x="372" y="400"/>
                    <a:pt x="374" y="401"/>
                    <a:pt x="376" y="401"/>
                  </a:cubicBezTo>
                  <a:cubicBezTo>
                    <a:pt x="377" y="402"/>
                    <a:pt x="378" y="405"/>
                    <a:pt x="378" y="405"/>
                  </a:cubicBezTo>
                  <a:cubicBezTo>
                    <a:pt x="378" y="405"/>
                    <a:pt x="381" y="406"/>
                    <a:pt x="386" y="407"/>
                  </a:cubicBezTo>
                  <a:cubicBezTo>
                    <a:pt x="391" y="408"/>
                    <a:pt x="396" y="409"/>
                    <a:pt x="396" y="409"/>
                  </a:cubicBezTo>
                  <a:cubicBezTo>
                    <a:pt x="396" y="409"/>
                    <a:pt x="401" y="409"/>
                    <a:pt x="404" y="406"/>
                  </a:cubicBezTo>
                  <a:cubicBezTo>
                    <a:pt x="406" y="404"/>
                    <a:pt x="403" y="402"/>
                    <a:pt x="402" y="400"/>
                  </a:cubicBezTo>
                  <a:cubicBezTo>
                    <a:pt x="400" y="397"/>
                    <a:pt x="404" y="388"/>
                    <a:pt x="404" y="388"/>
                  </a:cubicBezTo>
                  <a:cubicBezTo>
                    <a:pt x="404" y="388"/>
                    <a:pt x="407" y="386"/>
                    <a:pt x="410" y="387"/>
                  </a:cubicBezTo>
                  <a:cubicBezTo>
                    <a:pt x="414" y="388"/>
                    <a:pt x="416" y="387"/>
                    <a:pt x="419" y="390"/>
                  </a:cubicBezTo>
                  <a:cubicBezTo>
                    <a:pt x="423" y="393"/>
                    <a:pt x="423" y="399"/>
                    <a:pt x="423" y="399"/>
                  </a:cubicBezTo>
                  <a:cubicBezTo>
                    <a:pt x="423" y="399"/>
                    <a:pt x="426" y="402"/>
                    <a:pt x="429" y="404"/>
                  </a:cubicBezTo>
                  <a:cubicBezTo>
                    <a:pt x="433" y="406"/>
                    <a:pt x="435" y="404"/>
                    <a:pt x="440" y="401"/>
                  </a:cubicBezTo>
                  <a:cubicBezTo>
                    <a:pt x="445" y="398"/>
                    <a:pt x="445" y="401"/>
                    <a:pt x="448" y="401"/>
                  </a:cubicBezTo>
                  <a:cubicBezTo>
                    <a:pt x="450" y="401"/>
                    <a:pt x="452" y="406"/>
                    <a:pt x="452" y="406"/>
                  </a:cubicBezTo>
                  <a:cubicBezTo>
                    <a:pt x="452" y="406"/>
                    <a:pt x="457" y="408"/>
                    <a:pt x="459" y="410"/>
                  </a:cubicBezTo>
                  <a:cubicBezTo>
                    <a:pt x="462" y="412"/>
                    <a:pt x="468" y="411"/>
                    <a:pt x="472" y="411"/>
                  </a:cubicBezTo>
                  <a:cubicBezTo>
                    <a:pt x="475" y="412"/>
                    <a:pt x="478" y="411"/>
                    <a:pt x="482" y="409"/>
                  </a:cubicBezTo>
                  <a:cubicBezTo>
                    <a:pt x="486" y="407"/>
                    <a:pt x="487" y="405"/>
                    <a:pt x="490" y="406"/>
                  </a:cubicBezTo>
                  <a:cubicBezTo>
                    <a:pt x="493" y="407"/>
                    <a:pt x="501" y="407"/>
                    <a:pt x="501" y="407"/>
                  </a:cubicBezTo>
                  <a:cubicBezTo>
                    <a:pt x="501" y="407"/>
                    <a:pt x="503" y="412"/>
                    <a:pt x="505" y="413"/>
                  </a:cubicBezTo>
                  <a:cubicBezTo>
                    <a:pt x="506" y="414"/>
                    <a:pt x="509" y="412"/>
                    <a:pt x="513" y="411"/>
                  </a:cubicBezTo>
                  <a:cubicBezTo>
                    <a:pt x="517" y="411"/>
                    <a:pt x="518" y="403"/>
                    <a:pt x="518" y="403"/>
                  </a:cubicBezTo>
                  <a:cubicBezTo>
                    <a:pt x="518" y="403"/>
                    <a:pt x="519" y="400"/>
                    <a:pt x="522" y="396"/>
                  </a:cubicBezTo>
                  <a:cubicBezTo>
                    <a:pt x="526" y="393"/>
                    <a:pt x="527" y="388"/>
                    <a:pt x="527" y="388"/>
                  </a:cubicBezTo>
                  <a:cubicBezTo>
                    <a:pt x="527" y="388"/>
                    <a:pt x="527" y="384"/>
                    <a:pt x="526" y="382"/>
                  </a:cubicBezTo>
                  <a:cubicBezTo>
                    <a:pt x="525" y="380"/>
                    <a:pt x="530" y="375"/>
                    <a:pt x="530" y="375"/>
                  </a:cubicBezTo>
                  <a:cubicBezTo>
                    <a:pt x="530" y="375"/>
                    <a:pt x="534" y="375"/>
                    <a:pt x="541" y="372"/>
                  </a:cubicBezTo>
                  <a:cubicBezTo>
                    <a:pt x="548" y="370"/>
                    <a:pt x="548" y="375"/>
                    <a:pt x="555" y="378"/>
                  </a:cubicBezTo>
                  <a:cubicBezTo>
                    <a:pt x="563" y="381"/>
                    <a:pt x="560" y="385"/>
                    <a:pt x="561" y="390"/>
                  </a:cubicBezTo>
                  <a:cubicBezTo>
                    <a:pt x="562" y="394"/>
                    <a:pt x="565" y="404"/>
                    <a:pt x="568" y="408"/>
                  </a:cubicBezTo>
                  <a:cubicBezTo>
                    <a:pt x="571" y="411"/>
                    <a:pt x="573" y="410"/>
                    <a:pt x="574" y="412"/>
                  </a:cubicBezTo>
                  <a:cubicBezTo>
                    <a:pt x="575" y="414"/>
                    <a:pt x="578" y="414"/>
                    <a:pt x="580" y="413"/>
                  </a:cubicBezTo>
                  <a:cubicBezTo>
                    <a:pt x="582" y="412"/>
                    <a:pt x="586" y="417"/>
                    <a:pt x="586" y="417"/>
                  </a:cubicBezTo>
                  <a:cubicBezTo>
                    <a:pt x="586" y="417"/>
                    <a:pt x="587" y="423"/>
                    <a:pt x="589" y="425"/>
                  </a:cubicBezTo>
                  <a:cubicBezTo>
                    <a:pt x="591" y="426"/>
                    <a:pt x="594" y="427"/>
                    <a:pt x="596" y="426"/>
                  </a:cubicBezTo>
                  <a:cubicBezTo>
                    <a:pt x="599" y="425"/>
                    <a:pt x="605" y="420"/>
                    <a:pt x="605" y="420"/>
                  </a:cubicBezTo>
                  <a:cubicBezTo>
                    <a:pt x="605" y="420"/>
                    <a:pt x="607" y="422"/>
                    <a:pt x="608" y="425"/>
                  </a:cubicBezTo>
                  <a:cubicBezTo>
                    <a:pt x="609" y="427"/>
                    <a:pt x="610" y="429"/>
                    <a:pt x="608" y="430"/>
                  </a:cubicBezTo>
                  <a:cubicBezTo>
                    <a:pt x="607" y="432"/>
                    <a:pt x="605" y="435"/>
                    <a:pt x="605" y="435"/>
                  </a:cubicBezTo>
                  <a:cubicBezTo>
                    <a:pt x="605" y="435"/>
                    <a:pt x="604" y="441"/>
                    <a:pt x="601" y="445"/>
                  </a:cubicBezTo>
                  <a:cubicBezTo>
                    <a:pt x="599" y="449"/>
                    <a:pt x="596" y="450"/>
                    <a:pt x="592" y="447"/>
                  </a:cubicBezTo>
                  <a:cubicBezTo>
                    <a:pt x="588" y="445"/>
                    <a:pt x="587" y="449"/>
                    <a:pt x="587" y="453"/>
                  </a:cubicBezTo>
                  <a:cubicBezTo>
                    <a:pt x="587" y="456"/>
                    <a:pt x="587" y="462"/>
                    <a:pt x="585" y="464"/>
                  </a:cubicBezTo>
                  <a:cubicBezTo>
                    <a:pt x="583" y="465"/>
                    <a:pt x="585" y="470"/>
                    <a:pt x="585" y="469"/>
                  </a:cubicBezTo>
                  <a:cubicBezTo>
                    <a:pt x="585" y="468"/>
                    <a:pt x="587" y="466"/>
                    <a:pt x="591" y="466"/>
                  </a:cubicBezTo>
                  <a:cubicBezTo>
                    <a:pt x="595" y="465"/>
                    <a:pt x="597" y="468"/>
                    <a:pt x="602" y="466"/>
                  </a:cubicBezTo>
                  <a:cubicBezTo>
                    <a:pt x="608" y="464"/>
                    <a:pt x="617" y="455"/>
                    <a:pt x="620" y="449"/>
                  </a:cubicBezTo>
                  <a:cubicBezTo>
                    <a:pt x="624" y="442"/>
                    <a:pt x="631" y="432"/>
                    <a:pt x="638" y="425"/>
                  </a:cubicBezTo>
                  <a:cubicBezTo>
                    <a:pt x="644" y="417"/>
                    <a:pt x="640" y="413"/>
                    <a:pt x="640" y="410"/>
                  </a:cubicBezTo>
                  <a:cubicBezTo>
                    <a:pt x="640" y="407"/>
                    <a:pt x="641" y="398"/>
                    <a:pt x="641" y="398"/>
                  </a:cubicBezTo>
                  <a:cubicBezTo>
                    <a:pt x="642" y="388"/>
                    <a:pt x="642" y="388"/>
                    <a:pt x="642" y="388"/>
                  </a:cubicBezTo>
                  <a:cubicBezTo>
                    <a:pt x="642" y="388"/>
                    <a:pt x="642" y="385"/>
                    <a:pt x="643" y="380"/>
                  </a:cubicBezTo>
                  <a:cubicBezTo>
                    <a:pt x="644" y="376"/>
                    <a:pt x="644" y="377"/>
                    <a:pt x="640" y="372"/>
                  </a:cubicBezTo>
                  <a:cubicBezTo>
                    <a:pt x="635" y="368"/>
                    <a:pt x="638" y="369"/>
                    <a:pt x="634" y="366"/>
                  </a:cubicBezTo>
                  <a:cubicBezTo>
                    <a:pt x="629" y="362"/>
                    <a:pt x="632" y="367"/>
                    <a:pt x="629" y="370"/>
                  </a:cubicBezTo>
                  <a:cubicBezTo>
                    <a:pt x="626" y="372"/>
                    <a:pt x="627" y="373"/>
                    <a:pt x="624" y="373"/>
                  </a:cubicBezTo>
                  <a:cubicBezTo>
                    <a:pt x="622" y="373"/>
                    <a:pt x="622" y="373"/>
                    <a:pt x="623" y="369"/>
                  </a:cubicBezTo>
                  <a:cubicBezTo>
                    <a:pt x="624" y="364"/>
                    <a:pt x="621" y="360"/>
                    <a:pt x="618" y="361"/>
                  </a:cubicBezTo>
                  <a:cubicBezTo>
                    <a:pt x="616" y="361"/>
                    <a:pt x="617" y="365"/>
                    <a:pt x="613" y="362"/>
                  </a:cubicBezTo>
                  <a:cubicBezTo>
                    <a:pt x="608" y="359"/>
                    <a:pt x="627" y="344"/>
                    <a:pt x="631" y="335"/>
                  </a:cubicBezTo>
                  <a:cubicBezTo>
                    <a:pt x="636" y="327"/>
                    <a:pt x="645" y="322"/>
                    <a:pt x="649" y="316"/>
                  </a:cubicBezTo>
                  <a:cubicBezTo>
                    <a:pt x="653" y="309"/>
                    <a:pt x="663" y="314"/>
                    <a:pt x="664" y="314"/>
                  </a:cubicBezTo>
                  <a:cubicBezTo>
                    <a:pt x="666" y="313"/>
                    <a:pt x="665" y="317"/>
                    <a:pt x="665" y="317"/>
                  </a:cubicBezTo>
                  <a:cubicBezTo>
                    <a:pt x="665" y="317"/>
                    <a:pt x="670" y="319"/>
                    <a:pt x="672" y="318"/>
                  </a:cubicBezTo>
                  <a:cubicBezTo>
                    <a:pt x="674" y="317"/>
                    <a:pt x="677" y="316"/>
                    <a:pt x="677" y="316"/>
                  </a:cubicBezTo>
                  <a:cubicBezTo>
                    <a:pt x="679" y="318"/>
                    <a:pt x="681" y="316"/>
                    <a:pt x="685" y="315"/>
                  </a:cubicBezTo>
                  <a:cubicBezTo>
                    <a:pt x="689" y="314"/>
                    <a:pt x="687" y="314"/>
                    <a:pt x="688" y="311"/>
                  </a:cubicBezTo>
                  <a:cubicBezTo>
                    <a:pt x="688" y="309"/>
                    <a:pt x="695" y="313"/>
                    <a:pt x="696" y="312"/>
                  </a:cubicBezTo>
                  <a:cubicBezTo>
                    <a:pt x="697" y="312"/>
                    <a:pt x="700" y="314"/>
                    <a:pt x="700" y="314"/>
                  </a:cubicBezTo>
                  <a:cubicBezTo>
                    <a:pt x="699" y="318"/>
                    <a:pt x="699" y="318"/>
                    <a:pt x="699" y="318"/>
                  </a:cubicBezTo>
                  <a:cubicBezTo>
                    <a:pt x="705" y="316"/>
                    <a:pt x="705" y="316"/>
                    <a:pt x="705" y="316"/>
                  </a:cubicBezTo>
                  <a:cubicBezTo>
                    <a:pt x="705" y="316"/>
                    <a:pt x="709" y="316"/>
                    <a:pt x="710" y="316"/>
                  </a:cubicBezTo>
                  <a:cubicBezTo>
                    <a:pt x="711" y="316"/>
                    <a:pt x="721" y="317"/>
                    <a:pt x="721" y="317"/>
                  </a:cubicBezTo>
                  <a:cubicBezTo>
                    <a:pt x="721" y="312"/>
                    <a:pt x="721" y="312"/>
                    <a:pt x="721" y="312"/>
                  </a:cubicBezTo>
                  <a:cubicBezTo>
                    <a:pt x="721" y="312"/>
                    <a:pt x="717" y="312"/>
                    <a:pt x="715" y="310"/>
                  </a:cubicBezTo>
                  <a:cubicBezTo>
                    <a:pt x="713" y="308"/>
                    <a:pt x="716" y="306"/>
                    <a:pt x="720" y="303"/>
                  </a:cubicBezTo>
                  <a:cubicBezTo>
                    <a:pt x="723" y="300"/>
                    <a:pt x="724" y="299"/>
                    <a:pt x="725" y="295"/>
                  </a:cubicBezTo>
                  <a:cubicBezTo>
                    <a:pt x="726" y="291"/>
                    <a:pt x="731" y="289"/>
                    <a:pt x="735" y="285"/>
                  </a:cubicBezTo>
                  <a:cubicBezTo>
                    <a:pt x="739" y="281"/>
                    <a:pt x="748" y="283"/>
                    <a:pt x="752" y="286"/>
                  </a:cubicBezTo>
                  <a:cubicBezTo>
                    <a:pt x="752" y="286"/>
                    <a:pt x="752" y="288"/>
                    <a:pt x="751" y="289"/>
                  </a:cubicBezTo>
                  <a:cubicBezTo>
                    <a:pt x="751" y="291"/>
                    <a:pt x="749" y="293"/>
                    <a:pt x="749" y="293"/>
                  </a:cubicBezTo>
                  <a:cubicBezTo>
                    <a:pt x="749" y="293"/>
                    <a:pt x="749" y="295"/>
                    <a:pt x="751" y="298"/>
                  </a:cubicBezTo>
                  <a:cubicBezTo>
                    <a:pt x="752" y="300"/>
                    <a:pt x="753" y="299"/>
                    <a:pt x="755" y="299"/>
                  </a:cubicBezTo>
                  <a:cubicBezTo>
                    <a:pt x="756" y="298"/>
                    <a:pt x="757" y="295"/>
                    <a:pt x="758" y="294"/>
                  </a:cubicBezTo>
                  <a:cubicBezTo>
                    <a:pt x="758" y="293"/>
                    <a:pt x="759" y="289"/>
                    <a:pt x="759" y="289"/>
                  </a:cubicBezTo>
                  <a:cubicBezTo>
                    <a:pt x="763" y="289"/>
                    <a:pt x="763" y="289"/>
                    <a:pt x="763" y="289"/>
                  </a:cubicBezTo>
                  <a:cubicBezTo>
                    <a:pt x="763" y="289"/>
                    <a:pt x="767" y="286"/>
                    <a:pt x="766" y="285"/>
                  </a:cubicBezTo>
                  <a:cubicBezTo>
                    <a:pt x="766" y="283"/>
                    <a:pt x="765" y="282"/>
                    <a:pt x="764" y="279"/>
                  </a:cubicBezTo>
                  <a:cubicBezTo>
                    <a:pt x="763" y="277"/>
                    <a:pt x="767" y="276"/>
                    <a:pt x="768" y="275"/>
                  </a:cubicBezTo>
                  <a:cubicBezTo>
                    <a:pt x="770" y="273"/>
                    <a:pt x="774" y="273"/>
                    <a:pt x="777" y="273"/>
                  </a:cubicBezTo>
                  <a:cubicBezTo>
                    <a:pt x="780" y="273"/>
                    <a:pt x="778" y="277"/>
                    <a:pt x="775" y="278"/>
                  </a:cubicBezTo>
                  <a:cubicBezTo>
                    <a:pt x="772" y="279"/>
                    <a:pt x="771" y="282"/>
                    <a:pt x="771" y="288"/>
                  </a:cubicBezTo>
                  <a:cubicBezTo>
                    <a:pt x="771" y="293"/>
                    <a:pt x="772" y="291"/>
                    <a:pt x="770" y="292"/>
                  </a:cubicBezTo>
                  <a:cubicBezTo>
                    <a:pt x="769" y="293"/>
                    <a:pt x="770" y="294"/>
                    <a:pt x="762" y="301"/>
                  </a:cubicBezTo>
                  <a:cubicBezTo>
                    <a:pt x="755" y="308"/>
                    <a:pt x="757" y="307"/>
                    <a:pt x="757" y="307"/>
                  </a:cubicBezTo>
                  <a:cubicBezTo>
                    <a:pt x="757" y="307"/>
                    <a:pt x="754" y="310"/>
                    <a:pt x="751" y="313"/>
                  </a:cubicBezTo>
                  <a:cubicBezTo>
                    <a:pt x="749" y="316"/>
                    <a:pt x="745" y="319"/>
                    <a:pt x="745" y="319"/>
                  </a:cubicBezTo>
                  <a:cubicBezTo>
                    <a:pt x="743" y="323"/>
                    <a:pt x="743" y="323"/>
                    <a:pt x="743" y="323"/>
                  </a:cubicBezTo>
                  <a:cubicBezTo>
                    <a:pt x="743" y="323"/>
                    <a:pt x="742" y="324"/>
                    <a:pt x="740" y="323"/>
                  </a:cubicBezTo>
                  <a:cubicBezTo>
                    <a:pt x="738" y="323"/>
                    <a:pt x="738" y="326"/>
                    <a:pt x="738" y="326"/>
                  </a:cubicBezTo>
                  <a:cubicBezTo>
                    <a:pt x="738" y="326"/>
                    <a:pt x="738" y="330"/>
                    <a:pt x="736" y="329"/>
                  </a:cubicBezTo>
                  <a:cubicBezTo>
                    <a:pt x="734" y="329"/>
                    <a:pt x="735" y="331"/>
                    <a:pt x="731" y="334"/>
                  </a:cubicBezTo>
                  <a:cubicBezTo>
                    <a:pt x="728" y="336"/>
                    <a:pt x="731" y="336"/>
                    <a:pt x="728" y="341"/>
                  </a:cubicBezTo>
                  <a:cubicBezTo>
                    <a:pt x="726" y="345"/>
                    <a:pt x="727" y="344"/>
                    <a:pt x="722" y="350"/>
                  </a:cubicBezTo>
                  <a:cubicBezTo>
                    <a:pt x="716" y="355"/>
                    <a:pt x="722" y="352"/>
                    <a:pt x="723" y="355"/>
                  </a:cubicBezTo>
                  <a:cubicBezTo>
                    <a:pt x="725" y="358"/>
                    <a:pt x="726" y="368"/>
                    <a:pt x="726" y="368"/>
                  </a:cubicBezTo>
                  <a:cubicBezTo>
                    <a:pt x="726" y="368"/>
                    <a:pt x="725" y="373"/>
                    <a:pt x="724" y="377"/>
                  </a:cubicBezTo>
                  <a:cubicBezTo>
                    <a:pt x="724" y="380"/>
                    <a:pt x="725" y="384"/>
                    <a:pt x="725" y="384"/>
                  </a:cubicBezTo>
                  <a:cubicBezTo>
                    <a:pt x="725" y="384"/>
                    <a:pt x="726" y="388"/>
                    <a:pt x="726" y="394"/>
                  </a:cubicBezTo>
                  <a:cubicBezTo>
                    <a:pt x="726" y="400"/>
                    <a:pt x="729" y="402"/>
                    <a:pt x="729" y="402"/>
                  </a:cubicBezTo>
                  <a:cubicBezTo>
                    <a:pt x="732" y="400"/>
                    <a:pt x="732" y="400"/>
                    <a:pt x="732" y="400"/>
                  </a:cubicBezTo>
                  <a:cubicBezTo>
                    <a:pt x="732" y="400"/>
                    <a:pt x="733" y="400"/>
                    <a:pt x="734" y="393"/>
                  </a:cubicBezTo>
                  <a:cubicBezTo>
                    <a:pt x="735" y="387"/>
                    <a:pt x="736" y="393"/>
                    <a:pt x="740" y="391"/>
                  </a:cubicBezTo>
                  <a:cubicBezTo>
                    <a:pt x="743" y="389"/>
                    <a:pt x="740" y="390"/>
                    <a:pt x="742" y="384"/>
                  </a:cubicBezTo>
                  <a:cubicBezTo>
                    <a:pt x="744" y="379"/>
                    <a:pt x="743" y="379"/>
                    <a:pt x="743" y="379"/>
                  </a:cubicBezTo>
                  <a:cubicBezTo>
                    <a:pt x="743" y="379"/>
                    <a:pt x="745" y="377"/>
                    <a:pt x="747" y="378"/>
                  </a:cubicBezTo>
                  <a:cubicBezTo>
                    <a:pt x="750" y="378"/>
                    <a:pt x="752" y="377"/>
                    <a:pt x="753" y="375"/>
                  </a:cubicBezTo>
                  <a:cubicBezTo>
                    <a:pt x="754" y="372"/>
                    <a:pt x="751" y="372"/>
                    <a:pt x="751" y="372"/>
                  </a:cubicBezTo>
                  <a:cubicBezTo>
                    <a:pt x="751" y="372"/>
                    <a:pt x="751" y="371"/>
                    <a:pt x="752" y="368"/>
                  </a:cubicBezTo>
                  <a:cubicBezTo>
                    <a:pt x="753" y="365"/>
                    <a:pt x="755" y="367"/>
                    <a:pt x="755" y="367"/>
                  </a:cubicBezTo>
                  <a:cubicBezTo>
                    <a:pt x="756" y="367"/>
                    <a:pt x="761" y="366"/>
                    <a:pt x="761" y="366"/>
                  </a:cubicBezTo>
                  <a:cubicBezTo>
                    <a:pt x="761" y="366"/>
                    <a:pt x="763" y="364"/>
                    <a:pt x="762" y="363"/>
                  </a:cubicBezTo>
                  <a:cubicBezTo>
                    <a:pt x="761" y="361"/>
                    <a:pt x="760" y="361"/>
                    <a:pt x="758" y="361"/>
                  </a:cubicBezTo>
                  <a:cubicBezTo>
                    <a:pt x="756" y="360"/>
                    <a:pt x="756" y="359"/>
                    <a:pt x="757" y="356"/>
                  </a:cubicBezTo>
                  <a:cubicBezTo>
                    <a:pt x="757" y="353"/>
                    <a:pt x="758" y="355"/>
                    <a:pt x="759" y="352"/>
                  </a:cubicBezTo>
                  <a:cubicBezTo>
                    <a:pt x="759" y="350"/>
                    <a:pt x="761" y="346"/>
                    <a:pt x="761" y="346"/>
                  </a:cubicBezTo>
                  <a:cubicBezTo>
                    <a:pt x="762" y="348"/>
                    <a:pt x="762" y="348"/>
                    <a:pt x="762" y="348"/>
                  </a:cubicBezTo>
                  <a:cubicBezTo>
                    <a:pt x="762" y="348"/>
                    <a:pt x="765" y="349"/>
                    <a:pt x="767" y="346"/>
                  </a:cubicBezTo>
                  <a:cubicBezTo>
                    <a:pt x="768" y="343"/>
                    <a:pt x="767" y="346"/>
                    <a:pt x="767" y="343"/>
                  </a:cubicBezTo>
                  <a:cubicBezTo>
                    <a:pt x="767" y="341"/>
                    <a:pt x="765" y="341"/>
                    <a:pt x="763" y="339"/>
                  </a:cubicBezTo>
                  <a:cubicBezTo>
                    <a:pt x="761" y="337"/>
                    <a:pt x="764" y="338"/>
                    <a:pt x="766" y="334"/>
                  </a:cubicBezTo>
                  <a:cubicBezTo>
                    <a:pt x="768" y="330"/>
                    <a:pt x="761" y="332"/>
                    <a:pt x="761" y="332"/>
                  </a:cubicBezTo>
                  <a:cubicBezTo>
                    <a:pt x="761" y="332"/>
                    <a:pt x="760" y="331"/>
                    <a:pt x="763" y="323"/>
                  </a:cubicBezTo>
                  <a:cubicBezTo>
                    <a:pt x="765" y="316"/>
                    <a:pt x="767" y="318"/>
                    <a:pt x="768" y="314"/>
                  </a:cubicBezTo>
                  <a:cubicBezTo>
                    <a:pt x="769" y="309"/>
                    <a:pt x="772" y="307"/>
                    <a:pt x="772" y="307"/>
                  </a:cubicBezTo>
                  <a:cubicBezTo>
                    <a:pt x="772" y="307"/>
                    <a:pt x="773" y="308"/>
                    <a:pt x="775" y="310"/>
                  </a:cubicBezTo>
                  <a:cubicBezTo>
                    <a:pt x="776" y="312"/>
                    <a:pt x="779" y="309"/>
                    <a:pt x="779" y="309"/>
                  </a:cubicBezTo>
                  <a:cubicBezTo>
                    <a:pt x="780" y="305"/>
                    <a:pt x="780" y="305"/>
                    <a:pt x="780" y="305"/>
                  </a:cubicBezTo>
                  <a:cubicBezTo>
                    <a:pt x="783" y="302"/>
                    <a:pt x="783" y="302"/>
                    <a:pt x="783" y="302"/>
                  </a:cubicBezTo>
                  <a:cubicBezTo>
                    <a:pt x="783" y="302"/>
                    <a:pt x="783" y="307"/>
                    <a:pt x="786" y="309"/>
                  </a:cubicBezTo>
                  <a:cubicBezTo>
                    <a:pt x="788" y="311"/>
                    <a:pt x="787" y="307"/>
                    <a:pt x="789" y="303"/>
                  </a:cubicBezTo>
                  <a:cubicBezTo>
                    <a:pt x="791" y="299"/>
                    <a:pt x="793" y="301"/>
                    <a:pt x="798" y="300"/>
                  </a:cubicBezTo>
                  <a:cubicBezTo>
                    <a:pt x="804" y="298"/>
                    <a:pt x="805" y="300"/>
                    <a:pt x="807" y="305"/>
                  </a:cubicBezTo>
                  <a:cubicBezTo>
                    <a:pt x="809" y="309"/>
                    <a:pt x="808" y="311"/>
                    <a:pt x="811" y="303"/>
                  </a:cubicBezTo>
                  <a:cubicBezTo>
                    <a:pt x="813" y="295"/>
                    <a:pt x="824" y="291"/>
                    <a:pt x="827" y="287"/>
                  </a:cubicBezTo>
                  <a:cubicBezTo>
                    <a:pt x="831" y="283"/>
                    <a:pt x="833" y="282"/>
                    <a:pt x="835" y="280"/>
                  </a:cubicBezTo>
                  <a:cubicBezTo>
                    <a:pt x="837" y="278"/>
                    <a:pt x="844" y="276"/>
                    <a:pt x="844" y="276"/>
                  </a:cubicBezTo>
                  <a:cubicBezTo>
                    <a:pt x="844" y="276"/>
                    <a:pt x="849" y="277"/>
                    <a:pt x="852" y="276"/>
                  </a:cubicBezTo>
                  <a:cubicBezTo>
                    <a:pt x="855" y="275"/>
                    <a:pt x="861" y="275"/>
                    <a:pt x="861" y="275"/>
                  </a:cubicBezTo>
                  <a:cubicBezTo>
                    <a:pt x="861" y="275"/>
                    <a:pt x="861" y="272"/>
                    <a:pt x="858" y="269"/>
                  </a:cubicBezTo>
                  <a:cubicBezTo>
                    <a:pt x="854" y="267"/>
                    <a:pt x="855" y="269"/>
                    <a:pt x="851" y="266"/>
                  </a:cubicBezTo>
                  <a:cubicBezTo>
                    <a:pt x="847" y="264"/>
                    <a:pt x="853" y="262"/>
                    <a:pt x="853" y="262"/>
                  </a:cubicBezTo>
                  <a:cubicBezTo>
                    <a:pt x="853" y="262"/>
                    <a:pt x="854" y="259"/>
                    <a:pt x="852" y="257"/>
                  </a:cubicBezTo>
                  <a:cubicBezTo>
                    <a:pt x="851" y="255"/>
                    <a:pt x="847" y="252"/>
                    <a:pt x="847" y="252"/>
                  </a:cubicBezTo>
                  <a:cubicBezTo>
                    <a:pt x="847" y="252"/>
                    <a:pt x="844" y="251"/>
                    <a:pt x="848" y="245"/>
                  </a:cubicBezTo>
                  <a:cubicBezTo>
                    <a:pt x="852" y="239"/>
                    <a:pt x="852" y="250"/>
                    <a:pt x="852" y="250"/>
                  </a:cubicBezTo>
                  <a:cubicBezTo>
                    <a:pt x="852" y="250"/>
                    <a:pt x="854" y="250"/>
                    <a:pt x="858" y="248"/>
                  </a:cubicBezTo>
                  <a:cubicBezTo>
                    <a:pt x="861" y="246"/>
                    <a:pt x="865" y="243"/>
                    <a:pt x="865" y="243"/>
                  </a:cubicBezTo>
                  <a:cubicBezTo>
                    <a:pt x="865" y="236"/>
                    <a:pt x="865" y="236"/>
                    <a:pt x="865" y="236"/>
                  </a:cubicBezTo>
                  <a:cubicBezTo>
                    <a:pt x="865" y="236"/>
                    <a:pt x="864" y="232"/>
                    <a:pt x="864" y="229"/>
                  </a:cubicBezTo>
                  <a:cubicBezTo>
                    <a:pt x="864" y="225"/>
                    <a:pt x="871" y="226"/>
                    <a:pt x="871" y="226"/>
                  </a:cubicBezTo>
                  <a:cubicBezTo>
                    <a:pt x="871" y="226"/>
                    <a:pt x="871" y="230"/>
                    <a:pt x="870" y="234"/>
                  </a:cubicBezTo>
                  <a:cubicBezTo>
                    <a:pt x="868" y="239"/>
                    <a:pt x="874" y="238"/>
                    <a:pt x="874" y="238"/>
                  </a:cubicBezTo>
                  <a:cubicBezTo>
                    <a:pt x="884" y="235"/>
                    <a:pt x="884" y="235"/>
                    <a:pt x="884" y="235"/>
                  </a:cubicBezTo>
                  <a:cubicBezTo>
                    <a:pt x="884" y="239"/>
                    <a:pt x="884" y="239"/>
                    <a:pt x="884" y="239"/>
                  </a:cubicBezTo>
                  <a:cubicBezTo>
                    <a:pt x="887" y="246"/>
                    <a:pt x="887" y="246"/>
                    <a:pt x="887" y="246"/>
                  </a:cubicBezTo>
                  <a:cubicBezTo>
                    <a:pt x="887" y="246"/>
                    <a:pt x="890" y="247"/>
                    <a:pt x="893" y="245"/>
                  </a:cubicBezTo>
                  <a:cubicBezTo>
                    <a:pt x="896" y="244"/>
                    <a:pt x="896" y="249"/>
                    <a:pt x="898" y="252"/>
                  </a:cubicBezTo>
                  <a:cubicBezTo>
                    <a:pt x="900" y="255"/>
                    <a:pt x="902" y="253"/>
                    <a:pt x="904" y="250"/>
                  </a:cubicBezTo>
                  <a:cubicBezTo>
                    <a:pt x="906" y="248"/>
                    <a:pt x="902" y="249"/>
                    <a:pt x="909" y="244"/>
                  </a:cubicBezTo>
                  <a:cubicBezTo>
                    <a:pt x="915" y="240"/>
                    <a:pt x="909" y="241"/>
                    <a:pt x="908" y="235"/>
                  </a:cubicBezTo>
                  <a:cubicBezTo>
                    <a:pt x="908" y="235"/>
                    <a:pt x="912" y="238"/>
                    <a:pt x="915" y="236"/>
                  </a:cubicBezTo>
                  <a:cubicBezTo>
                    <a:pt x="918" y="235"/>
                    <a:pt x="919" y="236"/>
                    <a:pt x="920" y="231"/>
                  </a:cubicBezTo>
                  <a:cubicBezTo>
                    <a:pt x="922" y="227"/>
                    <a:pt x="917" y="228"/>
                    <a:pt x="915" y="225"/>
                  </a:cubicBezTo>
                  <a:cubicBezTo>
                    <a:pt x="914" y="221"/>
                    <a:pt x="911" y="216"/>
                    <a:pt x="911" y="216"/>
                  </a:cubicBezTo>
                  <a:cubicBezTo>
                    <a:pt x="907" y="214"/>
                    <a:pt x="907" y="214"/>
                    <a:pt x="907" y="214"/>
                  </a:cubicBezTo>
                  <a:cubicBezTo>
                    <a:pt x="902" y="213"/>
                    <a:pt x="902" y="213"/>
                    <a:pt x="902" y="213"/>
                  </a:cubicBezTo>
                  <a:cubicBezTo>
                    <a:pt x="902" y="213"/>
                    <a:pt x="900" y="213"/>
                    <a:pt x="897" y="214"/>
                  </a:cubicBezTo>
                  <a:cubicBezTo>
                    <a:pt x="893" y="216"/>
                    <a:pt x="897" y="217"/>
                    <a:pt x="897" y="219"/>
                  </a:cubicBezTo>
                  <a:cubicBezTo>
                    <a:pt x="898" y="221"/>
                    <a:pt x="895" y="222"/>
                    <a:pt x="895" y="222"/>
                  </a:cubicBezTo>
                  <a:cubicBezTo>
                    <a:pt x="895" y="222"/>
                    <a:pt x="892" y="222"/>
                    <a:pt x="893" y="209"/>
                  </a:cubicBezTo>
                  <a:cubicBezTo>
                    <a:pt x="893" y="197"/>
                    <a:pt x="889" y="206"/>
                    <a:pt x="889" y="206"/>
                  </a:cubicBezTo>
                  <a:cubicBezTo>
                    <a:pt x="889" y="206"/>
                    <a:pt x="887" y="204"/>
                    <a:pt x="883" y="200"/>
                  </a:cubicBezTo>
                  <a:cubicBezTo>
                    <a:pt x="880" y="195"/>
                    <a:pt x="875" y="193"/>
                    <a:pt x="875" y="193"/>
                  </a:cubicBezTo>
                  <a:cubicBezTo>
                    <a:pt x="875" y="193"/>
                    <a:pt x="870" y="192"/>
                    <a:pt x="868" y="188"/>
                  </a:cubicBezTo>
                  <a:cubicBezTo>
                    <a:pt x="866" y="185"/>
                    <a:pt x="861" y="181"/>
                    <a:pt x="861" y="181"/>
                  </a:cubicBezTo>
                  <a:cubicBezTo>
                    <a:pt x="861" y="181"/>
                    <a:pt x="857" y="182"/>
                    <a:pt x="854" y="179"/>
                  </a:cubicBezTo>
                  <a:cubicBezTo>
                    <a:pt x="850" y="177"/>
                    <a:pt x="849" y="179"/>
                    <a:pt x="845" y="173"/>
                  </a:cubicBezTo>
                  <a:cubicBezTo>
                    <a:pt x="840" y="168"/>
                    <a:pt x="833" y="171"/>
                    <a:pt x="833" y="171"/>
                  </a:cubicBezTo>
                  <a:cubicBezTo>
                    <a:pt x="833" y="171"/>
                    <a:pt x="828" y="173"/>
                    <a:pt x="824" y="171"/>
                  </a:cubicBezTo>
                  <a:cubicBezTo>
                    <a:pt x="820" y="170"/>
                    <a:pt x="818" y="172"/>
                    <a:pt x="818" y="172"/>
                  </a:cubicBezTo>
                  <a:cubicBezTo>
                    <a:pt x="818" y="172"/>
                    <a:pt x="815" y="172"/>
                    <a:pt x="812" y="169"/>
                  </a:cubicBezTo>
                  <a:cubicBezTo>
                    <a:pt x="809" y="166"/>
                    <a:pt x="809" y="170"/>
                    <a:pt x="808" y="170"/>
                  </a:cubicBezTo>
                  <a:cubicBezTo>
                    <a:pt x="806" y="171"/>
                    <a:pt x="807" y="175"/>
                    <a:pt x="807" y="175"/>
                  </a:cubicBezTo>
                  <a:cubicBezTo>
                    <a:pt x="811" y="177"/>
                    <a:pt x="811" y="177"/>
                    <a:pt x="811" y="177"/>
                  </a:cubicBezTo>
                  <a:cubicBezTo>
                    <a:pt x="811" y="184"/>
                    <a:pt x="811" y="184"/>
                    <a:pt x="811" y="184"/>
                  </a:cubicBezTo>
                  <a:cubicBezTo>
                    <a:pt x="811" y="184"/>
                    <a:pt x="810" y="187"/>
                    <a:pt x="808" y="188"/>
                  </a:cubicBezTo>
                  <a:cubicBezTo>
                    <a:pt x="806" y="190"/>
                    <a:pt x="804" y="191"/>
                    <a:pt x="802" y="188"/>
                  </a:cubicBezTo>
                  <a:cubicBezTo>
                    <a:pt x="800" y="186"/>
                    <a:pt x="799" y="186"/>
                    <a:pt x="797" y="184"/>
                  </a:cubicBezTo>
                  <a:cubicBezTo>
                    <a:pt x="794" y="182"/>
                    <a:pt x="798" y="179"/>
                    <a:pt x="798" y="179"/>
                  </a:cubicBezTo>
                  <a:cubicBezTo>
                    <a:pt x="798" y="179"/>
                    <a:pt x="797" y="175"/>
                    <a:pt x="794" y="173"/>
                  </a:cubicBezTo>
                  <a:cubicBezTo>
                    <a:pt x="791" y="171"/>
                    <a:pt x="792" y="175"/>
                    <a:pt x="791" y="178"/>
                  </a:cubicBezTo>
                  <a:cubicBezTo>
                    <a:pt x="790" y="181"/>
                    <a:pt x="785" y="175"/>
                    <a:pt x="778" y="176"/>
                  </a:cubicBezTo>
                  <a:cubicBezTo>
                    <a:pt x="772" y="176"/>
                    <a:pt x="775" y="177"/>
                    <a:pt x="772" y="174"/>
                  </a:cubicBezTo>
                  <a:cubicBezTo>
                    <a:pt x="768" y="171"/>
                    <a:pt x="770" y="175"/>
                    <a:pt x="766" y="174"/>
                  </a:cubicBezTo>
                  <a:cubicBezTo>
                    <a:pt x="762" y="172"/>
                    <a:pt x="762" y="173"/>
                    <a:pt x="762" y="173"/>
                  </a:cubicBezTo>
                  <a:cubicBezTo>
                    <a:pt x="762" y="173"/>
                    <a:pt x="760" y="174"/>
                    <a:pt x="758" y="177"/>
                  </a:cubicBezTo>
                  <a:cubicBezTo>
                    <a:pt x="757" y="180"/>
                    <a:pt x="761" y="182"/>
                    <a:pt x="761" y="182"/>
                  </a:cubicBezTo>
                  <a:cubicBezTo>
                    <a:pt x="758" y="190"/>
                    <a:pt x="758" y="190"/>
                    <a:pt x="758" y="190"/>
                  </a:cubicBezTo>
                  <a:cubicBezTo>
                    <a:pt x="758" y="190"/>
                    <a:pt x="756" y="189"/>
                    <a:pt x="754" y="182"/>
                  </a:cubicBezTo>
                  <a:cubicBezTo>
                    <a:pt x="752" y="174"/>
                    <a:pt x="752" y="178"/>
                    <a:pt x="750" y="177"/>
                  </a:cubicBezTo>
                  <a:cubicBezTo>
                    <a:pt x="747" y="175"/>
                    <a:pt x="747" y="171"/>
                    <a:pt x="749" y="165"/>
                  </a:cubicBezTo>
                  <a:cubicBezTo>
                    <a:pt x="751" y="159"/>
                    <a:pt x="748" y="158"/>
                    <a:pt x="746" y="155"/>
                  </a:cubicBezTo>
                  <a:cubicBezTo>
                    <a:pt x="744" y="152"/>
                    <a:pt x="742" y="152"/>
                    <a:pt x="739" y="152"/>
                  </a:cubicBezTo>
                  <a:cubicBezTo>
                    <a:pt x="736" y="152"/>
                    <a:pt x="728" y="152"/>
                    <a:pt x="728" y="152"/>
                  </a:cubicBezTo>
                  <a:cubicBezTo>
                    <a:pt x="728" y="152"/>
                    <a:pt x="715" y="154"/>
                    <a:pt x="711" y="154"/>
                  </a:cubicBezTo>
                  <a:cubicBezTo>
                    <a:pt x="708" y="154"/>
                    <a:pt x="704" y="155"/>
                    <a:pt x="704" y="155"/>
                  </a:cubicBezTo>
                  <a:cubicBezTo>
                    <a:pt x="704" y="155"/>
                    <a:pt x="706" y="149"/>
                    <a:pt x="704" y="148"/>
                  </a:cubicBezTo>
                  <a:cubicBezTo>
                    <a:pt x="703" y="146"/>
                    <a:pt x="699" y="146"/>
                    <a:pt x="699" y="144"/>
                  </a:cubicBezTo>
                  <a:cubicBezTo>
                    <a:pt x="699" y="141"/>
                    <a:pt x="695" y="140"/>
                    <a:pt x="692" y="139"/>
                  </a:cubicBezTo>
                  <a:cubicBezTo>
                    <a:pt x="689" y="138"/>
                    <a:pt x="686" y="136"/>
                    <a:pt x="686" y="134"/>
                  </a:cubicBezTo>
                  <a:cubicBezTo>
                    <a:pt x="685" y="132"/>
                    <a:pt x="691" y="135"/>
                    <a:pt x="691" y="135"/>
                  </a:cubicBezTo>
                  <a:cubicBezTo>
                    <a:pt x="691" y="135"/>
                    <a:pt x="691" y="133"/>
                    <a:pt x="693" y="129"/>
                  </a:cubicBezTo>
                  <a:cubicBezTo>
                    <a:pt x="695" y="125"/>
                    <a:pt x="691" y="127"/>
                    <a:pt x="685" y="124"/>
                  </a:cubicBezTo>
                  <a:cubicBezTo>
                    <a:pt x="680" y="120"/>
                    <a:pt x="676" y="129"/>
                    <a:pt x="676" y="129"/>
                  </a:cubicBezTo>
                  <a:cubicBezTo>
                    <a:pt x="676" y="129"/>
                    <a:pt x="676" y="130"/>
                    <a:pt x="674" y="134"/>
                  </a:cubicBezTo>
                  <a:cubicBezTo>
                    <a:pt x="672" y="138"/>
                    <a:pt x="672" y="136"/>
                    <a:pt x="667" y="137"/>
                  </a:cubicBezTo>
                  <a:cubicBezTo>
                    <a:pt x="663" y="138"/>
                    <a:pt x="665" y="138"/>
                    <a:pt x="662" y="136"/>
                  </a:cubicBezTo>
                  <a:cubicBezTo>
                    <a:pt x="659" y="134"/>
                    <a:pt x="664" y="133"/>
                    <a:pt x="664" y="133"/>
                  </a:cubicBezTo>
                  <a:cubicBezTo>
                    <a:pt x="668" y="130"/>
                    <a:pt x="668" y="130"/>
                    <a:pt x="668" y="130"/>
                  </a:cubicBezTo>
                  <a:cubicBezTo>
                    <a:pt x="668" y="130"/>
                    <a:pt x="670" y="127"/>
                    <a:pt x="662" y="128"/>
                  </a:cubicBezTo>
                  <a:cubicBezTo>
                    <a:pt x="654" y="129"/>
                    <a:pt x="659" y="125"/>
                    <a:pt x="659" y="125"/>
                  </a:cubicBezTo>
                  <a:cubicBezTo>
                    <a:pt x="659" y="125"/>
                    <a:pt x="661" y="123"/>
                    <a:pt x="661" y="119"/>
                  </a:cubicBezTo>
                  <a:cubicBezTo>
                    <a:pt x="661" y="115"/>
                    <a:pt x="659" y="120"/>
                    <a:pt x="658" y="117"/>
                  </a:cubicBezTo>
                  <a:cubicBezTo>
                    <a:pt x="656" y="114"/>
                    <a:pt x="654" y="119"/>
                    <a:pt x="654" y="119"/>
                  </a:cubicBezTo>
                  <a:cubicBezTo>
                    <a:pt x="654" y="119"/>
                    <a:pt x="652" y="120"/>
                    <a:pt x="649" y="118"/>
                  </a:cubicBezTo>
                  <a:cubicBezTo>
                    <a:pt x="647" y="115"/>
                    <a:pt x="642" y="115"/>
                    <a:pt x="642" y="115"/>
                  </a:cubicBezTo>
                  <a:cubicBezTo>
                    <a:pt x="642" y="115"/>
                    <a:pt x="642" y="115"/>
                    <a:pt x="642" y="118"/>
                  </a:cubicBezTo>
                  <a:cubicBezTo>
                    <a:pt x="642" y="121"/>
                    <a:pt x="639" y="123"/>
                    <a:pt x="639" y="123"/>
                  </a:cubicBezTo>
                  <a:cubicBezTo>
                    <a:pt x="639" y="123"/>
                    <a:pt x="639" y="123"/>
                    <a:pt x="638" y="120"/>
                  </a:cubicBezTo>
                  <a:cubicBezTo>
                    <a:pt x="638" y="116"/>
                    <a:pt x="634" y="120"/>
                    <a:pt x="634" y="120"/>
                  </a:cubicBezTo>
                  <a:cubicBezTo>
                    <a:pt x="634" y="120"/>
                    <a:pt x="634" y="124"/>
                    <a:pt x="637" y="126"/>
                  </a:cubicBezTo>
                  <a:cubicBezTo>
                    <a:pt x="640" y="129"/>
                    <a:pt x="640" y="127"/>
                    <a:pt x="640" y="127"/>
                  </a:cubicBezTo>
                  <a:cubicBezTo>
                    <a:pt x="640" y="127"/>
                    <a:pt x="639" y="129"/>
                    <a:pt x="636" y="129"/>
                  </a:cubicBezTo>
                  <a:cubicBezTo>
                    <a:pt x="633" y="128"/>
                    <a:pt x="635" y="133"/>
                    <a:pt x="635" y="133"/>
                  </a:cubicBezTo>
                  <a:cubicBezTo>
                    <a:pt x="635" y="133"/>
                    <a:pt x="635" y="135"/>
                    <a:pt x="637" y="136"/>
                  </a:cubicBezTo>
                  <a:cubicBezTo>
                    <a:pt x="639" y="138"/>
                    <a:pt x="636" y="141"/>
                    <a:pt x="636" y="141"/>
                  </a:cubicBezTo>
                  <a:cubicBezTo>
                    <a:pt x="636" y="141"/>
                    <a:pt x="634" y="142"/>
                    <a:pt x="632" y="138"/>
                  </a:cubicBezTo>
                  <a:cubicBezTo>
                    <a:pt x="631" y="135"/>
                    <a:pt x="629" y="137"/>
                    <a:pt x="629" y="137"/>
                  </a:cubicBezTo>
                  <a:cubicBezTo>
                    <a:pt x="629" y="137"/>
                    <a:pt x="627" y="139"/>
                    <a:pt x="628" y="141"/>
                  </a:cubicBezTo>
                  <a:cubicBezTo>
                    <a:pt x="629" y="142"/>
                    <a:pt x="629" y="144"/>
                    <a:pt x="629" y="147"/>
                  </a:cubicBezTo>
                  <a:cubicBezTo>
                    <a:pt x="629" y="150"/>
                    <a:pt x="625" y="146"/>
                    <a:pt x="622" y="141"/>
                  </a:cubicBezTo>
                  <a:cubicBezTo>
                    <a:pt x="618" y="135"/>
                    <a:pt x="616" y="138"/>
                    <a:pt x="616" y="138"/>
                  </a:cubicBezTo>
                  <a:cubicBezTo>
                    <a:pt x="610" y="135"/>
                    <a:pt x="610" y="135"/>
                    <a:pt x="610" y="135"/>
                  </a:cubicBezTo>
                  <a:cubicBezTo>
                    <a:pt x="610" y="135"/>
                    <a:pt x="610" y="137"/>
                    <a:pt x="609" y="138"/>
                  </a:cubicBezTo>
                  <a:cubicBezTo>
                    <a:pt x="609" y="140"/>
                    <a:pt x="605" y="141"/>
                    <a:pt x="605" y="141"/>
                  </a:cubicBezTo>
                  <a:cubicBezTo>
                    <a:pt x="605" y="141"/>
                    <a:pt x="603" y="143"/>
                    <a:pt x="600" y="139"/>
                  </a:cubicBezTo>
                  <a:cubicBezTo>
                    <a:pt x="597" y="136"/>
                    <a:pt x="599" y="138"/>
                    <a:pt x="598" y="135"/>
                  </a:cubicBezTo>
                  <a:cubicBezTo>
                    <a:pt x="597" y="133"/>
                    <a:pt x="597" y="133"/>
                    <a:pt x="595" y="134"/>
                  </a:cubicBezTo>
                  <a:cubicBezTo>
                    <a:pt x="592" y="134"/>
                    <a:pt x="595" y="135"/>
                    <a:pt x="594" y="137"/>
                  </a:cubicBezTo>
                  <a:cubicBezTo>
                    <a:pt x="594" y="138"/>
                    <a:pt x="594" y="141"/>
                    <a:pt x="594" y="143"/>
                  </a:cubicBezTo>
                  <a:cubicBezTo>
                    <a:pt x="594" y="145"/>
                    <a:pt x="593" y="148"/>
                    <a:pt x="592" y="152"/>
                  </a:cubicBezTo>
                  <a:cubicBezTo>
                    <a:pt x="591" y="156"/>
                    <a:pt x="589" y="158"/>
                    <a:pt x="589" y="158"/>
                  </a:cubicBezTo>
                  <a:cubicBezTo>
                    <a:pt x="590" y="154"/>
                    <a:pt x="583" y="151"/>
                    <a:pt x="580" y="147"/>
                  </a:cubicBezTo>
                  <a:cubicBezTo>
                    <a:pt x="576" y="143"/>
                    <a:pt x="578" y="145"/>
                    <a:pt x="576" y="141"/>
                  </a:cubicBezTo>
                  <a:cubicBezTo>
                    <a:pt x="574" y="137"/>
                    <a:pt x="576" y="138"/>
                    <a:pt x="574" y="135"/>
                  </a:cubicBezTo>
                  <a:cubicBezTo>
                    <a:pt x="572" y="133"/>
                    <a:pt x="573" y="135"/>
                    <a:pt x="570" y="133"/>
                  </a:cubicBezTo>
                  <a:cubicBezTo>
                    <a:pt x="567" y="132"/>
                    <a:pt x="571" y="126"/>
                    <a:pt x="571" y="126"/>
                  </a:cubicBezTo>
                  <a:cubicBezTo>
                    <a:pt x="575" y="120"/>
                    <a:pt x="575" y="120"/>
                    <a:pt x="575" y="120"/>
                  </a:cubicBezTo>
                  <a:cubicBezTo>
                    <a:pt x="575" y="120"/>
                    <a:pt x="577" y="117"/>
                    <a:pt x="576" y="112"/>
                  </a:cubicBezTo>
                  <a:cubicBezTo>
                    <a:pt x="574" y="107"/>
                    <a:pt x="572" y="109"/>
                    <a:pt x="569" y="108"/>
                  </a:cubicBezTo>
                  <a:cubicBezTo>
                    <a:pt x="567" y="107"/>
                    <a:pt x="563" y="109"/>
                    <a:pt x="557" y="102"/>
                  </a:cubicBezTo>
                  <a:cubicBezTo>
                    <a:pt x="551" y="96"/>
                    <a:pt x="553" y="97"/>
                    <a:pt x="553" y="97"/>
                  </a:cubicBezTo>
                  <a:cubicBezTo>
                    <a:pt x="548" y="95"/>
                    <a:pt x="548" y="95"/>
                    <a:pt x="548" y="95"/>
                  </a:cubicBezTo>
                  <a:cubicBezTo>
                    <a:pt x="541" y="98"/>
                    <a:pt x="541" y="98"/>
                    <a:pt x="541" y="98"/>
                  </a:cubicBezTo>
                  <a:cubicBezTo>
                    <a:pt x="541" y="98"/>
                    <a:pt x="539" y="101"/>
                    <a:pt x="540" y="104"/>
                  </a:cubicBezTo>
                  <a:cubicBezTo>
                    <a:pt x="542" y="107"/>
                    <a:pt x="540" y="107"/>
                    <a:pt x="543" y="107"/>
                  </a:cubicBezTo>
                  <a:cubicBezTo>
                    <a:pt x="546" y="108"/>
                    <a:pt x="544" y="111"/>
                    <a:pt x="544" y="111"/>
                  </a:cubicBezTo>
                  <a:cubicBezTo>
                    <a:pt x="544" y="111"/>
                    <a:pt x="542" y="113"/>
                    <a:pt x="539" y="113"/>
                  </a:cubicBezTo>
                  <a:cubicBezTo>
                    <a:pt x="536" y="112"/>
                    <a:pt x="539" y="113"/>
                    <a:pt x="536" y="111"/>
                  </a:cubicBezTo>
                  <a:cubicBezTo>
                    <a:pt x="533" y="110"/>
                    <a:pt x="533" y="113"/>
                    <a:pt x="527" y="110"/>
                  </a:cubicBezTo>
                  <a:cubicBezTo>
                    <a:pt x="521" y="107"/>
                    <a:pt x="518" y="110"/>
                    <a:pt x="518" y="110"/>
                  </a:cubicBezTo>
                  <a:cubicBezTo>
                    <a:pt x="518" y="110"/>
                    <a:pt x="514" y="110"/>
                    <a:pt x="515" y="107"/>
                  </a:cubicBezTo>
                  <a:cubicBezTo>
                    <a:pt x="516" y="103"/>
                    <a:pt x="516" y="101"/>
                    <a:pt x="516" y="101"/>
                  </a:cubicBezTo>
                  <a:cubicBezTo>
                    <a:pt x="516" y="101"/>
                    <a:pt x="512" y="102"/>
                    <a:pt x="511" y="101"/>
                  </a:cubicBezTo>
                  <a:cubicBezTo>
                    <a:pt x="509" y="101"/>
                    <a:pt x="506" y="99"/>
                    <a:pt x="503" y="97"/>
                  </a:cubicBezTo>
                  <a:cubicBezTo>
                    <a:pt x="501" y="95"/>
                    <a:pt x="498" y="97"/>
                    <a:pt x="498" y="97"/>
                  </a:cubicBezTo>
                  <a:cubicBezTo>
                    <a:pt x="493" y="100"/>
                    <a:pt x="493" y="100"/>
                    <a:pt x="493" y="100"/>
                  </a:cubicBezTo>
                  <a:cubicBezTo>
                    <a:pt x="493" y="100"/>
                    <a:pt x="491" y="103"/>
                    <a:pt x="490" y="105"/>
                  </a:cubicBezTo>
                  <a:cubicBezTo>
                    <a:pt x="488" y="107"/>
                    <a:pt x="489" y="108"/>
                    <a:pt x="489" y="108"/>
                  </a:cubicBezTo>
                  <a:cubicBezTo>
                    <a:pt x="489" y="113"/>
                    <a:pt x="489" y="113"/>
                    <a:pt x="489" y="113"/>
                  </a:cubicBezTo>
                  <a:cubicBezTo>
                    <a:pt x="486" y="113"/>
                    <a:pt x="486" y="113"/>
                    <a:pt x="486" y="113"/>
                  </a:cubicBezTo>
                  <a:cubicBezTo>
                    <a:pt x="486" y="113"/>
                    <a:pt x="484" y="111"/>
                    <a:pt x="485" y="109"/>
                  </a:cubicBezTo>
                  <a:cubicBezTo>
                    <a:pt x="486" y="107"/>
                    <a:pt x="485" y="107"/>
                    <a:pt x="485" y="104"/>
                  </a:cubicBezTo>
                  <a:cubicBezTo>
                    <a:pt x="485" y="102"/>
                    <a:pt x="483" y="98"/>
                    <a:pt x="484" y="100"/>
                  </a:cubicBezTo>
                  <a:cubicBezTo>
                    <a:pt x="485" y="101"/>
                    <a:pt x="478" y="100"/>
                    <a:pt x="476" y="99"/>
                  </a:cubicBezTo>
                  <a:cubicBezTo>
                    <a:pt x="474" y="98"/>
                    <a:pt x="475" y="95"/>
                    <a:pt x="475" y="95"/>
                  </a:cubicBezTo>
                  <a:cubicBezTo>
                    <a:pt x="475" y="95"/>
                    <a:pt x="473" y="94"/>
                    <a:pt x="471" y="93"/>
                  </a:cubicBezTo>
                  <a:cubicBezTo>
                    <a:pt x="470" y="91"/>
                    <a:pt x="468" y="93"/>
                    <a:pt x="468" y="93"/>
                  </a:cubicBezTo>
                  <a:cubicBezTo>
                    <a:pt x="468" y="93"/>
                    <a:pt x="468" y="95"/>
                    <a:pt x="469" y="98"/>
                  </a:cubicBezTo>
                  <a:cubicBezTo>
                    <a:pt x="469" y="101"/>
                    <a:pt x="472" y="99"/>
                    <a:pt x="472" y="99"/>
                  </a:cubicBezTo>
                  <a:cubicBezTo>
                    <a:pt x="472" y="99"/>
                    <a:pt x="470" y="100"/>
                    <a:pt x="469" y="100"/>
                  </a:cubicBezTo>
                  <a:cubicBezTo>
                    <a:pt x="467" y="101"/>
                    <a:pt x="467" y="104"/>
                    <a:pt x="462" y="104"/>
                  </a:cubicBezTo>
                  <a:cubicBezTo>
                    <a:pt x="457" y="105"/>
                    <a:pt x="460" y="107"/>
                    <a:pt x="458" y="108"/>
                  </a:cubicBezTo>
                  <a:cubicBezTo>
                    <a:pt x="456" y="109"/>
                    <a:pt x="455" y="110"/>
                    <a:pt x="455" y="109"/>
                  </a:cubicBezTo>
                  <a:cubicBezTo>
                    <a:pt x="454" y="107"/>
                    <a:pt x="452" y="110"/>
                    <a:pt x="448" y="112"/>
                  </a:cubicBezTo>
                  <a:cubicBezTo>
                    <a:pt x="443" y="114"/>
                    <a:pt x="446" y="116"/>
                    <a:pt x="443" y="116"/>
                  </a:cubicBezTo>
                  <a:cubicBezTo>
                    <a:pt x="441" y="117"/>
                    <a:pt x="440" y="118"/>
                    <a:pt x="439" y="120"/>
                  </a:cubicBezTo>
                  <a:cubicBezTo>
                    <a:pt x="438" y="123"/>
                    <a:pt x="436" y="124"/>
                    <a:pt x="434" y="126"/>
                  </a:cubicBezTo>
                  <a:cubicBezTo>
                    <a:pt x="432" y="127"/>
                    <a:pt x="428" y="129"/>
                    <a:pt x="426" y="126"/>
                  </a:cubicBezTo>
                  <a:cubicBezTo>
                    <a:pt x="425" y="122"/>
                    <a:pt x="428" y="123"/>
                    <a:pt x="428" y="123"/>
                  </a:cubicBezTo>
                  <a:cubicBezTo>
                    <a:pt x="428" y="123"/>
                    <a:pt x="431" y="120"/>
                    <a:pt x="432" y="120"/>
                  </a:cubicBezTo>
                  <a:cubicBezTo>
                    <a:pt x="434" y="119"/>
                    <a:pt x="435" y="117"/>
                    <a:pt x="436" y="114"/>
                  </a:cubicBezTo>
                  <a:cubicBezTo>
                    <a:pt x="437" y="112"/>
                    <a:pt x="440" y="112"/>
                    <a:pt x="440" y="112"/>
                  </a:cubicBezTo>
                  <a:cubicBezTo>
                    <a:pt x="442" y="109"/>
                    <a:pt x="442" y="109"/>
                    <a:pt x="442" y="109"/>
                  </a:cubicBezTo>
                  <a:cubicBezTo>
                    <a:pt x="446" y="106"/>
                    <a:pt x="446" y="106"/>
                    <a:pt x="446" y="106"/>
                  </a:cubicBezTo>
                  <a:cubicBezTo>
                    <a:pt x="446" y="106"/>
                    <a:pt x="450" y="104"/>
                    <a:pt x="451" y="102"/>
                  </a:cubicBezTo>
                  <a:cubicBezTo>
                    <a:pt x="453" y="100"/>
                    <a:pt x="452" y="101"/>
                    <a:pt x="453" y="100"/>
                  </a:cubicBezTo>
                  <a:cubicBezTo>
                    <a:pt x="455" y="99"/>
                    <a:pt x="457" y="95"/>
                    <a:pt x="457" y="95"/>
                  </a:cubicBezTo>
                  <a:cubicBezTo>
                    <a:pt x="457" y="95"/>
                    <a:pt x="457" y="93"/>
                    <a:pt x="459" y="92"/>
                  </a:cubicBezTo>
                  <a:cubicBezTo>
                    <a:pt x="461" y="91"/>
                    <a:pt x="463" y="90"/>
                    <a:pt x="463" y="88"/>
                  </a:cubicBezTo>
                  <a:cubicBezTo>
                    <a:pt x="463" y="86"/>
                    <a:pt x="467" y="82"/>
                    <a:pt x="467" y="82"/>
                  </a:cubicBezTo>
                  <a:cubicBezTo>
                    <a:pt x="467" y="82"/>
                    <a:pt x="473" y="79"/>
                    <a:pt x="477" y="77"/>
                  </a:cubicBezTo>
                  <a:cubicBezTo>
                    <a:pt x="482" y="75"/>
                    <a:pt x="481" y="74"/>
                    <a:pt x="483" y="70"/>
                  </a:cubicBezTo>
                  <a:cubicBezTo>
                    <a:pt x="484" y="66"/>
                    <a:pt x="485" y="68"/>
                    <a:pt x="485" y="68"/>
                  </a:cubicBezTo>
                  <a:cubicBezTo>
                    <a:pt x="485" y="68"/>
                    <a:pt x="487" y="65"/>
                    <a:pt x="487" y="63"/>
                  </a:cubicBezTo>
                  <a:cubicBezTo>
                    <a:pt x="487" y="61"/>
                    <a:pt x="486" y="58"/>
                    <a:pt x="486" y="58"/>
                  </a:cubicBezTo>
                  <a:cubicBezTo>
                    <a:pt x="486" y="58"/>
                    <a:pt x="485" y="58"/>
                    <a:pt x="483" y="57"/>
                  </a:cubicBezTo>
                  <a:cubicBezTo>
                    <a:pt x="481" y="56"/>
                    <a:pt x="481" y="53"/>
                    <a:pt x="482" y="50"/>
                  </a:cubicBezTo>
                  <a:cubicBezTo>
                    <a:pt x="483" y="47"/>
                    <a:pt x="483" y="52"/>
                    <a:pt x="485" y="54"/>
                  </a:cubicBezTo>
                  <a:cubicBezTo>
                    <a:pt x="487" y="55"/>
                    <a:pt x="486" y="49"/>
                    <a:pt x="486" y="49"/>
                  </a:cubicBezTo>
                  <a:cubicBezTo>
                    <a:pt x="487" y="42"/>
                    <a:pt x="487" y="42"/>
                    <a:pt x="487" y="42"/>
                  </a:cubicBezTo>
                  <a:cubicBezTo>
                    <a:pt x="487" y="42"/>
                    <a:pt x="485" y="39"/>
                    <a:pt x="482" y="37"/>
                  </a:cubicBezTo>
                  <a:cubicBezTo>
                    <a:pt x="479" y="35"/>
                    <a:pt x="481" y="35"/>
                    <a:pt x="481" y="33"/>
                  </a:cubicBezTo>
                  <a:cubicBezTo>
                    <a:pt x="481" y="30"/>
                    <a:pt x="478" y="27"/>
                    <a:pt x="474" y="25"/>
                  </a:cubicBezTo>
                  <a:cubicBezTo>
                    <a:pt x="470" y="23"/>
                    <a:pt x="465" y="22"/>
                    <a:pt x="465" y="22"/>
                  </a:cubicBezTo>
                  <a:cubicBezTo>
                    <a:pt x="460" y="24"/>
                    <a:pt x="460" y="24"/>
                    <a:pt x="460" y="24"/>
                  </a:cubicBezTo>
                  <a:cubicBezTo>
                    <a:pt x="457" y="28"/>
                    <a:pt x="457" y="28"/>
                    <a:pt x="457" y="28"/>
                  </a:cubicBezTo>
                  <a:cubicBezTo>
                    <a:pt x="457" y="28"/>
                    <a:pt x="455" y="31"/>
                    <a:pt x="453" y="32"/>
                  </a:cubicBezTo>
                  <a:cubicBezTo>
                    <a:pt x="451" y="32"/>
                    <a:pt x="448" y="33"/>
                    <a:pt x="448" y="33"/>
                  </a:cubicBezTo>
                  <a:cubicBezTo>
                    <a:pt x="448" y="33"/>
                    <a:pt x="446" y="34"/>
                    <a:pt x="450" y="29"/>
                  </a:cubicBezTo>
                  <a:cubicBezTo>
                    <a:pt x="455" y="24"/>
                    <a:pt x="453" y="25"/>
                    <a:pt x="452" y="23"/>
                  </a:cubicBezTo>
                  <a:cubicBezTo>
                    <a:pt x="452" y="20"/>
                    <a:pt x="442" y="20"/>
                    <a:pt x="442" y="20"/>
                  </a:cubicBezTo>
                  <a:cubicBezTo>
                    <a:pt x="437" y="16"/>
                    <a:pt x="437" y="16"/>
                    <a:pt x="437" y="16"/>
                  </a:cubicBezTo>
                  <a:cubicBezTo>
                    <a:pt x="437" y="16"/>
                    <a:pt x="438" y="13"/>
                    <a:pt x="436" y="12"/>
                  </a:cubicBezTo>
                  <a:cubicBezTo>
                    <a:pt x="434" y="11"/>
                    <a:pt x="440" y="11"/>
                    <a:pt x="442" y="7"/>
                  </a:cubicBezTo>
                  <a:cubicBezTo>
                    <a:pt x="444" y="4"/>
                    <a:pt x="437" y="6"/>
                    <a:pt x="437" y="6"/>
                  </a:cubicBezTo>
                  <a:cubicBezTo>
                    <a:pt x="437" y="6"/>
                    <a:pt x="438" y="2"/>
                    <a:pt x="436" y="1"/>
                  </a:cubicBezTo>
                  <a:cubicBezTo>
                    <a:pt x="434" y="0"/>
                    <a:pt x="433" y="3"/>
                    <a:pt x="431" y="5"/>
                  </a:cubicBezTo>
                  <a:cubicBezTo>
                    <a:pt x="429" y="7"/>
                    <a:pt x="424" y="11"/>
                    <a:pt x="421" y="13"/>
                  </a:cubicBezTo>
                  <a:cubicBezTo>
                    <a:pt x="418" y="16"/>
                    <a:pt x="419" y="19"/>
                    <a:pt x="419" y="19"/>
                  </a:cubicBezTo>
                  <a:cubicBezTo>
                    <a:pt x="419" y="19"/>
                    <a:pt x="418" y="22"/>
                    <a:pt x="419" y="24"/>
                  </a:cubicBezTo>
                  <a:cubicBezTo>
                    <a:pt x="421" y="25"/>
                    <a:pt x="420" y="31"/>
                    <a:pt x="420" y="31"/>
                  </a:cubicBezTo>
                  <a:cubicBezTo>
                    <a:pt x="420" y="31"/>
                    <a:pt x="419" y="32"/>
                    <a:pt x="416" y="31"/>
                  </a:cubicBezTo>
                  <a:cubicBezTo>
                    <a:pt x="413" y="29"/>
                    <a:pt x="414" y="32"/>
                    <a:pt x="412" y="31"/>
                  </a:cubicBezTo>
                  <a:cubicBezTo>
                    <a:pt x="409" y="29"/>
                    <a:pt x="409" y="30"/>
                    <a:pt x="407" y="29"/>
                  </a:cubicBezTo>
                  <a:cubicBezTo>
                    <a:pt x="405" y="29"/>
                    <a:pt x="401" y="31"/>
                    <a:pt x="401" y="31"/>
                  </a:cubicBezTo>
                  <a:cubicBezTo>
                    <a:pt x="403" y="34"/>
                    <a:pt x="403" y="34"/>
                    <a:pt x="403" y="34"/>
                  </a:cubicBezTo>
                  <a:cubicBezTo>
                    <a:pt x="406" y="37"/>
                    <a:pt x="406" y="37"/>
                    <a:pt x="406" y="37"/>
                  </a:cubicBezTo>
                  <a:cubicBezTo>
                    <a:pt x="406" y="37"/>
                    <a:pt x="408" y="40"/>
                    <a:pt x="410" y="41"/>
                  </a:cubicBezTo>
                  <a:cubicBezTo>
                    <a:pt x="411" y="41"/>
                    <a:pt x="412" y="43"/>
                    <a:pt x="412" y="46"/>
                  </a:cubicBezTo>
                  <a:cubicBezTo>
                    <a:pt x="412" y="48"/>
                    <a:pt x="408" y="52"/>
                    <a:pt x="406" y="51"/>
                  </a:cubicBezTo>
                  <a:cubicBezTo>
                    <a:pt x="405" y="50"/>
                    <a:pt x="405" y="50"/>
                    <a:pt x="406" y="48"/>
                  </a:cubicBezTo>
                  <a:cubicBezTo>
                    <a:pt x="407" y="46"/>
                    <a:pt x="406" y="42"/>
                    <a:pt x="406" y="41"/>
                  </a:cubicBezTo>
                  <a:cubicBezTo>
                    <a:pt x="405" y="39"/>
                    <a:pt x="404" y="39"/>
                    <a:pt x="401" y="38"/>
                  </a:cubicBezTo>
                  <a:cubicBezTo>
                    <a:pt x="397" y="37"/>
                    <a:pt x="398" y="40"/>
                    <a:pt x="397" y="42"/>
                  </a:cubicBezTo>
                  <a:cubicBezTo>
                    <a:pt x="396" y="44"/>
                    <a:pt x="396" y="45"/>
                    <a:pt x="394" y="45"/>
                  </a:cubicBezTo>
                  <a:cubicBezTo>
                    <a:pt x="392" y="45"/>
                    <a:pt x="392" y="47"/>
                    <a:pt x="388" y="50"/>
                  </a:cubicBezTo>
                  <a:cubicBezTo>
                    <a:pt x="384" y="52"/>
                    <a:pt x="386" y="51"/>
                    <a:pt x="385" y="48"/>
                  </a:cubicBezTo>
                  <a:cubicBezTo>
                    <a:pt x="385" y="48"/>
                    <a:pt x="390" y="39"/>
                    <a:pt x="387" y="38"/>
                  </a:cubicBezTo>
                  <a:cubicBezTo>
                    <a:pt x="385" y="37"/>
                    <a:pt x="386" y="39"/>
                    <a:pt x="383" y="39"/>
                  </a:cubicBezTo>
                  <a:cubicBezTo>
                    <a:pt x="379" y="38"/>
                    <a:pt x="379" y="39"/>
                    <a:pt x="379" y="39"/>
                  </a:cubicBezTo>
                  <a:cubicBezTo>
                    <a:pt x="373" y="42"/>
                    <a:pt x="373" y="42"/>
                    <a:pt x="373" y="42"/>
                  </a:cubicBezTo>
                  <a:cubicBezTo>
                    <a:pt x="371" y="45"/>
                    <a:pt x="371" y="45"/>
                    <a:pt x="371" y="45"/>
                  </a:cubicBezTo>
                  <a:cubicBezTo>
                    <a:pt x="374" y="45"/>
                    <a:pt x="374" y="45"/>
                    <a:pt x="374" y="45"/>
                  </a:cubicBezTo>
                  <a:cubicBezTo>
                    <a:pt x="376" y="47"/>
                    <a:pt x="376" y="47"/>
                    <a:pt x="376" y="47"/>
                  </a:cubicBezTo>
                  <a:cubicBezTo>
                    <a:pt x="376" y="47"/>
                    <a:pt x="375" y="50"/>
                    <a:pt x="373" y="50"/>
                  </a:cubicBezTo>
                  <a:cubicBezTo>
                    <a:pt x="371" y="50"/>
                    <a:pt x="371" y="51"/>
                    <a:pt x="369" y="51"/>
                  </a:cubicBezTo>
                  <a:cubicBezTo>
                    <a:pt x="367" y="50"/>
                    <a:pt x="366" y="54"/>
                    <a:pt x="364" y="55"/>
                  </a:cubicBezTo>
                  <a:cubicBezTo>
                    <a:pt x="363" y="57"/>
                    <a:pt x="359" y="61"/>
                    <a:pt x="359" y="61"/>
                  </a:cubicBezTo>
                  <a:cubicBezTo>
                    <a:pt x="359" y="61"/>
                    <a:pt x="353" y="62"/>
                    <a:pt x="352" y="64"/>
                  </a:cubicBezTo>
                  <a:cubicBezTo>
                    <a:pt x="350" y="66"/>
                    <a:pt x="349" y="67"/>
                    <a:pt x="349" y="67"/>
                  </a:cubicBezTo>
                  <a:cubicBezTo>
                    <a:pt x="349" y="67"/>
                    <a:pt x="346" y="69"/>
                    <a:pt x="344" y="66"/>
                  </a:cubicBezTo>
                  <a:cubicBezTo>
                    <a:pt x="342" y="63"/>
                    <a:pt x="341" y="66"/>
                    <a:pt x="341" y="66"/>
                  </a:cubicBezTo>
                  <a:cubicBezTo>
                    <a:pt x="341" y="66"/>
                    <a:pt x="340" y="69"/>
                    <a:pt x="341" y="69"/>
                  </a:cubicBezTo>
                  <a:cubicBezTo>
                    <a:pt x="342" y="68"/>
                    <a:pt x="343" y="70"/>
                    <a:pt x="344" y="72"/>
                  </a:cubicBezTo>
                  <a:cubicBezTo>
                    <a:pt x="344" y="73"/>
                    <a:pt x="339" y="72"/>
                    <a:pt x="339" y="72"/>
                  </a:cubicBezTo>
                  <a:cubicBezTo>
                    <a:pt x="339" y="72"/>
                    <a:pt x="339" y="72"/>
                    <a:pt x="337" y="70"/>
                  </a:cubicBezTo>
                  <a:cubicBezTo>
                    <a:pt x="335" y="68"/>
                    <a:pt x="333" y="72"/>
                    <a:pt x="333" y="72"/>
                  </a:cubicBezTo>
                  <a:cubicBezTo>
                    <a:pt x="333" y="72"/>
                    <a:pt x="333" y="72"/>
                    <a:pt x="332" y="73"/>
                  </a:cubicBezTo>
                  <a:cubicBezTo>
                    <a:pt x="330" y="75"/>
                    <a:pt x="334" y="77"/>
                    <a:pt x="334" y="77"/>
                  </a:cubicBezTo>
                  <a:cubicBezTo>
                    <a:pt x="334" y="77"/>
                    <a:pt x="335" y="77"/>
                    <a:pt x="337" y="76"/>
                  </a:cubicBezTo>
                  <a:cubicBezTo>
                    <a:pt x="338" y="76"/>
                    <a:pt x="339" y="78"/>
                    <a:pt x="340" y="80"/>
                  </a:cubicBezTo>
                  <a:cubicBezTo>
                    <a:pt x="341" y="82"/>
                    <a:pt x="339" y="82"/>
                    <a:pt x="335" y="80"/>
                  </a:cubicBezTo>
                  <a:cubicBezTo>
                    <a:pt x="330" y="78"/>
                    <a:pt x="333" y="83"/>
                    <a:pt x="334" y="85"/>
                  </a:cubicBezTo>
                  <a:cubicBezTo>
                    <a:pt x="335" y="87"/>
                    <a:pt x="336" y="88"/>
                    <a:pt x="338" y="89"/>
                  </a:cubicBezTo>
                  <a:cubicBezTo>
                    <a:pt x="339" y="90"/>
                    <a:pt x="341" y="93"/>
                    <a:pt x="341" y="93"/>
                  </a:cubicBezTo>
                  <a:cubicBezTo>
                    <a:pt x="341" y="93"/>
                    <a:pt x="341" y="97"/>
                    <a:pt x="341" y="98"/>
                  </a:cubicBezTo>
                  <a:cubicBezTo>
                    <a:pt x="340" y="100"/>
                    <a:pt x="340" y="101"/>
                    <a:pt x="338" y="102"/>
                  </a:cubicBezTo>
                  <a:cubicBezTo>
                    <a:pt x="336" y="102"/>
                    <a:pt x="334" y="103"/>
                    <a:pt x="334" y="103"/>
                  </a:cubicBezTo>
                  <a:cubicBezTo>
                    <a:pt x="334" y="103"/>
                    <a:pt x="333" y="102"/>
                    <a:pt x="335" y="97"/>
                  </a:cubicBezTo>
                  <a:cubicBezTo>
                    <a:pt x="337" y="93"/>
                    <a:pt x="333" y="95"/>
                    <a:pt x="333" y="95"/>
                  </a:cubicBezTo>
                  <a:cubicBezTo>
                    <a:pt x="333" y="95"/>
                    <a:pt x="331" y="95"/>
                    <a:pt x="328" y="94"/>
                  </a:cubicBezTo>
                  <a:cubicBezTo>
                    <a:pt x="324" y="94"/>
                    <a:pt x="326" y="96"/>
                    <a:pt x="321" y="93"/>
                  </a:cubicBezTo>
                  <a:cubicBezTo>
                    <a:pt x="317" y="90"/>
                    <a:pt x="317" y="95"/>
                    <a:pt x="317" y="95"/>
                  </a:cubicBezTo>
                  <a:cubicBezTo>
                    <a:pt x="317" y="95"/>
                    <a:pt x="314" y="97"/>
                    <a:pt x="312" y="96"/>
                  </a:cubicBezTo>
                  <a:cubicBezTo>
                    <a:pt x="309" y="95"/>
                    <a:pt x="308" y="95"/>
                    <a:pt x="308" y="95"/>
                  </a:cubicBezTo>
                  <a:cubicBezTo>
                    <a:pt x="308" y="95"/>
                    <a:pt x="307" y="97"/>
                    <a:pt x="305" y="98"/>
                  </a:cubicBezTo>
                  <a:cubicBezTo>
                    <a:pt x="303" y="98"/>
                    <a:pt x="303" y="100"/>
                    <a:pt x="303" y="105"/>
                  </a:cubicBezTo>
                  <a:cubicBezTo>
                    <a:pt x="303" y="110"/>
                    <a:pt x="305" y="109"/>
                    <a:pt x="305" y="109"/>
                  </a:cubicBezTo>
                  <a:cubicBezTo>
                    <a:pt x="305" y="109"/>
                    <a:pt x="305" y="111"/>
                    <a:pt x="302" y="113"/>
                  </a:cubicBezTo>
                  <a:cubicBezTo>
                    <a:pt x="298" y="114"/>
                    <a:pt x="303" y="118"/>
                    <a:pt x="304" y="119"/>
                  </a:cubicBezTo>
                  <a:cubicBezTo>
                    <a:pt x="306" y="120"/>
                    <a:pt x="314" y="126"/>
                    <a:pt x="314" y="126"/>
                  </a:cubicBezTo>
                  <a:cubicBezTo>
                    <a:pt x="320" y="133"/>
                    <a:pt x="320" y="133"/>
                    <a:pt x="320" y="133"/>
                  </a:cubicBezTo>
                  <a:cubicBezTo>
                    <a:pt x="320" y="133"/>
                    <a:pt x="321" y="136"/>
                    <a:pt x="321" y="138"/>
                  </a:cubicBezTo>
                  <a:cubicBezTo>
                    <a:pt x="321" y="141"/>
                    <a:pt x="317" y="143"/>
                    <a:pt x="317" y="143"/>
                  </a:cubicBezTo>
                  <a:cubicBezTo>
                    <a:pt x="317" y="149"/>
                    <a:pt x="317" y="149"/>
                    <a:pt x="317" y="149"/>
                  </a:cubicBezTo>
                  <a:cubicBezTo>
                    <a:pt x="319" y="155"/>
                    <a:pt x="319" y="155"/>
                    <a:pt x="319" y="155"/>
                  </a:cubicBezTo>
                  <a:cubicBezTo>
                    <a:pt x="319" y="155"/>
                    <a:pt x="319" y="159"/>
                    <a:pt x="319" y="161"/>
                  </a:cubicBezTo>
                  <a:cubicBezTo>
                    <a:pt x="318" y="163"/>
                    <a:pt x="318" y="165"/>
                    <a:pt x="316" y="166"/>
                  </a:cubicBezTo>
                  <a:cubicBezTo>
                    <a:pt x="313" y="166"/>
                    <a:pt x="311" y="163"/>
                    <a:pt x="311" y="163"/>
                  </a:cubicBezTo>
                  <a:cubicBezTo>
                    <a:pt x="313" y="160"/>
                    <a:pt x="313" y="160"/>
                    <a:pt x="313" y="160"/>
                  </a:cubicBezTo>
                  <a:cubicBezTo>
                    <a:pt x="313" y="160"/>
                    <a:pt x="314" y="158"/>
                    <a:pt x="314" y="154"/>
                  </a:cubicBezTo>
                  <a:cubicBezTo>
                    <a:pt x="314" y="150"/>
                    <a:pt x="314" y="154"/>
                    <a:pt x="312" y="154"/>
                  </a:cubicBezTo>
                  <a:cubicBezTo>
                    <a:pt x="310" y="154"/>
                    <a:pt x="312" y="156"/>
                    <a:pt x="311" y="157"/>
                  </a:cubicBezTo>
                  <a:cubicBezTo>
                    <a:pt x="311" y="159"/>
                    <a:pt x="310" y="160"/>
                    <a:pt x="309" y="156"/>
                  </a:cubicBezTo>
                  <a:cubicBezTo>
                    <a:pt x="308" y="152"/>
                    <a:pt x="311" y="153"/>
                    <a:pt x="311" y="148"/>
                  </a:cubicBezTo>
                  <a:cubicBezTo>
                    <a:pt x="312" y="143"/>
                    <a:pt x="309" y="142"/>
                    <a:pt x="309" y="142"/>
                  </a:cubicBezTo>
                  <a:cubicBezTo>
                    <a:pt x="314" y="138"/>
                    <a:pt x="314" y="138"/>
                    <a:pt x="314" y="138"/>
                  </a:cubicBezTo>
                  <a:cubicBezTo>
                    <a:pt x="314" y="138"/>
                    <a:pt x="315" y="136"/>
                    <a:pt x="314" y="133"/>
                  </a:cubicBezTo>
                  <a:cubicBezTo>
                    <a:pt x="312" y="130"/>
                    <a:pt x="312" y="133"/>
                    <a:pt x="311" y="134"/>
                  </a:cubicBezTo>
                  <a:cubicBezTo>
                    <a:pt x="309" y="134"/>
                    <a:pt x="309" y="134"/>
                    <a:pt x="307" y="134"/>
                  </a:cubicBezTo>
                  <a:cubicBezTo>
                    <a:pt x="305" y="134"/>
                    <a:pt x="305" y="135"/>
                    <a:pt x="303" y="134"/>
                  </a:cubicBezTo>
                  <a:cubicBezTo>
                    <a:pt x="301" y="134"/>
                    <a:pt x="301" y="132"/>
                    <a:pt x="300" y="128"/>
                  </a:cubicBezTo>
                  <a:cubicBezTo>
                    <a:pt x="300" y="124"/>
                    <a:pt x="296" y="126"/>
                    <a:pt x="296" y="126"/>
                  </a:cubicBezTo>
                  <a:cubicBezTo>
                    <a:pt x="292" y="119"/>
                    <a:pt x="292" y="119"/>
                    <a:pt x="292" y="119"/>
                  </a:cubicBezTo>
                  <a:cubicBezTo>
                    <a:pt x="292" y="119"/>
                    <a:pt x="290" y="120"/>
                    <a:pt x="288" y="120"/>
                  </a:cubicBezTo>
                  <a:cubicBezTo>
                    <a:pt x="285" y="121"/>
                    <a:pt x="285" y="124"/>
                    <a:pt x="285" y="124"/>
                  </a:cubicBezTo>
                  <a:cubicBezTo>
                    <a:pt x="289" y="127"/>
                    <a:pt x="289" y="127"/>
                    <a:pt x="289" y="127"/>
                  </a:cubicBezTo>
                  <a:cubicBezTo>
                    <a:pt x="289" y="127"/>
                    <a:pt x="289" y="129"/>
                    <a:pt x="287" y="131"/>
                  </a:cubicBezTo>
                  <a:cubicBezTo>
                    <a:pt x="286" y="133"/>
                    <a:pt x="284" y="134"/>
                    <a:pt x="284" y="134"/>
                  </a:cubicBezTo>
                  <a:cubicBezTo>
                    <a:pt x="284" y="134"/>
                    <a:pt x="284" y="134"/>
                    <a:pt x="282" y="131"/>
                  </a:cubicBezTo>
                  <a:cubicBezTo>
                    <a:pt x="280" y="129"/>
                    <a:pt x="280" y="132"/>
                    <a:pt x="278" y="135"/>
                  </a:cubicBezTo>
                  <a:cubicBezTo>
                    <a:pt x="276" y="138"/>
                    <a:pt x="281" y="138"/>
                    <a:pt x="281" y="138"/>
                  </a:cubicBezTo>
                  <a:cubicBezTo>
                    <a:pt x="281" y="138"/>
                    <a:pt x="284" y="142"/>
                    <a:pt x="286" y="142"/>
                  </a:cubicBezTo>
                  <a:cubicBezTo>
                    <a:pt x="287" y="143"/>
                    <a:pt x="289" y="145"/>
                    <a:pt x="290" y="145"/>
                  </a:cubicBezTo>
                  <a:cubicBezTo>
                    <a:pt x="292" y="146"/>
                    <a:pt x="291" y="150"/>
                    <a:pt x="289" y="150"/>
                  </a:cubicBezTo>
                  <a:cubicBezTo>
                    <a:pt x="287" y="150"/>
                    <a:pt x="284" y="149"/>
                    <a:pt x="284" y="149"/>
                  </a:cubicBezTo>
                  <a:cubicBezTo>
                    <a:pt x="284" y="149"/>
                    <a:pt x="283" y="147"/>
                    <a:pt x="280" y="144"/>
                  </a:cubicBezTo>
                  <a:cubicBezTo>
                    <a:pt x="277" y="141"/>
                    <a:pt x="278" y="145"/>
                    <a:pt x="275" y="143"/>
                  </a:cubicBezTo>
                  <a:cubicBezTo>
                    <a:pt x="273" y="141"/>
                    <a:pt x="273" y="144"/>
                    <a:pt x="272" y="141"/>
                  </a:cubicBezTo>
                  <a:cubicBezTo>
                    <a:pt x="271" y="139"/>
                    <a:pt x="273" y="136"/>
                    <a:pt x="273" y="134"/>
                  </a:cubicBezTo>
                  <a:cubicBezTo>
                    <a:pt x="274" y="131"/>
                    <a:pt x="273" y="129"/>
                    <a:pt x="273" y="125"/>
                  </a:cubicBezTo>
                  <a:cubicBezTo>
                    <a:pt x="273" y="121"/>
                    <a:pt x="273" y="121"/>
                    <a:pt x="273" y="119"/>
                  </a:cubicBezTo>
                  <a:cubicBezTo>
                    <a:pt x="273" y="117"/>
                    <a:pt x="271" y="116"/>
                    <a:pt x="271" y="116"/>
                  </a:cubicBezTo>
                  <a:cubicBezTo>
                    <a:pt x="271" y="116"/>
                    <a:pt x="270" y="114"/>
                    <a:pt x="269" y="113"/>
                  </a:cubicBezTo>
                  <a:cubicBezTo>
                    <a:pt x="267" y="113"/>
                    <a:pt x="268" y="112"/>
                    <a:pt x="267" y="109"/>
                  </a:cubicBezTo>
                  <a:cubicBezTo>
                    <a:pt x="267" y="106"/>
                    <a:pt x="264" y="110"/>
                    <a:pt x="264" y="110"/>
                  </a:cubicBezTo>
                  <a:cubicBezTo>
                    <a:pt x="267" y="114"/>
                    <a:pt x="267" y="114"/>
                    <a:pt x="267" y="114"/>
                  </a:cubicBezTo>
                  <a:cubicBezTo>
                    <a:pt x="267" y="114"/>
                    <a:pt x="270" y="117"/>
                    <a:pt x="270" y="118"/>
                  </a:cubicBezTo>
                  <a:cubicBezTo>
                    <a:pt x="270" y="120"/>
                    <a:pt x="269" y="124"/>
                    <a:pt x="268" y="126"/>
                  </a:cubicBezTo>
                  <a:cubicBezTo>
                    <a:pt x="268" y="127"/>
                    <a:pt x="264" y="133"/>
                    <a:pt x="262" y="134"/>
                  </a:cubicBezTo>
                  <a:cubicBezTo>
                    <a:pt x="261" y="135"/>
                    <a:pt x="260" y="139"/>
                    <a:pt x="260" y="139"/>
                  </a:cubicBezTo>
                  <a:cubicBezTo>
                    <a:pt x="260" y="144"/>
                    <a:pt x="260" y="144"/>
                    <a:pt x="260" y="144"/>
                  </a:cubicBezTo>
                  <a:cubicBezTo>
                    <a:pt x="260" y="144"/>
                    <a:pt x="260" y="146"/>
                    <a:pt x="260" y="147"/>
                  </a:cubicBezTo>
                  <a:cubicBezTo>
                    <a:pt x="260" y="148"/>
                    <a:pt x="263" y="152"/>
                    <a:pt x="263" y="152"/>
                  </a:cubicBezTo>
                  <a:cubicBezTo>
                    <a:pt x="263" y="152"/>
                    <a:pt x="263" y="155"/>
                    <a:pt x="264" y="155"/>
                  </a:cubicBezTo>
                  <a:cubicBezTo>
                    <a:pt x="265" y="155"/>
                    <a:pt x="265" y="156"/>
                    <a:pt x="265" y="158"/>
                  </a:cubicBezTo>
                  <a:cubicBezTo>
                    <a:pt x="265" y="159"/>
                    <a:pt x="262" y="161"/>
                    <a:pt x="262" y="161"/>
                  </a:cubicBezTo>
                  <a:cubicBezTo>
                    <a:pt x="263" y="162"/>
                    <a:pt x="262" y="163"/>
                    <a:pt x="261" y="163"/>
                  </a:cubicBezTo>
                  <a:cubicBezTo>
                    <a:pt x="260" y="163"/>
                    <a:pt x="261" y="167"/>
                    <a:pt x="261" y="167"/>
                  </a:cubicBezTo>
                  <a:cubicBezTo>
                    <a:pt x="262" y="170"/>
                    <a:pt x="262" y="170"/>
                    <a:pt x="262" y="170"/>
                  </a:cubicBezTo>
                  <a:cubicBezTo>
                    <a:pt x="263" y="173"/>
                    <a:pt x="263" y="173"/>
                    <a:pt x="263" y="173"/>
                  </a:cubicBezTo>
                  <a:cubicBezTo>
                    <a:pt x="263" y="173"/>
                    <a:pt x="262" y="176"/>
                    <a:pt x="261" y="178"/>
                  </a:cubicBezTo>
                  <a:cubicBezTo>
                    <a:pt x="261" y="180"/>
                    <a:pt x="262" y="182"/>
                    <a:pt x="265" y="182"/>
                  </a:cubicBezTo>
                  <a:cubicBezTo>
                    <a:pt x="267" y="183"/>
                    <a:pt x="270" y="182"/>
                    <a:pt x="272" y="181"/>
                  </a:cubicBezTo>
                  <a:cubicBezTo>
                    <a:pt x="275" y="181"/>
                    <a:pt x="276" y="183"/>
                    <a:pt x="281" y="184"/>
                  </a:cubicBezTo>
                  <a:cubicBezTo>
                    <a:pt x="286" y="185"/>
                    <a:pt x="285" y="190"/>
                    <a:pt x="286" y="193"/>
                  </a:cubicBezTo>
                  <a:cubicBezTo>
                    <a:pt x="286" y="196"/>
                    <a:pt x="287" y="196"/>
                    <a:pt x="286" y="197"/>
                  </a:cubicBezTo>
                  <a:cubicBezTo>
                    <a:pt x="285" y="198"/>
                    <a:pt x="287" y="202"/>
                    <a:pt x="287" y="202"/>
                  </a:cubicBezTo>
                  <a:cubicBezTo>
                    <a:pt x="290" y="202"/>
                    <a:pt x="290" y="202"/>
                    <a:pt x="290" y="202"/>
                  </a:cubicBezTo>
                  <a:cubicBezTo>
                    <a:pt x="290" y="202"/>
                    <a:pt x="293" y="203"/>
                    <a:pt x="294" y="202"/>
                  </a:cubicBezTo>
                  <a:cubicBezTo>
                    <a:pt x="295" y="202"/>
                    <a:pt x="295" y="205"/>
                    <a:pt x="295" y="205"/>
                  </a:cubicBezTo>
                  <a:cubicBezTo>
                    <a:pt x="295" y="205"/>
                    <a:pt x="294" y="209"/>
                    <a:pt x="292" y="208"/>
                  </a:cubicBezTo>
                  <a:cubicBezTo>
                    <a:pt x="291" y="206"/>
                    <a:pt x="291" y="206"/>
                    <a:pt x="290" y="205"/>
                  </a:cubicBezTo>
                  <a:cubicBezTo>
                    <a:pt x="289" y="205"/>
                    <a:pt x="288" y="207"/>
                    <a:pt x="288" y="207"/>
                  </a:cubicBezTo>
                  <a:cubicBezTo>
                    <a:pt x="287" y="213"/>
                    <a:pt x="287" y="213"/>
                    <a:pt x="287" y="213"/>
                  </a:cubicBezTo>
                  <a:cubicBezTo>
                    <a:pt x="287" y="213"/>
                    <a:pt x="287" y="213"/>
                    <a:pt x="285" y="211"/>
                  </a:cubicBezTo>
                  <a:cubicBezTo>
                    <a:pt x="284" y="209"/>
                    <a:pt x="283" y="206"/>
                    <a:pt x="283" y="206"/>
                  </a:cubicBezTo>
                  <a:cubicBezTo>
                    <a:pt x="283" y="206"/>
                    <a:pt x="283" y="206"/>
                    <a:pt x="281" y="204"/>
                  </a:cubicBezTo>
                  <a:cubicBezTo>
                    <a:pt x="279" y="203"/>
                    <a:pt x="283" y="200"/>
                    <a:pt x="283" y="200"/>
                  </a:cubicBezTo>
                  <a:cubicBezTo>
                    <a:pt x="283" y="200"/>
                    <a:pt x="282" y="199"/>
                    <a:pt x="279" y="196"/>
                  </a:cubicBezTo>
                  <a:cubicBezTo>
                    <a:pt x="277" y="194"/>
                    <a:pt x="279" y="194"/>
                    <a:pt x="280" y="189"/>
                  </a:cubicBezTo>
                  <a:cubicBezTo>
                    <a:pt x="281" y="185"/>
                    <a:pt x="277" y="186"/>
                    <a:pt x="277" y="186"/>
                  </a:cubicBezTo>
                  <a:cubicBezTo>
                    <a:pt x="277" y="186"/>
                    <a:pt x="276" y="187"/>
                    <a:pt x="270" y="189"/>
                  </a:cubicBezTo>
                  <a:cubicBezTo>
                    <a:pt x="264" y="191"/>
                    <a:pt x="270" y="191"/>
                    <a:pt x="269" y="191"/>
                  </a:cubicBezTo>
                  <a:cubicBezTo>
                    <a:pt x="267" y="191"/>
                    <a:pt x="268" y="196"/>
                    <a:pt x="268" y="196"/>
                  </a:cubicBezTo>
                  <a:cubicBezTo>
                    <a:pt x="268" y="196"/>
                    <a:pt x="270" y="199"/>
                    <a:pt x="269" y="202"/>
                  </a:cubicBezTo>
                  <a:cubicBezTo>
                    <a:pt x="268" y="205"/>
                    <a:pt x="268" y="203"/>
                    <a:pt x="266" y="203"/>
                  </a:cubicBezTo>
                  <a:cubicBezTo>
                    <a:pt x="264" y="203"/>
                    <a:pt x="265" y="205"/>
                    <a:pt x="265" y="207"/>
                  </a:cubicBezTo>
                  <a:cubicBezTo>
                    <a:pt x="265" y="209"/>
                    <a:pt x="261" y="216"/>
                    <a:pt x="261" y="216"/>
                  </a:cubicBezTo>
                  <a:cubicBezTo>
                    <a:pt x="258" y="218"/>
                    <a:pt x="258" y="218"/>
                    <a:pt x="258" y="218"/>
                  </a:cubicBezTo>
                  <a:cubicBezTo>
                    <a:pt x="258" y="223"/>
                    <a:pt x="258" y="223"/>
                    <a:pt x="258" y="223"/>
                  </a:cubicBezTo>
                  <a:cubicBezTo>
                    <a:pt x="258" y="223"/>
                    <a:pt x="260" y="227"/>
                    <a:pt x="260" y="229"/>
                  </a:cubicBezTo>
                  <a:cubicBezTo>
                    <a:pt x="259" y="230"/>
                    <a:pt x="261" y="232"/>
                    <a:pt x="261" y="232"/>
                  </a:cubicBezTo>
                  <a:cubicBezTo>
                    <a:pt x="261" y="232"/>
                    <a:pt x="261" y="235"/>
                    <a:pt x="260" y="236"/>
                  </a:cubicBezTo>
                  <a:cubicBezTo>
                    <a:pt x="259" y="237"/>
                    <a:pt x="257" y="237"/>
                    <a:pt x="257" y="233"/>
                  </a:cubicBezTo>
                  <a:cubicBezTo>
                    <a:pt x="257" y="230"/>
                    <a:pt x="256" y="232"/>
                    <a:pt x="253" y="228"/>
                  </a:cubicBezTo>
                  <a:cubicBezTo>
                    <a:pt x="251" y="223"/>
                    <a:pt x="251" y="226"/>
                    <a:pt x="250" y="223"/>
                  </a:cubicBezTo>
                  <a:cubicBezTo>
                    <a:pt x="248" y="219"/>
                    <a:pt x="247" y="225"/>
                    <a:pt x="247" y="225"/>
                  </a:cubicBezTo>
                  <a:cubicBezTo>
                    <a:pt x="245" y="222"/>
                    <a:pt x="245" y="222"/>
                    <a:pt x="245" y="222"/>
                  </a:cubicBezTo>
                  <a:cubicBezTo>
                    <a:pt x="245" y="222"/>
                    <a:pt x="245" y="224"/>
                    <a:pt x="243" y="225"/>
                  </a:cubicBezTo>
                  <a:cubicBezTo>
                    <a:pt x="241" y="226"/>
                    <a:pt x="243" y="223"/>
                    <a:pt x="243" y="221"/>
                  </a:cubicBezTo>
                  <a:cubicBezTo>
                    <a:pt x="243" y="219"/>
                    <a:pt x="241" y="221"/>
                    <a:pt x="240" y="221"/>
                  </a:cubicBezTo>
                  <a:cubicBezTo>
                    <a:pt x="239" y="221"/>
                    <a:pt x="238" y="222"/>
                    <a:pt x="238" y="221"/>
                  </a:cubicBezTo>
                  <a:cubicBezTo>
                    <a:pt x="238" y="220"/>
                    <a:pt x="235" y="216"/>
                    <a:pt x="235" y="216"/>
                  </a:cubicBezTo>
                  <a:cubicBezTo>
                    <a:pt x="237" y="215"/>
                    <a:pt x="237" y="215"/>
                    <a:pt x="237" y="215"/>
                  </a:cubicBezTo>
                  <a:cubicBezTo>
                    <a:pt x="241" y="215"/>
                    <a:pt x="241" y="215"/>
                    <a:pt x="241" y="215"/>
                  </a:cubicBezTo>
                  <a:cubicBezTo>
                    <a:pt x="243" y="214"/>
                    <a:pt x="243" y="214"/>
                    <a:pt x="243" y="214"/>
                  </a:cubicBezTo>
                  <a:cubicBezTo>
                    <a:pt x="245" y="217"/>
                    <a:pt x="245" y="217"/>
                    <a:pt x="245" y="217"/>
                  </a:cubicBezTo>
                  <a:cubicBezTo>
                    <a:pt x="245" y="217"/>
                    <a:pt x="247" y="219"/>
                    <a:pt x="249" y="217"/>
                  </a:cubicBezTo>
                  <a:cubicBezTo>
                    <a:pt x="250" y="216"/>
                    <a:pt x="249" y="214"/>
                    <a:pt x="250" y="213"/>
                  </a:cubicBezTo>
                  <a:cubicBezTo>
                    <a:pt x="251" y="211"/>
                    <a:pt x="256" y="210"/>
                    <a:pt x="258" y="203"/>
                  </a:cubicBezTo>
                  <a:cubicBezTo>
                    <a:pt x="261" y="197"/>
                    <a:pt x="259" y="192"/>
                    <a:pt x="259" y="192"/>
                  </a:cubicBezTo>
                  <a:cubicBezTo>
                    <a:pt x="259" y="192"/>
                    <a:pt x="259" y="189"/>
                    <a:pt x="257" y="186"/>
                  </a:cubicBezTo>
                  <a:cubicBezTo>
                    <a:pt x="255" y="183"/>
                    <a:pt x="256" y="183"/>
                    <a:pt x="255" y="176"/>
                  </a:cubicBezTo>
                  <a:cubicBezTo>
                    <a:pt x="253" y="169"/>
                    <a:pt x="255" y="171"/>
                    <a:pt x="256" y="164"/>
                  </a:cubicBezTo>
                  <a:cubicBezTo>
                    <a:pt x="256" y="158"/>
                    <a:pt x="258" y="160"/>
                    <a:pt x="257" y="156"/>
                  </a:cubicBezTo>
                  <a:cubicBezTo>
                    <a:pt x="257" y="153"/>
                    <a:pt x="257" y="154"/>
                    <a:pt x="256" y="150"/>
                  </a:cubicBezTo>
                  <a:cubicBezTo>
                    <a:pt x="255" y="145"/>
                    <a:pt x="253" y="143"/>
                    <a:pt x="253" y="143"/>
                  </a:cubicBezTo>
                  <a:cubicBezTo>
                    <a:pt x="253" y="143"/>
                    <a:pt x="252" y="140"/>
                    <a:pt x="250" y="139"/>
                  </a:cubicBezTo>
                  <a:cubicBezTo>
                    <a:pt x="249" y="139"/>
                    <a:pt x="248" y="138"/>
                    <a:pt x="249" y="136"/>
                  </a:cubicBezTo>
                  <a:cubicBezTo>
                    <a:pt x="251" y="133"/>
                    <a:pt x="252" y="133"/>
                    <a:pt x="253" y="131"/>
                  </a:cubicBezTo>
                  <a:cubicBezTo>
                    <a:pt x="255" y="129"/>
                    <a:pt x="252" y="124"/>
                    <a:pt x="252" y="124"/>
                  </a:cubicBezTo>
                  <a:cubicBezTo>
                    <a:pt x="252" y="124"/>
                    <a:pt x="254" y="118"/>
                    <a:pt x="254" y="114"/>
                  </a:cubicBezTo>
                  <a:cubicBezTo>
                    <a:pt x="253" y="111"/>
                    <a:pt x="252" y="114"/>
                    <a:pt x="248" y="112"/>
                  </a:cubicBezTo>
                  <a:cubicBezTo>
                    <a:pt x="243" y="110"/>
                    <a:pt x="246" y="112"/>
                    <a:pt x="243" y="111"/>
                  </a:cubicBezTo>
                  <a:cubicBezTo>
                    <a:pt x="241" y="110"/>
                    <a:pt x="242" y="111"/>
                    <a:pt x="235" y="119"/>
                  </a:cubicBezTo>
                  <a:cubicBezTo>
                    <a:pt x="228" y="126"/>
                    <a:pt x="236" y="121"/>
                    <a:pt x="234" y="123"/>
                  </a:cubicBezTo>
                  <a:cubicBezTo>
                    <a:pt x="232" y="125"/>
                    <a:pt x="233" y="125"/>
                    <a:pt x="234" y="126"/>
                  </a:cubicBezTo>
                  <a:cubicBezTo>
                    <a:pt x="235" y="128"/>
                    <a:pt x="234" y="129"/>
                    <a:pt x="233" y="131"/>
                  </a:cubicBezTo>
                  <a:cubicBezTo>
                    <a:pt x="231" y="134"/>
                    <a:pt x="231" y="136"/>
                    <a:pt x="231" y="136"/>
                  </a:cubicBezTo>
                  <a:cubicBezTo>
                    <a:pt x="231" y="136"/>
                    <a:pt x="231" y="139"/>
                    <a:pt x="226" y="141"/>
                  </a:cubicBezTo>
                  <a:cubicBezTo>
                    <a:pt x="222" y="142"/>
                    <a:pt x="223" y="144"/>
                    <a:pt x="223" y="144"/>
                  </a:cubicBezTo>
                  <a:cubicBezTo>
                    <a:pt x="222" y="151"/>
                    <a:pt x="222" y="151"/>
                    <a:pt x="222" y="151"/>
                  </a:cubicBezTo>
                  <a:cubicBezTo>
                    <a:pt x="222" y="151"/>
                    <a:pt x="224" y="152"/>
                    <a:pt x="224" y="153"/>
                  </a:cubicBezTo>
                  <a:cubicBezTo>
                    <a:pt x="224" y="154"/>
                    <a:pt x="223" y="159"/>
                    <a:pt x="224" y="159"/>
                  </a:cubicBezTo>
                  <a:cubicBezTo>
                    <a:pt x="225" y="160"/>
                    <a:pt x="224" y="161"/>
                    <a:pt x="225" y="163"/>
                  </a:cubicBezTo>
                  <a:cubicBezTo>
                    <a:pt x="225" y="165"/>
                    <a:pt x="224" y="166"/>
                    <a:pt x="224" y="166"/>
                  </a:cubicBezTo>
                  <a:cubicBezTo>
                    <a:pt x="223" y="170"/>
                    <a:pt x="223" y="170"/>
                    <a:pt x="223" y="170"/>
                  </a:cubicBezTo>
                  <a:cubicBezTo>
                    <a:pt x="223" y="174"/>
                    <a:pt x="223" y="174"/>
                    <a:pt x="223" y="174"/>
                  </a:cubicBezTo>
                  <a:cubicBezTo>
                    <a:pt x="223" y="174"/>
                    <a:pt x="226" y="175"/>
                    <a:pt x="230" y="173"/>
                  </a:cubicBezTo>
                  <a:cubicBezTo>
                    <a:pt x="233" y="170"/>
                    <a:pt x="230" y="175"/>
                    <a:pt x="229" y="178"/>
                  </a:cubicBezTo>
                  <a:cubicBezTo>
                    <a:pt x="229" y="178"/>
                    <a:pt x="230" y="181"/>
                    <a:pt x="230" y="182"/>
                  </a:cubicBezTo>
                  <a:cubicBezTo>
                    <a:pt x="230" y="183"/>
                    <a:pt x="232" y="186"/>
                    <a:pt x="233" y="186"/>
                  </a:cubicBezTo>
                  <a:cubicBezTo>
                    <a:pt x="234" y="186"/>
                    <a:pt x="238" y="189"/>
                    <a:pt x="238" y="189"/>
                  </a:cubicBezTo>
                  <a:cubicBezTo>
                    <a:pt x="236" y="187"/>
                    <a:pt x="234" y="189"/>
                    <a:pt x="234" y="189"/>
                  </a:cubicBezTo>
                  <a:cubicBezTo>
                    <a:pt x="234" y="189"/>
                    <a:pt x="233" y="190"/>
                    <a:pt x="232" y="194"/>
                  </a:cubicBezTo>
                  <a:cubicBezTo>
                    <a:pt x="231" y="197"/>
                    <a:pt x="228" y="193"/>
                    <a:pt x="228" y="193"/>
                  </a:cubicBezTo>
                  <a:cubicBezTo>
                    <a:pt x="225" y="188"/>
                    <a:pt x="225" y="188"/>
                    <a:pt x="225" y="188"/>
                  </a:cubicBezTo>
                  <a:cubicBezTo>
                    <a:pt x="225" y="188"/>
                    <a:pt x="222" y="187"/>
                    <a:pt x="220" y="186"/>
                  </a:cubicBezTo>
                  <a:cubicBezTo>
                    <a:pt x="217" y="185"/>
                    <a:pt x="218" y="186"/>
                    <a:pt x="217" y="182"/>
                  </a:cubicBezTo>
                  <a:cubicBezTo>
                    <a:pt x="217" y="179"/>
                    <a:pt x="216" y="183"/>
                    <a:pt x="215" y="183"/>
                  </a:cubicBezTo>
                  <a:cubicBezTo>
                    <a:pt x="213" y="182"/>
                    <a:pt x="212" y="184"/>
                    <a:pt x="212" y="181"/>
                  </a:cubicBezTo>
                  <a:cubicBezTo>
                    <a:pt x="213" y="179"/>
                    <a:pt x="213" y="180"/>
                    <a:pt x="213" y="178"/>
                  </a:cubicBezTo>
                  <a:cubicBezTo>
                    <a:pt x="212" y="175"/>
                    <a:pt x="209" y="175"/>
                    <a:pt x="205" y="174"/>
                  </a:cubicBezTo>
                  <a:cubicBezTo>
                    <a:pt x="201" y="174"/>
                    <a:pt x="202" y="173"/>
                    <a:pt x="201" y="170"/>
                  </a:cubicBezTo>
                  <a:cubicBezTo>
                    <a:pt x="200" y="166"/>
                    <a:pt x="196" y="170"/>
                    <a:pt x="193" y="170"/>
                  </a:cubicBezTo>
                  <a:cubicBezTo>
                    <a:pt x="189" y="170"/>
                    <a:pt x="191" y="171"/>
                    <a:pt x="188" y="172"/>
                  </a:cubicBezTo>
                  <a:cubicBezTo>
                    <a:pt x="184" y="173"/>
                    <a:pt x="187" y="174"/>
                    <a:pt x="187" y="180"/>
                  </a:cubicBezTo>
                  <a:cubicBezTo>
                    <a:pt x="187" y="187"/>
                    <a:pt x="191" y="184"/>
                    <a:pt x="190" y="185"/>
                  </a:cubicBezTo>
                  <a:cubicBezTo>
                    <a:pt x="189" y="186"/>
                    <a:pt x="189" y="187"/>
                    <a:pt x="184" y="188"/>
                  </a:cubicBezTo>
                  <a:cubicBezTo>
                    <a:pt x="179" y="189"/>
                    <a:pt x="182" y="193"/>
                    <a:pt x="180" y="193"/>
                  </a:cubicBezTo>
                  <a:cubicBezTo>
                    <a:pt x="177" y="194"/>
                    <a:pt x="180" y="188"/>
                    <a:pt x="179" y="184"/>
                  </a:cubicBezTo>
                  <a:cubicBezTo>
                    <a:pt x="179" y="181"/>
                    <a:pt x="177" y="184"/>
                    <a:pt x="175" y="185"/>
                  </a:cubicBezTo>
                  <a:cubicBezTo>
                    <a:pt x="173" y="187"/>
                    <a:pt x="171" y="187"/>
                    <a:pt x="168" y="189"/>
                  </a:cubicBezTo>
                  <a:cubicBezTo>
                    <a:pt x="165" y="192"/>
                    <a:pt x="165" y="190"/>
                    <a:pt x="165" y="190"/>
                  </a:cubicBezTo>
                  <a:cubicBezTo>
                    <a:pt x="159" y="190"/>
                    <a:pt x="159" y="190"/>
                    <a:pt x="159" y="190"/>
                  </a:cubicBezTo>
                  <a:cubicBezTo>
                    <a:pt x="159" y="190"/>
                    <a:pt x="159" y="192"/>
                    <a:pt x="158" y="194"/>
                  </a:cubicBezTo>
                  <a:cubicBezTo>
                    <a:pt x="157" y="196"/>
                    <a:pt x="157" y="196"/>
                    <a:pt x="152" y="197"/>
                  </a:cubicBezTo>
                  <a:cubicBezTo>
                    <a:pt x="148" y="199"/>
                    <a:pt x="150" y="201"/>
                    <a:pt x="147" y="203"/>
                  </a:cubicBezTo>
                  <a:cubicBezTo>
                    <a:pt x="144" y="204"/>
                    <a:pt x="146" y="203"/>
                    <a:pt x="150" y="197"/>
                  </a:cubicBezTo>
                  <a:cubicBezTo>
                    <a:pt x="155" y="191"/>
                    <a:pt x="151" y="193"/>
                    <a:pt x="151" y="189"/>
                  </a:cubicBezTo>
                  <a:cubicBezTo>
                    <a:pt x="151" y="185"/>
                    <a:pt x="152" y="185"/>
                    <a:pt x="149" y="184"/>
                  </a:cubicBezTo>
                  <a:cubicBezTo>
                    <a:pt x="147" y="183"/>
                    <a:pt x="149" y="184"/>
                    <a:pt x="147" y="184"/>
                  </a:cubicBezTo>
                  <a:cubicBezTo>
                    <a:pt x="145" y="184"/>
                    <a:pt x="145" y="187"/>
                    <a:pt x="145" y="187"/>
                  </a:cubicBezTo>
                  <a:cubicBezTo>
                    <a:pt x="145" y="187"/>
                    <a:pt x="145" y="189"/>
                    <a:pt x="141" y="189"/>
                  </a:cubicBezTo>
                  <a:cubicBezTo>
                    <a:pt x="138" y="190"/>
                    <a:pt x="140" y="192"/>
                    <a:pt x="135" y="190"/>
                  </a:cubicBezTo>
                  <a:cubicBezTo>
                    <a:pt x="130" y="188"/>
                    <a:pt x="132" y="193"/>
                    <a:pt x="129" y="196"/>
                  </a:cubicBezTo>
                  <a:cubicBezTo>
                    <a:pt x="125" y="200"/>
                    <a:pt x="123" y="199"/>
                    <a:pt x="123" y="199"/>
                  </a:cubicBezTo>
                  <a:cubicBezTo>
                    <a:pt x="123" y="199"/>
                    <a:pt x="122" y="200"/>
                    <a:pt x="119" y="200"/>
                  </a:cubicBezTo>
                  <a:cubicBezTo>
                    <a:pt x="116" y="200"/>
                    <a:pt x="119" y="203"/>
                    <a:pt x="116" y="204"/>
                  </a:cubicBezTo>
                  <a:cubicBezTo>
                    <a:pt x="113" y="205"/>
                    <a:pt x="116" y="206"/>
                    <a:pt x="115" y="209"/>
                  </a:cubicBezTo>
                  <a:cubicBezTo>
                    <a:pt x="115" y="211"/>
                    <a:pt x="115" y="214"/>
                    <a:pt x="110" y="214"/>
                  </a:cubicBezTo>
                  <a:cubicBezTo>
                    <a:pt x="106" y="214"/>
                    <a:pt x="110" y="214"/>
                    <a:pt x="108" y="213"/>
                  </a:cubicBezTo>
                  <a:cubicBezTo>
                    <a:pt x="107" y="212"/>
                    <a:pt x="106" y="214"/>
                    <a:pt x="106" y="211"/>
                  </a:cubicBezTo>
                  <a:cubicBezTo>
                    <a:pt x="106" y="209"/>
                    <a:pt x="106" y="210"/>
                    <a:pt x="105" y="208"/>
                  </a:cubicBezTo>
                  <a:cubicBezTo>
                    <a:pt x="104" y="206"/>
                    <a:pt x="103" y="206"/>
                    <a:pt x="102" y="204"/>
                  </a:cubicBezTo>
                  <a:cubicBezTo>
                    <a:pt x="101" y="201"/>
                    <a:pt x="103" y="203"/>
                    <a:pt x="105" y="203"/>
                  </a:cubicBezTo>
                  <a:cubicBezTo>
                    <a:pt x="107" y="203"/>
                    <a:pt x="108" y="203"/>
                    <a:pt x="112" y="201"/>
                  </a:cubicBezTo>
                  <a:cubicBezTo>
                    <a:pt x="116" y="198"/>
                    <a:pt x="112" y="196"/>
                    <a:pt x="108" y="194"/>
                  </a:cubicBezTo>
                  <a:cubicBezTo>
                    <a:pt x="105" y="192"/>
                    <a:pt x="108" y="193"/>
                    <a:pt x="105" y="190"/>
                  </a:cubicBezTo>
                  <a:cubicBezTo>
                    <a:pt x="103" y="188"/>
                    <a:pt x="102" y="190"/>
                    <a:pt x="100" y="190"/>
                  </a:cubicBezTo>
                  <a:cubicBezTo>
                    <a:pt x="99" y="191"/>
                    <a:pt x="97" y="188"/>
                    <a:pt x="94" y="187"/>
                  </a:cubicBezTo>
                  <a:cubicBezTo>
                    <a:pt x="91" y="186"/>
                    <a:pt x="90" y="188"/>
                    <a:pt x="92" y="190"/>
                  </a:cubicBezTo>
                  <a:cubicBezTo>
                    <a:pt x="95" y="193"/>
                    <a:pt x="94" y="192"/>
                    <a:pt x="96" y="197"/>
                  </a:cubicBezTo>
                  <a:cubicBezTo>
                    <a:pt x="97" y="202"/>
                    <a:pt x="96" y="200"/>
                    <a:pt x="95" y="202"/>
                  </a:cubicBezTo>
                  <a:cubicBezTo>
                    <a:pt x="94" y="204"/>
                    <a:pt x="95" y="206"/>
                    <a:pt x="99" y="211"/>
                  </a:cubicBezTo>
                  <a:cubicBezTo>
                    <a:pt x="103" y="215"/>
                    <a:pt x="99" y="213"/>
                    <a:pt x="98" y="217"/>
                  </a:cubicBezTo>
                  <a:cubicBezTo>
                    <a:pt x="98" y="221"/>
                    <a:pt x="99" y="220"/>
                    <a:pt x="97" y="226"/>
                  </a:cubicBezTo>
                  <a:cubicBezTo>
                    <a:pt x="94" y="232"/>
                    <a:pt x="97" y="230"/>
                    <a:pt x="94" y="231"/>
                  </a:cubicBezTo>
                  <a:cubicBezTo>
                    <a:pt x="91" y="232"/>
                    <a:pt x="92" y="231"/>
                    <a:pt x="91" y="226"/>
                  </a:cubicBezTo>
                  <a:cubicBezTo>
                    <a:pt x="91" y="221"/>
                    <a:pt x="91" y="224"/>
                    <a:pt x="88" y="224"/>
                  </a:cubicBezTo>
                  <a:cubicBezTo>
                    <a:pt x="84" y="223"/>
                    <a:pt x="88" y="224"/>
                    <a:pt x="86" y="221"/>
                  </a:cubicBezTo>
                  <a:cubicBezTo>
                    <a:pt x="84" y="219"/>
                    <a:pt x="85" y="223"/>
                    <a:pt x="83" y="226"/>
                  </a:cubicBezTo>
                  <a:cubicBezTo>
                    <a:pt x="81" y="228"/>
                    <a:pt x="78" y="230"/>
                    <a:pt x="75" y="231"/>
                  </a:cubicBezTo>
                  <a:cubicBezTo>
                    <a:pt x="72" y="232"/>
                    <a:pt x="74" y="233"/>
                    <a:pt x="72" y="235"/>
                  </a:cubicBezTo>
                  <a:cubicBezTo>
                    <a:pt x="71" y="237"/>
                    <a:pt x="73" y="237"/>
                    <a:pt x="72" y="239"/>
                  </a:cubicBezTo>
                  <a:cubicBezTo>
                    <a:pt x="71" y="240"/>
                    <a:pt x="73" y="241"/>
                    <a:pt x="75" y="242"/>
                  </a:cubicBezTo>
                  <a:cubicBezTo>
                    <a:pt x="78" y="244"/>
                    <a:pt x="76" y="245"/>
                    <a:pt x="73" y="246"/>
                  </a:cubicBezTo>
                  <a:cubicBezTo>
                    <a:pt x="70" y="248"/>
                    <a:pt x="72" y="248"/>
                    <a:pt x="69" y="246"/>
                  </a:cubicBezTo>
                  <a:cubicBezTo>
                    <a:pt x="65" y="244"/>
                    <a:pt x="67" y="248"/>
                    <a:pt x="64" y="248"/>
                  </a:cubicBezTo>
                  <a:cubicBezTo>
                    <a:pt x="62" y="247"/>
                    <a:pt x="63" y="247"/>
                    <a:pt x="62" y="245"/>
                  </a:cubicBezTo>
                  <a:cubicBezTo>
                    <a:pt x="61" y="242"/>
                    <a:pt x="58" y="245"/>
                    <a:pt x="57" y="245"/>
                  </a:cubicBezTo>
                  <a:cubicBezTo>
                    <a:pt x="55" y="244"/>
                    <a:pt x="55" y="250"/>
                    <a:pt x="57" y="249"/>
                  </a:cubicBezTo>
                  <a:cubicBezTo>
                    <a:pt x="59" y="248"/>
                    <a:pt x="61" y="253"/>
                    <a:pt x="61" y="253"/>
                  </a:cubicBezTo>
                  <a:cubicBezTo>
                    <a:pt x="61" y="253"/>
                    <a:pt x="60" y="255"/>
                    <a:pt x="58" y="256"/>
                  </a:cubicBezTo>
                  <a:cubicBezTo>
                    <a:pt x="56" y="258"/>
                    <a:pt x="54" y="256"/>
                    <a:pt x="51" y="253"/>
                  </a:cubicBezTo>
                  <a:cubicBezTo>
                    <a:pt x="48" y="249"/>
                    <a:pt x="46" y="251"/>
                    <a:pt x="44" y="247"/>
                  </a:cubicBezTo>
                  <a:cubicBezTo>
                    <a:pt x="42" y="244"/>
                    <a:pt x="42" y="246"/>
                    <a:pt x="39" y="244"/>
                  </a:cubicBezTo>
                  <a:cubicBezTo>
                    <a:pt x="37" y="242"/>
                    <a:pt x="41" y="238"/>
                    <a:pt x="39" y="236"/>
                  </a:cubicBezTo>
                  <a:cubicBezTo>
                    <a:pt x="38" y="234"/>
                    <a:pt x="40" y="234"/>
                    <a:pt x="40" y="234"/>
                  </a:cubicBezTo>
                  <a:cubicBezTo>
                    <a:pt x="40" y="234"/>
                    <a:pt x="42" y="233"/>
                    <a:pt x="44" y="230"/>
                  </a:cubicBezTo>
                  <a:cubicBezTo>
                    <a:pt x="46" y="228"/>
                    <a:pt x="43" y="229"/>
                    <a:pt x="41" y="228"/>
                  </a:cubicBezTo>
                  <a:cubicBezTo>
                    <a:pt x="38" y="228"/>
                    <a:pt x="41" y="226"/>
                    <a:pt x="38" y="223"/>
                  </a:cubicBezTo>
                  <a:cubicBezTo>
                    <a:pt x="35" y="221"/>
                    <a:pt x="34" y="223"/>
                    <a:pt x="32" y="220"/>
                  </a:cubicBezTo>
                  <a:cubicBezTo>
                    <a:pt x="30" y="217"/>
                    <a:pt x="30" y="220"/>
                    <a:pt x="29" y="220"/>
                  </a:cubicBezTo>
                  <a:cubicBezTo>
                    <a:pt x="27" y="220"/>
                    <a:pt x="26" y="220"/>
                    <a:pt x="23" y="218"/>
                  </a:cubicBezTo>
                  <a:cubicBezTo>
                    <a:pt x="21" y="217"/>
                    <a:pt x="24" y="218"/>
                    <a:pt x="26" y="218"/>
                  </a:cubicBezTo>
                  <a:cubicBezTo>
                    <a:pt x="28" y="217"/>
                    <a:pt x="27" y="216"/>
                    <a:pt x="24" y="215"/>
                  </a:cubicBezTo>
                  <a:cubicBezTo>
                    <a:pt x="22" y="214"/>
                    <a:pt x="25" y="212"/>
                    <a:pt x="26" y="211"/>
                  </a:cubicBezTo>
                  <a:cubicBezTo>
                    <a:pt x="27" y="210"/>
                    <a:pt x="29" y="213"/>
                    <a:pt x="31" y="215"/>
                  </a:cubicBezTo>
                  <a:cubicBezTo>
                    <a:pt x="33" y="216"/>
                    <a:pt x="38" y="218"/>
                    <a:pt x="42" y="219"/>
                  </a:cubicBezTo>
                  <a:cubicBezTo>
                    <a:pt x="47" y="220"/>
                    <a:pt x="56" y="226"/>
                    <a:pt x="63" y="227"/>
                  </a:cubicBezTo>
                  <a:cubicBezTo>
                    <a:pt x="70" y="228"/>
                    <a:pt x="74" y="220"/>
                    <a:pt x="78" y="213"/>
                  </a:cubicBezTo>
                  <a:cubicBezTo>
                    <a:pt x="81" y="207"/>
                    <a:pt x="79" y="205"/>
                    <a:pt x="76" y="203"/>
                  </a:cubicBezTo>
                  <a:cubicBezTo>
                    <a:pt x="74" y="201"/>
                    <a:pt x="72" y="197"/>
                    <a:pt x="69" y="194"/>
                  </a:cubicBezTo>
                  <a:cubicBezTo>
                    <a:pt x="66" y="190"/>
                    <a:pt x="64" y="190"/>
                    <a:pt x="62" y="187"/>
                  </a:cubicBezTo>
                  <a:cubicBezTo>
                    <a:pt x="59" y="184"/>
                    <a:pt x="59" y="186"/>
                    <a:pt x="54" y="186"/>
                  </a:cubicBezTo>
                  <a:cubicBezTo>
                    <a:pt x="49" y="186"/>
                    <a:pt x="51" y="186"/>
                    <a:pt x="52" y="184"/>
                  </a:cubicBezTo>
                  <a:cubicBezTo>
                    <a:pt x="52" y="181"/>
                    <a:pt x="51" y="182"/>
                    <a:pt x="49" y="181"/>
                  </a:cubicBezTo>
                  <a:cubicBezTo>
                    <a:pt x="47" y="181"/>
                    <a:pt x="45" y="178"/>
                    <a:pt x="40" y="179"/>
                  </a:cubicBezTo>
                  <a:cubicBezTo>
                    <a:pt x="36" y="179"/>
                    <a:pt x="39" y="181"/>
                    <a:pt x="35" y="180"/>
                  </a:cubicBezTo>
                  <a:cubicBezTo>
                    <a:pt x="31" y="179"/>
                    <a:pt x="35" y="182"/>
                    <a:pt x="32" y="184"/>
                  </a:cubicBezTo>
                  <a:cubicBezTo>
                    <a:pt x="30" y="185"/>
                    <a:pt x="30" y="184"/>
                    <a:pt x="30" y="181"/>
                  </a:cubicBezTo>
                  <a:cubicBezTo>
                    <a:pt x="30" y="180"/>
                    <a:pt x="31" y="178"/>
                    <a:pt x="31" y="176"/>
                  </a:cubicBezTo>
                  <a:cubicBezTo>
                    <a:pt x="31" y="176"/>
                    <a:pt x="31" y="176"/>
                    <a:pt x="31" y="176"/>
                  </a:cubicBezTo>
                  <a:cubicBezTo>
                    <a:pt x="30" y="174"/>
                    <a:pt x="28" y="176"/>
                    <a:pt x="26" y="176"/>
                  </a:cubicBezTo>
                  <a:cubicBezTo>
                    <a:pt x="24" y="176"/>
                    <a:pt x="24" y="170"/>
                    <a:pt x="23" y="167"/>
                  </a:cubicBezTo>
                  <a:cubicBezTo>
                    <a:pt x="23" y="167"/>
                    <a:pt x="23" y="167"/>
                    <a:pt x="23" y="167"/>
                  </a:cubicBezTo>
                  <a:cubicBezTo>
                    <a:pt x="23" y="168"/>
                    <a:pt x="21" y="169"/>
                    <a:pt x="21" y="168"/>
                  </a:cubicBezTo>
                  <a:cubicBezTo>
                    <a:pt x="21" y="168"/>
                    <a:pt x="22" y="168"/>
                    <a:pt x="21" y="166"/>
                  </a:cubicBezTo>
                  <a:cubicBezTo>
                    <a:pt x="20" y="165"/>
                    <a:pt x="20" y="166"/>
                    <a:pt x="19" y="166"/>
                  </a:cubicBezTo>
                  <a:cubicBezTo>
                    <a:pt x="19" y="166"/>
                    <a:pt x="19" y="166"/>
                    <a:pt x="18" y="166"/>
                  </a:cubicBezTo>
                  <a:cubicBezTo>
                    <a:pt x="18" y="166"/>
                    <a:pt x="18" y="166"/>
                    <a:pt x="18" y="166"/>
                  </a:cubicBezTo>
                  <a:cubicBezTo>
                    <a:pt x="17" y="169"/>
                    <a:pt x="17" y="170"/>
                    <a:pt x="14" y="172"/>
                  </a:cubicBezTo>
                  <a:cubicBezTo>
                    <a:pt x="13" y="172"/>
                    <a:pt x="12" y="173"/>
                    <a:pt x="11" y="173"/>
                  </a:cubicBezTo>
                  <a:cubicBezTo>
                    <a:pt x="9" y="174"/>
                    <a:pt x="9" y="175"/>
                    <a:pt x="8" y="176"/>
                  </a:cubicBezTo>
                  <a:cubicBezTo>
                    <a:pt x="7" y="177"/>
                    <a:pt x="7" y="177"/>
                    <a:pt x="6" y="178"/>
                  </a:cubicBezTo>
                  <a:cubicBezTo>
                    <a:pt x="4" y="179"/>
                    <a:pt x="3" y="180"/>
                    <a:pt x="2" y="181"/>
                  </a:cubicBezTo>
                  <a:cubicBezTo>
                    <a:pt x="1" y="183"/>
                    <a:pt x="1" y="185"/>
                    <a:pt x="1" y="188"/>
                  </a:cubicBezTo>
                  <a:cubicBezTo>
                    <a:pt x="4" y="190"/>
                    <a:pt x="9" y="195"/>
                    <a:pt x="11" y="198"/>
                  </a:cubicBezTo>
                  <a:cubicBezTo>
                    <a:pt x="12" y="200"/>
                    <a:pt x="11" y="200"/>
                    <a:pt x="10" y="203"/>
                  </a:cubicBezTo>
                  <a:cubicBezTo>
                    <a:pt x="9" y="204"/>
                    <a:pt x="8" y="206"/>
                    <a:pt x="8" y="208"/>
                  </a:cubicBezTo>
                  <a:cubicBezTo>
                    <a:pt x="2" y="210"/>
                    <a:pt x="11" y="221"/>
                    <a:pt x="12" y="225"/>
                  </a:cubicBezTo>
                  <a:cubicBezTo>
                    <a:pt x="13" y="228"/>
                    <a:pt x="13" y="226"/>
                    <a:pt x="12" y="229"/>
                  </a:cubicBezTo>
                  <a:cubicBezTo>
                    <a:pt x="11" y="231"/>
                    <a:pt x="12" y="231"/>
                    <a:pt x="12" y="233"/>
                  </a:cubicBezTo>
                  <a:cubicBezTo>
                    <a:pt x="11" y="235"/>
                    <a:pt x="10" y="235"/>
                    <a:pt x="10" y="237"/>
                  </a:cubicBezTo>
                  <a:cubicBezTo>
                    <a:pt x="10" y="239"/>
                    <a:pt x="10" y="241"/>
                    <a:pt x="10" y="243"/>
                  </a:cubicBezTo>
                  <a:cubicBezTo>
                    <a:pt x="11" y="243"/>
                    <a:pt x="12" y="243"/>
                    <a:pt x="13" y="243"/>
                  </a:cubicBezTo>
                  <a:cubicBezTo>
                    <a:pt x="14" y="245"/>
                    <a:pt x="14" y="246"/>
                    <a:pt x="12" y="248"/>
                  </a:cubicBezTo>
                  <a:cubicBezTo>
                    <a:pt x="13" y="248"/>
                    <a:pt x="14" y="248"/>
                    <a:pt x="14" y="249"/>
                  </a:cubicBezTo>
                  <a:cubicBezTo>
                    <a:pt x="14" y="250"/>
                    <a:pt x="14" y="250"/>
                    <a:pt x="15" y="251"/>
                  </a:cubicBezTo>
                  <a:cubicBezTo>
                    <a:pt x="14" y="252"/>
                    <a:pt x="13" y="253"/>
                    <a:pt x="14" y="255"/>
                  </a:cubicBezTo>
                  <a:cubicBezTo>
                    <a:pt x="13" y="255"/>
                    <a:pt x="13" y="256"/>
                    <a:pt x="12" y="256"/>
                  </a:cubicBezTo>
                  <a:cubicBezTo>
                    <a:pt x="13" y="258"/>
                    <a:pt x="15" y="258"/>
                    <a:pt x="15" y="260"/>
                  </a:cubicBezTo>
                  <a:cubicBezTo>
                    <a:pt x="18" y="261"/>
                    <a:pt x="20" y="262"/>
                    <a:pt x="21" y="265"/>
                  </a:cubicBezTo>
                  <a:cubicBezTo>
                    <a:pt x="22" y="269"/>
                    <a:pt x="20" y="272"/>
                    <a:pt x="18" y="274"/>
                  </a:cubicBezTo>
                  <a:cubicBezTo>
                    <a:pt x="16" y="277"/>
                    <a:pt x="14" y="280"/>
                    <a:pt x="12" y="282"/>
                  </a:cubicBezTo>
                  <a:cubicBezTo>
                    <a:pt x="10" y="283"/>
                    <a:pt x="5" y="284"/>
                    <a:pt x="7" y="287"/>
                  </a:cubicBezTo>
                  <a:cubicBezTo>
                    <a:pt x="5" y="288"/>
                    <a:pt x="1" y="292"/>
                    <a:pt x="0" y="294"/>
                  </a:cubicBezTo>
                  <a:cubicBezTo>
                    <a:pt x="0" y="295"/>
                    <a:pt x="0" y="295"/>
                    <a:pt x="0" y="295"/>
                  </a:cubicBezTo>
                  <a:cubicBezTo>
                    <a:pt x="1" y="294"/>
                    <a:pt x="1" y="294"/>
                    <a:pt x="1" y="294"/>
                  </a:cubicBezTo>
                  <a:cubicBezTo>
                    <a:pt x="2" y="294"/>
                    <a:pt x="1" y="295"/>
                    <a:pt x="2" y="295"/>
                  </a:cubicBezTo>
                  <a:cubicBezTo>
                    <a:pt x="2" y="296"/>
                    <a:pt x="3" y="296"/>
                    <a:pt x="3" y="294"/>
                  </a:cubicBezTo>
                  <a:cubicBezTo>
                    <a:pt x="3" y="293"/>
                    <a:pt x="4" y="295"/>
                    <a:pt x="4" y="294"/>
                  </a:cubicBezTo>
                  <a:cubicBezTo>
                    <a:pt x="5" y="293"/>
                    <a:pt x="5" y="293"/>
                    <a:pt x="6" y="293"/>
                  </a:cubicBezTo>
                  <a:cubicBezTo>
                    <a:pt x="7" y="292"/>
                    <a:pt x="6" y="293"/>
                    <a:pt x="6" y="295"/>
                  </a:cubicBezTo>
                  <a:cubicBezTo>
                    <a:pt x="6" y="296"/>
                    <a:pt x="7" y="296"/>
                    <a:pt x="6" y="296"/>
                  </a:cubicBezTo>
                  <a:cubicBezTo>
                    <a:pt x="5" y="295"/>
                    <a:pt x="5" y="296"/>
                    <a:pt x="5" y="296"/>
                  </a:cubicBezTo>
                  <a:cubicBezTo>
                    <a:pt x="4" y="297"/>
                    <a:pt x="5" y="297"/>
                    <a:pt x="6" y="298"/>
                  </a:cubicBezTo>
                  <a:cubicBezTo>
                    <a:pt x="7" y="298"/>
                    <a:pt x="7" y="298"/>
                    <a:pt x="7" y="299"/>
                  </a:cubicBezTo>
                  <a:cubicBezTo>
                    <a:pt x="8" y="300"/>
                    <a:pt x="8" y="300"/>
                    <a:pt x="10" y="299"/>
                  </a:cubicBezTo>
                  <a:cubicBezTo>
                    <a:pt x="11" y="298"/>
                    <a:pt x="11" y="299"/>
                    <a:pt x="12" y="299"/>
                  </a:cubicBezTo>
                  <a:cubicBezTo>
                    <a:pt x="13" y="298"/>
                    <a:pt x="13" y="300"/>
                    <a:pt x="14" y="300"/>
                  </a:cubicBezTo>
                  <a:cubicBezTo>
                    <a:pt x="15" y="299"/>
                    <a:pt x="15" y="301"/>
                    <a:pt x="15" y="302"/>
                  </a:cubicBezTo>
                  <a:cubicBezTo>
                    <a:pt x="15" y="302"/>
                    <a:pt x="15" y="302"/>
                    <a:pt x="13" y="301"/>
                  </a:cubicBezTo>
                  <a:cubicBezTo>
                    <a:pt x="12" y="301"/>
                    <a:pt x="13" y="302"/>
                    <a:pt x="12" y="302"/>
                  </a:cubicBezTo>
                  <a:cubicBezTo>
                    <a:pt x="11" y="302"/>
                    <a:pt x="11" y="302"/>
                    <a:pt x="10" y="301"/>
                  </a:cubicBezTo>
                  <a:cubicBezTo>
                    <a:pt x="8" y="301"/>
                    <a:pt x="9" y="302"/>
                    <a:pt x="8" y="302"/>
                  </a:cubicBezTo>
                  <a:cubicBezTo>
                    <a:pt x="7" y="302"/>
                    <a:pt x="8" y="303"/>
                    <a:pt x="7" y="303"/>
                  </a:cubicBezTo>
                  <a:cubicBezTo>
                    <a:pt x="6" y="302"/>
                    <a:pt x="6" y="303"/>
                    <a:pt x="5" y="304"/>
                  </a:cubicBezTo>
                  <a:cubicBezTo>
                    <a:pt x="4" y="305"/>
                    <a:pt x="4" y="305"/>
                    <a:pt x="3" y="304"/>
                  </a:cubicBezTo>
                  <a:cubicBezTo>
                    <a:pt x="3" y="304"/>
                    <a:pt x="3" y="304"/>
                    <a:pt x="3" y="304"/>
                  </a:cubicBezTo>
                  <a:cubicBezTo>
                    <a:pt x="2" y="304"/>
                    <a:pt x="2" y="305"/>
                    <a:pt x="2" y="305"/>
                  </a:cubicBezTo>
                  <a:cubicBezTo>
                    <a:pt x="3" y="306"/>
                    <a:pt x="3" y="306"/>
                    <a:pt x="2" y="307"/>
                  </a:cubicBezTo>
                  <a:cubicBezTo>
                    <a:pt x="2" y="307"/>
                    <a:pt x="2" y="307"/>
                    <a:pt x="1" y="307"/>
                  </a:cubicBezTo>
                  <a:cubicBezTo>
                    <a:pt x="2" y="308"/>
                    <a:pt x="2" y="308"/>
                    <a:pt x="2" y="308"/>
                  </a:cubicBezTo>
                  <a:cubicBezTo>
                    <a:pt x="2" y="309"/>
                    <a:pt x="3" y="310"/>
                    <a:pt x="2" y="311"/>
                  </a:cubicBezTo>
                  <a:cubicBezTo>
                    <a:pt x="2" y="312"/>
                    <a:pt x="2" y="312"/>
                    <a:pt x="2" y="312"/>
                  </a:cubicBezTo>
                  <a:cubicBezTo>
                    <a:pt x="2" y="313"/>
                    <a:pt x="2" y="313"/>
                    <a:pt x="2" y="313"/>
                  </a:cubicBezTo>
                  <a:cubicBezTo>
                    <a:pt x="1" y="313"/>
                    <a:pt x="1" y="313"/>
                    <a:pt x="1" y="313"/>
                  </a:cubicBezTo>
                  <a:cubicBezTo>
                    <a:pt x="2" y="314"/>
                    <a:pt x="2" y="315"/>
                    <a:pt x="2" y="315"/>
                  </a:cubicBezTo>
                  <a:cubicBezTo>
                    <a:pt x="2" y="316"/>
                    <a:pt x="2" y="317"/>
                    <a:pt x="2" y="317"/>
                  </a:cubicBezTo>
                  <a:cubicBezTo>
                    <a:pt x="1" y="318"/>
                    <a:pt x="1" y="319"/>
                    <a:pt x="2" y="319"/>
                  </a:cubicBezTo>
                  <a:cubicBezTo>
                    <a:pt x="2" y="319"/>
                    <a:pt x="2" y="320"/>
                    <a:pt x="3" y="320"/>
                  </a:cubicBezTo>
                  <a:cubicBezTo>
                    <a:pt x="3" y="320"/>
                    <a:pt x="3" y="321"/>
                    <a:pt x="4" y="322"/>
                  </a:cubicBezTo>
                  <a:cubicBezTo>
                    <a:pt x="4" y="322"/>
                    <a:pt x="4" y="323"/>
                    <a:pt x="3" y="323"/>
                  </a:cubicBezTo>
                  <a:cubicBezTo>
                    <a:pt x="3" y="323"/>
                    <a:pt x="3" y="323"/>
                    <a:pt x="3" y="323"/>
                  </a:cubicBezTo>
                  <a:cubicBezTo>
                    <a:pt x="4" y="324"/>
                    <a:pt x="3" y="329"/>
                    <a:pt x="3" y="330"/>
                  </a:cubicBezTo>
                  <a:cubicBezTo>
                    <a:pt x="4" y="331"/>
                    <a:pt x="4" y="333"/>
                    <a:pt x="5" y="334"/>
                  </a:cubicBezTo>
                  <a:cubicBezTo>
                    <a:pt x="4" y="336"/>
                    <a:pt x="2" y="336"/>
                    <a:pt x="2" y="337"/>
                  </a:cubicBezTo>
                  <a:cubicBezTo>
                    <a:pt x="1" y="339"/>
                    <a:pt x="3" y="342"/>
                    <a:pt x="4" y="343"/>
                  </a:cubicBezTo>
                  <a:cubicBezTo>
                    <a:pt x="3" y="343"/>
                    <a:pt x="3" y="343"/>
                    <a:pt x="3" y="343"/>
                  </a:cubicBezTo>
                  <a:cubicBezTo>
                    <a:pt x="4" y="344"/>
                    <a:pt x="5" y="344"/>
                    <a:pt x="6" y="345"/>
                  </a:cubicBezTo>
                  <a:cubicBezTo>
                    <a:pt x="7" y="344"/>
                    <a:pt x="8" y="344"/>
                    <a:pt x="8" y="343"/>
                  </a:cubicBezTo>
                  <a:cubicBezTo>
                    <a:pt x="11" y="345"/>
                    <a:pt x="11" y="345"/>
                    <a:pt x="12" y="348"/>
                  </a:cubicBezTo>
                  <a:cubicBezTo>
                    <a:pt x="20" y="343"/>
                    <a:pt x="19" y="352"/>
                    <a:pt x="20" y="358"/>
                  </a:cubicBezTo>
                  <a:cubicBezTo>
                    <a:pt x="20" y="360"/>
                    <a:pt x="21" y="366"/>
                    <a:pt x="23" y="367"/>
                  </a:cubicBezTo>
                  <a:cubicBezTo>
                    <a:pt x="24" y="367"/>
                    <a:pt x="26" y="366"/>
                    <a:pt x="27" y="367"/>
                  </a:cubicBezTo>
                  <a:cubicBezTo>
                    <a:pt x="28" y="368"/>
                    <a:pt x="27" y="370"/>
                    <a:pt x="29" y="370"/>
                  </a:cubicBezTo>
                  <a:cubicBezTo>
                    <a:pt x="29" y="370"/>
                    <a:pt x="29" y="370"/>
                    <a:pt x="30" y="370"/>
                  </a:cubicBezTo>
                  <a:cubicBezTo>
                    <a:pt x="28" y="373"/>
                    <a:pt x="25" y="375"/>
                    <a:pt x="22" y="376"/>
                  </a:cubicBezTo>
                  <a:cubicBezTo>
                    <a:pt x="23" y="378"/>
                    <a:pt x="22" y="381"/>
                    <a:pt x="24" y="382"/>
                  </a:cubicBezTo>
                  <a:cubicBezTo>
                    <a:pt x="24" y="383"/>
                    <a:pt x="24" y="383"/>
                    <a:pt x="24" y="383"/>
                  </a:cubicBezTo>
                  <a:cubicBezTo>
                    <a:pt x="24" y="384"/>
                    <a:pt x="24" y="384"/>
                    <a:pt x="24" y="384"/>
                  </a:cubicBezTo>
                  <a:cubicBezTo>
                    <a:pt x="25" y="384"/>
                    <a:pt x="25" y="384"/>
                    <a:pt x="26" y="383"/>
                  </a:cubicBezTo>
                  <a:cubicBezTo>
                    <a:pt x="28" y="383"/>
                    <a:pt x="29" y="381"/>
                    <a:pt x="31" y="384"/>
                  </a:cubicBezTo>
                  <a:cubicBezTo>
                    <a:pt x="32" y="382"/>
                    <a:pt x="35" y="382"/>
                    <a:pt x="37" y="382"/>
                  </a:cubicBezTo>
                  <a:cubicBezTo>
                    <a:pt x="37" y="384"/>
                    <a:pt x="36" y="389"/>
                    <a:pt x="37" y="390"/>
                  </a:cubicBezTo>
                  <a:cubicBezTo>
                    <a:pt x="39" y="391"/>
                    <a:pt x="43" y="390"/>
                    <a:pt x="44" y="392"/>
                  </a:cubicBezTo>
                  <a:cubicBezTo>
                    <a:pt x="43" y="395"/>
                    <a:pt x="46" y="397"/>
                    <a:pt x="46" y="400"/>
                  </a:cubicBezTo>
                  <a:cubicBezTo>
                    <a:pt x="48" y="400"/>
                    <a:pt x="49" y="400"/>
                    <a:pt x="51" y="400"/>
                  </a:cubicBezTo>
                  <a:cubicBezTo>
                    <a:pt x="54" y="400"/>
                    <a:pt x="54" y="398"/>
                    <a:pt x="56" y="400"/>
                  </a:cubicBezTo>
                  <a:cubicBezTo>
                    <a:pt x="56" y="400"/>
                    <a:pt x="56" y="402"/>
                    <a:pt x="57" y="402"/>
                  </a:cubicBezTo>
                  <a:cubicBezTo>
                    <a:pt x="58" y="403"/>
                    <a:pt x="58" y="402"/>
                    <a:pt x="59" y="402"/>
                  </a:cubicBezTo>
                  <a:cubicBezTo>
                    <a:pt x="61" y="402"/>
                    <a:pt x="62" y="402"/>
                    <a:pt x="64" y="403"/>
                  </a:cubicBezTo>
                  <a:cubicBezTo>
                    <a:pt x="64" y="404"/>
                    <a:pt x="64" y="405"/>
                    <a:pt x="64" y="406"/>
                  </a:cubicBezTo>
                  <a:cubicBezTo>
                    <a:pt x="65" y="406"/>
                    <a:pt x="69" y="406"/>
                    <a:pt x="71" y="408"/>
                  </a:cubicBezTo>
                  <a:cubicBezTo>
                    <a:pt x="71" y="410"/>
                    <a:pt x="70" y="413"/>
                    <a:pt x="69" y="415"/>
                  </a:cubicBezTo>
                  <a:cubicBezTo>
                    <a:pt x="70" y="415"/>
                    <a:pt x="70" y="415"/>
                    <a:pt x="70" y="415"/>
                  </a:cubicBezTo>
                  <a:cubicBezTo>
                    <a:pt x="71" y="415"/>
                    <a:pt x="71" y="415"/>
                    <a:pt x="71" y="415"/>
                  </a:cubicBezTo>
                  <a:cubicBezTo>
                    <a:pt x="69" y="417"/>
                    <a:pt x="71" y="418"/>
                    <a:pt x="71" y="420"/>
                  </a:cubicBezTo>
                  <a:cubicBezTo>
                    <a:pt x="70" y="421"/>
                    <a:pt x="68" y="422"/>
                    <a:pt x="67" y="424"/>
                  </a:cubicBezTo>
                  <a:cubicBezTo>
                    <a:pt x="64" y="422"/>
                    <a:pt x="63" y="425"/>
                    <a:pt x="61" y="427"/>
                  </a:cubicBezTo>
                  <a:cubicBezTo>
                    <a:pt x="61" y="427"/>
                    <a:pt x="61" y="427"/>
                    <a:pt x="61" y="427"/>
                  </a:cubicBezTo>
                  <a:cubicBezTo>
                    <a:pt x="61" y="427"/>
                    <a:pt x="61" y="427"/>
                    <a:pt x="62" y="427"/>
                  </a:cubicBezTo>
                  <a:cubicBezTo>
                    <a:pt x="63" y="428"/>
                    <a:pt x="63" y="428"/>
                    <a:pt x="64" y="428"/>
                  </a:cubicBezTo>
                  <a:cubicBezTo>
                    <a:pt x="66" y="428"/>
                    <a:pt x="67" y="427"/>
                    <a:pt x="67" y="428"/>
                  </a:cubicBezTo>
                  <a:cubicBezTo>
                    <a:pt x="68" y="428"/>
                    <a:pt x="67" y="429"/>
                    <a:pt x="63" y="431"/>
                  </a:cubicBezTo>
                  <a:cubicBezTo>
                    <a:pt x="60" y="433"/>
                    <a:pt x="61" y="433"/>
                    <a:pt x="59" y="433"/>
                  </a:cubicBezTo>
                  <a:cubicBezTo>
                    <a:pt x="58" y="433"/>
                    <a:pt x="57" y="431"/>
                    <a:pt x="58" y="433"/>
                  </a:cubicBezTo>
                  <a:cubicBezTo>
                    <a:pt x="59" y="434"/>
                    <a:pt x="59" y="434"/>
                    <a:pt x="60" y="435"/>
                  </a:cubicBezTo>
                  <a:cubicBezTo>
                    <a:pt x="61" y="436"/>
                    <a:pt x="59" y="437"/>
                    <a:pt x="61" y="437"/>
                  </a:cubicBezTo>
                  <a:cubicBezTo>
                    <a:pt x="62" y="437"/>
                    <a:pt x="63" y="438"/>
                    <a:pt x="63" y="438"/>
                  </a:cubicBezTo>
                  <a:cubicBezTo>
                    <a:pt x="63" y="438"/>
                    <a:pt x="64" y="438"/>
                    <a:pt x="62" y="438"/>
                  </a:cubicBezTo>
                  <a:cubicBezTo>
                    <a:pt x="61" y="438"/>
                    <a:pt x="59" y="438"/>
                    <a:pt x="59" y="438"/>
                  </a:cubicBezTo>
                  <a:cubicBezTo>
                    <a:pt x="58" y="439"/>
                    <a:pt x="58" y="439"/>
                    <a:pt x="58" y="439"/>
                  </a:cubicBezTo>
                  <a:cubicBezTo>
                    <a:pt x="58" y="439"/>
                    <a:pt x="58" y="437"/>
                    <a:pt x="57" y="439"/>
                  </a:cubicBezTo>
                  <a:cubicBezTo>
                    <a:pt x="57" y="440"/>
                    <a:pt x="56" y="443"/>
                    <a:pt x="56" y="443"/>
                  </a:cubicBezTo>
                  <a:cubicBezTo>
                    <a:pt x="55" y="444"/>
                    <a:pt x="55" y="444"/>
                    <a:pt x="55" y="444"/>
                  </a:cubicBezTo>
                  <a:cubicBezTo>
                    <a:pt x="55" y="443"/>
                    <a:pt x="54" y="444"/>
                    <a:pt x="54" y="443"/>
                  </a:cubicBezTo>
                  <a:cubicBezTo>
                    <a:pt x="53" y="443"/>
                    <a:pt x="54" y="443"/>
                    <a:pt x="53" y="443"/>
                  </a:cubicBezTo>
                  <a:cubicBezTo>
                    <a:pt x="53" y="443"/>
                    <a:pt x="52" y="443"/>
                    <a:pt x="53" y="444"/>
                  </a:cubicBezTo>
                  <a:cubicBezTo>
                    <a:pt x="54" y="445"/>
                    <a:pt x="55" y="446"/>
                    <a:pt x="55" y="446"/>
                  </a:cubicBezTo>
                  <a:cubicBezTo>
                    <a:pt x="55" y="447"/>
                    <a:pt x="54" y="448"/>
                    <a:pt x="55" y="448"/>
                  </a:cubicBezTo>
                  <a:cubicBezTo>
                    <a:pt x="56" y="449"/>
                    <a:pt x="56" y="450"/>
                    <a:pt x="57" y="450"/>
                  </a:cubicBezTo>
                  <a:cubicBezTo>
                    <a:pt x="58" y="450"/>
                    <a:pt x="58" y="448"/>
                    <a:pt x="59" y="449"/>
                  </a:cubicBezTo>
                  <a:cubicBezTo>
                    <a:pt x="61" y="450"/>
                    <a:pt x="60" y="451"/>
                    <a:pt x="61" y="451"/>
                  </a:cubicBezTo>
                  <a:cubicBezTo>
                    <a:pt x="62" y="452"/>
                    <a:pt x="63" y="452"/>
                    <a:pt x="64" y="452"/>
                  </a:cubicBezTo>
                  <a:cubicBezTo>
                    <a:pt x="64" y="453"/>
                    <a:pt x="65" y="453"/>
                    <a:pt x="66" y="454"/>
                  </a:cubicBezTo>
                  <a:cubicBezTo>
                    <a:pt x="69" y="457"/>
                    <a:pt x="69" y="457"/>
                    <a:pt x="69" y="457"/>
                  </a:cubicBezTo>
                  <a:cubicBezTo>
                    <a:pt x="70" y="458"/>
                    <a:pt x="70" y="459"/>
                    <a:pt x="71" y="459"/>
                  </a:cubicBezTo>
                  <a:cubicBezTo>
                    <a:pt x="71" y="459"/>
                    <a:pt x="71" y="459"/>
                    <a:pt x="72" y="460"/>
                  </a:cubicBezTo>
                  <a:cubicBezTo>
                    <a:pt x="72" y="460"/>
                    <a:pt x="72" y="460"/>
                    <a:pt x="72" y="46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26" name="Freeform 377">
              <a:extLst>
                <a:ext uri="{FF2B5EF4-FFF2-40B4-BE49-F238E27FC236}">
                  <a16:creationId xmlns:a16="http://schemas.microsoft.com/office/drawing/2014/main" id="{179613FB-5764-4D4A-8C82-BCB05C527CCF}"/>
                </a:ext>
              </a:extLst>
            </p:cNvPr>
            <p:cNvSpPr>
              <a:spLocks/>
            </p:cNvSpPr>
            <p:nvPr/>
          </p:nvSpPr>
          <p:spPr bwMode="auto">
            <a:xfrm>
              <a:off x="6156732" y="3067168"/>
              <a:ext cx="404064" cy="181846"/>
            </a:xfrm>
            <a:custGeom>
              <a:avLst/>
              <a:gdLst>
                <a:gd name="T0" fmla="*/ 683 w 109"/>
                <a:gd name="T1" fmla="*/ 72 h 49"/>
                <a:gd name="T2" fmla="*/ 734 w 109"/>
                <a:gd name="T3" fmla="*/ 150 h 49"/>
                <a:gd name="T4" fmla="*/ 777 w 109"/>
                <a:gd name="T5" fmla="*/ 171 h 49"/>
                <a:gd name="T6" fmla="*/ 764 w 109"/>
                <a:gd name="T7" fmla="*/ 235 h 49"/>
                <a:gd name="T8" fmla="*/ 705 w 109"/>
                <a:gd name="T9" fmla="*/ 286 h 49"/>
                <a:gd name="T10" fmla="*/ 619 w 109"/>
                <a:gd name="T11" fmla="*/ 294 h 49"/>
                <a:gd name="T12" fmla="*/ 491 w 109"/>
                <a:gd name="T13" fmla="*/ 307 h 49"/>
                <a:gd name="T14" fmla="*/ 435 w 109"/>
                <a:gd name="T15" fmla="*/ 342 h 49"/>
                <a:gd name="T16" fmla="*/ 384 w 109"/>
                <a:gd name="T17" fmla="*/ 294 h 49"/>
                <a:gd name="T18" fmla="*/ 371 w 109"/>
                <a:gd name="T19" fmla="*/ 299 h 49"/>
                <a:gd name="T20" fmla="*/ 350 w 109"/>
                <a:gd name="T21" fmla="*/ 294 h 49"/>
                <a:gd name="T22" fmla="*/ 286 w 109"/>
                <a:gd name="T23" fmla="*/ 329 h 49"/>
                <a:gd name="T24" fmla="*/ 256 w 109"/>
                <a:gd name="T25" fmla="*/ 315 h 49"/>
                <a:gd name="T26" fmla="*/ 206 w 109"/>
                <a:gd name="T27" fmla="*/ 294 h 49"/>
                <a:gd name="T28" fmla="*/ 184 w 109"/>
                <a:gd name="T29" fmla="*/ 315 h 49"/>
                <a:gd name="T30" fmla="*/ 136 w 109"/>
                <a:gd name="T31" fmla="*/ 307 h 49"/>
                <a:gd name="T32" fmla="*/ 128 w 109"/>
                <a:gd name="T33" fmla="*/ 307 h 49"/>
                <a:gd name="T34" fmla="*/ 99 w 109"/>
                <a:gd name="T35" fmla="*/ 278 h 49"/>
                <a:gd name="T36" fmla="*/ 72 w 109"/>
                <a:gd name="T37" fmla="*/ 294 h 49"/>
                <a:gd name="T38" fmla="*/ 56 w 109"/>
                <a:gd name="T39" fmla="*/ 257 h 49"/>
                <a:gd name="T40" fmla="*/ 51 w 109"/>
                <a:gd name="T41" fmla="*/ 230 h 49"/>
                <a:gd name="T42" fmla="*/ 35 w 109"/>
                <a:gd name="T43" fmla="*/ 222 h 49"/>
                <a:gd name="T44" fmla="*/ 13 w 109"/>
                <a:gd name="T45" fmla="*/ 209 h 49"/>
                <a:gd name="T46" fmla="*/ 35 w 109"/>
                <a:gd name="T47" fmla="*/ 192 h 49"/>
                <a:gd name="T48" fmla="*/ 35 w 109"/>
                <a:gd name="T49" fmla="*/ 187 h 49"/>
                <a:gd name="T50" fmla="*/ 29 w 109"/>
                <a:gd name="T51" fmla="*/ 163 h 49"/>
                <a:gd name="T52" fmla="*/ 51 w 109"/>
                <a:gd name="T53" fmla="*/ 150 h 49"/>
                <a:gd name="T54" fmla="*/ 29 w 109"/>
                <a:gd name="T55" fmla="*/ 150 h 49"/>
                <a:gd name="T56" fmla="*/ 8 w 109"/>
                <a:gd name="T57" fmla="*/ 142 h 49"/>
                <a:gd name="T58" fmla="*/ 29 w 109"/>
                <a:gd name="T59" fmla="*/ 115 h 49"/>
                <a:gd name="T60" fmla="*/ 51 w 109"/>
                <a:gd name="T61" fmla="*/ 99 h 49"/>
                <a:gd name="T62" fmla="*/ 64 w 109"/>
                <a:gd name="T63" fmla="*/ 94 h 49"/>
                <a:gd name="T64" fmla="*/ 85 w 109"/>
                <a:gd name="T65" fmla="*/ 99 h 49"/>
                <a:gd name="T66" fmla="*/ 120 w 109"/>
                <a:gd name="T67" fmla="*/ 99 h 49"/>
                <a:gd name="T68" fmla="*/ 128 w 109"/>
                <a:gd name="T69" fmla="*/ 86 h 49"/>
                <a:gd name="T70" fmla="*/ 128 w 109"/>
                <a:gd name="T71" fmla="*/ 72 h 49"/>
                <a:gd name="T72" fmla="*/ 93 w 109"/>
                <a:gd name="T73" fmla="*/ 64 h 49"/>
                <a:gd name="T74" fmla="*/ 56 w 109"/>
                <a:gd name="T75" fmla="*/ 86 h 49"/>
                <a:gd name="T76" fmla="*/ 35 w 109"/>
                <a:gd name="T77" fmla="*/ 99 h 49"/>
                <a:gd name="T78" fmla="*/ 13 w 109"/>
                <a:gd name="T79" fmla="*/ 107 h 49"/>
                <a:gd name="T80" fmla="*/ 13 w 109"/>
                <a:gd name="T81" fmla="*/ 78 h 49"/>
                <a:gd name="T82" fmla="*/ 29 w 109"/>
                <a:gd name="T83" fmla="*/ 51 h 49"/>
                <a:gd name="T84" fmla="*/ 29 w 109"/>
                <a:gd name="T85" fmla="*/ 13 h 49"/>
                <a:gd name="T86" fmla="*/ 77 w 109"/>
                <a:gd name="T87" fmla="*/ 13 h 49"/>
                <a:gd name="T88" fmla="*/ 99 w 109"/>
                <a:gd name="T89" fmla="*/ 43 h 49"/>
                <a:gd name="T90" fmla="*/ 214 w 109"/>
                <a:gd name="T91" fmla="*/ 56 h 49"/>
                <a:gd name="T92" fmla="*/ 264 w 109"/>
                <a:gd name="T93" fmla="*/ 29 h 49"/>
                <a:gd name="T94" fmla="*/ 334 w 109"/>
                <a:gd name="T95" fmla="*/ 13 h 49"/>
                <a:gd name="T96" fmla="*/ 371 w 109"/>
                <a:gd name="T97" fmla="*/ 13 h 49"/>
                <a:gd name="T98" fmla="*/ 400 w 109"/>
                <a:gd name="T99" fmla="*/ 29 h 49"/>
                <a:gd name="T100" fmla="*/ 465 w 109"/>
                <a:gd name="T101" fmla="*/ 56 h 49"/>
                <a:gd name="T102" fmla="*/ 550 w 109"/>
                <a:gd name="T103" fmla="*/ 56 h 49"/>
                <a:gd name="T104" fmla="*/ 598 w 109"/>
                <a:gd name="T105" fmla="*/ 51 h 4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9" h="49">
                  <a:moveTo>
                    <a:pt x="87" y="7"/>
                  </a:moveTo>
                  <a:cubicBezTo>
                    <a:pt x="89" y="10"/>
                    <a:pt x="94" y="11"/>
                    <a:pt x="96" y="10"/>
                  </a:cubicBezTo>
                  <a:cubicBezTo>
                    <a:pt x="96" y="10"/>
                    <a:pt x="99" y="15"/>
                    <a:pt x="100" y="16"/>
                  </a:cubicBezTo>
                  <a:cubicBezTo>
                    <a:pt x="102" y="17"/>
                    <a:pt x="103" y="19"/>
                    <a:pt x="103" y="21"/>
                  </a:cubicBezTo>
                  <a:cubicBezTo>
                    <a:pt x="103" y="23"/>
                    <a:pt x="103" y="25"/>
                    <a:pt x="105" y="25"/>
                  </a:cubicBezTo>
                  <a:cubicBezTo>
                    <a:pt x="106" y="25"/>
                    <a:pt x="107" y="23"/>
                    <a:pt x="109" y="24"/>
                  </a:cubicBezTo>
                  <a:cubicBezTo>
                    <a:pt x="109" y="24"/>
                    <a:pt x="106" y="27"/>
                    <a:pt x="105" y="28"/>
                  </a:cubicBezTo>
                  <a:cubicBezTo>
                    <a:pt x="104" y="28"/>
                    <a:pt x="104" y="30"/>
                    <a:pt x="107" y="33"/>
                  </a:cubicBezTo>
                  <a:cubicBezTo>
                    <a:pt x="109" y="36"/>
                    <a:pt x="108" y="42"/>
                    <a:pt x="107" y="41"/>
                  </a:cubicBezTo>
                  <a:cubicBezTo>
                    <a:pt x="106" y="40"/>
                    <a:pt x="101" y="41"/>
                    <a:pt x="99" y="40"/>
                  </a:cubicBezTo>
                  <a:cubicBezTo>
                    <a:pt x="98" y="38"/>
                    <a:pt x="97" y="40"/>
                    <a:pt x="94" y="40"/>
                  </a:cubicBezTo>
                  <a:cubicBezTo>
                    <a:pt x="91" y="40"/>
                    <a:pt x="89" y="42"/>
                    <a:pt x="87" y="41"/>
                  </a:cubicBezTo>
                  <a:cubicBezTo>
                    <a:pt x="85" y="41"/>
                    <a:pt x="79" y="42"/>
                    <a:pt x="75" y="42"/>
                  </a:cubicBezTo>
                  <a:cubicBezTo>
                    <a:pt x="72" y="42"/>
                    <a:pt x="72" y="45"/>
                    <a:pt x="69" y="43"/>
                  </a:cubicBezTo>
                  <a:cubicBezTo>
                    <a:pt x="66" y="41"/>
                    <a:pt x="67" y="43"/>
                    <a:pt x="66" y="44"/>
                  </a:cubicBezTo>
                  <a:cubicBezTo>
                    <a:pt x="64" y="45"/>
                    <a:pt x="62" y="47"/>
                    <a:pt x="61" y="48"/>
                  </a:cubicBezTo>
                  <a:cubicBezTo>
                    <a:pt x="59" y="49"/>
                    <a:pt x="59" y="46"/>
                    <a:pt x="59" y="45"/>
                  </a:cubicBezTo>
                  <a:cubicBezTo>
                    <a:pt x="59" y="43"/>
                    <a:pt x="55" y="42"/>
                    <a:pt x="54" y="41"/>
                  </a:cubicBezTo>
                  <a:cubicBezTo>
                    <a:pt x="53" y="41"/>
                    <a:pt x="54" y="41"/>
                    <a:pt x="53" y="42"/>
                  </a:cubicBezTo>
                  <a:cubicBezTo>
                    <a:pt x="52" y="42"/>
                    <a:pt x="52" y="42"/>
                    <a:pt x="52" y="42"/>
                  </a:cubicBezTo>
                  <a:cubicBezTo>
                    <a:pt x="52" y="42"/>
                    <a:pt x="52" y="41"/>
                    <a:pt x="51" y="40"/>
                  </a:cubicBezTo>
                  <a:cubicBezTo>
                    <a:pt x="49" y="39"/>
                    <a:pt x="50" y="41"/>
                    <a:pt x="49" y="41"/>
                  </a:cubicBezTo>
                  <a:cubicBezTo>
                    <a:pt x="48" y="42"/>
                    <a:pt x="48" y="43"/>
                    <a:pt x="46" y="44"/>
                  </a:cubicBezTo>
                  <a:cubicBezTo>
                    <a:pt x="45" y="45"/>
                    <a:pt x="42" y="46"/>
                    <a:pt x="40" y="46"/>
                  </a:cubicBezTo>
                  <a:cubicBezTo>
                    <a:pt x="39" y="47"/>
                    <a:pt x="38" y="47"/>
                    <a:pt x="38" y="46"/>
                  </a:cubicBezTo>
                  <a:cubicBezTo>
                    <a:pt x="39" y="46"/>
                    <a:pt x="37" y="44"/>
                    <a:pt x="36" y="44"/>
                  </a:cubicBezTo>
                  <a:cubicBezTo>
                    <a:pt x="34" y="43"/>
                    <a:pt x="34" y="42"/>
                    <a:pt x="32" y="41"/>
                  </a:cubicBezTo>
                  <a:cubicBezTo>
                    <a:pt x="30" y="40"/>
                    <a:pt x="30" y="40"/>
                    <a:pt x="29" y="41"/>
                  </a:cubicBezTo>
                  <a:cubicBezTo>
                    <a:pt x="28" y="42"/>
                    <a:pt x="29" y="43"/>
                    <a:pt x="28" y="44"/>
                  </a:cubicBezTo>
                  <a:cubicBezTo>
                    <a:pt x="27" y="44"/>
                    <a:pt x="26" y="44"/>
                    <a:pt x="26" y="44"/>
                  </a:cubicBezTo>
                  <a:cubicBezTo>
                    <a:pt x="25" y="45"/>
                    <a:pt x="22" y="46"/>
                    <a:pt x="21" y="46"/>
                  </a:cubicBezTo>
                  <a:cubicBezTo>
                    <a:pt x="20" y="45"/>
                    <a:pt x="19" y="44"/>
                    <a:pt x="19" y="43"/>
                  </a:cubicBezTo>
                  <a:cubicBezTo>
                    <a:pt x="19" y="42"/>
                    <a:pt x="19" y="42"/>
                    <a:pt x="18" y="41"/>
                  </a:cubicBezTo>
                  <a:cubicBezTo>
                    <a:pt x="17" y="40"/>
                    <a:pt x="18" y="42"/>
                    <a:pt x="18" y="43"/>
                  </a:cubicBezTo>
                  <a:cubicBezTo>
                    <a:pt x="17" y="44"/>
                    <a:pt x="14" y="42"/>
                    <a:pt x="13" y="41"/>
                  </a:cubicBezTo>
                  <a:cubicBezTo>
                    <a:pt x="13" y="40"/>
                    <a:pt x="15" y="39"/>
                    <a:pt x="14" y="39"/>
                  </a:cubicBezTo>
                  <a:cubicBezTo>
                    <a:pt x="13" y="39"/>
                    <a:pt x="13" y="39"/>
                    <a:pt x="12" y="40"/>
                  </a:cubicBezTo>
                  <a:cubicBezTo>
                    <a:pt x="10" y="40"/>
                    <a:pt x="11" y="41"/>
                    <a:pt x="10" y="41"/>
                  </a:cubicBezTo>
                  <a:cubicBezTo>
                    <a:pt x="9" y="41"/>
                    <a:pt x="9" y="41"/>
                    <a:pt x="8" y="40"/>
                  </a:cubicBezTo>
                  <a:cubicBezTo>
                    <a:pt x="8" y="40"/>
                    <a:pt x="8" y="37"/>
                    <a:pt x="8" y="36"/>
                  </a:cubicBezTo>
                  <a:cubicBezTo>
                    <a:pt x="8" y="35"/>
                    <a:pt x="9" y="35"/>
                    <a:pt x="8" y="35"/>
                  </a:cubicBezTo>
                  <a:cubicBezTo>
                    <a:pt x="7" y="35"/>
                    <a:pt x="8" y="33"/>
                    <a:pt x="7" y="32"/>
                  </a:cubicBezTo>
                  <a:cubicBezTo>
                    <a:pt x="6" y="31"/>
                    <a:pt x="6" y="32"/>
                    <a:pt x="5" y="33"/>
                  </a:cubicBezTo>
                  <a:cubicBezTo>
                    <a:pt x="4" y="33"/>
                    <a:pt x="5" y="32"/>
                    <a:pt x="5" y="31"/>
                  </a:cubicBezTo>
                  <a:cubicBezTo>
                    <a:pt x="5" y="30"/>
                    <a:pt x="4" y="30"/>
                    <a:pt x="3" y="30"/>
                  </a:cubicBezTo>
                  <a:cubicBezTo>
                    <a:pt x="2" y="30"/>
                    <a:pt x="3" y="30"/>
                    <a:pt x="2" y="29"/>
                  </a:cubicBezTo>
                  <a:cubicBezTo>
                    <a:pt x="5" y="29"/>
                    <a:pt x="5" y="29"/>
                    <a:pt x="5" y="29"/>
                  </a:cubicBezTo>
                  <a:cubicBezTo>
                    <a:pt x="4" y="29"/>
                    <a:pt x="5" y="27"/>
                    <a:pt x="5" y="27"/>
                  </a:cubicBezTo>
                  <a:cubicBezTo>
                    <a:pt x="5" y="27"/>
                    <a:pt x="7" y="26"/>
                    <a:pt x="7" y="25"/>
                  </a:cubicBezTo>
                  <a:cubicBezTo>
                    <a:pt x="6" y="25"/>
                    <a:pt x="6" y="26"/>
                    <a:pt x="5" y="26"/>
                  </a:cubicBezTo>
                  <a:cubicBezTo>
                    <a:pt x="4" y="25"/>
                    <a:pt x="6" y="25"/>
                    <a:pt x="6" y="24"/>
                  </a:cubicBezTo>
                  <a:cubicBezTo>
                    <a:pt x="6" y="23"/>
                    <a:pt x="5" y="24"/>
                    <a:pt x="4" y="23"/>
                  </a:cubicBezTo>
                  <a:cubicBezTo>
                    <a:pt x="4" y="22"/>
                    <a:pt x="5" y="23"/>
                    <a:pt x="5" y="23"/>
                  </a:cubicBezTo>
                  <a:cubicBezTo>
                    <a:pt x="7" y="21"/>
                    <a:pt x="7" y="21"/>
                    <a:pt x="7" y="21"/>
                  </a:cubicBezTo>
                  <a:cubicBezTo>
                    <a:pt x="7" y="21"/>
                    <a:pt x="6" y="21"/>
                    <a:pt x="5" y="21"/>
                  </a:cubicBezTo>
                  <a:cubicBezTo>
                    <a:pt x="5" y="22"/>
                    <a:pt x="5" y="21"/>
                    <a:pt x="4" y="21"/>
                  </a:cubicBezTo>
                  <a:cubicBezTo>
                    <a:pt x="3" y="21"/>
                    <a:pt x="3" y="22"/>
                    <a:pt x="2" y="22"/>
                  </a:cubicBezTo>
                  <a:cubicBezTo>
                    <a:pt x="1" y="22"/>
                    <a:pt x="2" y="21"/>
                    <a:pt x="1" y="20"/>
                  </a:cubicBezTo>
                  <a:cubicBezTo>
                    <a:pt x="0" y="19"/>
                    <a:pt x="1" y="19"/>
                    <a:pt x="2" y="19"/>
                  </a:cubicBezTo>
                  <a:cubicBezTo>
                    <a:pt x="3" y="18"/>
                    <a:pt x="3" y="18"/>
                    <a:pt x="4" y="16"/>
                  </a:cubicBezTo>
                  <a:cubicBezTo>
                    <a:pt x="4" y="15"/>
                    <a:pt x="5" y="15"/>
                    <a:pt x="5" y="14"/>
                  </a:cubicBezTo>
                  <a:cubicBezTo>
                    <a:pt x="5" y="13"/>
                    <a:pt x="6" y="14"/>
                    <a:pt x="7" y="14"/>
                  </a:cubicBezTo>
                  <a:cubicBezTo>
                    <a:pt x="7" y="14"/>
                    <a:pt x="8" y="15"/>
                    <a:pt x="9" y="15"/>
                  </a:cubicBezTo>
                  <a:cubicBezTo>
                    <a:pt x="11" y="16"/>
                    <a:pt x="10" y="14"/>
                    <a:pt x="9" y="13"/>
                  </a:cubicBezTo>
                  <a:cubicBezTo>
                    <a:pt x="8" y="12"/>
                    <a:pt x="10" y="13"/>
                    <a:pt x="10" y="13"/>
                  </a:cubicBezTo>
                  <a:cubicBezTo>
                    <a:pt x="11" y="13"/>
                    <a:pt x="11" y="13"/>
                    <a:pt x="12" y="14"/>
                  </a:cubicBezTo>
                  <a:cubicBezTo>
                    <a:pt x="14" y="15"/>
                    <a:pt x="14" y="14"/>
                    <a:pt x="15" y="14"/>
                  </a:cubicBezTo>
                  <a:cubicBezTo>
                    <a:pt x="16" y="14"/>
                    <a:pt x="17" y="14"/>
                    <a:pt x="17" y="14"/>
                  </a:cubicBezTo>
                  <a:cubicBezTo>
                    <a:pt x="18" y="14"/>
                    <a:pt x="17" y="13"/>
                    <a:pt x="16" y="13"/>
                  </a:cubicBezTo>
                  <a:cubicBezTo>
                    <a:pt x="16" y="13"/>
                    <a:pt x="16" y="12"/>
                    <a:pt x="18" y="12"/>
                  </a:cubicBezTo>
                  <a:cubicBezTo>
                    <a:pt x="20" y="12"/>
                    <a:pt x="20" y="12"/>
                    <a:pt x="20" y="11"/>
                  </a:cubicBezTo>
                  <a:cubicBezTo>
                    <a:pt x="19" y="11"/>
                    <a:pt x="19" y="11"/>
                    <a:pt x="18" y="10"/>
                  </a:cubicBezTo>
                  <a:cubicBezTo>
                    <a:pt x="18" y="10"/>
                    <a:pt x="17" y="10"/>
                    <a:pt x="16" y="10"/>
                  </a:cubicBezTo>
                  <a:cubicBezTo>
                    <a:pt x="15" y="10"/>
                    <a:pt x="15" y="10"/>
                    <a:pt x="13" y="9"/>
                  </a:cubicBezTo>
                  <a:cubicBezTo>
                    <a:pt x="11" y="8"/>
                    <a:pt x="11" y="9"/>
                    <a:pt x="10" y="9"/>
                  </a:cubicBezTo>
                  <a:cubicBezTo>
                    <a:pt x="9" y="10"/>
                    <a:pt x="10" y="11"/>
                    <a:pt x="8" y="12"/>
                  </a:cubicBezTo>
                  <a:cubicBezTo>
                    <a:pt x="7" y="12"/>
                    <a:pt x="8" y="12"/>
                    <a:pt x="7" y="11"/>
                  </a:cubicBezTo>
                  <a:cubicBezTo>
                    <a:pt x="5" y="11"/>
                    <a:pt x="6" y="12"/>
                    <a:pt x="5" y="14"/>
                  </a:cubicBezTo>
                  <a:cubicBezTo>
                    <a:pt x="4" y="15"/>
                    <a:pt x="3" y="16"/>
                    <a:pt x="2" y="16"/>
                  </a:cubicBezTo>
                  <a:cubicBezTo>
                    <a:pt x="0" y="17"/>
                    <a:pt x="1" y="16"/>
                    <a:pt x="2" y="15"/>
                  </a:cubicBezTo>
                  <a:cubicBezTo>
                    <a:pt x="2" y="14"/>
                    <a:pt x="4" y="13"/>
                    <a:pt x="4" y="13"/>
                  </a:cubicBezTo>
                  <a:cubicBezTo>
                    <a:pt x="4" y="12"/>
                    <a:pt x="3" y="13"/>
                    <a:pt x="2" y="11"/>
                  </a:cubicBezTo>
                  <a:cubicBezTo>
                    <a:pt x="2" y="11"/>
                    <a:pt x="2" y="11"/>
                    <a:pt x="2" y="11"/>
                  </a:cubicBezTo>
                  <a:cubicBezTo>
                    <a:pt x="2" y="10"/>
                    <a:pt x="3" y="8"/>
                    <a:pt x="4" y="7"/>
                  </a:cubicBezTo>
                  <a:cubicBezTo>
                    <a:pt x="4" y="6"/>
                    <a:pt x="5" y="5"/>
                    <a:pt x="4" y="4"/>
                  </a:cubicBezTo>
                  <a:cubicBezTo>
                    <a:pt x="4" y="3"/>
                    <a:pt x="4" y="2"/>
                    <a:pt x="4" y="2"/>
                  </a:cubicBezTo>
                  <a:cubicBezTo>
                    <a:pt x="4" y="2"/>
                    <a:pt x="4" y="2"/>
                    <a:pt x="4" y="2"/>
                  </a:cubicBezTo>
                  <a:cubicBezTo>
                    <a:pt x="6" y="1"/>
                    <a:pt x="9" y="2"/>
                    <a:pt x="11" y="2"/>
                  </a:cubicBezTo>
                  <a:cubicBezTo>
                    <a:pt x="11" y="2"/>
                    <a:pt x="11" y="2"/>
                    <a:pt x="11" y="2"/>
                  </a:cubicBezTo>
                  <a:cubicBezTo>
                    <a:pt x="12" y="3"/>
                    <a:pt x="14" y="5"/>
                    <a:pt x="14" y="6"/>
                  </a:cubicBezTo>
                  <a:cubicBezTo>
                    <a:pt x="15" y="7"/>
                    <a:pt x="17" y="7"/>
                    <a:pt x="20" y="8"/>
                  </a:cubicBezTo>
                  <a:cubicBezTo>
                    <a:pt x="22" y="9"/>
                    <a:pt x="29" y="9"/>
                    <a:pt x="30" y="8"/>
                  </a:cubicBezTo>
                  <a:cubicBezTo>
                    <a:pt x="31" y="7"/>
                    <a:pt x="32" y="6"/>
                    <a:pt x="33" y="5"/>
                  </a:cubicBezTo>
                  <a:cubicBezTo>
                    <a:pt x="35" y="3"/>
                    <a:pt x="36" y="5"/>
                    <a:pt x="37" y="4"/>
                  </a:cubicBezTo>
                  <a:cubicBezTo>
                    <a:pt x="38" y="3"/>
                    <a:pt x="39" y="3"/>
                    <a:pt x="40" y="2"/>
                  </a:cubicBezTo>
                  <a:cubicBezTo>
                    <a:pt x="42" y="1"/>
                    <a:pt x="43" y="2"/>
                    <a:pt x="47" y="2"/>
                  </a:cubicBezTo>
                  <a:cubicBezTo>
                    <a:pt x="50" y="2"/>
                    <a:pt x="50" y="1"/>
                    <a:pt x="52" y="1"/>
                  </a:cubicBezTo>
                  <a:cubicBezTo>
                    <a:pt x="53" y="0"/>
                    <a:pt x="52" y="1"/>
                    <a:pt x="52" y="2"/>
                  </a:cubicBezTo>
                  <a:cubicBezTo>
                    <a:pt x="53" y="3"/>
                    <a:pt x="53" y="3"/>
                    <a:pt x="54" y="4"/>
                  </a:cubicBezTo>
                  <a:cubicBezTo>
                    <a:pt x="56" y="4"/>
                    <a:pt x="56" y="4"/>
                    <a:pt x="56" y="4"/>
                  </a:cubicBezTo>
                  <a:cubicBezTo>
                    <a:pt x="57" y="3"/>
                    <a:pt x="59" y="5"/>
                    <a:pt x="59" y="6"/>
                  </a:cubicBezTo>
                  <a:cubicBezTo>
                    <a:pt x="59" y="7"/>
                    <a:pt x="62" y="7"/>
                    <a:pt x="65" y="8"/>
                  </a:cubicBezTo>
                  <a:cubicBezTo>
                    <a:pt x="67" y="10"/>
                    <a:pt x="71" y="10"/>
                    <a:pt x="75" y="9"/>
                  </a:cubicBezTo>
                  <a:cubicBezTo>
                    <a:pt x="79" y="7"/>
                    <a:pt x="76" y="9"/>
                    <a:pt x="77" y="8"/>
                  </a:cubicBezTo>
                  <a:cubicBezTo>
                    <a:pt x="78" y="8"/>
                    <a:pt x="80" y="9"/>
                    <a:pt x="81" y="9"/>
                  </a:cubicBezTo>
                  <a:cubicBezTo>
                    <a:pt x="82" y="10"/>
                    <a:pt x="83" y="9"/>
                    <a:pt x="84" y="7"/>
                  </a:cubicBezTo>
                  <a:cubicBezTo>
                    <a:pt x="86" y="6"/>
                    <a:pt x="87" y="7"/>
                    <a:pt x="87" y="7"/>
                  </a:cubicBezTo>
                  <a:close/>
                </a:path>
              </a:pathLst>
            </a:custGeom>
            <a:pattFill prst="wdDnDiag">
              <a:fgClr>
                <a:schemeClr val="tx1"/>
              </a:fgClr>
              <a:bgClr>
                <a:srgbClr val="FF33CC"/>
              </a:bgClr>
            </a:pattFill>
            <a:ln w="0" cap="rnd">
              <a:solidFill>
                <a:srgbClr val="FFFFFF"/>
              </a:solidFill>
              <a:prstDash val="solid"/>
              <a:round/>
              <a:headEnd/>
              <a:tailEnd/>
            </a:ln>
          </p:spPr>
          <p:txBody>
            <a:bodyPr/>
            <a:lstStyle/>
            <a:p>
              <a:endParaRPr lang="en-US"/>
            </a:p>
          </p:txBody>
        </p:sp>
        <p:sp>
          <p:nvSpPr>
            <p:cNvPr id="227" name="Freeform 378">
              <a:extLst>
                <a:ext uri="{FF2B5EF4-FFF2-40B4-BE49-F238E27FC236}">
                  <a16:creationId xmlns:a16="http://schemas.microsoft.com/office/drawing/2014/main" id="{5B2BEB9B-A729-46D8-8CAE-C953D609367C}"/>
                </a:ext>
              </a:extLst>
            </p:cNvPr>
            <p:cNvSpPr>
              <a:spLocks/>
            </p:cNvSpPr>
            <p:nvPr/>
          </p:nvSpPr>
          <p:spPr bwMode="auto">
            <a:xfrm>
              <a:off x="6223382" y="3096319"/>
              <a:ext cx="2777" cy="6941"/>
            </a:xfrm>
            <a:custGeom>
              <a:avLst/>
              <a:gdLst>
                <a:gd name="T0" fmla="*/ 0 w 2"/>
                <a:gd name="T1" fmla="*/ 5 h 5"/>
                <a:gd name="T2" fmla="*/ 2 w 2"/>
                <a:gd name="T3" fmla="*/ 0 h 5"/>
                <a:gd name="T4" fmla="*/ 0 w 2"/>
                <a:gd name="T5" fmla="*/ 5 h 5"/>
                <a:gd name="T6" fmla="*/ 0 60000 65536"/>
                <a:gd name="T7" fmla="*/ 0 60000 65536"/>
                <a:gd name="T8" fmla="*/ 0 60000 65536"/>
              </a:gdLst>
              <a:ahLst/>
              <a:cxnLst>
                <a:cxn ang="T6">
                  <a:pos x="T0" y="T1"/>
                </a:cxn>
                <a:cxn ang="T7">
                  <a:pos x="T2" y="T3"/>
                </a:cxn>
                <a:cxn ang="T8">
                  <a:pos x="T4" y="T5"/>
                </a:cxn>
              </a:cxnLst>
              <a:rect l="0" t="0" r="r" b="b"/>
              <a:pathLst>
                <a:path w="2" h="5">
                  <a:moveTo>
                    <a:pt x="0" y="5"/>
                  </a:moveTo>
                  <a:lnTo>
                    <a:pt x="2" y="0"/>
                  </a:lnTo>
                  <a:lnTo>
                    <a:pt x="0" y="5"/>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8" name="Line 379">
              <a:extLst>
                <a:ext uri="{FF2B5EF4-FFF2-40B4-BE49-F238E27FC236}">
                  <a16:creationId xmlns:a16="http://schemas.microsoft.com/office/drawing/2014/main" id="{ED89DA19-2FA9-4630-B971-8F35D2B266A3}"/>
                </a:ext>
              </a:extLst>
            </p:cNvPr>
            <p:cNvSpPr>
              <a:spLocks noChangeShapeType="1"/>
            </p:cNvSpPr>
            <p:nvPr/>
          </p:nvSpPr>
          <p:spPr bwMode="auto">
            <a:xfrm flipV="1">
              <a:off x="6223382" y="3096319"/>
              <a:ext cx="2777" cy="6941"/>
            </a:xfrm>
            <a:prstGeom prst="line">
              <a:avLst/>
            </a:prstGeom>
            <a:solidFill>
              <a:srgbClr val="D9D9D9"/>
            </a:solidFill>
            <a:ln w="4763" cap="rnd">
              <a:solidFill>
                <a:srgbClr val="FFFFFF"/>
              </a:solidFill>
              <a:round/>
              <a:headEnd/>
              <a:tailEnd/>
            </a:ln>
          </p:spPr>
          <p:txBody>
            <a:bodyPr/>
            <a:lstStyle/>
            <a:p>
              <a:endParaRPr lang="en-US"/>
            </a:p>
          </p:txBody>
        </p:sp>
        <p:sp>
          <p:nvSpPr>
            <p:cNvPr id="244" name="Freeform 395">
              <a:extLst>
                <a:ext uri="{FF2B5EF4-FFF2-40B4-BE49-F238E27FC236}">
                  <a16:creationId xmlns:a16="http://schemas.microsoft.com/office/drawing/2014/main" id="{B74A502D-D5C1-47E4-9293-8550B2B83C4D}"/>
                </a:ext>
              </a:extLst>
            </p:cNvPr>
            <p:cNvSpPr>
              <a:spLocks/>
            </p:cNvSpPr>
            <p:nvPr/>
          </p:nvSpPr>
          <p:spPr bwMode="auto">
            <a:xfrm>
              <a:off x="4412731" y="5671315"/>
              <a:ext cx="22217" cy="22210"/>
            </a:xfrm>
            <a:custGeom>
              <a:avLst/>
              <a:gdLst>
                <a:gd name="T0" fmla="*/ 29 w 6"/>
                <a:gd name="T1" fmla="*/ 0 h 6"/>
                <a:gd name="T2" fmla="*/ 13 w 6"/>
                <a:gd name="T3" fmla="*/ 21 h 6"/>
                <a:gd name="T4" fmla="*/ 35 w 6"/>
                <a:gd name="T5" fmla="*/ 35 h 6"/>
                <a:gd name="T6" fmla="*/ 43 w 6"/>
                <a:gd name="T7" fmla="*/ 13 h 6"/>
                <a:gd name="T8" fmla="*/ 29 w 6"/>
                <a:gd name="T9" fmla="*/ 0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4" y="0"/>
                  </a:moveTo>
                  <a:cubicBezTo>
                    <a:pt x="2" y="1"/>
                    <a:pt x="0" y="1"/>
                    <a:pt x="2" y="3"/>
                  </a:cubicBezTo>
                  <a:cubicBezTo>
                    <a:pt x="4" y="6"/>
                    <a:pt x="5" y="6"/>
                    <a:pt x="5" y="5"/>
                  </a:cubicBezTo>
                  <a:cubicBezTo>
                    <a:pt x="6" y="5"/>
                    <a:pt x="6" y="2"/>
                    <a:pt x="6" y="2"/>
                  </a:cubicBezTo>
                  <a:cubicBezTo>
                    <a:pt x="6" y="2"/>
                    <a:pt x="5" y="0"/>
                    <a:pt x="4"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46" name="Freeform 397">
              <a:extLst>
                <a:ext uri="{FF2B5EF4-FFF2-40B4-BE49-F238E27FC236}">
                  <a16:creationId xmlns:a16="http://schemas.microsoft.com/office/drawing/2014/main" id="{86944A95-AE39-4826-BF4A-557BCB01F8E0}"/>
                </a:ext>
              </a:extLst>
            </p:cNvPr>
            <p:cNvSpPr>
              <a:spLocks/>
            </p:cNvSpPr>
            <p:nvPr/>
          </p:nvSpPr>
          <p:spPr bwMode="auto">
            <a:xfrm>
              <a:off x="9221230" y="5129941"/>
              <a:ext cx="2777" cy="4164"/>
            </a:xfrm>
            <a:custGeom>
              <a:avLst/>
              <a:gdLst>
                <a:gd name="T0" fmla="*/ 4 w 1"/>
                <a:gd name="T1" fmla="*/ 0 h 1"/>
                <a:gd name="T2" fmla="*/ 0 w 1"/>
                <a:gd name="T3" fmla="*/ 0 h 1"/>
                <a:gd name="T4" fmla="*/ 0 w 1"/>
                <a:gd name="T5" fmla="*/ 0 h 1"/>
                <a:gd name="T6" fmla="*/ 0 w 1"/>
                <a:gd name="T7" fmla="*/ 9 h 1"/>
                <a:gd name="T8" fmla="*/ 0 w 1"/>
                <a:gd name="T9" fmla="*/ 9 h 1"/>
                <a:gd name="T10" fmla="*/ 4 w 1"/>
                <a:gd name="T11" fmla="*/ 0 h 1"/>
                <a:gd name="T12" fmla="*/ 4 w 1"/>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 h="1">
                  <a:moveTo>
                    <a:pt x="1" y="0"/>
                  </a:moveTo>
                  <a:cubicBezTo>
                    <a:pt x="0" y="0"/>
                    <a:pt x="0" y="0"/>
                    <a:pt x="0" y="0"/>
                  </a:cubicBezTo>
                  <a:cubicBezTo>
                    <a:pt x="0" y="0"/>
                    <a:pt x="0" y="0"/>
                    <a:pt x="0" y="0"/>
                  </a:cubicBezTo>
                  <a:cubicBezTo>
                    <a:pt x="0" y="1"/>
                    <a:pt x="0" y="1"/>
                    <a:pt x="0" y="1"/>
                  </a:cubicBezTo>
                  <a:cubicBezTo>
                    <a:pt x="0" y="1"/>
                    <a:pt x="0" y="1"/>
                    <a:pt x="0" y="1"/>
                  </a:cubicBezTo>
                  <a:cubicBezTo>
                    <a:pt x="1" y="0"/>
                    <a:pt x="1" y="0"/>
                    <a:pt x="1" y="0"/>
                  </a:cubicBezTo>
                  <a:cubicBezTo>
                    <a:pt x="1" y="0"/>
                    <a:pt x="1" y="0"/>
                    <a:pt x="1"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47" name="Freeform 398">
              <a:extLst>
                <a:ext uri="{FF2B5EF4-FFF2-40B4-BE49-F238E27FC236}">
                  <a16:creationId xmlns:a16="http://schemas.microsoft.com/office/drawing/2014/main" id="{CDE2B1F0-0428-49F0-9F20-0303124EE11F}"/>
                </a:ext>
              </a:extLst>
            </p:cNvPr>
            <p:cNvSpPr>
              <a:spLocks/>
            </p:cNvSpPr>
            <p:nvPr/>
          </p:nvSpPr>
          <p:spPr bwMode="auto">
            <a:xfrm>
              <a:off x="9224007" y="5138270"/>
              <a:ext cx="8331" cy="6941"/>
            </a:xfrm>
            <a:custGeom>
              <a:avLst/>
              <a:gdLst>
                <a:gd name="T0" fmla="*/ 9 w 2"/>
                <a:gd name="T1" fmla="*/ 0 h 2"/>
                <a:gd name="T2" fmla="*/ 0 w 2"/>
                <a:gd name="T3" fmla="*/ 0 h 2"/>
                <a:gd name="T4" fmla="*/ 0 w 2"/>
                <a:gd name="T5" fmla="*/ 8 h 2"/>
                <a:gd name="T6" fmla="*/ 9 w 2"/>
                <a:gd name="T7" fmla="*/ 8 h 2"/>
                <a:gd name="T8" fmla="*/ 9 w 2"/>
                <a:gd name="T9" fmla="*/ 13 h 2"/>
                <a:gd name="T10" fmla="*/ 9 w 2"/>
                <a:gd name="T11" fmla="*/ 8 h 2"/>
                <a:gd name="T12" fmla="*/ 18 w 2"/>
                <a:gd name="T13" fmla="*/ 0 h 2"/>
                <a:gd name="T14" fmla="*/ 9 w 2"/>
                <a:gd name="T15" fmla="*/ 0 h 2"/>
                <a:gd name="T16" fmla="*/ 9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1" y="0"/>
                  </a:moveTo>
                  <a:cubicBezTo>
                    <a:pt x="0" y="0"/>
                    <a:pt x="0" y="0"/>
                    <a:pt x="0" y="0"/>
                  </a:cubicBezTo>
                  <a:cubicBezTo>
                    <a:pt x="0" y="1"/>
                    <a:pt x="0" y="1"/>
                    <a:pt x="0" y="1"/>
                  </a:cubicBezTo>
                  <a:cubicBezTo>
                    <a:pt x="1" y="1"/>
                    <a:pt x="1" y="1"/>
                    <a:pt x="1" y="1"/>
                  </a:cubicBezTo>
                  <a:cubicBezTo>
                    <a:pt x="1" y="2"/>
                    <a:pt x="1" y="2"/>
                    <a:pt x="1" y="2"/>
                  </a:cubicBezTo>
                  <a:cubicBezTo>
                    <a:pt x="1" y="1"/>
                    <a:pt x="1" y="1"/>
                    <a:pt x="1" y="1"/>
                  </a:cubicBezTo>
                  <a:cubicBezTo>
                    <a:pt x="2" y="0"/>
                    <a:pt x="2" y="0"/>
                    <a:pt x="2" y="0"/>
                  </a:cubicBezTo>
                  <a:cubicBezTo>
                    <a:pt x="1" y="0"/>
                    <a:pt x="1" y="0"/>
                    <a:pt x="1" y="0"/>
                  </a:cubicBezTo>
                  <a:cubicBezTo>
                    <a:pt x="1" y="0"/>
                    <a:pt x="1" y="0"/>
                    <a:pt x="1"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48" name="Freeform 399">
              <a:extLst>
                <a:ext uri="{FF2B5EF4-FFF2-40B4-BE49-F238E27FC236}">
                  <a16:creationId xmlns:a16="http://schemas.microsoft.com/office/drawing/2014/main" id="{459771BD-64F3-4AED-A8B5-084A8A110BF8}"/>
                </a:ext>
              </a:extLst>
            </p:cNvPr>
            <p:cNvSpPr>
              <a:spLocks/>
            </p:cNvSpPr>
            <p:nvPr/>
          </p:nvSpPr>
          <p:spPr bwMode="auto">
            <a:xfrm>
              <a:off x="9265663" y="4978634"/>
              <a:ext cx="6943" cy="6941"/>
            </a:xfrm>
            <a:custGeom>
              <a:avLst/>
              <a:gdLst>
                <a:gd name="T0" fmla="*/ 0 w 2"/>
                <a:gd name="T1" fmla="*/ 0 h 2"/>
                <a:gd name="T2" fmla="*/ 0 w 2"/>
                <a:gd name="T3" fmla="*/ 0 h 2"/>
                <a:gd name="T4" fmla="*/ 0 w 2"/>
                <a:gd name="T5" fmla="*/ 8 h 2"/>
                <a:gd name="T6" fmla="*/ 8 w 2"/>
                <a:gd name="T7" fmla="*/ 13 h 2"/>
                <a:gd name="T8" fmla="*/ 8 w 2"/>
                <a:gd name="T9" fmla="*/ 13 h 2"/>
                <a:gd name="T10" fmla="*/ 8 w 2"/>
                <a:gd name="T11" fmla="*/ 8 h 2"/>
                <a:gd name="T12" fmla="*/ 8 w 2"/>
                <a:gd name="T13" fmla="*/ 8 h 2"/>
                <a:gd name="T14" fmla="*/ 8 w 2"/>
                <a:gd name="T15" fmla="*/ 0 h 2"/>
                <a:gd name="T16" fmla="*/ 0 w 2"/>
                <a:gd name="T17" fmla="*/ 0 h 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 h="2">
                  <a:moveTo>
                    <a:pt x="0" y="0"/>
                  </a:moveTo>
                  <a:cubicBezTo>
                    <a:pt x="0" y="0"/>
                    <a:pt x="0" y="0"/>
                    <a:pt x="0" y="0"/>
                  </a:cubicBezTo>
                  <a:cubicBezTo>
                    <a:pt x="0" y="1"/>
                    <a:pt x="0" y="1"/>
                    <a:pt x="0" y="1"/>
                  </a:cubicBezTo>
                  <a:cubicBezTo>
                    <a:pt x="1" y="2"/>
                    <a:pt x="1" y="2"/>
                    <a:pt x="1" y="2"/>
                  </a:cubicBezTo>
                  <a:cubicBezTo>
                    <a:pt x="1" y="2"/>
                    <a:pt x="1" y="2"/>
                    <a:pt x="1" y="2"/>
                  </a:cubicBezTo>
                  <a:cubicBezTo>
                    <a:pt x="2" y="2"/>
                    <a:pt x="1" y="2"/>
                    <a:pt x="1" y="1"/>
                  </a:cubicBezTo>
                  <a:cubicBezTo>
                    <a:pt x="1" y="1"/>
                    <a:pt x="1" y="1"/>
                    <a:pt x="1" y="1"/>
                  </a:cubicBezTo>
                  <a:cubicBezTo>
                    <a:pt x="1" y="0"/>
                    <a:pt x="1" y="0"/>
                    <a:pt x="1" y="0"/>
                  </a:cubicBezTo>
                  <a:cubicBezTo>
                    <a:pt x="0" y="0"/>
                    <a:pt x="0" y="0"/>
                    <a:pt x="0"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49" name="Freeform 400">
              <a:extLst>
                <a:ext uri="{FF2B5EF4-FFF2-40B4-BE49-F238E27FC236}">
                  <a16:creationId xmlns:a16="http://schemas.microsoft.com/office/drawing/2014/main" id="{97B13961-68C0-4F10-8FFE-EBED3D9D68B0}"/>
                </a:ext>
              </a:extLst>
            </p:cNvPr>
            <p:cNvSpPr>
              <a:spLocks/>
            </p:cNvSpPr>
            <p:nvPr/>
          </p:nvSpPr>
          <p:spPr bwMode="auto">
            <a:xfrm>
              <a:off x="9254555" y="5000844"/>
              <a:ext cx="6943" cy="4164"/>
            </a:xfrm>
            <a:custGeom>
              <a:avLst/>
              <a:gdLst>
                <a:gd name="T0" fmla="*/ 0 w 2"/>
                <a:gd name="T1" fmla="*/ 0 h 1"/>
                <a:gd name="T2" fmla="*/ 8 w 2"/>
                <a:gd name="T3" fmla="*/ 9 h 1"/>
                <a:gd name="T4" fmla="*/ 13 w 2"/>
                <a:gd name="T5" fmla="*/ 0 h 1"/>
                <a:gd name="T6" fmla="*/ 13 w 2"/>
                <a:gd name="T7" fmla="*/ 0 h 1"/>
                <a:gd name="T8" fmla="*/ 8 w 2"/>
                <a:gd name="T9" fmla="*/ 0 h 1"/>
                <a:gd name="T10" fmla="*/ 8 w 2"/>
                <a:gd name="T11" fmla="*/ 0 h 1"/>
                <a:gd name="T12" fmla="*/ 0 w 2"/>
                <a:gd name="T13" fmla="*/ 0 h 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 h="1">
                  <a:moveTo>
                    <a:pt x="0" y="0"/>
                  </a:moveTo>
                  <a:cubicBezTo>
                    <a:pt x="0" y="0"/>
                    <a:pt x="0" y="0"/>
                    <a:pt x="1" y="1"/>
                  </a:cubicBezTo>
                  <a:cubicBezTo>
                    <a:pt x="1" y="1"/>
                    <a:pt x="1" y="1"/>
                    <a:pt x="2" y="0"/>
                  </a:cubicBezTo>
                  <a:cubicBezTo>
                    <a:pt x="2" y="0"/>
                    <a:pt x="2" y="0"/>
                    <a:pt x="2" y="0"/>
                  </a:cubicBezTo>
                  <a:cubicBezTo>
                    <a:pt x="2" y="0"/>
                    <a:pt x="2" y="0"/>
                    <a:pt x="1" y="0"/>
                  </a:cubicBezTo>
                  <a:cubicBezTo>
                    <a:pt x="1" y="0"/>
                    <a:pt x="1" y="0"/>
                    <a:pt x="1" y="0"/>
                  </a:cubicBezTo>
                  <a:cubicBezTo>
                    <a:pt x="1" y="0"/>
                    <a:pt x="1" y="0"/>
                    <a:pt x="0"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51" name="Freeform 402">
              <a:extLst>
                <a:ext uri="{FF2B5EF4-FFF2-40B4-BE49-F238E27FC236}">
                  <a16:creationId xmlns:a16="http://schemas.microsoft.com/office/drawing/2014/main" id="{83683342-3951-4819-8EBE-9B8DE15C33F3}"/>
                </a:ext>
              </a:extLst>
            </p:cNvPr>
            <p:cNvSpPr>
              <a:spLocks/>
            </p:cNvSpPr>
            <p:nvPr/>
          </p:nvSpPr>
          <p:spPr bwMode="auto">
            <a:xfrm>
              <a:off x="9042109" y="5289577"/>
              <a:ext cx="8331" cy="4164"/>
            </a:xfrm>
            <a:custGeom>
              <a:avLst/>
              <a:gdLst>
                <a:gd name="T0" fmla="*/ 9 w 2"/>
                <a:gd name="T1" fmla="*/ 0 h 1"/>
                <a:gd name="T2" fmla="*/ 9 w 2"/>
                <a:gd name="T3" fmla="*/ 0 h 1"/>
                <a:gd name="T4" fmla="*/ 18 w 2"/>
                <a:gd name="T5" fmla="*/ 9 h 1"/>
                <a:gd name="T6" fmla="*/ 18 w 2"/>
                <a:gd name="T7" fmla="*/ 9 h 1"/>
                <a:gd name="T8" fmla="*/ 9 w 2"/>
                <a:gd name="T9" fmla="*/ 0 h 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 h="1">
                  <a:moveTo>
                    <a:pt x="1" y="0"/>
                  </a:moveTo>
                  <a:cubicBezTo>
                    <a:pt x="1" y="0"/>
                    <a:pt x="0" y="0"/>
                    <a:pt x="1" y="0"/>
                  </a:cubicBezTo>
                  <a:cubicBezTo>
                    <a:pt x="1" y="1"/>
                    <a:pt x="1" y="1"/>
                    <a:pt x="2" y="1"/>
                  </a:cubicBezTo>
                  <a:cubicBezTo>
                    <a:pt x="2" y="1"/>
                    <a:pt x="2" y="1"/>
                    <a:pt x="2" y="1"/>
                  </a:cubicBezTo>
                  <a:cubicBezTo>
                    <a:pt x="2" y="0"/>
                    <a:pt x="2" y="0"/>
                    <a:pt x="1"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52" name="Freeform 403">
              <a:extLst>
                <a:ext uri="{FF2B5EF4-FFF2-40B4-BE49-F238E27FC236}">
                  <a16:creationId xmlns:a16="http://schemas.microsoft.com/office/drawing/2014/main" id="{B05D48BD-454F-4DCF-A07D-BC390A34D4AC}"/>
                </a:ext>
              </a:extLst>
            </p:cNvPr>
            <p:cNvSpPr>
              <a:spLocks/>
            </p:cNvSpPr>
            <p:nvPr/>
          </p:nvSpPr>
          <p:spPr bwMode="auto">
            <a:xfrm>
              <a:off x="9068491" y="5322892"/>
              <a:ext cx="18051" cy="22210"/>
            </a:xfrm>
            <a:custGeom>
              <a:avLst/>
              <a:gdLst>
                <a:gd name="T0" fmla="*/ 13 w 5"/>
                <a:gd name="T1" fmla="*/ 0 h 6"/>
                <a:gd name="T2" fmla="*/ 13 w 5"/>
                <a:gd name="T3" fmla="*/ 0 h 6"/>
                <a:gd name="T4" fmla="*/ 8 w 5"/>
                <a:gd name="T5" fmla="*/ 8 h 6"/>
                <a:gd name="T6" fmla="*/ 13 w 5"/>
                <a:gd name="T7" fmla="*/ 13 h 6"/>
                <a:gd name="T8" fmla="*/ 13 w 5"/>
                <a:gd name="T9" fmla="*/ 21 h 6"/>
                <a:gd name="T10" fmla="*/ 8 w 5"/>
                <a:gd name="T11" fmla="*/ 21 h 6"/>
                <a:gd name="T12" fmla="*/ 8 w 5"/>
                <a:gd name="T13" fmla="*/ 29 h 6"/>
                <a:gd name="T14" fmla="*/ 8 w 5"/>
                <a:gd name="T15" fmla="*/ 29 h 6"/>
                <a:gd name="T16" fmla="*/ 0 w 5"/>
                <a:gd name="T17" fmla="*/ 29 h 6"/>
                <a:gd name="T18" fmla="*/ 8 w 5"/>
                <a:gd name="T19" fmla="*/ 35 h 6"/>
                <a:gd name="T20" fmla="*/ 0 w 5"/>
                <a:gd name="T21" fmla="*/ 43 h 6"/>
                <a:gd name="T22" fmla="*/ 8 w 5"/>
                <a:gd name="T23" fmla="*/ 43 h 6"/>
                <a:gd name="T24" fmla="*/ 8 w 5"/>
                <a:gd name="T25" fmla="*/ 35 h 6"/>
                <a:gd name="T26" fmla="*/ 13 w 5"/>
                <a:gd name="T27" fmla="*/ 29 h 6"/>
                <a:gd name="T28" fmla="*/ 21 w 5"/>
                <a:gd name="T29" fmla="*/ 29 h 6"/>
                <a:gd name="T30" fmla="*/ 34 w 5"/>
                <a:gd name="T31" fmla="*/ 29 h 6"/>
                <a:gd name="T32" fmla="*/ 34 w 5"/>
                <a:gd name="T33" fmla="*/ 21 h 6"/>
                <a:gd name="T34" fmla="*/ 26 w 5"/>
                <a:gd name="T35" fmla="*/ 21 h 6"/>
                <a:gd name="T36" fmla="*/ 21 w 5"/>
                <a:gd name="T37" fmla="*/ 21 h 6"/>
                <a:gd name="T38" fmla="*/ 21 w 5"/>
                <a:gd name="T39" fmla="*/ 13 h 6"/>
                <a:gd name="T40" fmla="*/ 26 w 5"/>
                <a:gd name="T41" fmla="*/ 13 h 6"/>
                <a:gd name="T42" fmla="*/ 26 w 5"/>
                <a:gd name="T43" fmla="*/ 13 h 6"/>
                <a:gd name="T44" fmla="*/ 21 w 5"/>
                <a:gd name="T45" fmla="*/ 8 h 6"/>
                <a:gd name="T46" fmla="*/ 21 w 5"/>
                <a:gd name="T47" fmla="*/ 0 h 6"/>
                <a:gd name="T48" fmla="*/ 13 w 5"/>
                <a:gd name="T49" fmla="*/ 0 h 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 h="6">
                  <a:moveTo>
                    <a:pt x="2" y="0"/>
                  </a:moveTo>
                  <a:cubicBezTo>
                    <a:pt x="2" y="0"/>
                    <a:pt x="2" y="0"/>
                    <a:pt x="2" y="0"/>
                  </a:cubicBezTo>
                  <a:cubicBezTo>
                    <a:pt x="1" y="1"/>
                    <a:pt x="1" y="1"/>
                    <a:pt x="1" y="1"/>
                  </a:cubicBezTo>
                  <a:cubicBezTo>
                    <a:pt x="2" y="2"/>
                    <a:pt x="2" y="2"/>
                    <a:pt x="2" y="2"/>
                  </a:cubicBezTo>
                  <a:cubicBezTo>
                    <a:pt x="2" y="3"/>
                    <a:pt x="2" y="3"/>
                    <a:pt x="2" y="3"/>
                  </a:cubicBezTo>
                  <a:cubicBezTo>
                    <a:pt x="1" y="3"/>
                    <a:pt x="1" y="3"/>
                    <a:pt x="1" y="3"/>
                  </a:cubicBezTo>
                  <a:cubicBezTo>
                    <a:pt x="2" y="3"/>
                    <a:pt x="2" y="3"/>
                    <a:pt x="1" y="4"/>
                  </a:cubicBezTo>
                  <a:cubicBezTo>
                    <a:pt x="1" y="4"/>
                    <a:pt x="1" y="4"/>
                    <a:pt x="1" y="4"/>
                  </a:cubicBezTo>
                  <a:cubicBezTo>
                    <a:pt x="0" y="4"/>
                    <a:pt x="0" y="4"/>
                    <a:pt x="0" y="4"/>
                  </a:cubicBezTo>
                  <a:cubicBezTo>
                    <a:pt x="1" y="5"/>
                    <a:pt x="1" y="5"/>
                    <a:pt x="1" y="5"/>
                  </a:cubicBezTo>
                  <a:cubicBezTo>
                    <a:pt x="0" y="6"/>
                    <a:pt x="0" y="6"/>
                    <a:pt x="0" y="6"/>
                  </a:cubicBezTo>
                  <a:cubicBezTo>
                    <a:pt x="1" y="6"/>
                    <a:pt x="1" y="6"/>
                    <a:pt x="1" y="6"/>
                  </a:cubicBezTo>
                  <a:cubicBezTo>
                    <a:pt x="1" y="5"/>
                    <a:pt x="1" y="5"/>
                    <a:pt x="1" y="5"/>
                  </a:cubicBezTo>
                  <a:cubicBezTo>
                    <a:pt x="2" y="5"/>
                    <a:pt x="2" y="4"/>
                    <a:pt x="2" y="4"/>
                  </a:cubicBezTo>
                  <a:cubicBezTo>
                    <a:pt x="3" y="5"/>
                    <a:pt x="2" y="5"/>
                    <a:pt x="3" y="4"/>
                  </a:cubicBezTo>
                  <a:cubicBezTo>
                    <a:pt x="4" y="4"/>
                    <a:pt x="5" y="4"/>
                    <a:pt x="5" y="4"/>
                  </a:cubicBezTo>
                  <a:cubicBezTo>
                    <a:pt x="5" y="3"/>
                    <a:pt x="5" y="3"/>
                    <a:pt x="5" y="3"/>
                  </a:cubicBezTo>
                  <a:cubicBezTo>
                    <a:pt x="4" y="3"/>
                    <a:pt x="4" y="2"/>
                    <a:pt x="4" y="3"/>
                  </a:cubicBezTo>
                  <a:cubicBezTo>
                    <a:pt x="3" y="3"/>
                    <a:pt x="3" y="3"/>
                    <a:pt x="3" y="3"/>
                  </a:cubicBezTo>
                  <a:cubicBezTo>
                    <a:pt x="3" y="2"/>
                    <a:pt x="3" y="2"/>
                    <a:pt x="3" y="2"/>
                  </a:cubicBezTo>
                  <a:cubicBezTo>
                    <a:pt x="4" y="2"/>
                    <a:pt x="4" y="2"/>
                    <a:pt x="4" y="2"/>
                  </a:cubicBezTo>
                  <a:cubicBezTo>
                    <a:pt x="5" y="2"/>
                    <a:pt x="4" y="2"/>
                    <a:pt x="4" y="2"/>
                  </a:cubicBezTo>
                  <a:cubicBezTo>
                    <a:pt x="3" y="1"/>
                    <a:pt x="3" y="1"/>
                    <a:pt x="3" y="1"/>
                  </a:cubicBezTo>
                  <a:cubicBezTo>
                    <a:pt x="3" y="0"/>
                    <a:pt x="3" y="0"/>
                    <a:pt x="3" y="0"/>
                  </a:cubicBezTo>
                  <a:cubicBezTo>
                    <a:pt x="2" y="0"/>
                    <a:pt x="2" y="0"/>
                    <a:pt x="2" y="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53" name="Freeform 404">
              <a:extLst>
                <a:ext uri="{FF2B5EF4-FFF2-40B4-BE49-F238E27FC236}">
                  <a16:creationId xmlns:a16="http://schemas.microsoft.com/office/drawing/2014/main" id="{C93A7575-8903-4BA3-8807-37BD9570071D}"/>
                </a:ext>
              </a:extLst>
            </p:cNvPr>
            <p:cNvSpPr>
              <a:spLocks noEditPoints="1"/>
            </p:cNvSpPr>
            <p:nvPr/>
          </p:nvSpPr>
          <p:spPr bwMode="auto">
            <a:xfrm>
              <a:off x="9194848" y="4918944"/>
              <a:ext cx="151350" cy="244312"/>
            </a:xfrm>
            <a:custGeom>
              <a:avLst/>
              <a:gdLst>
                <a:gd name="T0" fmla="*/ 261 w 41"/>
                <a:gd name="T1" fmla="*/ 213 h 66"/>
                <a:gd name="T2" fmla="*/ 218 w 41"/>
                <a:gd name="T3" fmla="*/ 243 h 66"/>
                <a:gd name="T4" fmla="*/ 170 w 41"/>
                <a:gd name="T5" fmla="*/ 221 h 66"/>
                <a:gd name="T6" fmla="*/ 154 w 41"/>
                <a:gd name="T7" fmla="*/ 184 h 66"/>
                <a:gd name="T8" fmla="*/ 154 w 41"/>
                <a:gd name="T9" fmla="*/ 157 h 66"/>
                <a:gd name="T10" fmla="*/ 141 w 41"/>
                <a:gd name="T11" fmla="*/ 141 h 66"/>
                <a:gd name="T12" fmla="*/ 141 w 41"/>
                <a:gd name="T13" fmla="*/ 157 h 66"/>
                <a:gd name="T14" fmla="*/ 141 w 41"/>
                <a:gd name="T15" fmla="*/ 179 h 66"/>
                <a:gd name="T16" fmla="*/ 120 w 41"/>
                <a:gd name="T17" fmla="*/ 163 h 66"/>
                <a:gd name="T18" fmla="*/ 98 w 41"/>
                <a:gd name="T19" fmla="*/ 157 h 66"/>
                <a:gd name="T20" fmla="*/ 98 w 41"/>
                <a:gd name="T21" fmla="*/ 141 h 66"/>
                <a:gd name="T22" fmla="*/ 106 w 41"/>
                <a:gd name="T23" fmla="*/ 128 h 66"/>
                <a:gd name="T24" fmla="*/ 93 w 41"/>
                <a:gd name="T25" fmla="*/ 99 h 66"/>
                <a:gd name="T26" fmla="*/ 93 w 41"/>
                <a:gd name="T27" fmla="*/ 93 h 66"/>
                <a:gd name="T28" fmla="*/ 93 w 41"/>
                <a:gd name="T29" fmla="*/ 77 h 66"/>
                <a:gd name="T30" fmla="*/ 85 w 41"/>
                <a:gd name="T31" fmla="*/ 64 h 66"/>
                <a:gd name="T32" fmla="*/ 77 w 41"/>
                <a:gd name="T33" fmla="*/ 56 h 66"/>
                <a:gd name="T34" fmla="*/ 72 w 41"/>
                <a:gd name="T35" fmla="*/ 56 h 66"/>
                <a:gd name="T36" fmla="*/ 64 w 41"/>
                <a:gd name="T37" fmla="*/ 51 h 66"/>
                <a:gd name="T38" fmla="*/ 51 w 41"/>
                <a:gd name="T39" fmla="*/ 35 h 66"/>
                <a:gd name="T40" fmla="*/ 35 w 41"/>
                <a:gd name="T41" fmla="*/ 29 h 66"/>
                <a:gd name="T42" fmla="*/ 29 w 41"/>
                <a:gd name="T43" fmla="*/ 29 h 66"/>
                <a:gd name="T44" fmla="*/ 13 w 41"/>
                <a:gd name="T45" fmla="*/ 8 h 66"/>
                <a:gd name="T46" fmla="*/ 13 w 41"/>
                <a:gd name="T47" fmla="*/ 0 h 66"/>
                <a:gd name="T48" fmla="*/ 29 w 41"/>
                <a:gd name="T49" fmla="*/ 35 h 66"/>
                <a:gd name="T50" fmla="*/ 35 w 41"/>
                <a:gd name="T51" fmla="*/ 72 h 66"/>
                <a:gd name="T52" fmla="*/ 51 w 41"/>
                <a:gd name="T53" fmla="*/ 64 h 66"/>
                <a:gd name="T54" fmla="*/ 72 w 41"/>
                <a:gd name="T55" fmla="*/ 128 h 66"/>
                <a:gd name="T56" fmla="*/ 77 w 41"/>
                <a:gd name="T57" fmla="*/ 120 h 66"/>
                <a:gd name="T58" fmla="*/ 85 w 41"/>
                <a:gd name="T59" fmla="*/ 120 h 66"/>
                <a:gd name="T60" fmla="*/ 85 w 41"/>
                <a:gd name="T61" fmla="*/ 128 h 66"/>
                <a:gd name="T62" fmla="*/ 85 w 41"/>
                <a:gd name="T63" fmla="*/ 141 h 66"/>
                <a:gd name="T64" fmla="*/ 72 w 41"/>
                <a:gd name="T65" fmla="*/ 136 h 66"/>
                <a:gd name="T66" fmla="*/ 98 w 41"/>
                <a:gd name="T67" fmla="*/ 163 h 66"/>
                <a:gd name="T68" fmla="*/ 93 w 41"/>
                <a:gd name="T69" fmla="*/ 171 h 66"/>
                <a:gd name="T70" fmla="*/ 106 w 41"/>
                <a:gd name="T71" fmla="*/ 213 h 66"/>
                <a:gd name="T72" fmla="*/ 98 w 41"/>
                <a:gd name="T73" fmla="*/ 235 h 66"/>
                <a:gd name="T74" fmla="*/ 106 w 41"/>
                <a:gd name="T75" fmla="*/ 243 h 66"/>
                <a:gd name="T76" fmla="*/ 93 w 41"/>
                <a:gd name="T77" fmla="*/ 285 h 66"/>
                <a:gd name="T78" fmla="*/ 72 w 41"/>
                <a:gd name="T79" fmla="*/ 299 h 66"/>
                <a:gd name="T80" fmla="*/ 51 w 41"/>
                <a:gd name="T81" fmla="*/ 320 h 66"/>
                <a:gd name="T82" fmla="*/ 114 w 41"/>
                <a:gd name="T83" fmla="*/ 371 h 66"/>
                <a:gd name="T84" fmla="*/ 98 w 41"/>
                <a:gd name="T85" fmla="*/ 419 h 66"/>
                <a:gd name="T86" fmla="*/ 93 w 41"/>
                <a:gd name="T87" fmla="*/ 448 h 66"/>
                <a:gd name="T88" fmla="*/ 114 w 41"/>
                <a:gd name="T89" fmla="*/ 461 h 66"/>
                <a:gd name="T90" fmla="*/ 154 w 41"/>
                <a:gd name="T91" fmla="*/ 427 h 66"/>
                <a:gd name="T92" fmla="*/ 183 w 41"/>
                <a:gd name="T93" fmla="*/ 397 h 66"/>
                <a:gd name="T94" fmla="*/ 205 w 41"/>
                <a:gd name="T95" fmla="*/ 355 h 66"/>
                <a:gd name="T96" fmla="*/ 197 w 41"/>
                <a:gd name="T97" fmla="*/ 333 h 66"/>
                <a:gd name="T98" fmla="*/ 239 w 41"/>
                <a:gd name="T99" fmla="*/ 312 h 66"/>
                <a:gd name="T100" fmla="*/ 255 w 41"/>
                <a:gd name="T101" fmla="*/ 291 h 66"/>
                <a:gd name="T102" fmla="*/ 276 w 41"/>
                <a:gd name="T103" fmla="*/ 277 h 66"/>
                <a:gd name="T104" fmla="*/ 276 w 41"/>
                <a:gd name="T105" fmla="*/ 248 h 66"/>
                <a:gd name="T106" fmla="*/ 162 w 41"/>
                <a:gd name="T107" fmla="*/ 291 h 66"/>
                <a:gd name="T108" fmla="*/ 141 w 41"/>
                <a:gd name="T109" fmla="*/ 285 h 66"/>
                <a:gd name="T110" fmla="*/ 162 w 41"/>
                <a:gd name="T111" fmla="*/ 285 h 6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1" h="66">
                  <a:moveTo>
                    <a:pt x="41" y="32"/>
                  </a:moveTo>
                  <a:cubicBezTo>
                    <a:pt x="40" y="32"/>
                    <a:pt x="39" y="32"/>
                    <a:pt x="39" y="31"/>
                  </a:cubicBezTo>
                  <a:cubicBezTo>
                    <a:pt x="39" y="31"/>
                    <a:pt x="39" y="30"/>
                    <a:pt x="38" y="30"/>
                  </a:cubicBezTo>
                  <a:cubicBezTo>
                    <a:pt x="37" y="30"/>
                    <a:pt x="37" y="30"/>
                    <a:pt x="37" y="30"/>
                  </a:cubicBezTo>
                  <a:cubicBezTo>
                    <a:pt x="37" y="31"/>
                    <a:pt x="36" y="32"/>
                    <a:pt x="36" y="31"/>
                  </a:cubicBezTo>
                  <a:cubicBezTo>
                    <a:pt x="35" y="31"/>
                    <a:pt x="35" y="31"/>
                    <a:pt x="35" y="32"/>
                  </a:cubicBezTo>
                  <a:cubicBezTo>
                    <a:pt x="35" y="32"/>
                    <a:pt x="32" y="34"/>
                    <a:pt x="31" y="34"/>
                  </a:cubicBezTo>
                  <a:cubicBezTo>
                    <a:pt x="31" y="34"/>
                    <a:pt x="31" y="34"/>
                    <a:pt x="31" y="34"/>
                  </a:cubicBezTo>
                  <a:cubicBezTo>
                    <a:pt x="31" y="34"/>
                    <a:pt x="31" y="34"/>
                    <a:pt x="30" y="33"/>
                  </a:cubicBezTo>
                  <a:cubicBezTo>
                    <a:pt x="29" y="33"/>
                    <a:pt x="28" y="33"/>
                    <a:pt x="27" y="32"/>
                  </a:cubicBezTo>
                  <a:cubicBezTo>
                    <a:pt x="27" y="32"/>
                    <a:pt x="26" y="31"/>
                    <a:pt x="25" y="31"/>
                  </a:cubicBezTo>
                  <a:cubicBezTo>
                    <a:pt x="25" y="31"/>
                    <a:pt x="24" y="30"/>
                    <a:pt x="24" y="31"/>
                  </a:cubicBezTo>
                  <a:cubicBezTo>
                    <a:pt x="23" y="30"/>
                    <a:pt x="23" y="30"/>
                    <a:pt x="23" y="30"/>
                  </a:cubicBezTo>
                  <a:cubicBezTo>
                    <a:pt x="23" y="29"/>
                    <a:pt x="23" y="29"/>
                    <a:pt x="23" y="29"/>
                  </a:cubicBezTo>
                  <a:cubicBezTo>
                    <a:pt x="22" y="28"/>
                    <a:pt x="23" y="29"/>
                    <a:pt x="23" y="28"/>
                  </a:cubicBezTo>
                  <a:cubicBezTo>
                    <a:pt x="23" y="28"/>
                    <a:pt x="22" y="27"/>
                    <a:pt x="22" y="26"/>
                  </a:cubicBezTo>
                  <a:cubicBezTo>
                    <a:pt x="22" y="25"/>
                    <a:pt x="23" y="25"/>
                    <a:pt x="22" y="24"/>
                  </a:cubicBezTo>
                  <a:cubicBezTo>
                    <a:pt x="22" y="23"/>
                    <a:pt x="22" y="23"/>
                    <a:pt x="22" y="23"/>
                  </a:cubicBezTo>
                  <a:cubicBezTo>
                    <a:pt x="21" y="23"/>
                    <a:pt x="22" y="22"/>
                    <a:pt x="22" y="22"/>
                  </a:cubicBezTo>
                  <a:cubicBezTo>
                    <a:pt x="22" y="22"/>
                    <a:pt x="22" y="22"/>
                    <a:pt x="22" y="22"/>
                  </a:cubicBezTo>
                  <a:cubicBezTo>
                    <a:pt x="21" y="22"/>
                    <a:pt x="21" y="22"/>
                    <a:pt x="21" y="22"/>
                  </a:cubicBezTo>
                  <a:cubicBezTo>
                    <a:pt x="21" y="22"/>
                    <a:pt x="21" y="22"/>
                    <a:pt x="20" y="21"/>
                  </a:cubicBezTo>
                  <a:cubicBezTo>
                    <a:pt x="20" y="21"/>
                    <a:pt x="21" y="21"/>
                    <a:pt x="20" y="21"/>
                  </a:cubicBezTo>
                  <a:cubicBezTo>
                    <a:pt x="20" y="20"/>
                    <a:pt x="20" y="20"/>
                    <a:pt x="20" y="20"/>
                  </a:cubicBezTo>
                  <a:cubicBezTo>
                    <a:pt x="19" y="20"/>
                    <a:pt x="19" y="19"/>
                    <a:pt x="19" y="20"/>
                  </a:cubicBezTo>
                  <a:cubicBezTo>
                    <a:pt x="18" y="20"/>
                    <a:pt x="19" y="21"/>
                    <a:pt x="19" y="21"/>
                  </a:cubicBezTo>
                  <a:cubicBezTo>
                    <a:pt x="20" y="21"/>
                    <a:pt x="20" y="21"/>
                    <a:pt x="20" y="22"/>
                  </a:cubicBezTo>
                  <a:cubicBezTo>
                    <a:pt x="20" y="22"/>
                    <a:pt x="20" y="22"/>
                    <a:pt x="20" y="22"/>
                  </a:cubicBezTo>
                  <a:cubicBezTo>
                    <a:pt x="20" y="22"/>
                    <a:pt x="20" y="22"/>
                    <a:pt x="19" y="22"/>
                  </a:cubicBezTo>
                  <a:cubicBezTo>
                    <a:pt x="19" y="23"/>
                    <a:pt x="19" y="23"/>
                    <a:pt x="19" y="23"/>
                  </a:cubicBezTo>
                  <a:cubicBezTo>
                    <a:pt x="20" y="23"/>
                    <a:pt x="20" y="24"/>
                    <a:pt x="20" y="24"/>
                  </a:cubicBezTo>
                  <a:cubicBezTo>
                    <a:pt x="20" y="25"/>
                    <a:pt x="20" y="25"/>
                    <a:pt x="20" y="25"/>
                  </a:cubicBezTo>
                  <a:cubicBezTo>
                    <a:pt x="20" y="26"/>
                    <a:pt x="20" y="26"/>
                    <a:pt x="19" y="26"/>
                  </a:cubicBezTo>
                  <a:cubicBezTo>
                    <a:pt x="18" y="26"/>
                    <a:pt x="18" y="26"/>
                    <a:pt x="18" y="25"/>
                  </a:cubicBezTo>
                  <a:cubicBezTo>
                    <a:pt x="18" y="24"/>
                    <a:pt x="18" y="24"/>
                    <a:pt x="18" y="24"/>
                  </a:cubicBezTo>
                  <a:cubicBezTo>
                    <a:pt x="17" y="24"/>
                    <a:pt x="17" y="24"/>
                    <a:pt x="17" y="23"/>
                  </a:cubicBezTo>
                  <a:cubicBezTo>
                    <a:pt x="17" y="23"/>
                    <a:pt x="17" y="23"/>
                    <a:pt x="16" y="23"/>
                  </a:cubicBezTo>
                  <a:cubicBezTo>
                    <a:pt x="16" y="23"/>
                    <a:pt x="16" y="23"/>
                    <a:pt x="15" y="23"/>
                  </a:cubicBezTo>
                  <a:cubicBezTo>
                    <a:pt x="15" y="22"/>
                    <a:pt x="14" y="22"/>
                    <a:pt x="14" y="23"/>
                  </a:cubicBezTo>
                  <a:cubicBezTo>
                    <a:pt x="14" y="23"/>
                    <a:pt x="14" y="23"/>
                    <a:pt x="14" y="22"/>
                  </a:cubicBezTo>
                  <a:cubicBezTo>
                    <a:pt x="14" y="22"/>
                    <a:pt x="14" y="22"/>
                    <a:pt x="15" y="22"/>
                  </a:cubicBezTo>
                  <a:cubicBezTo>
                    <a:pt x="15" y="22"/>
                    <a:pt x="14" y="21"/>
                    <a:pt x="15" y="21"/>
                  </a:cubicBezTo>
                  <a:cubicBezTo>
                    <a:pt x="15" y="21"/>
                    <a:pt x="15" y="21"/>
                    <a:pt x="15" y="21"/>
                  </a:cubicBezTo>
                  <a:cubicBezTo>
                    <a:pt x="15" y="20"/>
                    <a:pt x="14" y="21"/>
                    <a:pt x="14" y="20"/>
                  </a:cubicBezTo>
                  <a:cubicBezTo>
                    <a:pt x="14" y="20"/>
                    <a:pt x="14" y="20"/>
                    <a:pt x="14" y="19"/>
                  </a:cubicBezTo>
                  <a:cubicBezTo>
                    <a:pt x="15" y="19"/>
                    <a:pt x="14" y="19"/>
                    <a:pt x="14" y="19"/>
                  </a:cubicBezTo>
                  <a:cubicBezTo>
                    <a:pt x="15" y="18"/>
                    <a:pt x="15" y="19"/>
                    <a:pt x="15" y="18"/>
                  </a:cubicBezTo>
                  <a:cubicBezTo>
                    <a:pt x="15" y="18"/>
                    <a:pt x="15" y="18"/>
                    <a:pt x="15" y="18"/>
                  </a:cubicBezTo>
                  <a:cubicBezTo>
                    <a:pt x="15" y="18"/>
                    <a:pt x="15" y="18"/>
                    <a:pt x="15" y="18"/>
                  </a:cubicBezTo>
                  <a:cubicBezTo>
                    <a:pt x="15" y="17"/>
                    <a:pt x="14" y="17"/>
                    <a:pt x="14" y="17"/>
                  </a:cubicBezTo>
                  <a:cubicBezTo>
                    <a:pt x="14" y="16"/>
                    <a:pt x="14" y="15"/>
                    <a:pt x="13" y="15"/>
                  </a:cubicBezTo>
                  <a:cubicBezTo>
                    <a:pt x="13" y="15"/>
                    <a:pt x="13" y="15"/>
                    <a:pt x="13" y="14"/>
                  </a:cubicBezTo>
                  <a:cubicBezTo>
                    <a:pt x="13" y="14"/>
                    <a:pt x="13" y="14"/>
                    <a:pt x="13" y="13"/>
                  </a:cubicBezTo>
                  <a:cubicBezTo>
                    <a:pt x="12" y="13"/>
                    <a:pt x="12" y="13"/>
                    <a:pt x="12" y="13"/>
                  </a:cubicBezTo>
                  <a:cubicBezTo>
                    <a:pt x="12" y="13"/>
                    <a:pt x="12" y="13"/>
                    <a:pt x="13" y="13"/>
                  </a:cubicBezTo>
                  <a:cubicBezTo>
                    <a:pt x="13" y="13"/>
                    <a:pt x="13" y="13"/>
                    <a:pt x="13" y="13"/>
                  </a:cubicBezTo>
                  <a:cubicBezTo>
                    <a:pt x="13" y="13"/>
                    <a:pt x="13" y="14"/>
                    <a:pt x="14" y="14"/>
                  </a:cubicBezTo>
                  <a:cubicBezTo>
                    <a:pt x="14" y="13"/>
                    <a:pt x="14" y="13"/>
                    <a:pt x="14" y="13"/>
                  </a:cubicBezTo>
                  <a:cubicBezTo>
                    <a:pt x="14" y="12"/>
                    <a:pt x="14" y="12"/>
                    <a:pt x="14" y="12"/>
                  </a:cubicBezTo>
                  <a:cubicBezTo>
                    <a:pt x="13" y="12"/>
                    <a:pt x="14" y="11"/>
                    <a:pt x="13" y="11"/>
                  </a:cubicBezTo>
                  <a:cubicBezTo>
                    <a:pt x="13" y="11"/>
                    <a:pt x="13" y="11"/>
                    <a:pt x="13" y="11"/>
                  </a:cubicBezTo>
                  <a:cubicBezTo>
                    <a:pt x="13" y="10"/>
                    <a:pt x="13" y="10"/>
                    <a:pt x="13" y="10"/>
                  </a:cubicBezTo>
                  <a:cubicBezTo>
                    <a:pt x="12" y="10"/>
                    <a:pt x="12" y="10"/>
                    <a:pt x="12" y="10"/>
                  </a:cubicBezTo>
                  <a:cubicBezTo>
                    <a:pt x="12" y="9"/>
                    <a:pt x="12" y="9"/>
                    <a:pt x="12" y="9"/>
                  </a:cubicBezTo>
                  <a:cubicBezTo>
                    <a:pt x="12" y="9"/>
                    <a:pt x="13" y="9"/>
                    <a:pt x="12" y="9"/>
                  </a:cubicBezTo>
                  <a:cubicBezTo>
                    <a:pt x="12" y="9"/>
                    <a:pt x="12" y="9"/>
                    <a:pt x="12" y="9"/>
                  </a:cubicBezTo>
                  <a:cubicBezTo>
                    <a:pt x="12" y="8"/>
                    <a:pt x="13" y="8"/>
                    <a:pt x="12" y="8"/>
                  </a:cubicBezTo>
                  <a:cubicBezTo>
                    <a:pt x="11" y="8"/>
                    <a:pt x="11" y="8"/>
                    <a:pt x="11" y="8"/>
                  </a:cubicBezTo>
                  <a:cubicBezTo>
                    <a:pt x="11" y="8"/>
                    <a:pt x="11" y="8"/>
                    <a:pt x="11" y="8"/>
                  </a:cubicBezTo>
                  <a:cubicBezTo>
                    <a:pt x="11" y="8"/>
                    <a:pt x="11" y="8"/>
                    <a:pt x="11" y="8"/>
                  </a:cubicBezTo>
                  <a:cubicBezTo>
                    <a:pt x="11" y="9"/>
                    <a:pt x="11" y="9"/>
                    <a:pt x="10" y="9"/>
                  </a:cubicBezTo>
                  <a:cubicBezTo>
                    <a:pt x="10" y="8"/>
                    <a:pt x="11" y="8"/>
                    <a:pt x="10" y="8"/>
                  </a:cubicBezTo>
                  <a:cubicBezTo>
                    <a:pt x="10" y="8"/>
                    <a:pt x="9" y="7"/>
                    <a:pt x="10" y="7"/>
                  </a:cubicBezTo>
                  <a:cubicBezTo>
                    <a:pt x="10" y="7"/>
                    <a:pt x="10" y="8"/>
                    <a:pt x="11" y="8"/>
                  </a:cubicBezTo>
                  <a:cubicBezTo>
                    <a:pt x="11" y="7"/>
                    <a:pt x="11" y="7"/>
                    <a:pt x="10" y="7"/>
                  </a:cubicBezTo>
                  <a:cubicBezTo>
                    <a:pt x="9" y="7"/>
                    <a:pt x="9" y="7"/>
                    <a:pt x="9" y="7"/>
                  </a:cubicBezTo>
                  <a:cubicBezTo>
                    <a:pt x="9" y="6"/>
                    <a:pt x="10" y="6"/>
                    <a:pt x="9" y="6"/>
                  </a:cubicBezTo>
                  <a:cubicBezTo>
                    <a:pt x="8" y="6"/>
                    <a:pt x="8" y="6"/>
                    <a:pt x="8" y="6"/>
                  </a:cubicBezTo>
                  <a:cubicBezTo>
                    <a:pt x="8" y="6"/>
                    <a:pt x="8" y="6"/>
                    <a:pt x="7" y="6"/>
                  </a:cubicBezTo>
                  <a:cubicBezTo>
                    <a:pt x="7" y="5"/>
                    <a:pt x="7" y="5"/>
                    <a:pt x="7" y="5"/>
                  </a:cubicBezTo>
                  <a:cubicBezTo>
                    <a:pt x="6" y="5"/>
                    <a:pt x="7" y="6"/>
                    <a:pt x="6" y="6"/>
                  </a:cubicBezTo>
                  <a:cubicBezTo>
                    <a:pt x="6" y="5"/>
                    <a:pt x="5" y="5"/>
                    <a:pt x="6" y="5"/>
                  </a:cubicBezTo>
                  <a:cubicBezTo>
                    <a:pt x="6" y="4"/>
                    <a:pt x="6" y="4"/>
                    <a:pt x="6" y="4"/>
                  </a:cubicBezTo>
                  <a:cubicBezTo>
                    <a:pt x="5" y="4"/>
                    <a:pt x="5" y="4"/>
                    <a:pt x="5" y="4"/>
                  </a:cubicBezTo>
                  <a:cubicBezTo>
                    <a:pt x="5" y="5"/>
                    <a:pt x="5" y="5"/>
                    <a:pt x="5" y="5"/>
                  </a:cubicBezTo>
                  <a:cubicBezTo>
                    <a:pt x="5" y="6"/>
                    <a:pt x="5" y="6"/>
                    <a:pt x="5" y="6"/>
                  </a:cubicBezTo>
                  <a:cubicBezTo>
                    <a:pt x="4" y="5"/>
                    <a:pt x="5" y="5"/>
                    <a:pt x="5" y="5"/>
                  </a:cubicBezTo>
                  <a:cubicBezTo>
                    <a:pt x="4" y="4"/>
                    <a:pt x="4" y="4"/>
                    <a:pt x="4" y="4"/>
                  </a:cubicBezTo>
                  <a:cubicBezTo>
                    <a:pt x="4" y="4"/>
                    <a:pt x="4" y="4"/>
                    <a:pt x="3" y="3"/>
                  </a:cubicBezTo>
                  <a:cubicBezTo>
                    <a:pt x="3" y="2"/>
                    <a:pt x="3" y="2"/>
                    <a:pt x="3" y="2"/>
                  </a:cubicBezTo>
                  <a:cubicBezTo>
                    <a:pt x="3" y="2"/>
                    <a:pt x="3" y="1"/>
                    <a:pt x="2" y="2"/>
                  </a:cubicBezTo>
                  <a:cubicBezTo>
                    <a:pt x="2" y="2"/>
                    <a:pt x="2" y="2"/>
                    <a:pt x="2" y="1"/>
                  </a:cubicBezTo>
                  <a:cubicBezTo>
                    <a:pt x="2" y="1"/>
                    <a:pt x="3" y="2"/>
                    <a:pt x="3" y="1"/>
                  </a:cubicBezTo>
                  <a:cubicBezTo>
                    <a:pt x="3" y="1"/>
                    <a:pt x="3" y="1"/>
                    <a:pt x="3" y="1"/>
                  </a:cubicBezTo>
                  <a:cubicBezTo>
                    <a:pt x="3" y="0"/>
                    <a:pt x="3" y="0"/>
                    <a:pt x="3" y="0"/>
                  </a:cubicBezTo>
                  <a:cubicBezTo>
                    <a:pt x="2" y="0"/>
                    <a:pt x="2" y="0"/>
                    <a:pt x="2" y="0"/>
                  </a:cubicBezTo>
                  <a:cubicBezTo>
                    <a:pt x="2" y="0"/>
                    <a:pt x="2" y="0"/>
                    <a:pt x="1" y="0"/>
                  </a:cubicBezTo>
                  <a:cubicBezTo>
                    <a:pt x="1" y="1"/>
                    <a:pt x="0" y="0"/>
                    <a:pt x="0" y="0"/>
                  </a:cubicBezTo>
                  <a:cubicBezTo>
                    <a:pt x="0" y="1"/>
                    <a:pt x="0" y="1"/>
                    <a:pt x="0" y="1"/>
                  </a:cubicBezTo>
                  <a:cubicBezTo>
                    <a:pt x="1" y="1"/>
                    <a:pt x="4" y="5"/>
                    <a:pt x="4" y="5"/>
                  </a:cubicBezTo>
                  <a:cubicBezTo>
                    <a:pt x="4" y="6"/>
                    <a:pt x="4" y="7"/>
                    <a:pt x="3" y="7"/>
                  </a:cubicBezTo>
                  <a:cubicBezTo>
                    <a:pt x="3" y="7"/>
                    <a:pt x="3" y="7"/>
                    <a:pt x="3" y="7"/>
                  </a:cubicBezTo>
                  <a:cubicBezTo>
                    <a:pt x="3" y="8"/>
                    <a:pt x="4" y="8"/>
                    <a:pt x="4" y="8"/>
                  </a:cubicBezTo>
                  <a:cubicBezTo>
                    <a:pt x="5" y="10"/>
                    <a:pt x="5" y="10"/>
                    <a:pt x="5" y="10"/>
                  </a:cubicBezTo>
                  <a:cubicBezTo>
                    <a:pt x="5" y="9"/>
                    <a:pt x="5" y="9"/>
                    <a:pt x="6" y="9"/>
                  </a:cubicBezTo>
                  <a:cubicBezTo>
                    <a:pt x="6" y="9"/>
                    <a:pt x="6" y="9"/>
                    <a:pt x="6" y="9"/>
                  </a:cubicBezTo>
                  <a:cubicBezTo>
                    <a:pt x="6" y="8"/>
                    <a:pt x="7" y="9"/>
                    <a:pt x="7" y="9"/>
                  </a:cubicBezTo>
                  <a:cubicBezTo>
                    <a:pt x="7" y="9"/>
                    <a:pt x="7" y="9"/>
                    <a:pt x="7" y="9"/>
                  </a:cubicBezTo>
                  <a:cubicBezTo>
                    <a:pt x="6" y="9"/>
                    <a:pt x="6" y="9"/>
                    <a:pt x="5" y="10"/>
                  </a:cubicBezTo>
                  <a:cubicBezTo>
                    <a:pt x="5" y="11"/>
                    <a:pt x="5" y="11"/>
                    <a:pt x="5" y="11"/>
                  </a:cubicBezTo>
                  <a:cubicBezTo>
                    <a:pt x="6" y="11"/>
                    <a:pt x="8" y="15"/>
                    <a:pt x="9" y="17"/>
                  </a:cubicBezTo>
                  <a:cubicBezTo>
                    <a:pt x="9" y="18"/>
                    <a:pt x="10" y="18"/>
                    <a:pt x="10" y="18"/>
                  </a:cubicBezTo>
                  <a:cubicBezTo>
                    <a:pt x="11" y="18"/>
                    <a:pt x="11" y="18"/>
                    <a:pt x="11" y="17"/>
                  </a:cubicBezTo>
                  <a:cubicBezTo>
                    <a:pt x="10" y="17"/>
                    <a:pt x="9" y="16"/>
                    <a:pt x="10" y="16"/>
                  </a:cubicBezTo>
                  <a:cubicBezTo>
                    <a:pt x="10" y="16"/>
                    <a:pt x="11" y="16"/>
                    <a:pt x="11" y="17"/>
                  </a:cubicBezTo>
                  <a:cubicBezTo>
                    <a:pt x="11" y="17"/>
                    <a:pt x="11" y="17"/>
                    <a:pt x="11" y="17"/>
                  </a:cubicBezTo>
                  <a:cubicBezTo>
                    <a:pt x="11" y="16"/>
                    <a:pt x="11" y="16"/>
                    <a:pt x="11" y="16"/>
                  </a:cubicBezTo>
                  <a:cubicBezTo>
                    <a:pt x="11" y="16"/>
                    <a:pt x="11" y="17"/>
                    <a:pt x="12" y="17"/>
                  </a:cubicBezTo>
                  <a:cubicBezTo>
                    <a:pt x="12" y="17"/>
                    <a:pt x="13" y="16"/>
                    <a:pt x="12" y="17"/>
                  </a:cubicBezTo>
                  <a:cubicBezTo>
                    <a:pt x="12" y="17"/>
                    <a:pt x="12" y="17"/>
                    <a:pt x="12" y="17"/>
                  </a:cubicBezTo>
                  <a:cubicBezTo>
                    <a:pt x="12" y="17"/>
                    <a:pt x="12" y="17"/>
                    <a:pt x="12" y="17"/>
                  </a:cubicBezTo>
                  <a:cubicBezTo>
                    <a:pt x="12" y="18"/>
                    <a:pt x="12" y="18"/>
                    <a:pt x="12" y="18"/>
                  </a:cubicBezTo>
                  <a:cubicBezTo>
                    <a:pt x="11" y="18"/>
                    <a:pt x="11" y="18"/>
                    <a:pt x="11" y="18"/>
                  </a:cubicBezTo>
                  <a:cubicBezTo>
                    <a:pt x="11" y="18"/>
                    <a:pt x="12" y="19"/>
                    <a:pt x="12" y="18"/>
                  </a:cubicBezTo>
                  <a:cubicBezTo>
                    <a:pt x="12" y="18"/>
                    <a:pt x="12" y="18"/>
                    <a:pt x="12" y="18"/>
                  </a:cubicBezTo>
                  <a:cubicBezTo>
                    <a:pt x="12" y="19"/>
                    <a:pt x="12" y="19"/>
                    <a:pt x="12" y="19"/>
                  </a:cubicBezTo>
                  <a:cubicBezTo>
                    <a:pt x="12" y="20"/>
                    <a:pt x="13" y="20"/>
                    <a:pt x="12" y="20"/>
                  </a:cubicBezTo>
                  <a:cubicBezTo>
                    <a:pt x="12" y="21"/>
                    <a:pt x="12" y="21"/>
                    <a:pt x="12" y="20"/>
                  </a:cubicBezTo>
                  <a:cubicBezTo>
                    <a:pt x="12" y="20"/>
                    <a:pt x="12" y="20"/>
                    <a:pt x="12" y="20"/>
                  </a:cubicBezTo>
                  <a:cubicBezTo>
                    <a:pt x="11" y="19"/>
                    <a:pt x="11" y="19"/>
                    <a:pt x="11" y="19"/>
                  </a:cubicBezTo>
                  <a:cubicBezTo>
                    <a:pt x="11" y="19"/>
                    <a:pt x="11" y="19"/>
                    <a:pt x="11" y="19"/>
                  </a:cubicBezTo>
                  <a:cubicBezTo>
                    <a:pt x="10" y="19"/>
                    <a:pt x="10" y="19"/>
                    <a:pt x="10" y="19"/>
                  </a:cubicBezTo>
                  <a:cubicBezTo>
                    <a:pt x="11" y="19"/>
                    <a:pt x="11" y="20"/>
                    <a:pt x="11" y="20"/>
                  </a:cubicBezTo>
                  <a:cubicBezTo>
                    <a:pt x="11" y="21"/>
                    <a:pt x="13" y="23"/>
                    <a:pt x="13" y="24"/>
                  </a:cubicBezTo>
                  <a:cubicBezTo>
                    <a:pt x="13" y="24"/>
                    <a:pt x="13" y="24"/>
                    <a:pt x="13" y="24"/>
                  </a:cubicBezTo>
                  <a:cubicBezTo>
                    <a:pt x="14" y="24"/>
                    <a:pt x="14" y="23"/>
                    <a:pt x="14" y="23"/>
                  </a:cubicBezTo>
                  <a:cubicBezTo>
                    <a:pt x="15" y="24"/>
                    <a:pt x="15" y="24"/>
                    <a:pt x="15" y="24"/>
                  </a:cubicBezTo>
                  <a:cubicBezTo>
                    <a:pt x="15" y="24"/>
                    <a:pt x="16" y="24"/>
                    <a:pt x="15" y="25"/>
                  </a:cubicBezTo>
                  <a:cubicBezTo>
                    <a:pt x="14" y="25"/>
                    <a:pt x="14" y="25"/>
                    <a:pt x="14" y="25"/>
                  </a:cubicBezTo>
                  <a:cubicBezTo>
                    <a:pt x="14" y="25"/>
                    <a:pt x="14" y="24"/>
                    <a:pt x="13" y="24"/>
                  </a:cubicBezTo>
                  <a:cubicBezTo>
                    <a:pt x="13" y="24"/>
                    <a:pt x="13" y="24"/>
                    <a:pt x="13" y="25"/>
                  </a:cubicBezTo>
                  <a:cubicBezTo>
                    <a:pt x="13" y="25"/>
                    <a:pt x="14" y="26"/>
                    <a:pt x="14" y="27"/>
                  </a:cubicBezTo>
                  <a:cubicBezTo>
                    <a:pt x="14" y="27"/>
                    <a:pt x="14" y="28"/>
                    <a:pt x="14" y="29"/>
                  </a:cubicBezTo>
                  <a:cubicBezTo>
                    <a:pt x="14" y="29"/>
                    <a:pt x="14" y="30"/>
                    <a:pt x="15" y="30"/>
                  </a:cubicBezTo>
                  <a:cubicBezTo>
                    <a:pt x="15" y="31"/>
                    <a:pt x="15" y="31"/>
                    <a:pt x="15" y="31"/>
                  </a:cubicBezTo>
                  <a:cubicBezTo>
                    <a:pt x="15" y="31"/>
                    <a:pt x="16" y="31"/>
                    <a:pt x="15" y="31"/>
                  </a:cubicBezTo>
                  <a:cubicBezTo>
                    <a:pt x="15" y="31"/>
                    <a:pt x="14" y="31"/>
                    <a:pt x="14" y="32"/>
                  </a:cubicBezTo>
                  <a:cubicBezTo>
                    <a:pt x="14" y="33"/>
                    <a:pt x="14" y="33"/>
                    <a:pt x="14" y="33"/>
                  </a:cubicBezTo>
                  <a:cubicBezTo>
                    <a:pt x="15" y="33"/>
                    <a:pt x="15" y="33"/>
                    <a:pt x="15" y="33"/>
                  </a:cubicBezTo>
                  <a:cubicBezTo>
                    <a:pt x="14" y="33"/>
                    <a:pt x="14" y="33"/>
                    <a:pt x="14" y="33"/>
                  </a:cubicBezTo>
                  <a:cubicBezTo>
                    <a:pt x="14" y="34"/>
                    <a:pt x="15" y="33"/>
                    <a:pt x="15" y="34"/>
                  </a:cubicBezTo>
                  <a:cubicBezTo>
                    <a:pt x="15" y="34"/>
                    <a:pt x="15" y="34"/>
                    <a:pt x="15" y="34"/>
                  </a:cubicBezTo>
                  <a:cubicBezTo>
                    <a:pt x="14" y="34"/>
                    <a:pt x="14" y="34"/>
                    <a:pt x="14" y="34"/>
                  </a:cubicBezTo>
                  <a:cubicBezTo>
                    <a:pt x="14" y="35"/>
                    <a:pt x="14" y="35"/>
                    <a:pt x="13" y="36"/>
                  </a:cubicBezTo>
                  <a:cubicBezTo>
                    <a:pt x="13" y="36"/>
                    <a:pt x="13" y="36"/>
                    <a:pt x="13" y="37"/>
                  </a:cubicBezTo>
                  <a:cubicBezTo>
                    <a:pt x="13" y="37"/>
                    <a:pt x="13" y="39"/>
                    <a:pt x="13" y="40"/>
                  </a:cubicBezTo>
                  <a:cubicBezTo>
                    <a:pt x="12" y="40"/>
                    <a:pt x="12" y="41"/>
                    <a:pt x="12" y="41"/>
                  </a:cubicBezTo>
                  <a:cubicBezTo>
                    <a:pt x="11" y="41"/>
                    <a:pt x="11" y="42"/>
                    <a:pt x="11" y="42"/>
                  </a:cubicBezTo>
                  <a:cubicBezTo>
                    <a:pt x="11" y="41"/>
                    <a:pt x="10" y="41"/>
                    <a:pt x="10" y="41"/>
                  </a:cubicBezTo>
                  <a:cubicBezTo>
                    <a:pt x="10" y="42"/>
                    <a:pt x="10" y="41"/>
                    <a:pt x="10" y="42"/>
                  </a:cubicBezTo>
                  <a:cubicBezTo>
                    <a:pt x="9" y="42"/>
                    <a:pt x="9" y="42"/>
                    <a:pt x="9" y="42"/>
                  </a:cubicBezTo>
                  <a:cubicBezTo>
                    <a:pt x="9" y="42"/>
                    <a:pt x="9" y="42"/>
                    <a:pt x="8" y="42"/>
                  </a:cubicBezTo>
                  <a:cubicBezTo>
                    <a:pt x="7" y="43"/>
                    <a:pt x="7" y="43"/>
                    <a:pt x="7" y="43"/>
                  </a:cubicBezTo>
                  <a:cubicBezTo>
                    <a:pt x="7" y="44"/>
                    <a:pt x="6" y="44"/>
                    <a:pt x="7" y="45"/>
                  </a:cubicBezTo>
                  <a:cubicBezTo>
                    <a:pt x="8" y="46"/>
                    <a:pt x="9" y="46"/>
                    <a:pt x="10" y="47"/>
                  </a:cubicBezTo>
                  <a:cubicBezTo>
                    <a:pt x="11" y="48"/>
                    <a:pt x="11" y="48"/>
                    <a:pt x="11" y="48"/>
                  </a:cubicBezTo>
                  <a:cubicBezTo>
                    <a:pt x="11" y="49"/>
                    <a:pt x="12" y="49"/>
                    <a:pt x="14" y="50"/>
                  </a:cubicBezTo>
                  <a:cubicBezTo>
                    <a:pt x="15" y="50"/>
                    <a:pt x="16" y="50"/>
                    <a:pt x="16" y="52"/>
                  </a:cubicBezTo>
                  <a:cubicBezTo>
                    <a:pt x="16" y="54"/>
                    <a:pt x="16" y="54"/>
                    <a:pt x="16" y="55"/>
                  </a:cubicBezTo>
                  <a:cubicBezTo>
                    <a:pt x="16" y="55"/>
                    <a:pt x="16" y="55"/>
                    <a:pt x="16" y="56"/>
                  </a:cubicBezTo>
                  <a:cubicBezTo>
                    <a:pt x="16" y="56"/>
                    <a:pt x="16" y="57"/>
                    <a:pt x="15" y="57"/>
                  </a:cubicBezTo>
                  <a:cubicBezTo>
                    <a:pt x="15" y="58"/>
                    <a:pt x="14" y="58"/>
                    <a:pt x="14" y="59"/>
                  </a:cubicBezTo>
                  <a:cubicBezTo>
                    <a:pt x="14" y="60"/>
                    <a:pt x="14" y="59"/>
                    <a:pt x="14" y="60"/>
                  </a:cubicBezTo>
                  <a:cubicBezTo>
                    <a:pt x="13" y="60"/>
                    <a:pt x="13" y="61"/>
                    <a:pt x="12" y="61"/>
                  </a:cubicBezTo>
                  <a:cubicBezTo>
                    <a:pt x="12" y="62"/>
                    <a:pt x="11" y="62"/>
                    <a:pt x="12" y="62"/>
                  </a:cubicBezTo>
                  <a:cubicBezTo>
                    <a:pt x="12" y="63"/>
                    <a:pt x="12" y="63"/>
                    <a:pt x="13" y="63"/>
                  </a:cubicBezTo>
                  <a:cubicBezTo>
                    <a:pt x="13" y="63"/>
                    <a:pt x="13" y="64"/>
                    <a:pt x="14" y="63"/>
                  </a:cubicBezTo>
                  <a:cubicBezTo>
                    <a:pt x="15" y="63"/>
                    <a:pt x="15" y="63"/>
                    <a:pt x="15" y="63"/>
                  </a:cubicBezTo>
                  <a:cubicBezTo>
                    <a:pt x="15" y="64"/>
                    <a:pt x="15" y="65"/>
                    <a:pt x="16" y="65"/>
                  </a:cubicBezTo>
                  <a:cubicBezTo>
                    <a:pt x="16" y="65"/>
                    <a:pt x="16" y="66"/>
                    <a:pt x="16" y="65"/>
                  </a:cubicBezTo>
                  <a:cubicBezTo>
                    <a:pt x="17" y="65"/>
                    <a:pt x="18" y="65"/>
                    <a:pt x="19" y="64"/>
                  </a:cubicBezTo>
                  <a:cubicBezTo>
                    <a:pt x="20" y="63"/>
                    <a:pt x="20" y="63"/>
                    <a:pt x="21" y="62"/>
                  </a:cubicBezTo>
                  <a:cubicBezTo>
                    <a:pt x="21" y="61"/>
                    <a:pt x="21" y="61"/>
                    <a:pt x="21" y="61"/>
                  </a:cubicBezTo>
                  <a:cubicBezTo>
                    <a:pt x="22" y="61"/>
                    <a:pt x="22" y="60"/>
                    <a:pt x="22" y="60"/>
                  </a:cubicBezTo>
                  <a:cubicBezTo>
                    <a:pt x="23" y="60"/>
                    <a:pt x="23" y="59"/>
                    <a:pt x="23" y="58"/>
                  </a:cubicBezTo>
                  <a:cubicBezTo>
                    <a:pt x="24" y="57"/>
                    <a:pt x="24" y="58"/>
                    <a:pt x="24" y="57"/>
                  </a:cubicBezTo>
                  <a:cubicBezTo>
                    <a:pt x="25" y="57"/>
                    <a:pt x="24" y="57"/>
                    <a:pt x="25" y="56"/>
                  </a:cubicBezTo>
                  <a:cubicBezTo>
                    <a:pt x="25" y="56"/>
                    <a:pt x="25" y="56"/>
                    <a:pt x="26" y="56"/>
                  </a:cubicBezTo>
                  <a:cubicBezTo>
                    <a:pt x="26" y="56"/>
                    <a:pt x="25" y="55"/>
                    <a:pt x="26" y="55"/>
                  </a:cubicBezTo>
                  <a:cubicBezTo>
                    <a:pt x="26" y="54"/>
                    <a:pt x="26" y="54"/>
                    <a:pt x="26" y="54"/>
                  </a:cubicBezTo>
                  <a:cubicBezTo>
                    <a:pt x="26" y="54"/>
                    <a:pt x="27" y="54"/>
                    <a:pt x="27" y="53"/>
                  </a:cubicBezTo>
                  <a:cubicBezTo>
                    <a:pt x="28" y="52"/>
                    <a:pt x="28" y="51"/>
                    <a:pt x="29" y="50"/>
                  </a:cubicBezTo>
                  <a:cubicBezTo>
                    <a:pt x="29" y="49"/>
                    <a:pt x="29" y="49"/>
                    <a:pt x="29" y="49"/>
                  </a:cubicBezTo>
                  <a:cubicBezTo>
                    <a:pt x="30" y="49"/>
                    <a:pt x="29" y="49"/>
                    <a:pt x="29" y="49"/>
                  </a:cubicBezTo>
                  <a:cubicBezTo>
                    <a:pt x="29" y="49"/>
                    <a:pt x="28" y="49"/>
                    <a:pt x="28" y="48"/>
                  </a:cubicBezTo>
                  <a:cubicBezTo>
                    <a:pt x="28" y="47"/>
                    <a:pt x="28" y="47"/>
                    <a:pt x="28" y="47"/>
                  </a:cubicBezTo>
                  <a:cubicBezTo>
                    <a:pt x="28" y="46"/>
                    <a:pt x="28" y="46"/>
                    <a:pt x="28" y="46"/>
                  </a:cubicBezTo>
                  <a:cubicBezTo>
                    <a:pt x="29" y="46"/>
                    <a:pt x="29" y="45"/>
                    <a:pt x="29" y="45"/>
                  </a:cubicBezTo>
                  <a:cubicBezTo>
                    <a:pt x="30" y="44"/>
                    <a:pt x="30" y="44"/>
                    <a:pt x="31" y="44"/>
                  </a:cubicBezTo>
                  <a:cubicBezTo>
                    <a:pt x="32" y="44"/>
                    <a:pt x="34" y="44"/>
                    <a:pt x="34" y="44"/>
                  </a:cubicBezTo>
                  <a:cubicBezTo>
                    <a:pt x="35" y="44"/>
                    <a:pt x="35" y="44"/>
                    <a:pt x="35" y="44"/>
                  </a:cubicBezTo>
                  <a:cubicBezTo>
                    <a:pt x="35" y="44"/>
                    <a:pt x="35" y="44"/>
                    <a:pt x="35" y="43"/>
                  </a:cubicBezTo>
                  <a:cubicBezTo>
                    <a:pt x="35" y="43"/>
                    <a:pt x="35" y="42"/>
                    <a:pt x="36" y="42"/>
                  </a:cubicBezTo>
                  <a:cubicBezTo>
                    <a:pt x="36" y="41"/>
                    <a:pt x="35" y="41"/>
                    <a:pt x="36" y="41"/>
                  </a:cubicBezTo>
                  <a:cubicBezTo>
                    <a:pt x="36" y="40"/>
                    <a:pt x="36" y="41"/>
                    <a:pt x="37" y="41"/>
                  </a:cubicBezTo>
                  <a:cubicBezTo>
                    <a:pt x="37" y="40"/>
                    <a:pt x="37" y="40"/>
                    <a:pt x="38" y="40"/>
                  </a:cubicBezTo>
                  <a:cubicBezTo>
                    <a:pt x="38" y="39"/>
                    <a:pt x="39" y="40"/>
                    <a:pt x="38" y="39"/>
                  </a:cubicBezTo>
                  <a:cubicBezTo>
                    <a:pt x="38" y="38"/>
                    <a:pt x="39" y="39"/>
                    <a:pt x="39" y="39"/>
                  </a:cubicBezTo>
                  <a:cubicBezTo>
                    <a:pt x="39" y="38"/>
                    <a:pt x="39" y="38"/>
                    <a:pt x="39" y="37"/>
                  </a:cubicBezTo>
                  <a:cubicBezTo>
                    <a:pt x="39" y="37"/>
                    <a:pt x="39" y="37"/>
                    <a:pt x="39" y="37"/>
                  </a:cubicBezTo>
                  <a:cubicBezTo>
                    <a:pt x="39" y="36"/>
                    <a:pt x="39" y="36"/>
                    <a:pt x="39" y="36"/>
                  </a:cubicBezTo>
                  <a:cubicBezTo>
                    <a:pt x="39" y="35"/>
                    <a:pt x="39" y="35"/>
                    <a:pt x="39" y="35"/>
                  </a:cubicBezTo>
                  <a:cubicBezTo>
                    <a:pt x="39" y="35"/>
                    <a:pt x="39" y="35"/>
                    <a:pt x="40" y="34"/>
                  </a:cubicBezTo>
                  <a:cubicBezTo>
                    <a:pt x="40" y="33"/>
                    <a:pt x="40" y="33"/>
                    <a:pt x="40" y="33"/>
                  </a:cubicBezTo>
                  <a:cubicBezTo>
                    <a:pt x="41" y="33"/>
                    <a:pt x="41" y="32"/>
                    <a:pt x="41" y="32"/>
                  </a:cubicBezTo>
                  <a:close/>
                  <a:moveTo>
                    <a:pt x="23" y="41"/>
                  </a:moveTo>
                  <a:cubicBezTo>
                    <a:pt x="22" y="41"/>
                    <a:pt x="22" y="42"/>
                    <a:pt x="22" y="42"/>
                  </a:cubicBezTo>
                  <a:cubicBezTo>
                    <a:pt x="22" y="42"/>
                    <a:pt x="21" y="42"/>
                    <a:pt x="21" y="41"/>
                  </a:cubicBezTo>
                  <a:cubicBezTo>
                    <a:pt x="21" y="41"/>
                    <a:pt x="21" y="41"/>
                    <a:pt x="21" y="40"/>
                  </a:cubicBezTo>
                  <a:cubicBezTo>
                    <a:pt x="20" y="40"/>
                    <a:pt x="20" y="40"/>
                    <a:pt x="20" y="40"/>
                  </a:cubicBezTo>
                  <a:cubicBezTo>
                    <a:pt x="20" y="40"/>
                    <a:pt x="21" y="40"/>
                    <a:pt x="21" y="39"/>
                  </a:cubicBezTo>
                  <a:cubicBezTo>
                    <a:pt x="21" y="39"/>
                    <a:pt x="22" y="39"/>
                    <a:pt x="22" y="40"/>
                  </a:cubicBezTo>
                  <a:cubicBezTo>
                    <a:pt x="22" y="40"/>
                    <a:pt x="23" y="40"/>
                    <a:pt x="23" y="39"/>
                  </a:cubicBezTo>
                  <a:cubicBezTo>
                    <a:pt x="23" y="40"/>
                    <a:pt x="23" y="40"/>
                    <a:pt x="23" y="40"/>
                  </a:cubicBezTo>
                  <a:cubicBezTo>
                    <a:pt x="23" y="41"/>
                    <a:pt x="23" y="41"/>
                    <a:pt x="23" y="41"/>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54" name="Rectangle 405">
              <a:extLst>
                <a:ext uri="{FF2B5EF4-FFF2-40B4-BE49-F238E27FC236}">
                  <a16:creationId xmlns:a16="http://schemas.microsoft.com/office/drawing/2014/main" id="{6845F687-9494-484D-BC4A-55A01F37E6CB}"/>
                </a:ext>
              </a:extLst>
            </p:cNvPr>
            <p:cNvSpPr>
              <a:spLocks noChangeArrowheads="1"/>
            </p:cNvSpPr>
            <p:nvPr/>
          </p:nvSpPr>
          <p:spPr bwMode="auto">
            <a:xfrm>
              <a:off x="6341407" y="3844525"/>
              <a:ext cx="1389" cy="1388"/>
            </a:xfrm>
            <a:prstGeom prst="rect">
              <a:avLst/>
            </a:prstGeom>
            <a:solidFill>
              <a:srgbClr val="D9D9D9"/>
            </a:solidFill>
            <a:ln w="4763" cap="rnd">
              <a:solidFill>
                <a:srgbClr val="FFFFFF"/>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p>
          </p:txBody>
        </p:sp>
        <p:sp>
          <p:nvSpPr>
            <p:cNvPr id="26" name="Rectangle 407">
              <a:extLst>
                <a:ext uri="{FF2B5EF4-FFF2-40B4-BE49-F238E27FC236}">
                  <a16:creationId xmlns:a16="http://schemas.microsoft.com/office/drawing/2014/main" id="{F3C9E82B-6CBC-4BD2-84F8-119160924CB8}"/>
                </a:ext>
              </a:extLst>
            </p:cNvPr>
            <p:cNvSpPr>
              <a:spLocks noChangeArrowheads="1"/>
            </p:cNvSpPr>
            <p:nvPr/>
          </p:nvSpPr>
          <p:spPr bwMode="auto">
            <a:xfrm>
              <a:off x="6341407" y="3844526"/>
              <a:ext cx="1389" cy="1388"/>
            </a:xfrm>
            <a:prstGeom prst="rect">
              <a:avLst/>
            </a:prstGeom>
            <a:solidFill>
              <a:srgbClr val="65C8D0"/>
            </a:solidFill>
            <a:ln w="4763" cap="rnd">
              <a:solidFill>
                <a:srgbClr val="FFFFFF"/>
              </a:solidFill>
              <a:round/>
              <a:headEnd/>
              <a:tailEnd/>
            </a:ln>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endParaRPr lang="fr-FR" altLang="fr-FR"/>
            </a:p>
          </p:txBody>
        </p:sp>
        <p:sp>
          <p:nvSpPr>
            <p:cNvPr id="27" name="Freeform 408">
              <a:extLst>
                <a:ext uri="{FF2B5EF4-FFF2-40B4-BE49-F238E27FC236}">
                  <a16:creationId xmlns:a16="http://schemas.microsoft.com/office/drawing/2014/main" id="{D01232DE-5AB6-4275-A526-404A19E2BD99}"/>
                </a:ext>
              </a:extLst>
            </p:cNvPr>
            <p:cNvSpPr>
              <a:spLocks/>
            </p:cNvSpPr>
            <p:nvPr/>
          </p:nvSpPr>
          <p:spPr bwMode="auto">
            <a:xfrm>
              <a:off x="6055369" y="3548852"/>
              <a:ext cx="367962" cy="322048"/>
            </a:xfrm>
            <a:custGeom>
              <a:avLst/>
              <a:gdLst>
                <a:gd name="T0" fmla="*/ 680 w 99"/>
                <a:gd name="T1" fmla="*/ 184 h 87"/>
                <a:gd name="T2" fmla="*/ 645 w 99"/>
                <a:gd name="T3" fmla="*/ 120 h 87"/>
                <a:gd name="T4" fmla="*/ 616 w 99"/>
                <a:gd name="T5" fmla="*/ 43 h 87"/>
                <a:gd name="T6" fmla="*/ 573 w 99"/>
                <a:gd name="T7" fmla="*/ 13 h 87"/>
                <a:gd name="T8" fmla="*/ 543 w 99"/>
                <a:gd name="T9" fmla="*/ 8 h 87"/>
                <a:gd name="T10" fmla="*/ 522 w 99"/>
                <a:gd name="T11" fmla="*/ 29 h 87"/>
                <a:gd name="T12" fmla="*/ 517 w 99"/>
                <a:gd name="T13" fmla="*/ 51 h 87"/>
                <a:gd name="T14" fmla="*/ 501 w 99"/>
                <a:gd name="T15" fmla="*/ 43 h 87"/>
                <a:gd name="T16" fmla="*/ 501 w 99"/>
                <a:gd name="T17" fmla="*/ 56 h 87"/>
                <a:gd name="T18" fmla="*/ 479 w 99"/>
                <a:gd name="T19" fmla="*/ 64 h 87"/>
                <a:gd name="T20" fmla="*/ 452 w 99"/>
                <a:gd name="T21" fmla="*/ 51 h 87"/>
                <a:gd name="T22" fmla="*/ 137 w 99"/>
                <a:gd name="T23" fmla="*/ 64 h 87"/>
                <a:gd name="T24" fmla="*/ 99 w 99"/>
                <a:gd name="T25" fmla="*/ 149 h 87"/>
                <a:gd name="T26" fmla="*/ 99 w 99"/>
                <a:gd name="T27" fmla="*/ 333 h 87"/>
                <a:gd name="T28" fmla="*/ 72 w 99"/>
                <a:gd name="T29" fmla="*/ 328 h 87"/>
                <a:gd name="T30" fmla="*/ 56 w 99"/>
                <a:gd name="T31" fmla="*/ 363 h 87"/>
                <a:gd name="T32" fmla="*/ 35 w 99"/>
                <a:gd name="T33" fmla="*/ 384 h 87"/>
                <a:gd name="T34" fmla="*/ 21 w 99"/>
                <a:gd name="T35" fmla="*/ 405 h 87"/>
                <a:gd name="T36" fmla="*/ 21 w 99"/>
                <a:gd name="T37" fmla="*/ 435 h 87"/>
                <a:gd name="T38" fmla="*/ 21 w 99"/>
                <a:gd name="T39" fmla="*/ 448 h 87"/>
                <a:gd name="T40" fmla="*/ 29 w 99"/>
                <a:gd name="T41" fmla="*/ 477 h 87"/>
                <a:gd name="T42" fmla="*/ 51 w 99"/>
                <a:gd name="T43" fmla="*/ 533 h 87"/>
                <a:gd name="T44" fmla="*/ 64 w 99"/>
                <a:gd name="T45" fmla="*/ 563 h 87"/>
                <a:gd name="T46" fmla="*/ 94 w 99"/>
                <a:gd name="T47" fmla="*/ 605 h 87"/>
                <a:gd name="T48" fmla="*/ 166 w 99"/>
                <a:gd name="T49" fmla="*/ 584 h 87"/>
                <a:gd name="T50" fmla="*/ 193 w 99"/>
                <a:gd name="T51" fmla="*/ 568 h 87"/>
                <a:gd name="T52" fmla="*/ 214 w 99"/>
                <a:gd name="T53" fmla="*/ 611 h 87"/>
                <a:gd name="T54" fmla="*/ 230 w 99"/>
                <a:gd name="T55" fmla="*/ 619 h 87"/>
                <a:gd name="T56" fmla="*/ 257 w 99"/>
                <a:gd name="T57" fmla="*/ 611 h 87"/>
                <a:gd name="T58" fmla="*/ 278 w 99"/>
                <a:gd name="T59" fmla="*/ 605 h 87"/>
                <a:gd name="T60" fmla="*/ 321 w 99"/>
                <a:gd name="T61" fmla="*/ 619 h 87"/>
                <a:gd name="T62" fmla="*/ 359 w 99"/>
                <a:gd name="T63" fmla="*/ 605 h 87"/>
                <a:gd name="T64" fmla="*/ 380 w 99"/>
                <a:gd name="T65" fmla="*/ 576 h 87"/>
                <a:gd name="T66" fmla="*/ 444 w 99"/>
                <a:gd name="T67" fmla="*/ 597 h 87"/>
                <a:gd name="T68" fmla="*/ 487 w 99"/>
                <a:gd name="T69" fmla="*/ 525 h 87"/>
                <a:gd name="T70" fmla="*/ 487 w 99"/>
                <a:gd name="T71" fmla="*/ 512 h 87"/>
                <a:gd name="T72" fmla="*/ 501 w 99"/>
                <a:gd name="T73" fmla="*/ 499 h 87"/>
                <a:gd name="T74" fmla="*/ 530 w 99"/>
                <a:gd name="T75" fmla="*/ 491 h 87"/>
                <a:gd name="T76" fmla="*/ 530 w 99"/>
                <a:gd name="T77" fmla="*/ 541 h 87"/>
                <a:gd name="T78" fmla="*/ 551 w 99"/>
                <a:gd name="T79" fmla="*/ 568 h 87"/>
                <a:gd name="T80" fmla="*/ 565 w 99"/>
                <a:gd name="T81" fmla="*/ 547 h 87"/>
                <a:gd name="T82" fmla="*/ 581 w 99"/>
                <a:gd name="T83" fmla="*/ 512 h 87"/>
                <a:gd name="T84" fmla="*/ 610 w 99"/>
                <a:gd name="T85" fmla="*/ 461 h 87"/>
                <a:gd name="T86" fmla="*/ 637 w 99"/>
                <a:gd name="T87" fmla="*/ 413 h 87"/>
                <a:gd name="T88" fmla="*/ 632 w 99"/>
                <a:gd name="T89" fmla="*/ 328 h 87"/>
                <a:gd name="T90" fmla="*/ 653 w 99"/>
                <a:gd name="T91" fmla="*/ 269 h 87"/>
                <a:gd name="T92" fmla="*/ 696 w 99"/>
                <a:gd name="T93" fmla="*/ 235 h 8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9" h="87">
                  <a:moveTo>
                    <a:pt x="99" y="30"/>
                  </a:moveTo>
                  <a:cubicBezTo>
                    <a:pt x="99" y="30"/>
                    <a:pt x="96" y="28"/>
                    <a:pt x="95" y="26"/>
                  </a:cubicBezTo>
                  <a:cubicBezTo>
                    <a:pt x="94" y="25"/>
                    <a:pt x="92" y="24"/>
                    <a:pt x="91" y="23"/>
                  </a:cubicBezTo>
                  <a:cubicBezTo>
                    <a:pt x="90" y="22"/>
                    <a:pt x="89" y="21"/>
                    <a:pt x="90" y="17"/>
                  </a:cubicBezTo>
                  <a:cubicBezTo>
                    <a:pt x="90" y="13"/>
                    <a:pt x="90" y="13"/>
                    <a:pt x="89" y="11"/>
                  </a:cubicBezTo>
                  <a:cubicBezTo>
                    <a:pt x="88" y="9"/>
                    <a:pt x="86" y="7"/>
                    <a:pt x="86" y="6"/>
                  </a:cubicBezTo>
                  <a:cubicBezTo>
                    <a:pt x="85" y="5"/>
                    <a:pt x="85" y="4"/>
                    <a:pt x="84" y="3"/>
                  </a:cubicBezTo>
                  <a:cubicBezTo>
                    <a:pt x="83" y="2"/>
                    <a:pt x="81" y="2"/>
                    <a:pt x="80" y="2"/>
                  </a:cubicBezTo>
                  <a:cubicBezTo>
                    <a:pt x="80" y="1"/>
                    <a:pt x="79" y="0"/>
                    <a:pt x="79" y="0"/>
                  </a:cubicBezTo>
                  <a:cubicBezTo>
                    <a:pt x="79" y="0"/>
                    <a:pt x="77" y="2"/>
                    <a:pt x="76" y="1"/>
                  </a:cubicBezTo>
                  <a:cubicBezTo>
                    <a:pt x="75" y="1"/>
                    <a:pt x="74" y="1"/>
                    <a:pt x="74" y="2"/>
                  </a:cubicBezTo>
                  <a:cubicBezTo>
                    <a:pt x="73" y="3"/>
                    <a:pt x="74" y="4"/>
                    <a:pt x="73" y="4"/>
                  </a:cubicBezTo>
                  <a:cubicBezTo>
                    <a:pt x="72" y="4"/>
                    <a:pt x="72" y="4"/>
                    <a:pt x="72" y="5"/>
                  </a:cubicBezTo>
                  <a:cubicBezTo>
                    <a:pt x="72" y="6"/>
                    <a:pt x="72" y="7"/>
                    <a:pt x="72" y="7"/>
                  </a:cubicBezTo>
                  <a:cubicBezTo>
                    <a:pt x="71" y="7"/>
                    <a:pt x="71" y="7"/>
                    <a:pt x="71" y="7"/>
                  </a:cubicBezTo>
                  <a:cubicBezTo>
                    <a:pt x="71" y="6"/>
                    <a:pt x="71" y="6"/>
                    <a:pt x="70" y="6"/>
                  </a:cubicBezTo>
                  <a:cubicBezTo>
                    <a:pt x="70" y="6"/>
                    <a:pt x="69" y="6"/>
                    <a:pt x="69" y="7"/>
                  </a:cubicBezTo>
                  <a:cubicBezTo>
                    <a:pt x="70" y="7"/>
                    <a:pt x="70" y="8"/>
                    <a:pt x="70" y="8"/>
                  </a:cubicBezTo>
                  <a:cubicBezTo>
                    <a:pt x="70" y="9"/>
                    <a:pt x="69" y="9"/>
                    <a:pt x="69" y="9"/>
                  </a:cubicBezTo>
                  <a:cubicBezTo>
                    <a:pt x="68" y="9"/>
                    <a:pt x="67" y="9"/>
                    <a:pt x="67" y="9"/>
                  </a:cubicBezTo>
                  <a:cubicBezTo>
                    <a:pt x="66" y="8"/>
                    <a:pt x="66" y="8"/>
                    <a:pt x="66" y="8"/>
                  </a:cubicBezTo>
                  <a:cubicBezTo>
                    <a:pt x="63" y="7"/>
                    <a:pt x="63" y="7"/>
                    <a:pt x="63" y="7"/>
                  </a:cubicBezTo>
                  <a:cubicBezTo>
                    <a:pt x="62" y="7"/>
                    <a:pt x="19" y="8"/>
                    <a:pt x="19" y="8"/>
                  </a:cubicBezTo>
                  <a:cubicBezTo>
                    <a:pt x="19" y="9"/>
                    <a:pt x="19" y="9"/>
                    <a:pt x="19" y="9"/>
                  </a:cubicBezTo>
                  <a:cubicBezTo>
                    <a:pt x="19" y="16"/>
                    <a:pt x="19" y="20"/>
                    <a:pt x="19" y="20"/>
                  </a:cubicBezTo>
                  <a:cubicBezTo>
                    <a:pt x="14" y="21"/>
                    <a:pt x="14" y="21"/>
                    <a:pt x="14" y="21"/>
                  </a:cubicBezTo>
                  <a:cubicBezTo>
                    <a:pt x="13" y="24"/>
                    <a:pt x="13" y="24"/>
                    <a:pt x="13" y="24"/>
                  </a:cubicBezTo>
                  <a:cubicBezTo>
                    <a:pt x="14" y="47"/>
                    <a:pt x="14" y="47"/>
                    <a:pt x="14" y="47"/>
                  </a:cubicBezTo>
                  <a:cubicBezTo>
                    <a:pt x="14" y="47"/>
                    <a:pt x="13" y="47"/>
                    <a:pt x="12" y="46"/>
                  </a:cubicBezTo>
                  <a:cubicBezTo>
                    <a:pt x="11" y="45"/>
                    <a:pt x="11" y="46"/>
                    <a:pt x="10" y="46"/>
                  </a:cubicBezTo>
                  <a:cubicBezTo>
                    <a:pt x="8" y="46"/>
                    <a:pt x="9" y="48"/>
                    <a:pt x="8" y="48"/>
                  </a:cubicBezTo>
                  <a:cubicBezTo>
                    <a:pt x="7" y="48"/>
                    <a:pt x="8" y="49"/>
                    <a:pt x="8" y="51"/>
                  </a:cubicBezTo>
                  <a:cubicBezTo>
                    <a:pt x="9" y="53"/>
                    <a:pt x="8" y="53"/>
                    <a:pt x="7" y="53"/>
                  </a:cubicBezTo>
                  <a:cubicBezTo>
                    <a:pt x="6" y="53"/>
                    <a:pt x="5" y="54"/>
                    <a:pt x="5" y="54"/>
                  </a:cubicBezTo>
                  <a:cubicBezTo>
                    <a:pt x="5" y="54"/>
                    <a:pt x="4" y="55"/>
                    <a:pt x="5" y="56"/>
                  </a:cubicBezTo>
                  <a:cubicBezTo>
                    <a:pt x="5" y="56"/>
                    <a:pt x="4" y="57"/>
                    <a:pt x="3" y="57"/>
                  </a:cubicBezTo>
                  <a:cubicBezTo>
                    <a:pt x="2" y="57"/>
                    <a:pt x="2" y="58"/>
                    <a:pt x="2" y="59"/>
                  </a:cubicBezTo>
                  <a:cubicBezTo>
                    <a:pt x="1" y="60"/>
                    <a:pt x="2" y="61"/>
                    <a:pt x="3" y="61"/>
                  </a:cubicBezTo>
                  <a:cubicBezTo>
                    <a:pt x="4" y="61"/>
                    <a:pt x="4" y="62"/>
                    <a:pt x="4" y="62"/>
                  </a:cubicBezTo>
                  <a:cubicBezTo>
                    <a:pt x="4" y="63"/>
                    <a:pt x="4" y="63"/>
                    <a:pt x="3" y="63"/>
                  </a:cubicBezTo>
                  <a:cubicBezTo>
                    <a:pt x="2" y="63"/>
                    <a:pt x="2" y="64"/>
                    <a:pt x="1" y="66"/>
                  </a:cubicBezTo>
                  <a:cubicBezTo>
                    <a:pt x="0" y="68"/>
                    <a:pt x="3" y="67"/>
                    <a:pt x="4" y="67"/>
                  </a:cubicBezTo>
                  <a:cubicBezTo>
                    <a:pt x="5" y="67"/>
                    <a:pt x="5" y="68"/>
                    <a:pt x="5" y="70"/>
                  </a:cubicBezTo>
                  <a:cubicBezTo>
                    <a:pt x="5" y="72"/>
                    <a:pt x="5" y="73"/>
                    <a:pt x="7" y="75"/>
                  </a:cubicBezTo>
                  <a:cubicBezTo>
                    <a:pt x="9" y="76"/>
                    <a:pt x="8" y="77"/>
                    <a:pt x="8" y="77"/>
                  </a:cubicBezTo>
                  <a:cubicBezTo>
                    <a:pt x="8" y="77"/>
                    <a:pt x="8" y="78"/>
                    <a:pt x="9" y="79"/>
                  </a:cubicBezTo>
                  <a:cubicBezTo>
                    <a:pt x="11" y="80"/>
                    <a:pt x="13" y="83"/>
                    <a:pt x="13" y="85"/>
                  </a:cubicBezTo>
                  <a:cubicBezTo>
                    <a:pt x="13" y="85"/>
                    <a:pt x="13" y="85"/>
                    <a:pt x="13" y="85"/>
                  </a:cubicBezTo>
                  <a:cubicBezTo>
                    <a:pt x="20" y="85"/>
                    <a:pt x="21" y="83"/>
                    <a:pt x="21" y="82"/>
                  </a:cubicBezTo>
                  <a:cubicBezTo>
                    <a:pt x="23" y="82"/>
                    <a:pt x="23" y="82"/>
                    <a:pt x="23" y="82"/>
                  </a:cubicBezTo>
                  <a:cubicBezTo>
                    <a:pt x="23" y="80"/>
                    <a:pt x="23" y="80"/>
                    <a:pt x="23" y="80"/>
                  </a:cubicBezTo>
                  <a:cubicBezTo>
                    <a:pt x="27" y="80"/>
                    <a:pt x="27" y="80"/>
                    <a:pt x="27" y="80"/>
                  </a:cubicBezTo>
                  <a:cubicBezTo>
                    <a:pt x="27" y="82"/>
                    <a:pt x="27" y="82"/>
                    <a:pt x="27" y="82"/>
                  </a:cubicBezTo>
                  <a:cubicBezTo>
                    <a:pt x="30" y="86"/>
                    <a:pt x="30" y="86"/>
                    <a:pt x="30" y="86"/>
                  </a:cubicBezTo>
                  <a:cubicBezTo>
                    <a:pt x="31" y="86"/>
                    <a:pt x="31" y="86"/>
                    <a:pt x="31" y="86"/>
                  </a:cubicBezTo>
                  <a:cubicBezTo>
                    <a:pt x="32" y="87"/>
                    <a:pt x="32" y="87"/>
                    <a:pt x="32" y="87"/>
                  </a:cubicBezTo>
                  <a:cubicBezTo>
                    <a:pt x="34" y="86"/>
                    <a:pt x="34" y="86"/>
                    <a:pt x="34" y="86"/>
                  </a:cubicBezTo>
                  <a:cubicBezTo>
                    <a:pt x="36" y="86"/>
                    <a:pt x="36" y="86"/>
                    <a:pt x="36" y="86"/>
                  </a:cubicBezTo>
                  <a:cubicBezTo>
                    <a:pt x="38" y="86"/>
                    <a:pt x="38" y="86"/>
                    <a:pt x="38" y="86"/>
                  </a:cubicBezTo>
                  <a:cubicBezTo>
                    <a:pt x="39" y="85"/>
                    <a:pt x="39" y="85"/>
                    <a:pt x="39" y="85"/>
                  </a:cubicBezTo>
                  <a:cubicBezTo>
                    <a:pt x="40" y="87"/>
                    <a:pt x="40" y="87"/>
                    <a:pt x="40" y="87"/>
                  </a:cubicBezTo>
                  <a:cubicBezTo>
                    <a:pt x="45" y="87"/>
                    <a:pt x="45" y="87"/>
                    <a:pt x="45" y="87"/>
                  </a:cubicBezTo>
                  <a:cubicBezTo>
                    <a:pt x="47" y="85"/>
                    <a:pt x="47" y="85"/>
                    <a:pt x="47" y="85"/>
                  </a:cubicBezTo>
                  <a:cubicBezTo>
                    <a:pt x="50" y="85"/>
                    <a:pt x="50" y="85"/>
                    <a:pt x="50" y="85"/>
                  </a:cubicBezTo>
                  <a:cubicBezTo>
                    <a:pt x="50" y="82"/>
                    <a:pt x="50" y="82"/>
                    <a:pt x="50" y="82"/>
                  </a:cubicBezTo>
                  <a:cubicBezTo>
                    <a:pt x="53" y="81"/>
                    <a:pt x="53" y="81"/>
                    <a:pt x="53" y="81"/>
                  </a:cubicBezTo>
                  <a:cubicBezTo>
                    <a:pt x="57" y="84"/>
                    <a:pt x="57" y="84"/>
                    <a:pt x="57" y="84"/>
                  </a:cubicBezTo>
                  <a:cubicBezTo>
                    <a:pt x="62" y="84"/>
                    <a:pt x="62" y="84"/>
                    <a:pt x="62" y="84"/>
                  </a:cubicBezTo>
                  <a:cubicBezTo>
                    <a:pt x="64" y="79"/>
                    <a:pt x="68" y="77"/>
                    <a:pt x="68" y="77"/>
                  </a:cubicBezTo>
                  <a:cubicBezTo>
                    <a:pt x="68" y="74"/>
                    <a:pt x="68" y="74"/>
                    <a:pt x="68" y="74"/>
                  </a:cubicBezTo>
                  <a:cubicBezTo>
                    <a:pt x="67" y="73"/>
                    <a:pt x="67" y="73"/>
                    <a:pt x="67" y="73"/>
                  </a:cubicBezTo>
                  <a:cubicBezTo>
                    <a:pt x="68" y="72"/>
                    <a:pt x="68" y="72"/>
                    <a:pt x="68" y="72"/>
                  </a:cubicBezTo>
                  <a:cubicBezTo>
                    <a:pt x="66" y="70"/>
                    <a:pt x="66" y="70"/>
                    <a:pt x="66" y="70"/>
                  </a:cubicBezTo>
                  <a:cubicBezTo>
                    <a:pt x="70" y="70"/>
                    <a:pt x="70" y="70"/>
                    <a:pt x="70" y="70"/>
                  </a:cubicBezTo>
                  <a:cubicBezTo>
                    <a:pt x="70" y="68"/>
                    <a:pt x="70" y="68"/>
                    <a:pt x="70" y="68"/>
                  </a:cubicBezTo>
                  <a:cubicBezTo>
                    <a:pt x="74" y="69"/>
                    <a:pt x="74" y="69"/>
                    <a:pt x="74" y="69"/>
                  </a:cubicBezTo>
                  <a:cubicBezTo>
                    <a:pt x="72" y="72"/>
                    <a:pt x="73" y="74"/>
                    <a:pt x="73" y="74"/>
                  </a:cubicBezTo>
                  <a:cubicBezTo>
                    <a:pt x="74" y="76"/>
                    <a:pt x="74" y="76"/>
                    <a:pt x="74" y="76"/>
                  </a:cubicBezTo>
                  <a:cubicBezTo>
                    <a:pt x="73" y="78"/>
                    <a:pt x="73" y="78"/>
                    <a:pt x="73" y="78"/>
                  </a:cubicBezTo>
                  <a:cubicBezTo>
                    <a:pt x="77" y="80"/>
                    <a:pt x="77" y="80"/>
                    <a:pt x="77" y="80"/>
                  </a:cubicBezTo>
                  <a:cubicBezTo>
                    <a:pt x="77" y="79"/>
                    <a:pt x="77" y="79"/>
                    <a:pt x="77" y="79"/>
                  </a:cubicBezTo>
                  <a:cubicBezTo>
                    <a:pt x="77" y="75"/>
                    <a:pt x="78" y="77"/>
                    <a:pt x="79" y="77"/>
                  </a:cubicBezTo>
                  <a:cubicBezTo>
                    <a:pt x="80" y="77"/>
                    <a:pt x="80" y="78"/>
                    <a:pt x="81" y="76"/>
                  </a:cubicBezTo>
                  <a:cubicBezTo>
                    <a:pt x="81" y="74"/>
                    <a:pt x="80" y="73"/>
                    <a:pt x="81" y="72"/>
                  </a:cubicBezTo>
                  <a:cubicBezTo>
                    <a:pt x="81" y="71"/>
                    <a:pt x="83" y="69"/>
                    <a:pt x="83" y="67"/>
                  </a:cubicBezTo>
                  <a:cubicBezTo>
                    <a:pt x="83" y="65"/>
                    <a:pt x="84" y="65"/>
                    <a:pt x="85" y="65"/>
                  </a:cubicBezTo>
                  <a:cubicBezTo>
                    <a:pt x="86" y="65"/>
                    <a:pt x="86" y="65"/>
                    <a:pt x="86" y="64"/>
                  </a:cubicBezTo>
                  <a:cubicBezTo>
                    <a:pt x="86" y="63"/>
                    <a:pt x="88" y="59"/>
                    <a:pt x="89" y="58"/>
                  </a:cubicBezTo>
                  <a:cubicBezTo>
                    <a:pt x="89" y="56"/>
                    <a:pt x="89" y="54"/>
                    <a:pt x="89" y="52"/>
                  </a:cubicBezTo>
                  <a:cubicBezTo>
                    <a:pt x="88" y="50"/>
                    <a:pt x="88" y="48"/>
                    <a:pt x="88" y="46"/>
                  </a:cubicBezTo>
                  <a:cubicBezTo>
                    <a:pt x="89" y="44"/>
                    <a:pt x="90" y="44"/>
                    <a:pt x="90" y="40"/>
                  </a:cubicBezTo>
                  <a:cubicBezTo>
                    <a:pt x="90" y="36"/>
                    <a:pt x="90" y="38"/>
                    <a:pt x="91" y="38"/>
                  </a:cubicBezTo>
                  <a:cubicBezTo>
                    <a:pt x="93" y="38"/>
                    <a:pt x="93" y="37"/>
                    <a:pt x="93" y="35"/>
                  </a:cubicBezTo>
                  <a:cubicBezTo>
                    <a:pt x="94" y="33"/>
                    <a:pt x="96" y="34"/>
                    <a:pt x="97" y="33"/>
                  </a:cubicBezTo>
                  <a:cubicBezTo>
                    <a:pt x="99" y="32"/>
                    <a:pt x="99" y="30"/>
                    <a:pt x="99" y="30"/>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28" name="Freeform 409">
              <a:extLst>
                <a:ext uri="{FF2B5EF4-FFF2-40B4-BE49-F238E27FC236}">
                  <a16:creationId xmlns:a16="http://schemas.microsoft.com/office/drawing/2014/main" id="{9768DCD5-F951-48C5-9310-442C809B1815}"/>
                </a:ext>
              </a:extLst>
            </p:cNvPr>
            <p:cNvSpPr>
              <a:spLocks/>
            </p:cNvSpPr>
            <p:nvPr/>
          </p:nvSpPr>
          <p:spPr bwMode="auto">
            <a:xfrm>
              <a:off x="5229190" y="3240686"/>
              <a:ext cx="362408" cy="330377"/>
            </a:xfrm>
            <a:custGeom>
              <a:avLst/>
              <a:gdLst>
                <a:gd name="T0" fmla="*/ 200 w 98"/>
                <a:gd name="T1" fmla="*/ 358 h 89"/>
                <a:gd name="T2" fmla="*/ 184 w 98"/>
                <a:gd name="T3" fmla="*/ 385 h 89"/>
                <a:gd name="T4" fmla="*/ 141 w 98"/>
                <a:gd name="T5" fmla="*/ 406 h 89"/>
                <a:gd name="T6" fmla="*/ 120 w 98"/>
                <a:gd name="T7" fmla="*/ 449 h 89"/>
                <a:gd name="T8" fmla="*/ 93 w 98"/>
                <a:gd name="T9" fmla="*/ 487 h 89"/>
                <a:gd name="T10" fmla="*/ 64 w 98"/>
                <a:gd name="T11" fmla="*/ 516 h 89"/>
                <a:gd name="T12" fmla="*/ 43 w 98"/>
                <a:gd name="T13" fmla="*/ 559 h 89"/>
                <a:gd name="T14" fmla="*/ 21 w 98"/>
                <a:gd name="T15" fmla="*/ 580 h 89"/>
                <a:gd name="T16" fmla="*/ 0 w 98"/>
                <a:gd name="T17" fmla="*/ 623 h 89"/>
                <a:gd name="T18" fmla="*/ 157 w 98"/>
                <a:gd name="T19" fmla="*/ 636 h 89"/>
                <a:gd name="T20" fmla="*/ 162 w 98"/>
                <a:gd name="T21" fmla="*/ 572 h 89"/>
                <a:gd name="T22" fmla="*/ 213 w 98"/>
                <a:gd name="T23" fmla="*/ 543 h 89"/>
                <a:gd name="T24" fmla="*/ 234 w 98"/>
                <a:gd name="T25" fmla="*/ 436 h 89"/>
                <a:gd name="T26" fmla="*/ 362 w 98"/>
                <a:gd name="T27" fmla="*/ 444 h 89"/>
                <a:gd name="T28" fmla="*/ 376 w 98"/>
                <a:gd name="T29" fmla="*/ 393 h 89"/>
                <a:gd name="T30" fmla="*/ 376 w 98"/>
                <a:gd name="T31" fmla="*/ 364 h 89"/>
                <a:gd name="T32" fmla="*/ 376 w 98"/>
                <a:gd name="T33" fmla="*/ 364 h 89"/>
                <a:gd name="T34" fmla="*/ 376 w 98"/>
                <a:gd name="T35" fmla="*/ 321 h 89"/>
                <a:gd name="T36" fmla="*/ 405 w 98"/>
                <a:gd name="T37" fmla="*/ 316 h 89"/>
                <a:gd name="T38" fmla="*/ 439 w 98"/>
                <a:gd name="T39" fmla="*/ 294 h 89"/>
                <a:gd name="T40" fmla="*/ 482 w 98"/>
                <a:gd name="T41" fmla="*/ 286 h 89"/>
                <a:gd name="T42" fmla="*/ 495 w 98"/>
                <a:gd name="T43" fmla="*/ 278 h 89"/>
                <a:gd name="T44" fmla="*/ 517 w 98"/>
                <a:gd name="T45" fmla="*/ 278 h 89"/>
                <a:gd name="T46" fmla="*/ 538 w 98"/>
                <a:gd name="T47" fmla="*/ 265 h 89"/>
                <a:gd name="T48" fmla="*/ 546 w 98"/>
                <a:gd name="T49" fmla="*/ 257 h 89"/>
                <a:gd name="T50" fmla="*/ 575 w 98"/>
                <a:gd name="T51" fmla="*/ 243 h 89"/>
                <a:gd name="T52" fmla="*/ 589 w 98"/>
                <a:gd name="T53" fmla="*/ 235 h 89"/>
                <a:gd name="T54" fmla="*/ 581 w 98"/>
                <a:gd name="T55" fmla="*/ 222 h 89"/>
                <a:gd name="T56" fmla="*/ 581 w 98"/>
                <a:gd name="T57" fmla="*/ 201 h 89"/>
                <a:gd name="T58" fmla="*/ 623 w 98"/>
                <a:gd name="T59" fmla="*/ 201 h 89"/>
                <a:gd name="T60" fmla="*/ 682 w 98"/>
                <a:gd name="T61" fmla="*/ 201 h 89"/>
                <a:gd name="T62" fmla="*/ 695 w 98"/>
                <a:gd name="T63" fmla="*/ 179 h 89"/>
                <a:gd name="T64" fmla="*/ 682 w 98"/>
                <a:gd name="T65" fmla="*/ 142 h 89"/>
                <a:gd name="T66" fmla="*/ 682 w 98"/>
                <a:gd name="T67" fmla="*/ 115 h 89"/>
                <a:gd name="T68" fmla="*/ 682 w 98"/>
                <a:gd name="T69" fmla="*/ 72 h 89"/>
                <a:gd name="T70" fmla="*/ 666 w 98"/>
                <a:gd name="T71" fmla="*/ 72 h 89"/>
                <a:gd name="T72" fmla="*/ 645 w 98"/>
                <a:gd name="T73" fmla="*/ 64 h 89"/>
                <a:gd name="T74" fmla="*/ 631 w 98"/>
                <a:gd name="T75" fmla="*/ 64 h 89"/>
                <a:gd name="T76" fmla="*/ 533 w 98"/>
                <a:gd name="T77" fmla="*/ 43 h 89"/>
                <a:gd name="T78" fmla="*/ 511 w 98"/>
                <a:gd name="T79" fmla="*/ 8 h 89"/>
                <a:gd name="T80" fmla="*/ 495 w 98"/>
                <a:gd name="T81" fmla="*/ 8 h 89"/>
                <a:gd name="T82" fmla="*/ 474 w 98"/>
                <a:gd name="T83" fmla="*/ 35 h 89"/>
                <a:gd name="T84" fmla="*/ 453 w 98"/>
                <a:gd name="T85" fmla="*/ 72 h 89"/>
                <a:gd name="T86" fmla="*/ 453 w 98"/>
                <a:gd name="T87" fmla="*/ 115 h 89"/>
                <a:gd name="T88" fmla="*/ 431 w 98"/>
                <a:gd name="T89" fmla="*/ 128 h 89"/>
                <a:gd name="T90" fmla="*/ 418 w 98"/>
                <a:gd name="T91" fmla="*/ 128 h 89"/>
                <a:gd name="T92" fmla="*/ 405 w 98"/>
                <a:gd name="T93" fmla="*/ 142 h 89"/>
                <a:gd name="T94" fmla="*/ 384 w 98"/>
                <a:gd name="T95" fmla="*/ 158 h 89"/>
                <a:gd name="T96" fmla="*/ 384 w 98"/>
                <a:gd name="T97" fmla="*/ 179 h 89"/>
                <a:gd name="T98" fmla="*/ 368 w 98"/>
                <a:gd name="T99" fmla="*/ 201 h 89"/>
                <a:gd name="T100" fmla="*/ 354 w 98"/>
                <a:gd name="T101" fmla="*/ 243 h 89"/>
                <a:gd name="T102" fmla="*/ 349 w 98"/>
                <a:gd name="T103" fmla="*/ 273 h 89"/>
                <a:gd name="T104" fmla="*/ 312 w 98"/>
                <a:gd name="T105" fmla="*/ 300 h 89"/>
                <a:gd name="T106" fmla="*/ 285 w 98"/>
                <a:gd name="T107" fmla="*/ 321 h 89"/>
                <a:gd name="T108" fmla="*/ 234 w 98"/>
                <a:gd name="T109" fmla="*/ 342 h 89"/>
                <a:gd name="T110" fmla="*/ 200 w 98"/>
                <a:gd name="T111" fmla="*/ 358 h 8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8" h="89">
                  <a:moveTo>
                    <a:pt x="28" y="50"/>
                  </a:moveTo>
                  <a:cubicBezTo>
                    <a:pt x="28" y="50"/>
                    <a:pt x="27" y="53"/>
                    <a:pt x="26" y="54"/>
                  </a:cubicBezTo>
                  <a:cubicBezTo>
                    <a:pt x="25" y="55"/>
                    <a:pt x="22" y="57"/>
                    <a:pt x="20" y="57"/>
                  </a:cubicBezTo>
                  <a:cubicBezTo>
                    <a:pt x="18" y="58"/>
                    <a:pt x="18" y="61"/>
                    <a:pt x="17" y="63"/>
                  </a:cubicBezTo>
                  <a:cubicBezTo>
                    <a:pt x="16" y="64"/>
                    <a:pt x="14" y="67"/>
                    <a:pt x="13" y="68"/>
                  </a:cubicBezTo>
                  <a:cubicBezTo>
                    <a:pt x="12" y="69"/>
                    <a:pt x="10" y="71"/>
                    <a:pt x="9" y="72"/>
                  </a:cubicBezTo>
                  <a:cubicBezTo>
                    <a:pt x="7" y="74"/>
                    <a:pt x="7" y="77"/>
                    <a:pt x="6" y="78"/>
                  </a:cubicBezTo>
                  <a:cubicBezTo>
                    <a:pt x="6" y="79"/>
                    <a:pt x="5" y="80"/>
                    <a:pt x="3" y="81"/>
                  </a:cubicBezTo>
                  <a:cubicBezTo>
                    <a:pt x="1" y="82"/>
                    <a:pt x="0" y="87"/>
                    <a:pt x="0" y="87"/>
                  </a:cubicBezTo>
                  <a:cubicBezTo>
                    <a:pt x="22" y="89"/>
                    <a:pt x="22" y="89"/>
                    <a:pt x="22" y="89"/>
                  </a:cubicBezTo>
                  <a:cubicBezTo>
                    <a:pt x="22" y="89"/>
                    <a:pt x="22" y="83"/>
                    <a:pt x="23" y="80"/>
                  </a:cubicBezTo>
                  <a:cubicBezTo>
                    <a:pt x="23" y="78"/>
                    <a:pt x="30" y="76"/>
                    <a:pt x="30" y="76"/>
                  </a:cubicBezTo>
                  <a:cubicBezTo>
                    <a:pt x="33" y="61"/>
                    <a:pt x="33" y="61"/>
                    <a:pt x="33" y="61"/>
                  </a:cubicBezTo>
                  <a:cubicBezTo>
                    <a:pt x="51" y="62"/>
                    <a:pt x="51" y="62"/>
                    <a:pt x="51" y="62"/>
                  </a:cubicBezTo>
                  <a:cubicBezTo>
                    <a:pt x="53" y="55"/>
                    <a:pt x="53" y="55"/>
                    <a:pt x="53" y="55"/>
                  </a:cubicBezTo>
                  <a:cubicBezTo>
                    <a:pt x="53" y="51"/>
                    <a:pt x="53" y="51"/>
                    <a:pt x="53" y="51"/>
                  </a:cubicBezTo>
                  <a:cubicBezTo>
                    <a:pt x="53" y="51"/>
                    <a:pt x="53" y="51"/>
                    <a:pt x="53" y="51"/>
                  </a:cubicBezTo>
                  <a:cubicBezTo>
                    <a:pt x="53" y="45"/>
                    <a:pt x="53" y="45"/>
                    <a:pt x="53" y="45"/>
                  </a:cubicBezTo>
                  <a:cubicBezTo>
                    <a:pt x="53" y="45"/>
                    <a:pt x="55" y="45"/>
                    <a:pt x="57" y="44"/>
                  </a:cubicBezTo>
                  <a:cubicBezTo>
                    <a:pt x="58" y="43"/>
                    <a:pt x="61" y="42"/>
                    <a:pt x="62" y="41"/>
                  </a:cubicBezTo>
                  <a:cubicBezTo>
                    <a:pt x="62" y="41"/>
                    <a:pt x="67" y="40"/>
                    <a:pt x="68" y="40"/>
                  </a:cubicBezTo>
                  <a:cubicBezTo>
                    <a:pt x="69" y="41"/>
                    <a:pt x="70" y="39"/>
                    <a:pt x="70" y="39"/>
                  </a:cubicBezTo>
                  <a:cubicBezTo>
                    <a:pt x="70" y="39"/>
                    <a:pt x="71" y="38"/>
                    <a:pt x="73" y="39"/>
                  </a:cubicBezTo>
                  <a:cubicBezTo>
                    <a:pt x="75" y="40"/>
                    <a:pt x="75" y="38"/>
                    <a:pt x="76" y="37"/>
                  </a:cubicBezTo>
                  <a:cubicBezTo>
                    <a:pt x="77" y="36"/>
                    <a:pt x="76" y="37"/>
                    <a:pt x="77" y="36"/>
                  </a:cubicBezTo>
                  <a:cubicBezTo>
                    <a:pt x="77" y="36"/>
                    <a:pt x="80" y="34"/>
                    <a:pt x="81" y="34"/>
                  </a:cubicBezTo>
                  <a:cubicBezTo>
                    <a:pt x="82" y="34"/>
                    <a:pt x="84" y="34"/>
                    <a:pt x="83" y="33"/>
                  </a:cubicBezTo>
                  <a:cubicBezTo>
                    <a:pt x="83" y="32"/>
                    <a:pt x="82" y="32"/>
                    <a:pt x="82" y="31"/>
                  </a:cubicBezTo>
                  <a:cubicBezTo>
                    <a:pt x="82" y="30"/>
                    <a:pt x="79" y="28"/>
                    <a:pt x="82" y="28"/>
                  </a:cubicBezTo>
                  <a:cubicBezTo>
                    <a:pt x="85" y="28"/>
                    <a:pt x="87" y="28"/>
                    <a:pt x="88" y="28"/>
                  </a:cubicBezTo>
                  <a:cubicBezTo>
                    <a:pt x="89" y="28"/>
                    <a:pt x="95" y="28"/>
                    <a:pt x="96" y="28"/>
                  </a:cubicBezTo>
                  <a:cubicBezTo>
                    <a:pt x="98" y="27"/>
                    <a:pt x="98" y="25"/>
                    <a:pt x="98" y="25"/>
                  </a:cubicBezTo>
                  <a:cubicBezTo>
                    <a:pt x="97" y="24"/>
                    <a:pt x="95" y="22"/>
                    <a:pt x="96" y="20"/>
                  </a:cubicBezTo>
                  <a:cubicBezTo>
                    <a:pt x="96" y="19"/>
                    <a:pt x="96" y="18"/>
                    <a:pt x="96" y="16"/>
                  </a:cubicBezTo>
                  <a:cubicBezTo>
                    <a:pt x="96" y="15"/>
                    <a:pt x="96" y="10"/>
                    <a:pt x="96" y="10"/>
                  </a:cubicBezTo>
                  <a:cubicBezTo>
                    <a:pt x="94" y="10"/>
                    <a:pt x="94" y="10"/>
                    <a:pt x="94" y="10"/>
                  </a:cubicBezTo>
                  <a:cubicBezTo>
                    <a:pt x="93" y="10"/>
                    <a:pt x="91" y="9"/>
                    <a:pt x="91" y="9"/>
                  </a:cubicBezTo>
                  <a:cubicBezTo>
                    <a:pt x="89" y="9"/>
                    <a:pt x="89" y="9"/>
                    <a:pt x="89" y="9"/>
                  </a:cubicBezTo>
                  <a:cubicBezTo>
                    <a:pt x="89" y="9"/>
                    <a:pt x="77" y="10"/>
                    <a:pt x="75" y="6"/>
                  </a:cubicBezTo>
                  <a:cubicBezTo>
                    <a:pt x="73" y="3"/>
                    <a:pt x="73" y="2"/>
                    <a:pt x="72" y="1"/>
                  </a:cubicBezTo>
                  <a:cubicBezTo>
                    <a:pt x="72" y="1"/>
                    <a:pt x="70" y="0"/>
                    <a:pt x="70" y="1"/>
                  </a:cubicBezTo>
                  <a:cubicBezTo>
                    <a:pt x="70" y="2"/>
                    <a:pt x="68" y="4"/>
                    <a:pt x="67" y="5"/>
                  </a:cubicBezTo>
                  <a:cubicBezTo>
                    <a:pt x="67" y="6"/>
                    <a:pt x="66" y="9"/>
                    <a:pt x="64" y="10"/>
                  </a:cubicBezTo>
                  <a:cubicBezTo>
                    <a:pt x="63" y="11"/>
                    <a:pt x="64" y="14"/>
                    <a:pt x="64" y="16"/>
                  </a:cubicBezTo>
                  <a:cubicBezTo>
                    <a:pt x="63" y="18"/>
                    <a:pt x="62" y="18"/>
                    <a:pt x="61" y="18"/>
                  </a:cubicBezTo>
                  <a:cubicBezTo>
                    <a:pt x="60" y="18"/>
                    <a:pt x="59" y="17"/>
                    <a:pt x="59" y="18"/>
                  </a:cubicBezTo>
                  <a:cubicBezTo>
                    <a:pt x="58" y="19"/>
                    <a:pt x="57" y="19"/>
                    <a:pt x="57" y="20"/>
                  </a:cubicBezTo>
                  <a:cubicBezTo>
                    <a:pt x="56" y="21"/>
                    <a:pt x="54" y="21"/>
                    <a:pt x="54" y="22"/>
                  </a:cubicBezTo>
                  <a:cubicBezTo>
                    <a:pt x="55" y="24"/>
                    <a:pt x="55" y="24"/>
                    <a:pt x="54" y="25"/>
                  </a:cubicBezTo>
                  <a:cubicBezTo>
                    <a:pt x="52" y="26"/>
                    <a:pt x="54" y="24"/>
                    <a:pt x="52" y="28"/>
                  </a:cubicBezTo>
                  <a:cubicBezTo>
                    <a:pt x="50" y="32"/>
                    <a:pt x="48" y="33"/>
                    <a:pt x="50" y="34"/>
                  </a:cubicBezTo>
                  <a:cubicBezTo>
                    <a:pt x="51" y="36"/>
                    <a:pt x="51" y="36"/>
                    <a:pt x="49" y="38"/>
                  </a:cubicBezTo>
                  <a:cubicBezTo>
                    <a:pt x="48" y="39"/>
                    <a:pt x="45" y="41"/>
                    <a:pt x="44" y="42"/>
                  </a:cubicBezTo>
                  <a:cubicBezTo>
                    <a:pt x="43" y="44"/>
                    <a:pt x="42" y="42"/>
                    <a:pt x="40" y="45"/>
                  </a:cubicBezTo>
                  <a:cubicBezTo>
                    <a:pt x="38" y="47"/>
                    <a:pt x="35" y="48"/>
                    <a:pt x="33" y="48"/>
                  </a:cubicBezTo>
                  <a:cubicBezTo>
                    <a:pt x="30" y="48"/>
                    <a:pt x="28" y="50"/>
                    <a:pt x="28" y="50"/>
                  </a:cubicBezTo>
                  <a:close/>
                </a:path>
              </a:pathLst>
            </a:custGeom>
            <a:solidFill>
              <a:srgbClr val="CC99FF"/>
            </a:solidFill>
            <a:ln w="4763" cap="rnd">
              <a:solidFill>
                <a:srgbClr val="FFFFFF"/>
              </a:solidFill>
              <a:prstDash val="solid"/>
              <a:round/>
              <a:headEnd/>
              <a:tailEnd/>
            </a:ln>
          </p:spPr>
          <p:txBody>
            <a:bodyPr/>
            <a:lstStyle/>
            <a:p>
              <a:endParaRPr lang="en-US"/>
            </a:p>
          </p:txBody>
        </p:sp>
        <p:sp>
          <p:nvSpPr>
            <p:cNvPr id="29" name="Freeform 410">
              <a:extLst>
                <a:ext uri="{FF2B5EF4-FFF2-40B4-BE49-F238E27FC236}">
                  <a16:creationId xmlns:a16="http://schemas.microsoft.com/office/drawing/2014/main" id="{87DC3FC4-DACB-4272-82DA-0871B4701AD9}"/>
                </a:ext>
              </a:extLst>
            </p:cNvPr>
            <p:cNvSpPr>
              <a:spLocks/>
            </p:cNvSpPr>
            <p:nvPr/>
          </p:nvSpPr>
          <p:spPr bwMode="auto">
            <a:xfrm>
              <a:off x="5331942" y="3429472"/>
              <a:ext cx="11108" cy="0"/>
            </a:xfrm>
            <a:custGeom>
              <a:avLst/>
              <a:gdLst>
                <a:gd name="T0" fmla="*/ 0 w 8"/>
                <a:gd name="T1" fmla="*/ 8 w 8"/>
                <a:gd name="T2" fmla="*/ 0 w 8"/>
                <a:gd name="T3" fmla="*/ 0 60000 65536"/>
                <a:gd name="T4" fmla="*/ 0 60000 65536"/>
                <a:gd name="T5" fmla="*/ 0 60000 65536"/>
              </a:gdLst>
              <a:ahLst/>
              <a:cxnLst>
                <a:cxn ang="T3">
                  <a:pos x="T0" y="0"/>
                </a:cxn>
                <a:cxn ang="T4">
                  <a:pos x="T1" y="0"/>
                </a:cxn>
                <a:cxn ang="T5">
                  <a:pos x="T2" y="0"/>
                </a:cxn>
              </a:cxnLst>
              <a:rect l="0" t="0" r="r" b="b"/>
              <a:pathLst>
                <a:path w="8">
                  <a:moveTo>
                    <a:pt x="0" y="0"/>
                  </a:moveTo>
                  <a:lnTo>
                    <a:pt x="8" y="0"/>
                  </a:lnTo>
                  <a:lnTo>
                    <a:pt x="0" y="0"/>
                  </a:lnTo>
                  <a:close/>
                </a:path>
              </a:pathLst>
            </a:custGeom>
            <a:solidFill>
              <a:srgbClr val="65C8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Line 411">
              <a:extLst>
                <a:ext uri="{FF2B5EF4-FFF2-40B4-BE49-F238E27FC236}">
                  <a16:creationId xmlns:a16="http://schemas.microsoft.com/office/drawing/2014/main" id="{F29C8E4B-CA0E-43B8-9781-A95083041347}"/>
                </a:ext>
              </a:extLst>
            </p:cNvPr>
            <p:cNvSpPr>
              <a:spLocks noChangeShapeType="1"/>
            </p:cNvSpPr>
            <p:nvPr/>
          </p:nvSpPr>
          <p:spPr bwMode="auto">
            <a:xfrm>
              <a:off x="5331942" y="3429472"/>
              <a:ext cx="11108" cy="0"/>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Freeform 412">
              <a:extLst>
                <a:ext uri="{FF2B5EF4-FFF2-40B4-BE49-F238E27FC236}">
                  <a16:creationId xmlns:a16="http://schemas.microsoft.com/office/drawing/2014/main" id="{9222BC3F-F1FC-4A21-88A4-F6D245B25B04}"/>
                </a:ext>
              </a:extLst>
            </p:cNvPr>
            <p:cNvSpPr>
              <a:spLocks/>
            </p:cNvSpPr>
            <p:nvPr/>
          </p:nvSpPr>
          <p:spPr bwMode="auto">
            <a:xfrm>
              <a:off x="5354159" y="3429472"/>
              <a:ext cx="8331" cy="0"/>
            </a:xfrm>
            <a:custGeom>
              <a:avLst/>
              <a:gdLst>
                <a:gd name="T0" fmla="*/ 0 w 6"/>
                <a:gd name="T1" fmla="*/ 6 w 6"/>
                <a:gd name="T2" fmla="*/ 0 w 6"/>
                <a:gd name="T3" fmla="*/ 0 60000 65536"/>
                <a:gd name="T4" fmla="*/ 0 60000 65536"/>
                <a:gd name="T5" fmla="*/ 0 60000 65536"/>
              </a:gdLst>
              <a:ahLst/>
              <a:cxnLst>
                <a:cxn ang="T3">
                  <a:pos x="T0" y="0"/>
                </a:cxn>
                <a:cxn ang="T4">
                  <a:pos x="T1" y="0"/>
                </a:cxn>
                <a:cxn ang="T5">
                  <a:pos x="T2" y="0"/>
                </a:cxn>
              </a:cxnLst>
              <a:rect l="0" t="0" r="r" b="b"/>
              <a:pathLst>
                <a:path w="6">
                  <a:moveTo>
                    <a:pt x="0" y="0"/>
                  </a:moveTo>
                  <a:lnTo>
                    <a:pt x="6" y="0"/>
                  </a:lnTo>
                  <a:lnTo>
                    <a:pt x="0" y="0"/>
                  </a:lnTo>
                  <a:close/>
                </a:path>
              </a:pathLst>
            </a:custGeom>
            <a:solidFill>
              <a:srgbClr val="65C8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2" name="Line 413">
              <a:extLst>
                <a:ext uri="{FF2B5EF4-FFF2-40B4-BE49-F238E27FC236}">
                  <a16:creationId xmlns:a16="http://schemas.microsoft.com/office/drawing/2014/main" id="{590497F0-380C-443B-B354-9B5D205F8563}"/>
                </a:ext>
              </a:extLst>
            </p:cNvPr>
            <p:cNvSpPr>
              <a:spLocks noChangeShapeType="1"/>
            </p:cNvSpPr>
            <p:nvPr/>
          </p:nvSpPr>
          <p:spPr bwMode="auto">
            <a:xfrm>
              <a:off x="5354159" y="3429472"/>
              <a:ext cx="8331" cy="0"/>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Freeform 414">
              <a:extLst>
                <a:ext uri="{FF2B5EF4-FFF2-40B4-BE49-F238E27FC236}">
                  <a16:creationId xmlns:a16="http://schemas.microsoft.com/office/drawing/2014/main" id="{DC6F70F7-7BFC-4846-B016-18225AEFFB4D}"/>
                </a:ext>
              </a:extLst>
            </p:cNvPr>
            <p:cNvSpPr>
              <a:spLocks/>
            </p:cNvSpPr>
            <p:nvPr/>
          </p:nvSpPr>
          <p:spPr bwMode="auto">
            <a:xfrm>
              <a:off x="5373598" y="3429472"/>
              <a:ext cx="11108" cy="0"/>
            </a:xfrm>
            <a:custGeom>
              <a:avLst/>
              <a:gdLst>
                <a:gd name="T0" fmla="*/ 0 w 8"/>
                <a:gd name="T1" fmla="*/ 8 w 8"/>
                <a:gd name="T2" fmla="*/ 0 w 8"/>
                <a:gd name="T3" fmla="*/ 0 60000 65536"/>
                <a:gd name="T4" fmla="*/ 0 60000 65536"/>
                <a:gd name="T5" fmla="*/ 0 60000 65536"/>
              </a:gdLst>
              <a:ahLst/>
              <a:cxnLst>
                <a:cxn ang="T3">
                  <a:pos x="T0" y="0"/>
                </a:cxn>
                <a:cxn ang="T4">
                  <a:pos x="T1" y="0"/>
                </a:cxn>
                <a:cxn ang="T5">
                  <a:pos x="T2" y="0"/>
                </a:cxn>
              </a:cxnLst>
              <a:rect l="0" t="0" r="r" b="b"/>
              <a:pathLst>
                <a:path w="8">
                  <a:moveTo>
                    <a:pt x="0" y="0"/>
                  </a:moveTo>
                  <a:lnTo>
                    <a:pt x="8" y="0"/>
                  </a:lnTo>
                  <a:lnTo>
                    <a:pt x="0" y="0"/>
                  </a:lnTo>
                  <a:close/>
                </a:path>
              </a:pathLst>
            </a:custGeom>
            <a:solidFill>
              <a:srgbClr val="65C8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4" name="Line 415">
              <a:extLst>
                <a:ext uri="{FF2B5EF4-FFF2-40B4-BE49-F238E27FC236}">
                  <a16:creationId xmlns:a16="http://schemas.microsoft.com/office/drawing/2014/main" id="{F79509E3-B1C2-4B96-B94B-7D534844B808}"/>
                </a:ext>
              </a:extLst>
            </p:cNvPr>
            <p:cNvSpPr>
              <a:spLocks noChangeShapeType="1"/>
            </p:cNvSpPr>
            <p:nvPr/>
          </p:nvSpPr>
          <p:spPr bwMode="auto">
            <a:xfrm>
              <a:off x="5373598" y="3429472"/>
              <a:ext cx="11108" cy="0"/>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Freeform 416">
              <a:extLst>
                <a:ext uri="{FF2B5EF4-FFF2-40B4-BE49-F238E27FC236}">
                  <a16:creationId xmlns:a16="http://schemas.microsoft.com/office/drawing/2014/main" id="{F827813E-5856-4223-A6FC-F544348CB42F}"/>
                </a:ext>
              </a:extLst>
            </p:cNvPr>
            <p:cNvSpPr>
              <a:spLocks/>
            </p:cNvSpPr>
            <p:nvPr/>
          </p:nvSpPr>
          <p:spPr bwMode="auto">
            <a:xfrm>
              <a:off x="5391649" y="3429472"/>
              <a:ext cx="11108" cy="0"/>
            </a:xfrm>
            <a:custGeom>
              <a:avLst/>
              <a:gdLst>
                <a:gd name="T0" fmla="*/ 0 w 8"/>
                <a:gd name="T1" fmla="*/ 8 w 8"/>
                <a:gd name="T2" fmla="*/ 0 w 8"/>
                <a:gd name="T3" fmla="*/ 0 60000 65536"/>
                <a:gd name="T4" fmla="*/ 0 60000 65536"/>
                <a:gd name="T5" fmla="*/ 0 60000 65536"/>
              </a:gdLst>
              <a:ahLst/>
              <a:cxnLst>
                <a:cxn ang="T3">
                  <a:pos x="T0" y="0"/>
                </a:cxn>
                <a:cxn ang="T4">
                  <a:pos x="T1" y="0"/>
                </a:cxn>
                <a:cxn ang="T5">
                  <a:pos x="T2" y="0"/>
                </a:cxn>
              </a:cxnLst>
              <a:rect l="0" t="0" r="r" b="b"/>
              <a:pathLst>
                <a:path w="8">
                  <a:moveTo>
                    <a:pt x="0" y="0"/>
                  </a:moveTo>
                  <a:lnTo>
                    <a:pt x="8" y="0"/>
                  </a:lnTo>
                  <a:lnTo>
                    <a:pt x="0" y="0"/>
                  </a:lnTo>
                  <a:close/>
                </a:path>
              </a:pathLst>
            </a:custGeom>
            <a:solidFill>
              <a:srgbClr val="65C8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Line 417">
              <a:extLst>
                <a:ext uri="{FF2B5EF4-FFF2-40B4-BE49-F238E27FC236}">
                  <a16:creationId xmlns:a16="http://schemas.microsoft.com/office/drawing/2014/main" id="{E9E24977-B169-43B2-A95B-CEEC0216674D}"/>
                </a:ext>
              </a:extLst>
            </p:cNvPr>
            <p:cNvSpPr>
              <a:spLocks noChangeShapeType="1"/>
            </p:cNvSpPr>
            <p:nvPr/>
          </p:nvSpPr>
          <p:spPr bwMode="auto">
            <a:xfrm>
              <a:off x="5391649" y="3429472"/>
              <a:ext cx="11108" cy="0"/>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Freeform 418">
              <a:extLst>
                <a:ext uri="{FF2B5EF4-FFF2-40B4-BE49-F238E27FC236}">
                  <a16:creationId xmlns:a16="http://schemas.microsoft.com/office/drawing/2014/main" id="{4E9F1575-22E2-46F3-AA81-B9BD9736D1F9}"/>
                </a:ext>
              </a:extLst>
            </p:cNvPr>
            <p:cNvSpPr>
              <a:spLocks/>
            </p:cNvSpPr>
            <p:nvPr/>
          </p:nvSpPr>
          <p:spPr bwMode="auto">
            <a:xfrm>
              <a:off x="5411089" y="3429472"/>
              <a:ext cx="11108" cy="4164"/>
            </a:xfrm>
            <a:custGeom>
              <a:avLst/>
              <a:gdLst>
                <a:gd name="T0" fmla="*/ 0 w 8"/>
                <a:gd name="T1" fmla="*/ 0 h 3"/>
                <a:gd name="T2" fmla="*/ 8 w 8"/>
                <a:gd name="T3" fmla="*/ 3 h 3"/>
                <a:gd name="T4" fmla="*/ 0 w 8"/>
                <a:gd name="T5" fmla="*/ 0 h 3"/>
                <a:gd name="T6" fmla="*/ 0 60000 65536"/>
                <a:gd name="T7" fmla="*/ 0 60000 65536"/>
                <a:gd name="T8" fmla="*/ 0 60000 65536"/>
              </a:gdLst>
              <a:ahLst/>
              <a:cxnLst>
                <a:cxn ang="T6">
                  <a:pos x="T0" y="T1"/>
                </a:cxn>
                <a:cxn ang="T7">
                  <a:pos x="T2" y="T3"/>
                </a:cxn>
                <a:cxn ang="T8">
                  <a:pos x="T4" y="T5"/>
                </a:cxn>
              </a:cxnLst>
              <a:rect l="0" t="0" r="r" b="b"/>
              <a:pathLst>
                <a:path w="8" h="3">
                  <a:moveTo>
                    <a:pt x="0" y="0"/>
                  </a:moveTo>
                  <a:lnTo>
                    <a:pt x="8" y="3"/>
                  </a:lnTo>
                  <a:lnTo>
                    <a:pt x="0" y="0"/>
                  </a:lnTo>
                  <a:close/>
                </a:path>
              </a:pathLst>
            </a:custGeom>
            <a:solidFill>
              <a:srgbClr val="65C8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Line 419">
              <a:extLst>
                <a:ext uri="{FF2B5EF4-FFF2-40B4-BE49-F238E27FC236}">
                  <a16:creationId xmlns:a16="http://schemas.microsoft.com/office/drawing/2014/main" id="{CEC09111-F502-43DA-839F-68094693FCD2}"/>
                </a:ext>
              </a:extLst>
            </p:cNvPr>
            <p:cNvSpPr>
              <a:spLocks noChangeShapeType="1"/>
            </p:cNvSpPr>
            <p:nvPr/>
          </p:nvSpPr>
          <p:spPr bwMode="auto">
            <a:xfrm>
              <a:off x="5411089" y="3429472"/>
              <a:ext cx="11108" cy="4164"/>
            </a:xfrm>
            <a:prstGeom prst="line">
              <a:avLst/>
            </a:prstGeom>
            <a:noFill/>
            <a:ln w="4763" cap="rnd">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Freeform 420">
              <a:extLst>
                <a:ext uri="{FF2B5EF4-FFF2-40B4-BE49-F238E27FC236}">
                  <a16:creationId xmlns:a16="http://schemas.microsoft.com/office/drawing/2014/main" id="{5523E960-414E-4A12-B47A-7BD5A27A0C51}"/>
                </a:ext>
              </a:extLst>
            </p:cNvPr>
            <p:cNvSpPr>
              <a:spLocks/>
            </p:cNvSpPr>
            <p:nvPr/>
          </p:nvSpPr>
          <p:spPr bwMode="auto">
            <a:xfrm>
              <a:off x="6097025" y="3800105"/>
              <a:ext cx="286038" cy="204056"/>
            </a:xfrm>
            <a:custGeom>
              <a:avLst/>
              <a:gdLst>
                <a:gd name="T0" fmla="*/ 72 w 77"/>
                <a:gd name="T1" fmla="*/ 94 h 55"/>
                <a:gd name="T2" fmla="*/ 86 w 77"/>
                <a:gd name="T3" fmla="*/ 86 h 55"/>
                <a:gd name="T4" fmla="*/ 115 w 77"/>
                <a:gd name="T5" fmla="*/ 99 h 55"/>
                <a:gd name="T6" fmla="*/ 144 w 77"/>
                <a:gd name="T7" fmla="*/ 128 h 55"/>
                <a:gd name="T8" fmla="*/ 166 w 77"/>
                <a:gd name="T9" fmla="*/ 128 h 55"/>
                <a:gd name="T10" fmla="*/ 187 w 77"/>
                <a:gd name="T11" fmla="*/ 128 h 55"/>
                <a:gd name="T12" fmla="*/ 209 w 77"/>
                <a:gd name="T13" fmla="*/ 136 h 55"/>
                <a:gd name="T14" fmla="*/ 257 w 77"/>
                <a:gd name="T15" fmla="*/ 120 h 55"/>
                <a:gd name="T16" fmla="*/ 278 w 77"/>
                <a:gd name="T17" fmla="*/ 99 h 55"/>
                <a:gd name="T18" fmla="*/ 329 w 77"/>
                <a:gd name="T19" fmla="*/ 115 h 55"/>
                <a:gd name="T20" fmla="*/ 407 w 77"/>
                <a:gd name="T21" fmla="*/ 64 h 55"/>
                <a:gd name="T22" fmla="*/ 401 w 77"/>
                <a:gd name="T23" fmla="*/ 35 h 55"/>
                <a:gd name="T24" fmla="*/ 393 w 77"/>
                <a:gd name="T25" fmla="*/ 13 h 55"/>
                <a:gd name="T26" fmla="*/ 423 w 77"/>
                <a:gd name="T27" fmla="*/ 0 h 55"/>
                <a:gd name="T28" fmla="*/ 444 w 77"/>
                <a:gd name="T29" fmla="*/ 43 h 55"/>
                <a:gd name="T30" fmla="*/ 444 w 77"/>
                <a:gd name="T31" fmla="*/ 64 h 55"/>
                <a:gd name="T32" fmla="*/ 474 w 77"/>
                <a:gd name="T33" fmla="*/ 86 h 55"/>
                <a:gd name="T34" fmla="*/ 466 w 77"/>
                <a:gd name="T35" fmla="*/ 158 h 55"/>
                <a:gd name="T36" fmla="*/ 431 w 77"/>
                <a:gd name="T37" fmla="*/ 171 h 55"/>
                <a:gd name="T38" fmla="*/ 452 w 77"/>
                <a:gd name="T39" fmla="*/ 208 h 55"/>
                <a:gd name="T40" fmla="*/ 495 w 77"/>
                <a:gd name="T41" fmla="*/ 257 h 55"/>
                <a:gd name="T42" fmla="*/ 522 w 77"/>
                <a:gd name="T43" fmla="*/ 299 h 55"/>
                <a:gd name="T44" fmla="*/ 543 w 77"/>
                <a:gd name="T45" fmla="*/ 337 h 55"/>
                <a:gd name="T46" fmla="*/ 452 w 77"/>
                <a:gd name="T47" fmla="*/ 380 h 55"/>
                <a:gd name="T48" fmla="*/ 401 w 77"/>
                <a:gd name="T49" fmla="*/ 380 h 55"/>
                <a:gd name="T50" fmla="*/ 364 w 77"/>
                <a:gd name="T51" fmla="*/ 380 h 55"/>
                <a:gd name="T52" fmla="*/ 342 w 77"/>
                <a:gd name="T53" fmla="*/ 380 h 55"/>
                <a:gd name="T54" fmla="*/ 329 w 77"/>
                <a:gd name="T55" fmla="*/ 393 h 55"/>
                <a:gd name="T56" fmla="*/ 300 w 77"/>
                <a:gd name="T57" fmla="*/ 363 h 55"/>
                <a:gd name="T58" fmla="*/ 278 w 77"/>
                <a:gd name="T59" fmla="*/ 342 h 55"/>
                <a:gd name="T60" fmla="*/ 251 w 77"/>
                <a:gd name="T61" fmla="*/ 350 h 55"/>
                <a:gd name="T62" fmla="*/ 214 w 77"/>
                <a:gd name="T63" fmla="*/ 350 h 55"/>
                <a:gd name="T64" fmla="*/ 171 w 77"/>
                <a:gd name="T65" fmla="*/ 321 h 55"/>
                <a:gd name="T66" fmla="*/ 166 w 77"/>
                <a:gd name="T67" fmla="*/ 299 h 55"/>
                <a:gd name="T68" fmla="*/ 136 w 77"/>
                <a:gd name="T69" fmla="*/ 257 h 55"/>
                <a:gd name="T70" fmla="*/ 86 w 77"/>
                <a:gd name="T71" fmla="*/ 230 h 55"/>
                <a:gd name="T72" fmla="*/ 72 w 77"/>
                <a:gd name="T73" fmla="*/ 200 h 55"/>
                <a:gd name="T74" fmla="*/ 35 w 77"/>
                <a:gd name="T75" fmla="*/ 179 h 55"/>
                <a:gd name="T76" fmla="*/ 8 w 77"/>
                <a:gd name="T77" fmla="*/ 163 h 55"/>
                <a:gd name="T78" fmla="*/ 13 w 77"/>
                <a:gd name="T79" fmla="*/ 120 h 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7" h="55">
                  <a:moveTo>
                    <a:pt x="2" y="17"/>
                  </a:moveTo>
                  <a:cubicBezTo>
                    <a:pt x="9" y="17"/>
                    <a:pt x="10" y="15"/>
                    <a:pt x="10" y="13"/>
                  </a:cubicBezTo>
                  <a:cubicBezTo>
                    <a:pt x="12" y="13"/>
                    <a:pt x="12" y="13"/>
                    <a:pt x="12" y="13"/>
                  </a:cubicBezTo>
                  <a:cubicBezTo>
                    <a:pt x="12" y="12"/>
                    <a:pt x="12" y="12"/>
                    <a:pt x="12" y="12"/>
                  </a:cubicBezTo>
                  <a:cubicBezTo>
                    <a:pt x="16" y="12"/>
                    <a:pt x="16" y="12"/>
                    <a:pt x="16" y="12"/>
                  </a:cubicBezTo>
                  <a:cubicBezTo>
                    <a:pt x="16" y="14"/>
                    <a:pt x="16" y="14"/>
                    <a:pt x="16" y="14"/>
                  </a:cubicBezTo>
                  <a:cubicBezTo>
                    <a:pt x="18" y="18"/>
                    <a:pt x="18" y="18"/>
                    <a:pt x="18" y="18"/>
                  </a:cubicBezTo>
                  <a:cubicBezTo>
                    <a:pt x="20" y="18"/>
                    <a:pt x="20" y="18"/>
                    <a:pt x="20" y="18"/>
                  </a:cubicBezTo>
                  <a:cubicBezTo>
                    <a:pt x="21" y="19"/>
                    <a:pt x="21" y="19"/>
                    <a:pt x="21" y="19"/>
                  </a:cubicBezTo>
                  <a:cubicBezTo>
                    <a:pt x="23" y="18"/>
                    <a:pt x="23" y="18"/>
                    <a:pt x="23" y="18"/>
                  </a:cubicBezTo>
                  <a:cubicBezTo>
                    <a:pt x="25" y="18"/>
                    <a:pt x="25" y="18"/>
                    <a:pt x="25" y="18"/>
                  </a:cubicBezTo>
                  <a:cubicBezTo>
                    <a:pt x="26" y="18"/>
                    <a:pt x="26" y="18"/>
                    <a:pt x="26" y="18"/>
                  </a:cubicBezTo>
                  <a:cubicBezTo>
                    <a:pt x="28" y="17"/>
                    <a:pt x="28" y="17"/>
                    <a:pt x="28" y="17"/>
                  </a:cubicBezTo>
                  <a:cubicBezTo>
                    <a:pt x="29" y="19"/>
                    <a:pt x="29" y="19"/>
                    <a:pt x="29" y="19"/>
                  </a:cubicBezTo>
                  <a:cubicBezTo>
                    <a:pt x="34" y="19"/>
                    <a:pt x="34" y="19"/>
                    <a:pt x="34" y="19"/>
                  </a:cubicBezTo>
                  <a:cubicBezTo>
                    <a:pt x="36" y="17"/>
                    <a:pt x="36" y="17"/>
                    <a:pt x="36" y="17"/>
                  </a:cubicBezTo>
                  <a:cubicBezTo>
                    <a:pt x="38" y="17"/>
                    <a:pt x="38" y="17"/>
                    <a:pt x="38" y="17"/>
                  </a:cubicBezTo>
                  <a:cubicBezTo>
                    <a:pt x="39" y="14"/>
                    <a:pt x="39" y="14"/>
                    <a:pt x="39" y="14"/>
                  </a:cubicBezTo>
                  <a:cubicBezTo>
                    <a:pt x="42" y="13"/>
                    <a:pt x="42" y="13"/>
                    <a:pt x="42" y="13"/>
                  </a:cubicBezTo>
                  <a:cubicBezTo>
                    <a:pt x="46" y="16"/>
                    <a:pt x="46" y="16"/>
                    <a:pt x="46" y="16"/>
                  </a:cubicBezTo>
                  <a:cubicBezTo>
                    <a:pt x="51" y="16"/>
                    <a:pt x="51" y="16"/>
                    <a:pt x="51" y="16"/>
                  </a:cubicBezTo>
                  <a:cubicBezTo>
                    <a:pt x="53" y="11"/>
                    <a:pt x="57" y="9"/>
                    <a:pt x="57" y="9"/>
                  </a:cubicBezTo>
                  <a:cubicBezTo>
                    <a:pt x="57" y="8"/>
                    <a:pt x="57" y="6"/>
                    <a:pt x="57" y="6"/>
                  </a:cubicBezTo>
                  <a:cubicBezTo>
                    <a:pt x="56" y="5"/>
                    <a:pt x="56" y="5"/>
                    <a:pt x="56" y="5"/>
                  </a:cubicBezTo>
                  <a:cubicBezTo>
                    <a:pt x="57" y="4"/>
                    <a:pt x="57" y="4"/>
                    <a:pt x="57" y="4"/>
                  </a:cubicBezTo>
                  <a:cubicBezTo>
                    <a:pt x="55" y="2"/>
                    <a:pt x="55" y="2"/>
                    <a:pt x="55" y="2"/>
                  </a:cubicBezTo>
                  <a:cubicBezTo>
                    <a:pt x="59" y="2"/>
                    <a:pt x="59" y="2"/>
                    <a:pt x="59" y="2"/>
                  </a:cubicBezTo>
                  <a:cubicBezTo>
                    <a:pt x="59" y="0"/>
                    <a:pt x="59" y="0"/>
                    <a:pt x="59" y="0"/>
                  </a:cubicBezTo>
                  <a:cubicBezTo>
                    <a:pt x="63" y="1"/>
                    <a:pt x="63" y="1"/>
                    <a:pt x="63" y="1"/>
                  </a:cubicBezTo>
                  <a:cubicBezTo>
                    <a:pt x="61" y="4"/>
                    <a:pt x="62" y="6"/>
                    <a:pt x="62" y="6"/>
                  </a:cubicBezTo>
                  <a:cubicBezTo>
                    <a:pt x="63" y="8"/>
                    <a:pt x="63" y="8"/>
                    <a:pt x="63" y="8"/>
                  </a:cubicBezTo>
                  <a:cubicBezTo>
                    <a:pt x="62" y="9"/>
                    <a:pt x="62" y="9"/>
                    <a:pt x="62" y="9"/>
                  </a:cubicBezTo>
                  <a:cubicBezTo>
                    <a:pt x="66" y="12"/>
                    <a:pt x="66" y="12"/>
                    <a:pt x="66" y="12"/>
                  </a:cubicBezTo>
                  <a:cubicBezTo>
                    <a:pt x="66" y="12"/>
                    <a:pt x="66" y="12"/>
                    <a:pt x="66" y="12"/>
                  </a:cubicBezTo>
                  <a:cubicBezTo>
                    <a:pt x="66" y="15"/>
                    <a:pt x="65" y="17"/>
                    <a:pt x="65" y="18"/>
                  </a:cubicBezTo>
                  <a:cubicBezTo>
                    <a:pt x="64" y="19"/>
                    <a:pt x="65" y="20"/>
                    <a:pt x="65" y="22"/>
                  </a:cubicBezTo>
                  <a:cubicBezTo>
                    <a:pt x="65" y="24"/>
                    <a:pt x="64" y="24"/>
                    <a:pt x="63" y="24"/>
                  </a:cubicBezTo>
                  <a:cubicBezTo>
                    <a:pt x="62" y="24"/>
                    <a:pt x="61" y="21"/>
                    <a:pt x="60" y="24"/>
                  </a:cubicBezTo>
                  <a:cubicBezTo>
                    <a:pt x="59" y="26"/>
                    <a:pt x="56" y="28"/>
                    <a:pt x="58" y="29"/>
                  </a:cubicBezTo>
                  <a:cubicBezTo>
                    <a:pt x="60" y="29"/>
                    <a:pt x="62" y="28"/>
                    <a:pt x="63" y="29"/>
                  </a:cubicBezTo>
                  <a:cubicBezTo>
                    <a:pt x="65" y="30"/>
                    <a:pt x="65" y="30"/>
                    <a:pt x="66" y="32"/>
                  </a:cubicBezTo>
                  <a:cubicBezTo>
                    <a:pt x="67" y="34"/>
                    <a:pt x="69" y="33"/>
                    <a:pt x="69" y="36"/>
                  </a:cubicBezTo>
                  <a:cubicBezTo>
                    <a:pt x="70" y="38"/>
                    <a:pt x="70" y="40"/>
                    <a:pt x="71" y="40"/>
                  </a:cubicBezTo>
                  <a:cubicBezTo>
                    <a:pt x="73" y="41"/>
                    <a:pt x="72" y="42"/>
                    <a:pt x="73" y="42"/>
                  </a:cubicBezTo>
                  <a:cubicBezTo>
                    <a:pt x="75" y="43"/>
                    <a:pt x="76" y="41"/>
                    <a:pt x="77" y="42"/>
                  </a:cubicBezTo>
                  <a:cubicBezTo>
                    <a:pt x="77" y="43"/>
                    <a:pt x="76" y="47"/>
                    <a:pt x="76" y="47"/>
                  </a:cubicBezTo>
                  <a:cubicBezTo>
                    <a:pt x="68" y="48"/>
                    <a:pt x="68" y="48"/>
                    <a:pt x="68" y="48"/>
                  </a:cubicBezTo>
                  <a:cubicBezTo>
                    <a:pt x="63" y="53"/>
                    <a:pt x="63" y="53"/>
                    <a:pt x="63" y="53"/>
                  </a:cubicBezTo>
                  <a:cubicBezTo>
                    <a:pt x="63" y="53"/>
                    <a:pt x="60" y="53"/>
                    <a:pt x="59" y="53"/>
                  </a:cubicBezTo>
                  <a:cubicBezTo>
                    <a:pt x="58" y="52"/>
                    <a:pt x="58" y="51"/>
                    <a:pt x="56" y="53"/>
                  </a:cubicBezTo>
                  <a:cubicBezTo>
                    <a:pt x="55" y="54"/>
                    <a:pt x="52" y="54"/>
                    <a:pt x="52" y="54"/>
                  </a:cubicBezTo>
                  <a:cubicBezTo>
                    <a:pt x="52" y="54"/>
                    <a:pt x="52" y="52"/>
                    <a:pt x="51" y="53"/>
                  </a:cubicBezTo>
                  <a:cubicBezTo>
                    <a:pt x="51" y="54"/>
                    <a:pt x="50" y="54"/>
                    <a:pt x="50" y="54"/>
                  </a:cubicBezTo>
                  <a:cubicBezTo>
                    <a:pt x="49" y="53"/>
                    <a:pt x="49" y="52"/>
                    <a:pt x="48" y="53"/>
                  </a:cubicBezTo>
                  <a:cubicBezTo>
                    <a:pt x="48" y="54"/>
                    <a:pt x="47" y="54"/>
                    <a:pt x="47" y="54"/>
                  </a:cubicBezTo>
                  <a:cubicBezTo>
                    <a:pt x="46" y="55"/>
                    <a:pt x="46" y="55"/>
                    <a:pt x="46" y="55"/>
                  </a:cubicBezTo>
                  <a:cubicBezTo>
                    <a:pt x="45" y="54"/>
                    <a:pt x="45" y="54"/>
                    <a:pt x="45" y="54"/>
                  </a:cubicBezTo>
                  <a:cubicBezTo>
                    <a:pt x="45" y="54"/>
                    <a:pt x="43" y="50"/>
                    <a:pt x="42" y="51"/>
                  </a:cubicBezTo>
                  <a:cubicBezTo>
                    <a:pt x="41" y="51"/>
                    <a:pt x="40" y="51"/>
                    <a:pt x="40" y="50"/>
                  </a:cubicBezTo>
                  <a:cubicBezTo>
                    <a:pt x="39" y="49"/>
                    <a:pt x="39" y="48"/>
                    <a:pt x="39" y="48"/>
                  </a:cubicBezTo>
                  <a:cubicBezTo>
                    <a:pt x="38" y="48"/>
                    <a:pt x="38" y="46"/>
                    <a:pt x="37" y="48"/>
                  </a:cubicBezTo>
                  <a:cubicBezTo>
                    <a:pt x="37" y="49"/>
                    <a:pt x="37" y="49"/>
                    <a:pt x="35" y="49"/>
                  </a:cubicBezTo>
                  <a:cubicBezTo>
                    <a:pt x="34" y="49"/>
                    <a:pt x="34" y="46"/>
                    <a:pt x="33" y="48"/>
                  </a:cubicBezTo>
                  <a:cubicBezTo>
                    <a:pt x="31" y="49"/>
                    <a:pt x="31" y="49"/>
                    <a:pt x="30" y="49"/>
                  </a:cubicBezTo>
                  <a:cubicBezTo>
                    <a:pt x="28" y="49"/>
                    <a:pt x="28" y="49"/>
                    <a:pt x="27" y="48"/>
                  </a:cubicBezTo>
                  <a:cubicBezTo>
                    <a:pt x="26" y="47"/>
                    <a:pt x="24" y="45"/>
                    <a:pt x="24" y="45"/>
                  </a:cubicBezTo>
                  <a:cubicBezTo>
                    <a:pt x="24" y="45"/>
                    <a:pt x="25" y="44"/>
                    <a:pt x="25" y="43"/>
                  </a:cubicBezTo>
                  <a:cubicBezTo>
                    <a:pt x="25" y="43"/>
                    <a:pt x="24" y="42"/>
                    <a:pt x="23" y="42"/>
                  </a:cubicBezTo>
                  <a:cubicBezTo>
                    <a:pt x="23" y="41"/>
                    <a:pt x="21" y="40"/>
                    <a:pt x="20" y="40"/>
                  </a:cubicBezTo>
                  <a:cubicBezTo>
                    <a:pt x="18" y="39"/>
                    <a:pt x="20" y="37"/>
                    <a:pt x="19" y="36"/>
                  </a:cubicBezTo>
                  <a:cubicBezTo>
                    <a:pt x="18" y="35"/>
                    <a:pt x="18" y="34"/>
                    <a:pt x="16" y="32"/>
                  </a:cubicBezTo>
                  <a:cubicBezTo>
                    <a:pt x="14" y="31"/>
                    <a:pt x="14" y="32"/>
                    <a:pt x="12" y="32"/>
                  </a:cubicBezTo>
                  <a:cubicBezTo>
                    <a:pt x="11" y="31"/>
                    <a:pt x="13" y="30"/>
                    <a:pt x="13" y="29"/>
                  </a:cubicBezTo>
                  <a:cubicBezTo>
                    <a:pt x="13" y="27"/>
                    <a:pt x="12" y="28"/>
                    <a:pt x="10" y="28"/>
                  </a:cubicBezTo>
                  <a:cubicBezTo>
                    <a:pt x="9" y="27"/>
                    <a:pt x="9" y="26"/>
                    <a:pt x="8" y="26"/>
                  </a:cubicBezTo>
                  <a:cubicBezTo>
                    <a:pt x="7" y="25"/>
                    <a:pt x="6" y="26"/>
                    <a:pt x="5" y="25"/>
                  </a:cubicBezTo>
                  <a:cubicBezTo>
                    <a:pt x="4" y="25"/>
                    <a:pt x="6" y="24"/>
                    <a:pt x="5" y="22"/>
                  </a:cubicBezTo>
                  <a:cubicBezTo>
                    <a:pt x="3" y="21"/>
                    <a:pt x="2" y="23"/>
                    <a:pt x="1" y="23"/>
                  </a:cubicBezTo>
                  <a:cubicBezTo>
                    <a:pt x="0" y="22"/>
                    <a:pt x="1" y="20"/>
                    <a:pt x="2" y="18"/>
                  </a:cubicBezTo>
                  <a:cubicBezTo>
                    <a:pt x="2" y="18"/>
                    <a:pt x="2" y="18"/>
                    <a:pt x="2" y="17"/>
                  </a:cubicBezTo>
                  <a:close/>
                </a:path>
              </a:pathLst>
            </a:custGeom>
            <a:solidFill>
              <a:srgbClr val="D9D9D9"/>
            </a:solidFill>
            <a:ln w="4763" cap="rnd">
              <a:solidFill>
                <a:srgbClr val="FFFFFF"/>
              </a:solidFill>
              <a:prstDash val="solid"/>
              <a:round/>
              <a:headEnd/>
              <a:tailEnd/>
            </a:ln>
          </p:spPr>
          <p:txBody>
            <a:bodyPr/>
            <a:lstStyle/>
            <a:p>
              <a:endParaRPr lang="en-US"/>
            </a:p>
          </p:txBody>
        </p:sp>
        <p:sp>
          <p:nvSpPr>
            <p:cNvPr id="40" name="Freeform 421">
              <a:extLst>
                <a:ext uri="{FF2B5EF4-FFF2-40B4-BE49-F238E27FC236}">
                  <a16:creationId xmlns:a16="http://schemas.microsoft.com/office/drawing/2014/main" id="{93C7A094-DC8E-4C4B-AA13-14767DD8DAC8}"/>
                </a:ext>
              </a:extLst>
            </p:cNvPr>
            <p:cNvSpPr>
              <a:spLocks/>
            </p:cNvSpPr>
            <p:nvPr/>
          </p:nvSpPr>
          <p:spPr bwMode="auto">
            <a:xfrm>
              <a:off x="6609395" y="3396157"/>
              <a:ext cx="51376" cy="55526"/>
            </a:xfrm>
            <a:custGeom>
              <a:avLst/>
              <a:gdLst>
                <a:gd name="T0" fmla="*/ 69 w 14"/>
                <a:gd name="T1" fmla="*/ 99 h 15"/>
                <a:gd name="T2" fmla="*/ 85 w 14"/>
                <a:gd name="T3" fmla="*/ 107 h 15"/>
                <a:gd name="T4" fmla="*/ 90 w 14"/>
                <a:gd name="T5" fmla="*/ 85 h 15"/>
                <a:gd name="T6" fmla="*/ 63 w 14"/>
                <a:gd name="T7" fmla="*/ 29 h 15"/>
                <a:gd name="T8" fmla="*/ 90 w 14"/>
                <a:gd name="T9" fmla="*/ 13 h 15"/>
                <a:gd name="T10" fmla="*/ 98 w 14"/>
                <a:gd name="T11" fmla="*/ 0 h 15"/>
                <a:gd name="T12" fmla="*/ 63 w 14"/>
                <a:gd name="T13" fmla="*/ 8 h 15"/>
                <a:gd name="T14" fmla="*/ 42 w 14"/>
                <a:gd name="T15" fmla="*/ 0 h 15"/>
                <a:gd name="T16" fmla="*/ 42 w 14"/>
                <a:gd name="T17" fmla="*/ 0 h 15"/>
                <a:gd name="T18" fmla="*/ 21 w 14"/>
                <a:gd name="T19" fmla="*/ 21 h 15"/>
                <a:gd name="T20" fmla="*/ 8 w 14"/>
                <a:gd name="T21" fmla="*/ 56 h 15"/>
                <a:gd name="T22" fmla="*/ 63 w 14"/>
                <a:gd name="T23" fmla="*/ 77 h 15"/>
                <a:gd name="T24" fmla="*/ 69 w 14"/>
                <a:gd name="T25" fmla="*/ 99 h 1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4" h="15">
                  <a:moveTo>
                    <a:pt x="10" y="14"/>
                  </a:moveTo>
                  <a:cubicBezTo>
                    <a:pt x="10" y="14"/>
                    <a:pt x="11" y="15"/>
                    <a:pt x="12" y="15"/>
                  </a:cubicBezTo>
                  <a:cubicBezTo>
                    <a:pt x="13" y="12"/>
                    <a:pt x="13" y="12"/>
                    <a:pt x="13" y="12"/>
                  </a:cubicBezTo>
                  <a:cubicBezTo>
                    <a:pt x="13" y="12"/>
                    <a:pt x="9" y="5"/>
                    <a:pt x="9" y="4"/>
                  </a:cubicBezTo>
                  <a:cubicBezTo>
                    <a:pt x="9" y="3"/>
                    <a:pt x="13" y="2"/>
                    <a:pt x="13" y="2"/>
                  </a:cubicBezTo>
                  <a:cubicBezTo>
                    <a:pt x="14" y="0"/>
                    <a:pt x="14" y="0"/>
                    <a:pt x="14" y="0"/>
                  </a:cubicBezTo>
                  <a:cubicBezTo>
                    <a:pt x="11" y="0"/>
                    <a:pt x="11" y="0"/>
                    <a:pt x="9" y="1"/>
                  </a:cubicBezTo>
                  <a:cubicBezTo>
                    <a:pt x="8" y="1"/>
                    <a:pt x="7" y="1"/>
                    <a:pt x="6" y="0"/>
                  </a:cubicBezTo>
                  <a:cubicBezTo>
                    <a:pt x="6" y="0"/>
                    <a:pt x="6" y="0"/>
                    <a:pt x="6" y="0"/>
                  </a:cubicBezTo>
                  <a:cubicBezTo>
                    <a:pt x="5" y="1"/>
                    <a:pt x="5" y="2"/>
                    <a:pt x="3" y="3"/>
                  </a:cubicBezTo>
                  <a:cubicBezTo>
                    <a:pt x="1" y="4"/>
                    <a:pt x="0" y="7"/>
                    <a:pt x="1" y="8"/>
                  </a:cubicBezTo>
                  <a:cubicBezTo>
                    <a:pt x="4" y="11"/>
                    <a:pt x="9" y="11"/>
                    <a:pt x="9" y="11"/>
                  </a:cubicBezTo>
                  <a:lnTo>
                    <a:pt x="10" y="14"/>
                  </a:lnTo>
                  <a:close/>
                </a:path>
              </a:pathLst>
            </a:custGeom>
            <a:solidFill>
              <a:srgbClr val="D9D9D9"/>
            </a:solidFill>
            <a:ln w="4763" cap="rnd">
              <a:solidFill>
                <a:srgbClr val="FFFFFF"/>
              </a:solidFill>
              <a:prstDash val="solid"/>
              <a:round/>
              <a:headEnd/>
              <a:tailEnd/>
            </a:ln>
          </p:spPr>
          <p:txBody>
            <a:bodyPr/>
            <a:lstStyle/>
            <a:p>
              <a:endParaRPr lang="en-US"/>
            </a:p>
          </p:txBody>
        </p:sp>
        <p:sp>
          <p:nvSpPr>
            <p:cNvPr id="41" name="Freeform 422">
              <a:extLst>
                <a:ext uri="{FF2B5EF4-FFF2-40B4-BE49-F238E27FC236}">
                  <a16:creationId xmlns:a16="http://schemas.microsoft.com/office/drawing/2014/main" id="{A7F9FB7C-1B09-49A1-8A3C-AE7CA352A213}"/>
                </a:ext>
              </a:extLst>
            </p:cNvPr>
            <p:cNvSpPr>
              <a:spLocks/>
            </p:cNvSpPr>
            <p:nvPr/>
          </p:nvSpPr>
          <p:spPr bwMode="auto">
            <a:xfrm>
              <a:off x="6664936" y="3448906"/>
              <a:ext cx="11108" cy="6941"/>
            </a:xfrm>
            <a:custGeom>
              <a:avLst/>
              <a:gdLst>
                <a:gd name="T0" fmla="*/ 8 w 8"/>
                <a:gd name="T1" fmla="*/ 0 h 5"/>
                <a:gd name="T2" fmla="*/ 8 w 8"/>
                <a:gd name="T3" fmla="*/ 5 h 5"/>
                <a:gd name="T4" fmla="*/ 2 w 8"/>
                <a:gd name="T5" fmla="*/ 5 h 5"/>
                <a:gd name="T6" fmla="*/ 0 w 8"/>
                <a:gd name="T7" fmla="*/ 0 h 5"/>
                <a:gd name="T8" fmla="*/ 8 w 8"/>
                <a:gd name="T9" fmla="*/ 0 h 5"/>
                <a:gd name="T10" fmla="*/ 8 w 8"/>
                <a:gd name="T11" fmla="*/ 0 h 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 h="5">
                  <a:moveTo>
                    <a:pt x="8" y="0"/>
                  </a:moveTo>
                  <a:lnTo>
                    <a:pt x="8" y="5"/>
                  </a:lnTo>
                  <a:lnTo>
                    <a:pt x="2" y="5"/>
                  </a:lnTo>
                  <a:lnTo>
                    <a:pt x="0" y="0"/>
                  </a:lnTo>
                  <a:lnTo>
                    <a:pt x="8" y="0"/>
                  </a:lnTo>
                  <a:close/>
                </a:path>
              </a:pathLst>
            </a:custGeom>
            <a:solidFill>
              <a:srgbClr val="65C8D0"/>
            </a:solidFill>
            <a:ln w="4763" cap="rnd">
              <a:solidFill>
                <a:srgbClr val="FFFFFF"/>
              </a:solidFill>
              <a:prstDash val="solid"/>
              <a:round/>
              <a:headEnd/>
              <a:tailEnd/>
            </a:ln>
          </p:spPr>
          <p:txBody>
            <a:bodyPr/>
            <a:lstStyle/>
            <a:p>
              <a:endParaRPr lang="en-US"/>
            </a:p>
          </p:txBody>
        </p:sp>
        <p:sp>
          <p:nvSpPr>
            <p:cNvPr id="42" name="Freeform 423">
              <a:extLst>
                <a:ext uri="{FF2B5EF4-FFF2-40B4-BE49-F238E27FC236}">
                  <a16:creationId xmlns:a16="http://schemas.microsoft.com/office/drawing/2014/main" id="{D2E16803-9115-4F84-B861-D365F5BEE508}"/>
                </a:ext>
              </a:extLst>
            </p:cNvPr>
            <p:cNvSpPr>
              <a:spLocks/>
            </p:cNvSpPr>
            <p:nvPr/>
          </p:nvSpPr>
          <p:spPr bwMode="auto">
            <a:xfrm>
              <a:off x="6664936" y="3462788"/>
              <a:ext cx="22217" cy="33315"/>
            </a:xfrm>
            <a:custGeom>
              <a:avLst/>
              <a:gdLst>
                <a:gd name="T0" fmla="*/ 21 w 6"/>
                <a:gd name="T1" fmla="*/ 64 h 9"/>
                <a:gd name="T2" fmla="*/ 35 w 6"/>
                <a:gd name="T3" fmla="*/ 51 h 9"/>
                <a:gd name="T4" fmla="*/ 35 w 6"/>
                <a:gd name="T5" fmla="*/ 43 h 9"/>
                <a:gd name="T6" fmla="*/ 43 w 6"/>
                <a:gd name="T7" fmla="*/ 29 h 9"/>
                <a:gd name="T8" fmla="*/ 43 w 6"/>
                <a:gd name="T9" fmla="*/ 21 h 9"/>
                <a:gd name="T10" fmla="*/ 35 w 6"/>
                <a:gd name="T11" fmla="*/ 8 h 9"/>
                <a:gd name="T12" fmla="*/ 21 w 6"/>
                <a:gd name="T13" fmla="*/ 13 h 9"/>
                <a:gd name="T14" fmla="*/ 13 w 6"/>
                <a:gd name="T15" fmla="*/ 29 h 9"/>
                <a:gd name="T16" fmla="*/ 13 w 6"/>
                <a:gd name="T17" fmla="*/ 43 h 9"/>
                <a:gd name="T18" fmla="*/ 8 w 6"/>
                <a:gd name="T19" fmla="*/ 51 h 9"/>
                <a:gd name="T20" fmla="*/ 0 w 6"/>
                <a:gd name="T21" fmla="*/ 56 h 9"/>
                <a:gd name="T22" fmla="*/ 21 w 6"/>
                <a:gd name="T23" fmla="*/ 64 h 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6" h="9">
                  <a:moveTo>
                    <a:pt x="3" y="9"/>
                  </a:moveTo>
                  <a:cubicBezTo>
                    <a:pt x="5" y="7"/>
                    <a:pt x="5" y="7"/>
                    <a:pt x="5" y="7"/>
                  </a:cubicBezTo>
                  <a:cubicBezTo>
                    <a:pt x="5" y="6"/>
                    <a:pt x="5" y="6"/>
                    <a:pt x="5" y="6"/>
                  </a:cubicBezTo>
                  <a:cubicBezTo>
                    <a:pt x="6" y="4"/>
                    <a:pt x="6" y="4"/>
                    <a:pt x="6" y="4"/>
                  </a:cubicBezTo>
                  <a:cubicBezTo>
                    <a:pt x="6" y="3"/>
                    <a:pt x="6" y="3"/>
                    <a:pt x="6" y="3"/>
                  </a:cubicBezTo>
                  <a:cubicBezTo>
                    <a:pt x="5" y="1"/>
                    <a:pt x="5" y="1"/>
                    <a:pt x="5" y="1"/>
                  </a:cubicBezTo>
                  <a:cubicBezTo>
                    <a:pt x="5" y="1"/>
                    <a:pt x="3" y="0"/>
                    <a:pt x="3" y="2"/>
                  </a:cubicBezTo>
                  <a:cubicBezTo>
                    <a:pt x="3" y="3"/>
                    <a:pt x="2" y="4"/>
                    <a:pt x="2" y="4"/>
                  </a:cubicBezTo>
                  <a:cubicBezTo>
                    <a:pt x="2" y="6"/>
                    <a:pt x="2" y="6"/>
                    <a:pt x="2" y="6"/>
                  </a:cubicBezTo>
                  <a:cubicBezTo>
                    <a:pt x="1" y="7"/>
                    <a:pt x="1" y="7"/>
                    <a:pt x="1" y="7"/>
                  </a:cubicBezTo>
                  <a:cubicBezTo>
                    <a:pt x="0" y="8"/>
                    <a:pt x="0" y="8"/>
                    <a:pt x="0" y="8"/>
                  </a:cubicBezTo>
                  <a:cubicBezTo>
                    <a:pt x="3" y="9"/>
                    <a:pt x="3" y="9"/>
                    <a:pt x="3" y="9"/>
                  </a:cubicBezTo>
                  <a:close/>
                </a:path>
              </a:pathLst>
            </a:custGeom>
            <a:solidFill>
              <a:srgbClr val="65C8D0"/>
            </a:solidFill>
            <a:ln w="4763" cap="rnd">
              <a:solidFill>
                <a:srgbClr val="FFFFFF"/>
              </a:solidFill>
              <a:prstDash val="solid"/>
              <a:round/>
              <a:headEnd/>
              <a:tailEnd/>
            </a:ln>
          </p:spPr>
          <p:txBody>
            <a:bodyPr/>
            <a:lstStyle/>
            <a:p>
              <a:endParaRPr lang="en-US"/>
            </a:p>
          </p:txBody>
        </p:sp>
        <p:sp>
          <p:nvSpPr>
            <p:cNvPr id="43" name="Freeform 424">
              <a:extLst>
                <a:ext uri="{FF2B5EF4-FFF2-40B4-BE49-F238E27FC236}">
                  <a16:creationId xmlns:a16="http://schemas.microsoft.com/office/drawing/2014/main" id="{31E4B7F3-F33F-4241-8BF7-6120B1928355}"/>
                </a:ext>
              </a:extLst>
            </p:cNvPr>
            <p:cNvSpPr>
              <a:spLocks/>
            </p:cNvSpPr>
            <p:nvPr/>
          </p:nvSpPr>
          <p:spPr bwMode="auto">
            <a:xfrm>
              <a:off x="8063192" y="3548852"/>
              <a:ext cx="18051" cy="18046"/>
            </a:xfrm>
            <a:custGeom>
              <a:avLst/>
              <a:gdLst>
                <a:gd name="T0" fmla="*/ 34 w 5"/>
                <a:gd name="T1" fmla="*/ 0 h 5"/>
                <a:gd name="T2" fmla="*/ 13 w 5"/>
                <a:gd name="T3" fmla="*/ 8 h 5"/>
                <a:gd name="T4" fmla="*/ 0 w 5"/>
                <a:gd name="T5" fmla="*/ 34 h 5"/>
                <a:gd name="T6" fmla="*/ 0 60000 65536"/>
                <a:gd name="T7" fmla="*/ 0 60000 65536"/>
                <a:gd name="T8" fmla="*/ 0 60000 65536"/>
              </a:gdLst>
              <a:ahLst/>
              <a:cxnLst>
                <a:cxn ang="T6">
                  <a:pos x="T0" y="T1"/>
                </a:cxn>
                <a:cxn ang="T7">
                  <a:pos x="T2" y="T3"/>
                </a:cxn>
                <a:cxn ang="T8">
                  <a:pos x="T4" y="T5"/>
                </a:cxn>
              </a:cxnLst>
              <a:rect l="0" t="0" r="r" b="b"/>
              <a:pathLst>
                <a:path w="5" h="5">
                  <a:moveTo>
                    <a:pt x="5" y="0"/>
                  </a:moveTo>
                  <a:cubicBezTo>
                    <a:pt x="5" y="0"/>
                    <a:pt x="2" y="0"/>
                    <a:pt x="2" y="1"/>
                  </a:cubicBezTo>
                  <a:cubicBezTo>
                    <a:pt x="1" y="2"/>
                    <a:pt x="0" y="5"/>
                    <a:pt x="0" y="5"/>
                  </a:cubicBezTo>
                </a:path>
              </a:pathLst>
            </a:custGeom>
            <a:solidFill>
              <a:srgbClr val="C5C3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4" name="Freeform 425">
              <a:extLst>
                <a:ext uri="{FF2B5EF4-FFF2-40B4-BE49-F238E27FC236}">
                  <a16:creationId xmlns:a16="http://schemas.microsoft.com/office/drawing/2014/main" id="{4E76B0AA-EEA0-498D-A556-E27E274729A4}"/>
                </a:ext>
              </a:extLst>
            </p:cNvPr>
            <p:cNvSpPr>
              <a:spLocks/>
            </p:cNvSpPr>
            <p:nvPr/>
          </p:nvSpPr>
          <p:spPr bwMode="auto">
            <a:xfrm>
              <a:off x="8063192" y="3548852"/>
              <a:ext cx="18051" cy="18046"/>
            </a:xfrm>
            <a:custGeom>
              <a:avLst/>
              <a:gdLst>
                <a:gd name="T0" fmla="*/ 34 w 5"/>
                <a:gd name="T1" fmla="*/ 0 h 5"/>
                <a:gd name="T2" fmla="*/ 13 w 5"/>
                <a:gd name="T3" fmla="*/ 8 h 5"/>
                <a:gd name="T4" fmla="*/ 0 w 5"/>
                <a:gd name="T5" fmla="*/ 34 h 5"/>
                <a:gd name="T6" fmla="*/ 0 60000 65536"/>
                <a:gd name="T7" fmla="*/ 0 60000 65536"/>
                <a:gd name="T8" fmla="*/ 0 60000 65536"/>
              </a:gdLst>
              <a:ahLst/>
              <a:cxnLst>
                <a:cxn ang="T6">
                  <a:pos x="T0" y="T1"/>
                </a:cxn>
                <a:cxn ang="T7">
                  <a:pos x="T2" y="T3"/>
                </a:cxn>
                <a:cxn ang="T8">
                  <a:pos x="T4" y="T5"/>
                </a:cxn>
              </a:cxnLst>
              <a:rect l="0" t="0" r="r" b="b"/>
              <a:pathLst>
                <a:path w="5" h="5">
                  <a:moveTo>
                    <a:pt x="5" y="0"/>
                  </a:moveTo>
                  <a:cubicBezTo>
                    <a:pt x="5" y="0"/>
                    <a:pt x="2" y="0"/>
                    <a:pt x="2" y="1"/>
                  </a:cubicBezTo>
                  <a:cubicBezTo>
                    <a:pt x="1" y="2"/>
                    <a:pt x="0" y="5"/>
                    <a:pt x="0" y="5"/>
                  </a:cubicBezTo>
                </a:path>
              </a:pathLst>
            </a:custGeom>
            <a:noFill/>
            <a:ln w="4763" cap="rnd">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5" name="Freeform 426">
              <a:extLst>
                <a:ext uri="{FF2B5EF4-FFF2-40B4-BE49-F238E27FC236}">
                  <a16:creationId xmlns:a16="http://schemas.microsoft.com/office/drawing/2014/main" id="{1A06BB91-D697-4F96-8D26-C4EDBCCEFBD1}"/>
                </a:ext>
              </a:extLst>
            </p:cNvPr>
            <p:cNvSpPr>
              <a:spLocks/>
            </p:cNvSpPr>
            <p:nvPr/>
          </p:nvSpPr>
          <p:spPr bwMode="auto">
            <a:xfrm>
              <a:off x="4419674" y="3875065"/>
              <a:ext cx="15274" cy="18046"/>
            </a:xfrm>
            <a:custGeom>
              <a:avLst/>
              <a:gdLst>
                <a:gd name="T0" fmla="*/ 8 w 4"/>
                <a:gd name="T1" fmla="*/ 0 h 5"/>
                <a:gd name="T2" fmla="*/ 0 w 4"/>
                <a:gd name="T3" fmla="*/ 21 h 5"/>
                <a:gd name="T4" fmla="*/ 22 w 4"/>
                <a:gd name="T5" fmla="*/ 21 h 5"/>
                <a:gd name="T6" fmla="*/ 8 w 4"/>
                <a:gd name="T7" fmla="*/ 0 h 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 h="5">
                  <a:moveTo>
                    <a:pt x="1" y="0"/>
                  </a:moveTo>
                  <a:cubicBezTo>
                    <a:pt x="0" y="3"/>
                    <a:pt x="0" y="3"/>
                    <a:pt x="0" y="3"/>
                  </a:cubicBezTo>
                  <a:cubicBezTo>
                    <a:pt x="0" y="3"/>
                    <a:pt x="2" y="5"/>
                    <a:pt x="3" y="3"/>
                  </a:cubicBezTo>
                  <a:cubicBezTo>
                    <a:pt x="4" y="2"/>
                    <a:pt x="1" y="0"/>
                    <a:pt x="1" y="0"/>
                  </a:cubicBezTo>
                  <a:close/>
                </a:path>
              </a:pathLst>
            </a:custGeom>
            <a:solidFill>
              <a:srgbClr val="C5C3C7"/>
            </a:solidFill>
            <a:ln w="4763" cap="rnd">
              <a:solidFill>
                <a:srgbClr val="FFFFFF"/>
              </a:solidFill>
              <a:prstDash val="solid"/>
              <a:round/>
              <a:headEnd/>
              <a:tailEnd/>
            </a:ln>
          </p:spPr>
          <p:txBody>
            <a:bodyPr/>
            <a:lstStyle/>
            <a:p>
              <a:endParaRPr lang="en-US"/>
            </a:p>
          </p:txBody>
        </p:sp>
        <p:sp>
          <p:nvSpPr>
            <p:cNvPr id="46" name="Freeform 427">
              <a:extLst>
                <a:ext uri="{FF2B5EF4-FFF2-40B4-BE49-F238E27FC236}">
                  <a16:creationId xmlns:a16="http://schemas.microsoft.com/office/drawing/2014/main" id="{57E4AFF9-1691-4851-BE04-69F268D8049B}"/>
                </a:ext>
              </a:extLst>
            </p:cNvPr>
            <p:cNvSpPr>
              <a:spLocks/>
            </p:cNvSpPr>
            <p:nvPr/>
          </p:nvSpPr>
          <p:spPr bwMode="auto">
            <a:xfrm>
              <a:off x="7810478" y="4152692"/>
              <a:ext cx="19439" cy="29151"/>
            </a:xfrm>
            <a:custGeom>
              <a:avLst/>
              <a:gdLst>
                <a:gd name="T0" fmla="*/ 0 w 5"/>
                <a:gd name="T1" fmla="*/ 29 h 8"/>
                <a:gd name="T2" fmla="*/ 8 w 5"/>
                <a:gd name="T3" fmla="*/ 34 h 8"/>
                <a:gd name="T4" fmla="*/ 39 w 5"/>
                <a:gd name="T5" fmla="*/ 42 h 8"/>
                <a:gd name="T6" fmla="*/ 31 w 5"/>
                <a:gd name="T7" fmla="*/ 0 h 8"/>
                <a:gd name="T8" fmla="*/ 22 w 5"/>
                <a:gd name="T9" fmla="*/ 8 h 8"/>
                <a:gd name="T10" fmla="*/ 17 w 5"/>
                <a:gd name="T11" fmla="*/ 13 h 8"/>
                <a:gd name="T12" fmla="*/ 8 w 5"/>
                <a:gd name="T13" fmla="*/ 21 h 8"/>
                <a:gd name="T14" fmla="*/ 0 w 5"/>
                <a:gd name="T15" fmla="*/ 29 h 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 h="8">
                  <a:moveTo>
                    <a:pt x="0" y="4"/>
                  </a:moveTo>
                  <a:cubicBezTo>
                    <a:pt x="1" y="5"/>
                    <a:pt x="1" y="5"/>
                    <a:pt x="1" y="5"/>
                  </a:cubicBezTo>
                  <a:cubicBezTo>
                    <a:pt x="1" y="5"/>
                    <a:pt x="4" y="8"/>
                    <a:pt x="5" y="6"/>
                  </a:cubicBezTo>
                  <a:cubicBezTo>
                    <a:pt x="5" y="4"/>
                    <a:pt x="4" y="0"/>
                    <a:pt x="4" y="0"/>
                  </a:cubicBezTo>
                  <a:cubicBezTo>
                    <a:pt x="3" y="0"/>
                    <a:pt x="3" y="1"/>
                    <a:pt x="3" y="1"/>
                  </a:cubicBezTo>
                  <a:cubicBezTo>
                    <a:pt x="2" y="2"/>
                    <a:pt x="2" y="2"/>
                    <a:pt x="2" y="2"/>
                  </a:cubicBezTo>
                  <a:cubicBezTo>
                    <a:pt x="2" y="3"/>
                    <a:pt x="2" y="3"/>
                    <a:pt x="1" y="3"/>
                  </a:cubicBezTo>
                  <a:cubicBezTo>
                    <a:pt x="1" y="4"/>
                    <a:pt x="0" y="4"/>
                    <a:pt x="0" y="4"/>
                  </a:cubicBezTo>
                  <a:close/>
                </a:path>
              </a:pathLst>
            </a:custGeom>
            <a:solidFill>
              <a:srgbClr val="C5C3C7"/>
            </a:solidFill>
            <a:ln w="4763" cap="rnd">
              <a:solidFill>
                <a:srgbClr val="FFFFFF"/>
              </a:solidFill>
              <a:prstDash val="solid"/>
              <a:round/>
              <a:headEnd/>
              <a:tailEnd/>
            </a:ln>
          </p:spPr>
          <p:txBody>
            <a:bodyPr/>
            <a:lstStyle/>
            <a:p>
              <a:endParaRPr lang="en-US"/>
            </a:p>
          </p:txBody>
        </p:sp>
        <p:sp>
          <p:nvSpPr>
            <p:cNvPr id="47" name="Freeform 428">
              <a:extLst>
                <a:ext uri="{FF2B5EF4-FFF2-40B4-BE49-F238E27FC236}">
                  <a16:creationId xmlns:a16="http://schemas.microsoft.com/office/drawing/2014/main" id="{71E01072-0C9D-431B-B35E-9B55106C0023}"/>
                </a:ext>
              </a:extLst>
            </p:cNvPr>
            <p:cNvSpPr>
              <a:spLocks/>
            </p:cNvSpPr>
            <p:nvPr/>
          </p:nvSpPr>
          <p:spPr bwMode="auto">
            <a:xfrm>
              <a:off x="4048935" y="3666844"/>
              <a:ext cx="22217" cy="30539"/>
            </a:xfrm>
            <a:custGeom>
              <a:avLst/>
              <a:gdLst>
                <a:gd name="T0" fmla="*/ 29 w 6"/>
                <a:gd name="T1" fmla="*/ 0 h 8"/>
                <a:gd name="T2" fmla="*/ 13 w 6"/>
                <a:gd name="T3" fmla="*/ 0 h 8"/>
                <a:gd name="T4" fmla="*/ 13 w 6"/>
                <a:gd name="T5" fmla="*/ 17 h 8"/>
                <a:gd name="T6" fmla="*/ 8 w 6"/>
                <a:gd name="T7" fmla="*/ 39 h 8"/>
                <a:gd name="T8" fmla="*/ 29 w 6"/>
                <a:gd name="T9" fmla="*/ 47 h 8"/>
                <a:gd name="T10" fmla="*/ 35 w 6"/>
                <a:gd name="T11" fmla="*/ 47 h 8"/>
                <a:gd name="T12" fmla="*/ 29 w 6"/>
                <a:gd name="T13" fmla="*/ 0 h 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8">
                  <a:moveTo>
                    <a:pt x="4" y="0"/>
                  </a:moveTo>
                  <a:cubicBezTo>
                    <a:pt x="2" y="0"/>
                    <a:pt x="2" y="0"/>
                    <a:pt x="2" y="0"/>
                  </a:cubicBezTo>
                  <a:cubicBezTo>
                    <a:pt x="2" y="0"/>
                    <a:pt x="3" y="1"/>
                    <a:pt x="2" y="2"/>
                  </a:cubicBezTo>
                  <a:cubicBezTo>
                    <a:pt x="2" y="3"/>
                    <a:pt x="0" y="3"/>
                    <a:pt x="1" y="5"/>
                  </a:cubicBezTo>
                  <a:cubicBezTo>
                    <a:pt x="3" y="6"/>
                    <a:pt x="4" y="6"/>
                    <a:pt x="4" y="6"/>
                  </a:cubicBezTo>
                  <a:cubicBezTo>
                    <a:pt x="4" y="6"/>
                    <a:pt x="4" y="8"/>
                    <a:pt x="5" y="6"/>
                  </a:cubicBezTo>
                  <a:cubicBezTo>
                    <a:pt x="6" y="5"/>
                    <a:pt x="4" y="1"/>
                    <a:pt x="4" y="0"/>
                  </a:cubicBezTo>
                  <a:close/>
                </a:path>
              </a:pathLst>
            </a:custGeom>
            <a:solidFill>
              <a:srgbClr val="C5C3C7"/>
            </a:solidFill>
            <a:ln w="4763" cap="rnd">
              <a:solidFill>
                <a:srgbClr val="FFFFFF"/>
              </a:solidFill>
              <a:prstDash val="solid"/>
              <a:round/>
              <a:headEnd/>
              <a:tailEnd/>
            </a:ln>
          </p:spPr>
          <p:txBody>
            <a:bodyPr/>
            <a:lstStyle/>
            <a:p>
              <a:endParaRPr lang="en-US"/>
            </a:p>
          </p:txBody>
        </p:sp>
        <p:sp>
          <p:nvSpPr>
            <p:cNvPr id="48" name="Freeform 429">
              <a:extLst>
                <a:ext uri="{FF2B5EF4-FFF2-40B4-BE49-F238E27FC236}">
                  <a16:creationId xmlns:a16="http://schemas.microsoft.com/office/drawing/2014/main" id="{90B4A234-0FD7-45DD-AD9A-7CCB6C892063}"/>
                </a:ext>
              </a:extLst>
            </p:cNvPr>
            <p:cNvSpPr>
              <a:spLocks/>
            </p:cNvSpPr>
            <p:nvPr/>
          </p:nvSpPr>
          <p:spPr bwMode="auto">
            <a:xfrm>
              <a:off x="4082260" y="3622424"/>
              <a:ext cx="15274" cy="22210"/>
            </a:xfrm>
            <a:custGeom>
              <a:avLst/>
              <a:gdLst>
                <a:gd name="T0" fmla="*/ 0 w 4"/>
                <a:gd name="T1" fmla="*/ 0 h 6"/>
                <a:gd name="T2" fmla="*/ 30 w 4"/>
                <a:gd name="T3" fmla="*/ 8 h 6"/>
                <a:gd name="T4" fmla="*/ 22 w 4"/>
                <a:gd name="T5" fmla="*/ 35 h 6"/>
                <a:gd name="T6" fmla="*/ 8 w 4"/>
                <a:gd name="T7" fmla="*/ 43 h 6"/>
                <a:gd name="T8" fmla="*/ 17 w 4"/>
                <a:gd name="T9" fmla="*/ 13 h 6"/>
                <a:gd name="T10" fmla="*/ 0 w 4"/>
                <a:gd name="T11" fmla="*/ 0 h 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 h="6">
                  <a:moveTo>
                    <a:pt x="0" y="0"/>
                  </a:moveTo>
                  <a:cubicBezTo>
                    <a:pt x="4" y="1"/>
                    <a:pt x="4" y="1"/>
                    <a:pt x="4" y="1"/>
                  </a:cubicBezTo>
                  <a:cubicBezTo>
                    <a:pt x="3" y="2"/>
                    <a:pt x="3" y="4"/>
                    <a:pt x="3" y="5"/>
                  </a:cubicBezTo>
                  <a:cubicBezTo>
                    <a:pt x="2" y="5"/>
                    <a:pt x="1" y="6"/>
                    <a:pt x="1" y="6"/>
                  </a:cubicBezTo>
                  <a:cubicBezTo>
                    <a:pt x="1" y="6"/>
                    <a:pt x="3" y="4"/>
                    <a:pt x="2" y="2"/>
                  </a:cubicBezTo>
                  <a:cubicBezTo>
                    <a:pt x="2" y="0"/>
                    <a:pt x="0" y="0"/>
                    <a:pt x="0" y="0"/>
                  </a:cubicBezTo>
                  <a:close/>
                </a:path>
              </a:pathLst>
            </a:custGeom>
            <a:solidFill>
              <a:srgbClr val="C5C3C7"/>
            </a:solidFill>
            <a:ln w="4763" cap="rnd">
              <a:solidFill>
                <a:srgbClr val="FFFFFF"/>
              </a:solidFill>
              <a:prstDash val="solid"/>
              <a:round/>
              <a:headEnd/>
              <a:tailEnd/>
            </a:ln>
          </p:spPr>
          <p:txBody>
            <a:bodyPr/>
            <a:lstStyle/>
            <a:p>
              <a:endParaRPr lang="en-US"/>
            </a:p>
          </p:txBody>
        </p:sp>
        <p:sp>
          <p:nvSpPr>
            <p:cNvPr id="49" name="Freeform 430">
              <a:extLst>
                <a:ext uri="{FF2B5EF4-FFF2-40B4-BE49-F238E27FC236}">
                  <a16:creationId xmlns:a16="http://schemas.microsoft.com/office/drawing/2014/main" id="{4B412F58-35B9-4217-917D-527A31395FDC}"/>
                </a:ext>
              </a:extLst>
            </p:cNvPr>
            <p:cNvSpPr>
              <a:spLocks/>
            </p:cNvSpPr>
            <p:nvPr/>
          </p:nvSpPr>
          <p:spPr bwMode="auto">
            <a:xfrm>
              <a:off x="4075317" y="3671008"/>
              <a:ext cx="13885" cy="11105"/>
            </a:xfrm>
            <a:custGeom>
              <a:avLst/>
              <a:gdLst>
                <a:gd name="T0" fmla="*/ 25 w 4"/>
                <a:gd name="T1" fmla="*/ 0 h 3"/>
                <a:gd name="T2" fmla="*/ 13 w 4"/>
                <a:gd name="T3" fmla="*/ 13 h 3"/>
                <a:gd name="T4" fmla="*/ 25 w 4"/>
                <a:gd name="T5" fmla="*/ 0 h 3"/>
                <a:gd name="T6" fmla="*/ 0 60000 65536"/>
                <a:gd name="T7" fmla="*/ 0 60000 65536"/>
                <a:gd name="T8" fmla="*/ 0 60000 65536"/>
              </a:gdLst>
              <a:ahLst/>
              <a:cxnLst>
                <a:cxn ang="T6">
                  <a:pos x="T0" y="T1"/>
                </a:cxn>
                <a:cxn ang="T7">
                  <a:pos x="T2" y="T3"/>
                </a:cxn>
                <a:cxn ang="T8">
                  <a:pos x="T4" y="T5"/>
                </a:cxn>
              </a:cxnLst>
              <a:rect l="0" t="0" r="r" b="b"/>
              <a:pathLst>
                <a:path w="4" h="3">
                  <a:moveTo>
                    <a:pt x="4" y="0"/>
                  </a:moveTo>
                  <a:cubicBezTo>
                    <a:pt x="4" y="0"/>
                    <a:pt x="0" y="2"/>
                    <a:pt x="2" y="2"/>
                  </a:cubicBezTo>
                  <a:cubicBezTo>
                    <a:pt x="4" y="3"/>
                    <a:pt x="4" y="0"/>
                    <a:pt x="4" y="0"/>
                  </a:cubicBezTo>
                  <a:close/>
                </a:path>
              </a:pathLst>
            </a:custGeom>
            <a:solidFill>
              <a:srgbClr val="C5C3C7"/>
            </a:solidFill>
            <a:ln w="4763" cap="rnd">
              <a:solidFill>
                <a:srgbClr val="FFFFFF"/>
              </a:solidFill>
              <a:prstDash val="solid"/>
              <a:round/>
              <a:headEnd/>
              <a:tailEnd/>
            </a:ln>
          </p:spPr>
          <p:txBody>
            <a:bodyPr/>
            <a:lstStyle/>
            <a:p>
              <a:endParaRPr lang="en-US"/>
            </a:p>
          </p:txBody>
        </p:sp>
        <p:sp>
          <p:nvSpPr>
            <p:cNvPr id="50" name="Freeform 431">
              <a:extLst>
                <a:ext uri="{FF2B5EF4-FFF2-40B4-BE49-F238E27FC236}">
                  <a16:creationId xmlns:a16="http://schemas.microsoft.com/office/drawing/2014/main" id="{E31EBE96-1D43-4A44-8AEE-7EFED4CDFBBF}"/>
                </a:ext>
              </a:extLst>
            </p:cNvPr>
            <p:cNvSpPr>
              <a:spLocks/>
            </p:cNvSpPr>
            <p:nvPr/>
          </p:nvSpPr>
          <p:spPr bwMode="auto">
            <a:xfrm>
              <a:off x="4066986" y="3697383"/>
              <a:ext cx="8331" cy="11105"/>
            </a:xfrm>
            <a:custGeom>
              <a:avLst/>
              <a:gdLst>
                <a:gd name="T0" fmla="*/ 9 w 2"/>
                <a:gd name="T1" fmla="*/ 0 h 3"/>
                <a:gd name="T2" fmla="*/ 0 w 2"/>
                <a:gd name="T3" fmla="*/ 8 h 3"/>
                <a:gd name="T4" fmla="*/ 9 w 2"/>
                <a:gd name="T5" fmla="*/ 13 h 3"/>
                <a:gd name="T6" fmla="*/ 9 w 2"/>
                <a:gd name="T7" fmla="*/ 0 h 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 h="3">
                  <a:moveTo>
                    <a:pt x="1" y="0"/>
                  </a:moveTo>
                  <a:cubicBezTo>
                    <a:pt x="0" y="1"/>
                    <a:pt x="0" y="1"/>
                    <a:pt x="0" y="1"/>
                  </a:cubicBezTo>
                  <a:cubicBezTo>
                    <a:pt x="0" y="1"/>
                    <a:pt x="1" y="3"/>
                    <a:pt x="1" y="2"/>
                  </a:cubicBezTo>
                  <a:cubicBezTo>
                    <a:pt x="2" y="2"/>
                    <a:pt x="2" y="0"/>
                    <a:pt x="1" y="0"/>
                  </a:cubicBezTo>
                  <a:close/>
                </a:path>
              </a:pathLst>
            </a:custGeom>
            <a:solidFill>
              <a:srgbClr val="C5C3C7"/>
            </a:solidFill>
            <a:ln w="4763" cap="rnd">
              <a:solidFill>
                <a:srgbClr val="FFFFFF"/>
              </a:solidFill>
              <a:prstDash val="solid"/>
              <a:round/>
              <a:headEnd/>
              <a:tailEnd/>
            </a:ln>
          </p:spPr>
          <p:txBody>
            <a:bodyPr/>
            <a:lstStyle/>
            <a:p>
              <a:endParaRPr lang="en-US"/>
            </a:p>
          </p:txBody>
        </p:sp>
        <p:sp>
          <p:nvSpPr>
            <p:cNvPr id="51" name="Freeform 432">
              <a:extLst>
                <a:ext uri="{FF2B5EF4-FFF2-40B4-BE49-F238E27FC236}">
                  <a16:creationId xmlns:a16="http://schemas.microsoft.com/office/drawing/2014/main" id="{1D8476AD-8BFC-4F07-AF1A-025AF572C7AC}"/>
                </a:ext>
              </a:extLst>
            </p:cNvPr>
            <p:cNvSpPr>
              <a:spLocks/>
            </p:cNvSpPr>
            <p:nvPr/>
          </p:nvSpPr>
          <p:spPr bwMode="auto">
            <a:xfrm>
              <a:off x="4097534" y="3693219"/>
              <a:ext cx="11108" cy="6941"/>
            </a:xfrm>
            <a:custGeom>
              <a:avLst/>
              <a:gdLst>
                <a:gd name="T0" fmla="*/ 0 w 3"/>
                <a:gd name="T1" fmla="*/ 0 h 2"/>
                <a:gd name="T2" fmla="*/ 13 w 3"/>
                <a:gd name="T3" fmla="*/ 13 h 2"/>
                <a:gd name="T4" fmla="*/ 0 w 3"/>
                <a:gd name="T5" fmla="*/ 0 h 2"/>
                <a:gd name="T6" fmla="*/ 0 60000 65536"/>
                <a:gd name="T7" fmla="*/ 0 60000 65536"/>
                <a:gd name="T8" fmla="*/ 0 60000 65536"/>
              </a:gdLst>
              <a:ahLst/>
              <a:cxnLst>
                <a:cxn ang="T6">
                  <a:pos x="T0" y="T1"/>
                </a:cxn>
                <a:cxn ang="T7">
                  <a:pos x="T2" y="T3"/>
                </a:cxn>
                <a:cxn ang="T8">
                  <a:pos x="T4" y="T5"/>
                </a:cxn>
              </a:cxnLst>
              <a:rect l="0" t="0" r="r" b="b"/>
              <a:pathLst>
                <a:path w="3" h="2">
                  <a:moveTo>
                    <a:pt x="0" y="0"/>
                  </a:moveTo>
                  <a:cubicBezTo>
                    <a:pt x="0" y="0"/>
                    <a:pt x="3" y="2"/>
                    <a:pt x="2" y="2"/>
                  </a:cubicBezTo>
                  <a:cubicBezTo>
                    <a:pt x="0" y="2"/>
                    <a:pt x="0" y="0"/>
                    <a:pt x="0" y="0"/>
                  </a:cubicBezTo>
                  <a:close/>
                </a:path>
              </a:pathLst>
            </a:custGeom>
            <a:solidFill>
              <a:srgbClr val="C5C3C7"/>
            </a:solidFill>
            <a:ln w="4763" cap="rnd">
              <a:solidFill>
                <a:srgbClr val="FFFFFF"/>
              </a:solidFill>
              <a:prstDash val="solid"/>
              <a:round/>
              <a:headEnd/>
              <a:tailEnd/>
            </a:ln>
          </p:spPr>
          <p:txBody>
            <a:bodyPr/>
            <a:lstStyle/>
            <a:p>
              <a:endParaRPr lang="en-US"/>
            </a:p>
          </p:txBody>
        </p:sp>
        <p:sp>
          <p:nvSpPr>
            <p:cNvPr id="52" name="Freeform 433">
              <a:extLst>
                <a:ext uri="{FF2B5EF4-FFF2-40B4-BE49-F238E27FC236}">
                  <a16:creationId xmlns:a16="http://schemas.microsoft.com/office/drawing/2014/main" id="{478AE4BC-6CA7-4CB4-90F6-C00D51D6FAAD}"/>
                </a:ext>
              </a:extLst>
            </p:cNvPr>
            <p:cNvSpPr>
              <a:spLocks/>
            </p:cNvSpPr>
            <p:nvPr/>
          </p:nvSpPr>
          <p:spPr bwMode="auto">
            <a:xfrm>
              <a:off x="4115585" y="3708488"/>
              <a:ext cx="11108" cy="13881"/>
            </a:xfrm>
            <a:custGeom>
              <a:avLst/>
              <a:gdLst>
                <a:gd name="T0" fmla="*/ 0 w 3"/>
                <a:gd name="T1" fmla="*/ 0 h 4"/>
                <a:gd name="T2" fmla="*/ 13 w 3"/>
                <a:gd name="T3" fmla="*/ 13 h 4"/>
                <a:gd name="T4" fmla="*/ 13 w 3"/>
                <a:gd name="T5" fmla="*/ 25 h 4"/>
                <a:gd name="T6" fmla="*/ 0 w 3"/>
                <a:gd name="T7" fmla="*/ 0 h 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 h="4">
                  <a:moveTo>
                    <a:pt x="0" y="0"/>
                  </a:moveTo>
                  <a:cubicBezTo>
                    <a:pt x="0" y="0"/>
                    <a:pt x="2" y="1"/>
                    <a:pt x="2" y="2"/>
                  </a:cubicBezTo>
                  <a:cubicBezTo>
                    <a:pt x="3" y="3"/>
                    <a:pt x="2" y="4"/>
                    <a:pt x="2" y="4"/>
                  </a:cubicBezTo>
                  <a:cubicBezTo>
                    <a:pt x="2" y="4"/>
                    <a:pt x="0" y="1"/>
                    <a:pt x="0" y="0"/>
                  </a:cubicBezTo>
                  <a:close/>
                </a:path>
              </a:pathLst>
            </a:custGeom>
            <a:solidFill>
              <a:srgbClr val="C5C3C7"/>
            </a:solidFill>
            <a:ln w="4763" cap="rnd">
              <a:solidFill>
                <a:srgbClr val="FFFFFF"/>
              </a:solidFill>
              <a:prstDash val="solid"/>
              <a:round/>
              <a:headEnd/>
              <a:tailEnd/>
            </a:ln>
          </p:spPr>
          <p:txBody>
            <a:bodyPr/>
            <a:lstStyle/>
            <a:p>
              <a:endParaRPr lang="en-US"/>
            </a:p>
          </p:txBody>
        </p:sp>
        <p:sp>
          <p:nvSpPr>
            <p:cNvPr id="53" name="Freeform 434">
              <a:extLst>
                <a:ext uri="{FF2B5EF4-FFF2-40B4-BE49-F238E27FC236}">
                  <a16:creationId xmlns:a16="http://schemas.microsoft.com/office/drawing/2014/main" id="{30F3BD54-4021-4242-B538-A325EF5427B0}"/>
                </a:ext>
              </a:extLst>
            </p:cNvPr>
            <p:cNvSpPr>
              <a:spLocks/>
            </p:cNvSpPr>
            <p:nvPr/>
          </p:nvSpPr>
          <p:spPr bwMode="auto">
            <a:xfrm>
              <a:off x="4053101" y="3626588"/>
              <a:ext cx="18051" cy="6941"/>
            </a:xfrm>
            <a:custGeom>
              <a:avLst/>
              <a:gdLst>
                <a:gd name="T0" fmla="*/ 34 w 5"/>
                <a:gd name="T1" fmla="*/ 8 h 2"/>
                <a:gd name="T2" fmla="*/ 8 w 5"/>
                <a:gd name="T3" fmla="*/ 13 h 2"/>
                <a:gd name="T4" fmla="*/ 0 w 5"/>
                <a:gd name="T5" fmla="*/ 13 h 2"/>
                <a:gd name="T6" fmla="*/ 13 w 5"/>
                <a:gd name="T7" fmla="*/ 8 h 2"/>
                <a:gd name="T8" fmla="*/ 34 w 5"/>
                <a:gd name="T9" fmla="*/ 8 h 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 h="2">
                  <a:moveTo>
                    <a:pt x="5" y="1"/>
                  </a:moveTo>
                  <a:cubicBezTo>
                    <a:pt x="5" y="2"/>
                    <a:pt x="1" y="2"/>
                    <a:pt x="1" y="2"/>
                  </a:cubicBezTo>
                  <a:cubicBezTo>
                    <a:pt x="0" y="2"/>
                    <a:pt x="0" y="2"/>
                    <a:pt x="0" y="2"/>
                  </a:cubicBezTo>
                  <a:cubicBezTo>
                    <a:pt x="2" y="1"/>
                    <a:pt x="2" y="1"/>
                    <a:pt x="2" y="1"/>
                  </a:cubicBezTo>
                  <a:cubicBezTo>
                    <a:pt x="3" y="0"/>
                    <a:pt x="4" y="0"/>
                    <a:pt x="5" y="1"/>
                  </a:cubicBezTo>
                  <a:close/>
                </a:path>
              </a:pathLst>
            </a:custGeom>
            <a:solidFill>
              <a:srgbClr val="C5C3C7"/>
            </a:solidFill>
            <a:ln w="4763" cap="rnd">
              <a:solidFill>
                <a:srgbClr val="FFFFFF"/>
              </a:solidFill>
              <a:prstDash val="solid"/>
              <a:round/>
              <a:headEnd/>
              <a:tailEnd/>
            </a:ln>
          </p:spPr>
          <p:txBody>
            <a:bodyPr/>
            <a:lstStyle/>
            <a:p>
              <a:endParaRPr lang="en-US"/>
            </a:p>
          </p:txBody>
        </p:sp>
        <p:sp>
          <p:nvSpPr>
            <p:cNvPr id="54" name="Freeform 435">
              <a:extLst>
                <a:ext uri="{FF2B5EF4-FFF2-40B4-BE49-F238E27FC236}">
                  <a16:creationId xmlns:a16="http://schemas.microsoft.com/office/drawing/2014/main" id="{C95F6D6C-0D2B-4524-BDBF-4BB48CF4208D}"/>
                </a:ext>
              </a:extLst>
            </p:cNvPr>
            <p:cNvSpPr>
              <a:spLocks/>
            </p:cNvSpPr>
            <p:nvPr/>
          </p:nvSpPr>
          <p:spPr bwMode="auto">
            <a:xfrm>
              <a:off x="4104477" y="3655739"/>
              <a:ext cx="18051" cy="33315"/>
            </a:xfrm>
            <a:custGeom>
              <a:avLst/>
              <a:gdLst>
                <a:gd name="T0" fmla="*/ 13 w 5"/>
                <a:gd name="T1" fmla="*/ 43 h 9"/>
                <a:gd name="T2" fmla="*/ 8 w 5"/>
                <a:gd name="T3" fmla="*/ 13 h 9"/>
                <a:gd name="T4" fmla="*/ 21 w 5"/>
                <a:gd name="T5" fmla="*/ 13 h 9"/>
                <a:gd name="T6" fmla="*/ 21 w 5"/>
                <a:gd name="T7" fmla="*/ 51 h 9"/>
                <a:gd name="T8" fmla="*/ 13 w 5"/>
                <a:gd name="T9" fmla="*/ 56 h 9"/>
                <a:gd name="T10" fmla="*/ 13 w 5"/>
                <a:gd name="T11" fmla="*/ 43 h 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 h="9">
                  <a:moveTo>
                    <a:pt x="2" y="6"/>
                  </a:moveTo>
                  <a:cubicBezTo>
                    <a:pt x="1" y="5"/>
                    <a:pt x="2" y="3"/>
                    <a:pt x="1" y="2"/>
                  </a:cubicBezTo>
                  <a:cubicBezTo>
                    <a:pt x="0" y="0"/>
                    <a:pt x="3" y="0"/>
                    <a:pt x="3" y="2"/>
                  </a:cubicBezTo>
                  <a:cubicBezTo>
                    <a:pt x="2" y="5"/>
                    <a:pt x="2" y="6"/>
                    <a:pt x="3" y="7"/>
                  </a:cubicBezTo>
                  <a:cubicBezTo>
                    <a:pt x="5" y="7"/>
                    <a:pt x="3" y="9"/>
                    <a:pt x="2" y="8"/>
                  </a:cubicBezTo>
                  <a:cubicBezTo>
                    <a:pt x="2" y="6"/>
                    <a:pt x="2" y="6"/>
                    <a:pt x="2" y="6"/>
                  </a:cubicBezTo>
                  <a:close/>
                </a:path>
              </a:pathLst>
            </a:custGeom>
            <a:solidFill>
              <a:srgbClr val="C5C3C7"/>
            </a:solidFill>
            <a:ln w="4763" cap="rnd">
              <a:solidFill>
                <a:srgbClr val="FFFFFF"/>
              </a:solidFill>
              <a:prstDash val="solid"/>
              <a:round/>
              <a:headEnd/>
              <a:tailEnd/>
            </a:ln>
          </p:spPr>
          <p:txBody>
            <a:bodyPr/>
            <a:lstStyle/>
            <a:p>
              <a:endParaRPr lang="en-US"/>
            </a:p>
          </p:txBody>
        </p:sp>
      </p:grpSp>
      <p:sp>
        <p:nvSpPr>
          <p:cNvPr id="3" name="Rectangle 2"/>
          <p:cNvSpPr/>
          <p:nvPr/>
        </p:nvSpPr>
        <p:spPr>
          <a:xfrm>
            <a:off x="179783" y="1930921"/>
            <a:ext cx="252000" cy="252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4" name="ZoneTexte 453"/>
          <p:cNvSpPr txBox="1"/>
          <p:nvPr/>
        </p:nvSpPr>
        <p:spPr>
          <a:xfrm>
            <a:off x="448980" y="1869799"/>
            <a:ext cx="2397475"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INSTEAD Initiative</a:t>
            </a:r>
          </a:p>
        </p:txBody>
      </p:sp>
      <p:sp>
        <p:nvSpPr>
          <p:cNvPr id="455" name="Rectangle 454"/>
          <p:cNvSpPr/>
          <p:nvPr/>
        </p:nvSpPr>
        <p:spPr>
          <a:xfrm>
            <a:off x="165943" y="2339682"/>
            <a:ext cx="252000" cy="252000"/>
          </a:xfrm>
          <a:prstGeom prst="rect">
            <a:avLst/>
          </a:prstGeom>
          <a:solidFill>
            <a:srgbClr val="FF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6" name="ZoneTexte 455"/>
          <p:cNvSpPr txBox="1"/>
          <p:nvPr/>
        </p:nvSpPr>
        <p:spPr>
          <a:xfrm>
            <a:off x="435140" y="2278560"/>
            <a:ext cx="2811516"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Collaboration in Europe</a:t>
            </a:r>
          </a:p>
        </p:txBody>
      </p:sp>
      <p:sp>
        <p:nvSpPr>
          <p:cNvPr id="457" name="Rectangle 456"/>
          <p:cNvSpPr/>
          <p:nvPr/>
        </p:nvSpPr>
        <p:spPr>
          <a:xfrm>
            <a:off x="172299" y="3329468"/>
            <a:ext cx="252000" cy="252000"/>
          </a:xfrm>
          <a:prstGeom prst="rect">
            <a:avLst/>
          </a:prstGeom>
          <a:solidFill>
            <a:srgbClr val="CC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58" name="ZoneTexte 457"/>
          <p:cNvSpPr txBox="1"/>
          <p:nvPr/>
        </p:nvSpPr>
        <p:spPr>
          <a:xfrm>
            <a:off x="441496" y="3268346"/>
            <a:ext cx="2811516"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Collaboration in </a:t>
            </a:r>
            <a:r>
              <a:rPr lang="fr-FR" dirty="0" err="1">
                <a:latin typeface="Arial" panose="020B0604020202020204" pitchFamily="34" charset="0"/>
                <a:cs typeface="Arial" panose="020B0604020202020204" pitchFamily="34" charset="0"/>
              </a:rPr>
              <a:t>Africa</a:t>
            </a:r>
            <a:endParaRPr lang="fr-FR" dirty="0">
              <a:latin typeface="Arial" panose="020B0604020202020204" pitchFamily="34" charset="0"/>
              <a:cs typeface="Arial" panose="020B0604020202020204" pitchFamily="34" charset="0"/>
            </a:endParaRPr>
          </a:p>
        </p:txBody>
      </p:sp>
      <p:sp>
        <p:nvSpPr>
          <p:cNvPr id="459" name="Rectangle 458"/>
          <p:cNvSpPr/>
          <p:nvPr/>
        </p:nvSpPr>
        <p:spPr>
          <a:xfrm>
            <a:off x="168507" y="3746756"/>
            <a:ext cx="252000" cy="252000"/>
          </a:xfrm>
          <a:prstGeom prst="rect">
            <a:avLst/>
          </a:prstGeom>
          <a:solidFill>
            <a:srgbClr val="00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0" name="ZoneTexte 459"/>
          <p:cNvSpPr txBox="1"/>
          <p:nvPr/>
        </p:nvSpPr>
        <p:spPr>
          <a:xfrm>
            <a:off x="437704" y="3685634"/>
            <a:ext cx="3206836"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Collaboration in </a:t>
            </a:r>
            <a:r>
              <a:rPr lang="fr-FR" dirty="0" err="1">
                <a:latin typeface="Arial" panose="020B0604020202020204" pitchFamily="34" charset="0"/>
                <a:cs typeface="Arial" panose="020B0604020202020204" pitchFamily="34" charset="0"/>
              </a:rPr>
              <a:t>Australia</a:t>
            </a:r>
            <a:endParaRPr lang="fr-FR" dirty="0">
              <a:latin typeface="Arial" panose="020B0604020202020204" pitchFamily="34" charset="0"/>
              <a:cs typeface="Arial" panose="020B0604020202020204" pitchFamily="34" charset="0"/>
            </a:endParaRPr>
          </a:p>
        </p:txBody>
      </p:sp>
      <p:sp>
        <p:nvSpPr>
          <p:cNvPr id="461" name="Rectangle 460"/>
          <p:cNvSpPr/>
          <p:nvPr/>
        </p:nvSpPr>
        <p:spPr>
          <a:xfrm>
            <a:off x="177191" y="4178827"/>
            <a:ext cx="252000" cy="2520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62" name="ZoneTexte 461"/>
          <p:cNvSpPr txBox="1"/>
          <p:nvPr/>
        </p:nvSpPr>
        <p:spPr>
          <a:xfrm>
            <a:off x="446388" y="4117705"/>
            <a:ext cx="3486626" cy="369332"/>
          </a:xfrm>
          <a:prstGeom prst="rect">
            <a:avLst/>
          </a:prstGeom>
          <a:noFill/>
        </p:spPr>
        <p:txBody>
          <a:bodyPr wrap="square" rtlCol="0">
            <a:spAutoFit/>
          </a:bodyPr>
          <a:lstStyle/>
          <a:p>
            <a:r>
              <a:rPr lang="fr-FR" dirty="0">
                <a:latin typeface="Arial" panose="020B0604020202020204" pitchFamily="34" charset="0"/>
                <a:cs typeface="Arial" panose="020B0604020202020204" pitchFamily="34" charset="0"/>
              </a:rPr>
              <a:t>Collaboration in South </a:t>
            </a:r>
            <a:r>
              <a:rPr lang="fr-FR" dirty="0" err="1">
                <a:latin typeface="Arial" panose="020B0604020202020204" pitchFamily="34" charset="0"/>
                <a:cs typeface="Arial" panose="020B0604020202020204" pitchFamily="34" charset="0"/>
              </a:rPr>
              <a:t>America</a:t>
            </a:r>
            <a:endParaRPr lang="fr-FR" dirty="0">
              <a:latin typeface="Arial" panose="020B0604020202020204" pitchFamily="34" charset="0"/>
              <a:cs typeface="Arial" panose="020B0604020202020204" pitchFamily="34" charset="0"/>
            </a:endParaRPr>
          </a:p>
        </p:txBody>
      </p:sp>
      <p:pic>
        <p:nvPicPr>
          <p:cNvPr id="466" name="Image 465"/>
          <p:cNvPicPr>
            <a:picLocks noChangeAspect="1"/>
          </p:cNvPicPr>
          <p:nvPr/>
        </p:nvPicPr>
        <p:blipFill>
          <a:blip r:embed="rId3"/>
          <a:stretch>
            <a:fillRect/>
          </a:stretch>
        </p:blipFill>
        <p:spPr>
          <a:xfrm>
            <a:off x="7357549" y="1196153"/>
            <a:ext cx="329294" cy="329294"/>
          </a:xfrm>
          <a:prstGeom prst="rect">
            <a:avLst/>
          </a:prstGeom>
        </p:spPr>
      </p:pic>
      <p:pic>
        <p:nvPicPr>
          <p:cNvPr id="467" name="Image 466"/>
          <p:cNvPicPr>
            <a:picLocks noChangeAspect="1"/>
          </p:cNvPicPr>
          <p:nvPr/>
        </p:nvPicPr>
        <p:blipFill>
          <a:blip r:embed="rId4"/>
          <a:stretch>
            <a:fillRect/>
          </a:stretch>
        </p:blipFill>
        <p:spPr>
          <a:xfrm>
            <a:off x="7819923" y="1098046"/>
            <a:ext cx="511696" cy="511696"/>
          </a:xfrm>
          <a:prstGeom prst="rect">
            <a:avLst/>
          </a:prstGeom>
        </p:spPr>
      </p:pic>
      <p:pic>
        <p:nvPicPr>
          <p:cNvPr id="468" name="Image 467"/>
          <p:cNvPicPr>
            <a:picLocks noChangeAspect="1"/>
          </p:cNvPicPr>
          <p:nvPr/>
        </p:nvPicPr>
        <p:blipFill>
          <a:blip r:embed="rId5"/>
          <a:stretch>
            <a:fillRect/>
          </a:stretch>
        </p:blipFill>
        <p:spPr>
          <a:xfrm>
            <a:off x="5744753" y="968252"/>
            <a:ext cx="1523103" cy="609241"/>
          </a:xfrm>
          <a:prstGeom prst="rect">
            <a:avLst/>
          </a:prstGeom>
        </p:spPr>
      </p:pic>
      <p:sp>
        <p:nvSpPr>
          <p:cNvPr id="464" name="Rectangle 463"/>
          <p:cNvSpPr/>
          <p:nvPr/>
        </p:nvSpPr>
        <p:spPr>
          <a:xfrm>
            <a:off x="168507" y="2834575"/>
            <a:ext cx="252000" cy="252000"/>
          </a:xfrm>
          <a:prstGeom prst="rect">
            <a:avLst/>
          </a:prstGeom>
          <a:pattFill prst="wdDnDiag">
            <a:fgClr>
              <a:schemeClr val="tx1"/>
            </a:fgClr>
            <a:bgClr>
              <a:srgbClr val="FF33CC"/>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p:cNvPicPr>
            <a:picLocks noChangeAspect="1"/>
          </p:cNvPicPr>
          <p:nvPr/>
        </p:nvPicPr>
        <p:blipFill>
          <a:blip r:embed="rId6"/>
          <a:stretch>
            <a:fillRect/>
          </a:stretch>
        </p:blipFill>
        <p:spPr>
          <a:xfrm>
            <a:off x="194069" y="5082481"/>
            <a:ext cx="1724923" cy="407008"/>
          </a:xfrm>
          <a:prstGeom prst="rect">
            <a:avLst/>
          </a:prstGeom>
        </p:spPr>
      </p:pic>
      <p:pic>
        <p:nvPicPr>
          <p:cNvPr id="8" name="Image 7"/>
          <p:cNvPicPr>
            <a:picLocks noChangeAspect="1"/>
          </p:cNvPicPr>
          <p:nvPr/>
        </p:nvPicPr>
        <p:blipFill>
          <a:blip r:embed="rId7"/>
          <a:stretch>
            <a:fillRect/>
          </a:stretch>
        </p:blipFill>
        <p:spPr>
          <a:xfrm>
            <a:off x="194867" y="5720797"/>
            <a:ext cx="1103995" cy="984285"/>
          </a:xfrm>
          <a:prstGeom prst="rect">
            <a:avLst/>
          </a:prstGeom>
        </p:spPr>
      </p:pic>
      <p:pic>
        <p:nvPicPr>
          <p:cNvPr id="10" name="Image 9"/>
          <p:cNvPicPr>
            <a:picLocks noChangeAspect="1"/>
          </p:cNvPicPr>
          <p:nvPr/>
        </p:nvPicPr>
        <p:blipFill>
          <a:blip r:embed="rId8"/>
          <a:stretch>
            <a:fillRect/>
          </a:stretch>
        </p:blipFill>
        <p:spPr>
          <a:xfrm>
            <a:off x="2042430" y="5963130"/>
            <a:ext cx="1674210" cy="803621"/>
          </a:xfrm>
          <a:prstGeom prst="rect">
            <a:avLst/>
          </a:prstGeom>
        </p:spPr>
      </p:pic>
      <p:pic>
        <p:nvPicPr>
          <p:cNvPr id="11" name="Image 10"/>
          <p:cNvPicPr>
            <a:picLocks noChangeAspect="1"/>
          </p:cNvPicPr>
          <p:nvPr/>
        </p:nvPicPr>
        <p:blipFill>
          <a:blip r:embed="rId9"/>
          <a:stretch>
            <a:fillRect/>
          </a:stretch>
        </p:blipFill>
        <p:spPr>
          <a:xfrm>
            <a:off x="4029550" y="5374687"/>
            <a:ext cx="881575" cy="909498"/>
          </a:xfrm>
          <a:prstGeom prst="rect">
            <a:avLst/>
          </a:prstGeom>
        </p:spPr>
      </p:pic>
      <p:pic>
        <p:nvPicPr>
          <p:cNvPr id="13" name="Image 12"/>
          <p:cNvPicPr>
            <a:picLocks noChangeAspect="1"/>
          </p:cNvPicPr>
          <p:nvPr/>
        </p:nvPicPr>
        <p:blipFill>
          <a:blip r:embed="rId10"/>
          <a:stretch>
            <a:fillRect/>
          </a:stretch>
        </p:blipFill>
        <p:spPr>
          <a:xfrm>
            <a:off x="2048030" y="4854405"/>
            <a:ext cx="1977227" cy="642348"/>
          </a:xfrm>
          <a:prstGeom prst="rect">
            <a:avLst/>
          </a:prstGeom>
        </p:spPr>
      </p:pic>
      <p:sp>
        <p:nvSpPr>
          <p:cNvPr id="9" name="Espace réservé du numéro de diapositive 8"/>
          <p:cNvSpPr>
            <a:spLocks noGrp="1"/>
          </p:cNvSpPr>
          <p:nvPr>
            <p:ph type="sldNum" sz="quarter" idx="12"/>
          </p:nvPr>
        </p:nvSpPr>
        <p:spPr/>
        <p:txBody>
          <a:bodyPr/>
          <a:lstStyle/>
          <a:p>
            <a:fld id="{C9AA9FA6-E99B-4327-AEB7-1790CA42E665}" type="slidenum">
              <a:rPr lang="fr-FR" smtClean="0"/>
              <a:t>24</a:t>
            </a:fld>
            <a:endParaRPr lang="fr-FR"/>
          </a:p>
        </p:txBody>
      </p:sp>
    </p:spTree>
    <p:extLst>
      <p:ext uri="{BB962C8B-B14F-4D97-AF65-F5344CB8AC3E}">
        <p14:creationId xmlns:p14="http://schemas.microsoft.com/office/powerpoint/2010/main" val="1063590335"/>
      </p:ext>
    </p:extLst>
  </p:cSld>
  <p:clrMapOvr>
    <a:masterClrMapping/>
  </p:clrMapOvr>
  <mc:AlternateContent xmlns:mc="http://schemas.openxmlformats.org/markup-compatibility/2006" xmlns:p14="http://schemas.microsoft.com/office/powerpoint/2010/main">
    <mc:Choice Requires="p14">
      <p:transition spd="slow" p14:dur="2000" advTm="30892"/>
    </mc:Choice>
    <mc:Fallback xmlns="">
      <p:transition spd="slow" advTm="3089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520860" y="78058"/>
            <a:ext cx="11671139" cy="430887"/>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en-GB" sz="2200" cap="small" dirty="0">
                <a:solidFill>
                  <a:srgbClr val="0070C0"/>
                </a:solidFill>
                <a:latin typeface="Arial" panose="020B0604020202020204" pitchFamily="34" charset="0"/>
                <a:cs typeface="Arial" panose="020B0604020202020204" pitchFamily="34" charset="0"/>
              </a:rPr>
              <a:t>Acknowledgments</a:t>
            </a:r>
            <a:endParaRPr lang="en-GB" sz="2200" dirty="0">
              <a:solidFill>
                <a:srgbClr val="0070C0"/>
              </a:solidFill>
              <a:latin typeface="Arial" panose="020B0604020202020204" pitchFamily="34" charset="0"/>
              <a:cs typeface="Arial" panose="020B0604020202020204" pitchFamily="34" charset="0"/>
            </a:endParaRPr>
          </a:p>
        </p:txBody>
      </p:sp>
      <p:grpSp>
        <p:nvGrpSpPr>
          <p:cNvPr id="2" name="Groupe 1"/>
          <p:cNvGrpSpPr/>
          <p:nvPr/>
        </p:nvGrpSpPr>
        <p:grpSpPr>
          <a:xfrm>
            <a:off x="328445" y="652291"/>
            <a:ext cx="10798096" cy="5717881"/>
            <a:chOff x="396895" y="1056475"/>
            <a:chExt cx="10798096" cy="5717881"/>
          </a:xfrm>
        </p:grpSpPr>
        <p:pic>
          <p:nvPicPr>
            <p:cNvPr id="6" name="Image 5"/>
            <p:cNvPicPr>
              <a:picLocks noChangeAspect="1"/>
            </p:cNvPicPr>
            <p:nvPr/>
          </p:nvPicPr>
          <p:blipFill rotWithShape="1">
            <a:blip r:embed="rId3"/>
            <a:srcRect l="31431" t="31919" r="29749" b="29138"/>
            <a:stretch/>
          </p:blipFill>
          <p:spPr>
            <a:xfrm>
              <a:off x="625033" y="1067860"/>
              <a:ext cx="1250174" cy="939398"/>
            </a:xfrm>
            <a:prstGeom prst="rect">
              <a:avLst/>
            </a:prstGeom>
          </p:spPr>
        </p:pic>
        <p:pic>
          <p:nvPicPr>
            <p:cNvPr id="7" name="Image 6"/>
            <p:cNvPicPr>
              <a:picLocks noChangeAspect="1"/>
            </p:cNvPicPr>
            <p:nvPr/>
          </p:nvPicPr>
          <p:blipFill>
            <a:blip r:embed="rId4"/>
            <a:stretch>
              <a:fillRect/>
            </a:stretch>
          </p:blipFill>
          <p:spPr>
            <a:xfrm>
              <a:off x="2610278" y="1056475"/>
              <a:ext cx="1468849" cy="1100219"/>
            </a:xfrm>
            <a:prstGeom prst="rect">
              <a:avLst/>
            </a:prstGeom>
          </p:spPr>
        </p:pic>
        <p:pic>
          <p:nvPicPr>
            <p:cNvPr id="8" name="Image 7"/>
            <p:cNvPicPr>
              <a:picLocks noChangeAspect="1"/>
            </p:cNvPicPr>
            <p:nvPr/>
          </p:nvPicPr>
          <p:blipFill>
            <a:blip r:embed="rId5"/>
            <a:stretch>
              <a:fillRect/>
            </a:stretch>
          </p:blipFill>
          <p:spPr>
            <a:xfrm>
              <a:off x="520067" y="2227131"/>
              <a:ext cx="2286000" cy="885825"/>
            </a:xfrm>
            <a:prstGeom prst="rect">
              <a:avLst/>
            </a:prstGeom>
          </p:spPr>
        </p:pic>
        <p:pic>
          <p:nvPicPr>
            <p:cNvPr id="9" name="Image 8"/>
            <p:cNvPicPr>
              <a:picLocks noChangeAspect="1"/>
            </p:cNvPicPr>
            <p:nvPr/>
          </p:nvPicPr>
          <p:blipFill>
            <a:blip r:embed="rId6"/>
            <a:stretch>
              <a:fillRect/>
            </a:stretch>
          </p:blipFill>
          <p:spPr>
            <a:xfrm>
              <a:off x="3971110" y="2530429"/>
              <a:ext cx="1517182" cy="735032"/>
            </a:xfrm>
            <a:prstGeom prst="rect">
              <a:avLst/>
            </a:prstGeom>
          </p:spPr>
        </p:pic>
        <p:pic>
          <p:nvPicPr>
            <p:cNvPr id="10" name="Image 9"/>
            <p:cNvPicPr>
              <a:picLocks noChangeAspect="1"/>
            </p:cNvPicPr>
            <p:nvPr/>
          </p:nvPicPr>
          <p:blipFill>
            <a:blip r:embed="rId7"/>
            <a:stretch>
              <a:fillRect/>
            </a:stretch>
          </p:blipFill>
          <p:spPr>
            <a:xfrm>
              <a:off x="6543918" y="1309111"/>
              <a:ext cx="1543989" cy="512017"/>
            </a:xfrm>
            <a:prstGeom prst="rect">
              <a:avLst/>
            </a:prstGeom>
          </p:spPr>
        </p:pic>
        <p:pic>
          <p:nvPicPr>
            <p:cNvPr id="11" name="Image 10"/>
            <p:cNvPicPr>
              <a:picLocks noChangeAspect="1"/>
            </p:cNvPicPr>
            <p:nvPr/>
          </p:nvPicPr>
          <p:blipFill>
            <a:blip r:embed="rId8"/>
            <a:stretch>
              <a:fillRect/>
            </a:stretch>
          </p:blipFill>
          <p:spPr>
            <a:xfrm>
              <a:off x="6356429" y="2203413"/>
              <a:ext cx="2057289" cy="746597"/>
            </a:xfrm>
            <a:prstGeom prst="rect">
              <a:avLst/>
            </a:prstGeom>
          </p:spPr>
        </p:pic>
        <p:pic>
          <p:nvPicPr>
            <p:cNvPr id="12" name="Image 11"/>
            <p:cNvPicPr>
              <a:picLocks noChangeAspect="1"/>
            </p:cNvPicPr>
            <p:nvPr/>
          </p:nvPicPr>
          <p:blipFill>
            <a:blip r:embed="rId9"/>
            <a:stretch>
              <a:fillRect/>
            </a:stretch>
          </p:blipFill>
          <p:spPr>
            <a:xfrm>
              <a:off x="1978251" y="3587956"/>
              <a:ext cx="1248187" cy="902155"/>
            </a:xfrm>
            <a:prstGeom prst="rect">
              <a:avLst/>
            </a:prstGeom>
          </p:spPr>
        </p:pic>
        <p:pic>
          <p:nvPicPr>
            <p:cNvPr id="13" name="Image 12"/>
            <p:cNvPicPr>
              <a:picLocks noChangeAspect="1"/>
            </p:cNvPicPr>
            <p:nvPr/>
          </p:nvPicPr>
          <p:blipFill>
            <a:blip r:embed="rId10"/>
            <a:stretch>
              <a:fillRect/>
            </a:stretch>
          </p:blipFill>
          <p:spPr>
            <a:xfrm>
              <a:off x="4241863" y="3745466"/>
              <a:ext cx="1968548" cy="863895"/>
            </a:xfrm>
            <a:prstGeom prst="rect">
              <a:avLst/>
            </a:prstGeom>
          </p:spPr>
        </p:pic>
        <p:pic>
          <p:nvPicPr>
            <p:cNvPr id="14" name="Image 13"/>
            <p:cNvPicPr>
              <a:picLocks noChangeAspect="1"/>
            </p:cNvPicPr>
            <p:nvPr/>
          </p:nvPicPr>
          <p:blipFill>
            <a:blip r:embed="rId11"/>
            <a:stretch>
              <a:fillRect/>
            </a:stretch>
          </p:blipFill>
          <p:spPr>
            <a:xfrm>
              <a:off x="5499276" y="4999449"/>
              <a:ext cx="1082603" cy="1082603"/>
            </a:xfrm>
            <a:prstGeom prst="rect">
              <a:avLst/>
            </a:prstGeom>
          </p:spPr>
        </p:pic>
        <p:pic>
          <p:nvPicPr>
            <p:cNvPr id="16" name="Image 15"/>
            <p:cNvPicPr>
              <a:picLocks noChangeAspect="1"/>
            </p:cNvPicPr>
            <p:nvPr/>
          </p:nvPicPr>
          <p:blipFill>
            <a:blip r:embed="rId12"/>
            <a:stretch>
              <a:fillRect/>
            </a:stretch>
          </p:blipFill>
          <p:spPr>
            <a:xfrm>
              <a:off x="9508464" y="1144047"/>
              <a:ext cx="1534991" cy="944610"/>
            </a:xfrm>
            <a:prstGeom prst="rect">
              <a:avLst/>
            </a:prstGeom>
          </p:spPr>
        </p:pic>
        <p:pic>
          <p:nvPicPr>
            <p:cNvPr id="17" name="Image 16"/>
            <p:cNvPicPr>
              <a:picLocks noChangeAspect="1"/>
            </p:cNvPicPr>
            <p:nvPr/>
          </p:nvPicPr>
          <p:blipFill>
            <a:blip r:embed="rId13"/>
            <a:stretch>
              <a:fillRect/>
            </a:stretch>
          </p:blipFill>
          <p:spPr>
            <a:xfrm>
              <a:off x="9508464" y="2643057"/>
              <a:ext cx="1686527" cy="876994"/>
            </a:xfrm>
            <a:prstGeom prst="rect">
              <a:avLst/>
            </a:prstGeom>
          </p:spPr>
        </p:pic>
        <p:pic>
          <p:nvPicPr>
            <p:cNvPr id="18" name="Image 17"/>
            <p:cNvPicPr>
              <a:picLocks noChangeAspect="1"/>
            </p:cNvPicPr>
            <p:nvPr/>
          </p:nvPicPr>
          <p:blipFill>
            <a:blip r:embed="rId14"/>
            <a:stretch>
              <a:fillRect/>
            </a:stretch>
          </p:blipFill>
          <p:spPr>
            <a:xfrm>
              <a:off x="9693759" y="4817664"/>
              <a:ext cx="1055793" cy="1055793"/>
            </a:xfrm>
            <a:prstGeom prst="rect">
              <a:avLst/>
            </a:prstGeom>
          </p:spPr>
        </p:pic>
        <p:pic>
          <p:nvPicPr>
            <p:cNvPr id="19" name="Image 18"/>
            <p:cNvPicPr>
              <a:picLocks noChangeAspect="1"/>
            </p:cNvPicPr>
            <p:nvPr/>
          </p:nvPicPr>
          <p:blipFill>
            <a:blip r:embed="rId15"/>
            <a:stretch>
              <a:fillRect/>
            </a:stretch>
          </p:blipFill>
          <p:spPr>
            <a:xfrm>
              <a:off x="782815" y="5254897"/>
              <a:ext cx="2156693" cy="597394"/>
            </a:xfrm>
            <a:prstGeom prst="rect">
              <a:avLst/>
            </a:prstGeom>
          </p:spPr>
        </p:pic>
        <p:pic>
          <p:nvPicPr>
            <p:cNvPr id="21" name="Image 20"/>
            <p:cNvPicPr>
              <a:picLocks noChangeAspect="1"/>
            </p:cNvPicPr>
            <p:nvPr/>
          </p:nvPicPr>
          <p:blipFill>
            <a:blip r:embed="rId16"/>
            <a:stretch>
              <a:fillRect/>
            </a:stretch>
          </p:blipFill>
          <p:spPr>
            <a:xfrm>
              <a:off x="7225836" y="4391579"/>
              <a:ext cx="1436575" cy="822315"/>
            </a:xfrm>
            <a:prstGeom prst="rect">
              <a:avLst/>
            </a:prstGeom>
          </p:spPr>
        </p:pic>
        <p:pic>
          <p:nvPicPr>
            <p:cNvPr id="22" name="Image 21"/>
            <p:cNvPicPr>
              <a:picLocks noChangeAspect="1"/>
            </p:cNvPicPr>
            <p:nvPr/>
          </p:nvPicPr>
          <p:blipFill>
            <a:blip r:embed="rId17"/>
            <a:stretch>
              <a:fillRect/>
            </a:stretch>
          </p:blipFill>
          <p:spPr>
            <a:xfrm>
              <a:off x="6943855" y="3190943"/>
              <a:ext cx="1109045" cy="1109045"/>
            </a:xfrm>
            <a:prstGeom prst="rect">
              <a:avLst/>
            </a:prstGeom>
          </p:spPr>
        </p:pic>
        <p:pic>
          <p:nvPicPr>
            <p:cNvPr id="23" name="Image 22">
              <a:extLst>
                <a:ext uri="{FF2B5EF4-FFF2-40B4-BE49-F238E27FC236}">
                  <a16:creationId xmlns:a16="http://schemas.microsoft.com/office/drawing/2014/main" id="{37B367A4-9CDE-3A5E-B89A-7A95181653F3}"/>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462395" y="5852291"/>
              <a:ext cx="578237" cy="577851"/>
            </a:xfrm>
            <a:prstGeom prst="rect">
              <a:avLst/>
            </a:prstGeom>
          </p:spPr>
        </p:pic>
        <p:pic>
          <p:nvPicPr>
            <p:cNvPr id="24" name="Image 23"/>
            <p:cNvPicPr>
              <a:picLocks noChangeAspect="1"/>
            </p:cNvPicPr>
            <p:nvPr/>
          </p:nvPicPr>
          <p:blipFill>
            <a:blip r:embed="rId19"/>
            <a:stretch>
              <a:fillRect/>
            </a:stretch>
          </p:blipFill>
          <p:spPr>
            <a:xfrm>
              <a:off x="396895" y="3911446"/>
              <a:ext cx="811618" cy="815241"/>
            </a:xfrm>
            <a:prstGeom prst="rect">
              <a:avLst/>
            </a:prstGeom>
          </p:spPr>
        </p:pic>
        <p:pic>
          <p:nvPicPr>
            <p:cNvPr id="25" name="Image 24"/>
            <p:cNvPicPr>
              <a:picLocks noChangeAspect="1"/>
            </p:cNvPicPr>
            <p:nvPr/>
          </p:nvPicPr>
          <p:blipFill rotWithShape="1">
            <a:blip r:embed="rId20"/>
            <a:srcRect t="30335" b="23019"/>
            <a:stretch/>
          </p:blipFill>
          <p:spPr>
            <a:xfrm>
              <a:off x="7498377" y="5786375"/>
              <a:ext cx="2047875" cy="568713"/>
            </a:xfrm>
            <a:prstGeom prst="rect">
              <a:avLst/>
            </a:prstGeom>
          </p:spPr>
        </p:pic>
        <p:pic>
          <p:nvPicPr>
            <p:cNvPr id="26" name="Image 25"/>
            <p:cNvPicPr>
              <a:picLocks noChangeAspect="1"/>
            </p:cNvPicPr>
            <p:nvPr/>
          </p:nvPicPr>
          <p:blipFill>
            <a:blip r:embed="rId21"/>
            <a:stretch>
              <a:fillRect/>
            </a:stretch>
          </p:blipFill>
          <p:spPr>
            <a:xfrm>
              <a:off x="3149259" y="4596279"/>
              <a:ext cx="1552342" cy="1158096"/>
            </a:xfrm>
            <a:prstGeom prst="rect">
              <a:avLst/>
            </a:prstGeom>
          </p:spPr>
        </p:pic>
        <p:pic>
          <p:nvPicPr>
            <p:cNvPr id="27" name="Image 26">
              <a:extLst>
                <a:ext uri="{FF2B5EF4-FFF2-40B4-BE49-F238E27FC236}">
                  <a16:creationId xmlns:a16="http://schemas.microsoft.com/office/drawing/2014/main" id="{FE2C4052-8F95-3F40-0257-FFD328E1A63C}"/>
                </a:ext>
              </a:extLst>
            </p:cNvPr>
            <p:cNvPicPr>
              <a:picLocks noChangeAspect="1"/>
            </p:cNvPicPr>
            <p:nvPr/>
          </p:nvPicPr>
          <p:blipFill rotWithShape="1">
            <a:blip r:embed="rId22">
              <a:extLst>
                <a:ext uri="{28A0092B-C50C-407E-A947-70E740481C1C}">
                  <a14:useLocalDpi xmlns:a14="http://schemas.microsoft.com/office/drawing/2010/main" val="0"/>
                </a:ext>
              </a:extLst>
            </a:blip>
            <a:srcRect l="28885" r="35515"/>
            <a:stretch/>
          </p:blipFill>
          <p:spPr>
            <a:xfrm>
              <a:off x="4605530" y="1144047"/>
              <a:ext cx="1190212" cy="914731"/>
            </a:xfrm>
            <a:prstGeom prst="rect">
              <a:avLst/>
            </a:prstGeom>
          </p:spPr>
        </p:pic>
        <p:pic>
          <p:nvPicPr>
            <p:cNvPr id="28" name="Image 27"/>
            <p:cNvPicPr>
              <a:picLocks noChangeAspect="1"/>
            </p:cNvPicPr>
            <p:nvPr/>
          </p:nvPicPr>
          <p:blipFill>
            <a:blip r:embed="rId23"/>
            <a:stretch>
              <a:fillRect/>
            </a:stretch>
          </p:blipFill>
          <p:spPr>
            <a:xfrm>
              <a:off x="396895" y="5958459"/>
              <a:ext cx="1370452" cy="815897"/>
            </a:xfrm>
            <a:prstGeom prst="rect">
              <a:avLst/>
            </a:prstGeom>
          </p:spPr>
        </p:pic>
        <p:pic>
          <p:nvPicPr>
            <p:cNvPr id="29" name="Image 28"/>
            <p:cNvPicPr>
              <a:picLocks noChangeAspect="1"/>
            </p:cNvPicPr>
            <p:nvPr/>
          </p:nvPicPr>
          <p:blipFill>
            <a:blip r:embed="rId24"/>
            <a:stretch>
              <a:fillRect/>
            </a:stretch>
          </p:blipFill>
          <p:spPr>
            <a:xfrm>
              <a:off x="9757226" y="3945923"/>
              <a:ext cx="1189001" cy="495417"/>
            </a:xfrm>
            <a:prstGeom prst="rect">
              <a:avLst/>
            </a:prstGeom>
          </p:spPr>
        </p:pic>
      </p:grpSp>
      <p:sp>
        <p:nvSpPr>
          <p:cNvPr id="3" name="ZoneTexte 2"/>
          <p:cNvSpPr txBox="1"/>
          <p:nvPr/>
        </p:nvSpPr>
        <p:spPr>
          <a:xfrm>
            <a:off x="-1" y="6482860"/>
            <a:ext cx="12191999" cy="369332"/>
          </a:xfrm>
          <a:prstGeom prst="rect">
            <a:avLst/>
          </a:prstGeom>
          <a:noFill/>
        </p:spPr>
        <p:txBody>
          <a:bodyPr wrap="square" rtlCol="0">
            <a:spAutoFit/>
          </a:bodyPr>
          <a:lstStyle/>
          <a:p>
            <a:pPr algn="ctr"/>
            <a:r>
              <a:rPr lang="fr-FR" i="1" dirty="0">
                <a:solidFill>
                  <a:srgbClr val="0070C0"/>
                </a:solidFill>
                <a:latin typeface="Arial" panose="020B0604020202020204" pitchFamily="34" charset="0"/>
                <a:cs typeface="Arial" panose="020B0604020202020204" pitchFamily="34" charset="0"/>
              </a:rPr>
              <a:t>Actors involved in WNV surveillance</a:t>
            </a:r>
          </a:p>
        </p:txBody>
      </p:sp>
      <p:sp>
        <p:nvSpPr>
          <p:cNvPr id="15" name="Espace réservé du numéro de diapositive 14"/>
          <p:cNvSpPr>
            <a:spLocks noGrp="1"/>
          </p:cNvSpPr>
          <p:nvPr>
            <p:ph type="sldNum" sz="quarter" idx="12"/>
          </p:nvPr>
        </p:nvSpPr>
        <p:spPr/>
        <p:txBody>
          <a:bodyPr/>
          <a:lstStyle/>
          <a:p>
            <a:fld id="{C9AA9FA6-E99B-4327-AEB7-1790CA42E665}" type="slidenum">
              <a:rPr lang="fr-FR" smtClean="0"/>
              <a:t>25</a:t>
            </a:fld>
            <a:endParaRPr lang="fr-FR"/>
          </a:p>
        </p:txBody>
      </p:sp>
      <p:pic>
        <p:nvPicPr>
          <p:cNvPr id="20" name="Image 19">
            <a:extLst>
              <a:ext uri="{FF2B5EF4-FFF2-40B4-BE49-F238E27FC236}">
                <a16:creationId xmlns:a16="http://schemas.microsoft.com/office/drawing/2014/main" id="{48FCF97F-8691-4640-8F86-41E3F68FEA44}"/>
              </a:ext>
            </a:extLst>
          </p:cNvPr>
          <p:cNvPicPr>
            <a:picLocks noChangeAspect="1"/>
          </p:cNvPicPr>
          <p:nvPr/>
        </p:nvPicPr>
        <p:blipFill>
          <a:blip r:embed="rId25"/>
          <a:stretch>
            <a:fillRect/>
          </a:stretch>
        </p:blipFill>
        <p:spPr>
          <a:xfrm>
            <a:off x="9595898" y="5642499"/>
            <a:ext cx="1190212" cy="1008434"/>
          </a:xfrm>
          <a:prstGeom prst="rect">
            <a:avLst/>
          </a:prstGeom>
        </p:spPr>
      </p:pic>
      <p:grpSp>
        <p:nvGrpSpPr>
          <p:cNvPr id="30" name="Groupe 29">
            <a:extLst>
              <a:ext uri="{FF2B5EF4-FFF2-40B4-BE49-F238E27FC236}">
                <a16:creationId xmlns:a16="http://schemas.microsoft.com/office/drawing/2014/main" id="{9A5D0D71-1AF2-4F70-B84E-CDE4729D39EC}"/>
              </a:ext>
            </a:extLst>
          </p:cNvPr>
          <p:cNvGrpSpPr/>
          <p:nvPr/>
        </p:nvGrpSpPr>
        <p:grpSpPr>
          <a:xfrm>
            <a:off x="1530875" y="5666963"/>
            <a:ext cx="1587733" cy="1207765"/>
            <a:chOff x="627962" y="987972"/>
            <a:chExt cx="2390660" cy="1634424"/>
          </a:xfrm>
        </p:grpSpPr>
        <p:pic>
          <p:nvPicPr>
            <p:cNvPr id="31" name="Image 30">
              <a:extLst>
                <a:ext uri="{FF2B5EF4-FFF2-40B4-BE49-F238E27FC236}">
                  <a16:creationId xmlns:a16="http://schemas.microsoft.com/office/drawing/2014/main" id="{E40AD86F-CB03-4595-8DF0-2BCB24C8C9A4}"/>
                </a:ext>
              </a:extLst>
            </p:cNvPr>
            <p:cNvPicPr>
              <a:picLocks noChangeAspect="1"/>
            </p:cNvPicPr>
            <p:nvPr/>
          </p:nvPicPr>
          <p:blipFill rotWithShape="1">
            <a:blip r:embed="rId26"/>
            <a:srcRect r="69107"/>
            <a:stretch/>
          </p:blipFill>
          <p:spPr>
            <a:xfrm>
              <a:off x="1170729" y="987972"/>
              <a:ext cx="1305127" cy="1475476"/>
            </a:xfrm>
            <a:prstGeom prst="rect">
              <a:avLst/>
            </a:prstGeom>
          </p:spPr>
        </p:pic>
        <p:sp>
          <p:nvSpPr>
            <p:cNvPr id="32" name="ZoneTexte 31">
              <a:extLst>
                <a:ext uri="{FF2B5EF4-FFF2-40B4-BE49-F238E27FC236}">
                  <a16:creationId xmlns:a16="http://schemas.microsoft.com/office/drawing/2014/main" id="{C92E2D5A-F193-4866-A04C-EBF6951E2F91}"/>
                </a:ext>
              </a:extLst>
            </p:cNvPr>
            <p:cNvSpPr txBox="1"/>
            <p:nvPr/>
          </p:nvSpPr>
          <p:spPr>
            <a:xfrm>
              <a:off x="627962" y="2278781"/>
              <a:ext cx="2390660" cy="343615"/>
            </a:xfrm>
            <a:prstGeom prst="rect">
              <a:avLst/>
            </a:prstGeom>
            <a:noFill/>
          </p:spPr>
          <p:txBody>
            <a:bodyPr wrap="square" rtlCol="0">
              <a:spAutoFit/>
            </a:bodyPr>
            <a:lstStyle/>
            <a:p>
              <a:pPr algn="ctr"/>
              <a:r>
                <a:rPr lang="fr-FR" sz="1050" b="1" dirty="0">
                  <a:latin typeface="Arial" panose="020B0604020202020204" pitchFamily="34" charset="0"/>
                  <a:cs typeface="Arial" panose="020B0604020202020204" pitchFamily="34" charset="0"/>
                </a:rPr>
                <a:t>DGS/CCS/CORRUSS</a:t>
              </a:r>
            </a:p>
          </p:txBody>
        </p:sp>
      </p:grpSp>
      <p:pic>
        <p:nvPicPr>
          <p:cNvPr id="33" name="Image 32">
            <a:extLst>
              <a:ext uri="{FF2B5EF4-FFF2-40B4-BE49-F238E27FC236}">
                <a16:creationId xmlns:a16="http://schemas.microsoft.com/office/drawing/2014/main" id="{6069B647-5262-4A37-A263-971F873B36C8}"/>
              </a:ext>
            </a:extLst>
          </p:cNvPr>
          <p:cNvPicPr>
            <a:picLocks noChangeAspect="1"/>
          </p:cNvPicPr>
          <p:nvPr/>
        </p:nvPicPr>
        <p:blipFill>
          <a:blip r:embed="rId27"/>
          <a:stretch>
            <a:fillRect/>
          </a:stretch>
        </p:blipFill>
        <p:spPr>
          <a:xfrm>
            <a:off x="8136375" y="2798124"/>
            <a:ext cx="1400475" cy="743615"/>
          </a:xfrm>
          <a:prstGeom prst="rect">
            <a:avLst/>
          </a:prstGeom>
        </p:spPr>
      </p:pic>
    </p:spTree>
    <p:extLst>
      <p:ext uri="{BB962C8B-B14F-4D97-AF65-F5344CB8AC3E}">
        <p14:creationId xmlns:p14="http://schemas.microsoft.com/office/powerpoint/2010/main" val="3226843257"/>
      </p:ext>
    </p:extLst>
  </p:cSld>
  <p:clrMapOvr>
    <a:masterClrMapping/>
  </p:clrMapOvr>
  <mc:AlternateContent xmlns:mc="http://schemas.openxmlformats.org/markup-compatibility/2006" xmlns:p14="http://schemas.microsoft.com/office/powerpoint/2010/main">
    <mc:Choice Requires="p14">
      <p:transition spd="slow" p14:dur="2000" advTm="17484"/>
    </mc:Choice>
    <mc:Fallback xmlns="">
      <p:transition spd="slow" advTm="1748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Connecteur droit 3"/>
          <p:cNvCxnSpPr/>
          <p:nvPr/>
        </p:nvCxnSpPr>
        <p:spPr>
          <a:xfrm>
            <a:off x="912689" y="64909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5" name="ZoneTexte 4"/>
          <p:cNvSpPr txBox="1"/>
          <p:nvPr/>
        </p:nvSpPr>
        <p:spPr>
          <a:xfrm>
            <a:off x="912689" y="133379"/>
            <a:ext cx="11671139" cy="430887"/>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en-GB" sz="2200" dirty="0">
                <a:solidFill>
                  <a:srgbClr val="0070C0"/>
                </a:solidFill>
                <a:latin typeface="Arial" panose="020B0604020202020204" pitchFamily="34" charset="0"/>
                <a:cs typeface="Arial" panose="020B0604020202020204" pitchFamily="34" charset="0"/>
              </a:rPr>
              <a:t>Gantt chart of the INSTEAD project</a:t>
            </a:r>
            <a:endParaRPr lang="en-GB" sz="2000" i="1" dirty="0">
              <a:solidFill>
                <a:srgbClr val="0070C0"/>
              </a:solidFill>
              <a:latin typeface="Arial" panose="020B0604020202020204" pitchFamily="34" charset="0"/>
              <a:cs typeface="Arial" panose="020B0604020202020204" pitchFamily="34" charset="0"/>
            </a:endParaRPr>
          </a:p>
        </p:txBody>
      </p:sp>
      <p:pic>
        <p:nvPicPr>
          <p:cNvPr id="6" name="Image 5"/>
          <p:cNvPicPr>
            <a:picLocks noChangeAspect="1"/>
          </p:cNvPicPr>
          <p:nvPr/>
        </p:nvPicPr>
        <p:blipFill>
          <a:blip r:embed="rId2"/>
          <a:stretch>
            <a:fillRect/>
          </a:stretch>
        </p:blipFill>
        <p:spPr>
          <a:xfrm>
            <a:off x="811763" y="844583"/>
            <a:ext cx="10046250" cy="5694231"/>
          </a:xfrm>
          <a:prstGeom prst="rect">
            <a:avLst/>
          </a:prstGeom>
        </p:spPr>
      </p:pic>
      <p:sp>
        <p:nvSpPr>
          <p:cNvPr id="2" name="Espace réservé du numéro de diapositive 1"/>
          <p:cNvSpPr>
            <a:spLocks noGrp="1"/>
          </p:cNvSpPr>
          <p:nvPr>
            <p:ph type="sldNum" sz="quarter" idx="12"/>
          </p:nvPr>
        </p:nvSpPr>
        <p:spPr/>
        <p:txBody>
          <a:bodyPr/>
          <a:lstStyle/>
          <a:p>
            <a:fld id="{C9AA9FA6-E99B-4327-AEB7-1790CA42E665}" type="slidenum">
              <a:rPr lang="fr-FR" smtClean="0"/>
              <a:t>26</a:t>
            </a:fld>
            <a:endParaRPr lang="fr-FR"/>
          </a:p>
        </p:txBody>
      </p:sp>
    </p:spTree>
    <p:extLst>
      <p:ext uri="{BB962C8B-B14F-4D97-AF65-F5344CB8AC3E}">
        <p14:creationId xmlns:p14="http://schemas.microsoft.com/office/powerpoint/2010/main" val="42665081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520860" y="592471"/>
            <a:ext cx="11671139" cy="40011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marL="342900" indent="-342900" algn="l">
              <a:buFont typeface="Wingdings" panose="05000000000000000000" pitchFamily="2" charset="2"/>
              <a:buChar char="Ø"/>
            </a:pPr>
            <a:r>
              <a:rPr lang="fr-FR" sz="2000" dirty="0">
                <a:solidFill>
                  <a:srgbClr val="0070C0"/>
                </a:solidFill>
                <a:latin typeface="Arial" panose="020B0604020202020204" pitchFamily="34" charset="0"/>
                <a:cs typeface="Arial" panose="020B0604020202020204" pitchFamily="34" charset="0"/>
              </a:rPr>
              <a:t>West Nile virus (WNV) and </a:t>
            </a:r>
            <a:r>
              <a:rPr lang="fr-FR" sz="2000" dirty="0" err="1">
                <a:solidFill>
                  <a:srgbClr val="0070C0"/>
                </a:solidFill>
                <a:latin typeface="Arial" panose="020B0604020202020204" pitchFamily="34" charset="0"/>
                <a:cs typeface="Arial" panose="020B0604020202020204" pitchFamily="34" charset="0"/>
              </a:rPr>
              <a:t>Usutu</a:t>
            </a:r>
            <a:r>
              <a:rPr lang="fr-FR" sz="2000" dirty="0">
                <a:solidFill>
                  <a:srgbClr val="0070C0"/>
                </a:solidFill>
                <a:latin typeface="Arial" panose="020B0604020202020204" pitchFamily="34" charset="0"/>
                <a:cs typeface="Arial" panose="020B0604020202020204" pitchFamily="34" charset="0"/>
              </a:rPr>
              <a:t> virus (USUV) transmission cycle</a:t>
            </a:r>
          </a:p>
        </p:txBody>
      </p:sp>
      <p:sp>
        <p:nvSpPr>
          <p:cNvPr id="9" name="ZoneTexte 8"/>
          <p:cNvSpPr txBox="1"/>
          <p:nvPr/>
        </p:nvSpPr>
        <p:spPr>
          <a:xfrm>
            <a:off x="520861" y="0"/>
            <a:ext cx="11671139" cy="584775"/>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cap="small" dirty="0">
                <a:solidFill>
                  <a:srgbClr val="0070C0"/>
                </a:solidFill>
                <a:latin typeface="Arial" panose="020B0604020202020204" pitchFamily="34" charset="0"/>
                <a:cs typeface="Arial" panose="020B0604020202020204" pitchFamily="34" charset="0"/>
              </a:rPr>
              <a:t>State of the art</a:t>
            </a:r>
          </a:p>
        </p:txBody>
      </p:sp>
      <p:cxnSp>
        <p:nvCxnSpPr>
          <p:cNvPr id="10" name="Connecteur droit 9"/>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20" name="Groupe 19"/>
          <p:cNvGrpSpPr/>
          <p:nvPr/>
        </p:nvGrpSpPr>
        <p:grpSpPr>
          <a:xfrm>
            <a:off x="262513" y="1628239"/>
            <a:ext cx="3188802" cy="1728200"/>
            <a:chOff x="-182820" y="1979361"/>
            <a:chExt cx="3188802" cy="1728200"/>
          </a:xfrm>
        </p:grpSpPr>
        <p:grpSp>
          <p:nvGrpSpPr>
            <p:cNvPr id="11" name="Groupe 17"/>
            <p:cNvGrpSpPr/>
            <p:nvPr/>
          </p:nvGrpSpPr>
          <p:grpSpPr>
            <a:xfrm>
              <a:off x="1069182" y="1995401"/>
              <a:ext cx="1936800" cy="1712160"/>
              <a:chOff x="4425840" y="1167120"/>
              <a:chExt cx="1936800" cy="1712160"/>
            </a:xfrm>
          </p:grpSpPr>
          <p:pic>
            <p:nvPicPr>
              <p:cNvPr id="12" name="Image 15"/>
              <p:cNvPicPr/>
              <p:nvPr/>
            </p:nvPicPr>
            <p:blipFill>
              <a:blip r:embed="rId4"/>
              <a:srcRect l="25427" t="13487" r="26746"/>
              <a:stretch/>
            </p:blipFill>
            <p:spPr>
              <a:xfrm>
                <a:off x="4428000" y="1167120"/>
                <a:ext cx="710640" cy="835200"/>
              </a:xfrm>
              <a:prstGeom prst="rect">
                <a:avLst/>
              </a:prstGeom>
              <a:ln w="0">
                <a:noFill/>
              </a:ln>
            </p:spPr>
          </p:pic>
          <p:pic>
            <p:nvPicPr>
              <p:cNvPr id="13" name="Image 16"/>
              <p:cNvPicPr/>
              <p:nvPr/>
            </p:nvPicPr>
            <p:blipFill>
              <a:blip r:embed="rId5"/>
              <a:srcRect t="18274" b="11602"/>
              <a:stretch/>
            </p:blipFill>
            <p:spPr>
              <a:xfrm>
                <a:off x="5139360" y="1167120"/>
                <a:ext cx="1223280" cy="835200"/>
              </a:xfrm>
              <a:prstGeom prst="rect">
                <a:avLst/>
              </a:prstGeom>
              <a:ln w="0">
                <a:noFill/>
              </a:ln>
            </p:spPr>
          </p:pic>
          <p:pic>
            <p:nvPicPr>
              <p:cNvPr id="14" name="Image 17"/>
              <p:cNvPicPr/>
              <p:nvPr/>
            </p:nvPicPr>
            <p:blipFill>
              <a:blip r:embed="rId6"/>
              <a:srcRect l="2652" t="18798" r="11551" b="18945"/>
              <a:stretch/>
            </p:blipFill>
            <p:spPr>
              <a:xfrm>
                <a:off x="5139360" y="2003040"/>
                <a:ext cx="1223280" cy="863640"/>
              </a:xfrm>
              <a:prstGeom prst="rect">
                <a:avLst/>
              </a:prstGeom>
              <a:ln w="0">
                <a:noFill/>
              </a:ln>
            </p:spPr>
          </p:pic>
          <p:pic>
            <p:nvPicPr>
              <p:cNvPr id="15" name="Image 18"/>
              <p:cNvPicPr/>
              <p:nvPr/>
            </p:nvPicPr>
            <p:blipFill>
              <a:blip r:embed="rId7"/>
              <a:srcRect l="16387" r="24173"/>
              <a:stretch/>
            </p:blipFill>
            <p:spPr>
              <a:xfrm>
                <a:off x="4425840" y="2003040"/>
                <a:ext cx="713160" cy="876240"/>
              </a:xfrm>
              <a:prstGeom prst="rect">
                <a:avLst/>
              </a:prstGeom>
              <a:ln w="0">
                <a:noFill/>
              </a:ln>
            </p:spPr>
          </p:pic>
        </p:grpSp>
        <p:pic>
          <p:nvPicPr>
            <p:cNvPr id="19" name="Image 18"/>
            <p:cNvPicPr>
              <a:picLocks noChangeAspect="1"/>
            </p:cNvPicPr>
            <p:nvPr/>
          </p:nvPicPr>
          <p:blipFill>
            <a:blip r:embed="rId8"/>
            <a:stretch>
              <a:fillRect/>
            </a:stretch>
          </p:blipFill>
          <p:spPr>
            <a:xfrm>
              <a:off x="-182820" y="1979361"/>
              <a:ext cx="1250922" cy="1702480"/>
            </a:xfrm>
            <a:prstGeom prst="rect">
              <a:avLst/>
            </a:prstGeom>
          </p:spPr>
        </p:pic>
      </p:grpSp>
      <p:pic>
        <p:nvPicPr>
          <p:cNvPr id="21" name="Image 19"/>
          <p:cNvPicPr/>
          <p:nvPr/>
        </p:nvPicPr>
        <p:blipFill>
          <a:blip r:embed="rId9"/>
          <a:stretch/>
        </p:blipFill>
        <p:spPr>
          <a:xfrm>
            <a:off x="5324871" y="2111019"/>
            <a:ext cx="1173960" cy="801000"/>
          </a:xfrm>
          <a:prstGeom prst="rect">
            <a:avLst/>
          </a:prstGeom>
          <a:ln w="0">
            <a:noFill/>
          </a:ln>
        </p:spPr>
      </p:pic>
      <p:grpSp>
        <p:nvGrpSpPr>
          <p:cNvPr id="22" name="Groupe 21"/>
          <p:cNvGrpSpPr/>
          <p:nvPr/>
        </p:nvGrpSpPr>
        <p:grpSpPr>
          <a:xfrm>
            <a:off x="3614310" y="1644280"/>
            <a:ext cx="1503845" cy="1712160"/>
            <a:chOff x="4230227" y="3719816"/>
            <a:chExt cx="789981" cy="1015246"/>
          </a:xfrm>
        </p:grpSpPr>
        <p:sp>
          <p:nvSpPr>
            <p:cNvPr id="23" name="Flèche courbée vers le haut 22"/>
            <p:cNvSpPr/>
            <p:nvPr/>
          </p:nvSpPr>
          <p:spPr>
            <a:xfrm rot="16200000" flipH="1">
              <a:off x="4423686" y="4138540"/>
              <a:ext cx="834637" cy="358407"/>
            </a:xfrm>
            <a:prstGeom prst="curvedUpArrow">
              <a:avLst>
                <a:gd name="adj1" fmla="val 10903"/>
                <a:gd name="adj2" fmla="val 91875"/>
                <a:gd name="adj3" fmla="val 49511"/>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solidFill>
                  <a:schemeClr val="tx1"/>
                </a:solidFill>
              </a:endParaRPr>
            </a:p>
          </p:txBody>
        </p:sp>
        <p:sp>
          <p:nvSpPr>
            <p:cNvPr id="24" name="Flèche courbée vers le haut 23"/>
            <p:cNvSpPr/>
            <p:nvPr/>
          </p:nvSpPr>
          <p:spPr>
            <a:xfrm rot="5617022" flipH="1">
              <a:off x="3992112" y="3957931"/>
              <a:ext cx="834637" cy="358407"/>
            </a:xfrm>
            <a:prstGeom prst="curvedUpArrow">
              <a:avLst>
                <a:gd name="adj1" fmla="val 17353"/>
                <a:gd name="adj2" fmla="val 91875"/>
                <a:gd name="adj3" fmla="val 34137"/>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dirty="0">
                <a:solidFill>
                  <a:schemeClr val="tx1"/>
                </a:solidFill>
              </a:endParaRPr>
            </a:p>
          </p:txBody>
        </p:sp>
      </p:grpSp>
      <p:grpSp>
        <p:nvGrpSpPr>
          <p:cNvPr id="25" name="Groupe 24"/>
          <p:cNvGrpSpPr/>
          <p:nvPr/>
        </p:nvGrpSpPr>
        <p:grpSpPr>
          <a:xfrm>
            <a:off x="1507271" y="2884956"/>
            <a:ext cx="772199" cy="785699"/>
            <a:chOff x="2728817" y="4538982"/>
            <a:chExt cx="375558" cy="350170"/>
          </a:xfrm>
        </p:grpSpPr>
        <p:sp>
          <p:nvSpPr>
            <p:cNvPr id="26" name="Flèche courbée vers le haut 25"/>
            <p:cNvSpPr/>
            <p:nvPr/>
          </p:nvSpPr>
          <p:spPr>
            <a:xfrm rot="16200000" flipH="1">
              <a:off x="2875244" y="4660020"/>
              <a:ext cx="287876" cy="170387"/>
            </a:xfrm>
            <a:prstGeom prst="curvedUpArrow">
              <a:avLst>
                <a:gd name="adj1" fmla="val 17353"/>
                <a:gd name="adj2" fmla="val 91875"/>
                <a:gd name="adj3" fmla="val 44422"/>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schemeClr val="tx1"/>
                </a:solidFill>
              </a:endParaRPr>
            </a:p>
          </p:txBody>
        </p:sp>
        <p:sp>
          <p:nvSpPr>
            <p:cNvPr id="27" name="Flèche courbée vers le haut 26"/>
            <p:cNvSpPr/>
            <p:nvPr/>
          </p:nvSpPr>
          <p:spPr>
            <a:xfrm rot="5617022" flipH="1">
              <a:off x="2670073" y="4597726"/>
              <a:ext cx="287876" cy="170387"/>
            </a:xfrm>
            <a:prstGeom prst="curvedUpArrow">
              <a:avLst>
                <a:gd name="adj1" fmla="val 17353"/>
                <a:gd name="adj2" fmla="val 91875"/>
                <a:gd name="adj3" fmla="val 44422"/>
              </a:avLst>
            </a:prstGeom>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schemeClr val="tx1"/>
                </a:solidFill>
              </a:endParaRPr>
            </a:p>
          </p:txBody>
        </p:sp>
      </p:grpSp>
      <p:sp>
        <p:nvSpPr>
          <p:cNvPr id="28" name="ZoneTexte 27"/>
          <p:cNvSpPr txBox="1"/>
          <p:nvPr/>
        </p:nvSpPr>
        <p:spPr>
          <a:xfrm>
            <a:off x="3658031" y="2365573"/>
            <a:ext cx="1489740" cy="307777"/>
          </a:xfrm>
          <a:prstGeom prst="rect">
            <a:avLst/>
          </a:prstGeom>
          <a:noFill/>
        </p:spPr>
        <p:txBody>
          <a:bodyPr wrap="square" rtlCol="0">
            <a:spAutoFit/>
          </a:bodyPr>
          <a:lstStyle/>
          <a:p>
            <a:r>
              <a:rPr lang="fr-FR" sz="1400" b="1" dirty="0" err="1">
                <a:latin typeface="Arial" panose="020B0604020202020204" pitchFamily="34" charset="0"/>
                <a:cs typeface="Arial" panose="020B0604020202020204" pitchFamily="34" charset="0"/>
              </a:rPr>
              <a:t>Enzootic</a:t>
            </a:r>
            <a:r>
              <a:rPr lang="fr-FR" sz="1400" b="1" dirty="0">
                <a:latin typeface="Arial" panose="020B0604020202020204" pitchFamily="34" charset="0"/>
                <a:cs typeface="Arial" panose="020B0604020202020204" pitchFamily="34" charset="0"/>
              </a:rPr>
              <a:t> cycle</a:t>
            </a:r>
          </a:p>
        </p:txBody>
      </p:sp>
      <p:sp>
        <p:nvSpPr>
          <p:cNvPr id="29" name="ZoneTexte 28"/>
          <p:cNvSpPr txBox="1"/>
          <p:nvPr/>
        </p:nvSpPr>
        <p:spPr>
          <a:xfrm>
            <a:off x="963031" y="3567470"/>
            <a:ext cx="2289330" cy="307777"/>
          </a:xfrm>
          <a:prstGeom prst="rect">
            <a:avLst/>
          </a:prstGeom>
          <a:noFill/>
        </p:spPr>
        <p:txBody>
          <a:bodyPr wrap="square" rtlCol="0">
            <a:spAutoFit/>
          </a:bodyPr>
          <a:lstStyle/>
          <a:p>
            <a:pPr algn="ctr"/>
            <a:r>
              <a:rPr lang="fr-FR" sz="1400" b="1" dirty="0" err="1">
                <a:latin typeface="Arial" panose="020B0604020202020204" pitchFamily="34" charset="0"/>
                <a:cs typeface="Arial" panose="020B0604020202020204" pitchFamily="34" charset="0"/>
              </a:rPr>
              <a:t>Fecal</a:t>
            </a:r>
            <a:r>
              <a:rPr lang="fr-FR" sz="1400" b="1" dirty="0">
                <a:latin typeface="Arial" panose="020B0604020202020204" pitchFamily="34" charset="0"/>
                <a:cs typeface="Arial" panose="020B0604020202020204" pitchFamily="34" charset="0"/>
              </a:rPr>
              <a:t> oral transmission</a:t>
            </a:r>
          </a:p>
        </p:txBody>
      </p:sp>
      <p:sp>
        <p:nvSpPr>
          <p:cNvPr id="31" name="Flèche droite 30"/>
          <p:cNvSpPr/>
          <p:nvPr/>
        </p:nvSpPr>
        <p:spPr>
          <a:xfrm>
            <a:off x="6616803" y="2263651"/>
            <a:ext cx="493776" cy="511619"/>
          </a:xfrm>
          <a:prstGeom prst="rightArrow">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10800000" scaled="1"/>
            <a:tileRect/>
          </a:gra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32" name="ZoneTexte 31"/>
          <p:cNvSpPr txBox="1"/>
          <p:nvPr/>
        </p:nvSpPr>
        <p:spPr>
          <a:xfrm>
            <a:off x="7420308" y="3766960"/>
            <a:ext cx="1981632" cy="338554"/>
          </a:xfrm>
          <a:prstGeom prst="rect">
            <a:avLst/>
          </a:prstGeom>
          <a:noFill/>
        </p:spPr>
        <p:txBody>
          <a:bodyPr wrap="square" rtlCol="0">
            <a:spAutoFit/>
          </a:bodyPr>
          <a:lstStyle/>
          <a:p>
            <a:r>
              <a:rPr lang="fr-FR" sz="1600" b="1" dirty="0">
                <a:solidFill>
                  <a:srgbClr val="C00000"/>
                </a:solidFill>
                <a:latin typeface="Arial" panose="020B0604020202020204" pitchFamily="34" charset="0"/>
                <a:cs typeface="Arial" panose="020B0604020202020204" pitchFamily="34" charset="0"/>
              </a:rPr>
              <a:t>Dead-end hosts</a:t>
            </a:r>
          </a:p>
        </p:txBody>
      </p:sp>
      <p:grpSp>
        <p:nvGrpSpPr>
          <p:cNvPr id="42" name="Groupe 41"/>
          <p:cNvGrpSpPr/>
          <p:nvPr/>
        </p:nvGrpSpPr>
        <p:grpSpPr>
          <a:xfrm>
            <a:off x="7096352" y="1019964"/>
            <a:ext cx="2273400" cy="2739240"/>
            <a:chOff x="6989024" y="1578845"/>
            <a:chExt cx="2273400" cy="2739240"/>
          </a:xfrm>
        </p:grpSpPr>
        <p:pic>
          <p:nvPicPr>
            <p:cNvPr id="30" name="Image 22"/>
            <p:cNvPicPr/>
            <p:nvPr/>
          </p:nvPicPr>
          <p:blipFill>
            <a:blip r:embed="rId10"/>
            <a:srcRect l="62659" b="32709"/>
            <a:stretch/>
          </p:blipFill>
          <p:spPr>
            <a:xfrm>
              <a:off x="6989024" y="1578845"/>
              <a:ext cx="2273400" cy="2739240"/>
            </a:xfrm>
            <a:prstGeom prst="rect">
              <a:avLst/>
            </a:prstGeom>
            <a:ln w="0">
              <a:noFill/>
            </a:ln>
          </p:spPr>
        </p:pic>
        <p:sp>
          <p:nvSpPr>
            <p:cNvPr id="35" name="Rectangle 34"/>
            <p:cNvSpPr/>
            <p:nvPr/>
          </p:nvSpPr>
          <p:spPr>
            <a:xfrm>
              <a:off x="7788614" y="2460509"/>
              <a:ext cx="787078" cy="8264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6" name="Image 35"/>
            <p:cNvPicPr>
              <a:picLocks noChangeAspect="1"/>
            </p:cNvPicPr>
            <p:nvPr/>
          </p:nvPicPr>
          <p:blipFill rotWithShape="1">
            <a:blip r:embed="rId11"/>
            <a:srcRect l="8735" r="20824"/>
            <a:stretch/>
          </p:blipFill>
          <p:spPr>
            <a:xfrm>
              <a:off x="7921642" y="2596860"/>
              <a:ext cx="551134" cy="637072"/>
            </a:xfrm>
            <a:prstGeom prst="rect">
              <a:avLst/>
            </a:prstGeom>
          </p:spPr>
        </p:pic>
      </p:grpSp>
      <p:pic>
        <p:nvPicPr>
          <p:cNvPr id="37" name="Image 36"/>
          <p:cNvPicPr>
            <a:picLocks noChangeAspect="1"/>
          </p:cNvPicPr>
          <p:nvPr/>
        </p:nvPicPr>
        <p:blipFill>
          <a:blip r:embed="rId12">
            <a:duotone>
              <a:schemeClr val="accent5">
                <a:shade val="45000"/>
                <a:satMod val="135000"/>
              </a:schemeClr>
              <a:prstClr val="white"/>
            </a:duotone>
          </a:blip>
          <a:stretch>
            <a:fillRect/>
          </a:stretch>
        </p:blipFill>
        <p:spPr>
          <a:xfrm>
            <a:off x="9369752" y="1379111"/>
            <a:ext cx="1043019" cy="1043019"/>
          </a:xfrm>
          <a:prstGeom prst="rect">
            <a:avLst/>
          </a:prstGeom>
        </p:spPr>
      </p:pic>
      <p:pic>
        <p:nvPicPr>
          <p:cNvPr id="38" name="Image 37"/>
          <p:cNvPicPr>
            <a:picLocks noChangeAspect="1"/>
          </p:cNvPicPr>
          <p:nvPr/>
        </p:nvPicPr>
        <p:blipFill rotWithShape="1">
          <a:blip r:embed="rId13"/>
          <a:srcRect t="3024" r="3015"/>
          <a:stretch/>
        </p:blipFill>
        <p:spPr>
          <a:xfrm>
            <a:off x="11342533" y="1733783"/>
            <a:ext cx="862923" cy="711117"/>
          </a:xfrm>
          <a:prstGeom prst="ellipse">
            <a:avLst/>
          </a:prstGeom>
        </p:spPr>
      </p:pic>
      <p:grpSp>
        <p:nvGrpSpPr>
          <p:cNvPr id="39" name="Groupe 38"/>
          <p:cNvGrpSpPr/>
          <p:nvPr/>
        </p:nvGrpSpPr>
        <p:grpSpPr>
          <a:xfrm>
            <a:off x="10464598" y="1770651"/>
            <a:ext cx="775189" cy="691600"/>
            <a:chOff x="2935527" y="5652420"/>
            <a:chExt cx="375558" cy="350170"/>
          </a:xfrm>
        </p:grpSpPr>
        <p:sp>
          <p:nvSpPr>
            <p:cNvPr id="40" name="Flèche courbée vers le haut 39"/>
            <p:cNvSpPr/>
            <p:nvPr/>
          </p:nvSpPr>
          <p:spPr>
            <a:xfrm rot="16200000" flipH="1">
              <a:off x="3081954" y="5773458"/>
              <a:ext cx="287876" cy="170387"/>
            </a:xfrm>
            <a:prstGeom prst="curvedUpArrow">
              <a:avLst>
                <a:gd name="adj1" fmla="val 17353"/>
                <a:gd name="adj2" fmla="val 91875"/>
                <a:gd name="adj3" fmla="val 44422"/>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schemeClr val="tx1"/>
                </a:solidFill>
              </a:endParaRPr>
            </a:p>
          </p:txBody>
        </p:sp>
        <p:sp>
          <p:nvSpPr>
            <p:cNvPr id="41" name="Flèche courbée vers le haut 40"/>
            <p:cNvSpPr/>
            <p:nvPr/>
          </p:nvSpPr>
          <p:spPr>
            <a:xfrm rot="5617022" flipH="1">
              <a:off x="2876783" y="5711164"/>
              <a:ext cx="287876" cy="170387"/>
            </a:xfrm>
            <a:prstGeom prst="curvedUpArrow">
              <a:avLst>
                <a:gd name="adj1" fmla="val 17353"/>
                <a:gd name="adj2" fmla="val 91875"/>
                <a:gd name="adj3" fmla="val 44422"/>
              </a:avLst>
            </a:prstGeom>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dirty="0">
                <a:solidFill>
                  <a:schemeClr val="tx1"/>
                </a:solidFill>
              </a:endParaRPr>
            </a:p>
          </p:txBody>
        </p:sp>
      </p:grpSp>
      <p:sp>
        <p:nvSpPr>
          <p:cNvPr id="43" name="Rectangle 42"/>
          <p:cNvSpPr/>
          <p:nvPr/>
        </p:nvSpPr>
        <p:spPr>
          <a:xfrm>
            <a:off x="7449347" y="3999578"/>
            <a:ext cx="1680268" cy="276999"/>
          </a:xfrm>
          <a:prstGeom prst="rect">
            <a:avLst/>
          </a:prstGeom>
        </p:spPr>
        <p:txBody>
          <a:bodyPr wrap="none">
            <a:spAutoFit/>
          </a:bodyPr>
          <a:lstStyle/>
          <a:p>
            <a:pPr algn="ctr"/>
            <a:r>
              <a:rPr lang="fr-FR" sz="1200" dirty="0"/>
              <a:t>Jeffrey </a:t>
            </a:r>
            <a:r>
              <a:rPr lang="fr-FR" sz="1200" dirty="0" err="1"/>
              <a:t>Root</a:t>
            </a:r>
            <a:r>
              <a:rPr lang="fr-FR" sz="1200" dirty="0"/>
              <a:t> </a:t>
            </a:r>
            <a:r>
              <a:rPr lang="fr-FR" sz="1200" i="1" dirty="0"/>
              <a:t>et al</a:t>
            </a:r>
            <a:r>
              <a:rPr lang="fr-FR" sz="1200" dirty="0"/>
              <a:t>., 2019</a:t>
            </a:r>
          </a:p>
        </p:txBody>
      </p:sp>
      <p:grpSp>
        <p:nvGrpSpPr>
          <p:cNvPr id="70" name="Groupe 69"/>
          <p:cNvGrpSpPr/>
          <p:nvPr/>
        </p:nvGrpSpPr>
        <p:grpSpPr>
          <a:xfrm>
            <a:off x="58702" y="4356385"/>
            <a:ext cx="6913219" cy="2225165"/>
            <a:chOff x="58702" y="4421702"/>
            <a:chExt cx="6913219" cy="2225165"/>
          </a:xfrm>
        </p:grpSpPr>
        <p:sp>
          <p:nvSpPr>
            <p:cNvPr id="44" name="Rectangle 43"/>
            <p:cNvSpPr/>
            <p:nvPr/>
          </p:nvSpPr>
          <p:spPr>
            <a:xfrm>
              <a:off x="1219943" y="5209535"/>
              <a:ext cx="2581154" cy="914400"/>
            </a:xfrm>
            <a:prstGeom prst="rect">
              <a:avLst/>
            </a:prstGeom>
            <a:solidFill>
              <a:schemeClr val="accent1">
                <a:lumMod val="40000"/>
                <a:lumOff val="6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tx1"/>
                  </a:solidFill>
                  <a:latin typeface="Arial" panose="020B0604020202020204" pitchFamily="34" charset="0"/>
                  <a:cs typeface="Arial" panose="020B0604020202020204" pitchFamily="34" charset="0"/>
                </a:rPr>
                <a:t>80% </a:t>
              </a:r>
              <a:r>
                <a:rPr lang="en-GB" sz="1600" dirty="0">
                  <a:solidFill>
                    <a:schemeClr val="tx1"/>
                  </a:solidFill>
                  <a:latin typeface="Arial" panose="020B0604020202020204" pitchFamily="34" charset="0"/>
                  <a:cs typeface="Arial" panose="020B0604020202020204" pitchFamily="34" charset="0"/>
                </a:rPr>
                <a:t>asymptomatic</a:t>
              </a:r>
              <a:r>
                <a:rPr lang="fr-FR" sz="1600" dirty="0">
                  <a:solidFill>
                    <a:schemeClr val="tx1"/>
                  </a:solidFill>
                  <a:latin typeface="Arial" panose="020B0604020202020204" pitchFamily="34" charset="0"/>
                  <a:cs typeface="Arial" panose="020B0604020202020204" pitchFamily="34" charset="0"/>
                </a:rPr>
                <a:t> cases</a:t>
              </a:r>
            </a:p>
          </p:txBody>
        </p:sp>
        <p:sp>
          <p:nvSpPr>
            <p:cNvPr id="45" name="Rectangle 44"/>
            <p:cNvSpPr/>
            <p:nvPr/>
          </p:nvSpPr>
          <p:spPr>
            <a:xfrm>
              <a:off x="3798010" y="5209535"/>
              <a:ext cx="661790" cy="914400"/>
            </a:xfrm>
            <a:prstGeom prst="rect">
              <a:avLst/>
            </a:prstGeom>
            <a:solidFill>
              <a:srgbClr val="F3EAF8"/>
            </a:solidFill>
            <a:ln>
              <a:solidFill>
                <a:srgbClr val="F3EA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latin typeface="Arial" panose="020B0604020202020204" pitchFamily="34" charset="0"/>
                  <a:cs typeface="Arial" panose="020B0604020202020204" pitchFamily="34" charset="0"/>
                </a:rPr>
                <a:t>20%</a:t>
              </a:r>
            </a:p>
          </p:txBody>
        </p:sp>
        <p:sp>
          <p:nvSpPr>
            <p:cNvPr id="46" name="Rectangle 45"/>
            <p:cNvSpPr/>
            <p:nvPr/>
          </p:nvSpPr>
          <p:spPr>
            <a:xfrm>
              <a:off x="4490842" y="5209535"/>
              <a:ext cx="280554" cy="914400"/>
            </a:xfrm>
            <a:prstGeom prst="rect">
              <a:avLst/>
            </a:prstGeom>
            <a:solidFill>
              <a:srgbClr val="FF0000"/>
            </a:solidFill>
            <a:ln>
              <a:solidFill>
                <a:srgbClr val="F3EAF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ZoneTexte 46"/>
            <p:cNvSpPr txBox="1"/>
            <p:nvPr/>
          </p:nvSpPr>
          <p:spPr>
            <a:xfrm>
              <a:off x="3593629" y="4778809"/>
              <a:ext cx="1203843" cy="338554"/>
            </a:xfrm>
            <a:prstGeom prst="rect">
              <a:avLst/>
            </a:prstGeom>
            <a:noFill/>
          </p:spPr>
          <p:txBody>
            <a:bodyPr wrap="square" rtlCol="0">
              <a:spAutoFit/>
            </a:bodyPr>
            <a:lstStyle/>
            <a:p>
              <a:r>
                <a:rPr lang="en-GB" sz="1600" dirty="0">
                  <a:latin typeface="Arial" panose="020B0604020202020204" pitchFamily="34" charset="0"/>
                  <a:cs typeface="Arial" panose="020B0604020202020204" pitchFamily="34" charset="0"/>
                </a:rPr>
                <a:t>Mild</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illness</a:t>
              </a:r>
              <a:endParaRPr lang="fr-FR" sz="1600" dirty="0">
                <a:latin typeface="Arial" panose="020B0604020202020204" pitchFamily="34" charset="0"/>
                <a:cs typeface="Arial" panose="020B0604020202020204" pitchFamily="34" charset="0"/>
              </a:endParaRPr>
            </a:p>
          </p:txBody>
        </p:sp>
        <p:sp>
          <p:nvSpPr>
            <p:cNvPr id="49" name="Accolade fermante 48"/>
            <p:cNvSpPr/>
            <p:nvPr/>
          </p:nvSpPr>
          <p:spPr>
            <a:xfrm rot="5400000">
              <a:off x="4030027" y="4581156"/>
              <a:ext cx="331048" cy="1151690"/>
            </a:xfrm>
            <a:prstGeom prst="rightBrace">
              <a:avLst>
                <a:gd name="adj1" fmla="val 71268"/>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50" name="ZoneTexte 49"/>
            <p:cNvSpPr txBox="1"/>
            <p:nvPr/>
          </p:nvSpPr>
          <p:spPr>
            <a:xfrm>
              <a:off x="2474742" y="6308313"/>
              <a:ext cx="3190291"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1 to 10%: neurological disorders</a:t>
              </a:r>
            </a:p>
          </p:txBody>
        </p:sp>
        <p:cxnSp>
          <p:nvCxnSpPr>
            <p:cNvPr id="52" name="Connecteur droit avec flèche 51"/>
            <p:cNvCxnSpPr>
              <a:stCxn id="46" idx="2"/>
            </p:cNvCxnSpPr>
            <p:nvPr/>
          </p:nvCxnSpPr>
          <p:spPr>
            <a:xfrm>
              <a:off x="4631119" y="6123935"/>
              <a:ext cx="0" cy="2160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53" name="Image 52"/>
            <p:cNvPicPr>
              <a:picLocks noChangeAspect="1"/>
            </p:cNvPicPr>
            <p:nvPr/>
          </p:nvPicPr>
          <p:blipFill>
            <a:blip r:embed="rId14"/>
            <a:stretch>
              <a:fillRect/>
            </a:stretch>
          </p:blipFill>
          <p:spPr>
            <a:xfrm>
              <a:off x="898645" y="5209535"/>
              <a:ext cx="300855" cy="879598"/>
            </a:xfrm>
            <a:prstGeom prst="rect">
              <a:avLst/>
            </a:prstGeom>
          </p:spPr>
        </p:pic>
        <p:pic>
          <p:nvPicPr>
            <p:cNvPr id="54" name="Image 53"/>
            <p:cNvPicPr>
              <a:picLocks noChangeAspect="1"/>
            </p:cNvPicPr>
            <p:nvPr/>
          </p:nvPicPr>
          <p:blipFill>
            <a:blip r:embed="rId15"/>
            <a:stretch>
              <a:fillRect/>
            </a:stretch>
          </p:blipFill>
          <p:spPr>
            <a:xfrm>
              <a:off x="88584" y="5274466"/>
              <a:ext cx="814667" cy="814667"/>
            </a:xfrm>
            <a:prstGeom prst="rect">
              <a:avLst/>
            </a:prstGeom>
          </p:spPr>
        </p:pic>
        <p:sp>
          <p:nvSpPr>
            <p:cNvPr id="55" name="ZoneTexte 54"/>
            <p:cNvSpPr txBox="1"/>
            <p:nvPr/>
          </p:nvSpPr>
          <p:spPr>
            <a:xfrm>
              <a:off x="165802" y="4421702"/>
              <a:ext cx="1018363" cy="369332"/>
            </a:xfrm>
            <a:prstGeom prst="rect">
              <a:avLst/>
            </a:prstGeom>
            <a:noFill/>
          </p:spPr>
          <p:txBody>
            <a:bodyPr wrap="square" rtlCol="0">
              <a:spAutoFit/>
            </a:bodyPr>
            <a:lstStyle/>
            <a:p>
              <a:r>
                <a:rPr lang="fr-FR" b="1" dirty="0">
                  <a:solidFill>
                    <a:srgbClr val="00B050"/>
                  </a:solidFill>
                  <a:latin typeface="Arial" panose="020B0604020202020204" pitchFamily="34" charset="0"/>
                  <a:cs typeface="Arial" panose="020B0604020202020204" pitchFamily="34" charset="0"/>
                </a:rPr>
                <a:t>WNV</a:t>
              </a:r>
            </a:p>
          </p:txBody>
        </p:sp>
        <p:pic>
          <p:nvPicPr>
            <p:cNvPr id="56" name="Image 55"/>
            <p:cNvPicPr>
              <a:picLocks noChangeAspect="1"/>
            </p:cNvPicPr>
            <p:nvPr/>
          </p:nvPicPr>
          <p:blipFill>
            <a:blip r:embed="rId16">
              <a:lum bright="70000" contrast="-70000"/>
              <a:extLst>
                <a:ext uri="{BEBA8EAE-BF5A-486C-A8C5-ECC9F3942E4B}">
                  <a14:imgProps xmlns:a14="http://schemas.microsoft.com/office/drawing/2010/main">
                    <a14:imgLayer r:embed="rId17">
                      <a14:imgEffect>
                        <a14:backgroundRemoval t="2299" b="100000" l="0" r="90000"/>
                      </a14:imgEffect>
                    </a14:imgLayer>
                  </a14:imgProps>
                </a:ext>
              </a:extLst>
            </a:blip>
            <a:stretch>
              <a:fillRect/>
            </a:stretch>
          </p:blipFill>
          <p:spPr>
            <a:xfrm>
              <a:off x="5358760" y="5482502"/>
              <a:ext cx="1069055" cy="641433"/>
            </a:xfrm>
            <a:prstGeom prst="rect">
              <a:avLst/>
            </a:prstGeom>
          </p:spPr>
        </p:pic>
        <p:sp>
          <p:nvSpPr>
            <p:cNvPr id="57" name="ZoneTexte 56"/>
            <p:cNvSpPr txBox="1"/>
            <p:nvPr/>
          </p:nvSpPr>
          <p:spPr>
            <a:xfrm>
              <a:off x="4866522" y="5169809"/>
              <a:ext cx="2105399"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Asymptomatic forms </a:t>
              </a:r>
            </a:p>
          </p:txBody>
        </p:sp>
        <p:sp>
          <p:nvSpPr>
            <p:cNvPr id="67" name="Rectangle à coins arrondis 66"/>
            <p:cNvSpPr/>
            <p:nvPr/>
          </p:nvSpPr>
          <p:spPr>
            <a:xfrm>
              <a:off x="58702" y="4778809"/>
              <a:ext cx="6913219" cy="1867199"/>
            </a:xfrm>
            <a:prstGeom prst="roundRect">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1" name="Groupe 70"/>
          <p:cNvGrpSpPr/>
          <p:nvPr/>
        </p:nvGrpSpPr>
        <p:grpSpPr>
          <a:xfrm>
            <a:off x="7092553" y="4356385"/>
            <a:ext cx="4824356" cy="2193696"/>
            <a:chOff x="7092553" y="4421702"/>
            <a:chExt cx="4824356" cy="2193696"/>
          </a:xfrm>
        </p:grpSpPr>
        <p:grpSp>
          <p:nvGrpSpPr>
            <p:cNvPr id="64" name="Groupe 63"/>
            <p:cNvGrpSpPr/>
            <p:nvPr/>
          </p:nvGrpSpPr>
          <p:grpSpPr>
            <a:xfrm>
              <a:off x="7543974" y="4999251"/>
              <a:ext cx="2114786" cy="1231403"/>
              <a:chOff x="7821768" y="4999251"/>
              <a:chExt cx="2114786" cy="1231403"/>
            </a:xfrm>
          </p:grpSpPr>
          <p:grpSp>
            <p:nvGrpSpPr>
              <p:cNvPr id="63" name="Groupe 62"/>
              <p:cNvGrpSpPr/>
              <p:nvPr/>
            </p:nvGrpSpPr>
            <p:grpSpPr>
              <a:xfrm>
                <a:off x="8293574" y="5351056"/>
                <a:ext cx="1271049" cy="879598"/>
                <a:chOff x="8095748" y="5351056"/>
                <a:chExt cx="1271049" cy="879598"/>
              </a:xfrm>
            </p:grpSpPr>
            <p:pic>
              <p:nvPicPr>
                <p:cNvPr id="58" name="Image 57"/>
                <p:cNvPicPr>
                  <a:picLocks noChangeAspect="1"/>
                </p:cNvPicPr>
                <p:nvPr/>
              </p:nvPicPr>
              <p:blipFill>
                <a:blip r:embed="rId14">
                  <a:lum bright="70000" contrast="-70000"/>
                </a:blip>
                <a:stretch>
                  <a:fillRect/>
                </a:stretch>
              </p:blipFill>
              <p:spPr>
                <a:xfrm>
                  <a:off x="9065942" y="5351056"/>
                  <a:ext cx="300855" cy="879598"/>
                </a:xfrm>
                <a:prstGeom prst="rect">
                  <a:avLst/>
                </a:prstGeom>
              </p:spPr>
            </p:pic>
            <p:pic>
              <p:nvPicPr>
                <p:cNvPr id="59" name="Image 58"/>
                <p:cNvPicPr>
                  <a:picLocks noChangeAspect="1"/>
                </p:cNvPicPr>
                <p:nvPr/>
              </p:nvPicPr>
              <p:blipFill>
                <a:blip r:embed="rId15">
                  <a:lum bright="70000" contrast="-70000"/>
                </a:blip>
                <a:stretch>
                  <a:fillRect/>
                </a:stretch>
              </p:blipFill>
              <p:spPr>
                <a:xfrm>
                  <a:off x="8095748" y="5415987"/>
                  <a:ext cx="814667" cy="814667"/>
                </a:xfrm>
                <a:prstGeom prst="rect">
                  <a:avLst/>
                </a:prstGeom>
              </p:spPr>
            </p:pic>
          </p:grpSp>
          <p:sp>
            <p:nvSpPr>
              <p:cNvPr id="61" name="ZoneTexte 60"/>
              <p:cNvSpPr txBox="1"/>
              <p:nvPr/>
            </p:nvSpPr>
            <p:spPr>
              <a:xfrm>
                <a:off x="7821768" y="4999251"/>
                <a:ext cx="2114786" cy="338554"/>
              </a:xfrm>
              <a:prstGeom prst="rect">
                <a:avLst/>
              </a:prstGeom>
              <a:noFill/>
            </p:spPr>
            <p:txBody>
              <a:bodyPr wrap="square" rtlCol="0">
                <a:spAutoFit/>
              </a:bodyPr>
              <a:lstStyle/>
              <a:p>
                <a:r>
                  <a:rPr lang="fr-FR" sz="1600" dirty="0" err="1">
                    <a:latin typeface="Arial" panose="020B0604020202020204" pitchFamily="34" charset="0"/>
                    <a:cs typeface="Arial" panose="020B0604020202020204" pitchFamily="34" charset="0"/>
                  </a:rPr>
                  <a:t>Asymptomatic</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forms</a:t>
                </a:r>
                <a:r>
                  <a:rPr lang="fr-FR" sz="1600" dirty="0">
                    <a:latin typeface="Arial" panose="020B0604020202020204" pitchFamily="34" charset="0"/>
                    <a:cs typeface="Arial" panose="020B0604020202020204" pitchFamily="34" charset="0"/>
                  </a:rPr>
                  <a:t> </a:t>
                </a:r>
              </a:p>
            </p:txBody>
          </p:sp>
        </p:grpSp>
        <p:grpSp>
          <p:nvGrpSpPr>
            <p:cNvPr id="65" name="Groupe 64"/>
            <p:cNvGrpSpPr/>
            <p:nvPr/>
          </p:nvGrpSpPr>
          <p:grpSpPr>
            <a:xfrm>
              <a:off x="9839055" y="4999251"/>
              <a:ext cx="2014912" cy="1231403"/>
              <a:chOff x="10128423" y="4999251"/>
              <a:chExt cx="2014912" cy="1231403"/>
            </a:xfrm>
          </p:grpSpPr>
          <p:pic>
            <p:nvPicPr>
              <p:cNvPr id="60" name="Image 59"/>
              <p:cNvPicPr>
                <a:picLocks noChangeAspect="1"/>
              </p:cNvPicPr>
              <p:nvPr/>
            </p:nvPicPr>
            <p:blipFill>
              <a:blip r:embed="rId16">
                <a:extLst>
                  <a:ext uri="{BEBA8EAE-BF5A-486C-A8C5-ECC9F3942E4B}">
                    <a14:imgProps xmlns:a14="http://schemas.microsoft.com/office/drawing/2010/main">
                      <a14:imgLayer r:embed="rId17">
                        <a14:imgEffect>
                          <a14:backgroundRemoval t="2299" b="100000" l="0" r="90000"/>
                        </a14:imgEffect>
                      </a14:imgLayer>
                    </a14:imgProps>
                  </a:ext>
                </a:extLst>
              </a:blip>
              <a:stretch>
                <a:fillRect/>
              </a:stretch>
            </p:blipFill>
            <p:spPr>
              <a:xfrm>
                <a:off x="10354850" y="5293419"/>
                <a:ext cx="1562058" cy="937235"/>
              </a:xfrm>
              <a:prstGeom prst="rect">
                <a:avLst/>
              </a:prstGeom>
            </p:spPr>
          </p:pic>
          <p:sp>
            <p:nvSpPr>
              <p:cNvPr id="62" name="ZoneTexte 61"/>
              <p:cNvSpPr txBox="1"/>
              <p:nvPr/>
            </p:nvSpPr>
            <p:spPr>
              <a:xfrm>
                <a:off x="10128423" y="4999251"/>
                <a:ext cx="2014912" cy="338554"/>
              </a:xfrm>
              <a:prstGeom prst="rect">
                <a:avLst/>
              </a:prstGeom>
              <a:noFill/>
            </p:spPr>
            <p:txBody>
              <a:bodyPr wrap="square" rtlCol="0">
                <a:spAutoFit/>
              </a:bodyPr>
              <a:lstStyle/>
              <a:p>
                <a:r>
                  <a:rPr lang="fr-FR" sz="1600" b="1" cap="small" dirty="0">
                    <a:latin typeface="Arial" panose="020B0604020202020204" pitchFamily="34" charset="0"/>
                    <a:cs typeface="Arial" panose="020B0604020202020204" pitchFamily="34" charset="0"/>
                  </a:rPr>
                  <a:t>Massive </a:t>
                </a:r>
                <a:r>
                  <a:rPr lang="fr-FR" sz="1600" b="1" cap="small" dirty="0" err="1">
                    <a:latin typeface="Arial" panose="020B0604020202020204" pitchFamily="34" charset="0"/>
                    <a:cs typeface="Arial" panose="020B0604020202020204" pitchFamily="34" charset="0"/>
                  </a:rPr>
                  <a:t>mortality</a:t>
                </a:r>
                <a:endParaRPr lang="fr-FR" sz="1600" b="1" cap="small" dirty="0">
                  <a:latin typeface="Arial" panose="020B0604020202020204" pitchFamily="34" charset="0"/>
                  <a:cs typeface="Arial" panose="020B0604020202020204" pitchFamily="34" charset="0"/>
                </a:endParaRPr>
              </a:p>
            </p:txBody>
          </p:sp>
        </p:grpSp>
        <p:sp>
          <p:nvSpPr>
            <p:cNvPr id="66" name="ZoneTexte 65"/>
            <p:cNvSpPr txBox="1"/>
            <p:nvPr/>
          </p:nvSpPr>
          <p:spPr>
            <a:xfrm>
              <a:off x="7206936" y="4421702"/>
              <a:ext cx="1018363" cy="369332"/>
            </a:xfrm>
            <a:prstGeom prst="rect">
              <a:avLst/>
            </a:prstGeom>
            <a:noFill/>
          </p:spPr>
          <p:txBody>
            <a:bodyPr wrap="square" rtlCol="0">
              <a:spAutoFit/>
            </a:bodyPr>
            <a:lstStyle/>
            <a:p>
              <a:r>
                <a:rPr lang="fr-FR" b="1" dirty="0">
                  <a:solidFill>
                    <a:schemeClr val="accent2">
                      <a:lumMod val="75000"/>
                    </a:schemeClr>
                  </a:solidFill>
                  <a:latin typeface="Arial" panose="020B0604020202020204" pitchFamily="34" charset="0"/>
                  <a:cs typeface="Arial" panose="020B0604020202020204" pitchFamily="34" charset="0"/>
                </a:rPr>
                <a:t>USUV</a:t>
              </a:r>
            </a:p>
          </p:txBody>
        </p:sp>
        <p:sp>
          <p:nvSpPr>
            <p:cNvPr id="69" name="Rectangle à coins arrondis 68"/>
            <p:cNvSpPr/>
            <p:nvPr/>
          </p:nvSpPr>
          <p:spPr>
            <a:xfrm>
              <a:off x="7092553" y="4791034"/>
              <a:ext cx="4824356" cy="1824364"/>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ZoneTexte 1"/>
          <p:cNvSpPr txBox="1"/>
          <p:nvPr/>
        </p:nvSpPr>
        <p:spPr>
          <a:xfrm>
            <a:off x="9759820" y="2516272"/>
            <a:ext cx="2311576" cy="1077218"/>
          </a:xfrm>
          <a:prstGeom prst="rect">
            <a:avLst/>
          </a:prstGeom>
          <a:noFill/>
          <a:ln w="19050">
            <a:solidFill>
              <a:srgbClr val="FF0000"/>
            </a:solidFill>
          </a:ln>
        </p:spPr>
        <p:txBody>
          <a:bodyPr wrap="square" rtlCol="0">
            <a:spAutoFit/>
          </a:bodyPr>
          <a:lstStyle/>
          <a:p>
            <a:pPr algn="ctr"/>
            <a:r>
              <a:rPr lang="fr-FR" sz="1600" dirty="0">
                <a:solidFill>
                  <a:srgbClr val="FF0000"/>
                </a:solidFill>
                <a:latin typeface="Arial" panose="020B0604020202020204" pitchFamily="34" charset="0"/>
                <a:cs typeface="Arial" panose="020B0604020202020204" pitchFamily="34" charset="0"/>
              </a:rPr>
              <a:t>Stringent safety measures needed</a:t>
            </a:r>
          </a:p>
          <a:p>
            <a:pPr algn="ctr"/>
            <a:r>
              <a:rPr lang="fr-FR" sz="1600" dirty="0">
                <a:solidFill>
                  <a:srgbClr val="FF0000"/>
                </a:solidFill>
                <a:latin typeface="Arial" panose="020B0604020202020204" pitchFamily="34" charset="0"/>
                <a:cs typeface="Arial" panose="020B0604020202020204" pitchFamily="34" charset="0"/>
              </a:rPr>
              <a:t>(extension of the viral genomic testing)</a:t>
            </a:r>
          </a:p>
        </p:txBody>
      </p:sp>
      <p:sp>
        <p:nvSpPr>
          <p:cNvPr id="3" name="Espace réservé du numéro de diapositive 2"/>
          <p:cNvSpPr>
            <a:spLocks noGrp="1"/>
          </p:cNvSpPr>
          <p:nvPr>
            <p:ph type="sldNum" sz="quarter" idx="12"/>
          </p:nvPr>
        </p:nvSpPr>
        <p:spPr/>
        <p:txBody>
          <a:bodyPr/>
          <a:lstStyle/>
          <a:p>
            <a:fld id="{C9AA9FA6-E99B-4327-AEB7-1790CA42E665}" type="slidenum">
              <a:rPr lang="fr-FR" smtClean="0"/>
              <a:t>3</a:t>
            </a:fld>
            <a:endParaRPr lang="fr-FR"/>
          </a:p>
        </p:txBody>
      </p:sp>
    </p:spTree>
    <p:custDataLst>
      <p:tags r:id="rId1"/>
    </p:custDataLst>
    <p:extLst>
      <p:ext uri="{BB962C8B-B14F-4D97-AF65-F5344CB8AC3E}">
        <p14:creationId xmlns:p14="http://schemas.microsoft.com/office/powerpoint/2010/main" val="2940680099"/>
      </p:ext>
    </p:extLst>
  </p:cSld>
  <p:clrMapOvr>
    <a:masterClrMapping/>
  </p:clrMapOvr>
  <mc:AlternateContent xmlns:mc="http://schemas.openxmlformats.org/markup-compatibility/2006" xmlns:p14="http://schemas.microsoft.com/office/powerpoint/2010/main">
    <mc:Choice Requires="p14">
      <p:transition spd="slow" p14:dur="2000" advTm="49911"/>
    </mc:Choice>
    <mc:Fallback xmlns="">
      <p:transition spd="slow" advTm="499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ZoneTexte 29">
            <a:extLst>
              <a:ext uri="{FF2B5EF4-FFF2-40B4-BE49-F238E27FC236}">
                <a16:creationId xmlns:a16="http://schemas.microsoft.com/office/drawing/2014/main" id="{17C548D1-3831-2E78-36A2-879A60D06E68}"/>
              </a:ext>
            </a:extLst>
          </p:cNvPr>
          <p:cNvSpPr txBox="1"/>
          <p:nvPr/>
        </p:nvSpPr>
        <p:spPr>
          <a:xfrm>
            <a:off x="1874794" y="5917360"/>
            <a:ext cx="6096000" cy="4160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600" b="1" dirty="0">
                <a:latin typeface="Arial" panose="020B0604020202020204" pitchFamily="34" charset="0"/>
                <a:cs typeface="Arial" panose="020B0604020202020204" pitchFamily="34" charset="0"/>
              </a:rPr>
              <a:t>2023</a:t>
            </a:r>
            <a:r>
              <a:rPr lang="en-GB" sz="1600" dirty="0">
                <a:latin typeface="Arial" panose="020B0604020202020204" pitchFamily="34" charset="0"/>
                <a:cs typeface="Arial" panose="020B0604020202020204" pitchFamily="34" charset="0"/>
              </a:rPr>
              <a:t>: Intense transmission season in </a:t>
            </a:r>
            <a:r>
              <a:rPr lang="en-GB" sz="1600" i="1" dirty="0">
                <a:latin typeface="Arial" panose="020B0604020202020204" pitchFamily="34" charset="0"/>
                <a:cs typeface="Arial" panose="020B0604020202020204" pitchFamily="34" charset="0"/>
              </a:rPr>
              <a:t>Nouvelle Aquitaine </a:t>
            </a:r>
          </a:p>
        </p:txBody>
      </p:sp>
      <p:sp>
        <p:nvSpPr>
          <p:cNvPr id="8" name="ZoneTexte 7"/>
          <p:cNvSpPr txBox="1"/>
          <p:nvPr/>
        </p:nvSpPr>
        <p:spPr>
          <a:xfrm>
            <a:off x="520861" y="0"/>
            <a:ext cx="11671139" cy="584775"/>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cap="small" dirty="0">
                <a:solidFill>
                  <a:srgbClr val="0070C0"/>
                </a:solidFill>
                <a:latin typeface="Arial" panose="020B0604020202020204" pitchFamily="34" charset="0"/>
                <a:cs typeface="Arial" panose="020B0604020202020204" pitchFamily="34" charset="0"/>
              </a:rPr>
              <a:t>State of the art</a:t>
            </a:r>
          </a:p>
        </p:txBody>
      </p:sp>
      <p:cxnSp>
        <p:nvCxnSpPr>
          <p:cNvPr id="9" name="Connecteur droit 8"/>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ZoneTexte 15"/>
          <p:cNvSpPr txBox="1"/>
          <p:nvPr/>
        </p:nvSpPr>
        <p:spPr>
          <a:xfrm>
            <a:off x="625033" y="640685"/>
            <a:ext cx="11671139" cy="40011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marL="342900" indent="-342900" algn="l">
              <a:buFont typeface="Wingdings" panose="05000000000000000000" pitchFamily="2" charset="2"/>
              <a:buChar char="Ø"/>
            </a:pPr>
            <a:r>
              <a:rPr lang="fr-FR" sz="2000" dirty="0">
                <a:solidFill>
                  <a:srgbClr val="0070C0"/>
                </a:solidFill>
                <a:latin typeface="Arial" panose="020B0604020202020204" pitchFamily="34" charset="0"/>
                <a:cs typeface="Arial" panose="020B0604020202020204" pitchFamily="34" charset="0"/>
              </a:rPr>
              <a:t>WNV and USUV, two re(emerging) orthoflaviviruses in France</a:t>
            </a:r>
          </a:p>
        </p:txBody>
      </p:sp>
      <p:sp>
        <p:nvSpPr>
          <p:cNvPr id="24" name="ZoneTexte 23">
            <a:extLst>
              <a:ext uri="{FF2B5EF4-FFF2-40B4-BE49-F238E27FC236}">
                <a16:creationId xmlns:a16="http://schemas.microsoft.com/office/drawing/2014/main" id="{F73E5110-F142-09A3-9BE5-B928E7D5FB99}"/>
              </a:ext>
            </a:extLst>
          </p:cNvPr>
          <p:cNvSpPr txBox="1"/>
          <p:nvPr/>
        </p:nvSpPr>
        <p:spPr>
          <a:xfrm>
            <a:off x="83625" y="4656155"/>
            <a:ext cx="4300595" cy="40011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marL="342900" indent="-342900" algn="l">
              <a:buFont typeface="Wingdings" panose="05000000000000000000" pitchFamily="2" charset="2"/>
              <a:buChar char="Ø"/>
            </a:pPr>
            <a:r>
              <a:rPr lang="fr-FR" sz="2000" dirty="0" err="1">
                <a:solidFill>
                  <a:srgbClr val="0070C0"/>
                </a:solidFill>
                <a:latin typeface="Arial" panose="020B0604020202020204" pitchFamily="34" charset="0"/>
                <a:cs typeface="Arial" panose="020B0604020202020204" pitchFamily="34" charset="0"/>
              </a:rPr>
              <a:t>Changing</a:t>
            </a:r>
            <a:r>
              <a:rPr lang="fr-FR" sz="2000" dirty="0">
                <a:solidFill>
                  <a:srgbClr val="0070C0"/>
                </a:solidFill>
                <a:latin typeface="Arial" panose="020B0604020202020204" pitchFamily="34" charset="0"/>
                <a:cs typeface="Arial" panose="020B0604020202020204" pitchFamily="34" charset="0"/>
              </a:rPr>
              <a:t> </a:t>
            </a:r>
            <a:r>
              <a:rPr lang="fr-FR" sz="2000" dirty="0" err="1">
                <a:solidFill>
                  <a:srgbClr val="0070C0"/>
                </a:solidFill>
                <a:latin typeface="Arial" panose="020B0604020202020204" pitchFamily="34" charset="0"/>
                <a:cs typeface="Arial" panose="020B0604020202020204" pitchFamily="34" charset="0"/>
              </a:rPr>
              <a:t>epidemiology</a:t>
            </a:r>
            <a:r>
              <a:rPr lang="fr-FR" sz="2000" dirty="0">
                <a:solidFill>
                  <a:srgbClr val="0070C0"/>
                </a:solidFill>
                <a:latin typeface="Arial" panose="020B0604020202020204" pitchFamily="34" charset="0"/>
                <a:cs typeface="Arial" panose="020B0604020202020204" pitchFamily="34" charset="0"/>
              </a:rPr>
              <a:t> of WNV</a:t>
            </a:r>
          </a:p>
        </p:txBody>
      </p:sp>
      <p:sp>
        <p:nvSpPr>
          <p:cNvPr id="26" name="ZoneTexte 25">
            <a:extLst>
              <a:ext uri="{FF2B5EF4-FFF2-40B4-BE49-F238E27FC236}">
                <a16:creationId xmlns:a16="http://schemas.microsoft.com/office/drawing/2014/main" id="{6162DCAA-457F-C33B-F3C6-2F8B668D320B}"/>
              </a:ext>
            </a:extLst>
          </p:cNvPr>
          <p:cNvSpPr txBox="1"/>
          <p:nvPr/>
        </p:nvSpPr>
        <p:spPr>
          <a:xfrm>
            <a:off x="280748" y="5123988"/>
            <a:ext cx="7911530" cy="46166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600" b="1" dirty="0">
                <a:latin typeface="Arial" panose="020B0604020202020204" pitchFamily="34" charset="0"/>
                <a:cs typeface="Arial" panose="020B0604020202020204" pitchFamily="34" charset="0"/>
              </a:rPr>
              <a:t>2018</a:t>
            </a:r>
            <a:r>
              <a:rPr lang="en-GB" sz="1600" dirty="0">
                <a:latin typeface="Arial" panose="020B0604020202020204" pitchFamily="34" charset="0"/>
                <a:cs typeface="Arial" panose="020B0604020202020204" pitchFamily="34" charset="0"/>
              </a:rPr>
              <a:t>: Detection of WNV L2 in </a:t>
            </a:r>
            <a:r>
              <a:rPr lang="en-GB" sz="1600" i="1" dirty="0">
                <a:latin typeface="Arial" panose="020B0604020202020204" pitchFamily="34" charset="0"/>
                <a:cs typeface="Arial" panose="020B0604020202020204" pitchFamily="34" charset="0"/>
              </a:rPr>
              <a:t>Provence Alpes Côte d’Azur </a:t>
            </a:r>
            <a:r>
              <a:rPr lang="en-GB" sz="1600" dirty="0">
                <a:latin typeface="Arial" panose="020B0604020202020204" pitchFamily="34" charset="0"/>
                <a:cs typeface="Arial" panose="020B0604020202020204" pitchFamily="34" charset="0"/>
              </a:rPr>
              <a:t>region and Corsica</a:t>
            </a:r>
          </a:p>
        </p:txBody>
      </p:sp>
      <p:sp>
        <p:nvSpPr>
          <p:cNvPr id="28" name="ZoneTexte 27">
            <a:extLst>
              <a:ext uri="{FF2B5EF4-FFF2-40B4-BE49-F238E27FC236}">
                <a16:creationId xmlns:a16="http://schemas.microsoft.com/office/drawing/2014/main" id="{8A16752A-9CD9-3C97-DD61-8DDD17007888}"/>
              </a:ext>
            </a:extLst>
          </p:cNvPr>
          <p:cNvSpPr txBox="1"/>
          <p:nvPr/>
        </p:nvSpPr>
        <p:spPr>
          <a:xfrm>
            <a:off x="1077771" y="5501349"/>
            <a:ext cx="6096000" cy="4160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600" b="1" dirty="0">
                <a:latin typeface="Arial" panose="020B0604020202020204" pitchFamily="34" charset="0"/>
                <a:cs typeface="Arial" panose="020B0604020202020204" pitchFamily="34" charset="0"/>
              </a:rPr>
              <a:t>2022</a:t>
            </a:r>
            <a:r>
              <a:rPr lang="en-GB" sz="1600" dirty="0">
                <a:latin typeface="Arial" panose="020B0604020202020204" pitchFamily="34" charset="0"/>
                <a:cs typeface="Arial" panose="020B0604020202020204" pitchFamily="34" charset="0"/>
              </a:rPr>
              <a:t>: Emergence of WNV L2 in </a:t>
            </a:r>
            <a:r>
              <a:rPr lang="en-GB" sz="1600" i="1" dirty="0">
                <a:latin typeface="Arial" panose="020B0604020202020204" pitchFamily="34" charset="0"/>
                <a:cs typeface="Arial" panose="020B0604020202020204" pitchFamily="34" charset="0"/>
              </a:rPr>
              <a:t>Nouvelle Aquitaine</a:t>
            </a:r>
          </a:p>
        </p:txBody>
      </p:sp>
      <p:grpSp>
        <p:nvGrpSpPr>
          <p:cNvPr id="10" name="Groupe 9"/>
          <p:cNvGrpSpPr/>
          <p:nvPr/>
        </p:nvGrpSpPr>
        <p:grpSpPr>
          <a:xfrm>
            <a:off x="3218847" y="1158483"/>
            <a:ext cx="8940800" cy="3375995"/>
            <a:chOff x="3219680" y="1212437"/>
            <a:chExt cx="8940800" cy="3375995"/>
          </a:xfrm>
        </p:grpSpPr>
        <p:sp>
          <p:nvSpPr>
            <p:cNvPr id="20" name="ZoneTexte 19">
              <a:extLst>
                <a:ext uri="{FF2B5EF4-FFF2-40B4-BE49-F238E27FC236}">
                  <a16:creationId xmlns:a16="http://schemas.microsoft.com/office/drawing/2014/main" id="{A998C065-C1A8-4E42-F26D-527750FB2075}"/>
                </a:ext>
              </a:extLst>
            </p:cNvPr>
            <p:cNvSpPr txBox="1"/>
            <p:nvPr/>
          </p:nvSpPr>
          <p:spPr>
            <a:xfrm>
              <a:off x="3585196" y="1350295"/>
              <a:ext cx="1082816" cy="369332"/>
            </a:xfrm>
            <a:prstGeom prst="rect">
              <a:avLst/>
            </a:prstGeom>
            <a:noFill/>
          </p:spPr>
          <p:txBody>
            <a:bodyPr wrap="square" rtlCol="0">
              <a:spAutoFit/>
            </a:bodyPr>
            <a:lstStyle/>
            <a:p>
              <a:r>
                <a:rPr lang="fr-FR" b="1" dirty="0">
                  <a:latin typeface="Arial" panose="020B0604020202020204" pitchFamily="34" charset="0"/>
                  <a:cs typeface="Arial" panose="020B0604020202020204" pitchFamily="34" charset="0"/>
                </a:rPr>
                <a:t>WNV</a:t>
              </a:r>
            </a:p>
          </p:txBody>
        </p:sp>
        <p:grpSp>
          <p:nvGrpSpPr>
            <p:cNvPr id="6" name="Groupe 5"/>
            <p:cNvGrpSpPr/>
            <p:nvPr/>
          </p:nvGrpSpPr>
          <p:grpSpPr>
            <a:xfrm>
              <a:off x="3219680" y="1212437"/>
              <a:ext cx="8940800" cy="3375995"/>
              <a:chOff x="0" y="1158483"/>
              <a:chExt cx="8940800" cy="3375995"/>
            </a:xfrm>
          </p:grpSpPr>
          <p:sp>
            <p:nvSpPr>
              <p:cNvPr id="33" name="Rectangle : coins arrondis 32">
                <a:extLst>
                  <a:ext uri="{FF2B5EF4-FFF2-40B4-BE49-F238E27FC236}">
                    <a16:creationId xmlns:a16="http://schemas.microsoft.com/office/drawing/2014/main" id="{609D3270-9590-F57D-82F8-E58ED5DC66B2}"/>
                  </a:ext>
                </a:extLst>
              </p:cNvPr>
              <p:cNvSpPr/>
              <p:nvPr/>
            </p:nvSpPr>
            <p:spPr>
              <a:xfrm>
                <a:off x="0" y="1158483"/>
                <a:ext cx="8940800" cy="3375995"/>
              </a:xfrm>
              <a:prstGeom prst="roundRect">
                <a:avLst/>
              </a:prstGeom>
              <a:noFill/>
              <a:ln>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 name="Groupe 1"/>
              <p:cNvGrpSpPr/>
              <p:nvPr/>
            </p:nvGrpSpPr>
            <p:grpSpPr>
              <a:xfrm>
                <a:off x="0" y="1428962"/>
                <a:ext cx="8676640" cy="2889645"/>
                <a:chOff x="0" y="1420368"/>
                <a:chExt cx="8676640" cy="2889645"/>
              </a:xfrm>
            </p:grpSpPr>
            <p:pic>
              <p:nvPicPr>
                <p:cNvPr id="3" name="Graphique 2">
                  <a:extLst>
                    <a:ext uri="{FF2B5EF4-FFF2-40B4-BE49-F238E27FC236}">
                      <a16:creationId xmlns:a16="http://schemas.microsoft.com/office/drawing/2014/main" id="{F32B36DB-BEC9-B43D-CE21-D8551C7D1D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1420368"/>
                  <a:ext cx="8676640" cy="2889645"/>
                </a:xfrm>
                <a:prstGeom prst="rect">
                  <a:avLst/>
                </a:prstGeom>
              </p:spPr>
            </p:pic>
            <p:pic>
              <p:nvPicPr>
                <p:cNvPr id="19" name="Image 18"/>
                <p:cNvPicPr>
                  <a:picLocks noChangeAspect="1"/>
                </p:cNvPicPr>
                <p:nvPr/>
              </p:nvPicPr>
              <p:blipFill>
                <a:blip r:embed="rId5"/>
                <a:stretch>
                  <a:fillRect/>
                </a:stretch>
              </p:blipFill>
              <p:spPr>
                <a:xfrm>
                  <a:off x="7948613" y="3020239"/>
                  <a:ext cx="138633" cy="192998"/>
                </a:xfrm>
                <a:prstGeom prst="rect">
                  <a:avLst/>
                </a:prstGeom>
              </p:spPr>
            </p:pic>
            <p:sp>
              <p:nvSpPr>
                <p:cNvPr id="22" name="Freeform 101">
                  <a:extLst>
                    <a:ext uri="{FF2B5EF4-FFF2-40B4-BE49-F238E27FC236}">
                      <a16:creationId xmlns:a16="http://schemas.microsoft.com/office/drawing/2014/main" id="{5D71E48D-5C9C-4B6E-9B37-32D30CEBC280}"/>
                    </a:ext>
                  </a:extLst>
                </p:cNvPr>
                <p:cNvSpPr>
                  <a:spLocks/>
                </p:cNvSpPr>
                <p:nvPr/>
              </p:nvSpPr>
              <p:spPr bwMode="auto">
                <a:xfrm>
                  <a:off x="8092008" y="3377799"/>
                  <a:ext cx="229020" cy="228871"/>
                </a:xfrm>
                <a:custGeom>
                  <a:avLst/>
                  <a:gdLst>
                    <a:gd name="T0" fmla="*/ 287 w 115"/>
                    <a:gd name="T1" fmla="*/ 37 h 108"/>
                    <a:gd name="T2" fmla="*/ 300 w 115"/>
                    <a:gd name="T3" fmla="*/ 21 h 108"/>
                    <a:gd name="T4" fmla="*/ 303 w 115"/>
                    <a:gd name="T5" fmla="*/ 0 h 108"/>
                    <a:gd name="T6" fmla="*/ 308 w 115"/>
                    <a:gd name="T7" fmla="*/ 0 h 108"/>
                    <a:gd name="T8" fmla="*/ 292 w 115"/>
                    <a:gd name="T9" fmla="*/ 5 h 108"/>
                    <a:gd name="T10" fmla="*/ 262 w 115"/>
                    <a:gd name="T11" fmla="*/ 21 h 108"/>
                    <a:gd name="T12" fmla="*/ 246 w 115"/>
                    <a:gd name="T13" fmla="*/ 48 h 108"/>
                    <a:gd name="T14" fmla="*/ 214 w 115"/>
                    <a:gd name="T15" fmla="*/ 67 h 108"/>
                    <a:gd name="T16" fmla="*/ 198 w 115"/>
                    <a:gd name="T17" fmla="*/ 56 h 108"/>
                    <a:gd name="T18" fmla="*/ 187 w 115"/>
                    <a:gd name="T19" fmla="*/ 51 h 108"/>
                    <a:gd name="T20" fmla="*/ 169 w 115"/>
                    <a:gd name="T21" fmla="*/ 67 h 108"/>
                    <a:gd name="T22" fmla="*/ 150 w 115"/>
                    <a:gd name="T23" fmla="*/ 72 h 108"/>
                    <a:gd name="T24" fmla="*/ 137 w 115"/>
                    <a:gd name="T25" fmla="*/ 64 h 108"/>
                    <a:gd name="T26" fmla="*/ 112 w 115"/>
                    <a:gd name="T27" fmla="*/ 70 h 108"/>
                    <a:gd name="T28" fmla="*/ 94 w 115"/>
                    <a:gd name="T29" fmla="*/ 99 h 108"/>
                    <a:gd name="T30" fmla="*/ 91 w 115"/>
                    <a:gd name="T31" fmla="*/ 128 h 108"/>
                    <a:gd name="T32" fmla="*/ 75 w 115"/>
                    <a:gd name="T33" fmla="*/ 112 h 108"/>
                    <a:gd name="T34" fmla="*/ 70 w 115"/>
                    <a:gd name="T35" fmla="*/ 131 h 108"/>
                    <a:gd name="T36" fmla="*/ 75 w 115"/>
                    <a:gd name="T37" fmla="*/ 147 h 108"/>
                    <a:gd name="T38" fmla="*/ 40 w 115"/>
                    <a:gd name="T39" fmla="*/ 150 h 108"/>
                    <a:gd name="T40" fmla="*/ 24 w 115"/>
                    <a:gd name="T41" fmla="*/ 155 h 108"/>
                    <a:gd name="T42" fmla="*/ 11 w 115"/>
                    <a:gd name="T43" fmla="*/ 163 h 108"/>
                    <a:gd name="T44" fmla="*/ 0 w 115"/>
                    <a:gd name="T45" fmla="*/ 171 h 108"/>
                    <a:gd name="T46" fmla="*/ 13 w 115"/>
                    <a:gd name="T47" fmla="*/ 182 h 108"/>
                    <a:gd name="T48" fmla="*/ 16 w 115"/>
                    <a:gd name="T49" fmla="*/ 206 h 108"/>
                    <a:gd name="T50" fmla="*/ 29 w 115"/>
                    <a:gd name="T51" fmla="*/ 227 h 108"/>
                    <a:gd name="T52" fmla="*/ 27 w 115"/>
                    <a:gd name="T53" fmla="*/ 244 h 108"/>
                    <a:gd name="T54" fmla="*/ 51 w 115"/>
                    <a:gd name="T55" fmla="*/ 257 h 108"/>
                    <a:gd name="T56" fmla="*/ 70 w 115"/>
                    <a:gd name="T57" fmla="*/ 270 h 108"/>
                    <a:gd name="T58" fmla="*/ 75 w 115"/>
                    <a:gd name="T59" fmla="*/ 278 h 108"/>
                    <a:gd name="T60" fmla="*/ 88 w 115"/>
                    <a:gd name="T61" fmla="*/ 278 h 108"/>
                    <a:gd name="T62" fmla="*/ 102 w 115"/>
                    <a:gd name="T63" fmla="*/ 281 h 108"/>
                    <a:gd name="T64" fmla="*/ 121 w 115"/>
                    <a:gd name="T65" fmla="*/ 289 h 108"/>
                    <a:gd name="T66" fmla="*/ 145 w 115"/>
                    <a:gd name="T67" fmla="*/ 260 h 108"/>
                    <a:gd name="T68" fmla="*/ 155 w 115"/>
                    <a:gd name="T69" fmla="*/ 262 h 108"/>
                    <a:gd name="T70" fmla="*/ 179 w 115"/>
                    <a:gd name="T71" fmla="*/ 273 h 108"/>
                    <a:gd name="T72" fmla="*/ 212 w 115"/>
                    <a:gd name="T73" fmla="*/ 257 h 108"/>
                    <a:gd name="T74" fmla="*/ 246 w 115"/>
                    <a:gd name="T75" fmla="*/ 254 h 108"/>
                    <a:gd name="T76" fmla="*/ 265 w 115"/>
                    <a:gd name="T77" fmla="*/ 225 h 108"/>
                    <a:gd name="T78" fmla="*/ 279 w 115"/>
                    <a:gd name="T79" fmla="*/ 219 h 108"/>
                    <a:gd name="T80" fmla="*/ 300 w 115"/>
                    <a:gd name="T81" fmla="*/ 225 h 108"/>
                    <a:gd name="T82" fmla="*/ 300 w 115"/>
                    <a:gd name="T83" fmla="*/ 209 h 108"/>
                    <a:gd name="T84" fmla="*/ 295 w 115"/>
                    <a:gd name="T85" fmla="*/ 193 h 108"/>
                    <a:gd name="T86" fmla="*/ 276 w 115"/>
                    <a:gd name="T87" fmla="*/ 163 h 108"/>
                    <a:gd name="T88" fmla="*/ 262 w 115"/>
                    <a:gd name="T89" fmla="*/ 131 h 108"/>
                    <a:gd name="T90" fmla="*/ 295 w 115"/>
                    <a:gd name="T91" fmla="*/ 88 h 108"/>
                    <a:gd name="T92" fmla="*/ 303 w 115"/>
                    <a:gd name="T93" fmla="*/ 72 h 108"/>
                    <a:gd name="T94" fmla="*/ 303 w 115"/>
                    <a:gd name="T95" fmla="*/ 67 h 108"/>
                    <a:gd name="T96" fmla="*/ 287 w 115"/>
                    <a:gd name="T97" fmla="*/ 37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5" h="108">
                      <a:moveTo>
                        <a:pt x="107" y="14"/>
                      </a:moveTo>
                      <a:cubicBezTo>
                        <a:pt x="109" y="13"/>
                        <a:pt x="111" y="12"/>
                        <a:pt x="112" y="8"/>
                      </a:cubicBezTo>
                      <a:cubicBezTo>
                        <a:pt x="113" y="5"/>
                        <a:pt x="113" y="0"/>
                        <a:pt x="113" y="0"/>
                      </a:cubicBezTo>
                      <a:cubicBezTo>
                        <a:pt x="113" y="0"/>
                        <a:pt x="114" y="1"/>
                        <a:pt x="115" y="0"/>
                      </a:cubicBezTo>
                      <a:cubicBezTo>
                        <a:pt x="113" y="0"/>
                        <a:pt x="111" y="1"/>
                        <a:pt x="109" y="2"/>
                      </a:cubicBezTo>
                      <a:cubicBezTo>
                        <a:pt x="103" y="7"/>
                        <a:pt x="100" y="9"/>
                        <a:pt x="98" y="8"/>
                      </a:cubicBezTo>
                      <a:cubicBezTo>
                        <a:pt x="96" y="7"/>
                        <a:pt x="96" y="14"/>
                        <a:pt x="92" y="18"/>
                      </a:cubicBezTo>
                      <a:cubicBezTo>
                        <a:pt x="89" y="22"/>
                        <a:pt x="80" y="25"/>
                        <a:pt x="80" y="25"/>
                      </a:cubicBezTo>
                      <a:cubicBezTo>
                        <a:pt x="74" y="21"/>
                        <a:pt x="74" y="21"/>
                        <a:pt x="74" y="21"/>
                      </a:cubicBezTo>
                      <a:cubicBezTo>
                        <a:pt x="74" y="21"/>
                        <a:pt x="71" y="17"/>
                        <a:pt x="70" y="19"/>
                      </a:cubicBezTo>
                      <a:cubicBezTo>
                        <a:pt x="69" y="21"/>
                        <a:pt x="63" y="25"/>
                        <a:pt x="63" y="25"/>
                      </a:cubicBezTo>
                      <a:cubicBezTo>
                        <a:pt x="63" y="25"/>
                        <a:pt x="58" y="26"/>
                        <a:pt x="56" y="27"/>
                      </a:cubicBezTo>
                      <a:cubicBezTo>
                        <a:pt x="54" y="28"/>
                        <a:pt x="54" y="25"/>
                        <a:pt x="51" y="24"/>
                      </a:cubicBezTo>
                      <a:cubicBezTo>
                        <a:pt x="49" y="23"/>
                        <a:pt x="44" y="24"/>
                        <a:pt x="42" y="26"/>
                      </a:cubicBezTo>
                      <a:cubicBezTo>
                        <a:pt x="39" y="29"/>
                        <a:pt x="35" y="32"/>
                        <a:pt x="35" y="37"/>
                      </a:cubicBezTo>
                      <a:cubicBezTo>
                        <a:pt x="35" y="43"/>
                        <a:pt x="36" y="48"/>
                        <a:pt x="34" y="48"/>
                      </a:cubicBezTo>
                      <a:cubicBezTo>
                        <a:pt x="32" y="47"/>
                        <a:pt x="30" y="41"/>
                        <a:pt x="28" y="42"/>
                      </a:cubicBezTo>
                      <a:cubicBezTo>
                        <a:pt x="25" y="43"/>
                        <a:pt x="23" y="46"/>
                        <a:pt x="26" y="49"/>
                      </a:cubicBezTo>
                      <a:cubicBezTo>
                        <a:pt x="28" y="52"/>
                        <a:pt x="30" y="54"/>
                        <a:pt x="28" y="55"/>
                      </a:cubicBezTo>
                      <a:cubicBezTo>
                        <a:pt x="25" y="55"/>
                        <a:pt x="18" y="57"/>
                        <a:pt x="15" y="56"/>
                      </a:cubicBezTo>
                      <a:cubicBezTo>
                        <a:pt x="15" y="56"/>
                        <a:pt x="11" y="58"/>
                        <a:pt x="9" y="58"/>
                      </a:cubicBezTo>
                      <a:cubicBezTo>
                        <a:pt x="6" y="58"/>
                        <a:pt x="5" y="61"/>
                        <a:pt x="4" y="61"/>
                      </a:cubicBezTo>
                      <a:cubicBezTo>
                        <a:pt x="3" y="62"/>
                        <a:pt x="0" y="64"/>
                        <a:pt x="0" y="64"/>
                      </a:cubicBezTo>
                      <a:cubicBezTo>
                        <a:pt x="5" y="68"/>
                        <a:pt x="5" y="68"/>
                        <a:pt x="5" y="68"/>
                      </a:cubicBezTo>
                      <a:cubicBezTo>
                        <a:pt x="5" y="68"/>
                        <a:pt x="3" y="75"/>
                        <a:pt x="6" y="77"/>
                      </a:cubicBezTo>
                      <a:cubicBezTo>
                        <a:pt x="8" y="79"/>
                        <a:pt x="10" y="81"/>
                        <a:pt x="11" y="85"/>
                      </a:cubicBezTo>
                      <a:cubicBezTo>
                        <a:pt x="13" y="89"/>
                        <a:pt x="8" y="88"/>
                        <a:pt x="10" y="91"/>
                      </a:cubicBezTo>
                      <a:cubicBezTo>
                        <a:pt x="12" y="93"/>
                        <a:pt x="14" y="93"/>
                        <a:pt x="19" y="96"/>
                      </a:cubicBezTo>
                      <a:cubicBezTo>
                        <a:pt x="24" y="99"/>
                        <a:pt x="26" y="97"/>
                        <a:pt x="26" y="101"/>
                      </a:cubicBezTo>
                      <a:cubicBezTo>
                        <a:pt x="27" y="103"/>
                        <a:pt x="27" y="104"/>
                        <a:pt x="28" y="104"/>
                      </a:cubicBezTo>
                      <a:cubicBezTo>
                        <a:pt x="29" y="104"/>
                        <a:pt x="31" y="106"/>
                        <a:pt x="33" y="104"/>
                      </a:cubicBezTo>
                      <a:cubicBezTo>
                        <a:pt x="36" y="102"/>
                        <a:pt x="38" y="105"/>
                        <a:pt x="38" y="105"/>
                      </a:cubicBezTo>
                      <a:cubicBezTo>
                        <a:pt x="38" y="105"/>
                        <a:pt x="43" y="108"/>
                        <a:pt x="45" y="108"/>
                      </a:cubicBezTo>
                      <a:cubicBezTo>
                        <a:pt x="47" y="108"/>
                        <a:pt x="51" y="103"/>
                        <a:pt x="54" y="97"/>
                      </a:cubicBezTo>
                      <a:cubicBezTo>
                        <a:pt x="57" y="91"/>
                        <a:pt x="58" y="98"/>
                        <a:pt x="58" y="98"/>
                      </a:cubicBezTo>
                      <a:cubicBezTo>
                        <a:pt x="58" y="98"/>
                        <a:pt x="65" y="101"/>
                        <a:pt x="67" y="102"/>
                      </a:cubicBezTo>
                      <a:cubicBezTo>
                        <a:pt x="69" y="104"/>
                        <a:pt x="74" y="99"/>
                        <a:pt x="79" y="96"/>
                      </a:cubicBezTo>
                      <a:cubicBezTo>
                        <a:pt x="84" y="94"/>
                        <a:pt x="90" y="94"/>
                        <a:pt x="92" y="95"/>
                      </a:cubicBezTo>
                      <a:cubicBezTo>
                        <a:pt x="93" y="93"/>
                        <a:pt x="98" y="88"/>
                        <a:pt x="99" y="84"/>
                      </a:cubicBezTo>
                      <a:cubicBezTo>
                        <a:pt x="101" y="80"/>
                        <a:pt x="102" y="82"/>
                        <a:pt x="104" y="82"/>
                      </a:cubicBezTo>
                      <a:cubicBezTo>
                        <a:pt x="106" y="82"/>
                        <a:pt x="110" y="85"/>
                        <a:pt x="112" y="84"/>
                      </a:cubicBezTo>
                      <a:cubicBezTo>
                        <a:pt x="114" y="82"/>
                        <a:pt x="114" y="82"/>
                        <a:pt x="112" y="78"/>
                      </a:cubicBezTo>
                      <a:cubicBezTo>
                        <a:pt x="111" y="74"/>
                        <a:pt x="110" y="72"/>
                        <a:pt x="110" y="72"/>
                      </a:cubicBezTo>
                      <a:cubicBezTo>
                        <a:pt x="110" y="72"/>
                        <a:pt x="105" y="64"/>
                        <a:pt x="103" y="61"/>
                      </a:cubicBezTo>
                      <a:cubicBezTo>
                        <a:pt x="100" y="57"/>
                        <a:pt x="99" y="54"/>
                        <a:pt x="98" y="49"/>
                      </a:cubicBezTo>
                      <a:cubicBezTo>
                        <a:pt x="98" y="44"/>
                        <a:pt x="106" y="37"/>
                        <a:pt x="110" y="33"/>
                      </a:cubicBezTo>
                      <a:cubicBezTo>
                        <a:pt x="111" y="31"/>
                        <a:pt x="113" y="29"/>
                        <a:pt x="113" y="27"/>
                      </a:cubicBezTo>
                      <a:cubicBezTo>
                        <a:pt x="113" y="26"/>
                        <a:pt x="113" y="26"/>
                        <a:pt x="113" y="25"/>
                      </a:cubicBezTo>
                      <a:cubicBezTo>
                        <a:pt x="109" y="20"/>
                        <a:pt x="105" y="16"/>
                        <a:pt x="107" y="14"/>
                      </a:cubicBezTo>
                      <a:close/>
                    </a:path>
                  </a:pathLst>
                </a:custGeom>
                <a:solidFill>
                  <a:srgbClr val="D9D9D9"/>
                </a:solidFill>
                <a:ln w="7938" cap="flat">
                  <a:solidFill>
                    <a:schemeClr val="bg1"/>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p>
              </p:txBody>
            </p:sp>
          </p:grpSp>
        </p:grpSp>
      </p:grpSp>
      <p:grpSp>
        <p:nvGrpSpPr>
          <p:cNvPr id="7" name="Groupe 6"/>
          <p:cNvGrpSpPr/>
          <p:nvPr/>
        </p:nvGrpSpPr>
        <p:grpSpPr>
          <a:xfrm>
            <a:off x="-13521" y="1158483"/>
            <a:ext cx="3137095" cy="3375995"/>
            <a:chOff x="9024424" y="1158483"/>
            <a:chExt cx="3137095" cy="3375995"/>
          </a:xfrm>
        </p:grpSpPr>
        <p:sp>
          <p:nvSpPr>
            <p:cNvPr id="5" name="ZoneTexte 4">
              <a:extLst>
                <a:ext uri="{FF2B5EF4-FFF2-40B4-BE49-F238E27FC236}">
                  <a16:creationId xmlns:a16="http://schemas.microsoft.com/office/drawing/2014/main" id="{D36CFC84-0FE0-6765-D25B-D31E81EE1E7A}"/>
                </a:ext>
              </a:extLst>
            </p:cNvPr>
            <p:cNvSpPr txBox="1"/>
            <p:nvPr/>
          </p:nvSpPr>
          <p:spPr>
            <a:xfrm>
              <a:off x="9357361" y="1281482"/>
              <a:ext cx="2751014" cy="646331"/>
            </a:xfrm>
            <a:prstGeom prst="rect">
              <a:avLst/>
            </a:prstGeom>
            <a:noFill/>
          </p:spPr>
          <p:txBody>
            <a:bodyPr wrap="square" rtlCol="0">
              <a:spAutoFit/>
            </a:bodyPr>
            <a:lstStyle/>
            <a:p>
              <a:pPr algn="ctr"/>
              <a:r>
                <a:rPr lang="en-GB" b="1" dirty="0">
                  <a:latin typeface="Arial" panose="020B0604020202020204" pitchFamily="34" charset="0"/>
                  <a:cs typeface="Arial" panose="020B0604020202020204" pitchFamily="34" charset="0"/>
                </a:rPr>
                <a:t>USUV</a:t>
              </a:r>
            </a:p>
            <a:p>
              <a:pPr algn="ctr"/>
              <a:r>
                <a:rPr lang="en-GB" dirty="0">
                  <a:latin typeface="Arial" panose="020B0604020202020204" pitchFamily="34" charset="0"/>
                  <a:cs typeface="Arial" panose="020B0604020202020204" pitchFamily="34" charset="0"/>
                </a:rPr>
                <a:t>widespread distribution </a:t>
              </a:r>
            </a:p>
          </p:txBody>
        </p:sp>
        <p:pic>
          <p:nvPicPr>
            <p:cNvPr id="32" name="Graphique 31">
              <a:extLst>
                <a:ext uri="{FF2B5EF4-FFF2-40B4-BE49-F238E27FC236}">
                  <a16:creationId xmlns:a16="http://schemas.microsoft.com/office/drawing/2014/main" id="{CA9F681B-1963-978D-BF37-76EA2E838C14}"/>
                </a:ext>
              </a:extLst>
            </p:cNvPr>
            <p:cNvPicPr>
              <a:picLocks noChangeAspect="1"/>
            </p:cNvPicPr>
            <p:nvPr/>
          </p:nvPicPr>
          <p:blipFill rotWithShape="1">
            <a:blip r:embed="rId6">
              <a:extLst>
                <a:ext uri="{96DAC541-7B7A-43D3-8B79-37D633B846F1}">
                  <asvg:svgBlip xmlns:asvg="http://schemas.microsoft.com/office/drawing/2016/SVG/main" r:embed="rId7"/>
                </a:ext>
              </a:extLst>
            </a:blip>
            <a:srcRect b="81323"/>
            <a:stretch/>
          </p:blipFill>
          <p:spPr>
            <a:xfrm>
              <a:off x="9119697" y="2075065"/>
              <a:ext cx="2988678" cy="395519"/>
            </a:xfrm>
            <a:prstGeom prst="rect">
              <a:avLst/>
            </a:prstGeom>
          </p:spPr>
        </p:pic>
        <p:sp>
          <p:nvSpPr>
            <p:cNvPr id="34" name="Rectangle : coins arrondis 33">
              <a:extLst>
                <a:ext uri="{FF2B5EF4-FFF2-40B4-BE49-F238E27FC236}">
                  <a16:creationId xmlns:a16="http://schemas.microsoft.com/office/drawing/2014/main" id="{9D977E63-6324-5A72-C56B-E937A8F829EB}"/>
                </a:ext>
              </a:extLst>
            </p:cNvPr>
            <p:cNvSpPr/>
            <p:nvPr/>
          </p:nvSpPr>
          <p:spPr>
            <a:xfrm>
              <a:off x="9024424" y="1158483"/>
              <a:ext cx="3137095" cy="3375995"/>
            </a:xfrm>
            <a:prstGeom prst="roundRect">
              <a:avLst/>
            </a:prstGeom>
            <a:noFill/>
            <a:ln>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8"/>
            <a:stretch>
              <a:fillRect/>
            </a:stretch>
          </p:blipFill>
          <p:spPr>
            <a:xfrm>
              <a:off x="9036073" y="2470584"/>
              <a:ext cx="2971656" cy="1624020"/>
            </a:xfrm>
            <a:prstGeom prst="rect">
              <a:avLst/>
            </a:prstGeom>
          </p:spPr>
        </p:pic>
      </p:grpSp>
      <p:pic>
        <p:nvPicPr>
          <p:cNvPr id="11" name="Image 10"/>
          <p:cNvPicPr>
            <a:picLocks noChangeAspect="1"/>
          </p:cNvPicPr>
          <p:nvPr/>
        </p:nvPicPr>
        <p:blipFill>
          <a:blip r:embed="rId9"/>
          <a:stretch>
            <a:fillRect/>
          </a:stretch>
        </p:blipFill>
        <p:spPr>
          <a:xfrm>
            <a:off x="224143" y="1305182"/>
            <a:ext cx="435971" cy="262264"/>
          </a:xfrm>
          <a:prstGeom prst="rect">
            <a:avLst/>
          </a:prstGeom>
        </p:spPr>
      </p:pic>
      <p:pic>
        <p:nvPicPr>
          <p:cNvPr id="25" name="Image 24"/>
          <p:cNvPicPr>
            <a:picLocks noChangeAspect="1"/>
          </p:cNvPicPr>
          <p:nvPr/>
        </p:nvPicPr>
        <p:blipFill>
          <a:blip r:embed="rId10"/>
          <a:stretch>
            <a:fillRect/>
          </a:stretch>
        </p:blipFill>
        <p:spPr>
          <a:xfrm>
            <a:off x="11580648" y="1245363"/>
            <a:ext cx="161198" cy="471288"/>
          </a:xfrm>
          <a:prstGeom prst="rect">
            <a:avLst/>
          </a:prstGeom>
        </p:spPr>
      </p:pic>
      <p:pic>
        <p:nvPicPr>
          <p:cNvPr id="27" name="Image 26"/>
          <p:cNvPicPr>
            <a:picLocks noChangeAspect="1"/>
          </p:cNvPicPr>
          <p:nvPr/>
        </p:nvPicPr>
        <p:blipFill>
          <a:blip r:embed="rId11"/>
          <a:stretch>
            <a:fillRect/>
          </a:stretch>
        </p:blipFill>
        <p:spPr>
          <a:xfrm>
            <a:off x="11076662" y="1261037"/>
            <a:ext cx="470122" cy="470122"/>
          </a:xfrm>
          <a:prstGeom prst="rect">
            <a:avLst/>
          </a:prstGeom>
        </p:spPr>
      </p:pic>
      <p:pic>
        <p:nvPicPr>
          <p:cNvPr id="29" name="Image 28"/>
          <p:cNvPicPr>
            <a:picLocks noChangeAspect="1"/>
          </p:cNvPicPr>
          <p:nvPr/>
        </p:nvPicPr>
        <p:blipFill>
          <a:blip r:embed="rId9"/>
          <a:stretch>
            <a:fillRect/>
          </a:stretch>
        </p:blipFill>
        <p:spPr>
          <a:xfrm>
            <a:off x="10660022" y="1233870"/>
            <a:ext cx="435971" cy="262264"/>
          </a:xfrm>
          <a:prstGeom prst="rect">
            <a:avLst/>
          </a:prstGeom>
        </p:spPr>
      </p:pic>
      <p:pic>
        <p:nvPicPr>
          <p:cNvPr id="31" name="Image 30"/>
          <p:cNvPicPr>
            <a:picLocks noChangeAspect="1"/>
          </p:cNvPicPr>
          <p:nvPr/>
        </p:nvPicPr>
        <p:blipFill rotWithShape="1">
          <a:blip r:embed="rId12"/>
          <a:srcRect l="52201" t="65704" r="10720" b="12962"/>
          <a:stretch/>
        </p:blipFill>
        <p:spPr>
          <a:xfrm>
            <a:off x="10629987" y="1531275"/>
            <a:ext cx="496043" cy="285395"/>
          </a:xfrm>
          <a:prstGeom prst="rect">
            <a:avLst/>
          </a:prstGeom>
        </p:spPr>
      </p:pic>
      <p:sp>
        <p:nvSpPr>
          <p:cNvPr id="35" name="ZoneTexte 34">
            <a:extLst>
              <a:ext uri="{FF2B5EF4-FFF2-40B4-BE49-F238E27FC236}">
                <a16:creationId xmlns:a16="http://schemas.microsoft.com/office/drawing/2014/main" id="{17C548D1-3831-2E78-36A2-879A60D06E68}"/>
              </a:ext>
            </a:extLst>
          </p:cNvPr>
          <p:cNvSpPr txBox="1"/>
          <p:nvPr/>
        </p:nvSpPr>
        <p:spPr>
          <a:xfrm>
            <a:off x="1874794" y="6294721"/>
            <a:ext cx="9222216" cy="416011"/>
          </a:xfrm>
          <a:prstGeom prst="rect">
            <a:avLst/>
          </a:prstGeom>
          <a:noFill/>
        </p:spPr>
        <p:txBody>
          <a:bodyPr wrap="square">
            <a:spAutoFit/>
          </a:bodyPr>
          <a:lstStyle/>
          <a:p>
            <a:pPr>
              <a:lnSpc>
                <a:spcPct val="150000"/>
              </a:lnSpc>
            </a:pPr>
            <a:r>
              <a:rPr lang="en-GB" sz="1600" dirty="0">
                <a:latin typeface="Arial" panose="020B0604020202020204" pitchFamily="34" charset="0"/>
                <a:cs typeface="Arial" panose="020B0604020202020204" pitchFamily="34" charset="0"/>
              </a:rPr>
              <a:t>Operational research actions (equine and mosquito compartments): </a:t>
            </a:r>
            <a:r>
              <a:rPr lang="en-GB" sz="1600" b="1" dirty="0">
                <a:solidFill>
                  <a:srgbClr val="C00000"/>
                </a:solidFill>
                <a:latin typeface="Arial" panose="020B0604020202020204" pitchFamily="34" charset="0"/>
                <a:cs typeface="Arial" panose="020B0604020202020204" pitchFamily="34" charset="0"/>
              </a:rPr>
              <a:t>effective control measures  </a:t>
            </a:r>
          </a:p>
        </p:txBody>
      </p:sp>
      <p:pic>
        <p:nvPicPr>
          <p:cNvPr id="36" name="Image 35"/>
          <p:cNvPicPr>
            <a:picLocks noChangeAspect="1"/>
          </p:cNvPicPr>
          <p:nvPr/>
        </p:nvPicPr>
        <p:blipFill rotWithShape="1">
          <a:blip r:embed="rId13"/>
          <a:srcRect t="3024" r="3015"/>
          <a:stretch/>
        </p:blipFill>
        <p:spPr>
          <a:xfrm>
            <a:off x="10773369" y="6354912"/>
            <a:ext cx="414137" cy="341282"/>
          </a:xfrm>
          <a:prstGeom prst="ellipse">
            <a:avLst/>
          </a:prstGeom>
        </p:spPr>
      </p:pic>
      <p:pic>
        <p:nvPicPr>
          <p:cNvPr id="37" name="Image 36"/>
          <p:cNvPicPr>
            <a:picLocks noChangeAspect="1"/>
          </p:cNvPicPr>
          <p:nvPr/>
        </p:nvPicPr>
        <p:blipFill>
          <a:blip r:embed="rId10"/>
          <a:stretch>
            <a:fillRect/>
          </a:stretch>
        </p:blipFill>
        <p:spPr>
          <a:xfrm>
            <a:off x="11269369" y="6281056"/>
            <a:ext cx="161198" cy="471288"/>
          </a:xfrm>
          <a:prstGeom prst="rect">
            <a:avLst/>
          </a:prstGeom>
        </p:spPr>
      </p:pic>
      <p:pic>
        <p:nvPicPr>
          <p:cNvPr id="12" name="Image 11"/>
          <p:cNvPicPr>
            <a:picLocks noChangeAspect="1"/>
          </p:cNvPicPr>
          <p:nvPr/>
        </p:nvPicPr>
        <p:blipFill>
          <a:blip r:embed="rId14"/>
          <a:stretch>
            <a:fillRect/>
          </a:stretch>
        </p:blipFill>
        <p:spPr>
          <a:xfrm>
            <a:off x="11460714" y="6354912"/>
            <a:ext cx="505070" cy="401884"/>
          </a:xfrm>
          <a:prstGeom prst="rect">
            <a:avLst/>
          </a:prstGeom>
        </p:spPr>
      </p:pic>
      <p:sp>
        <p:nvSpPr>
          <p:cNvPr id="13" name="Espace réservé du numéro de diapositive 12"/>
          <p:cNvSpPr>
            <a:spLocks noGrp="1"/>
          </p:cNvSpPr>
          <p:nvPr>
            <p:ph type="sldNum" sz="quarter" idx="12"/>
          </p:nvPr>
        </p:nvSpPr>
        <p:spPr/>
        <p:txBody>
          <a:bodyPr/>
          <a:lstStyle/>
          <a:p>
            <a:fld id="{C9AA9FA6-E99B-4327-AEB7-1790CA42E665}" type="slidenum">
              <a:rPr lang="fr-FR" smtClean="0"/>
              <a:t>4</a:t>
            </a:fld>
            <a:endParaRPr lang="fr-FR"/>
          </a:p>
        </p:txBody>
      </p:sp>
      <p:sp>
        <p:nvSpPr>
          <p:cNvPr id="14" name="ZoneTexte 13"/>
          <p:cNvSpPr txBox="1"/>
          <p:nvPr/>
        </p:nvSpPr>
        <p:spPr>
          <a:xfrm>
            <a:off x="110968" y="3810496"/>
            <a:ext cx="1098292" cy="307777"/>
          </a:xfrm>
          <a:prstGeom prst="rect">
            <a:avLst/>
          </a:prstGeom>
          <a:solidFill>
            <a:srgbClr val="FFFFFF"/>
          </a:solidFill>
        </p:spPr>
        <p:txBody>
          <a:bodyPr wrap="square" rtlCol="0">
            <a:spAutoFit/>
          </a:bodyPr>
          <a:lstStyle/>
          <a:p>
            <a:pPr algn="ctr"/>
            <a:r>
              <a:rPr lang="fr-FR" sz="1400" dirty="0">
                <a:latin typeface="Arial" panose="020B0604020202020204" pitchFamily="34" charset="0"/>
                <a:cs typeface="Arial" panose="020B0604020202020204" pitchFamily="34" charset="0"/>
              </a:rPr>
              <a:t>2015-2021</a:t>
            </a:r>
          </a:p>
        </p:txBody>
      </p:sp>
      <p:sp>
        <p:nvSpPr>
          <p:cNvPr id="38" name="ZoneTexte 37"/>
          <p:cNvSpPr txBox="1"/>
          <p:nvPr/>
        </p:nvSpPr>
        <p:spPr>
          <a:xfrm>
            <a:off x="1714449" y="3821619"/>
            <a:ext cx="1038946" cy="307777"/>
          </a:xfrm>
          <a:prstGeom prst="rect">
            <a:avLst/>
          </a:prstGeom>
          <a:solidFill>
            <a:srgbClr val="FFFFFF"/>
          </a:solidFill>
        </p:spPr>
        <p:txBody>
          <a:bodyPr wrap="square" rtlCol="0">
            <a:spAutoFit/>
          </a:bodyPr>
          <a:lstStyle/>
          <a:p>
            <a:r>
              <a:rPr lang="fr-FR" sz="1400" dirty="0">
                <a:latin typeface="Arial" panose="020B0604020202020204" pitchFamily="34" charset="0"/>
                <a:cs typeface="Arial" panose="020B0604020202020204" pitchFamily="34" charset="0"/>
              </a:rPr>
              <a:t>2022-2023</a:t>
            </a:r>
          </a:p>
        </p:txBody>
      </p:sp>
      <p:sp>
        <p:nvSpPr>
          <p:cNvPr id="39" name="Rectangle 38">
            <a:extLst>
              <a:ext uri="{FF2B5EF4-FFF2-40B4-BE49-F238E27FC236}">
                <a16:creationId xmlns:a16="http://schemas.microsoft.com/office/drawing/2014/main" id="{8A993965-F82C-4496-959D-2C48304FB7E9}"/>
              </a:ext>
            </a:extLst>
          </p:cNvPr>
          <p:cNvSpPr/>
          <p:nvPr/>
        </p:nvSpPr>
        <p:spPr>
          <a:xfrm>
            <a:off x="11929922" y="1059486"/>
            <a:ext cx="593157" cy="34936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8153329"/>
      </p:ext>
    </p:extLst>
  </p:cSld>
  <p:clrMapOvr>
    <a:masterClrMapping/>
  </p:clrMapOvr>
  <mc:AlternateContent xmlns:mc="http://schemas.openxmlformats.org/markup-compatibility/2006" xmlns:p14="http://schemas.microsoft.com/office/powerpoint/2010/main">
    <mc:Choice Requires="p14">
      <p:transition spd="slow" p14:dur="2000" advTm="58296"/>
    </mc:Choice>
    <mc:Fallback xmlns="">
      <p:transition spd="slow" advTm="5829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727C5DAC-0F41-4192-9C44-918FEA8A228F}"/>
              </a:ext>
            </a:extLst>
          </p:cNvPr>
          <p:cNvSpPr>
            <a:spLocks noGrp="1"/>
          </p:cNvSpPr>
          <p:nvPr>
            <p:ph type="sldNum" sz="quarter" idx="12"/>
          </p:nvPr>
        </p:nvSpPr>
        <p:spPr/>
        <p:txBody>
          <a:bodyPr/>
          <a:lstStyle/>
          <a:p>
            <a:fld id="{C9AA9FA6-E99B-4327-AEB7-1790CA42E665}" type="slidenum">
              <a:rPr lang="fr-FR" smtClean="0"/>
              <a:t>5</a:t>
            </a:fld>
            <a:endParaRPr lang="fr-FR"/>
          </a:p>
        </p:txBody>
      </p:sp>
      <p:sp>
        <p:nvSpPr>
          <p:cNvPr id="5" name="ZoneTexte 4">
            <a:extLst>
              <a:ext uri="{FF2B5EF4-FFF2-40B4-BE49-F238E27FC236}">
                <a16:creationId xmlns:a16="http://schemas.microsoft.com/office/drawing/2014/main" id="{872D915C-6554-4361-A8C6-33AF7985260B}"/>
              </a:ext>
            </a:extLst>
          </p:cNvPr>
          <p:cNvSpPr txBox="1"/>
          <p:nvPr/>
        </p:nvSpPr>
        <p:spPr>
          <a:xfrm>
            <a:off x="520861" y="0"/>
            <a:ext cx="11671139" cy="584775"/>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cap="small" dirty="0">
                <a:solidFill>
                  <a:srgbClr val="0070C0"/>
                </a:solidFill>
                <a:latin typeface="Arial" panose="020B0604020202020204" pitchFamily="34" charset="0"/>
                <a:cs typeface="Arial" panose="020B0604020202020204" pitchFamily="34" charset="0"/>
              </a:rPr>
              <a:t>State of the art</a:t>
            </a:r>
          </a:p>
        </p:txBody>
      </p:sp>
      <p:cxnSp>
        <p:nvCxnSpPr>
          <p:cNvPr id="6" name="Connecteur droit 5">
            <a:extLst>
              <a:ext uri="{FF2B5EF4-FFF2-40B4-BE49-F238E27FC236}">
                <a16:creationId xmlns:a16="http://schemas.microsoft.com/office/drawing/2014/main" id="{FCB399E7-BDF5-4C4A-BF13-77E04A9EA8E6}"/>
              </a:ext>
            </a:extLst>
          </p:cNvPr>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7" name="ZoneTexte 6">
            <a:extLst>
              <a:ext uri="{FF2B5EF4-FFF2-40B4-BE49-F238E27FC236}">
                <a16:creationId xmlns:a16="http://schemas.microsoft.com/office/drawing/2014/main" id="{76FB5516-60A1-480C-AB4B-0EF66076078E}"/>
              </a:ext>
            </a:extLst>
          </p:cNvPr>
          <p:cNvSpPr txBox="1"/>
          <p:nvPr/>
        </p:nvSpPr>
        <p:spPr>
          <a:xfrm>
            <a:off x="625033" y="640685"/>
            <a:ext cx="11671139" cy="40011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marL="342900" indent="-342900" algn="l">
              <a:buFont typeface="Wingdings" panose="05000000000000000000" pitchFamily="2" charset="2"/>
              <a:buChar char="Ø"/>
            </a:pPr>
            <a:r>
              <a:rPr lang="fr-FR" sz="2000" dirty="0">
                <a:solidFill>
                  <a:srgbClr val="0070C0"/>
                </a:solidFill>
                <a:latin typeface="Arial" panose="020B0604020202020204" pitchFamily="34" charset="0"/>
                <a:cs typeface="Arial" panose="020B0604020202020204" pitchFamily="34" charset="0"/>
              </a:rPr>
              <a:t>WNV and USUV, two re(emerging) orthoflaviviruses in France</a:t>
            </a:r>
          </a:p>
        </p:txBody>
      </p:sp>
      <p:grpSp>
        <p:nvGrpSpPr>
          <p:cNvPr id="258" name="Groupe 257">
            <a:extLst>
              <a:ext uri="{FF2B5EF4-FFF2-40B4-BE49-F238E27FC236}">
                <a16:creationId xmlns:a16="http://schemas.microsoft.com/office/drawing/2014/main" id="{6A4C6B11-5896-4CFC-A0AF-FC21956B8C9D}"/>
              </a:ext>
            </a:extLst>
          </p:cNvPr>
          <p:cNvGrpSpPr/>
          <p:nvPr/>
        </p:nvGrpSpPr>
        <p:grpSpPr>
          <a:xfrm>
            <a:off x="505017" y="1301406"/>
            <a:ext cx="1111859" cy="582800"/>
            <a:chOff x="10762067" y="640685"/>
            <a:chExt cx="1111859" cy="582800"/>
          </a:xfrm>
        </p:grpSpPr>
        <p:pic>
          <p:nvPicPr>
            <p:cNvPr id="110" name="Image 109">
              <a:extLst>
                <a:ext uri="{FF2B5EF4-FFF2-40B4-BE49-F238E27FC236}">
                  <a16:creationId xmlns:a16="http://schemas.microsoft.com/office/drawing/2014/main" id="{BA8DF4FA-7580-44F7-9FC8-103C696C70D4}"/>
                </a:ext>
              </a:extLst>
            </p:cNvPr>
            <p:cNvPicPr>
              <a:picLocks noChangeAspect="1"/>
            </p:cNvPicPr>
            <p:nvPr/>
          </p:nvPicPr>
          <p:blipFill>
            <a:blip r:embed="rId3"/>
            <a:stretch>
              <a:fillRect/>
            </a:stretch>
          </p:blipFill>
          <p:spPr>
            <a:xfrm>
              <a:off x="11712728" y="652178"/>
              <a:ext cx="161198" cy="471288"/>
            </a:xfrm>
            <a:prstGeom prst="rect">
              <a:avLst/>
            </a:prstGeom>
          </p:spPr>
        </p:pic>
        <p:pic>
          <p:nvPicPr>
            <p:cNvPr id="111" name="Image 110">
              <a:extLst>
                <a:ext uri="{FF2B5EF4-FFF2-40B4-BE49-F238E27FC236}">
                  <a16:creationId xmlns:a16="http://schemas.microsoft.com/office/drawing/2014/main" id="{F8DDF249-7FAF-45EF-BB1A-E870F37CF37F}"/>
                </a:ext>
              </a:extLst>
            </p:cNvPr>
            <p:cNvPicPr>
              <a:picLocks noChangeAspect="1"/>
            </p:cNvPicPr>
            <p:nvPr/>
          </p:nvPicPr>
          <p:blipFill>
            <a:blip r:embed="rId4"/>
            <a:stretch>
              <a:fillRect/>
            </a:stretch>
          </p:blipFill>
          <p:spPr>
            <a:xfrm>
              <a:off x="11208742" y="667852"/>
              <a:ext cx="470122" cy="470122"/>
            </a:xfrm>
            <a:prstGeom prst="rect">
              <a:avLst/>
            </a:prstGeom>
          </p:spPr>
        </p:pic>
        <p:pic>
          <p:nvPicPr>
            <p:cNvPr id="112" name="Image 111">
              <a:extLst>
                <a:ext uri="{FF2B5EF4-FFF2-40B4-BE49-F238E27FC236}">
                  <a16:creationId xmlns:a16="http://schemas.microsoft.com/office/drawing/2014/main" id="{D26A410A-A24A-4EBA-BD11-828B22A2AA03}"/>
                </a:ext>
              </a:extLst>
            </p:cNvPr>
            <p:cNvPicPr>
              <a:picLocks noChangeAspect="1"/>
            </p:cNvPicPr>
            <p:nvPr/>
          </p:nvPicPr>
          <p:blipFill>
            <a:blip r:embed="rId5"/>
            <a:stretch>
              <a:fillRect/>
            </a:stretch>
          </p:blipFill>
          <p:spPr>
            <a:xfrm>
              <a:off x="10792102" y="640685"/>
              <a:ext cx="435971" cy="262264"/>
            </a:xfrm>
            <a:prstGeom prst="rect">
              <a:avLst/>
            </a:prstGeom>
          </p:spPr>
        </p:pic>
        <p:pic>
          <p:nvPicPr>
            <p:cNvPr id="113" name="Image 112">
              <a:extLst>
                <a:ext uri="{FF2B5EF4-FFF2-40B4-BE49-F238E27FC236}">
                  <a16:creationId xmlns:a16="http://schemas.microsoft.com/office/drawing/2014/main" id="{00C58A20-5C7A-41E4-8D69-78A6410B7066}"/>
                </a:ext>
              </a:extLst>
            </p:cNvPr>
            <p:cNvPicPr>
              <a:picLocks noChangeAspect="1"/>
            </p:cNvPicPr>
            <p:nvPr/>
          </p:nvPicPr>
          <p:blipFill rotWithShape="1">
            <a:blip r:embed="rId6"/>
            <a:srcRect l="52201" t="65704" r="10720" b="12962"/>
            <a:stretch/>
          </p:blipFill>
          <p:spPr>
            <a:xfrm>
              <a:off x="10762067" y="938090"/>
              <a:ext cx="496043" cy="285395"/>
            </a:xfrm>
            <a:prstGeom prst="rect">
              <a:avLst/>
            </a:prstGeom>
          </p:spPr>
        </p:pic>
      </p:grpSp>
      <p:grpSp>
        <p:nvGrpSpPr>
          <p:cNvPr id="256" name="Groupe 255">
            <a:extLst>
              <a:ext uri="{FF2B5EF4-FFF2-40B4-BE49-F238E27FC236}">
                <a16:creationId xmlns:a16="http://schemas.microsoft.com/office/drawing/2014/main" id="{48A399C8-513E-47DB-85CF-FD61C87C63BA}"/>
              </a:ext>
            </a:extLst>
          </p:cNvPr>
          <p:cNvGrpSpPr/>
          <p:nvPr/>
        </p:nvGrpSpPr>
        <p:grpSpPr>
          <a:xfrm>
            <a:off x="1935691" y="1286018"/>
            <a:ext cx="2502242" cy="2933791"/>
            <a:chOff x="1483360" y="1345405"/>
            <a:chExt cx="2448560" cy="2934793"/>
          </a:xfrm>
        </p:grpSpPr>
        <p:grpSp>
          <p:nvGrpSpPr>
            <p:cNvPr id="109" name="Groupe 108">
              <a:extLst>
                <a:ext uri="{FF2B5EF4-FFF2-40B4-BE49-F238E27FC236}">
                  <a16:creationId xmlns:a16="http://schemas.microsoft.com/office/drawing/2014/main" id="{F5AE7A29-6E9B-46B8-9485-6542A5732DCA}"/>
                </a:ext>
              </a:extLst>
            </p:cNvPr>
            <p:cNvGrpSpPr/>
            <p:nvPr/>
          </p:nvGrpSpPr>
          <p:grpSpPr>
            <a:xfrm>
              <a:off x="1483360" y="1345405"/>
              <a:ext cx="2448560" cy="2586515"/>
              <a:chOff x="1328817" y="1196977"/>
              <a:chExt cx="5027613" cy="5159373"/>
            </a:xfrm>
          </p:grpSpPr>
          <p:sp>
            <p:nvSpPr>
              <p:cNvPr id="9" name="Freeform 5">
                <a:extLst>
                  <a:ext uri="{FF2B5EF4-FFF2-40B4-BE49-F238E27FC236}">
                    <a16:creationId xmlns:a16="http://schemas.microsoft.com/office/drawing/2014/main" id="{23373EF5-AA3E-4812-89EC-408F46C4515C}"/>
                  </a:ext>
                </a:extLst>
              </p:cNvPr>
              <p:cNvSpPr>
                <a:spLocks/>
              </p:cNvSpPr>
              <p:nvPr/>
            </p:nvSpPr>
            <p:spPr bwMode="auto">
              <a:xfrm>
                <a:off x="1328817" y="2419346"/>
                <a:ext cx="559493" cy="569135"/>
              </a:xfrm>
              <a:custGeom>
                <a:avLst/>
                <a:gdLst>
                  <a:gd name="T0" fmla="*/ 273 w 107"/>
                  <a:gd name="T1" fmla="*/ 264 h 109"/>
                  <a:gd name="T2" fmla="*/ 217 w 107"/>
                  <a:gd name="T3" fmla="*/ 206 h 109"/>
                  <a:gd name="T4" fmla="*/ 251 w 107"/>
                  <a:gd name="T5" fmla="*/ 176 h 109"/>
                  <a:gd name="T6" fmla="*/ 246 w 107"/>
                  <a:gd name="T7" fmla="*/ 123 h 109"/>
                  <a:gd name="T8" fmla="*/ 233 w 107"/>
                  <a:gd name="T9" fmla="*/ 24 h 109"/>
                  <a:gd name="T10" fmla="*/ 225 w 107"/>
                  <a:gd name="T11" fmla="*/ 21 h 109"/>
                  <a:gd name="T12" fmla="*/ 206 w 107"/>
                  <a:gd name="T13" fmla="*/ 13 h 109"/>
                  <a:gd name="T14" fmla="*/ 184 w 107"/>
                  <a:gd name="T15" fmla="*/ 27 h 109"/>
                  <a:gd name="T16" fmla="*/ 166 w 107"/>
                  <a:gd name="T17" fmla="*/ 3 h 109"/>
                  <a:gd name="T18" fmla="*/ 136 w 107"/>
                  <a:gd name="T19" fmla="*/ 11 h 109"/>
                  <a:gd name="T20" fmla="*/ 102 w 107"/>
                  <a:gd name="T21" fmla="*/ 24 h 109"/>
                  <a:gd name="T22" fmla="*/ 67 w 107"/>
                  <a:gd name="T23" fmla="*/ 21 h 109"/>
                  <a:gd name="T24" fmla="*/ 61 w 107"/>
                  <a:gd name="T25" fmla="*/ 43 h 109"/>
                  <a:gd name="T26" fmla="*/ 19 w 107"/>
                  <a:gd name="T27" fmla="*/ 40 h 109"/>
                  <a:gd name="T28" fmla="*/ 8 w 107"/>
                  <a:gd name="T29" fmla="*/ 77 h 109"/>
                  <a:gd name="T30" fmla="*/ 16 w 107"/>
                  <a:gd name="T31" fmla="*/ 109 h 109"/>
                  <a:gd name="T32" fmla="*/ 64 w 107"/>
                  <a:gd name="T33" fmla="*/ 99 h 109"/>
                  <a:gd name="T34" fmla="*/ 104 w 107"/>
                  <a:gd name="T35" fmla="*/ 91 h 109"/>
                  <a:gd name="T36" fmla="*/ 75 w 107"/>
                  <a:gd name="T37" fmla="*/ 112 h 109"/>
                  <a:gd name="T38" fmla="*/ 110 w 107"/>
                  <a:gd name="T39" fmla="*/ 125 h 109"/>
                  <a:gd name="T40" fmla="*/ 94 w 107"/>
                  <a:gd name="T41" fmla="*/ 141 h 109"/>
                  <a:gd name="T42" fmla="*/ 72 w 107"/>
                  <a:gd name="T43" fmla="*/ 131 h 109"/>
                  <a:gd name="T44" fmla="*/ 45 w 107"/>
                  <a:gd name="T45" fmla="*/ 120 h 109"/>
                  <a:gd name="T46" fmla="*/ 32 w 107"/>
                  <a:gd name="T47" fmla="*/ 128 h 109"/>
                  <a:gd name="T48" fmla="*/ 64 w 107"/>
                  <a:gd name="T49" fmla="*/ 144 h 109"/>
                  <a:gd name="T50" fmla="*/ 96 w 107"/>
                  <a:gd name="T51" fmla="*/ 187 h 109"/>
                  <a:gd name="T52" fmla="*/ 27 w 107"/>
                  <a:gd name="T53" fmla="*/ 176 h 109"/>
                  <a:gd name="T54" fmla="*/ 35 w 107"/>
                  <a:gd name="T55" fmla="*/ 190 h 109"/>
                  <a:gd name="T56" fmla="*/ 67 w 107"/>
                  <a:gd name="T57" fmla="*/ 230 h 109"/>
                  <a:gd name="T58" fmla="*/ 69 w 107"/>
                  <a:gd name="T59" fmla="*/ 251 h 109"/>
                  <a:gd name="T60" fmla="*/ 91 w 107"/>
                  <a:gd name="T61" fmla="*/ 259 h 109"/>
                  <a:gd name="T62" fmla="*/ 112 w 107"/>
                  <a:gd name="T63" fmla="*/ 232 h 109"/>
                  <a:gd name="T64" fmla="*/ 134 w 107"/>
                  <a:gd name="T65" fmla="*/ 224 h 109"/>
                  <a:gd name="T66" fmla="*/ 155 w 107"/>
                  <a:gd name="T67" fmla="*/ 235 h 109"/>
                  <a:gd name="T68" fmla="*/ 184 w 107"/>
                  <a:gd name="T69" fmla="*/ 238 h 109"/>
                  <a:gd name="T70" fmla="*/ 192 w 107"/>
                  <a:gd name="T71" fmla="*/ 267 h 109"/>
                  <a:gd name="T72" fmla="*/ 206 w 107"/>
                  <a:gd name="T73" fmla="*/ 280 h 109"/>
                  <a:gd name="T74" fmla="*/ 222 w 107"/>
                  <a:gd name="T75" fmla="*/ 283 h 109"/>
                  <a:gd name="T76" fmla="*/ 243 w 107"/>
                  <a:gd name="T77" fmla="*/ 267 h 109"/>
                  <a:gd name="T78" fmla="*/ 259 w 107"/>
                  <a:gd name="T79" fmla="*/ 267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7" h="109">
                    <a:moveTo>
                      <a:pt x="98" y="100"/>
                    </a:moveTo>
                    <a:cubicBezTo>
                      <a:pt x="102" y="99"/>
                      <a:pt x="102" y="99"/>
                      <a:pt x="102" y="99"/>
                    </a:cubicBezTo>
                    <a:cubicBezTo>
                      <a:pt x="102" y="99"/>
                      <a:pt x="107" y="90"/>
                      <a:pt x="103" y="88"/>
                    </a:cubicBezTo>
                    <a:cubicBezTo>
                      <a:pt x="99" y="86"/>
                      <a:pt x="82" y="82"/>
                      <a:pt x="81" y="77"/>
                    </a:cubicBezTo>
                    <a:cubicBezTo>
                      <a:pt x="80" y="72"/>
                      <a:pt x="81" y="64"/>
                      <a:pt x="81" y="64"/>
                    </a:cubicBezTo>
                    <a:cubicBezTo>
                      <a:pt x="94" y="66"/>
                      <a:pt x="94" y="66"/>
                      <a:pt x="94" y="66"/>
                    </a:cubicBezTo>
                    <a:cubicBezTo>
                      <a:pt x="94" y="65"/>
                      <a:pt x="94" y="65"/>
                      <a:pt x="94" y="65"/>
                    </a:cubicBezTo>
                    <a:cubicBezTo>
                      <a:pt x="92" y="46"/>
                      <a:pt x="92" y="46"/>
                      <a:pt x="92" y="46"/>
                    </a:cubicBezTo>
                    <a:cubicBezTo>
                      <a:pt x="86" y="40"/>
                      <a:pt x="95" y="23"/>
                      <a:pt x="95" y="23"/>
                    </a:cubicBezTo>
                    <a:cubicBezTo>
                      <a:pt x="89" y="20"/>
                      <a:pt x="87" y="14"/>
                      <a:pt x="87" y="9"/>
                    </a:cubicBezTo>
                    <a:cubicBezTo>
                      <a:pt x="86" y="9"/>
                      <a:pt x="86" y="9"/>
                      <a:pt x="86" y="9"/>
                    </a:cubicBezTo>
                    <a:cubicBezTo>
                      <a:pt x="85" y="9"/>
                      <a:pt x="84" y="9"/>
                      <a:pt x="84" y="8"/>
                    </a:cubicBezTo>
                    <a:cubicBezTo>
                      <a:pt x="84" y="6"/>
                      <a:pt x="84" y="5"/>
                      <a:pt x="82" y="5"/>
                    </a:cubicBezTo>
                    <a:cubicBezTo>
                      <a:pt x="81" y="5"/>
                      <a:pt x="78" y="5"/>
                      <a:pt x="77" y="5"/>
                    </a:cubicBezTo>
                    <a:cubicBezTo>
                      <a:pt x="76" y="5"/>
                      <a:pt x="73" y="3"/>
                      <a:pt x="73" y="7"/>
                    </a:cubicBezTo>
                    <a:cubicBezTo>
                      <a:pt x="73" y="10"/>
                      <a:pt x="72" y="14"/>
                      <a:pt x="69" y="10"/>
                    </a:cubicBezTo>
                    <a:cubicBezTo>
                      <a:pt x="66" y="7"/>
                      <a:pt x="67" y="7"/>
                      <a:pt x="66" y="4"/>
                    </a:cubicBezTo>
                    <a:cubicBezTo>
                      <a:pt x="64" y="1"/>
                      <a:pt x="64" y="2"/>
                      <a:pt x="62" y="1"/>
                    </a:cubicBezTo>
                    <a:cubicBezTo>
                      <a:pt x="59" y="0"/>
                      <a:pt x="58" y="2"/>
                      <a:pt x="56" y="3"/>
                    </a:cubicBezTo>
                    <a:cubicBezTo>
                      <a:pt x="54" y="5"/>
                      <a:pt x="55" y="3"/>
                      <a:pt x="51" y="4"/>
                    </a:cubicBezTo>
                    <a:cubicBezTo>
                      <a:pt x="47" y="5"/>
                      <a:pt x="47" y="6"/>
                      <a:pt x="45" y="8"/>
                    </a:cubicBezTo>
                    <a:cubicBezTo>
                      <a:pt x="42" y="10"/>
                      <a:pt x="38" y="12"/>
                      <a:pt x="38" y="9"/>
                    </a:cubicBezTo>
                    <a:cubicBezTo>
                      <a:pt x="38" y="7"/>
                      <a:pt x="38" y="6"/>
                      <a:pt x="34" y="6"/>
                    </a:cubicBezTo>
                    <a:cubicBezTo>
                      <a:pt x="31" y="6"/>
                      <a:pt x="28" y="7"/>
                      <a:pt x="25" y="8"/>
                    </a:cubicBezTo>
                    <a:cubicBezTo>
                      <a:pt x="22" y="8"/>
                      <a:pt x="18" y="7"/>
                      <a:pt x="20" y="9"/>
                    </a:cubicBezTo>
                    <a:cubicBezTo>
                      <a:pt x="22" y="12"/>
                      <a:pt x="26" y="15"/>
                      <a:pt x="23" y="16"/>
                    </a:cubicBezTo>
                    <a:cubicBezTo>
                      <a:pt x="19" y="18"/>
                      <a:pt x="16" y="12"/>
                      <a:pt x="14" y="12"/>
                    </a:cubicBezTo>
                    <a:cubicBezTo>
                      <a:pt x="11" y="12"/>
                      <a:pt x="8" y="13"/>
                      <a:pt x="7" y="15"/>
                    </a:cubicBezTo>
                    <a:cubicBezTo>
                      <a:pt x="6" y="16"/>
                      <a:pt x="4" y="20"/>
                      <a:pt x="4" y="21"/>
                    </a:cubicBezTo>
                    <a:cubicBezTo>
                      <a:pt x="5" y="23"/>
                      <a:pt x="5" y="27"/>
                      <a:pt x="3" y="29"/>
                    </a:cubicBezTo>
                    <a:cubicBezTo>
                      <a:pt x="2" y="31"/>
                      <a:pt x="1" y="31"/>
                      <a:pt x="3" y="35"/>
                    </a:cubicBezTo>
                    <a:cubicBezTo>
                      <a:pt x="5" y="38"/>
                      <a:pt x="1" y="44"/>
                      <a:pt x="6" y="41"/>
                    </a:cubicBezTo>
                    <a:cubicBezTo>
                      <a:pt x="10" y="38"/>
                      <a:pt x="11" y="35"/>
                      <a:pt x="15" y="37"/>
                    </a:cubicBezTo>
                    <a:cubicBezTo>
                      <a:pt x="20" y="39"/>
                      <a:pt x="20" y="38"/>
                      <a:pt x="24" y="37"/>
                    </a:cubicBezTo>
                    <a:cubicBezTo>
                      <a:pt x="28" y="36"/>
                      <a:pt x="26" y="35"/>
                      <a:pt x="31" y="34"/>
                    </a:cubicBezTo>
                    <a:cubicBezTo>
                      <a:pt x="37" y="34"/>
                      <a:pt x="36" y="33"/>
                      <a:pt x="39" y="34"/>
                    </a:cubicBezTo>
                    <a:cubicBezTo>
                      <a:pt x="42" y="35"/>
                      <a:pt x="39" y="37"/>
                      <a:pt x="37" y="38"/>
                    </a:cubicBezTo>
                    <a:cubicBezTo>
                      <a:pt x="34" y="39"/>
                      <a:pt x="24" y="39"/>
                      <a:pt x="28" y="42"/>
                    </a:cubicBezTo>
                    <a:cubicBezTo>
                      <a:pt x="31" y="44"/>
                      <a:pt x="32" y="42"/>
                      <a:pt x="35" y="43"/>
                    </a:cubicBezTo>
                    <a:cubicBezTo>
                      <a:pt x="39" y="44"/>
                      <a:pt x="41" y="45"/>
                      <a:pt x="41" y="47"/>
                    </a:cubicBezTo>
                    <a:cubicBezTo>
                      <a:pt x="41" y="49"/>
                      <a:pt x="42" y="51"/>
                      <a:pt x="40" y="52"/>
                    </a:cubicBezTo>
                    <a:cubicBezTo>
                      <a:pt x="38" y="54"/>
                      <a:pt x="37" y="54"/>
                      <a:pt x="35" y="53"/>
                    </a:cubicBezTo>
                    <a:cubicBezTo>
                      <a:pt x="33" y="51"/>
                      <a:pt x="35" y="48"/>
                      <a:pt x="32" y="49"/>
                    </a:cubicBezTo>
                    <a:cubicBezTo>
                      <a:pt x="29" y="50"/>
                      <a:pt x="29" y="49"/>
                      <a:pt x="27" y="49"/>
                    </a:cubicBezTo>
                    <a:cubicBezTo>
                      <a:pt x="25" y="50"/>
                      <a:pt x="21" y="48"/>
                      <a:pt x="20" y="48"/>
                    </a:cubicBezTo>
                    <a:cubicBezTo>
                      <a:pt x="19" y="47"/>
                      <a:pt x="19" y="47"/>
                      <a:pt x="17" y="45"/>
                    </a:cubicBezTo>
                    <a:cubicBezTo>
                      <a:pt x="16" y="44"/>
                      <a:pt x="17" y="41"/>
                      <a:pt x="15" y="43"/>
                    </a:cubicBezTo>
                    <a:cubicBezTo>
                      <a:pt x="13" y="45"/>
                      <a:pt x="9" y="46"/>
                      <a:pt x="12" y="48"/>
                    </a:cubicBezTo>
                    <a:cubicBezTo>
                      <a:pt x="15" y="51"/>
                      <a:pt x="12" y="59"/>
                      <a:pt x="15" y="57"/>
                    </a:cubicBezTo>
                    <a:cubicBezTo>
                      <a:pt x="18" y="54"/>
                      <a:pt x="19" y="54"/>
                      <a:pt x="24" y="54"/>
                    </a:cubicBezTo>
                    <a:cubicBezTo>
                      <a:pt x="28" y="55"/>
                      <a:pt x="35" y="57"/>
                      <a:pt x="35" y="60"/>
                    </a:cubicBezTo>
                    <a:cubicBezTo>
                      <a:pt x="36" y="63"/>
                      <a:pt x="41" y="75"/>
                      <a:pt x="36" y="70"/>
                    </a:cubicBezTo>
                    <a:cubicBezTo>
                      <a:pt x="30" y="65"/>
                      <a:pt x="30" y="62"/>
                      <a:pt x="24" y="64"/>
                    </a:cubicBezTo>
                    <a:cubicBezTo>
                      <a:pt x="18" y="66"/>
                      <a:pt x="15" y="66"/>
                      <a:pt x="10" y="66"/>
                    </a:cubicBezTo>
                    <a:cubicBezTo>
                      <a:pt x="6" y="67"/>
                      <a:pt x="0" y="68"/>
                      <a:pt x="0" y="70"/>
                    </a:cubicBezTo>
                    <a:cubicBezTo>
                      <a:pt x="1" y="71"/>
                      <a:pt x="9" y="69"/>
                      <a:pt x="13" y="71"/>
                    </a:cubicBezTo>
                    <a:cubicBezTo>
                      <a:pt x="16" y="72"/>
                      <a:pt x="18" y="74"/>
                      <a:pt x="20" y="78"/>
                    </a:cubicBezTo>
                    <a:cubicBezTo>
                      <a:pt x="22" y="81"/>
                      <a:pt x="23" y="86"/>
                      <a:pt x="25" y="86"/>
                    </a:cubicBezTo>
                    <a:cubicBezTo>
                      <a:pt x="28" y="85"/>
                      <a:pt x="30" y="85"/>
                      <a:pt x="29" y="89"/>
                    </a:cubicBezTo>
                    <a:cubicBezTo>
                      <a:pt x="29" y="93"/>
                      <a:pt x="28" y="91"/>
                      <a:pt x="26" y="94"/>
                    </a:cubicBezTo>
                    <a:cubicBezTo>
                      <a:pt x="24" y="96"/>
                      <a:pt x="24" y="95"/>
                      <a:pt x="28" y="96"/>
                    </a:cubicBezTo>
                    <a:cubicBezTo>
                      <a:pt x="31" y="97"/>
                      <a:pt x="29" y="95"/>
                      <a:pt x="34" y="97"/>
                    </a:cubicBezTo>
                    <a:cubicBezTo>
                      <a:pt x="38" y="98"/>
                      <a:pt x="38" y="99"/>
                      <a:pt x="40" y="96"/>
                    </a:cubicBezTo>
                    <a:cubicBezTo>
                      <a:pt x="42" y="92"/>
                      <a:pt x="42" y="89"/>
                      <a:pt x="42" y="87"/>
                    </a:cubicBezTo>
                    <a:cubicBezTo>
                      <a:pt x="42" y="85"/>
                      <a:pt x="41" y="83"/>
                      <a:pt x="44" y="83"/>
                    </a:cubicBezTo>
                    <a:cubicBezTo>
                      <a:pt x="48" y="83"/>
                      <a:pt x="49" y="77"/>
                      <a:pt x="50" y="84"/>
                    </a:cubicBezTo>
                    <a:cubicBezTo>
                      <a:pt x="51" y="92"/>
                      <a:pt x="50" y="95"/>
                      <a:pt x="53" y="93"/>
                    </a:cubicBezTo>
                    <a:cubicBezTo>
                      <a:pt x="55" y="91"/>
                      <a:pt x="57" y="90"/>
                      <a:pt x="58" y="88"/>
                    </a:cubicBezTo>
                    <a:cubicBezTo>
                      <a:pt x="60" y="86"/>
                      <a:pt x="57" y="84"/>
                      <a:pt x="62" y="85"/>
                    </a:cubicBezTo>
                    <a:cubicBezTo>
                      <a:pt x="68" y="87"/>
                      <a:pt x="72" y="82"/>
                      <a:pt x="69" y="89"/>
                    </a:cubicBezTo>
                    <a:cubicBezTo>
                      <a:pt x="66" y="95"/>
                      <a:pt x="62" y="98"/>
                      <a:pt x="65" y="99"/>
                    </a:cubicBezTo>
                    <a:cubicBezTo>
                      <a:pt x="68" y="101"/>
                      <a:pt x="70" y="100"/>
                      <a:pt x="72" y="100"/>
                    </a:cubicBezTo>
                    <a:cubicBezTo>
                      <a:pt x="74" y="99"/>
                      <a:pt x="77" y="96"/>
                      <a:pt x="77" y="99"/>
                    </a:cubicBezTo>
                    <a:cubicBezTo>
                      <a:pt x="78" y="101"/>
                      <a:pt x="76" y="104"/>
                      <a:pt x="77" y="105"/>
                    </a:cubicBezTo>
                    <a:cubicBezTo>
                      <a:pt x="77" y="106"/>
                      <a:pt x="76" y="105"/>
                      <a:pt x="77" y="107"/>
                    </a:cubicBezTo>
                    <a:cubicBezTo>
                      <a:pt x="78" y="109"/>
                      <a:pt x="81" y="107"/>
                      <a:pt x="83" y="106"/>
                    </a:cubicBezTo>
                    <a:cubicBezTo>
                      <a:pt x="86" y="106"/>
                      <a:pt x="86" y="105"/>
                      <a:pt x="87" y="103"/>
                    </a:cubicBezTo>
                    <a:cubicBezTo>
                      <a:pt x="89" y="101"/>
                      <a:pt x="89" y="100"/>
                      <a:pt x="91" y="100"/>
                    </a:cubicBezTo>
                    <a:cubicBezTo>
                      <a:pt x="93" y="100"/>
                      <a:pt x="94" y="99"/>
                      <a:pt x="96" y="100"/>
                    </a:cubicBezTo>
                    <a:cubicBezTo>
                      <a:pt x="97" y="100"/>
                      <a:pt x="97" y="100"/>
                      <a:pt x="97" y="100"/>
                    </a:cubicBezTo>
                    <a:lnTo>
                      <a:pt x="98" y="100"/>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0" name="Freeform 6">
                <a:extLst>
                  <a:ext uri="{FF2B5EF4-FFF2-40B4-BE49-F238E27FC236}">
                    <a16:creationId xmlns:a16="http://schemas.microsoft.com/office/drawing/2014/main" id="{7526719C-A9DE-4BC3-A7E5-388E77006D44}"/>
                  </a:ext>
                </a:extLst>
              </p:cNvPr>
              <p:cNvSpPr>
                <a:spLocks/>
              </p:cNvSpPr>
              <p:nvPr/>
            </p:nvSpPr>
            <p:spPr bwMode="auto">
              <a:xfrm>
                <a:off x="1778759" y="2372407"/>
                <a:ext cx="645569" cy="479168"/>
              </a:xfrm>
              <a:custGeom>
                <a:avLst/>
                <a:gdLst>
                  <a:gd name="T0" fmla="*/ 260 w 123"/>
                  <a:gd name="T1" fmla="*/ 218 h 92"/>
                  <a:gd name="T2" fmla="*/ 263 w 123"/>
                  <a:gd name="T3" fmla="*/ 210 h 92"/>
                  <a:gd name="T4" fmla="*/ 300 w 123"/>
                  <a:gd name="T5" fmla="*/ 178 h 92"/>
                  <a:gd name="T6" fmla="*/ 327 w 123"/>
                  <a:gd name="T7" fmla="*/ 165 h 92"/>
                  <a:gd name="T8" fmla="*/ 322 w 123"/>
                  <a:gd name="T9" fmla="*/ 130 h 92"/>
                  <a:gd name="T10" fmla="*/ 287 w 123"/>
                  <a:gd name="T11" fmla="*/ 112 h 92"/>
                  <a:gd name="T12" fmla="*/ 287 w 123"/>
                  <a:gd name="T13" fmla="*/ 93 h 92"/>
                  <a:gd name="T14" fmla="*/ 287 w 123"/>
                  <a:gd name="T15" fmla="*/ 91 h 92"/>
                  <a:gd name="T16" fmla="*/ 284 w 123"/>
                  <a:gd name="T17" fmla="*/ 93 h 92"/>
                  <a:gd name="T18" fmla="*/ 271 w 123"/>
                  <a:gd name="T19" fmla="*/ 93 h 92"/>
                  <a:gd name="T20" fmla="*/ 266 w 123"/>
                  <a:gd name="T21" fmla="*/ 85 h 92"/>
                  <a:gd name="T22" fmla="*/ 252 w 123"/>
                  <a:gd name="T23" fmla="*/ 83 h 92"/>
                  <a:gd name="T24" fmla="*/ 263 w 123"/>
                  <a:gd name="T25" fmla="*/ 69 h 92"/>
                  <a:gd name="T26" fmla="*/ 236 w 123"/>
                  <a:gd name="T27" fmla="*/ 69 h 92"/>
                  <a:gd name="T28" fmla="*/ 209 w 123"/>
                  <a:gd name="T29" fmla="*/ 85 h 92"/>
                  <a:gd name="T30" fmla="*/ 166 w 123"/>
                  <a:gd name="T31" fmla="*/ 80 h 92"/>
                  <a:gd name="T32" fmla="*/ 148 w 123"/>
                  <a:gd name="T33" fmla="*/ 56 h 92"/>
                  <a:gd name="T34" fmla="*/ 142 w 123"/>
                  <a:gd name="T35" fmla="*/ 37 h 92"/>
                  <a:gd name="T36" fmla="*/ 123 w 123"/>
                  <a:gd name="T37" fmla="*/ 29 h 92"/>
                  <a:gd name="T38" fmla="*/ 123 w 123"/>
                  <a:gd name="T39" fmla="*/ 24 h 92"/>
                  <a:gd name="T40" fmla="*/ 115 w 123"/>
                  <a:gd name="T41" fmla="*/ 32 h 92"/>
                  <a:gd name="T42" fmla="*/ 99 w 123"/>
                  <a:gd name="T43" fmla="*/ 27 h 92"/>
                  <a:gd name="T44" fmla="*/ 107 w 123"/>
                  <a:gd name="T45" fmla="*/ 13 h 92"/>
                  <a:gd name="T46" fmla="*/ 107 w 123"/>
                  <a:gd name="T47" fmla="*/ 3 h 92"/>
                  <a:gd name="T48" fmla="*/ 97 w 123"/>
                  <a:gd name="T49" fmla="*/ 5 h 92"/>
                  <a:gd name="T50" fmla="*/ 75 w 123"/>
                  <a:gd name="T51" fmla="*/ 21 h 92"/>
                  <a:gd name="T52" fmla="*/ 80 w 123"/>
                  <a:gd name="T53" fmla="*/ 13 h 92"/>
                  <a:gd name="T54" fmla="*/ 72 w 123"/>
                  <a:gd name="T55" fmla="*/ 13 h 92"/>
                  <a:gd name="T56" fmla="*/ 56 w 123"/>
                  <a:gd name="T57" fmla="*/ 21 h 92"/>
                  <a:gd name="T58" fmla="*/ 43 w 123"/>
                  <a:gd name="T59" fmla="*/ 16 h 92"/>
                  <a:gd name="T60" fmla="*/ 35 w 123"/>
                  <a:gd name="T61" fmla="*/ 11 h 92"/>
                  <a:gd name="T62" fmla="*/ 16 w 123"/>
                  <a:gd name="T63" fmla="*/ 13 h 92"/>
                  <a:gd name="T64" fmla="*/ 11 w 123"/>
                  <a:gd name="T65" fmla="*/ 29 h 92"/>
                  <a:gd name="T66" fmla="*/ 8 w 123"/>
                  <a:gd name="T67" fmla="*/ 48 h 92"/>
                  <a:gd name="T68" fmla="*/ 3 w 123"/>
                  <a:gd name="T69" fmla="*/ 48 h 92"/>
                  <a:gd name="T70" fmla="*/ 3 w 123"/>
                  <a:gd name="T71" fmla="*/ 48 h 92"/>
                  <a:gd name="T72" fmla="*/ 24 w 123"/>
                  <a:gd name="T73" fmla="*/ 85 h 92"/>
                  <a:gd name="T74" fmla="*/ 16 w 123"/>
                  <a:gd name="T75" fmla="*/ 146 h 92"/>
                  <a:gd name="T76" fmla="*/ 21 w 123"/>
                  <a:gd name="T77" fmla="*/ 200 h 92"/>
                  <a:gd name="T78" fmla="*/ 21 w 123"/>
                  <a:gd name="T79" fmla="*/ 200 h 92"/>
                  <a:gd name="T80" fmla="*/ 27 w 123"/>
                  <a:gd name="T81" fmla="*/ 200 h 92"/>
                  <a:gd name="T82" fmla="*/ 54 w 123"/>
                  <a:gd name="T83" fmla="*/ 205 h 92"/>
                  <a:gd name="T84" fmla="*/ 83 w 123"/>
                  <a:gd name="T85" fmla="*/ 202 h 92"/>
                  <a:gd name="T86" fmla="*/ 131 w 123"/>
                  <a:gd name="T87" fmla="*/ 194 h 92"/>
                  <a:gd name="T88" fmla="*/ 153 w 123"/>
                  <a:gd name="T89" fmla="*/ 218 h 92"/>
                  <a:gd name="T90" fmla="*/ 180 w 123"/>
                  <a:gd name="T91" fmla="*/ 234 h 92"/>
                  <a:gd name="T92" fmla="*/ 188 w 123"/>
                  <a:gd name="T93" fmla="*/ 240 h 92"/>
                  <a:gd name="T94" fmla="*/ 207 w 123"/>
                  <a:gd name="T95" fmla="*/ 224 h 92"/>
                  <a:gd name="T96" fmla="*/ 233 w 123"/>
                  <a:gd name="T97" fmla="*/ 213 h 92"/>
                  <a:gd name="T98" fmla="*/ 258 w 123"/>
                  <a:gd name="T99" fmla="*/ 218 h 92"/>
                  <a:gd name="T100" fmla="*/ 260 w 123"/>
                  <a:gd name="T101" fmla="*/ 218 h 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3" h="92">
                    <a:moveTo>
                      <a:pt x="97" y="82"/>
                    </a:moveTo>
                    <a:cubicBezTo>
                      <a:pt x="97" y="81"/>
                      <a:pt x="98" y="80"/>
                      <a:pt x="98" y="79"/>
                    </a:cubicBezTo>
                    <a:cubicBezTo>
                      <a:pt x="99" y="75"/>
                      <a:pt x="107" y="71"/>
                      <a:pt x="112" y="67"/>
                    </a:cubicBezTo>
                    <a:cubicBezTo>
                      <a:pt x="117" y="62"/>
                      <a:pt x="121" y="63"/>
                      <a:pt x="122" y="62"/>
                    </a:cubicBezTo>
                    <a:cubicBezTo>
                      <a:pt x="123" y="60"/>
                      <a:pt x="122" y="51"/>
                      <a:pt x="120" y="49"/>
                    </a:cubicBezTo>
                    <a:cubicBezTo>
                      <a:pt x="118" y="48"/>
                      <a:pt x="107" y="42"/>
                      <a:pt x="107" y="42"/>
                    </a:cubicBezTo>
                    <a:cubicBezTo>
                      <a:pt x="107" y="35"/>
                      <a:pt x="107" y="35"/>
                      <a:pt x="107" y="35"/>
                    </a:cubicBezTo>
                    <a:cubicBezTo>
                      <a:pt x="107" y="34"/>
                      <a:pt x="107" y="34"/>
                      <a:pt x="107" y="34"/>
                    </a:cubicBezTo>
                    <a:cubicBezTo>
                      <a:pt x="106" y="35"/>
                      <a:pt x="106" y="35"/>
                      <a:pt x="106" y="35"/>
                    </a:cubicBezTo>
                    <a:cubicBezTo>
                      <a:pt x="101" y="37"/>
                      <a:pt x="101" y="37"/>
                      <a:pt x="101" y="35"/>
                    </a:cubicBezTo>
                    <a:cubicBezTo>
                      <a:pt x="101" y="33"/>
                      <a:pt x="101" y="32"/>
                      <a:pt x="99" y="32"/>
                    </a:cubicBezTo>
                    <a:cubicBezTo>
                      <a:pt x="97" y="32"/>
                      <a:pt x="93" y="34"/>
                      <a:pt x="94" y="31"/>
                    </a:cubicBezTo>
                    <a:cubicBezTo>
                      <a:pt x="96" y="28"/>
                      <a:pt x="100" y="27"/>
                      <a:pt x="98" y="26"/>
                    </a:cubicBezTo>
                    <a:cubicBezTo>
                      <a:pt x="95" y="25"/>
                      <a:pt x="93" y="24"/>
                      <a:pt x="88" y="26"/>
                    </a:cubicBezTo>
                    <a:cubicBezTo>
                      <a:pt x="83" y="29"/>
                      <a:pt x="84" y="32"/>
                      <a:pt x="78" y="32"/>
                    </a:cubicBezTo>
                    <a:cubicBezTo>
                      <a:pt x="72" y="33"/>
                      <a:pt x="65" y="37"/>
                      <a:pt x="62" y="30"/>
                    </a:cubicBezTo>
                    <a:cubicBezTo>
                      <a:pt x="58" y="23"/>
                      <a:pt x="56" y="26"/>
                      <a:pt x="55" y="21"/>
                    </a:cubicBezTo>
                    <a:cubicBezTo>
                      <a:pt x="53" y="16"/>
                      <a:pt x="57" y="16"/>
                      <a:pt x="53" y="14"/>
                    </a:cubicBezTo>
                    <a:cubicBezTo>
                      <a:pt x="48" y="12"/>
                      <a:pt x="45" y="13"/>
                      <a:pt x="46" y="11"/>
                    </a:cubicBezTo>
                    <a:cubicBezTo>
                      <a:pt x="47" y="10"/>
                      <a:pt x="47" y="9"/>
                      <a:pt x="46" y="9"/>
                    </a:cubicBezTo>
                    <a:cubicBezTo>
                      <a:pt x="44" y="9"/>
                      <a:pt x="45" y="12"/>
                      <a:pt x="43" y="12"/>
                    </a:cubicBezTo>
                    <a:cubicBezTo>
                      <a:pt x="40" y="12"/>
                      <a:pt x="36" y="14"/>
                      <a:pt x="37" y="10"/>
                    </a:cubicBezTo>
                    <a:cubicBezTo>
                      <a:pt x="38" y="7"/>
                      <a:pt x="39" y="6"/>
                      <a:pt x="40" y="5"/>
                    </a:cubicBezTo>
                    <a:cubicBezTo>
                      <a:pt x="42" y="4"/>
                      <a:pt x="42" y="2"/>
                      <a:pt x="40" y="1"/>
                    </a:cubicBezTo>
                    <a:cubicBezTo>
                      <a:pt x="39" y="1"/>
                      <a:pt x="39" y="0"/>
                      <a:pt x="36" y="2"/>
                    </a:cubicBezTo>
                    <a:cubicBezTo>
                      <a:pt x="33" y="5"/>
                      <a:pt x="30" y="8"/>
                      <a:pt x="28" y="8"/>
                    </a:cubicBezTo>
                    <a:cubicBezTo>
                      <a:pt x="25" y="9"/>
                      <a:pt x="30" y="6"/>
                      <a:pt x="30" y="5"/>
                    </a:cubicBezTo>
                    <a:cubicBezTo>
                      <a:pt x="29" y="3"/>
                      <a:pt x="29" y="4"/>
                      <a:pt x="27" y="5"/>
                    </a:cubicBezTo>
                    <a:cubicBezTo>
                      <a:pt x="25" y="6"/>
                      <a:pt x="24" y="8"/>
                      <a:pt x="21" y="8"/>
                    </a:cubicBezTo>
                    <a:cubicBezTo>
                      <a:pt x="19" y="8"/>
                      <a:pt x="18" y="9"/>
                      <a:pt x="16" y="6"/>
                    </a:cubicBezTo>
                    <a:cubicBezTo>
                      <a:pt x="14" y="4"/>
                      <a:pt x="15" y="3"/>
                      <a:pt x="13" y="4"/>
                    </a:cubicBezTo>
                    <a:cubicBezTo>
                      <a:pt x="10" y="5"/>
                      <a:pt x="7" y="3"/>
                      <a:pt x="6" y="5"/>
                    </a:cubicBezTo>
                    <a:cubicBezTo>
                      <a:pt x="5" y="7"/>
                      <a:pt x="3" y="9"/>
                      <a:pt x="4" y="11"/>
                    </a:cubicBezTo>
                    <a:cubicBezTo>
                      <a:pt x="4" y="12"/>
                      <a:pt x="5" y="18"/>
                      <a:pt x="3" y="18"/>
                    </a:cubicBezTo>
                    <a:cubicBezTo>
                      <a:pt x="2" y="18"/>
                      <a:pt x="2" y="18"/>
                      <a:pt x="1" y="18"/>
                    </a:cubicBezTo>
                    <a:cubicBezTo>
                      <a:pt x="1" y="18"/>
                      <a:pt x="1" y="18"/>
                      <a:pt x="1" y="18"/>
                    </a:cubicBezTo>
                    <a:cubicBezTo>
                      <a:pt x="1" y="23"/>
                      <a:pt x="3" y="29"/>
                      <a:pt x="9" y="32"/>
                    </a:cubicBezTo>
                    <a:cubicBezTo>
                      <a:pt x="9" y="32"/>
                      <a:pt x="0" y="49"/>
                      <a:pt x="6" y="55"/>
                    </a:cubicBezTo>
                    <a:cubicBezTo>
                      <a:pt x="8" y="75"/>
                      <a:pt x="8" y="75"/>
                      <a:pt x="8" y="75"/>
                    </a:cubicBezTo>
                    <a:cubicBezTo>
                      <a:pt x="8" y="75"/>
                      <a:pt x="8" y="75"/>
                      <a:pt x="8" y="75"/>
                    </a:cubicBezTo>
                    <a:cubicBezTo>
                      <a:pt x="10" y="75"/>
                      <a:pt x="10" y="75"/>
                      <a:pt x="10" y="75"/>
                    </a:cubicBezTo>
                    <a:cubicBezTo>
                      <a:pt x="10" y="75"/>
                      <a:pt x="17" y="76"/>
                      <a:pt x="20" y="77"/>
                    </a:cubicBezTo>
                    <a:cubicBezTo>
                      <a:pt x="24" y="78"/>
                      <a:pt x="28" y="80"/>
                      <a:pt x="31" y="76"/>
                    </a:cubicBezTo>
                    <a:cubicBezTo>
                      <a:pt x="34" y="73"/>
                      <a:pt x="44" y="67"/>
                      <a:pt x="49" y="73"/>
                    </a:cubicBezTo>
                    <a:cubicBezTo>
                      <a:pt x="55" y="79"/>
                      <a:pt x="56" y="80"/>
                      <a:pt x="57" y="82"/>
                    </a:cubicBezTo>
                    <a:cubicBezTo>
                      <a:pt x="58" y="84"/>
                      <a:pt x="64" y="84"/>
                      <a:pt x="67" y="88"/>
                    </a:cubicBezTo>
                    <a:cubicBezTo>
                      <a:pt x="70" y="92"/>
                      <a:pt x="70" y="90"/>
                      <a:pt x="70" y="90"/>
                    </a:cubicBezTo>
                    <a:cubicBezTo>
                      <a:pt x="77" y="84"/>
                      <a:pt x="77" y="84"/>
                      <a:pt x="77" y="84"/>
                    </a:cubicBezTo>
                    <a:cubicBezTo>
                      <a:pt x="77" y="84"/>
                      <a:pt x="82" y="78"/>
                      <a:pt x="87" y="80"/>
                    </a:cubicBezTo>
                    <a:cubicBezTo>
                      <a:pt x="88" y="80"/>
                      <a:pt x="92" y="81"/>
                      <a:pt x="96" y="82"/>
                    </a:cubicBezTo>
                    <a:lnTo>
                      <a:pt x="97" y="82"/>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1" name="Freeform 7">
                <a:extLst>
                  <a:ext uri="{FF2B5EF4-FFF2-40B4-BE49-F238E27FC236}">
                    <a16:creationId xmlns:a16="http://schemas.microsoft.com/office/drawing/2014/main" id="{E9D3598F-3303-4ED0-8C20-B089B3B9F4C8}"/>
                  </a:ext>
                </a:extLst>
              </p:cNvPr>
              <p:cNvSpPr>
                <a:spLocks/>
              </p:cNvSpPr>
              <p:nvPr/>
            </p:nvSpPr>
            <p:spPr bwMode="auto">
              <a:xfrm>
                <a:off x="2250220" y="2501489"/>
                <a:ext cx="508630" cy="596516"/>
              </a:xfrm>
              <a:custGeom>
                <a:avLst/>
                <a:gdLst>
                  <a:gd name="T0" fmla="*/ 46 w 97"/>
                  <a:gd name="T1" fmla="*/ 27 h 114"/>
                  <a:gd name="T2" fmla="*/ 46 w 97"/>
                  <a:gd name="T3" fmla="*/ 45 h 114"/>
                  <a:gd name="T4" fmla="*/ 80 w 97"/>
                  <a:gd name="T5" fmla="*/ 64 h 114"/>
                  <a:gd name="T6" fmla="*/ 86 w 97"/>
                  <a:gd name="T7" fmla="*/ 99 h 114"/>
                  <a:gd name="T8" fmla="*/ 59 w 97"/>
                  <a:gd name="T9" fmla="*/ 112 h 114"/>
                  <a:gd name="T10" fmla="*/ 21 w 97"/>
                  <a:gd name="T11" fmla="*/ 144 h 114"/>
                  <a:gd name="T12" fmla="*/ 19 w 97"/>
                  <a:gd name="T13" fmla="*/ 161 h 114"/>
                  <a:gd name="T14" fmla="*/ 24 w 97"/>
                  <a:gd name="T15" fmla="*/ 179 h 114"/>
                  <a:gd name="T16" fmla="*/ 5 w 97"/>
                  <a:gd name="T17" fmla="*/ 190 h 114"/>
                  <a:gd name="T18" fmla="*/ 43 w 97"/>
                  <a:gd name="T19" fmla="*/ 203 h 114"/>
                  <a:gd name="T20" fmla="*/ 54 w 97"/>
                  <a:gd name="T21" fmla="*/ 219 h 114"/>
                  <a:gd name="T22" fmla="*/ 35 w 97"/>
                  <a:gd name="T23" fmla="*/ 227 h 114"/>
                  <a:gd name="T24" fmla="*/ 56 w 97"/>
                  <a:gd name="T25" fmla="*/ 230 h 114"/>
                  <a:gd name="T26" fmla="*/ 51 w 97"/>
                  <a:gd name="T27" fmla="*/ 254 h 114"/>
                  <a:gd name="T28" fmla="*/ 43 w 97"/>
                  <a:gd name="T29" fmla="*/ 278 h 114"/>
                  <a:gd name="T30" fmla="*/ 51 w 97"/>
                  <a:gd name="T31" fmla="*/ 289 h 114"/>
                  <a:gd name="T32" fmla="*/ 48 w 97"/>
                  <a:gd name="T33" fmla="*/ 305 h 114"/>
                  <a:gd name="T34" fmla="*/ 48 w 97"/>
                  <a:gd name="T35" fmla="*/ 305 h 114"/>
                  <a:gd name="T36" fmla="*/ 83 w 97"/>
                  <a:gd name="T37" fmla="*/ 286 h 114"/>
                  <a:gd name="T38" fmla="*/ 126 w 97"/>
                  <a:gd name="T39" fmla="*/ 289 h 114"/>
                  <a:gd name="T40" fmla="*/ 134 w 97"/>
                  <a:gd name="T41" fmla="*/ 273 h 114"/>
                  <a:gd name="T42" fmla="*/ 147 w 97"/>
                  <a:gd name="T43" fmla="*/ 262 h 114"/>
                  <a:gd name="T44" fmla="*/ 158 w 97"/>
                  <a:gd name="T45" fmla="*/ 251 h 114"/>
                  <a:gd name="T46" fmla="*/ 180 w 97"/>
                  <a:gd name="T47" fmla="*/ 246 h 114"/>
                  <a:gd name="T48" fmla="*/ 209 w 97"/>
                  <a:gd name="T49" fmla="*/ 251 h 114"/>
                  <a:gd name="T50" fmla="*/ 233 w 97"/>
                  <a:gd name="T51" fmla="*/ 206 h 114"/>
                  <a:gd name="T52" fmla="*/ 260 w 97"/>
                  <a:gd name="T53" fmla="*/ 209 h 114"/>
                  <a:gd name="T54" fmla="*/ 255 w 97"/>
                  <a:gd name="T55" fmla="*/ 177 h 114"/>
                  <a:gd name="T56" fmla="*/ 252 w 97"/>
                  <a:gd name="T57" fmla="*/ 158 h 114"/>
                  <a:gd name="T58" fmla="*/ 244 w 97"/>
                  <a:gd name="T59" fmla="*/ 136 h 114"/>
                  <a:gd name="T60" fmla="*/ 249 w 97"/>
                  <a:gd name="T61" fmla="*/ 123 h 114"/>
                  <a:gd name="T62" fmla="*/ 252 w 97"/>
                  <a:gd name="T63" fmla="*/ 104 h 114"/>
                  <a:gd name="T64" fmla="*/ 255 w 97"/>
                  <a:gd name="T65" fmla="*/ 78 h 114"/>
                  <a:gd name="T66" fmla="*/ 252 w 97"/>
                  <a:gd name="T67" fmla="*/ 67 h 114"/>
                  <a:gd name="T68" fmla="*/ 244 w 97"/>
                  <a:gd name="T69" fmla="*/ 59 h 114"/>
                  <a:gd name="T70" fmla="*/ 233 w 97"/>
                  <a:gd name="T71" fmla="*/ 56 h 114"/>
                  <a:gd name="T72" fmla="*/ 217 w 97"/>
                  <a:gd name="T73" fmla="*/ 48 h 114"/>
                  <a:gd name="T74" fmla="*/ 196 w 97"/>
                  <a:gd name="T75" fmla="*/ 62 h 114"/>
                  <a:gd name="T76" fmla="*/ 177 w 97"/>
                  <a:gd name="T77" fmla="*/ 70 h 114"/>
                  <a:gd name="T78" fmla="*/ 164 w 97"/>
                  <a:gd name="T79" fmla="*/ 67 h 114"/>
                  <a:gd name="T80" fmla="*/ 158 w 97"/>
                  <a:gd name="T81" fmla="*/ 59 h 114"/>
                  <a:gd name="T82" fmla="*/ 153 w 97"/>
                  <a:gd name="T83" fmla="*/ 43 h 114"/>
                  <a:gd name="T84" fmla="*/ 150 w 97"/>
                  <a:gd name="T85" fmla="*/ 27 h 114"/>
                  <a:gd name="T86" fmla="*/ 150 w 97"/>
                  <a:gd name="T87" fmla="*/ 29 h 114"/>
                  <a:gd name="T88" fmla="*/ 134 w 97"/>
                  <a:gd name="T89" fmla="*/ 29 h 114"/>
                  <a:gd name="T90" fmla="*/ 107 w 97"/>
                  <a:gd name="T91" fmla="*/ 21 h 114"/>
                  <a:gd name="T92" fmla="*/ 99 w 97"/>
                  <a:gd name="T93" fmla="*/ 0 h 114"/>
                  <a:gd name="T94" fmla="*/ 86 w 97"/>
                  <a:gd name="T95" fmla="*/ 8 h 114"/>
                  <a:gd name="T96" fmla="*/ 91 w 97"/>
                  <a:gd name="T97" fmla="*/ 27 h 114"/>
                  <a:gd name="T98" fmla="*/ 91 w 97"/>
                  <a:gd name="T99" fmla="*/ 51 h 114"/>
                  <a:gd name="T100" fmla="*/ 83 w 97"/>
                  <a:gd name="T101" fmla="*/ 48 h 114"/>
                  <a:gd name="T102" fmla="*/ 72 w 97"/>
                  <a:gd name="T103" fmla="*/ 35 h 114"/>
                  <a:gd name="T104" fmla="*/ 67 w 97"/>
                  <a:gd name="T105" fmla="*/ 16 h 114"/>
                  <a:gd name="T106" fmla="*/ 54 w 97"/>
                  <a:gd name="T107" fmla="*/ 5 h 114"/>
                  <a:gd name="T108" fmla="*/ 48 w 97"/>
                  <a:gd name="T109" fmla="*/ 19 h 114"/>
                  <a:gd name="T110" fmla="*/ 46 w 97"/>
                  <a:gd name="T111" fmla="*/ 24 h 114"/>
                  <a:gd name="T112" fmla="*/ 46 w 97"/>
                  <a:gd name="T113" fmla="*/ 27 h 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7" h="114">
                    <a:moveTo>
                      <a:pt x="17" y="10"/>
                    </a:moveTo>
                    <a:cubicBezTo>
                      <a:pt x="17" y="17"/>
                      <a:pt x="17" y="17"/>
                      <a:pt x="17" y="17"/>
                    </a:cubicBezTo>
                    <a:cubicBezTo>
                      <a:pt x="17" y="17"/>
                      <a:pt x="28" y="23"/>
                      <a:pt x="30" y="24"/>
                    </a:cubicBezTo>
                    <a:cubicBezTo>
                      <a:pt x="32" y="26"/>
                      <a:pt x="33" y="35"/>
                      <a:pt x="32" y="37"/>
                    </a:cubicBezTo>
                    <a:cubicBezTo>
                      <a:pt x="31" y="38"/>
                      <a:pt x="27" y="37"/>
                      <a:pt x="22" y="42"/>
                    </a:cubicBezTo>
                    <a:cubicBezTo>
                      <a:pt x="17" y="46"/>
                      <a:pt x="9" y="51"/>
                      <a:pt x="8" y="54"/>
                    </a:cubicBezTo>
                    <a:cubicBezTo>
                      <a:pt x="8" y="57"/>
                      <a:pt x="5" y="59"/>
                      <a:pt x="7" y="60"/>
                    </a:cubicBezTo>
                    <a:cubicBezTo>
                      <a:pt x="10" y="62"/>
                      <a:pt x="11" y="66"/>
                      <a:pt x="9" y="67"/>
                    </a:cubicBezTo>
                    <a:cubicBezTo>
                      <a:pt x="6" y="68"/>
                      <a:pt x="0" y="69"/>
                      <a:pt x="2" y="71"/>
                    </a:cubicBezTo>
                    <a:cubicBezTo>
                      <a:pt x="8" y="75"/>
                      <a:pt x="13" y="72"/>
                      <a:pt x="16" y="76"/>
                    </a:cubicBezTo>
                    <a:cubicBezTo>
                      <a:pt x="19" y="79"/>
                      <a:pt x="24" y="79"/>
                      <a:pt x="20" y="82"/>
                    </a:cubicBezTo>
                    <a:cubicBezTo>
                      <a:pt x="16" y="85"/>
                      <a:pt x="11" y="84"/>
                      <a:pt x="13" y="85"/>
                    </a:cubicBezTo>
                    <a:cubicBezTo>
                      <a:pt x="16" y="86"/>
                      <a:pt x="20" y="81"/>
                      <a:pt x="21" y="86"/>
                    </a:cubicBezTo>
                    <a:cubicBezTo>
                      <a:pt x="22" y="92"/>
                      <a:pt x="20" y="92"/>
                      <a:pt x="19" y="95"/>
                    </a:cubicBezTo>
                    <a:cubicBezTo>
                      <a:pt x="17" y="98"/>
                      <a:pt x="16" y="104"/>
                      <a:pt x="16" y="104"/>
                    </a:cubicBezTo>
                    <a:cubicBezTo>
                      <a:pt x="16" y="104"/>
                      <a:pt x="19" y="105"/>
                      <a:pt x="19" y="108"/>
                    </a:cubicBezTo>
                    <a:cubicBezTo>
                      <a:pt x="19" y="110"/>
                      <a:pt x="18" y="112"/>
                      <a:pt x="18" y="114"/>
                    </a:cubicBezTo>
                    <a:cubicBezTo>
                      <a:pt x="18" y="114"/>
                      <a:pt x="18" y="114"/>
                      <a:pt x="18" y="114"/>
                    </a:cubicBezTo>
                    <a:cubicBezTo>
                      <a:pt x="22" y="110"/>
                      <a:pt x="27" y="107"/>
                      <a:pt x="31" y="107"/>
                    </a:cubicBezTo>
                    <a:cubicBezTo>
                      <a:pt x="38" y="108"/>
                      <a:pt x="47" y="108"/>
                      <a:pt x="47" y="108"/>
                    </a:cubicBezTo>
                    <a:cubicBezTo>
                      <a:pt x="50" y="102"/>
                      <a:pt x="50" y="102"/>
                      <a:pt x="50" y="102"/>
                    </a:cubicBezTo>
                    <a:cubicBezTo>
                      <a:pt x="50" y="102"/>
                      <a:pt x="54" y="97"/>
                      <a:pt x="55" y="98"/>
                    </a:cubicBezTo>
                    <a:cubicBezTo>
                      <a:pt x="56" y="98"/>
                      <a:pt x="58" y="95"/>
                      <a:pt x="59" y="94"/>
                    </a:cubicBezTo>
                    <a:cubicBezTo>
                      <a:pt x="60" y="92"/>
                      <a:pt x="65" y="91"/>
                      <a:pt x="67" y="92"/>
                    </a:cubicBezTo>
                    <a:cubicBezTo>
                      <a:pt x="69" y="92"/>
                      <a:pt x="78" y="94"/>
                      <a:pt x="78" y="94"/>
                    </a:cubicBezTo>
                    <a:cubicBezTo>
                      <a:pt x="87" y="77"/>
                      <a:pt x="87" y="77"/>
                      <a:pt x="87" y="77"/>
                    </a:cubicBezTo>
                    <a:cubicBezTo>
                      <a:pt x="97" y="78"/>
                      <a:pt x="97" y="78"/>
                      <a:pt x="97" y="78"/>
                    </a:cubicBezTo>
                    <a:cubicBezTo>
                      <a:pt x="97" y="78"/>
                      <a:pt x="97" y="68"/>
                      <a:pt x="95" y="66"/>
                    </a:cubicBezTo>
                    <a:cubicBezTo>
                      <a:pt x="93" y="63"/>
                      <a:pt x="95" y="61"/>
                      <a:pt x="94" y="59"/>
                    </a:cubicBezTo>
                    <a:cubicBezTo>
                      <a:pt x="94" y="56"/>
                      <a:pt x="92" y="54"/>
                      <a:pt x="91" y="51"/>
                    </a:cubicBezTo>
                    <a:cubicBezTo>
                      <a:pt x="91" y="49"/>
                      <a:pt x="92" y="49"/>
                      <a:pt x="93" y="46"/>
                    </a:cubicBezTo>
                    <a:cubicBezTo>
                      <a:pt x="93" y="44"/>
                      <a:pt x="94" y="40"/>
                      <a:pt x="94" y="39"/>
                    </a:cubicBezTo>
                    <a:cubicBezTo>
                      <a:pt x="94" y="38"/>
                      <a:pt x="96" y="30"/>
                      <a:pt x="95" y="29"/>
                    </a:cubicBezTo>
                    <a:cubicBezTo>
                      <a:pt x="95" y="28"/>
                      <a:pt x="94" y="25"/>
                      <a:pt x="94" y="25"/>
                    </a:cubicBezTo>
                    <a:cubicBezTo>
                      <a:pt x="94" y="25"/>
                      <a:pt x="93" y="24"/>
                      <a:pt x="91" y="22"/>
                    </a:cubicBezTo>
                    <a:cubicBezTo>
                      <a:pt x="90" y="21"/>
                      <a:pt x="90" y="21"/>
                      <a:pt x="87" y="21"/>
                    </a:cubicBezTo>
                    <a:cubicBezTo>
                      <a:pt x="85" y="20"/>
                      <a:pt x="83" y="18"/>
                      <a:pt x="81" y="18"/>
                    </a:cubicBezTo>
                    <a:cubicBezTo>
                      <a:pt x="78" y="18"/>
                      <a:pt x="73" y="21"/>
                      <a:pt x="73" y="23"/>
                    </a:cubicBezTo>
                    <a:cubicBezTo>
                      <a:pt x="72" y="24"/>
                      <a:pt x="68" y="26"/>
                      <a:pt x="66" y="26"/>
                    </a:cubicBezTo>
                    <a:cubicBezTo>
                      <a:pt x="64" y="26"/>
                      <a:pt x="62" y="26"/>
                      <a:pt x="61" y="25"/>
                    </a:cubicBezTo>
                    <a:cubicBezTo>
                      <a:pt x="59" y="25"/>
                      <a:pt x="60" y="23"/>
                      <a:pt x="59" y="22"/>
                    </a:cubicBezTo>
                    <a:cubicBezTo>
                      <a:pt x="58" y="21"/>
                      <a:pt x="57" y="16"/>
                      <a:pt x="57" y="16"/>
                    </a:cubicBezTo>
                    <a:cubicBezTo>
                      <a:pt x="56" y="10"/>
                      <a:pt x="56" y="10"/>
                      <a:pt x="56" y="10"/>
                    </a:cubicBezTo>
                    <a:cubicBezTo>
                      <a:pt x="56" y="11"/>
                      <a:pt x="56" y="11"/>
                      <a:pt x="56" y="11"/>
                    </a:cubicBezTo>
                    <a:cubicBezTo>
                      <a:pt x="55" y="12"/>
                      <a:pt x="53" y="12"/>
                      <a:pt x="50" y="11"/>
                    </a:cubicBezTo>
                    <a:cubicBezTo>
                      <a:pt x="46" y="9"/>
                      <a:pt x="39" y="11"/>
                      <a:pt x="40" y="8"/>
                    </a:cubicBezTo>
                    <a:cubicBezTo>
                      <a:pt x="40" y="5"/>
                      <a:pt x="41" y="0"/>
                      <a:pt x="37" y="0"/>
                    </a:cubicBezTo>
                    <a:cubicBezTo>
                      <a:pt x="34" y="0"/>
                      <a:pt x="31" y="0"/>
                      <a:pt x="32" y="3"/>
                    </a:cubicBezTo>
                    <a:cubicBezTo>
                      <a:pt x="32" y="6"/>
                      <a:pt x="33" y="7"/>
                      <a:pt x="34" y="10"/>
                    </a:cubicBezTo>
                    <a:cubicBezTo>
                      <a:pt x="35" y="12"/>
                      <a:pt x="34" y="16"/>
                      <a:pt x="34" y="19"/>
                    </a:cubicBezTo>
                    <a:cubicBezTo>
                      <a:pt x="33" y="21"/>
                      <a:pt x="34" y="20"/>
                      <a:pt x="31" y="18"/>
                    </a:cubicBezTo>
                    <a:cubicBezTo>
                      <a:pt x="28" y="17"/>
                      <a:pt x="26" y="17"/>
                      <a:pt x="27" y="13"/>
                    </a:cubicBezTo>
                    <a:cubicBezTo>
                      <a:pt x="28" y="9"/>
                      <a:pt x="28" y="8"/>
                      <a:pt x="25" y="6"/>
                    </a:cubicBezTo>
                    <a:cubicBezTo>
                      <a:pt x="23" y="4"/>
                      <a:pt x="21" y="0"/>
                      <a:pt x="20" y="2"/>
                    </a:cubicBezTo>
                    <a:cubicBezTo>
                      <a:pt x="19" y="4"/>
                      <a:pt x="19" y="5"/>
                      <a:pt x="18" y="7"/>
                    </a:cubicBezTo>
                    <a:cubicBezTo>
                      <a:pt x="17" y="8"/>
                      <a:pt x="19" y="8"/>
                      <a:pt x="17" y="9"/>
                    </a:cubicBezTo>
                    <a:lnTo>
                      <a:pt x="17" y="10"/>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2" name="Freeform 8">
                <a:extLst>
                  <a:ext uri="{FF2B5EF4-FFF2-40B4-BE49-F238E27FC236}">
                    <a16:creationId xmlns:a16="http://schemas.microsoft.com/office/drawing/2014/main" id="{7F5AA1EF-280A-4D30-B217-8531E3914923}"/>
                  </a:ext>
                </a:extLst>
              </p:cNvPr>
              <p:cNvSpPr>
                <a:spLocks/>
              </p:cNvSpPr>
              <p:nvPr/>
            </p:nvSpPr>
            <p:spPr bwMode="auto">
              <a:xfrm>
                <a:off x="1747459" y="2722493"/>
                <a:ext cx="627963" cy="459611"/>
              </a:xfrm>
              <a:custGeom>
                <a:avLst/>
                <a:gdLst>
                  <a:gd name="T0" fmla="*/ 59 w 120"/>
                  <a:gd name="T1" fmla="*/ 109 h 88"/>
                  <a:gd name="T2" fmla="*/ 3 w 120"/>
                  <a:gd name="T3" fmla="*/ 51 h 88"/>
                  <a:gd name="T4" fmla="*/ 43 w 120"/>
                  <a:gd name="T5" fmla="*/ 21 h 88"/>
                  <a:gd name="T6" fmla="*/ 99 w 120"/>
                  <a:gd name="T7" fmla="*/ 24 h 88"/>
                  <a:gd name="T8" fmla="*/ 169 w 120"/>
                  <a:gd name="T9" fmla="*/ 40 h 88"/>
                  <a:gd name="T10" fmla="*/ 203 w 120"/>
                  <a:gd name="T11" fmla="*/ 61 h 88"/>
                  <a:gd name="T12" fmla="*/ 249 w 120"/>
                  <a:gd name="T13" fmla="*/ 35 h 88"/>
                  <a:gd name="T14" fmla="*/ 276 w 120"/>
                  <a:gd name="T15" fmla="*/ 40 h 88"/>
                  <a:gd name="T16" fmla="*/ 281 w 120"/>
                  <a:gd name="T17" fmla="*/ 67 h 88"/>
                  <a:gd name="T18" fmla="*/ 300 w 120"/>
                  <a:gd name="T19" fmla="*/ 91 h 88"/>
                  <a:gd name="T20" fmla="*/ 292 w 120"/>
                  <a:gd name="T21" fmla="*/ 115 h 88"/>
                  <a:gd name="T22" fmla="*/ 308 w 120"/>
                  <a:gd name="T23" fmla="*/ 142 h 88"/>
                  <a:gd name="T24" fmla="*/ 308 w 120"/>
                  <a:gd name="T25" fmla="*/ 176 h 88"/>
                  <a:gd name="T26" fmla="*/ 305 w 120"/>
                  <a:gd name="T27" fmla="*/ 192 h 88"/>
                  <a:gd name="T28" fmla="*/ 270 w 120"/>
                  <a:gd name="T29" fmla="*/ 219 h 88"/>
                  <a:gd name="T30" fmla="*/ 254 w 120"/>
                  <a:gd name="T31" fmla="*/ 235 h 88"/>
                  <a:gd name="T32" fmla="*/ 214 w 120"/>
                  <a:gd name="T33" fmla="*/ 222 h 88"/>
                  <a:gd name="T34" fmla="*/ 243 w 120"/>
                  <a:gd name="T35" fmla="*/ 222 h 88"/>
                  <a:gd name="T36" fmla="*/ 227 w 120"/>
                  <a:gd name="T37" fmla="*/ 206 h 88"/>
                  <a:gd name="T38" fmla="*/ 206 w 120"/>
                  <a:gd name="T39" fmla="*/ 203 h 88"/>
                  <a:gd name="T40" fmla="*/ 193 w 120"/>
                  <a:gd name="T41" fmla="*/ 208 h 88"/>
                  <a:gd name="T42" fmla="*/ 161 w 120"/>
                  <a:gd name="T43" fmla="*/ 208 h 88"/>
                  <a:gd name="T44" fmla="*/ 174 w 120"/>
                  <a:gd name="T45" fmla="*/ 203 h 88"/>
                  <a:gd name="T46" fmla="*/ 190 w 120"/>
                  <a:gd name="T47" fmla="*/ 184 h 88"/>
                  <a:gd name="T48" fmla="*/ 171 w 120"/>
                  <a:gd name="T49" fmla="*/ 190 h 88"/>
                  <a:gd name="T50" fmla="*/ 158 w 120"/>
                  <a:gd name="T51" fmla="*/ 184 h 88"/>
                  <a:gd name="T52" fmla="*/ 136 w 120"/>
                  <a:gd name="T53" fmla="*/ 174 h 88"/>
                  <a:gd name="T54" fmla="*/ 128 w 120"/>
                  <a:gd name="T55" fmla="*/ 187 h 88"/>
                  <a:gd name="T56" fmla="*/ 104 w 120"/>
                  <a:gd name="T57" fmla="*/ 192 h 88"/>
                  <a:gd name="T58" fmla="*/ 99 w 120"/>
                  <a:gd name="T59" fmla="*/ 227 h 88"/>
                  <a:gd name="T60" fmla="*/ 94 w 120"/>
                  <a:gd name="T61" fmla="*/ 187 h 88"/>
                  <a:gd name="T62" fmla="*/ 94 w 120"/>
                  <a:gd name="T63" fmla="*/ 142 h 88"/>
                  <a:gd name="T64" fmla="*/ 78 w 120"/>
                  <a:gd name="T65" fmla="*/ 163 h 88"/>
                  <a:gd name="T66" fmla="*/ 64 w 120"/>
                  <a:gd name="T67" fmla="*/ 155 h 88"/>
                  <a:gd name="T68" fmla="*/ 70 w 120"/>
                  <a:gd name="T69" fmla="*/ 144 h 88"/>
                  <a:gd name="T70" fmla="*/ 37 w 120"/>
                  <a:gd name="T71" fmla="*/ 150 h 88"/>
                  <a:gd name="T72" fmla="*/ 35 w 120"/>
                  <a:gd name="T73" fmla="*/ 118 h 88"/>
                  <a:gd name="T74" fmla="*/ 45 w 120"/>
                  <a:gd name="T75" fmla="*/ 112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0" h="88">
                    <a:moveTo>
                      <a:pt x="18" y="42"/>
                    </a:moveTo>
                    <a:cubicBezTo>
                      <a:pt x="22" y="41"/>
                      <a:pt x="22" y="41"/>
                      <a:pt x="22" y="41"/>
                    </a:cubicBezTo>
                    <a:cubicBezTo>
                      <a:pt x="22" y="41"/>
                      <a:pt x="27" y="32"/>
                      <a:pt x="23" y="30"/>
                    </a:cubicBezTo>
                    <a:cubicBezTo>
                      <a:pt x="19" y="28"/>
                      <a:pt x="2" y="24"/>
                      <a:pt x="1" y="19"/>
                    </a:cubicBezTo>
                    <a:cubicBezTo>
                      <a:pt x="0" y="14"/>
                      <a:pt x="1" y="6"/>
                      <a:pt x="1" y="6"/>
                    </a:cubicBezTo>
                    <a:cubicBezTo>
                      <a:pt x="16" y="8"/>
                      <a:pt x="16" y="8"/>
                      <a:pt x="16" y="8"/>
                    </a:cubicBezTo>
                    <a:cubicBezTo>
                      <a:pt x="16" y="8"/>
                      <a:pt x="23" y="9"/>
                      <a:pt x="26" y="10"/>
                    </a:cubicBezTo>
                    <a:cubicBezTo>
                      <a:pt x="30" y="11"/>
                      <a:pt x="34" y="13"/>
                      <a:pt x="37" y="9"/>
                    </a:cubicBezTo>
                    <a:cubicBezTo>
                      <a:pt x="40" y="6"/>
                      <a:pt x="50" y="0"/>
                      <a:pt x="55" y="6"/>
                    </a:cubicBezTo>
                    <a:cubicBezTo>
                      <a:pt x="61" y="12"/>
                      <a:pt x="62" y="13"/>
                      <a:pt x="63" y="15"/>
                    </a:cubicBezTo>
                    <a:cubicBezTo>
                      <a:pt x="64" y="17"/>
                      <a:pt x="70" y="17"/>
                      <a:pt x="73" y="21"/>
                    </a:cubicBezTo>
                    <a:cubicBezTo>
                      <a:pt x="76" y="25"/>
                      <a:pt x="76" y="23"/>
                      <a:pt x="76" y="23"/>
                    </a:cubicBezTo>
                    <a:cubicBezTo>
                      <a:pt x="83" y="17"/>
                      <a:pt x="83" y="17"/>
                      <a:pt x="83" y="17"/>
                    </a:cubicBezTo>
                    <a:cubicBezTo>
                      <a:pt x="83" y="17"/>
                      <a:pt x="88" y="11"/>
                      <a:pt x="93" y="13"/>
                    </a:cubicBezTo>
                    <a:cubicBezTo>
                      <a:pt x="94" y="13"/>
                      <a:pt x="98" y="14"/>
                      <a:pt x="103" y="15"/>
                    </a:cubicBezTo>
                    <a:cubicBezTo>
                      <a:pt x="103" y="15"/>
                      <a:pt x="103" y="15"/>
                      <a:pt x="103" y="15"/>
                    </a:cubicBezTo>
                    <a:cubicBezTo>
                      <a:pt x="102" y="16"/>
                      <a:pt x="102" y="17"/>
                      <a:pt x="103" y="18"/>
                    </a:cubicBezTo>
                    <a:cubicBezTo>
                      <a:pt x="106" y="20"/>
                      <a:pt x="107" y="24"/>
                      <a:pt x="105" y="25"/>
                    </a:cubicBezTo>
                    <a:cubicBezTo>
                      <a:pt x="102" y="26"/>
                      <a:pt x="96" y="27"/>
                      <a:pt x="98" y="29"/>
                    </a:cubicBezTo>
                    <a:cubicBezTo>
                      <a:pt x="104" y="33"/>
                      <a:pt x="109" y="30"/>
                      <a:pt x="112" y="34"/>
                    </a:cubicBezTo>
                    <a:cubicBezTo>
                      <a:pt x="115" y="37"/>
                      <a:pt x="120" y="37"/>
                      <a:pt x="116" y="40"/>
                    </a:cubicBezTo>
                    <a:cubicBezTo>
                      <a:pt x="112" y="42"/>
                      <a:pt x="107" y="42"/>
                      <a:pt x="109" y="43"/>
                    </a:cubicBezTo>
                    <a:cubicBezTo>
                      <a:pt x="112" y="44"/>
                      <a:pt x="116" y="39"/>
                      <a:pt x="117" y="44"/>
                    </a:cubicBezTo>
                    <a:cubicBezTo>
                      <a:pt x="118" y="50"/>
                      <a:pt x="116" y="50"/>
                      <a:pt x="115" y="53"/>
                    </a:cubicBezTo>
                    <a:cubicBezTo>
                      <a:pt x="113" y="56"/>
                      <a:pt x="112" y="62"/>
                      <a:pt x="112" y="62"/>
                    </a:cubicBezTo>
                    <a:cubicBezTo>
                      <a:pt x="112" y="62"/>
                      <a:pt x="115" y="63"/>
                      <a:pt x="115" y="66"/>
                    </a:cubicBezTo>
                    <a:cubicBezTo>
                      <a:pt x="115" y="68"/>
                      <a:pt x="114" y="70"/>
                      <a:pt x="114" y="72"/>
                    </a:cubicBezTo>
                    <a:cubicBezTo>
                      <a:pt x="114" y="72"/>
                      <a:pt x="114" y="72"/>
                      <a:pt x="114" y="72"/>
                    </a:cubicBezTo>
                    <a:cubicBezTo>
                      <a:pt x="111" y="75"/>
                      <a:pt x="108" y="79"/>
                      <a:pt x="108" y="80"/>
                    </a:cubicBezTo>
                    <a:cubicBezTo>
                      <a:pt x="106" y="82"/>
                      <a:pt x="104" y="83"/>
                      <a:pt x="101" y="82"/>
                    </a:cubicBezTo>
                    <a:cubicBezTo>
                      <a:pt x="98" y="82"/>
                      <a:pt x="98" y="83"/>
                      <a:pt x="97" y="84"/>
                    </a:cubicBezTo>
                    <a:cubicBezTo>
                      <a:pt x="97" y="85"/>
                      <a:pt x="95" y="88"/>
                      <a:pt x="95" y="88"/>
                    </a:cubicBezTo>
                    <a:cubicBezTo>
                      <a:pt x="81" y="88"/>
                      <a:pt x="81" y="88"/>
                      <a:pt x="81" y="88"/>
                    </a:cubicBezTo>
                    <a:cubicBezTo>
                      <a:pt x="80" y="87"/>
                      <a:pt x="80" y="85"/>
                      <a:pt x="80" y="83"/>
                    </a:cubicBezTo>
                    <a:cubicBezTo>
                      <a:pt x="81" y="80"/>
                      <a:pt x="83" y="85"/>
                      <a:pt x="86" y="84"/>
                    </a:cubicBezTo>
                    <a:cubicBezTo>
                      <a:pt x="89" y="84"/>
                      <a:pt x="90" y="85"/>
                      <a:pt x="91" y="83"/>
                    </a:cubicBezTo>
                    <a:cubicBezTo>
                      <a:pt x="93" y="81"/>
                      <a:pt x="93" y="80"/>
                      <a:pt x="88" y="80"/>
                    </a:cubicBezTo>
                    <a:cubicBezTo>
                      <a:pt x="83" y="80"/>
                      <a:pt x="86" y="80"/>
                      <a:pt x="85" y="77"/>
                    </a:cubicBezTo>
                    <a:cubicBezTo>
                      <a:pt x="84" y="74"/>
                      <a:pt x="84" y="77"/>
                      <a:pt x="81" y="79"/>
                    </a:cubicBezTo>
                    <a:cubicBezTo>
                      <a:pt x="78" y="80"/>
                      <a:pt x="79" y="80"/>
                      <a:pt x="77" y="76"/>
                    </a:cubicBezTo>
                    <a:cubicBezTo>
                      <a:pt x="75" y="72"/>
                      <a:pt x="76" y="75"/>
                      <a:pt x="73" y="75"/>
                    </a:cubicBezTo>
                    <a:cubicBezTo>
                      <a:pt x="71" y="76"/>
                      <a:pt x="73" y="78"/>
                      <a:pt x="72" y="78"/>
                    </a:cubicBezTo>
                    <a:cubicBezTo>
                      <a:pt x="71" y="78"/>
                      <a:pt x="71" y="77"/>
                      <a:pt x="69" y="77"/>
                    </a:cubicBezTo>
                    <a:cubicBezTo>
                      <a:pt x="67" y="77"/>
                      <a:pt x="60" y="79"/>
                      <a:pt x="60" y="78"/>
                    </a:cubicBezTo>
                    <a:cubicBezTo>
                      <a:pt x="60" y="76"/>
                      <a:pt x="60" y="78"/>
                      <a:pt x="61" y="78"/>
                    </a:cubicBezTo>
                    <a:cubicBezTo>
                      <a:pt x="63" y="77"/>
                      <a:pt x="64" y="77"/>
                      <a:pt x="65" y="76"/>
                    </a:cubicBezTo>
                    <a:cubicBezTo>
                      <a:pt x="65" y="74"/>
                      <a:pt x="65" y="75"/>
                      <a:pt x="68" y="74"/>
                    </a:cubicBezTo>
                    <a:cubicBezTo>
                      <a:pt x="71" y="73"/>
                      <a:pt x="72" y="71"/>
                      <a:pt x="71" y="69"/>
                    </a:cubicBezTo>
                    <a:cubicBezTo>
                      <a:pt x="71" y="66"/>
                      <a:pt x="70" y="70"/>
                      <a:pt x="69" y="70"/>
                    </a:cubicBezTo>
                    <a:cubicBezTo>
                      <a:pt x="69" y="71"/>
                      <a:pt x="65" y="71"/>
                      <a:pt x="64" y="71"/>
                    </a:cubicBezTo>
                    <a:cubicBezTo>
                      <a:pt x="63" y="70"/>
                      <a:pt x="65" y="67"/>
                      <a:pt x="62" y="66"/>
                    </a:cubicBezTo>
                    <a:cubicBezTo>
                      <a:pt x="60" y="65"/>
                      <a:pt x="61" y="68"/>
                      <a:pt x="59" y="69"/>
                    </a:cubicBezTo>
                    <a:cubicBezTo>
                      <a:pt x="57" y="70"/>
                      <a:pt x="56" y="69"/>
                      <a:pt x="56" y="67"/>
                    </a:cubicBezTo>
                    <a:cubicBezTo>
                      <a:pt x="56" y="65"/>
                      <a:pt x="56" y="65"/>
                      <a:pt x="51" y="65"/>
                    </a:cubicBezTo>
                    <a:cubicBezTo>
                      <a:pt x="46" y="66"/>
                      <a:pt x="51" y="67"/>
                      <a:pt x="50" y="69"/>
                    </a:cubicBezTo>
                    <a:cubicBezTo>
                      <a:pt x="49" y="71"/>
                      <a:pt x="49" y="72"/>
                      <a:pt x="48" y="70"/>
                    </a:cubicBezTo>
                    <a:cubicBezTo>
                      <a:pt x="47" y="67"/>
                      <a:pt x="46" y="69"/>
                      <a:pt x="46" y="71"/>
                    </a:cubicBezTo>
                    <a:cubicBezTo>
                      <a:pt x="46" y="72"/>
                      <a:pt x="43" y="72"/>
                      <a:pt x="39" y="72"/>
                    </a:cubicBezTo>
                    <a:cubicBezTo>
                      <a:pt x="36" y="72"/>
                      <a:pt x="38" y="75"/>
                      <a:pt x="40" y="78"/>
                    </a:cubicBezTo>
                    <a:cubicBezTo>
                      <a:pt x="42" y="80"/>
                      <a:pt x="39" y="84"/>
                      <a:pt x="37" y="85"/>
                    </a:cubicBezTo>
                    <a:cubicBezTo>
                      <a:pt x="34" y="86"/>
                      <a:pt x="33" y="79"/>
                      <a:pt x="33" y="76"/>
                    </a:cubicBezTo>
                    <a:cubicBezTo>
                      <a:pt x="34" y="73"/>
                      <a:pt x="35" y="73"/>
                      <a:pt x="35" y="70"/>
                    </a:cubicBezTo>
                    <a:cubicBezTo>
                      <a:pt x="34" y="66"/>
                      <a:pt x="36" y="65"/>
                      <a:pt x="37" y="62"/>
                    </a:cubicBezTo>
                    <a:cubicBezTo>
                      <a:pt x="39" y="58"/>
                      <a:pt x="39" y="54"/>
                      <a:pt x="35" y="53"/>
                    </a:cubicBezTo>
                    <a:cubicBezTo>
                      <a:pt x="32" y="51"/>
                      <a:pt x="33" y="55"/>
                      <a:pt x="32" y="56"/>
                    </a:cubicBezTo>
                    <a:cubicBezTo>
                      <a:pt x="30" y="57"/>
                      <a:pt x="30" y="60"/>
                      <a:pt x="29" y="61"/>
                    </a:cubicBezTo>
                    <a:cubicBezTo>
                      <a:pt x="27" y="62"/>
                      <a:pt x="27" y="62"/>
                      <a:pt x="23" y="60"/>
                    </a:cubicBezTo>
                    <a:cubicBezTo>
                      <a:pt x="18" y="57"/>
                      <a:pt x="22" y="59"/>
                      <a:pt x="24" y="58"/>
                    </a:cubicBezTo>
                    <a:cubicBezTo>
                      <a:pt x="27" y="57"/>
                      <a:pt x="30" y="55"/>
                      <a:pt x="30" y="52"/>
                    </a:cubicBezTo>
                    <a:cubicBezTo>
                      <a:pt x="30" y="48"/>
                      <a:pt x="28" y="53"/>
                      <a:pt x="26" y="54"/>
                    </a:cubicBezTo>
                    <a:cubicBezTo>
                      <a:pt x="24" y="54"/>
                      <a:pt x="22" y="53"/>
                      <a:pt x="18" y="52"/>
                    </a:cubicBezTo>
                    <a:cubicBezTo>
                      <a:pt x="14" y="51"/>
                      <a:pt x="16" y="53"/>
                      <a:pt x="14" y="56"/>
                    </a:cubicBezTo>
                    <a:cubicBezTo>
                      <a:pt x="12" y="59"/>
                      <a:pt x="11" y="52"/>
                      <a:pt x="9" y="50"/>
                    </a:cubicBezTo>
                    <a:cubicBezTo>
                      <a:pt x="7" y="47"/>
                      <a:pt x="11" y="45"/>
                      <a:pt x="13" y="44"/>
                    </a:cubicBezTo>
                    <a:cubicBezTo>
                      <a:pt x="15" y="43"/>
                      <a:pt x="20" y="43"/>
                      <a:pt x="20" y="43"/>
                    </a:cubicBezTo>
                    <a:cubicBezTo>
                      <a:pt x="20" y="43"/>
                      <a:pt x="19" y="43"/>
                      <a:pt x="17" y="42"/>
                    </a:cubicBezTo>
                    <a:lnTo>
                      <a:pt x="18" y="42"/>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3" name="Freeform 9">
                <a:extLst>
                  <a:ext uri="{FF2B5EF4-FFF2-40B4-BE49-F238E27FC236}">
                    <a16:creationId xmlns:a16="http://schemas.microsoft.com/office/drawing/2014/main" id="{CC133700-A401-4019-97E3-6D673EBAD327}"/>
                  </a:ext>
                </a:extLst>
              </p:cNvPr>
              <p:cNvSpPr>
                <a:spLocks/>
              </p:cNvSpPr>
              <p:nvPr/>
            </p:nvSpPr>
            <p:spPr bwMode="auto">
              <a:xfrm>
                <a:off x="4617306" y="1703527"/>
                <a:ext cx="512543" cy="537842"/>
              </a:xfrm>
              <a:custGeom>
                <a:avLst/>
                <a:gdLst>
                  <a:gd name="T0" fmla="*/ 201 w 98"/>
                  <a:gd name="T1" fmla="*/ 275 h 103"/>
                  <a:gd name="T2" fmla="*/ 203 w 98"/>
                  <a:gd name="T3" fmla="*/ 262 h 103"/>
                  <a:gd name="T4" fmla="*/ 217 w 98"/>
                  <a:gd name="T5" fmla="*/ 232 h 103"/>
                  <a:gd name="T6" fmla="*/ 225 w 98"/>
                  <a:gd name="T7" fmla="*/ 219 h 103"/>
                  <a:gd name="T8" fmla="*/ 211 w 98"/>
                  <a:gd name="T9" fmla="*/ 206 h 103"/>
                  <a:gd name="T10" fmla="*/ 211 w 98"/>
                  <a:gd name="T11" fmla="*/ 168 h 103"/>
                  <a:gd name="T12" fmla="*/ 238 w 98"/>
                  <a:gd name="T13" fmla="*/ 168 h 103"/>
                  <a:gd name="T14" fmla="*/ 251 w 98"/>
                  <a:gd name="T15" fmla="*/ 179 h 103"/>
                  <a:gd name="T16" fmla="*/ 262 w 98"/>
                  <a:gd name="T17" fmla="*/ 168 h 103"/>
                  <a:gd name="T18" fmla="*/ 259 w 98"/>
                  <a:gd name="T19" fmla="*/ 150 h 103"/>
                  <a:gd name="T20" fmla="*/ 249 w 98"/>
                  <a:gd name="T21" fmla="*/ 136 h 103"/>
                  <a:gd name="T22" fmla="*/ 233 w 98"/>
                  <a:gd name="T23" fmla="*/ 131 h 103"/>
                  <a:gd name="T24" fmla="*/ 225 w 98"/>
                  <a:gd name="T25" fmla="*/ 120 h 103"/>
                  <a:gd name="T26" fmla="*/ 203 w 98"/>
                  <a:gd name="T27" fmla="*/ 117 h 103"/>
                  <a:gd name="T28" fmla="*/ 184 w 98"/>
                  <a:gd name="T29" fmla="*/ 112 h 103"/>
                  <a:gd name="T30" fmla="*/ 166 w 98"/>
                  <a:gd name="T31" fmla="*/ 85 h 103"/>
                  <a:gd name="T32" fmla="*/ 166 w 98"/>
                  <a:gd name="T33" fmla="*/ 67 h 103"/>
                  <a:gd name="T34" fmla="*/ 163 w 98"/>
                  <a:gd name="T35" fmla="*/ 40 h 103"/>
                  <a:gd name="T36" fmla="*/ 163 w 98"/>
                  <a:gd name="T37" fmla="*/ 21 h 103"/>
                  <a:gd name="T38" fmla="*/ 158 w 98"/>
                  <a:gd name="T39" fmla="*/ 5 h 103"/>
                  <a:gd name="T40" fmla="*/ 152 w 98"/>
                  <a:gd name="T41" fmla="*/ 5 h 103"/>
                  <a:gd name="T42" fmla="*/ 134 w 98"/>
                  <a:gd name="T43" fmla="*/ 24 h 103"/>
                  <a:gd name="T44" fmla="*/ 118 w 98"/>
                  <a:gd name="T45" fmla="*/ 48 h 103"/>
                  <a:gd name="T46" fmla="*/ 94 w 98"/>
                  <a:gd name="T47" fmla="*/ 61 h 103"/>
                  <a:gd name="T48" fmla="*/ 75 w 98"/>
                  <a:gd name="T49" fmla="*/ 59 h 103"/>
                  <a:gd name="T50" fmla="*/ 56 w 98"/>
                  <a:gd name="T51" fmla="*/ 53 h 103"/>
                  <a:gd name="T52" fmla="*/ 61 w 98"/>
                  <a:gd name="T53" fmla="*/ 61 h 103"/>
                  <a:gd name="T54" fmla="*/ 61 w 98"/>
                  <a:gd name="T55" fmla="*/ 83 h 103"/>
                  <a:gd name="T56" fmla="*/ 51 w 98"/>
                  <a:gd name="T57" fmla="*/ 101 h 103"/>
                  <a:gd name="T58" fmla="*/ 53 w 98"/>
                  <a:gd name="T59" fmla="*/ 128 h 103"/>
                  <a:gd name="T60" fmla="*/ 35 w 98"/>
                  <a:gd name="T61" fmla="*/ 150 h 103"/>
                  <a:gd name="T62" fmla="*/ 27 w 98"/>
                  <a:gd name="T63" fmla="*/ 158 h 103"/>
                  <a:gd name="T64" fmla="*/ 11 w 98"/>
                  <a:gd name="T65" fmla="*/ 155 h 103"/>
                  <a:gd name="T66" fmla="*/ 3 w 98"/>
                  <a:gd name="T67" fmla="*/ 163 h 103"/>
                  <a:gd name="T68" fmla="*/ 19 w 98"/>
                  <a:gd name="T69" fmla="*/ 174 h 103"/>
                  <a:gd name="T70" fmla="*/ 27 w 98"/>
                  <a:gd name="T71" fmla="*/ 176 h 103"/>
                  <a:gd name="T72" fmla="*/ 19 w 98"/>
                  <a:gd name="T73" fmla="*/ 195 h 103"/>
                  <a:gd name="T74" fmla="*/ 19 w 98"/>
                  <a:gd name="T75" fmla="*/ 206 h 103"/>
                  <a:gd name="T76" fmla="*/ 19 w 98"/>
                  <a:gd name="T77" fmla="*/ 222 h 103"/>
                  <a:gd name="T78" fmla="*/ 19 w 98"/>
                  <a:gd name="T79" fmla="*/ 222 h 103"/>
                  <a:gd name="T80" fmla="*/ 32 w 98"/>
                  <a:gd name="T81" fmla="*/ 227 h 103"/>
                  <a:gd name="T82" fmla="*/ 67 w 98"/>
                  <a:gd name="T83" fmla="*/ 243 h 103"/>
                  <a:gd name="T84" fmla="*/ 91 w 98"/>
                  <a:gd name="T85" fmla="*/ 251 h 103"/>
                  <a:gd name="T86" fmla="*/ 120 w 98"/>
                  <a:gd name="T87" fmla="*/ 254 h 103"/>
                  <a:gd name="T88" fmla="*/ 144 w 98"/>
                  <a:gd name="T89" fmla="*/ 272 h 103"/>
                  <a:gd name="T90" fmla="*/ 168 w 98"/>
                  <a:gd name="T91" fmla="*/ 270 h 103"/>
                  <a:gd name="T92" fmla="*/ 201 w 98"/>
                  <a:gd name="T93" fmla="*/ 275 h 1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8" h="103">
                    <a:moveTo>
                      <a:pt x="75" y="103"/>
                    </a:moveTo>
                    <a:cubicBezTo>
                      <a:pt x="75" y="101"/>
                      <a:pt x="75" y="100"/>
                      <a:pt x="76" y="98"/>
                    </a:cubicBezTo>
                    <a:cubicBezTo>
                      <a:pt x="76" y="96"/>
                      <a:pt x="79" y="90"/>
                      <a:pt x="81" y="87"/>
                    </a:cubicBezTo>
                    <a:cubicBezTo>
                      <a:pt x="83" y="85"/>
                      <a:pt x="85" y="84"/>
                      <a:pt x="84" y="82"/>
                    </a:cubicBezTo>
                    <a:cubicBezTo>
                      <a:pt x="83" y="79"/>
                      <a:pt x="78" y="80"/>
                      <a:pt x="79" y="77"/>
                    </a:cubicBezTo>
                    <a:cubicBezTo>
                      <a:pt x="79" y="73"/>
                      <a:pt x="79" y="63"/>
                      <a:pt x="79" y="63"/>
                    </a:cubicBezTo>
                    <a:cubicBezTo>
                      <a:pt x="89" y="63"/>
                      <a:pt x="89" y="63"/>
                      <a:pt x="89" y="63"/>
                    </a:cubicBezTo>
                    <a:cubicBezTo>
                      <a:pt x="89" y="63"/>
                      <a:pt x="92" y="67"/>
                      <a:pt x="94" y="67"/>
                    </a:cubicBezTo>
                    <a:cubicBezTo>
                      <a:pt x="96" y="67"/>
                      <a:pt x="98" y="63"/>
                      <a:pt x="98" y="63"/>
                    </a:cubicBezTo>
                    <a:cubicBezTo>
                      <a:pt x="97" y="56"/>
                      <a:pt x="97" y="56"/>
                      <a:pt x="97" y="56"/>
                    </a:cubicBezTo>
                    <a:cubicBezTo>
                      <a:pt x="96" y="53"/>
                      <a:pt x="95" y="51"/>
                      <a:pt x="93" y="51"/>
                    </a:cubicBezTo>
                    <a:cubicBezTo>
                      <a:pt x="91" y="51"/>
                      <a:pt x="87" y="49"/>
                      <a:pt x="87" y="49"/>
                    </a:cubicBezTo>
                    <a:cubicBezTo>
                      <a:pt x="87" y="49"/>
                      <a:pt x="87" y="45"/>
                      <a:pt x="84" y="45"/>
                    </a:cubicBezTo>
                    <a:cubicBezTo>
                      <a:pt x="80" y="45"/>
                      <a:pt x="78" y="46"/>
                      <a:pt x="76" y="44"/>
                    </a:cubicBezTo>
                    <a:cubicBezTo>
                      <a:pt x="74" y="42"/>
                      <a:pt x="71" y="45"/>
                      <a:pt x="69" y="42"/>
                    </a:cubicBezTo>
                    <a:cubicBezTo>
                      <a:pt x="67" y="38"/>
                      <a:pt x="62" y="32"/>
                      <a:pt x="62" y="32"/>
                    </a:cubicBezTo>
                    <a:cubicBezTo>
                      <a:pt x="62" y="32"/>
                      <a:pt x="63" y="29"/>
                      <a:pt x="62" y="25"/>
                    </a:cubicBezTo>
                    <a:cubicBezTo>
                      <a:pt x="62" y="22"/>
                      <a:pt x="64" y="18"/>
                      <a:pt x="61" y="15"/>
                    </a:cubicBezTo>
                    <a:cubicBezTo>
                      <a:pt x="59" y="12"/>
                      <a:pt x="61" y="12"/>
                      <a:pt x="61" y="8"/>
                    </a:cubicBezTo>
                    <a:cubicBezTo>
                      <a:pt x="60" y="4"/>
                      <a:pt x="60" y="2"/>
                      <a:pt x="59" y="2"/>
                    </a:cubicBezTo>
                    <a:cubicBezTo>
                      <a:pt x="59" y="3"/>
                      <a:pt x="60" y="0"/>
                      <a:pt x="57" y="2"/>
                    </a:cubicBezTo>
                    <a:cubicBezTo>
                      <a:pt x="53" y="5"/>
                      <a:pt x="52" y="4"/>
                      <a:pt x="50" y="9"/>
                    </a:cubicBezTo>
                    <a:cubicBezTo>
                      <a:pt x="48" y="13"/>
                      <a:pt x="44" y="18"/>
                      <a:pt x="44" y="18"/>
                    </a:cubicBezTo>
                    <a:cubicBezTo>
                      <a:pt x="44" y="18"/>
                      <a:pt x="38" y="23"/>
                      <a:pt x="35" y="23"/>
                    </a:cubicBezTo>
                    <a:cubicBezTo>
                      <a:pt x="32" y="23"/>
                      <a:pt x="28" y="22"/>
                      <a:pt x="28" y="22"/>
                    </a:cubicBezTo>
                    <a:cubicBezTo>
                      <a:pt x="21" y="20"/>
                      <a:pt x="21" y="20"/>
                      <a:pt x="21" y="20"/>
                    </a:cubicBezTo>
                    <a:cubicBezTo>
                      <a:pt x="21" y="20"/>
                      <a:pt x="23" y="23"/>
                      <a:pt x="23" y="23"/>
                    </a:cubicBezTo>
                    <a:cubicBezTo>
                      <a:pt x="23" y="24"/>
                      <a:pt x="25" y="29"/>
                      <a:pt x="23" y="31"/>
                    </a:cubicBezTo>
                    <a:cubicBezTo>
                      <a:pt x="21" y="33"/>
                      <a:pt x="18" y="36"/>
                      <a:pt x="19" y="38"/>
                    </a:cubicBezTo>
                    <a:cubicBezTo>
                      <a:pt x="20" y="39"/>
                      <a:pt x="21" y="46"/>
                      <a:pt x="20" y="48"/>
                    </a:cubicBezTo>
                    <a:cubicBezTo>
                      <a:pt x="18" y="51"/>
                      <a:pt x="14" y="54"/>
                      <a:pt x="13" y="56"/>
                    </a:cubicBezTo>
                    <a:cubicBezTo>
                      <a:pt x="12" y="59"/>
                      <a:pt x="11" y="59"/>
                      <a:pt x="10" y="59"/>
                    </a:cubicBezTo>
                    <a:cubicBezTo>
                      <a:pt x="9" y="58"/>
                      <a:pt x="6" y="57"/>
                      <a:pt x="4" y="58"/>
                    </a:cubicBezTo>
                    <a:cubicBezTo>
                      <a:pt x="2" y="60"/>
                      <a:pt x="0" y="60"/>
                      <a:pt x="1" y="61"/>
                    </a:cubicBezTo>
                    <a:cubicBezTo>
                      <a:pt x="2" y="62"/>
                      <a:pt x="6" y="65"/>
                      <a:pt x="7" y="65"/>
                    </a:cubicBezTo>
                    <a:cubicBezTo>
                      <a:pt x="8" y="65"/>
                      <a:pt x="10" y="64"/>
                      <a:pt x="10" y="66"/>
                    </a:cubicBezTo>
                    <a:cubicBezTo>
                      <a:pt x="10" y="68"/>
                      <a:pt x="7" y="71"/>
                      <a:pt x="7" y="73"/>
                    </a:cubicBezTo>
                    <a:cubicBezTo>
                      <a:pt x="7" y="75"/>
                      <a:pt x="5" y="74"/>
                      <a:pt x="7" y="77"/>
                    </a:cubicBezTo>
                    <a:cubicBezTo>
                      <a:pt x="7" y="79"/>
                      <a:pt x="7" y="81"/>
                      <a:pt x="7" y="83"/>
                    </a:cubicBezTo>
                    <a:cubicBezTo>
                      <a:pt x="7" y="83"/>
                      <a:pt x="7" y="83"/>
                      <a:pt x="7" y="83"/>
                    </a:cubicBezTo>
                    <a:cubicBezTo>
                      <a:pt x="8" y="84"/>
                      <a:pt x="10" y="85"/>
                      <a:pt x="12" y="85"/>
                    </a:cubicBezTo>
                    <a:cubicBezTo>
                      <a:pt x="18" y="86"/>
                      <a:pt x="22" y="88"/>
                      <a:pt x="25" y="91"/>
                    </a:cubicBezTo>
                    <a:cubicBezTo>
                      <a:pt x="28" y="94"/>
                      <a:pt x="28" y="94"/>
                      <a:pt x="34" y="94"/>
                    </a:cubicBezTo>
                    <a:cubicBezTo>
                      <a:pt x="39" y="94"/>
                      <a:pt x="41" y="92"/>
                      <a:pt x="45" y="95"/>
                    </a:cubicBezTo>
                    <a:cubicBezTo>
                      <a:pt x="49" y="99"/>
                      <a:pt x="50" y="102"/>
                      <a:pt x="54" y="102"/>
                    </a:cubicBezTo>
                    <a:cubicBezTo>
                      <a:pt x="58" y="103"/>
                      <a:pt x="58" y="99"/>
                      <a:pt x="63" y="101"/>
                    </a:cubicBezTo>
                    <a:cubicBezTo>
                      <a:pt x="66" y="102"/>
                      <a:pt x="70" y="102"/>
                      <a:pt x="75" y="103"/>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4" name="Freeform 10">
                <a:extLst>
                  <a:ext uri="{FF2B5EF4-FFF2-40B4-BE49-F238E27FC236}">
                    <a16:creationId xmlns:a16="http://schemas.microsoft.com/office/drawing/2014/main" id="{72E416CE-23B4-4E9A-B086-D8D23CE82E9F}"/>
                  </a:ext>
                </a:extLst>
              </p:cNvPr>
              <p:cNvSpPr>
                <a:spLocks/>
              </p:cNvSpPr>
              <p:nvPr/>
            </p:nvSpPr>
            <p:spPr bwMode="auto">
              <a:xfrm>
                <a:off x="4251484" y="1766112"/>
                <a:ext cx="496892" cy="700173"/>
              </a:xfrm>
              <a:custGeom>
                <a:avLst/>
                <a:gdLst>
                  <a:gd name="T0" fmla="*/ 24 w 95"/>
                  <a:gd name="T1" fmla="*/ 64 h 134"/>
                  <a:gd name="T2" fmla="*/ 43 w 95"/>
                  <a:gd name="T3" fmla="*/ 27 h 134"/>
                  <a:gd name="T4" fmla="*/ 61 w 95"/>
                  <a:gd name="T5" fmla="*/ 21 h 134"/>
                  <a:gd name="T6" fmla="*/ 80 w 95"/>
                  <a:gd name="T7" fmla="*/ 24 h 134"/>
                  <a:gd name="T8" fmla="*/ 102 w 95"/>
                  <a:gd name="T9" fmla="*/ 19 h 134"/>
                  <a:gd name="T10" fmla="*/ 128 w 95"/>
                  <a:gd name="T11" fmla="*/ 8 h 134"/>
                  <a:gd name="T12" fmla="*/ 163 w 95"/>
                  <a:gd name="T13" fmla="*/ 16 h 134"/>
                  <a:gd name="T14" fmla="*/ 190 w 95"/>
                  <a:gd name="T15" fmla="*/ 11 h 134"/>
                  <a:gd name="T16" fmla="*/ 217 w 95"/>
                  <a:gd name="T17" fmla="*/ 24 h 134"/>
                  <a:gd name="T18" fmla="*/ 235 w 95"/>
                  <a:gd name="T19" fmla="*/ 13 h 134"/>
                  <a:gd name="T20" fmla="*/ 243 w 95"/>
                  <a:gd name="T21" fmla="*/ 21 h 134"/>
                  <a:gd name="T22" fmla="*/ 249 w 95"/>
                  <a:gd name="T23" fmla="*/ 51 h 134"/>
                  <a:gd name="T24" fmla="*/ 241 w 95"/>
                  <a:gd name="T25" fmla="*/ 96 h 134"/>
                  <a:gd name="T26" fmla="*/ 214 w 95"/>
                  <a:gd name="T27" fmla="*/ 126 h 134"/>
                  <a:gd name="T28" fmla="*/ 190 w 95"/>
                  <a:gd name="T29" fmla="*/ 131 h 134"/>
                  <a:gd name="T30" fmla="*/ 214 w 95"/>
                  <a:gd name="T31" fmla="*/ 144 h 134"/>
                  <a:gd name="T32" fmla="*/ 206 w 95"/>
                  <a:gd name="T33" fmla="*/ 174 h 134"/>
                  <a:gd name="T34" fmla="*/ 187 w 95"/>
                  <a:gd name="T35" fmla="*/ 200 h 134"/>
                  <a:gd name="T36" fmla="*/ 166 w 95"/>
                  <a:gd name="T37" fmla="*/ 214 h 134"/>
                  <a:gd name="T38" fmla="*/ 131 w 95"/>
                  <a:gd name="T39" fmla="*/ 222 h 134"/>
                  <a:gd name="T40" fmla="*/ 155 w 95"/>
                  <a:gd name="T41" fmla="*/ 262 h 134"/>
                  <a:gd name="T42" fmla="*/ 123 w 95"/>
                  <a:gd name="T43" fmla="*/ 278 h 134"/>
                  <a:gd name="T44" fmla="*/ 139 w 95"/>
                  <a:gd name="T45" fmla="*/ 307 h 134"/>
                  <a:gd name="T46" fmla="*/ 131 w 95"/>
                  <a:gd name="T47" fmla="*/ 329 h 134"/>
                  <a:gd name="T48" fmla="*/ 115 w 95"/>
                  <a:gd name="T49" fmla="*/ 345 h 134"/>
                  <a:gd name="T50" fmla="*/ 99 w 95"/>
                  <a:gd name="T51" fmla="*/ 353 h 134"/>
                  <a:gd name="T52" fmla="*/ 70 w 95"/>
                  <a:gd name="T53" fmla="*/ 326 h 134"/>
                  <a:gd name="T54" fmla="*/ 53 w 95"/>
                  <a:gd name="T55" fmla="*/ 315 h 134"/>
                  <a:gd name="T56" fmla="*/ 43 w 95"/>
                  <a:gd name="T57" fmla="*/ 283 h 134"/>
                  <a:gd name="T58" fmla="*/ 29 w 95"/>
                  <a:gd name="T59" fmla="*/ 281 h 134"/>
                  <a:gd name="T60" fmla="*/ 32 w 95"/>
                  <a:gd name="T61" fmla="*/ 256 h 134"/>
                  <a:gd name="T62" fmla="*/ 5 w 95"/>
                  <a:gd name="T63" fmla="*/ 262 h 134"/>
                  <a:gd name="T64" fmla="*/ 8 w 95"/>
                  <a:gd name="T65" fmla="*/ 232 h 134"/>
                  <a:gd name="T66" fmla="*/ 32 w 95"/>
                  <a:gd name="T67" fmla="*/ 190 h 134"/>
                  <a:gd name="T68" fmla="*/ 24 w 95"/>
                  <a:gd name="T69" fmla="*/ 110 h 1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5" h="134">
                    <a:moveTo>
                      <a:pt x="9" y="41"/>
                    </a:moveTo>
                    <a:cubicBezTo>
                      <a:pt x="9" y="24"/>
                      <a:pt x="9" y="24"/>
                      <a:pt x="9" y="24"/>
                    </a:cubicBezTo>
                    <a:cubicBezTo>
                      <a:pt x="9" y="24"/>
                      <a:pt x="17" y="16"/>
                      <a:pt x="16" y="10"/>
                    </a:cubicBezTo>
                    <a:cubicBezTo>
                      <a:pt x="16" y="10"/>
                      <a:pt x="16" y="10"/>
                      <a:pt x="16" y="10"/>
                    </a:cubicBezTo>
                    <a:cubicBezTo>
                      <a:pt x="17" y="10"/>
                      <a:pt x="18" y="10"/>
                      <a:pt x="19" y="10"/>
                    </a:cubicBezTo>
                    <a:cubicBezTo>
                      <a:pt x="20" y="10"/>
                      <a:pt x="22" y="9"/>
                      <a:pt x="23" y="8"/>
                    </a:cubicBezTo>
                    <a:cubicBezTo>
                      <a:pt x="24" y="6"/>
                      <a:pt x="26" y="10"/>
                      <a:pt x="27" y="10"/>
                    </a:cubicBezTo>
                    <a:cubicBezTo>
                      <a:pt x="28" y="11"/>
                      <a:pt x="29" y="9"/>
                      <a:pt x="30" y="9"/>
                    </a:cubicBezTo>
                    <a:cubicBezTo>
                      <a:pt x="30" y="8"/>
                      <a:pt x="32" y="9"/>
                      <a:pt x="34" y="8"/>
                    </a:cubicBezTo>
                    <a:cubicBezTo>
                      <a:pt x="35" y="7"/>
                      <a:pt x="36" y="7"/>
                      <a:pt x="38" y="7"/>
                    </a:cubicBezTo>
                    <a:cubicBezTo>
                      <a:pt x="39" y="7"/>
                      <a:pt x="41" y="6"/>
                      <a:pt x="43" y="6"/>
                    </a:cubicBezTo>
                    <a:cubicBezTo>
                      <a:pt x="45" y="6"/>
                      <a:pt x="48" y="6"/>
                      <a:pt x="48" y="3"/>
                    </a:cubicBezTo>
                    <a:cubicBezTo>
                      <a:pt x="49" y="1"/>
                      <a:pt x="51" y="1"/>
                      <a:pt x="52" y="0"/>
                    </a:cubicBezTo>
                    <a:cubicBezTo>
                      <a:pt x="54" y="0"/>
                      <a:pt x="60" y="5"/>
                      <a:pt x="61" y="6"/>
                    </a:cubicBezTo>
                    <a:cubicBezTo>
                      <a:pt x="61" y="7"/>
                      <a:pt x="64" y="8"/>
                      <a:pt x="66" y="6"/>
                    </a:cubicBezTo>
                    <a:cubicBezTo>
                      <a:pt x="68" y="3"/>
                      <a:pt x="70" y="4"/>
                      <a:pt x="71" y="4"/>
                    </a:cubicBezTo>
                    <a:cubicBezTo>
                      <a:pt x="71" y="4"/>
                      <a:pt x="77" y="9"/>
                      <a:pt x="78" y="8"/>
                    </a:cubicBezTo>
                    <a:cubicBezTo>
                      <a:pt x="79" y="6"/>
                      <a:pt x="80" y="9"/>
                      <a:pt x="81" y="9"/>
                    </a:cubicBezTo>
                    <a:cubicBezTo>
                      <a:pt x="82" y="9"/>
                      <a:pt x="84" y="8"/>
                      <a:pt x="84" y="6"/>
                    </a:cubicBezTo>
                    <a:cubicBezTo>
                      <a:pt x="85" y="3"/>
                      <a:pt x="87" y="5"/>
                      <a:pt x="88" y="5"/>
                    </a:cubicBezTo>
                    <a:cubicBezTo>
                      <a:pt x="89" y="5"/>
                      <a:pt x="89" y="5"/>
                      <a:pt x="89" y="4"/>
                    </a:cubicBezTo>
                    <a:cubicBezTo>
                      <a:pt x="91" y="8"/>
                      <a:pt x="91" y="8"/>
                      <a:pt x="91" y="8"/>
                    </a:cubicBezTo>
                    <a:cubicBezTo>
                      <a:pt x="91" y="8"/>
                      <a:pt x="93" y="11"/>
                      <a:pt x="93" y="11"/>
                    </a:cubicBezTo>
                    <a:cubicBezTo>
                      <a:pt x="93" y="12"/>
                      <a:pt x="95" y="17"/>
                      <a:pt x="93" y="19"/>
                    </a:cubicBezTo>
                    <a:cubicBezTo>
                      <a:pt x="91" y="21"/>
                      <a:pt x="88" y="24"/>
                      <a:pt x="89" y="26"/>
                    </a:cubicBezTo>
                    <a:cubicBezTo>
                      <a:pt x="90" y="27"/>
                      <a:pt x="91" y="34"/>
                      <a:pt x="90" y="36"/>
                    </a:cubicBezTo>
                    <a:cubicBezTo>
                      <a:pt x="88" y="39"/>
                      <a:pt x="84" y="42"/>
                      <a:pt x="83" y="44"/>
                    </a:cubicBezTo>
                    <a:cubicBezTo>
                      <a:pt x="82" y="47"/>
                      <a:pt x="81" y="47"/>
                      <a:pt x="80" y="47"/>
                    </a:cubicBezTo>
                    <a:cubicBezTo>
                      <a:pt x="79" y="46"/>
                      <a:pt x="76" y="45"/>
                      <a:pt x="74" y="46"/>
                    </a:cubicBezTo>
                    <a:cubicBezTo>
                      <a:pt x="72" y="48"/>
                      <a:pt x="70" y="48"/>
                      <a:pt x="71" y="49"/>
                    </a:cubicBezTo>
                    <a:cubicBezTo>
                      <a:pt x="72" y="50"/>
                      <a:pt x="76" y="53"/>
                      <a:pt x="77" y="53"/>
                    </a:cubicBezTo>
                    <a:cubicBezTo>
                      <a:pt x="78" y="53"/>
                      <a:pt x="80" y="52"/>
                      <a:pt x="80" y="54"/>
                    </a:cubicBezTo>
                    <a:cubicBezTo>
                      <a:pt x="80" y="56"/>
                      <a:pt x="77" y="59"/>
                      <a:pt x="77" y="61"/>
                    </a:cubicBezTo>
                    <a:cubicBezTo>
                      <a:pt x="77" y="63"/>
                      <a:pt x="75" y="62"/>
                      <a:pt x="77" y="65"/>
                    </a:cubicBezTo>
                    <a:cubicBezTo>
                      <a:pt x="78" y="69"/>
                      <a:pt x="76" y="75"/>
                      <a:pt x="75" y="76"/>
                    </a:cubicBezTo>
                    <a:cubicBezTo>
                      <a:pt x="73" y="76"/>
                      <a:pt x="72" y="75"/>
                      <a:pt x="70" y="75"/>
                    </a:cubicBezTo>
                    <a:cubicBezTo>
                      <a:pt x="68" y="76"/>
                      <a:pt x="67" y="74"/>
                      <a:pt x="66" y="75"/>
                    </a:cubicBezTo>
                    <a:cubicBezTo>
                      <a:pt x="64" y="76"/>
                      <a:pt x="65" y="81"/>
                      <a:pt x="62" y="80"/>
                    </a:cubicBezTo>
                    <a:cubicBezTo>
                      <a:pt x="58" y="79"/>
                      <a:pt x="56" y="76"/>
                      <a:pt x="53" y="78"/>
                    </a:cubicBezTo>
                    <a:cubicBezTo>
                      <a:pt x="51" y="79"/>
                      <a:pt x="48" y="80"/>
                      <a:pt x="49" y="83"/>
                    </a:cubicBezTo>
                    <a:cubicBezTo>
                      <a:pt x="49" y="87"/>
                      <a:pt x="47" y="89"/>
                      <a:pt x="50" y="91"/>
                    </a:cubicBezTo>
                    <a:cubicBezTo>
                      <a:pt x="53" y="93"/>
                      <a:pt x="57" y="98"/>
                      <a:pt x="58" y="98"/>
                    </a:cubicBezTo>
                    <a:cubicBezTo>
                      <a:pt x="59" y="98"/>
                      <a:pt x="57" y="99"/>
                      <a:pt x="55" y="100"/>
                    </a:cubicBezTo>
                    <a:cubicBezTo>
                      <a:pt x="52" y="100"/>
                      <a:pt x="48" y="101"/>
                      <a:pt x="46" y="104"/>
                    </a:cubicBezTo>
                    <a:cubicBezTo>
                      <a:pt x="45" y="106"/>
                      <a:pt x="42" y="108"/>
                      <a:pt x="45" y="110"/>
                    </a:cubicBezTo>
                    <a:cubicBezTo>
                      <a:pt x="49" y="112"/>
                      <a:pt x="50" y="114"/>
                      <a:pt x="52" y="115"/>
                    </a:cubicBezTo>
                    <a:cubicBezTo>
                      <a:pt x="54" y="116"/>
                      <a:pt x="55" y="117"/>
                      <a:pt x="53" y="119"/>
                    </a:cubicBezTo>
                    <a:cubicBezTo>
                      <a:pt x="51" y="120"/>
                      <a:pt x="49" y="119"/>
                      <a:pt x="49" y="123"/>
                    </a:cubicBezTo>
                    <a:cubicBezTo>
                      <a:pt x="49" y="126"/>
                      <a:pt x="47" y="129"/>
                      <a:pt x="46" y="128"/>
                    </a:cubicBezTo>
                    <a:cubicBezTo>
                      <a:pt x="44" y="128"/>
                      <a:pt x="44" y="128"/>
                      <a:pt x="43" y="129"/>
                    </a:cubicBezTo>
                    <a:cubicBezTo>
                      <a:pt x="42" y="129"/>
                      <a:pt x="42" y="126"/>
                      <a:pt x="40" y="129"/>
                    </a:cubicBezTo>
                    <a:cubicBezTo>
                      <a:pt x="39" y="131"/>
                      <a:pt x="39" y="134"/>
                      <a:pt x="37" y="132"/>
                    </a:cubicBezTo>
                    <a:cubicBezTo>
                      <a:pt x="35" y="130"/>
                      <a:pt x="34" y="129"/>
                      <a:pt x="32" y="127"/>
                    </a:cubicBezTo>
                    <a:cubicBezTo>
                      <a:pt x="29" y="125"/>
                      <a:pt x="27" y="124"/>
                      <a:pt x="26" y="122"/>
                    </a:cubicBezTo>
                    <a:cubicBezTo>
                      <a:pt x="26" y="121"/>
                      <a:pt x="25" y="120"/>
                      <a:pt x="23" y="120"/>
                    </a:cubicBezTo>
                    <a:cubicBezTo>
                      <a:pt x="22" y="120"/>
                      <a:pt x="21" y="121"/>
                      <a:pt x="20" y="118"/>
                    </a:cubicBezTo>
                    <a:cubicBezTo>
                      <a:pt x="19" y="114"/>
                      <a:pt x="18" y="112"/>
                      <a:pt x="18" y="110"/>
                    </a:cubicBezTo>
                    <a:cubicBezTo>
                      <a:pt x="17" y="108"/>
                      <a:pt x="17" y="107"/>
                      <a:pt x="16" y="106"/>
                    </a:cubicBezTo>
                    <a:cubicBezTo>
                      <a:pt x="16" y="105"/>
                      <a:pt x="15" y="104"/>
                      <a:pt x="14" y="105"/>
                    </a:cubicBezTo>
                    <a:cubicBezTo>
                      <a:pt x="13" y="105"/>
                      <a:pt x="13" y="103"/>
                      <a:pt x="11" y="105"/>
                    </a:cubicBezTo>
                    <a:cubicBezTo>
                      <a:pt x="11" y="105"/>
                      <a:pt x="10" y="102"/>
                      <a:pt x="11" y="101"/>
                    </a:cubicBezTo>
                    <a:cubicBezTo>
                      <a:pt x="11" y="100"/>
                      <a:pt x="13" y="98"/>
                      <a:pt x="12" y="96"/>
                    </a:cubicBezTo>
                    <a:cubicBezTo>
                      <a:pt x="12" y="95"/>
                      <a:pt x="11" y="94"/>
                      <a:pt x="9" y="96"/>
                    </a:cubicBezTo>
                    <a:cubicBezTo>
                      <a:pt x="7" y="98"/>
                      <a:pt x="3" y="100"/>
                      <a:pt x="2" y="98"/>
                    </a:cubicBezTo>
                    <a:cubicBezTo>
                      <a:pt x="1" y="96"/>
                      <a:pt x="0" y="93"/>
                      <a:pt x="0" y="91"/>
                    </a:cubicBezTo>
                    <a:cubicBezTo>
                      <a:pt x="1" y="90"/>
                      <a:pt x="3" y="89"/>
                      <a:pt x="3" y="87"/>
                    </a:cubicBezTo>
                    <a:cubicBezTo>
                      <a:pt x="4" y="85"/>
                      <a:pt x="4" y="77"/>
                      <a:pt x="7" y="77"/>
                    </a:cubicBezTo>
                    <a:cubicBezTo>
                      <a:pt x="9" y="76"/>
                      <a:pt x="10" y="75"/>
                      <a:pt x="12" y="71"/>
                    </a:cubicBezTo>
                    <a:cubicBezTo>
                      <a:pt x="13" y="67"/>
                      <a:pt x="19" y="59"/>
                      <a:pt x="15" y="52"/>
                    </a:cubicBezTo>
                    <a:cubicBezTo>
                      <a:pt x="13" y="49"/>
                      <a:pt x="11" y="44"/>
                      <a:pt x="9" y="41"/>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5" name="Freeform 11">
                <a:extLst>
                  <a:ext uri="{FF2B5EF4-FFF2-40B4-BE49-F238E27FC236}">
                    <a16:creationId xmlns:a16="http://schemas.microsoft.com/office/drawing/2014/main" id="{B79E92B9-F319-4D2C-9604-FCF9E4832247}"/>
                  </a:ext>
                </a:extLst>
              </p:cNvPr>
              <p:cNvSpPr>
                <a:spLocks/>
              </p:cNvSpPr>
              <p:nvPr/>
            </p:nvSpPr>
            <p:spPr bwMode="auto">
              <a:xfrm>
                <a:off x="4407985" y="2135756"/>
                <a:ext cx="633831" cy="512417"/>
              </a:xfrm>
              <a:custGeom>
                <a:avLst/>
                <a:gdLst>
                  <a:gd name="T0" fmla="*/ 126 w 121"/>
                  <a:gd name="T1" fmla="*/ 0 h 98"/>
                  <a:gd name="T2" fmla="*/ 120 w 121"/>
                  <a:gd name="T3" fmla="*/ 13 h 98"/>
                  <a:gd name="T4" fmla="*/ 107 w 121"/>
                  <a:gd name="T5" fmla="*/ 11 h 98"/>
                  <a:gd name="T6" fmla="*/ 96 w 121"/>
                  <a:gd name="T7" fmla="*/ 11 h 98"/>
                  <a:gd name="T8" fmla="*/ 86 w 121"/>
                  <a:gd name="T9" fmla="*/ 24 h 98"/>
                  <a:gd name="T10" fmla="*/ 62 w 121"/>
                  <a:gd name="T11" fmla="*/ 19 h 98"/>
                  <a:gd name="T12" fmla="*/ 51 w 121"/>
                  <a:gd name="T13" fmla="*/ 32 h 98"/>
                  <a:gd name="T14" fmla="*/ 54 w 121"/>
                  <a:gd name="T15" fmla="*/ 53 h 98"/>
                  <a:gd name="T16" fmla="*/ 75 w 121"/>
                  <a:gd name="T17" fmla="*/ 72 h 98"/>
                  <a:gd name="T18" fmla="*/ 67 w 121"/>
                  <a:gd name="T19" fmla="*/ 78 h 98"/>
                  <a:gd name="T20" fmla="*/ 43 w 121"/>
                  <a:gd name="T21" fmla="*/ 88 h 98"/>
                  <a:gd name="T22" fmla="*/ 40 w 121"/>
                  <a:gd name="T23" fmla="*/ 104 h 98"/>
                  <a:gd name="T24" fmla="*/ 59 w 121"/>
                  <a:gd name="T25" fmla="*/ 118 h 98"/>
                  <a:gd name="T26" fmla="*/ 62 w 121"/>
                  <a:gd name="T27" fmla="*/ 128 h 98"/>
                  <a:gd name="T28" fmla="*/ 51 w 121"/>
                  <a:gd name="T29" fmla="*/ 139 h 98"/>
                  <a:gd name="T30" fmla="*/ 43 w 121"/>
                  <a:gd name="T31" fmla="*/ 152 h 98"/>
                  <a:gd name="T32" fmla="*/ 35 w 121"/>
                  <a:gd name="T33" fmla="*/ 155 h 98"/>
                  <a:gd name="T34" fmla="*/ 27 w 121"/>
                  <a:gd name="T35" fmla="*/ 155 h 98"/>
                  <a:gd name="T36" fmla="*/ 29 w 121"/>
                  <a:gd name="T37" fmla="*/ 166 h 98"/>
                  <a:gd name="T38" fmla="*/ 24 w 121"/>
                  <a:gd name="T39" fmla="*/ 174 h 98"/>
                  <a:gd name="T40" fmla="*/ 5 w 121"/>
                  <a:gd name="T41" fmla="*/ 171 h 98"/>
                  <a:gd name="T42" fmla="*/ 5 w 121"/>
                  <a:gd name="T43" fmla="*/ 182 h 98"/>
                  <a:gd name="T44" fmla="*/ 21 w 121"/>
                  <a:gd name="T45" fmla="*/ 198 h 98"/>
                  <a:gd name="T46" fmla="*/ 24 w 121"/>
                  <a:gd name="T47" fmla="*/ 214 h 98"/>
                  <a:gd name="T48" fmla="*/ 40 w 121"/>
                  <a:gd name="T49" fmla="*/ 219 h 98"/>
                  <a:gd name="T50" fmla="*/ 43 w 121"/>
                  <a:gd name="T51" fmla="*/ 235 h 98"/>
                  <a:gd name="T52" fmla="*/ 43 w 121"/>
                  <a:gd name="T53" fmla="*/ 235 h 98"/>
                  <a:gd name="T54" fmla="*/ 88 w 121"/>
                  <a:gd name="T55" fmla="*/ 249 h 98"/>
                  <a:gd name="T56" fmla="*/ 123 w 121"/>
                  <a:gd name="T57" fmla="*/ 230 h 98"/>
                  <a:gd name="T58" fmla="*/ 169 w 121"/>
                  <a:gd name="T59" fmla="*/ 201 h 98"/>
                  <a:gd name="T60" fmla="*/ 193 w 121"/>
                  <a:gd name="T61" fmla="*/ 217 h 98"/>
                  <a:gd name="T62" fmla="*/ 212 w 121"/>
                  <a:gd name="T63" fmla="*/ 251 h 98"/>
                  <a:gd name="T64" fmla="*/ 273 w 121"/>
                  <a:gd name="T65" fmla="*/ 254 h 98"/>
                  <a:gd name="T66" fmla="*/ 281 w 121"/>
                  <a:gd name="T67" fmla="*/ 222 h 98"/>
                  <a:gd name="T68" fmla="*/ 308 w 121"/>
                  <a:gd name="T69" fmla="*/ 206 h 98"/>
                  <a:gd name="T70" fmla="*/ 311 w 121"/>
                  <a:gd name="T71" fmla="*/ 206 h 98"/>
                  <a:gd name="T72" fmla="*/ 311 w 121"/>
                  <a:gd name="T73" fmla="*/ 187 h 98"/>
                  <a:gd name="T74" fmla="*/ 305 w 121"/>
                  <a:gd name="T75" fmla="*/ 166 h 98"/>
                  <a:gd name="T76" fmla="*/ 300 w 121"/>
                  <a:gd name="T77" fmla="*/ 147 h 98"/>
                  <a:gd name="T78" fmla="*/ 313 w 121"/>
                  <a:gd name="T79" fmla="*/ 131 h 98"/>
                  <a:gd name="T80" fmla="*/ 319 w 121"/>
                  <a:gd name="T81" fmla="*/ 104 h 98"/>
                  <a:gd name="T82" fmla="*/ 308 w 121"/>
                  <a:gd name="T83" fmla="*/ 67 h 98"/>
                  <a:gd name="T84" fmla="*/ 308 w 121"/>
                  <a:gd name="T85" fmla="*/ 56 h 98"/>
                  <a:gd name="T86" fmla="*/ 308 w 121"/>
                  <a:gd name="T87" fmla="*/ 53 h 98"/>
                  <a:gd name="T88" fmla="*/ 276 w 121"/>
                  <a:gd name="T89" fmla="*/ 48 h 98"/>
                  <a:gd name="T90" fmla="*/ 252 w 121"/>
                  <a:gd name="T91" fmla="*/ 51 h 98"/>
                  <a:gd name="T92" fmla="*/ 228 w 121"/>
                  <a:gd name="T93" fmla="*/ 32 h 98"/>
                  <a:gd name="T94" fmla="*/ 198 w 121"/>
                  <a:gd name="T95" fmla="*/ 29 h 98"/>
                  <a:gd name="T96" fmla="*/ 174 w 121"/>
                  <a:gd name="T97" fmla="*/ 21 h 98"/>
                  <a:gd name="T98" fmla="*/ 139 w 121"/>
                  <a:gd name="T99" fmla="*/ 5 h 98"/>
                  <a:gd name="T100" fmla="*/ 126 w 121"/>
                  <a:gd name="T101" fmla="*/ 0 h 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1" h="98">
                    <a:moveTo>
                      <a:pt x="47" y="0"/>
                    </a:moveTo>
                    <a:cubicBezTo>
                      <a:pt x="46" y="3"/>
                      <a:pt x="45" y="4"/>
                      <a:pt x="45" y="5"/>
                    </a:cubicBezTo>
                    <a:cubicBezTo>
                      <a:pt x="43" y="5"/>
                      <a:pt x="42" y="4"/>
                      <a:pt x="40" y="4"/>
                    </a:cubicBezTo>
                    <a:cubicBezTo>
                      <a:pt x="38" y="5"/>
                      <a:pt x="37" y="3"/>
                      <a:pt x="36" y="4"/>
                    </a:cubicBezTo>
                    <a:cubicBezTo>
                      <a:pt x="34" y="5"/>
                      <a:pt x="35" y="10"/>
                      <a:pt x="32" y="9"/>
                    </a:cubicBezTo>
                    <a:cubicBezTo>
                      <a:pt x="28" y="8"/>
                      <a:pt x="26" y="5"/>
                      <a:pt x="23" y="7"/>
                    </a:cubicBezTo>
                    <a:cubicBezTo>
                      <a:pt x="21" y="8"/>
                      <a:pt x="18" y="9"/>
                      <a:pt x="19" y="12"/>
                    </a:cubicBezTo>
                    <a:cubicBezTo>
                      <a:pt x="19" y="16"/>
                      <a:pt x="17" y="18"/>
                      <a:pt x="20" y="20"/>
                    </a:cubicBezTo>
                    <a:cubicBezTo>
                      <a:pt x="23" y="22"/>
                      <a:pt x="27" y="27"/>
                      <a:pt x="28" y="27"/>
                    </a:cubicBezTo>
                    <a:cubicBezTo>
                      <a:pt x="29" y="27"/>
                      <a:pt x="27" y="28"/>
                      <a:pt x="25" y="29"/>
                    </a:cubicBezTo>
                    <a:cubicBezTo>
                      <a:pt x="22" y="29"/>
                      <a:pt x="18" y="30"/>
                      <a:pt x="16" y="33"/>
                    </a:cubicBezTo>
                    <a:cubicBezTo>
                      <a:pt x="15" y="35"/>
                      <a:pt x="12" y="37"/>
                      <a:pt x="15" y="39"/>
                    </a:cubicBezTo>
                    <a:cubicBezTo>
                      <a:pt x="19" y="41"/>
                      <a:pt x="20" y="43"/>
                      <a:pt x="22" y="44"/>
                    </a:cubicBezTo>
                    <a:cubicBezTo>
                      <a:pt x="24" y="45"/>
                      <a:pt x="25" y="46"/>
                      <a:pt x="23" y="48"/>
                    </a:cubicBezTo>
                    <a:cubicBezTo>
                      <a:pt x="21" y="49"/>
                      <a:pt x="19" y="48"/>
                      <a:pt x="19" y="52"/>
                    </a:cubicBezTo>
                    <a:cubicBezTo>
                      <a:pt x="19" y="55"/>
                      <a:pt x="17" y="58"/>
                      <a:pt x="16" y="57"/>
                    </a:cubicBezTo>
                    <a:cubicBezTo>
                      <a:pt x="14" y="57"/>
                      <a:pt x="14" y="57"/>
                      <a:pt x="13" y="58"/>
                    </a:cubicBezTo>
                    <a:cubicBezTo>
                      <a:pt x="12" y="58"/>
                      <a:pt x="12" y="55"/>
                      <a:pt x="10" y="58"/>
                    </a:cubicBezTo>
                    <a:cubicBezTo>
                      <a:pt x="10" y="58"/>
                      <a:pt x="11" y="62"/>
                      <a:pt x="11" y="62"/>
                    </a:cubicBezTo>
                    <a:cubicBezTo>
                      <a:pt x="11" y="63"/>
                      <a:pt x="10" y="65"/>
                      <a:pt x="9" y="65"/>
                    </a:cubicBezTo>
                    <a:cubicBezTo>
                      <a:pt x="8" y="64"/>
                      <a:pt x="4" y="63"/>
                      <a:pt x="2" y="64"/>
                    </a:cubicBezTo>
                    <a:cubicBezTo>
                      <a:pt x="0" y="66"/>
                      <a:pt x="0" y="66"/>
                      <a:pt x="2" y="68"/>
                    </a:cubicBezTo>
                    <a:cubicBezTo>
                      <a:pt x="3" y="69"/>
                      <a:pt x="8" y="72"/>
                      <a:pt x="8" y="74"/>
                    </a:cubicBezTo>
                    <a:cubicBezTo>
                      <a:pt x="8" y="76"/>
                      <a:pt x="8" y="80"/>
                      <a:pt x="9" y="80"/>
                    </a:cubicBezTo>
                    <a:cubicBezTo>
                      <a:pt x="11" y="81"/>
                      <a:pt x="15" y="80"/>
                      <a:pt x="15" y="82"/>
                    </a:cubicBezTo>
                    <a:cubicBezTo>
                      <a:pt x="16" y="84"/>
                      <a:pt x="17" y="86"/>
                      <a:pt x="16" y="88"/>
                    </a:cubicBezTo>
                    <a:cubicBezTo>
                      <a:pt x="16" y="88"/>
                      <a:pt x="16" y="88"/>
                      <a:pt x="16" y="88"/>
                    </a:cubicBezTo>
                    <a:cubicBezTo>
                      <a:pt x="21" y="90"/>
                      <a:pt x="29" y="93"/>
                      <a:pt x="33" y="93"/>
                    </a:cubicBezTo>
                    <a:cubicBezTo>
                      <a:pt x="39" y="93"/>
                      <a:pt x="42" y="91"/>
                      <a:pt x="46" y="86"/>
                    </a:cubicBezTo>
                    <a:cubicBezTo>
                      <a:pt x="49" y="82"/>
                      <a:pt x="58" y="74"/>
                      <a:pt x="63" y="75"/>
                    </a:cubicBezTo>
                    <a:cubicBezTo>
                      <a:pt x="68" y="77"/>
                      <a:pt x="71" y="75"/>
                      <a:pt x="72" y="81"/>
                    </a:cubicBezTo>
                    <a:cubicBezTo>
                      <a:pt x="73" y="86"/>
                      <a:pt x="73" y="93"/>
                      <a:pt x="79" y="94"/>
                    </a:cubicBezTo>
                    <a:cubicBezTo>
                      <a:pt x="85" y="95"/>
                      <a:pt x="100" y="98"/>
                      <a:pt x="102" y="95"/>
                    </a:cubicBezTo>
                    <a:cubicBezTo>
                      <a:pt x="104" y="93"/>
                      <a:pt x="101" y="87"/>
                      <a:pt x="105" y="83"/>
                    </a:cubicBezTo>
                    <a:cubicBezTo>
                      <a:pt x="107" y="80"/>
                      <a:pt x="111" y="78"/>
                      <a:pt x="115" y="77"/>
                    </a:cubicBezTo>
                    <a:cubicBezTo>
                      <a:pt x="116" y="77"/>
                      <a:pt x="116" y="77"/>
                      <a:pt x="116" y="77"/>
                    </a:cubicBezTo>
                    <a:cubicBezTo>
                      <a:pt x="116" y="77"/>
                      <a:pt x="116" y="73"/>
                      <a:pt x="116" y="70"/>
                    </a:cubicBezTo>
                    <a:cubicBezTo>
                      <a:pt x="115" y="67"/>
                      <a:pt x="116" y="66"/>
                      <a:pt x="114" y="62"/>
                    </a:cubicBezTo>
                    <a:cubicBezTo>
                      <a:pt x="111" y="58"/>
                      <a:pt x="112" y="55"/>
                      <a:pt x="112" y="55"/>
                    </a:cubicBezTo>
                    <a:cubicBezTo>
                      <a:pt x="112" y="55"/>
                      <a:pt x="116" y="53"/>
                      <a:pt x="117" y="49"/>
                    </a:cubicBezTo>
                    <a:cubicBezTo>
                      <a:pt x="119" y="45"/>
                      <a:pt x="121" y="45"/>
                      <a:pt x="119" y="39"/>
                    </a:cubicBezTo>
                    <a:cubicBezTo>
                      <a:pt x="116" y="34"/>
                      <a:pt x="115" y="30"/>
                      <a:pt x="115" y="25"/>
                    </a:cubicBezTo>
                    <a:cubicBezTo>
                      <a:pt x="115" y="24"/>
                      <a:pt x="115" y="22"/>
                      <a:pt x="115" y="21"/>
                    </a:cubicBezTo>
                    <a:cubicBezTo>
                      <a:pt x="115" y="20"/>
                      <a:pt x="115" y="20"/>
                      <a:pt x="115" y="20"/>
                    </a:cubicBezTo>
                    <a:cubicBezTo>
                      <a:pt x="110" y="19"/>
                      <a:pt x="105" y="19"/>
                      <a:pt x="103" y="18"/>
                    </a:cubicBezTo>
                    <a:cubicBezTo>
                      <a:pt x="98" y="16"/>
                      <a:pt x="98" y="20"/>
                      <a:pt x="94" y="19"/>
                    </a:cubicBezTo>
                    <a:cubicBezTo>
                      <a:pt x="90" y="19"/>
                      <a:pt x="89" y="16"/>
                      <a:pt x="85" y="12"/>
                    </a:cubicBezTo>
                    <a:cubicBezTo>
                      <a:pt x="81" y="9"/>
                      <a:pt x="79" y="11"/>
                      <a:pt x="74" y="11"/>
                    </a:cubicBezTo>
                    <a:cubicBezTo>
                      <a:pt x="68" y="11"/>
                      <a:pt x="68" y="11"/>
                      <a:pt x="65" y="8"/>
                    </a:cubicBezTo>
                    <a:cubicBezTo>
                      <a:pt x="62" y="5"/>
                      <a:pt x="58" y="3"/>
                      <a:pt x="52" y="2"/>
                    </a:cubicBezTo>
                    <a:cubicBezTo>
                      <a:pt x="50" y="2"/>
                      <a:pt x="48" y="1"/>
                      <a:pt x="47" y="0"/>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6" name="Freeform 12">
                <a:extLst>
                  <a:ext uri="{FF2B5EF4-FFF2-40B4-BE49-F238E27FC236}">
                    <a16:creationId xmlns:a16="http://schemas.microsoft.com/office/drawing/2014/main" id="{28624664-A0AF-40A4-A98E-C96D96092D01}"/>
                  </a:ext>
                </a:extLst>
              </p:cNvPr>
              <p:cNvSpPr>
                <a:spLocks/>
              </p:cNvSpPr>
              <p:nvPr/>
            </p:nvSpPr>
            <p:spPr bwMode="auto">
              <a:xfrm>
                <a:off x="4445155" y="2523002"/>
                <a:ext cx="528193" cy="465478"/>
              </a:xfrm>
              <a:custGeom>
                <a:avLst/>
                <a:gdLst>
                  <a:gd name="T0" fmla="*/ 27 w 101"/>
                  <a:gd name="T1" fmla="*/ 40 h 89"/>
                  <a:gd name="T2" fmla="*/ 70 w 101"/>
                  <a:gd name="T3" fmla="*/ 51 h 89"/>
                  <a:gd name="T4" fmla="*/ 104 w 101"/>
                  <a:gd name="T5" fmla="*/ 32 h 89"/>
                  <a:gd name="T6" fmla="*/ 150 w 101"/>
                  <a:gd name="T7" fmla="*/ 3 h 89"/>
                  <a:gd name="T8" fmla="*/ 174 w 101"/>
                  <a:gd name="T9" fmla="*/ 19 h 89"/>
                  <a:gd name="T10" fmla="*/ 192 w 101"/>
                  <a:gd name="T11" fmla="*/ 53 h 89"/>
                  <a:gd name="T12" fmla="*/ 230 w 101"/>
                  <a:gd name="T13" fmla="*/ 59 h 89"/>
                  <a:gd name="T14" fmla="*/ 230 w 101"/>
                  <a:gd name="T15" fmla="*/ 62 h 89"/>
                  <a:gd name="T16" fmla="*/ 235 w 101"/>
                  <a:gd name="T17" fmla="*/ 86 h 89"/>
                  <a:gd name="T18" fmla="*/ 262 w 101"/>
                  <a:gd name="T19" fmla="*/ 110 h 89"/>
                  <a:gd name="T20" fmla="*/ 267 w 101"/>
                  <a:gd name="T21" fmla="*/ 123 h 89"/>
                  <a:gd name="T22" fmla="*/ 270 w 101"/>
                  <a:gd name="T23" fmla="*/ 166 h 89"/>
                  <a:gd name="T24" fmla="*/ 257 w 101"/>
                  <a:gd name="T25" fmla="*/ 176 h 89"/>
                  <a:gd name="T26" fmla="*/ 243 w 101"/>
                  <a:gd name="T27" fmla="*/ 187 h 89"/>
                  <a:gd name="T28" fmla="*/ 243 w 101"/>
                  <a:gd name="T29" fmla="*/ 195 h 89"/>
                  <a:gd name="T30" fmla="*/ 243 w 101"/>
                  <a:gd name="T31" fmla="*/ 198 h 89"/>
                  <a:gd name="T32" fmla="*/ 241 w 101"/>
                  <a:gd name="T33" fmla="*/ 198 h 89"/>
                  <a:gd name="T34" fmla="*/ 227 w 101"/>
                  <a:gd name="T35" fmla="*/ 195 h 89"/>
                  <a:gd name="T36" fmla="*/ 227 w 101"/>
                  <a:gd name="T37" fmla="*/ 217 h 89"/>
                  <a:gd name="T38" fmla="*/ 203 w 101"/>
                  <a:gd name="T39" fmla="*/ 217 h 89"/>
                  <a:gd name="T40" fmla="*/ 182 w 101"/>
                  <a:gd name="T41" fmla="*/ 219 h 89"/>
                  <a:gd name="T42" fmla="*/ 171 w 101"/>
                  <a:gd name="T43" fmla="*/ 230 h 89"/>
                  <a:gd name="T44" fmla="*/ 163 w 101"/>
                  <a:gd name="T45" fmla="*/ 222 h 89"/>
                  <a:gd name="T46" fmla="*/ 152 w 101"/>
                  <a:gd name="T47" fmla="*/ 214 h 89"/>
                  <a:gd name="T48" fmla="*/ 120 w 101"/>
                  <a:gd name="T49" fmla="*/ 227 h 89"/>
                  <a:gd name="T50" fmla="*/ 104 w 101"/>
                  <a:gd name="T51" fmla="*/ 235 h 89"/>
                  <a:gd name="T52" fmla="*/ 99 w 101"/>
                  <a:gd name="T53" fmla="*/ 227 h 89"/>
                  <a:gd name="T54" fmla="*/ 88 w 101"/>
                  <a:gd name="T55" fmla="*/ 217 h 89"/>
                  <a:gd name="T56" fmla="*/ 88 w 101"/>
                  <a:gd name="T57" fmla="*/ 203 h 89"/>
                  <a:gd name="T58" fmla="*/ 83 w 101"/>
                  <a:gd name="T59" fmla="*/ 193 h 89"/>
                  <a:gd name="T60" fmla="*/ 72 w 101"/>
                  <a:gd name="T61" fmla="*/ 179 h 89"/>
                  <a:gd name="T62" fmla="*/ 59 w 101"/>
                  <a:gd name="T63" fmla="*/ 171 h 89"/>
                  <a:gd name="T64" fmla="*/ 43 w 101"/>
                  <a:gd name="T65" fmla="*/ 168 h 89"/>
                  <a:gd name="T66" fmla="*/ 32 w 101"/>
                  <a:gd name="T67" fmla="*/ 166 h 89"/>
                  <a:gd name="T68" fmla="*/ 37 w 101"/>
                  <a:gd name="T69" fmla="*/ 152 h 89"/>
                  <a:gd name="T70" fmla="*/ 35 w 101"/>
                  <a:gd name="T71" fmla="*/ 139 h 89"/>
                  <a:gd name="T72" fmla="*/ 21 w 101"/>
                  <a:gd name="T73" fmla="*/ 120 h 89"/>
                  <a:gd name="T74" fmla="*/ 5 w 101"/>
                  <a:gd name="T75" fmla="*/ 107 h 89"/>
                  <a:gd name="T76" fmla="*/ 3 w 101"/>
                  <a:gd name="T77" fmla="*/ 67 h 89"/>
                  <a:gd name="T78" fmla="*/ 11 w 101"/>
                  <a:gd name="T79" fmla="*/ 59 h 89"/>
                  <a:gd name="T80" fmla="*/ 21 w 101"/>
                  <a:gd name="T81" fmla="*/ 43 h 89"/>
                  <a:gd name="T82" fmla="*/ 24 w 101"/>
                  <a:gd name="T83" fmla="*/ 37 h 89"/>
                  <a:gd name="T84" fmla="*/ 27 w 101"/>
                  <a:gd name="T85" fmla="*/ 40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 h="89">
                    <a:moveTo>
                      <a:pt x="10" y="15"/>
                    </a:moveTo>
                    <a:cubicBezTo>
                      <a:pt x="15" y="17"/>
                      <a:pt x="22" y="19"/>
                      <a:pt x="26" y="19"/>
                    </a:cubicBezTo>
                    <a:cubicBezTo>
                      <a:pt x="32" y="19"/>
                      <a:pt x="35" y="17"/>
                      <a:pt x="39" y="12"/>
                    </a:cubicBezTo>
                    <a:cubicBezTo>
                      <a:pt x="42" y="8"/>
                      <a:pt x="51" y="0"/>
                      <a:pt x="56" y="1"/>
                    </a:cubicBezTo>
                    <a:cubicBezTo>
                      <a:pt x="61" y="3"/>
                      <a:pt x="64" y="1"/>
                      <a:pt x="65" y="7"/>
                    </a:cubicBezTo>
                    <a:cubicBezTo>
                      <a:pt x="66" y="12"/>
                      <a:pt x="66" y="19"/>
                      <a:pt x="72" y="20"/>
                    </a:cubicBezTo>
                    <a:cubicBezTo>
                      <a:pt x="75" y="20"/>
                      <a:pt x="81" y="21"/>
                      <a:pt x="86" y="22"/>
                    </a:cubicBezTo>
                    <a:cubicBezTo>
                      <a:pt x="86" y="23"/>
                      <a:pt x="86" y="23"/>
                      <a:pt x="86" y="23"/>
                    </a:cubicBezTo>
                    <a:cubicBezTo>
                      <a:pt x="85" y="26"/>
                      <a:pt x="86" y="30"/>
                      <a:pt x="88" y="32"/>
                    </a:cubicBezTo>
                    <a:cubicBezTo>
                      <a:pt x="94" y="36"/>
                      <a:pt x="98" y="41"/>
                      <a:pt x="98" y="41"/>
                    </a:cubicBezTo>
                    <a:cubicBezTo>
                      <a:pt x="100" y="46"/>
                      <a:pt x="100" y="46"/>
                      <a:pt x="100" y="46"/>
                    </a:cubicBezTo>
                    <a:cubicBezTo>
                      <a:pt x="101" y="62"/>
                      <a:pt x="101" y="62"/>
                      <a:pt x="101" y="62"/>
                    </a:cubicBezTo>
                    <a:cubicBezTo>
                      <a:pt x="101" y="62"/>
                      <a:pt x="99" y="66"/>
                      <a:pt x="96" y="66"/>
                    </a:cubicBezTo>
                    <a:cubicBezTo>
                      <a:pt x="93" y="67"/>
                      <a:pt x="90" y="68"/>
                      <a:pt x="91" y="70"/>
                    </a:cubicBezTo>
                    <a:cubicBezTo>
                      <a:pt x="91" y="71"/>
                      <a:pt x="91" y="72"/>
                      <a:pt x="91" y="73"/>
                    </a:cubicBezTo>
                    <a:cubicBezTo>
                      <a:pt x="91" y="74"/>
                      <a:pt x="91" y="74"/>
                      <a:pt x="91" y="74"/>
                    </a:cubicBezTo>
                    <a:cubicBezTo>
                      <a:pt x="91" y="74"/>
                      <a:pt x="91" y="74"/>
                      <a:pt x="90" y="74"/>
                    </a:cubicBezTo>
                    <a:cubicBezTo>
                      <a:pt x="89" y="73"/>
                      <a:pt x="85" y="73"/>
                      <a:pt x="85" y="73"/>
                    </a:cubicBezTo>
                    <a:cubicBezTo>
                      <a:pt x="85" y="73"/>
                      <a:pt x="86" y="81"/>
                      <a:pt x="85" y="81"/>
                    </a:cubicBezTo>
                    <a:cubicBezTo>
                      <a:pt x="84" y="82"/>
                      <a:pt x="78" y="82"/>
                      <a:pt x="76" y="81"/>
                    </a:cubicBezTo>
                    <a:cubicBezTo>
                      <a:pt x="74" y="80"/>
                      <a:pt x="72" y="81"/>
                      <a:pt x="68" y="82"/>
                    </a:cubicBezTo>
                    <a:cubicBezTo>
                      <a:pt x="64" y="82"/>
                      <a:pt x="64" y="86"/>
                      <a:pt x="64" y="86"/>
                    </a:cubicBezTo>
                    <a:cubicBezTo>
                      <a:pt x="64" y="86"/>
                      <a:pt x="62" y="85"/>
                      <a:pt x="61" y="83"/>
                    </a:cubicBezTo>
                    <a:cubicBezTo>
                      <a:pt x="59" y="82"/>
                      <a:pt x="58" y="80"/>
                      <a:pt x="57" y="80"/>
                    </a:cubicBezTo>
                    <a:cubicBezTo>
                      <a:pt x="56" y="80"/>
                      <a:pt x="47" y="84"/>
                      <a:pt x="45" y="85"/>
                    </a:cubicBezTo>
                    <a:cubicBezTo>
                      <a:pt x="44" y="86"/>
                      <a:pt x="42" y="87"/>
                      <a:pt x="39" y="88"/>
                    </a:cubicBezTo>
                    <a:cubicBezTo>
                      <a:pt x="37" y="89"/>
                      <a:pt x="38" y="87"/>
                      <a:pt x="37" y="85"/>
                    </a:cubicBezTo>
                    <a:cubicBezTo>
                      <a:pt x="37" y="84"/>
                      <a:pt x="34" y="83"/>
                      <a:pt x="33" y="81"/>
                    </a:cubicBezTo>
                    <a:cubicBezTo>
                      <a:pt x="31" y="79"/>
                      <a:pt x="33" y="79"/>
                      <a:pt x="33" y="76"/>
                    </a:cubicBezTo>
                    <a:cubicBezTo>
                      <a:pt x="33" y="73"/>
                      <a:pt x="32" y="74"/>
                      <a:pt x="31" y="72"/>
                    </a:cubicBezTo>
                    <a:cubicBezTo>
                      <a:pt x="29" y="71"/>
                      <a:pt x="30" y="70"/>
                      <a:pt x="27" y="67"/>
                    </a:cubicBezTo>
                    <a:cubicBezTo>
                      <a:pt x="25" y="64"/>
                      <a:pt x="24" y="66"/>
                      <a:pt x="22" y="64"/>
                    </a:cubicBezTo>
                    <a:cubicBezTo>
                      <a:pt x="19" y="62"/>
                      <a:pt x="19" y="62"/>
                      <a:pt x="16" y="63"/>
                    </a:cubicBezTo>
                    <a:cubicBezTo>
                      <a:pt x="13" y="64"/>
                      <a:pt x="13" y="63"/>
                      <a:pt x="12" y="62"/>
                    </a:cubicBezTo>
                    <a:cubicBezTo>
                      <a:pt x="12" y="61"/>
                      <a:pt x="12" y="58"/>
                      <a:pt x="14" y="57"/>
                    </a:cubicBezTo>
                    <a:cubicBezTo>
                      <a:pt x="16" y="55"/>
                      <a:pt x="14" y="54"/>
                      <a:pt x="13" y="52"/>
                    </a:cubicBezTo>
                    <a:cubicBezTo>
                      <a:pt x="12" y="51"/>
                      <a:pt x="10" y="47"/>
                      <a:pt x="8" y="45"/>
                    </a:cubicBezTo>
                    <a:cubicBezTo>
                      <a:pt x="5" y="43"/>
                      <a:pt x="5" y="41"/>
                      <a:pt x="2" y="40"/>
                    </a:cubicBezTo>
                    <a:cubicBezTo>
                      <a:pt x="0" y="39"/>
                      <a:pt x="1" y="29"/>
                      <a:pt x="1" y="25"/>
                    </a:cubicBezTo>
                    <a:cubicBezTo>
                      <a:pt x="1" y="22"/>
                      <a:pt x="2" y="24"/>
                      <a:pt x="4" y="22"/>
                    </a:cubicBezTo>
                    <a:cubicBezTo>
                      <a:pt x="6" y="19"/>
                      <a:pt x="6" y="17"/>
                      <a:pt x="8" y="16"/>
                    </a:cubicBezTo>
                    <a:cubicBezTo>
                      <a:pt x="9" y="15"/>
                      <a:pt x="9" y="15"/>
                      <a:pt x="9" y="14"/>
                    </a:cubicBezTo>
                    <a:lnTo>
                      <a:pt x="10" y="15"/>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7" name="Freeform 13">
                <a:extLst>
                  <a:ext uri="{FF2B5EF4-FFF2-40B4-BE49-F238E27FC236}">
                    <a16:creationId xmlns:a16="http://schemas.microsoft.com/office/drawing/2014/main" id="{8A870BBC-88C5-4582-A8E1-1E2A009B6C5C}"/>
                  </a:ext>
                </a:extLst>
              </p:cNvPr>
              <p:cNvSpPr>
                <a:spLocks/>
              </p:cNvSpPr>
              <p:nvPr/>
            </p:nvSpPr>
            <p:spPr bwMode="auto">
              <a:xfrm>
                <a:off x="3433763" y="2397832"/>
                <a:ext cx="455811" cy="569135"/>
              </a:xfrm>
              <a:custGeom>
                <a:avLst/>
                <a:gdLst>
                  <a:gd name="T0" fmla="*/ 233 w 87"/>
                  <a:gd name="T1" fmla="*/ 190 h 109"/>
                  <a:gd name="T2" fmla="*/ 230 w 87"/>
                  <a:gd name="T3" fmla="*/ 208 h 109"/>
                  <a:gd name="T4" fmla="*/ 220 w 87"/>
                  <a:gd name="T5" fmla="*/ 232 h 109"/>
                  <a:gd name="T6" fmla="*/ 198 w 87"/>
                  <a:gd name="T7" fmla="*/ 240 h 109"/>
                  <a:gd name="T8" fmla="*/ 193 w 87"/>
                  <a:gd name="T9" fmla="*/ 256 h 109"/>
                  <a:gd name="T10" fmla="*/ 174 w 87"/>
                  <a:gd name="T11" fmla="*/ 256 h 109"/>
                  <a:gd name="T12" fmla="*/ 163 w 87"/>
                  <a:gd name="T13" fmla="*/ 259 h 109"/>
                  <a:gd name="T14" fmla="*/ 134 w 87"/>
                  <a:gd name="T15" fmla="*/ 270 h 109"/>
                  <a:gd name="T16" fmla="*/ 112 w 87"/>
                  <a:gd name="T17" fmla="*/ 291 h 109"/>
                  <a:gd name="T18" fmla="*/ 91 w 87"/>
                  <a:gd name="T19" fmla="*/ 288 h 109"/>
                  <a:gd name="T20" fmla="*/ 72 w 87"/>
                  <a:gd name="T21" fmla="*/ 262 h 109"/>
                  <a:gd name="T22" fmla="*/ 62 w 87"/>
                  <a:gd name="T23" fmla="*/ 246 h 109"/>
                  <a:gd name="T24" fmla="*/ 43 w 87"/>
                  <a:gd name="T25" fmla="*/ 240 h 109"/>
                  <a:gd name="T26" fmla="*/ 27 w 87"/>
                  <a:gd name="T27" fmla="*/ 238 h 109"/>
                  <a:gd name="T28" fmla="*/ 24 w 87"/>
                  <a:gd name="T29" fmla="*/ 238 h 109"/>
                  <a:gd name="T30" fmla="*/ 24 w 87"/>
                  <a:gd name="T31" fmla="*/ 230 h 109"/>
                  <a:gd name="T32" fmla="*/ 13 w 87"/>
                  <a:gd name="T33" fmla="*/ 211 h 109"/>
                  <a:gd name="T34" fmla="*/ 3 w 87"/>
                  <a:gd name="T35" fmla="*/ 198 h 109"/>
                  <a:gd name="T36" fmla="*/ 3 w 87"/>
                  <a:gd name="T37" fmla="*/ 182 h 109"/>
                  <a:gd name="T38" fmla="*/ 11 w 87"/>
                  <a:gd name="T39" fmla="*/ 166 h 109"/>
                  <a:gd name="T40" fmla="*/ 35 w 87"/>
                  <a:gd name="T41" fmla="*/ 147 h 109"/>
                  <a:gd name="T42" fmla="*/ 40 w 87"/>
                  <a:gd name="T43" fmla="*/ 131 h 109"/>
                  <a:gd name="T44" fmla="*/ 29 w 87"/>
                  <a:gd name="T45" fmla="*/ 115 h 109"/>
                  <a:gd name="T46" fmla="*/ 0 w 87"/>
                  <a:gd name="T47" fmla="*/ 77 h 109"/>
                  <a:gd name="T48" fmla="*/ 21 w 87"/>
                  <a:gd name="T49" fmla="*/ 69 h 109"/>
                  <a:gd name="T50" fmla="*/ 51 w 87"/>
                  <a:gd name="T51" fmla="*/ 59 h 109"/>
                  <a:gd name="T52" fmla="*/ 80 w 87"/>
                  <a:gd name="T53" fmla="*/ 59 h 109"/>
                  <a:gd name="T54" fmla="*/ 104 w 87"/>
                  <a:gd name="T55" fmla="*/ 48 h 109"/>
                  <a:gd name="T56" fmla="*/ 118 w 87"/>
                  <a:gd name="T57" fmla="*/ 24 h 109"/>
                  <a:gd name="T58" fmla="*/ 123 w 87"/>
                  <a:gd name="T59" fmla="*/ 8 h 109"/>
                  <a:gd name="T60" fmla="*/ 134 w 87"/>
                  <a:gd name="T61" fmla="*/ 5 h 109"/>
                  <a:gd name="T62" fmla="*/ 139 w 87"/>
                  <a:gd name="T63" fmla="*/ 5 h 109"/>
                  <a:gd name="T64" fmla="*/ 139 w 87"/>
                  <a:gd name="T65" fmla="*/ 5 h 109"/>
                  <a:gd name="T66" fmla="*/ 145 w 87"/>
                  <a:gd name="T67" fmla="*/ 21 h 109"/>
                  <a:gd name="T68" fmla="*/ 153 w 87"/>
                  <a:gd name="T69" fmla="*/ 37 h 109"/>
                  <a:gd name="T70" fmla="*/ 155 w 87"/>
                  <a:gd name="T71" fmla="*/ 53 h 109"/>
                  <a:gd name="T72" fmla="*/ 155 w 87"/>
                  <a:gd name="T73" fmla="*/ 72 h 109"/>
                  <a:gd name="T74" fmla="*/ 161 w 87"/>
                  <a:gd name="T75" fmla="*/ 91 h 109"/>
                  <a:gd name="T76" fmla="*/ 166 w 87"/>
                  <a:gd name="T77" fmla="*/ 101 h 109"/>
                  <a:gd name="T78" fmla="*/ 177 w 87"/>
                  <a:gd name="T79" fmla="*/ 109 h 109"/>
                  <a:gd name="T80" fmla="*/ 190 w 87"/>
                  <a:gd name="T81" fmla="*/ 112 h 109"/>
                  <a:gd name="T82" fmla="*/ 196 w 87"/>
                  <a:gd name="T83" fmla="*/ 131 h 109"/>
                  <a:gd name="T84" fmla="*/ 193 w 87"/>
                  <a:gd name="T85" fmla="*/ 139 h 109"/>
                  <a:gd name="T86" fmla="*/ 217 w 87"/>
                  <a:gd name="T87" fmla="*/ 144 h 109"/>
                  <a:gd name="T88" fmla="*/ 220 w 87"/>
                  <a:gd name="T89" fmla="*/ 163 h 109"/>
                  <a:gd name="T90" fmla="*/ 220 w 87"/>
                  <a:gd name="T91" fmla="*/ 187 h 109"/>
                  <a:gd name="T92" fmla="*/ 233 w 87"/>
                  <a:gd name="T93" fmla="*/ 187 h 109"/>
                  <a:gd name="T94" fmla="*/ 233 w 87"/>
                  <a:gd name="T95" fmla="*/ 190 h 1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7" h="109">
                    <a:moveTo>
                      <a:pt x="87" y="71"/>
                    </a:moveTo>
                    <a:cubicBezTo>
                      <a:pt x="86" y="74"/>
                      <a:pt x="86" y="77"/>
                      <a:pt x="86" y="78"/>
                    </a:cubicBezTo>
                    <a:cubicBezTo>
                      <a:pt x="87" y="79"/>
                      <a:pt x="83" y="85"/>
                      <a:pt x="82" y="87"/>
                    </a:cubicBezTo>
                    <a:cubicBezTo>
                      <a:pt x="81" y="88"/>
                      <a:pt x="75" y="88"/>
                      <a:pt x="74" y="90"/>
                    </a:cubicBezTo>
                    <a:cubicBezTo>
                      <a:pt x="72" y="91"/>
                      <a:pt x="74" y="95"/>
                      <a:pt x="72" y="96"/>
                    </a:cubicBezTo>
                    <a:cubicBezTo>
                      <a:pt x="70" y="97"/>
                      <a:pt x="65" y="96"/>
                      <a:pt x="65" y="96"/>
                    </a:cubicBezTo>
                    <a:cubicBezTo>
                      <a:pt x="65" y="96"/>
                      <a:pt x="64" y="97"/>
                      <a:pt x="61" y="97"/>
                    </a:cubicBezTo>
                    <a:cubicBezTo>
                      <a:pt x="59" y="97"/>
                      <a:pt x="52" y="97"/>
                      <a:pt x="50" y="101"/>
                    </a:cubicBezTo>
                    <a:cubicBezTo>
                      <a:pt x="48" y="105"/>
                      <a:pt x="44" y="109"/>
                      <a:pt x="42" y="109"/>
                    </a:cubicBezTo>
                    <a:cubicBezTo>
                      <a:pt x="40" y="109"/>
                      <a:pt x="38" y="109"/>
                      <a:pt x="34" y="108"/>
                    </a:cubicBezTo>
                    <a:cubicBezTo>
                      <a:pt x="31" y="106"/>
                      <a:pt x="29" y="100"/>
                      <a:pt x="27" y="98"/>
                    </a:cubicBezTo>
                    <a:cubicBezTo>
                      <a:pt x="26" y="97"/>
                      <a:pt x="26" y="93"/>
                      <a:pt x="23" y="92"/>
                    </a:cubicBezTo>
                    <a:cubicBezTo>
                      <a:pt x="21" y="91"/>
                      <a:pt x="18" y="87"/>
                      <a:pt x="16" y="90"/>
                    </a:cubicBezTo>
                    <a:cubicBezTo>
                      <a:pt x="14" y="93"/>
                      <a:pt x="12" y="90"/>
                      <a:pt x="10" y="89"/>
                    </a:cubicBezTo>
                    <a:cubicBezTo>
                      <a:pt x="9" y="89"/>
                      <a:pt x="9" y="89"/>
                      <a:pt x="9" y="89"/>
                    </a:cubicBezTo>
                    <a:cubicBezTo>
                      <a:pt x="9" y="88"/>
                      <a:pt x="9" y="87"/>
                      <a:pt x="9" y="86"/>
                    </a:cubicBezTo>
                    <a:cubicBezTo>
                      <a:pt x="9" y="85"/>
                      <a:pt x="6" y="80"/>
                      <a:pt x="5" y="79"/>
                    </a:cubicBezTo>
                    <a:cubicBezTo>
                      <a:pt x="4" y="78"/>
                      <a:pt x="1" y="74"/>
                      <a:pt x="1" y="74"/>
                    </a:cubicBezTo>
                    <a:cubicBezTo>
                      <a:pt x="1" y="74"/>
                      <a:pt x="1" y="69"/>
                      <a:pt x="1" y="68"/>
                    </a:cubicBezTo>
                    <a:cubicBezTo>
                      <a:pt x="0" y="66"/>
                      <a:pt x="2" y="63"/>
                      <a:pt x="4" y="62"/>
                    </a:cubicBezTo>
                    <a:cubicBezTo>
                      <a:pt x="6" y="61"/>
                      <a:pt x="12" y="56"/>
                      <a:pt x="13" y="55"/>
                    </a:cubicBezTo>
                    <a:cubicBezTo>
                      <a:pt x="14" y="54"/>
                      <a:pt x="16" y="52"/>
                      <a:pt x="15" y="49"/>
                    </a:cubicBezTo>
                    <a:cubicBezTo>
                      <a:pt x="14" y="46"/>
                      <a:pt x="12" y="44"/>
                      <a:pt x="11" y="43"/>
                    </a:cubicBezTo>
                    <a:cubicBezTo>
                      <a:pt x="9" y="42"/>
                      <a:pt x="3" y="38"/>
                      <a:pt x="0" y="29"/>
                    </a:cubicBezTo>
                    <a:cubicBezTo>
                      <a:pt x="0" y="29"/>
                      <a:pt x="5" y="27"/>
                      <a:pt x="8" y="26"/>
                    </a:cubicBezTo>
                    <a:cubicBezTo>
                      <a:pt x="11" y="24"/>
                      <a:pt x="14" y="24"/>
                      <a:pt x="19" y="22"/>
                    </a:cubicBezTo>
                    <a:cubicBezTo>
                      <a:pt x="23" y="20"/>
                      <a:pt x="26" y="22"/>
                      <a:pt x="30" y="22"/>
                    </a:cubicBezTo>
                    <a:cubicBezTo>
                      <a:pt x="35" y="22"/>
                      <a:pt x="36" y="20"/>
                      <a:pt x="39" y="18"/>
                    </a:cubicBezTo>
                    <a:cubicBezTo>
                      <a:pt x="42" y="16"/>
                      <a:pt x="43" y="13"/>
                      <a:pt x="44" y="9"/>
                    </a:cubicBezTo>
                    <a:cubicBezTo>
                      <a:pt x="44" y="5"/>
                      <a:pt x="44" y="4"/>
                      <a:pt x="46" y="3"/>
                    </a:cubicBezTo>
                    <a:cubicBezTo>
                      <a:pt x="48" y="1"/>
                      <a:pt x="48" y="0"/>
                      <a:pt x="50" y="2"/>
                    </a:cubicBezTo>
                    <a:cubicBezTo>
                      <a:pt x="51" y="3"/>
                      <a:pt x="51" y="2"/>
                      <a:pt x="52" y="2"/>
                    </a:cubicBezTo>
                    <a:cubicBezTo>
                      <a:pt x="52" y="2"/>
                      <a:pt x="52" y="2"/>
                      <a:pt x="52" y="2"/>
                    </a:cubicBezTo>
                    <a:cubicBezTo>
                      <a:pt x="52" y="2"/>
                      <a:pt x="54" y="6"/>
                      <a:pt x="54" y="8"/>
                    </a:cubicBezTo>
                    <a:cubicBezTo>
                      <a:pt x="54" y="9"/>
                      <a:pt x="57" y="13"/>
                      <a:pt x="57" y="14"/>
                    </a:cubicBezTo>
                    <a:cubicBezTo>
                      <a:pt x="58" y="15"/>
                      <a:pt x="59" y="17"/>
                      <a:pt x="58" y="20"/>
                    </a:cubicBezTo>
                    <a:cubicBezTo>
                      <a:pt x="57" y="23"/>
                      <a:pt x="57" y="26"/>
                      <a:pt x="58" y="27"/>
                    </a:cubicBezTo>
                    <a:cubicBezTo>
                      <a:pt x="59" y="28"/>
                      <a:pt x="60" y="32"/>
                      <a:pt x="60" y="34"/>
                    </a:cubicBezTo>
                    <a:cubicBezTo>
                      <a:pt x="60" y="35"/>
                      <a:pt x="61" y="36"/>
                      <a:pt x="62" y="38"/>
                    </a:cubicBezTo>
                    <a:cubicBezTo>
                      <a:pt x="62" y="40"/>
                      <a:pt x="63" y="40"/>
                      <a:pt x="66" y="41"/>
                    </a:cubicBezTo>
                    <a:cubicBezTo>
                      <a:pt x="69" y="41"/>
                      <a:pt x="70" y="39"/>
                      <a:pt x="71" y="42"/>
                    </a:cubicBezTo>
                    <a:cubicBezTo>
                      <a:pt x="71" y="46"/>
                      <a:pt x="73" y="49"/>
                      <a:pt x="73" y="49"/>
                    </a:cubicBezTo>
                    <a:cubicBezTo>
                      <a:pt x="73" y="49"/>
                      <a:pt x="70" y="51"/>
                      <a:pt x="72" y="52"/>
                    </a:cubicBezTo>
                    <a:cubicBezTo>
                      <a:pt x="75" y="52"/>
                      <a:pt x="80" y="53"/>
                      <a:pt x="81" y="54"/>
                    </a:cubicBezTo>
                    <a:cubicBezTo>
                      <a:pt x="82" y="55"/>
                      <a:pt x="83" y="58"/>
                      <a:pt x="82" y="61"/>
                    </a:cubicBezTo>
                    <a:cubicBezTo>
                      <a:pt x="82" y="65"/>
                      <a:pt x="80" y="70"/>
                      <a:pt x="82" y="70"/>
                    </a:cubicBezTo>
                    <a:cubicBezTo>
                      <a:pt x="84" y="70"/>
                      <a:pt x="85" y="70"/>
                      <a:pt x="87" y="70"/>
                    </a:cubicBezTo>
                    <a:lnTo>
                      <a:pt x="87" y="71"/>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8" name="Freeform 14">
                <a:extLst>
                  <a:ext uri="{FF2B5EF4-FFF2-40B4-BE49-F238E27FC236}">
                    <a16:creationId xmlns:a16="http://schemas.microsoft.com/office/drawing/2014/main" id="{46434876-1658-46E2-8272-C222BE4B82D6}"/>
                  </a:ext>
                </a:extLst>
              </p:cNvPr>
              <p:cNvSpPr>
                <a:spLocks/>
              </p:cNvSpPr>
              <p:nvPr/>
            </p:nvSpPr>
            <p:spPr bwMode="auto">
              <a:xfrm>
                <a:off x="3695903" y="2738139"/>
                <a:ext cx="643613" cy="510461"/>
              </a:xfrm>
              <a:custGeom>
                <a:avLst/>
                <a:gdLst>
                  <a:gd name="T0" fmla="*/ 0 w 123"/>
                  <a:gd name="T1" fmla="*/ 96 h 98"/>
                  <a:gd name="T2" fmla="*/ 8 w 123"/>
                  <a:gd name="T3" fmla="*/ 104 h 98"/>
                  <a:gd name="T4" fmla="*/ 21 w 123"/>
                  <a:gd name="T5" fmla="*/ 120 h 98"/>
                  <a:gd name="T6" fmla="*/ 24 w 123"/>
                  <a:gd name="T7" fmla="*/ 154 h 98"/>
                  <a:gd name="T8" fmla="*/ 43 w 123"/>
                  <a:gd name="T9" fmla="*/ 176 h 98"/>
                  <a:gd name="T10" fmla="*/ 67 w 123"/>
                  <a:gd name="T11" fmla="*/ 181 h 98"/>
                  <a:gd name="T12" fmla="*/ 80 w 123"/>
                  <a:gd name="T13" fmla="*/ 205 h 98"/>
                  <a:gd name="T14" fmla="*/ 166 w 123"/>
                  <a:gd name="T15" fmla="*/ 221 h 98"/>
                  <a:gd name="T16" fmla="*/ 187 w 123"/>
                  <a:gd name="T17" fmla="*/ 229 h 98"/>
                  <a:gd name="T18" fmla="*/ 214 w 123"/>
                  <a:gd name="T19" fmla="*/ 232 h 98"/>
                  <a:gd name="T20" fmla="*/ 238 w 123"/>
                  <a:gd name="T21" fmla="*/ 248 h 98"/>
                  <a:gd name="T22" fmla="*/ 257 w 123"/>
                  <a:gd name="T23" fmla="*/ 256 h 98"/>
                  <a:gd name="T24" fmla="*/ 281 w 123"/>
                  <a:gd name="T25" fmla="*/ 256 h 98"/>
                  <a:gd name="T26" fmla="*/ 284 w 123"/>
                  <a:gd name="T27" fmla="*/ 256 h 98"/>
                  <a:gd name="T28" fmla="*/ 284 w 123"/>
                  <a:gd name="T29" fmla="*/ 245 h 98"/>
                  <a:gd name="T30" fmla="*/ 289 w 123"/>
                  <a:gd name="T31" fmla="*/ 229 h 98"/>
                  <a:gd name="T32" fmla="*/ 278 w 123"/>
                  <a:gd name="T33" fmla="*/ 197 h 98"/>
                  <a:gd name="T34" fmla="*/ 278 w 123"/>
                  <a:gd name="T35" fmla="*/ 176 h 98"/>
                  <a:gd name="T36" fmla="*/ 286 w 123"/>
                  <a:gd name="T37" fmla="*/ 168 h 98"/>
                  <a:gd name="T38" fmla="*/ 305 w 123"/>
                  <a:gd name="T39" fmla="*/ 160 h 98"/>
                  <a:gd name="T40" fmla="*/ 297 w 123"/>
                  <a:gd name="T41" fmla="*/ 146 h 98"/>
                  <a:gd name="T42" fmla="*/ 305 w 123"/>
                  <a:gd name="T43" fmla="*/ 133 h 98"/>
                  <a:gd name="T44" fmla="*/ 316 w 123"/>
                  <a:gd name="T45" fmla="*/ 123 h 98"/>
                  <a:gd name="T46" fmla="*/ 329 w 123"/>
                  <a:gd name="T47" fmla="*/ 104 h 98"/>
                  <a:gd name="T48" fmla="*/ 318 w 123"/>
                  <a:gd name="T49" fmla="*/ 88 h 98"/>
                  <a:gd name="T50" fmla="*/ 310 w 123"/>
                  <a:gd name="T51" fmla="*/ 64 h 98"/>
                  <a:gd name="T52" fmla="*/ 305 w 123"/>
                  <a:gd name="T53" fmla="*/ 53 h 98"/>
                  <a:gd name="T54" fmla="*/ 300 w 123"/>
                  <a:gd name="T55" fmla="*/ 59 h 98"/>
                  <a:gd name="T56" fmla="*/ 276 w 123"/>
                  <a:gd name="T57" fmla="*/ 61 h 98"/>
                  <a:gd name="T58" fmla="*/ 259 w 123"/>
                  <a:gd name="T59" fmla="*/ 64 h 98"/>
                  <a:gd name="T60" fmla="*/ 257 w 123"/>
                  <a:gd name="T61" fmla="*/ 51 h 98"/>
                  <a:gd name="T62" fmla="*/ 246 w 123"/>
                  <a:gd name="T63" fmla="*/ 45 h 98"/>
                  <a:gd name="T64" fmla="*/ 241 w 123"/>
                  <a:gd name="T65" fmla="*/ 59 h 98"/>
                  <a:gd name="T66" fmla="*/ 235 w 123"/>
                  <a:gd name="T67" fmla="*/ 59 h 98"/>
                  <a:gd name="T68" fmla="*/ 225 w 123"/>
                  <a:gd name="T69" fmla="*/ 59 h 98"/>
                  <a:gd name="T70" fmla="*/ 214 w 123"/>
                  <a:gd name="T71" fmla="*/ 61 h 98"/>
                  <a:gd name="T72" fmla="*/ 201 w 123"/>
                  <a:gd name="T73" fmla="*/ 61 h 98"/>
                  <a:gd name="T74" fmla="*/ 195 w 123"/>
                  <a:gd name="T75" fmla="*/ 61 h 98"/>
                  <a:gd name="T76" fmla="*/ 206 w 123"/>
                  <a:gd name="T77" fmla="*/ 45 h 98"/>
                  <a:gd name="T78" fmla="*/ 209 w 123"/>
                  <a:gd name="T79" fmla="*/ 27 h 98"/>
                  <a:gd name="T80" fmla="*/ 201 w 123"/>
                  <a:gd name="T81" fmla="*/ 3 h 98"/>
                  <a:gd name="T82" fmla="*/ 201 w 123"/>
                  <a:gd name="T83" fmla="*/ 3 h 98"/>
                  <a:gd name="T84" fmla="*/ 187 w 123"/>
                  <a:gd name="T85" fmla="*/ 16 h 98"/>
                  <a:gd name="T86" fmla="*/ 171 w 123"/>
                  <a:gd name="T87" fmla="*/ 8 h 98"/>
                  <a:gd name="T88" fmla="*/ 155 w 123"/>
                  <a:gd name="T89" fmla="*/ 13 h 98"/>
                  <a:gd name="T90" fmla="*/ 131 w 123"/>
                  <a:gd name="T91" fmla="*/ 11 h 98"/>
                  <a:gd name="T92" fmla="*/ 107 w 123"/>
                  <a:gd name="T93" fmla="*/ 16 h 98"/>
                  <a:gd name="T94" fmla="*/ 99 w 123"/>
                  <a:gd name="T95" fmla="*/ 13 h 98"/>
                  <a:gd name="T96" fmla="*/ 99 w 123"/>
                  <a:gd name="T97" fmla="*/ 16 h 98"/>
                  <a:gd name="T98" fmla="*/ 96 w 123"/>
                  <a:gd name="T99" fmla="*/ 35 h 98"/>
                  <a:gd name="T100" fmla="*/ 86 w 123"/>
                  <a:gd name="T101" fmla="*/ 59 h 98"/>
                  <a:gd name="T102" fmla="*/ 64 w 123"/>
                  <a:gd name="T103" fmla="*/ 67 h 98"/>
                  <a:gd name="T104" fmla="*/ 59 w 123"/>
                  <a:gd name="T105" fmla="*/ 83 h 98"/>
                  <a:gd name="T106" fmla="*/ 40 w 123"/>
                  <a:gd name="T107" fmla="*/ 83 h 98"/>
                  <a:gd name="T108" fmla="*/ 29 w 123"/>
                  <a:gd name="T109" fmla="*/ 85 h 98"/>
                  <a:gd name="T110" fmla="*/ 0 w 123"/>
                  <a:gd name="T111" fmla="*/ 96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3" h="98">
                    <a:moveTo>
                      <a:pt x="0" y="36"/>
                    </a:moveTo>
                    <a:cubicBezTo>
                      <a:pt x="1" y="38"/>
                      <a:pt x="2" y="39"/>
                      <a:pt x="3" y="39"/>
                    </a:cubicBezTo>
                    <a:cubicBezTo>
                      <a:pt x="6" y="39"/>
                      <a:pt x="9" y="40"/>
                      <a:pt x="8" y="45"/>
                    </a:cubicBezTo>
                    <a:cubicBezTo>
                      <a:pt x="8" y="50"/>
                      <a:pt x="6" y="54"/>
                      <a:pt x="9" y="58"/>
                    </a:cubicBezTo>
                    <a:cubicBezTo>
                      <a:pt x="12" y="62"/>
                      <a:pt x="13" y="65"/>
                      <a:pt x="16" y="66"/>
                    </a:cubicBezTo>
                    <a:cubicBezTo>
                      <a:pt x="19" y="68"/>
                      <a:pt x="22" y="62"/>
                      <a:pt x="25" y="68"/>
                    </a:cubicBezTo>
                    <a:cubicBezTo>
                      <a:pt x="28" y="75"/>
                      <a:pt x="15" y="77"/>
                      <a:pt x="30" y="77"/>
                    </a:cubicBezTo>
                    <a:cubicBezTo>
                      <a:pt x="44" y="76"/>
                      <a:pt x="58" y="81"/>
                      <a:pt x="62" y="83"/>
                    </a:cubicBezTo>
                    <a:cubicBezTo>
                      <a:pt x="65" y="84"/>
                      <a:pt x="67" y="83"/>
                      <a:pt x="70" y="86"/>
                    </a:cubicBezTo>
                    <a:cubicBezTo>
                      <a:pt x="74" y="89"/>
                      <a:pt x="76" y="84"/>
                      <a:pt x="80" y="87"/>
                    </a:cubicBezTo>
                    <a:cubicBezTo>
                      <a:pt x="84" y="90"/>
                      <a:pt x="86" y="87"/>
                      <a:pt x="89" y="93"/>
                    </a:cubicBezTo>
                    <a:cubicBezTo>
                      <a:pt x="92" y="98"/>
                      <a:pt x="92" y="96"/>
                      <a:pt x="96" y="96"/>
                    </a:cubicBezTo>
                    <a:cubicBezTo>
                      <a:pt x="97" y="96"/>
                      <a:pt x="101" y="96"/>
                      <a:pt x="105" y="96"/>
                    </a:cubicBezTo>
                    <a:cubicBezTo>
                      <a:pt x="106" y="96"/>
                      <a:pt x="106" y="96"/>
                      <a:pt x="106" y="96"/>
                    </a:cubicBezTo>
                    <a:cubicBezTo>
                      <a:pt x="106" y="95"/>
                      <a:pt x="106" y="93"/>
                      <a:pt x="106" y="92"/>
                    </a:cubicBezTo>
                    <a:cubicBezTo>
                      <a:pt x="106" y="89"/>
                      <a:pt x="108" y="88"/>
                      <a:pt x="108" y="86"/>
                    </a:cubicBezTo>
                    <a:cubicBezTo>
                      <a:pt x="107" y="84"/>
                      <a:pt x="106" y="78"/>
                      <a:pt x="104" y="74"/>
                    </a:cubicBezTo>
                    <a:cubicBezTo>
                      <a:pt x="103" y="69"/>
                      <a:pt x="103" y="68"/>
                      <a:pt x="104" y="66"/>
                    </a:cubicBezTo>
                    <a:cubicBezTo>
                      <a:pt x="104" y="64"/>
                      <a:pt x="106" y="64"/>
                      <a:pt x="107" y="63"/>
                    </a:cubicBezTo>
                    <a:cubicBezTo>
                      <a:pt x="108" y="62"/>
                      <a:pt x="114" y="60"/>
                      <a:pt x="114" y="60"/>
                    </a:cubicBezTo>
                    <a:cubicBezTo>
                      <a:pt x="114" y="60"/>
                      <a:pt x="114" y="57"/>
                      <a:pt x="111" y="55"/>
                    </a:cubicBezTo>
                    <a:cubicBezTo>
                      <a:pt x="109" y="52"/>
                      <a:pt x="112" y="51"/>
                      <a:pt x="114" y="50"/>
                    </a:cubicBezTo>
                    <a:cubicBezTo>
                      <a:pt x="115" y="48"/>
                      <a:pt x="117" y="47"/>
                      <a:pt x="118" y="46"/>
                    </a:cubicBezTo>
                    <a:cubicBezTo>
                      <a:pt x="119" y="44"/>
                      <a:pt x="123" y="39"/>
                      <a:pt x="123" y="39"/>
                    </a:cubicBezTo>
                    <a:cubicBezTo>
                      <a:pt x="123" y="39"/>
                      <a:pt x="121" y="36"/>
                      <a:pt x="119" y="33"/>
                    </a:cubicBezTo>
                    <a:cubicBezTo>
                      <a:pt x="117" y="31"/>
                      <a:pt x="115" y="27"/>
                      <a:pt x="116" y="24"/>
                    </a:cubicBezTo>
                    <a:cubicBezTo>
                      <a:pt x="116" y="20"/>
                      <a:pt x="114" y="20"/>
                      <a:pt x="114" y="20"/>
                    </a:cubicBezTo>
                    <a:cubicBezTo>
                      <a:pt x="114" y="21"/>
                      <a:pt x="113" y="22"/>
                      <a:pt x="112" y="22"/>
                    </a:cubicBezTo>
                    <a:cubicBezTo>
                      <a:pt x="111" y="22"/>
                      <a:pt x="105" y="22"/>
                      <a:pt x="103" y="23"/>
                    </a:cubicBezTo>
                    <a:cubicBezTo>
                      <a:pt x="101" y="24"/>
                      <a:pt x="98" y="25"/>
                      <a:pt x="97" y="24"/>
                    </a:cubicBezTo>
                    <a:cubicBezTo>
                      <a:pt x="97" y="23"/>
                      <a:pt x="97" y="20"/>
                      <a:pt x="96" y="19"/>
                    </a:cubicBezTo>
                    <a:cubicBezTo>
                      <a:pt x="95" y="18"/>
                      <a:pt x="93" y="16"/>
                      <a:pt x="92" y="17"/>
                    </a:cubicBezTo>
                    <a:cubicBezTo>
                      <a:pt x="92" y="18"/>
                      <a:pt x="91" y="22"/>
                      <a:pt x="90" y="22"/>
                    </a:cubicBezTo>
                    <a:cubicBezTo>
                      <a:pt x="89" y="23"/>
                      <a:pt x="89" y="22"/>
                      <a:pt x="88" y="22"/>
                    </a:cubicBezTo>
                    <a:cubicBezTo>
                      <a:pt x="86" y="23"/>
                      <a:pt x="85" y="21"/>
                      <a:pt x="84" y="22"/>
                    </a:cubicBezTo>
                    <a:cubicBezTo>
                      <a:pt x="83" y="24"/>
                      <a:pt x="82" y="23"/>
                      <a:pt x="80" y="23"/>
                    </a:cubicBezTo>
                    <a:cubicBezTo>
                      <a:pt x="78" y="24"/>
                      <a:pt x="76" y="23"/>
                      <a:pt x="75" y="23"/>
                    </a:cubicBezTo>
                    <a:cubicBezTo>
                      <a:pt x="74" y="24"/>
                      <a:pt x="73" y="23"/>
                      <a:pt x="73" y="23"/>
                    </a:cubicBezTo>
                    <a:cubicBezTo>
                      <a:pt x="73" y="23"/>
                      <a:pt x="76" y="19"/>
                      <a:pt x="77" y="17"/>
                    </a:cubicBezTo>
                    <a:cubicBezTo>
                      <a:pt x="77" y="15"/>
                      <a:pt x="78" y="12"/>
                      <a:pt x="78" y="10"/>
                    </a:cubicBezTo>
                    <a:cubicBezTo>
                      <a:pt x="77" y="8"/>
                      <a:pt x="75" y="1"/>
                      <a:pt x="75" y="1"/>
                    </a:cubicBezTo>
                    <a:cubicBezTo>
                      <a:pt x="75" y="1"/>
                      <a:pt x="75" y="1"/>
                      <a:pt x="75" y="1"/>
                    </a:cubicBezTo>
                    <a:cubicBezTo>
                      <a:pt x="73" y="3"/>
                      <a:pt x="71" y="6"/>
                      <a:pt x="70" y="6"/>
                    </a:cubicBezTo>
                    <a:cubicBezTo>
                      <a:pt x="67" y="7"/>
                      <a:pt x="67" y="5"/>
                      <a:pt x="64" y="3"/>
                    </a:cubicBezTo>
                    <a:cubicBezTo>
                      <a:pt x="60" y="0"/>
                      <a:pt x="60" y="4"/>
                      <a:pt x="58" y="5"/>
                    </a:cubicBezTo>
                    <a:cubicBezTo>
                      <a:pt x="56" y="6"/>
                      <a:pt x="51" y="5"/>
                      <a:pt x="49" y="4"/>
                    </a:cubicBezTo>
                    <a:cubicBezTo>
                      <a:pt x="46" y="3"/>
                      <a:pt x="42" y="5"/>
                      <a:pt x="40" y="6"/>
                    </a:cubicBezTo>
                    <a:cubicBezTo>
                      <a:pt x="39" y="6"/>
                      <a:pt x="38" y="6"/>
                      <a:pt x="37" y="5"/>
                    </a:cubicBezTo>
                    <a:cubicBezTo>
                      <a:pt x="37" y="6"/>
                      <a:pt x="37" y="6"/>
                      <a:pt x="37" y="6"/>
                    </a:cubicBezTo>
                    <a:cubicBezTo>
                      <a:pt x="36" y="9"/>
                      <a:pt x="36" y="12"/>
                      <a:pt x="36" y="13"/>
                    </a:cubicBezTo>
                    <a:cubicBezTo>
                      <a:pt x="37" y="14"/>
                      <a:pt x="33" y="20"/>
                      <a:pt x="32" y="22"/>
                    </a:cubicBezTo>
                    <a:cubicBezTo>
                      <a:pt x="31" y="23"/>
                      <a:pt x="25" y="23"/>
                      <a:pt x="24" y="25"/>
                    </a:cubicBezTo>
                    <a:cubicBezTo>
                      <a:pt x="22" y="26"/>
                      <a:pt x="24" y="30"/>
                      <a:pt x="22" y="31"/>
                    </a:cubicBezTo>
                    <a:cubicBezTo>
                      <a:pt x="20" y="32"/>
                      <a:pt x="15" y="31"/>
                      <a:pt x="15" y="31"/>
                    </a:cubicBezTo>
                    <a:cubicBezTo>
                      <a:pt x="15" y="31"/>
                      <a:pt x="14" y="32"/>
                      <a:pt x="11" y="32"/>
                    </a:cubicBezTo>
                    <a:cubicBezTo>
                      <a:pt x="9" y="32"/>
                      <a:pt x="2" y="32"/>
                      <a:pt x="0" y="36"/>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9" name="Freeform 15">
                <a:extLst>
                  <a:ext uri="{FF2B5EF4-FFF2-40B4-BE49-F238E27FC236}">
                    <a16:creationId xmlns:a16="http://schemas.microsoft.com/office/drawing/2014/main" id="{00E82D1F-7441-4F1B-890C-F5C1E14F4D8E}"/>
                  </a:ext>
                </a:extLst>
              </p:cNvPr>
              <p:cNvSpPr>
                <a:spLocks/>
              </p:cNvSpPr>
              <p:nvPr/>
            </p:nvSpPr>
            <p:spPr bwMode="auto">
              <a:xfrm>
                <a:off x="3821105" y="3154722"/>
                <a:ext cx="487111" cy="694305"/>
              </a:xfrm>
              <a:custGeom>
                <a:avLst/>
                <a:gdLst>
                  <a:gd name="T0" fmla="*/ 5 w 93"/>
                  <a:gd name="T1" fmla="*/ 109 h 133"/>
                  <a:gd name="T2" fmla="*/ 3 w 93"/>
                  <a:gd name="T3" fmla="*/ 133 h 133"/>
                  <a:gd name="T4" fmla="*/ 29 w 93"/>
                  <a:gd name="T5" fmla="*/ 144 h 133"/>
                  <a:gd name="T6" fmla="*/ 59 w 93"/>
                  <a:gd name="T7" fmla="*/ 165 h 133"/>
                  <a:gd name="T8" fmla="*/ 54 w 93"/>
                  <a:gd name="T9" fmla="*/ 195 h 133"/>
                  <a:gd name="T10" fmla="*/ 67 w 93"/>
                  <a:gd name="T11" fmla="*/ 200 h 133"/>
                  <a:gd name="T12" fmla="*/ 62 w 93"/>
                  <a:gd name="T13" fmla="*/ 224 h 133"/>
                  <a:gd name="T14" fmla="*/ 59 w 93"/>
                  <a:gd name="T15" fmla="*/ 256 h 133"/>
                  <a:gd name="T16" fmla="*/ 67 w 93"/>
                  <a:gd name="T17" fmla="*/ 272 h 133"/>
                  <a:gd name="T18" fmla="*/ 78 w 93"/>
                  <a:gd name="T19" fmla="*/ 296 h 133"/>
                  <a:gd name="T20" fmla="*/ 70 w 93"/>
                  <a:gd name="T21" fmla="*/ 344 h 133"/>
                  <a:gd name="T22" fmla="*/ 72 w 93"/>
                  <a:gd name="T23" fmla="*/ 344 h 133"/>
                  <a:gd name="T24" fmla="*/ 75 w 93"/>
                  <a:gd name="T25" fmla="*/ 347 h 133"/>
                  <a:gd name="T26" fmla="*/ 96 w 93"/>
                  <a:gd name="T27" fmla="*/ 355 h 133"/>
                  <a:gd name="T28" fmla="*/ 115 w 93"/>
                  <a:gd name="T29" fmla="*/ 320 h 133"/>
                  <a:gd name="T30" fmla="*/ 145 w 93"/>
                  <a:gd name="T31" fmla="*/ 312 h 133"/>
                  <a:gd name="T32" fmla="*/ 163 w 93"/>
                  <a:gd name="T33" fmla="*/ 310 h 133"/>
                  <a:gd name="T34" fmla="*/ 163 w 93"/>
                  <a:gd name="T35" fmla="*/ 272 h 133"/>
                  <a:gd name="T36" fmla="*/ 182 w 93"/>
                  <a:gd name="T37" fmla="*/ 251 h 133"/>
                  <a:gd name="T38" fmla="*/ 193 w 93"/>
                  <a:gd name="T39" fmla="*/ 254 h 133"/>
                  <a:gd name="T40" fmla="*/ 214 w 93"/>
                  <a:gd name="T41" fmla="*/ 254 h 133"/>
                  <a:gd name="T42" fmla="*/ 244 w 93"/>
                  <a:gd name="T43" fmla="*/ 232 h 133"/>
                  <a:gd name="T44" fmla="*/ 246 w 93"/>
                  <a:gd name="T45" fmla="*/ 214 h 133"/>
                  <a:gd name="T46" fmla="*/ 244 w 93"/>
                  <a:gd name="T47" fmla="*/ 184 h 133"/>
                  <a:gd name="T48" fmla="*/ 241 w 93"/>
                  <a:gd name="T49" fmla="*/ 147 h 133"/>
                  <a:gd name="T50" fmla="*/ 233 w 93"/>
                  <a:gd name="T51" fmla="*/ 115 h 133"/>
                  <a:gd name="T52" fmla="*/ 220 w 93"/>
                  <a:gd name="T53" fmla="*/ 88 h 133"/>
                  <a:gd name="T54" fmla="*/ 220 w 93"/>
                  <a:gd name="T55" fmla="*/ 67 h 133"/>
                  <a:gd name="T56" fmla="*/ 220 w 93"/>
                  <a:gd name="T57" fmla="*/ 43 h 133"/>
                  <a:gd name="T58" fmla="*/ 217 w 93"/>
                  <a:gd name="T59" fmla="*/ 43 h 133"/>
                  <a:gd name="T60" fmla="*/ 193 w 93"/>
                  <a:gd name="T61" fmla="*/ 43 h 133"/>
                  <a:gd name="T62" fmla="*/ 174 w 93"/>
                  <a:gd name="T63" fmla="*/ 35 h 133"/>
                  <a:gd name="T64" fmla="*/ 150 w 93"/>
                  <a:gd name="T65" fmla="*/ 19 h 133"/>
                  <a:gd name="T66" fmla="*/ 123 w 93"/>
                  <a:gd name="T67" fmla="*/ 16 h 133"/>
                  <a:gd name="T68" fmla="*/ 102 w 93"/>
                  <a:gd name="T69" fmla="*/ 8 h 133"/>
                  <a:gd name="T70" fmla="*/ 78 w 93"/>
                  <a:gd name="T71" fmla="*/ 0 h 133"/>
                  <a:gd name="T72" fmla="*/ 78 w 93"/>
                  <a:gd name="T73" fmla="*/ 3 h 133"/>
                  <a:gd name="T74" fmla="*/ 75 w 93"/>
                  <a:gd name="T75" fmla="*/ 16 h 133"/>
                  <a:gd name="T76" fmla="*/ 94 w 93"/>
                  <a:gd name="T77" fmla="*/ 37 h 133"/>
                  <a:gd name="T78" fmla="*/ 88 w 93"/>
                  <a:gd name="T79" fmla="*/ 59 h 133"/>
                  <a:gd name="T80" fmla="*/ 75 w 93"/>
                  <a:gd name="T81" fmla="*/ 67 h 133"/>
                  <a:gd name="T82" fmla="*/ 75 w 93"/>
                  <a:gd name="T83" fmla="*/ 80 h 133"/>
                  <a:gd name="T84" fmla="*/ 67 w 93"/>
                  <a:gd name="T85" fmla="*/ 93 h 133"/>
                  <a:gd name="T86" fmla="*/ 51 w 93"/>
                  <a:gd name="T87" fmla="*/ 96 h 133"/>
                  <a:gd name="T88" fmla="*/ 32 w 93"/>
                  <a:gd name="T89" fmla="*/ 104 h 133"/>
                  <a:gd name="T90" fmla="*/ 16 w 93"/>
                  <a:gd name="T91" fmla="*/ 115 h 133"/>
                  <a:gd name="T92" fmla="*/ 8 w 93"/>
                  <a:gd name="T93" fmla="*/ 107 h 133"/>
                  <a:gd name="T94" fmla="*/ 5 w 93"/>
                  <a:gd name="T95" fmla="*/ 109 h 1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3" h="133">
                    <a:moveTo>
                      <a:pt x="2" y="41"/>
                    </a:moveTo>
                    <a:cubicBezTo>
                      <a:pt x="1" y="45"/>
                      <a:pt x="0" y="49"/>
                      <a:pt x="1" y="50"/>
                    </a:cubicBezTo>
                    <a:cubicBezTo>
                      <a:pt x="4" y="52"/>
                      <a:pt x="8" y="54"/>
                      <a:pt x="11" y="54"/>
                    </a:cubicBezTo>
                    <a:cubicBezTo>
                      <a:pt x="15" y="54"/>
                      <a:pt x="22" y="59"/>
                      <a:pt x="22" y="62"/>
                    </a:cubicBezTo>
                    <a:cubicBezTo>
                      <a:pt x="22" y="65"/>
                      <a:pt x="19" y="72"/>
                      <a:pt x="20" y="73"/>
                    </a:cubicBezTo>
                    <a:cubicBezTo>
                      <a:pt x="21" y="73"/>
                      <a:pt x="24" y="73"/>
                      <a:pt x="25" y="75"/>
                    </a:cubicBezTo>
                    <a:cubicBezTo>
                      <a:pt x="26" y="78"/>
                      <a:pt x="24" y="80"/>
                      <a:pt x="23" y="84"/>
                    </a:cubicBezTo>
                    <a:cubicBezTo>
                      <a:pt x="22" y="87"/>
                      <a:pt x="21" y="93"/>
                      <a:pt x="22" y="96"/>
                    </a:cubicBezTo>
                    <a:cubicBezTo>
                      <a:pt x="24" y="98"/>
                      <a:pt x="23" y="99"/>
                      <a:pt x="25" y="102"/>
                    </a:cubicBezTo>
                    <a:cubicBezTo>
                      <a:pt x="26" y="106"/>
                      <a:pt x="29" y="106"/>
                      <a:pt x="29" y="111"/>
                    </a:cubicBezTo>
                    <a:cubicBezTo>
                      <a:pt x="29" y="115"/>
                      <a:pt x="29" y="122"/>
                      <a:pt x="26" y="129"/>
                    </a:cubicBezTo>
                    <a:cubicBezTo>
                      <a:pt x="27" y="129"/>
                      <a:pt x="27" y="129"/>
                      <a:pt x="27" y="129"/>
                    </a:cubicBezTo>
                    <a:cubicBezTo>
                      <a:pt x="27" y="129"/>
                      <a:pt x="28" y="129"/>
                      <a:pt x="28" y="130"/>
                    </a:cubicBezTo>
                    <a:cubicBezTo>
                      <a:pt x="31" y="131"/>
                      <a:pt x="36" y="133"/>
                      <a:pt x="36" y="133"/>
                    </a:cubicBezTo>
                    <a:cubicBezTo>
                      <a:pt x="36" y="133"/>
                      <a:pt x="41" y="124"/>
                      <a:pt x="43" y="120"/>
                    </a:cubicBezTo>
                    <a:cubicBezTo>
                      <a:pt x="46" y="117"/>
                      <a:pt x="50" y="118"/>
                      <a:pt x="54" y="117"/>
                    </a:cubicBezTo>
                    <a:cubicBezTo>
                      <a:pt x="57" y="115"/>
                      <a:pt x="61" y="116"/>
                      <a:pt x="61" y="116"/>
                    </a:cubicBezTo>
                    <a:cubicBezTo>
                      <a:pt x="61" y="116"/>
                      <a:pt x="61" y="104"/>
                      <a:pt x="61" y="102"/>
                    </a:cubicBezTo>
                    <a:cubicBezTo>
                      <a:pt x="60" y="99"/>
                      <a:pt x="66" y="95"/>
                      <a:pt x="68" y="94"/>
                    </a:cubicBezTo>
                    <a:cubicBezTo>
                      <a:pt x="70" y="92"/>
                      <a:pt x="72" y="95"/>
                      <a:pt x="72" y="95"/>
                    </a:cubicBezTo>
                    <a:cubicBezTo>
                      <a:pt x="80" y="95"/>
                      <a:pt x="80" y="95"/>
                      <a:pt x="80" y="95"/>
                    </a:cubicBezTo>
                    <a:cubicBezTo>
                      <a:pt x="82" y="92"/>
                      <a:pt x="91" y="87"/>
                      <a:pt x="91" y="87"/>
                    </a:cubicBezTo>
                    <a:cubicBezTo>
                      <a:pt x="91" y="87"/>
                      <a:pt x="91" y="83"/>
                      <a:pt x="92" y="80"/>
                    </a:cubicBezTo>
                    <a:cubicBezTo>
                      <a:pt x="93" y="77"/>
                      <a:pt x="91" y="73"/>
                      <a:pt x="91" y="69"/>
                    </a:cubicBezTo>
                    <a:cubicBezTo>
                      <a:pt x="91" y="66"/>
                      <a:pt x="91" y="62"/>
                      <a:pt x="90" y="55"/>
                    </a:cubicBezTo>
                    <a:cubicBezTo>
                      <a:pt x="90" y="49"/>
                      <a:pt x="89" y="48"/>
                      <a:pt x="87" y="43"/>
                    </a:cubicBezTo>
                    <a:cubicBezTo>
                      <a:pt x="85" y="37"/>
                      <a:pt x="85" y="37"/>
                      <a:pt x="82" y="33"/>
                    </a:cubicBezTo>
                    <a:cubicBezTo>
                      <a:pt x="80" y="29"/>
                      <a:pt x="82" y="28"/>
                      <a:pt x="82" y="25"/>
                    </a:cubicBezTo>
                    <a:cubicBezTo>
                      <a:pt x="83" y="23"/>
                      <a:pt x="82" y="20"/>
                      <a:pt x="82" y="16"/>
                    </a:cubicBezTo>
                    <a:cubicBezTo>
                      <a:pt x="81" y="16"/>
                      <a:pt x="81" y="16"/>
                      <a:pt x="81" y="16"/>
                    </a:cubicBezTo>
                    <a:cubicBezTo>
                      <a:pt x="77" y="16"/>
                      <a:pt x="73" y="16"/>
                      <a:pt x="72" y="16"/>
                    </a:cubicBezTo>
                    <a:cubicBezTo>
                      <a:pt x="68" y="16"/>
                      <a:pt x="68" y="18"/>
                      <a:pt x="65" y="13"/>
                    </a:cubicBezTo>
                    <a:cubicBezTo>
                      <a:pt x="62" y="7"/>
                      <a:pt x="60" y="10"/>
                      <a:pt x="56" y="7"/>
                    </a:cubicBezTo>
                    <a:cubicBezTo>
                      <a:pt x="52" y="4"/>
                      <a:pt x="50" y="9"/>
                      <a:pt x="46" y="6"/>
                    </a:cubicBezTo>
                    <a:cubicBezTo>
                      <a:pt x="43" y="3"/>
                      <a:pt x="41" y="4"/>
                      <a:pt x="38" y="3"/>
                    </a:cubicBezTo>
                    <a:cubicBezTo>
                      <a:pt x="36" y="2"/>
                      <a:pt x="33" y="1"/>
                      <a:pt x="29" y="0"/>
                    </a:cubicBezTo>
                    <a:cubicBezTo>
                      <a:pt x="29" y="1"/>
                      <a:pt x="29" y="1"/>
                      <a:pt x="29" y="1"/>
                    </a:cubicBezTo>
                    <a:cubicBezTo>
                      <a:pt x="28" y="3"/>
                      <a:pt x="27" y="5"/>
                      <a:pt x="28" y="6"/>
                    </a:cubicBezTo>
                    <a:cubicBezTo>
                      <a:pt x="31" y="9"/>
                      <a:pt x="35" y="12"/>
                      <a:pt x="35" y="14"/>
                    </a:cubicBezTo>
                    <a:cubicBezTo>
                      <a:pt x="35" y="17"/>
                      <a:pt x="35" y="20"/>
                      <a:pt x="33" y="22"/>
                    </a:cubicBezTo>
                    <a:cubicBezTo>
                      <a:pt x="32" y="25"/>
                      <a:pt x="28" y="23"/>
                      <a:pt x="28" y="25"/>
                    </a:cubicBezTo>
                    <a:cubicBezTo>
                      <a:pt x="28" y="26"/>
                      <a:pt x="26" y="26"/>
                      <a:pt x="28" y="30"/>
                    </a:cubicBezTo>
                    <a:cubicBezTo>
                      <a:pt x="29" y="34"/>
                      <a:pt x="28" y="34"/>
                      <a:pt x="25" y="35"/>
                    </a:cubicBezTo>
                    <a:cubicBezTo>
                      <a:pt x="22" y="35"/>
                      <a:pt x="22" y="34"/>
                      <a:pt x="19" y="36"/>
                    </a:cubicBezTo>
                    <a:cubicBezTo>
                      <a:pt x="16" y="38"/>
                      <a:pt x="14" y="36"/>
                      <a:pt x="12" y="39"/>
                    </a:cubicBezTo>
                    <a:cubicBezTo>
                      <a:pt x="10" y="42"/>
                      <a:pt x="8" y="43"/>
                      <a:pt x="6" y="43"/>
                    </a:cubicBezTo>
                    <a:cubicBezTo>
                      <a:pt x="5" y="43"/>
                      <a:pt x="4" y="41"/>
                      <a:pt x="3" y="40"/>
                    </a:cubicBezTo>
                    <a:lnTo>
                      <a:pt x="2" y="41"/>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0" name="Freeform 16">
                <a:extLst>
                  <a:ext uri="{FF2B5EF4-FFF2-40B4-BE49-F238E27FC236}">
                    <a16:creationId xmlns:a16="http://schemas.microsoft.com/office/drawing/2014/main" id="{C5F191F7-51E3-41B5-9621-EC793ED6EFF2}"/>
                  </a:ext>
                </a:extLst>
              </p:cNvPr>
              <p:cNvSpPr>
                <a:spLocks/>
              </p:cNvSpPr>
              <p:nvPr/>
            </p:nvSpPr>
            <p:spPr bwMode="auto">
              <a:xfrm>
                <a:off x="3324212" y="2851575"/>
                <a:ext cx="680782" cy="549577"/>
              </a:xfrm>
              <a:custGeom>
                <a:avLst/>
                <a:gdLst>
                  <a:gd name="T0" fmla="*/ 0 w 130"/>
                  <a:gd name="T1" fmla="*/ 131 h 105"/>
                  <a:gd name="T2" fmla="*/ 3 w 130"/>
                  <a:gd name="T3" fmla="*/ 131 h 105"/>
                  <a:gd name="T4" fmla="*/ 19 w 130"/>
                  <a:gd name="T5" fmla="*/ 134 h 105"/>
                  <a:gd name="T6" fmla="*/ 43 w 130"/>
                  <a:gd name="T7" fmla="*/ 134 h 105"/>
                  <a:gd name="T8" fmla="*/ 59 w 130"/>
                  <a:gd name="T9" fmla="*/ 145 h 105"/>
                  <a:gd name="T10" fmla="*/ 70 w 130"/>
                  <a:gd name="T11" fmla="*/ 153 h 105"/>
                  <a:gd name="T12" fmla="*/ 88 w 130"/>
                  <a:gd name="T13" fmla="*/ 150 h 105"/>
                  <a:gd name="T14" fmla="*/ 102 w 130"/>
                  <a:gd name="T15" fmla="*/ 161 h 105"/>
                  <a:gd name="T16" fmla="*/ 115 w 130"/>
                  <a:gd name="T17" fmla="*/ 182 h 105"/>
                  <a:gd name="T18" fmla="*/ 126 w 130"/>
                  <a:gd name="T19" fmla="*/ 193 h 105"/>
                  <a:gd name="T20" fmla="*/ 120 w 130"/>
                  <a:gd name="T21" fmla="*/ 203 h 105"/>
                  <a:gd name="T22" fmla="*/ 115 w 130"/>
                  <a:gd name="T23" fmla="*/ 230 h 105"/>
                  <a:gd name="T24" fmla="*/ 123 w 130"/>
                  <a:gd name="T25" fmla="*/ 246 h 105"/>
                  <a:gd name="T26" fmla="*/ 155 w 130"/>
                  <a:gd name="T27" fmla="*/ 268 h 105"/>
                  <a:gd name="T28" fmla="*/ 163 w 130"/>
                  <a:gd name="T29" fmla="*/ 281 h 105"/>
                  <a:gd name="T30" fmla="*/ 179 w 130"/>
                  <a:gd name="T31" fmla="*/ 273 h 105"/>
                  <a:gd name="T32" fmla="*/ 195 w 130"/>
                  <a:gd name="T33" fmla="*/ 265 h 105"/>
                  <a:gd name="T34" fmla="*/ 214 w 130"/>
                  <a:gd name="T35" fmla="*/ 254 h 105"/>
                  <a:gd name="T36" fmla="*/ 233 w 130"/>
                  <a:gd name="T37" fmla="*/ 257 h 105"/>
                  <a:gd name="T38" fmla="*/ 252 w 130"/>
                  <a:gd name="T39" fmla="*/ 262 h 105"/>
                  <a:gd name="T40" fmla="*/ 270 w 130"/>
                  <a:gd name="T41" fmla="*/ 270 h 105"/>
                  <a:gd name="T42" fmla="*/ 286 w 130"/>
                  <a:gd name="T43" fmla="*/ 260 h 105"/>
                  <a:gd name="T44" fmla="*/ 305 w 130"/>
                  <a:gd name="T45" fmla="*/ 252 h 105"/>
                  <a:gd name="T46" fmla="*/ 321 w 130"/>
                  <a:gd name="T47" fmla="*/ 249 h 105"/>
                  <a:gd name="T48" fmla="*/ 329 w 130"/>
                  <a:gd name="T49" fmla="*/ 236 h 105"/>
                  <a:gd name="T50" fmla="*/ 329 w 130"/>
                  <a:gd name="T51" fmla="*/ 222 h 105"/>
                  <a:gd name="T52" fmla="*/ 345 w 130"/>
                  <a:gd name="T53" fmla="*/ 214 h 105"/>
                  <a:gd name="T54" fmla="*/ 348 w 130"/>
                  <a:gd name="T55" fmla="*/ 193 h 105"/>
                  <a:gd name="T56" fmla="*/ 329 w 130"/>
                  <a:gd name="T57" fmla="*/ 171 h 105"/>
                  <a:gd name="T58" fmla="*/ 332 w 130"/>
                  <a:gd name="T59" fmla="*/ 158 h 105"/>
                  <a:gd name="T60" fmla="*/ 332 w 130"/>
                  <a:gd name="T61" fmla="*/ 155 h 105"/>
                  <a:gd name="T62" fmla="*/ 270 w 130"/>
                  <a:gd name="T63" fmla="*/ 147 h 105"/>
                  <a:gd name="T64" fmla="*/ 257 w 130"/>
                  <a:gd name="T65" fmla="*/ 123 h 105"/>
                  <a:gd name="T66" fmla="*/ 233 w 130"/>
                  <a:gd name="T67" fmla="*/ 118 h 105"/>
                  <a:gd name="T68" fmla="*/ 214 w 130"/>
                  <a:gd name="T69" fmla="*/ 96 h 105"/>
                  <a:gd name="T70" fmla="*/ 211 w 130"/>
                  <a:gd name="T71" fmla="*/ 62 h 105"/>
                  <a:gd name="T72" fmla="*/ 198 w 130"/>
                  <a:gd name="T73" fmla="*/ 45 h 105"/>
                  <a:gd name="T74" fmla="*/ 190 w 130"/>
                  <a:gd name="T75" fmla="*/ 40 h 105"/>
                  <a:gd name="T76" fmla="*/ 190 w 130"/>
                  <a:gd name="T77" fmla="*/ 37 h 105"/>
                  <a:gd name="T78" fmla="*/ 169 w 130"/>
                  <a:gd name="T79" fmla="*/ 59 h 105"/>
                  <a:gd name="T80" fmla="*/ 147 w 130"/>
                  <a:gd name="T81" fmla="*/ 56 h 105"/>
                  <a:gd name="T82" fmla="*/ 128 w 130"/>
                  <a:gd name="T83" fmla="*/ 29 h 105"/>
                  <a:gd name="T84" fmla="*/ 118 w 130"/>
                  <a:gd name="T85" fmla="*/ 13 h 105"/>
                  <a:gd name="T86" fmla="*/ 99 w 130"/>
                  <a:gd name="T87" fmla="*/ 8 h 105"/>
                  <a:gd name="T88" fmla="*/ 83 w 130"/>
                  <a:gd name="T89" fmla="*/ 5 h 105"/>
                  <a:gd name="T90" fmla="*/ 80 w 130"/>
                  <a:gd name="T91" fmla="*/ 5 h 105"/>
                  <a:gd name="T92" fmla="*/ 78 w 130"/>
                  <a:gd name="T93" fmla="*/ 8 h 105"/>
                  <a:gd name="T94" fmla="*/ 62 w 130"/>
                  <a:gd name="T95" fmla="*/ 11 h 105"/>
                  <a:gd name="T96" fmla="*/ 62 w 130"/>
                  <a:gd name="T97" fmla="*/ 32 h 105"/>
                  <a:gd name="T98" fmla="*/ 62 w 130"/>
                  <a:gd name="T99" fmla="*/ 40 h 105"/>
                  <a:gd name="T100" fmla="*/ 72 w 130"/>
                  <a:gd name="T101" fmla="*/ 56 h 105"/>
                  <a:gd name="T102" fmla="*/ 64 w 130"/>
                  <a:gd name="T103" fmla="*/ 64 h 105"/>
                  <a:gd name="T104" fmla="*/ 48 w 130"/>
                  <a:gd name="T105" fmla="*/ 67 h 105"/>
                  <a:gd name="T106" fmla="*/ 40 w 130"/>
                  <a:gd name="T107" fmla="*/ 91 h 105"/>
                  <a:gd name="T108" fmla="*/ 32 w 130"/>
                  <a:gd name="T109" fmla="*/ 102 h 105"/>
                  <a:gd name="T110" fmla="*/ 21 w 130"/>
                  <a:gd name="T111" fmla="*/ 115 h 105"/>
                  <a:gd name="T112" fmla="*/ 13 w 130"/>
                  <a:gd name="T113" fmla="*/ 118 h 105"/>
                  <a:gd name="T114" fmla="*/ 0 w 130"/>
                  <a:gd name="T115" fmla="*/ 128 h 105"/>
                  <a:gd name="T116" fmla="*/ 0 w 130"/>
                  <a:gd name="T117" fmla="*/ 131 h 1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0" h="105">
                    <a:moveTo>
                      <a:pt x="0" y="49"/>
                    </a:moveTo>
                    <a:cubicBezTo>
                      <a:pt x="0" y="49"/>
                      <a:pt x="1" y="49"/>
                      <a:pt x="1" y="49"/>
                    </a:cubicBezTo>
                    <a:cubicBezTo>
                      <a:pt x="4" y="48"/>
                      <a:pt x="4" y="50"/>
                      <a:pt x="7" y="50"/>
                    </a:cubicBezTo>
                    <a:cubicBezTo>
                      <a:pt x="10" y="49"/>
                      <a:pt x="12" y="52"/>
                      <a:pt x="16" y="50"/>
                    </a:cubicBezTo>
                    <a:cubicBezTo>
                      <a:pt x="19" y="48"/>
                      <a:pt x="20" y="52"/>
                      <a:pt x="22" y="54"/>
                    </a:cubicBezTo>
                    <a:cubicBezTo>
                      <a:pt x="23" y="55"/>
                      <a:pt x="22" y="57"/>
                      <a:pt x="26" y="57"/>
                    </a:cubicBezTo>
                    <a:cubicBezTo>
                      <a:pt x="30" y="56"/>
                      <a:pt x="30" y="58"/>
                      <a:pt x="33" y="56"/>
                    </a:cubicBezTo>
                    <a:cubicBezTo>
                      <a:pt x="36" y="54"/>
                      <a:pt x="36" y="58"/>
                      <a:pt x="38" y="60"/>
                    </a:cubicBezTo>
                    <a:cubicBezTo>
                      <a:pt x="41" y="63"/>
                      <a:pt x="41" y="65"/>
                      <a:pt x="43" y="68"/>
                    </a:cubicBezTo>
                    <a:cubicBezTo>
                      <a:pt x="46" y="71"/>
                      <a:pt x="47" y="72"/>
                      <a:pt x="47" y="72"/>
                    </a:cubicBezTo>
                    <a:cubicBezTo>
                      <a:pt x="47" y="72"/>
                      <a:pt x="47" y="74"/>
                      <a:pt x="45" y="76"/>
                    </a:cubicBezTo>
                    <a:cubicBezTo>
                      <a:pt x="43" y="78"/>
                      <a:pt x="44" y="81"/>
                      <a:pt x="43" y="86"/>
                    </a:cubicBezTo>
                    <a:cubicBezTo>
                      <a:pt x="42" y="90"/>
                      <a:pt x="45" y="91"/>
                      <a:pt x="46" y="92"/>
                    </a:cubicBezTo>
                    <a:cubicBezTo>
                      <a:pt x="48" y="93"/>
                      <a:pt x="54" y="99"/>
                      <a:pt x="58" y="100"/>
                    </a:cubicBezTo>
                    <a:cubicBezTo>
                      <a:pt x="62" y="101"/>
                      <a:pt x="61" y="105"/>
                      <a:pt x="61" y="105"/>
                    </a:cubicBezTo>
                    <a:cubicBezTo>
                      <a:pt x="61" y="105"/>
                      <a:pt x="65" y="104"/>
                      <a:pt x="67" y="102"/>
                    </a:cubicBezTo>
                    <a:cubicBezTo>
                      <a:pt x="69" y="100"/>
                      <a:pt x="71" y="102"/>
                      <a:pt x="73" y="99"/>
                    </a:cubicBezTo>
                    <a:cubicBezTo>
                      <a:pt x="75" y="97"/>
                      <a:pt x="77" y="97"/>
                      <a:pt x="80" y="95"/>
                    </a:cubicBezTo>
                    <a:cubicBezTo>
                      <a:pt x="83" y="93"/>
                      <a:pt x="85" y="97"/>
                      <a:pt x="87" y="96"/>
                    </a:cubicBezTo>
                    <a:cubicBezTo>
                      <a:pt x="90" y="96"/>
                      <a:pt x="91" y="99"/>
                      <a:pt x="94" y="98"/>
                    </a:cubicBezTo>
                    <a:cubicBezTo>
                      <a:pt x="98" y="96"/>
                      <a:pt x="99" y="101"/>
                      <a:pt x="101" y="101"/>
                    </a:cubicBezTo>
                    <a:cubicBezTo>
                      <a:pt x="103" y="101"/>
                      <a:pt x="105" y="100"/>
                      <a:pt x="107" y="97"/>
                    </a:cubicBezTo>
                    <a:cubicBezTo>
                      <a:pt x="109" y="94"/>
                      <a:pt x="112" y="96"/>
                      <a:pt x="114" y="94"/>
                    </a:cubicBezTo>
                    <a:cubicBezTo>
                      <a:pt x="117" y="92"/>
                      <a:pt x="117" y="93"/>
                      <a:pt x="120" y="93"/>
                    </a:cubicBezTo>
                    <a:cubicBezTo>
                      <a:pt x="123" y="92"/>
                      <a:pt x="125" y="92"/>
                      <a:pt x="123" y="88"/>
                    </a:cubicBezTo>
                    <a:cubicBezTo>
                      <a:pt x="121" y="84"/>
                      <a:pt x="123" y="84"/>
                      <a:pt x="123" y="83"/>
                    </a:cubicBezTo>
                    <a:cubicBezTo>
                      <a:pt x="123" y="81"/>
                      <a:pt x="127" y="83"/>
                      <a:pt x="129" y="80"/>
                    </a:cubicBezTo>
                    <a:cubicBezTo>
                      <a:pt x="130" y="78"/>
                      <a:pt x="130" y="75"/>
                      <a:pt x="130" y="72"/>
                    </a:cubicBezTo>
                    <a:cubicBezTo>
                      <a:pt x="130" y="70"/>
                      <a:pt x="126" y="67"/>
                      <a:pt x="123" y="64"/>
                    </a:cubicBezTo>
                    <a:cubicBezTo>
                      <a:pt x="122" y="63"/>
                      <a:pt x="123" y="61"/>
                      <a:pt x="124" y="59"/>
                    </a:cubicBezTo>
                    <a:cubicBezTo>
                      <a:pt x="124" y="58"/>
                      <a:pt x="124" y="58"/>
                      <a:pt x="124" y="58"/>
                    </a:cubicBezTo>
                    <a:cubicBezTo>
                      <a:pt x="118" y="56"/>
                      <a:pt x="109" y="55"/>
                      <a:pt x="101" y="55"/>
                    </a:cubicBezTo>
                    <a:cubicBezTo>
                      <a:pt x="86" y="55"/>
                      <a:pt x="99" y="53"/>
                      <a:pt x="96" y="46"/>
                    </a:cubicBezTo>
                    <a:cubicBezTo>
                      <a:pt x="93" y="40"/>
                      <a:pt x="90" y="46"/>
                      <a:pt x="87" y="44"/>
                    </a:cubicBezTo>
                    <a:cubicBezTo>
                      <a:pt x="84" y="43"/>
                      <a:pt x="83" y="40"/>
                      <a:pt x="80" y="36"/>
                    </a:cubicBezTo>
                    <a:cubicBezTo>
                      <a:pt x="77" y="32"/>
                      <a:pt x="79" y="28"/>
                      <a:pt x="79" y="23"/>
                    </a:cubicBezTo>
                    <a:cubicBezTo>
                      <a:pt x="80" y="18"/>
                      <a:pt x="77" y="17"/>
                      <a:pt x="74" y="17"/>
                    </a:cubicBezTo>
                    <a:cubicBezTo>
                      <a:pt x="73" y="17"/>
                      <a:pt x="72" y="16"/>
                      <a:pt x="71" y="15"/>
                    </a:cubicBezTo>
                    <a:cubicBezTo>
                      <a:pt x="71" y="14"/>
                      <a:pt x="71" y="14"/>
                      <a:pt x="71" y="14"/>
                    </a:cubicBezTo>
                    <a:cubicBezTo>
                      <a:pt x="69" y="19"/>
                      <a:pt x="65" y="22"/>
                      <a:pt x="63" y="22"/>
                    </a:cubicBezTo>
                    <a:cubicBezTo>
                      <a:pt x="61" y="22"/>
                      <a:pt x="59" y="22"/>
                      <a:pt x="55" y="21"/>
                    </a:cubicBezTo>
                    <a:cubicBezTo>
                      <a:pt x="52" y="19"/>
                      <a:pt x="50" y="13"/>
                      <a:pt x="48" y="11"/>
                    </a:cubicBezTo>
                    <a:cubicBezTo>
                      <a:pt x="47" y="10"/>
                      <a:pt x="47" y="6"/>
                      <a:pt x="44" y="5"/>
                    </a:cubicBezTo>
                    <a:cubicBezTo>
                      <a:pt x="42" y="4"/>
                      <a:pt x="39" y="0"/>
                      <a:pt x="37" y="3"/>
                    </a:cubicBezTo>
                    <a:cubicBezTo>
                      <a:pt x="35" y="6"/>
                      <a:pt x="33" y="3"/>
                      <a:pt x="31" y="2"/>
                    </a:cubicBezTo>
                    <a:cubicBezTo>
                      <a:pt x="30" y="2"/>
                      <a:pt x="30" y="2"/>
                      <a:pt x="30" y="2"/>
                    </a:cubicBezTo>
                    <a:cubicBezTo>
                      <a:pt x="30" y="3"/>
                      <a:pt x="30" y="3"/>
                      <a:pt x="29" y="3"/>
                    </a:cubicBezTo>
                    <a:cubicBezTo>
                      <a:pt x="27" y="4"/>
                      <a:pt x="24" y="2"/>
                      <a:pt x="23" y="4"/>
                    </a:cubicBezTo>
                    <a:cubicBezTo>
                      <a:pt x="21" y="6"/>
                      <a:pt x="23" y="10"/>
                      <a:pt x="23" y="12"/>
                    </a:cubicBezTo>
                    <a:cubicBezTo>
                      <a:pt x="23" y="14"/>
                      <a:pt x="21" y="13"/>
                      <a:pt x="23" y="15"/>
                    </a:cubicBezTo>
                    <a:cubicBezTo>
                      <a:pt x="25" y="18"/>
                      <a:pt x="26" y="19"/>
                      <a:pt x="27" y="21"/>
                    </a:cubicBezTo>
                    <a:cubicBezTo>
                      <a:pt x="28" y="23"/>
                      <a:pt x="26" y="24"/>
                      <a:pt x="24" y="24"/>
                    </a:cubicBezTo>
                    <a:cubicBezTo>
                      <a:pt x="22" y="24"/>
                      <a:pt x="19" y="22"/>
                      <a:pt x="18" y="25"/>
                    </a:cubicBezTo>
                    <a:cubicBezTo>
                      <a:pt x="17" y="29"/>
                      <a:pt x="16" y="32"/>
                      <a:pt x="15" y="34"/>
                    </a:cubicBezTo>
                    <a:cubicBezTo>
                      <a:pt x="14" y="35"/>
                      <a:pt x="12" y="35"/>
                      <a:pt x="12" y="38"/>
                    </a:cubicBezTo>
                    <a:cubicBezTo>
                      <a:pt x="11" y="41"/>
                      <a:pt x="11" y="44"/>
                      <a:pt x="8" y="43"/>
                    </a:cubicBezTo>
                    <a:cubicBezTo>
                      <a:pt x="6" y="42"/>
                      <a:pt x="6" y="41"/>
                      <a:pt x="5" y="44"/>
                    </a:cubicBezTo>
                    <a:cubicBezTo>
                      <a:pt x="4" y="45"/>
                      <a:pt x="3" y="47"/>
                      <a:pt x="0" y="48"/>
                    </a:cubicBezTo>
                    <a:lnTo>
                      <a:pt x="0" y="49"/>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1" name="Freeform 17">
                <a:extLst>
                  <a:ext uri="{FF2B5EF4-FFF2-40B4-BE49-F238E27FC236}">
                    <a16:creationId xmlns:a16="http://schemas.microsoft.com/office/drawing/2014/main" id="{EA218D65-76B4-4439-9B5E-CF3E8A089092}"/>
                  </a:ext>
                </a:extLst>
              </p:cNvPr>
              <p:cNvSpPr>
                <a:spLocks/>
              </p:cNvSpPr>
              <p:nvPr/>
            </p:nvSpPr>
            <p:spPr bwMode="auto">
              <a:xfrm>
                <a:off x="3140323" y="3103872"/>
                <a:ext cx="508630" cy="537842"/>
              </a:xfrm>
              <a:custGeom>
                <a:avLst/>
                <a:gdLst>
                  <a:gd name="T0" fmla="*/ 169 w 97"/>
                  <a:gd name="T1" fmla="*/ 275 h 103"/>
                  <a:gd name="T2" fmla="*/ 180 w 97"/>
                  <a:gd name="T3" fmla="*/ 272 h 103"/>
                  <a:gd name="T4" fmla="*/ 196 w 97"/>
                  <a:gd name="T5" fmla="*/ 256 h 103"/>
                  <a:gd name="T6" fmla="*/ 201 w 97"/>
                  <a:gd name="T7" fmla="*/ 232 h 103"/>
                  <a:gd name="T8" fmla="*/ 204 w 97"/>
                  <a:gd name="T9" fmla="*/ 192 h 103"/>
                  <a:gd name="T10" fmla="*/ 217 w 97"/>
                  <a:gd name="T11" fmla="*/ 192 h 103"/>
                  <a:gd name="T12" fmla="*/ 228 w 97"/>
                  <a:gd name="T13" fmla="*/ 200 h 103"/>
                  <a:gd name="T14" fmla="*/ 241 w 97"/>
                  <a:gd name="T15" fmla="*/ 200 h 103"/>
                  <a:gd name="T16" fmla="*/ 249 w 97"/>
                  <a:gd name="T17" fmla="*/ 176 h 103"/>
                  <a:gd name="T18" fmla="*/ 252 w 97"/>
                  <a:gd name="T19" fmla="*/ 160 h 103"/>
                  <a:gd name="T20" fmla="*/ 257 w 97"/>
                  <a:gd name="T21" fmla="*/ 155 h 103"/>
                  <a:gd name="T22" fmla="*/ 257 w 97"/>
                  <a:gd name="T23" fmla="*/ 152 h 103"/>
                  <a:gd name="T24" fmla="*/ 249 w 97"/>
                  <a:gd name="T25" fmla="*/ 139 h 103"/>
                  <a:gd name="T26" fmla="*/ 217 w 97"/>
                  <a:gd name="T27" fmla="*/ 117 h 103"/>
                  <a:gd name="T28" fmla="*/ 209 w 97"/>
                  <a:gd name="T29" fmla="*/ 101 h 103"/>
                  <a:gd name="T30" fmla="*/ 214 w 97"/>
                  <a:gd name="T31" fmla="*/ 75 h 103"/>
                  <a:gd name="T32" fmla="*/ 220 w 97"/>
                  <a:gd name="T33" fmla="*/ 64 h 103"/>
                  <a:gd name="T34" fmla="*/ 209 w 97"/>
                  <a:gd name="T35" fmla="*/ 53 h 103"/>
                  <a:gd name="T36" fmla="*/ 196 w 97"/>
                  <a:gd name="T37" fmla="*/ 32 h 103"/>
                  <a:gd name="T38" fmla="*/ 182 w 97"/>
                  <a:gd name="T39" fmla="*/ 21 h 103"/>
                  <a:gd name="T40" fmla="*/ 164 w 97"/>
                  <a:gd name="T41" fmla="*/ 24 h 103"/>
                  <a:gd name="T42" fmla="*/ 153 w 97"/>
                  <a:gd name="T43" fmla="*/ 16 h 103"/>
                  <a:gd name="T44" fmla="*/ 137 w 97"/>
                  <a:gd name="T45" fmla="*/ 5 h 103"/>
                  <a:gd name="T46" fmla="*/ 113 w 97"/>
                  <a:gd name="T47" fmla="*/ 5 h 103"/>
                  <a:gd name="T48" fmla="*/ 96 w 97"/>
                  <a:gd name="T49" fmla="*/ 3 h 103"/>
                  <a:gd name="T50" fmla="*/ 94 w 97"/>
                  <a:gd name="T51" fmla="*/ 3 h 103"/>
                  <a:gd name="T52" fmla="*/ 94 w 97"/>
                  <a:gd name="T53" fmla="*/ 3 h 103"/>
                  <a:gd name="T54" fmla="*/ 88 w 97"/>
                  <a:gd name="T55" fmla="*/ 5 h 103"/>
                  <a:gd name="T56" fmla="*/ 56 w 97"/>
                  <a:gd name="T57" fmla="*/ 24 h 103"/>
                  <a:gd name="T58" fmla="*/ 40 w 97"/>
                  <a:gd name="T59" fmla="*/ 21 h 103"/>
                  <a:gd name="T60" fmla="*/ 38 w 97"/>
                  <a:gd name="T61" fmla="*/ 35 h 103"/>
                  <a:gd name="T62" fmla="*/ 27 w 97"/>
                  <a:gd name="T63" fmla="*/ 59 h 103"/>
                  <a:gd name="T64" fmla="*/ 19 w 97"/>
                  <a:gd name="T65" fmla="*/ 75 h 103"/>
                  <a:gd name="T66" fmla="*/ 13 w 97"/>
                  <a:gd name="T67" fmla="*/ 99 h 103"/>
                  <a:gd name="T68" fmla="*/ 8 w 97"/>
                  <a:gd name="T69" fmla="*/ 115 h 103"/>
                  <a:gd name="T70" fmla="*/ 0 w 97"/>
                  <a:gd name="T71" fmla="*/ 125 h 103"/>
                  <a:gd name="T72" fmla="*/ 3 w 97"/>
                  <a:gd name="T73" fmla="*/ 147 h 103"/>
                  <a:gd name="T74" fmla="*/ 24 w 97"/>
                  <a:gd name="T75" fmla="*/ 163 h 103"/>
                  <a:gd name="T76" fmla="*/ 32 w 97"/>
                  <a:gd name="T77" fmla="*/ 176 h 103"/>
                  <a:gd name="T78" fmla="*/ 43 w 97"/>
                  <a:gd name="T79" fmla="*/ 184 h 103"/>
                  <a:gd name="T80" fmla="*/ 46 w 97"/>
                  <a:gd name="T81" fmla="*/ 195 h 103"/>
                  <a:gd name="T82" fmla="*/ 56 w 97"/>
                  <a:gd name="T83" fmla="*/ 214 h 103"/>
                  <a:gd name="T84" fmla="*/ 83 w 97"/>
                  <a:gd name="T85" fmla="*/ 214 h 103"/>
                  <a:gd name="T86" fmla="*/ 107 w 97"/>
                  <a:gd name="T87" fmla="*/ 211 h 103"/>
                  <a:gd name="T88" fmla="*/ 118 w 97"/>
                  <a:gd name="T89" fmla="*/ 211 h 103"/>
                  <a:gd name="T90" fmla="*/ 126 w 97"/>
                  <a:gd name="T91" fmla="*/ 222 h 103"/>
                  <a:gd name="T92" fmla="*/ 142 w 97"/>
                  <a:gd name="T93" fmla="*/ 246 h 103"/>
                  <a:gd name="T94" fmla="*/ 164 w 97"/>
                  <a:gd name="T95" fmla="*/ 259 h 103"/>
                  <a:gd name="T96" fmla="*/ 169 w 97"/>
                  <a:gd name="T97" fmla="*/ 275 h 1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7" h="103">
                    <a:moveTo>
                      <a:pt x="63" y="103"/>
                    </a:moveTo>
                    <a:cubicBezTo>
                      <a:pt x="65" y="103"/>
                      <a:pt x="66" y="102"/>
                      <a:pt x="67" y="102"/>
                    </a:cubicBezTo>
                    <a:cubicBezTo>
                      <a:pt x="69" y="99"/>
                      <a:pt x="71" y="98"/>
                      <a:pt x="73" y="96"/>
                    </a:cubicBezTo>
                    <a:cubicBezTo>
                      <a:pt x="75" y="93"/>
                      <a:pt x="74" y="90"/>
                      <a:pt x="75" y="87"/>
                    </a:cubicBezTo>
                    <a:cubicBezTo>
                      <a:pt x="75" y="83"/>
                      <a:pt x="75" y="77"/>
                      <a:pt x="76" y="72"/>
                    </a:cubicBezTo>
                    <a:cubicBezTo>
                      <a:pt x="78" y="67"/>
                      <a:pt x="79" y="72"/>
                      <a:pt x="81" y="72"/>
                    </a:cubicBezTo>
                    <a:cubicBezTo>
                      <a:pt x="82" y="71"/>
                      <a:pt x="84" y="75"/>
                      <a:pt x="85" y="75"/>
                    </a:cubicBezTo>
                    <a:cubicBezTo>
                      <a:pt x="86" y="76"/>
                      <a:pt x="90" y="77"/>
                      <a:pt x="90" y="75"/>
                    </a:cubicBezTo>
                    <a:cubicBezTo>
                      <a:pt x="91" y="72"/>
                      <a:pt x="91" y="69"/>
                      <a:pt x="93" y="66"/>
                    </a:cubicBezTo>
                    <a:cubicBezTo>
                      <a:pt x="95" y="64"/>
                      <a:pt x="88" y="65"/>
                      <a:pt x="94" y="60"/>
                    </a:cubicBezTo>
                    <a:cubicBezTo>
                      <a:pt x="95" y="59"/>
                      <a:pt x="95" y="59"/>
                      <a:pt x="96" y="58"/>
                    </a:cubicBezTo>
                    <a:cubicBezTo>
                      <a:pt x="96" y="57"/>
                      <a:pt x="96" y="57"/>
                      <a:pt x="96" y="57"/>
                    </a:cubicBezTo>
                    <a:cubicBezTo>
                      <a:pt x="96" y="57"/>
                      <a:pt x="97" y="53"/>
                      <a:pt x="93" y="52"/>
                    </a:cubicBezTo>
                    <a:cubicBezTo>
                      <a:pt x="89" y="51"/>
                      <a:pt x="83" y="45"/>
                      <a:pt x="81" y="44"/>
                    </a:cubicBezTo>
                    <a:cubicBezTo>
                      <a:pt x="80" y="43"/>
                      <a:pt x="77" y="42"/>
                      <a:pt x="78" y="38"/>
                    </a:cubicBezTo>
                    <a:cubicBezTo>
                      <a:pt x="79" y="33"/>
                      <a:pt x="78" y="30"/>
                      <a:pt x="80" y="28"/>
                    </a:cubicBezTo>
                    <a:cubicBezTo>
                      <a:pt x="82" y="26"/>
                      <a:pt x="82" y="24"/>
                      <a:pt x="82" y="24"/>
                    </a:cubicBezTo>
                    <a:cubicBezTo>
                      <a:pt x="82" y="24"/>
                      <a:pt x="81" y="23"/>
                      <a:pt x="78" y="20"/>
                    </a:cubicBezTo>
                    <a:cubicBezTo>
                      <a:pt x="76" y="17"/>
                      <a:pt x="76" y="15"/>
                      <a:pt x="73" y="12"/>
                    </a:cubicBezTo>
                    <a:cubicBezTo>
                      <a:pt x="71" y="10"/>
                      <a:pt x="71" y="6"/>
                      <a:pt x="68" y="8"/>
                    </a:cubicBezTo>
                    <a:cubicBezTo>
                      <a:pt x="65" y="10"/>
                      <a:pt x="65" y="8"/>
                      <a:pt x="61" y="9"/>
                    </a:cubicBezTo>
                    <a:cubicBezTo>
                      <a:pt x="57" y="9"/>
                      <a:pt x="58" y="7"/>
                      <a:pt x="57" y="6"/>
                    </a:cubicBezTo>
                    <a:cubicBezTo>
                      <a:pt x="55" y="4"/>
                      <a:pt x="54" y="0"/>
                      <a:pt x="51" y="2"/>
                    </a:cubicBezTo>
                    <a:cubicBezTo>
                      <a:pt x="47" y="4"/>
                      <a:pt x="45" y="1"/>
                      <a:pt x="42" y="2"/>
                    </a:cubicBezTo>
                    <a:cubicBezTo>
                      <a:pt x="39" y="2"/>
                      <a:pt x="39" y="0"/>
                      <a:pt x="36" y="1"/>
                    </a:cubicBezTo>
                    <a:cubicBezTo>
                      <a:pt x="36" y="1"/>
                      <a:pt x="35" y="1"/>
                      <a:pt x="35" y="1"/>
                    </a:cubicBezTo>
                    <a:cubicBezTo>
                      <a:pt x="35" y="1"/>
                      <a:pt x="35" y="1"/>
                      <a:pt x="35" y="1"/>
                    </a:cubicBezTo>
                    <a:cubicBezTo>
                      <a:pt x="34" y="1"/>
                      <a:pt x="34" y="2"/>
                      <a:pt x="33" y="2"/>
                    </a:cubicBezTo>
                    <a:cubicBezTo>
                      <a:pt x="29" y="5"/>
                      <a:pt x="26" y="10"/>
                      <a:pt x="21" y="9"/>
                    </a:cubicBezTo>
                    <a:cubicBezTo>
                      <a:pt x="16" y="8"/>
                      <a:pt x="15" y="8"/>
                      <a:pt x="15" y="8"/>
                    </a:cubicBezTo>
                    <a:cubicBezTo>
                      <a:pt x="15" y="8"/>
                      <a:pt x="14" y="11"/>
                      <a:pt x="14" y="13"/>
                    </a:cubicBezTo>
                    <a:cubicBezTo>
                      <a:pt x="13" y="16"/>
                      <a:pt x="12" y="19"/>
                      <a:pt x="10" y="22"/>
                    </a:cubicBezTo>
                    <a:cubicBezTo>
                      <a:pt x="9" y="24"/>
                      <a:pt x="8" y="23"/>
                      <a:pt x="7" y="28"/>
                    </a:cubicBezTo>
                    <a:cubicBezTo>
                      <a:pt x="5" y="33"/>
                      <a:pt x="6" y="33"/>
                      <a:pt x="5" y="37"/>
                    </a:cubicBezTo>
                    <a:cubicBezTo>
                      <a:pt x="4" y="40"/>
                      <a:pt x="5" y="39"/>
                      <a:pt x="3" y="43"/>
                    </a:cubicBezTo>
                    <a:cubicBezTo>
                      <a:pt x="1" y="47"/>
                      <a:pt x="0" y="45"/>
                      <a:pt x="0" y="47"/>
                    </a:cubicBezTo>
                    <a:cubicBezTo>
                      <a:pt x="0" y="50"/>
                      <a:pt x="1" y="55"/>
                      <a:pt x="1" y="55"/>
                    </a:cubicBezTo>
                    <a:cubicBezTo>
                      <a:pt x="1" y="55"/>
                      <a:pt x="7" y="60"/>
                      <a:pt x="9" y="61"/>
                    </a:cubicBezTo>
                    <a:cubicBezTo>
                      <a:pt x="11" y="62"/>
                      <a:pt x="11" y="64"/>
                      <a:pt x="12" y="66"/>
                    </a:cubicBezTo>
                    <a:cubicBezTo>
                      <a:pt x="13" y="67"/>
                      <a:pt x="15" y="68"/>
                      <a:pt x="16" y="69"/>
                    </a:cubicBezTo>
                    <a:cubicBezTo>
                      <a:pt x="17" y="70"/>
                      <a:pt x="17" y="71"/>
                      <a:pt x="17" y="73"/>
                    </a:cubicBezTo>
                    <a:cubicBezTo>
                      <a:pt x="17" y="76"/>
                      <a:pt x="19" y="79"/>
                      <a:pt x="21" y="80"/>
                    </a:cubicBezTo>
                    <a:cubicBezTo>
                      <a:pt x="23" y="82"/>
                      <a:pt x="28" y="80"/>
                      <a:pt x="31" y="80"/>
                    </a:cubicBezTo>
                    <a:cubicBezTo>
                      <a:pt x="35" y="81"/>
                      <a:pt x="40" y="79"/>
                      <a:pt x="40" y="79"/>
                    </a:cubicBezTo>
                    <a:cubicBezTo>
                      <a:pt x="40" y="79"/>
                      <a:pt x="42" y="79"/>
                      <a:pt x="44" y="79"/>
                    </a:cubicBezTo>
                    <a:cubicBezTo>
                      <a:pt x="46" y="79"/>
                      <a:pt x="46" y="79"/>
                      <a:pt x="47" y="83"/>
                    </a:cubicBezTo>
                    <a:cubicBezTo>
                      <a:pt x="48" y="87"/>
                      <a:pt x="48" y="88"/>
                      <a:pt x="53" y="92"/>
                    </a:cubicBezTo>
                    <a:cubicBezTo>
                      <a:pt x="58" y="96"/>
                      <a:pt x="59" y="95"/>
                      <a:pt x="61" y="97"/>
                    </a:cubicBezTo>
                    <a:cubicBezTo>
                      <a:pt x="62" y="98"/>
                      <a:pt x="63" y="101"/>
                      <a:pt x="63" y="103"/>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2" name="Freeform 18">
                <a:extLst>
                  <a:ext uri="{FF2B5EF4-FFF2-40B4-BE49-F238E27FC236}">
                    <a16:creationId xmlns:a16="http://schemas.microsoft.com/office/drawing/2014/main" id="{BFEB9671-3CA6-44C8-B32F-6EAB4E9A322C}"/>
                  </a:ext>
                </a:extLst>
              </p:cNvPr>
              <p:cNvSpPr>
                <a:spLocks/>
              </p:cNvSpPr>
              <p:nvPr/>
            </p:nvSpPr>
            <p:spPr bwMode="auto">
              <a:xfrm>
                <a:off x="3455282" y="3338567"/>
                <a:ext cx="524280" cy="537842"/>
              </a:xfrm>
              <a:custGeom>
                <a:avLst/>
                <a:gdLst>
                  <a:gd name="T0" fmla="*/ 257 w 100"/>
                  <a:gd name="T1" fmla="*/ 251 h 103"/>
                  <a:gd name="T2" fmla="*/ 268 w 100"/>
                  <a:gd name="T3" fmla="*/ 203 h 103"/>
                  <a:gd name="T4" fmla="*/ 255 w 100"/>
                  <a:gd name="T5" fmla="*/ 179 h 103"/>
                  <a:gd name="T6" fmla="*/ 247 w 100"/>
                  <a:gd name="T7" fmla="*/ 163 h 103"/>
                  <a:gd name="T8" fmla="*/ 249 w 100"/>
                  <a:gd name="T9" fmla="*/ 131 h 103"/>
                  <a:gd name="T10" fmla="*/ 255 w 100"/>
                  <a:gd name="T11" fmla="*/ 107 h 103"/>
                  <a:gd name="T12" fmla="*/ 241 w 100"/>
                  <a:gd name="T13" fmla="*/ 101 h 103"/>
                  <a:gd name="T14" fmla="*/ 247 w 100"/>
                  <a:gd name="T15" fmla="*/ 72 h 103"/>
                  <a:gd name="T16" fmla="*/ 217 w 100"/>
                  <a:gd name="T17" fmla="*/ 51 h 103"/>
                  <a:gd name="T18" fmla="*/ 190 w 100"/>
                  <a:gd name="T19" fmla="*/ 40 h 103"/>
                  <a:gd name="T20" fmla="*/ 193 w 100"/>
                  <a:gd name="T21" fmla="*/ 16 h 103"/>
                  <a:gd name="T22" fmla="*/ 196 w 100"/>
                  <a:gd name="T23" fmla="*/ 13 h 103"/>
                  <a:gd name="T24" fmla="*/ 185 w 100"/>
                  <a:gd name="T25" fmla="*/ 13 h 103"/>
                  <a:gd name="T26" fmla="*/ 166 w 100"/>
                  <a:gd name="T27" fmla="*/ 8 h 103"/>
                  <a:gd name="T28" fmla="*/ 147 w 100"/>
                  <a:gd name="T29" fmla="*/ 5 h 103"/>
                  <a:gd name="T30" fmla="*/ 129 w 100"/>
                  <a:gd name="T31" fmla="*/ 16 h 103"/>
                  <a:gd name="T32" fmla="*/ 113 w 100"/>
                  <a:gd name="T33" fmla="*/ 24 h 103"/>
                  <a:gd name="T34" fmla="*/ 96 w 100"/>
                  <a:gd name="T35" fmla="*/ 32 h 103"/>
                  <a:gd name="T36" fmla="*/ 94 w 100"/>
                  <a:gd name="T37" fmla="*/ 37 h 103"/>
                  <a:gd name="T38" fmla="*/ 91 w 100"/>
                  <a:gd name="T39" fmla="*/ 40 h 103"/>
                  <a:gd name="T40" fmla="*/ 88 w 100"/>
                  <a:gd name="T41" fmla="*/ 56 h 103"/>
                  <a:gd name="T42" fmla="*/ 80 w 100"/>
                  <a:gd name="T43" fmla="*/ 80 h 103"/>
                  <a:gd name="T44" fmla="*/ 67 w 100"/>
                  <a:gd name="T45" fmla="*/ 80 h 103"/>
                  <a:gd name="T46" fmla="*/ 56 w 100"/>
                  <a:gd name="T47" fmla="*/ 72 h 103"/>
                  <a:gd name="T48" fmla="*/ 43 w 100"/>
                  <a:gd name="T49" fmla="*/ 72 h 103"/>
                  <a:gd name="T50" fmla="*/ 40 w 100"/>
                  <a:gd name="T51" fmla="*/ 112 h 103"/>
                  <a:gd name="T52" fmla="*/ 35 w 100"/>
                  <a:gd name="T53" fmla="*/ 136 h 103"/>
                  <a:gd name="T54" fmla="*/ 19 w 100"/>
                  <a:gd name="T55" fmla="*/ 152 h 103"/>
                  <a:gd name="T56" fmla="*/ 5 w 100"/>
                  <a:gd name="T57" fmla="*/ 155 h 103"/>
                  <a:gd name="T58" fmla="*/ 5 w 100"/>
                  <a:gd name="T59" fmla="*/ 160 h 103"/>
                  <a:gd name="T60" fmla="*/ 3 w 100"/>
                  <a:gd name="T61" fmla="*/ 187 h 103"/>
                  <a:gd name="T62" fmla="*/ 46 w 100"/>
                  <a:gd name="T63" fmla="*/ 219 h 103"/>
                  <a:gd name="T64" fmla="*/ 64 w 100"/>
                  <a:gd name="T65" fmla="*/ 235 h 103"/>
                  <a:gd name="T66" fmla="*/ 62 w 100"/>
                  <a:gd name="T67" fmla="*/ 254 h 103"/>
                  <a:gd name="T68" fmla="*/ 94 w 100"/>
                  <a:gd name="T69" fmla="*/ 262 h 103"/>
                  <a:gd name="T70" fmla="*/ 110 w 100"/>
                  <a:gd name="T71" fmla="*/ 267 h 103"/>
                  <a:gd name="T72" fmla="*/ 121 w 100"/>
                  <a:gd name="T73" fmla="*/ 275 h 103"/>
                  <a:gd name="T74" fmla="*/ 142 w 100"/>
                  <a:gd name="T75" fmla="*/ 262 h 103"/>
                  <a:gd name="T76" fmla="*/ 161 w 100"/>
                  <a:gd name="T77" fmla="*/ 262 h 103"/>
                  <a:gd name="T78" fmla="*/ 182 w 100"/>
                  <a:gd name="T79" fmla="*/ 243 h 103"/>
                  <a:gd name="T80" fmla="*/ 236 w 100"/>
                  <a:gd name="T81" fmla="*/ 248 h 103"/>
                  <a:gd name="T82" fmla="*/ 257 w 100"/>
                  <a:gd name="T83" fmla="*/ 251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0" h="103">
                    <a:moveTo>
                      <a:pt x="96" y="94"/>
                    </a:moveTo>
                    <a:cubicBezTo>
                      <a:pt x="100" y="87"/>
                      <a:pt x="100" y="80"/>
                      <a:pt x="100" y="76"/>
                    </a:cubicBezTo>
                    <a:cubicBezTo>
                      <a:pt x="100" y="71"/>
                      <a:pt x="96" y="71"/>
                      <a:pt x="95" y="67"/>
                    </a:cubicBezTo>
                    <a:cubicBezTo>
                      <a:pt x="93" y="63"/>
                      <a:pt x="94" y="63"/>
                      <a:pt x="92" y="61"/>
                    </a:cubicBezTo>
                    <a:cubicBezTo>
                      <a:pt x="91" y="58"/>
                      <a:pt x="92" y="52"/>
                      <a:pt x="93" y="49"/>
                    </a:cubicBezTo>
                    <a:cubicBezTo>
                      <a:pt x="94" y="45"/>
                      <a:pt x="96" y="43"/>
                      <a:pt x="95" y="40"/>
                    </a:cubicBezTo>
                    <a:cubicBezTo>
                      <a:pt x="94" y="38"/>
                      <a:pt x="91" y="38"/>
                      <a:pt x="90" y="38"/>
                    </a:cubicBezTo>
                    <a:cubicBezTo>
                      <a:pt x="89" y="37"/>
                      <a:pt x="92" y="30"/>
                      <a:pt x="92" y="27"/>
                    </a:cubicBezTo>
                    <a:cubicBezTo>
                      <a:pt x="92" y="24"/>
                      <a:pt x="85" y="19"/>
                      <a:pt x="81" y="19"/>
                    </a:cubicBezTo>
                    <a:cubicBezTo>
                      <a:pt x="78" y="19"/>
                      <a:pt x="74" y="17"/>
                      <a:pt x="71" y="15"/>
                    </a:cubicBezTo>
                    <a:cubicBezTo>
                      <a:pt x="70" y="14"/>
                      <a:pt x="71" y="10"/>
                      <a:pt x="72" y="6"/>
                    </a:cubicBezTo>
                    <a:cubicBezTo>
                      <a:pt x="73" y="5"/>
                      <a:pt x="73" y="5"/>
                      <a:pt x="73" y="5"/>
                    </a:cubicBezTo>
                    <a:cubicBezTo>
                      <a:pt x="72" y="4"/>
                      <a:pt x="71" y="4"/>
                      <a:pt x="69" y="5"/>
                    </a:cubicBezTo>
                    <a:cubicBezTo>
                      <a:pt x="66" y="6"/>
                      <a:pt x="65" y="3"/>
                      <a:pt x="62" y="3"/>
                    </a:cubicBezTo>
                    <a:cubicBezTo>
                      <a:pt x="60" y="4"/>
                      <a:pt x="58" y="0"/>
                      <a:pt x="55" y="2"/>
                    </a:cubicBezTo>
                    <a:cubicBezTo>
                      <a:pt x="52" y="4"/>
                      <a:pt x="50" y="4"/>
                      <a:pt x="48" y="6"/>
                    </a:cubicBezTo>
                    <a:cubicBezTo>
                      <a:pt x="46" y="9"/>
                      <a:pt x="44" y="7"/>
                      <a:pt x="42" y="9"/>
                    </a:cubicBezTo>
                    <a:cubicBezTo>
                      <a:pt x="40" y="11"/>
                      <a:pt x="36" y="12"/>
                      <a:pt x="36" y="12"/>
                    </a:cubicBezTo>
                    <a:cubicBezTo>
                      <a:pt x="35" y="14"/>
                      <a:pt x="35" y="14"/>
                      <a:pt x="35" y="14"/>
                    </a:cubicBezTo>
                    <a:cubicBezTo>
                      <a:pt x="35" y="14"/>
                      <a:pt x="34" y="15"/>
                      <a:pt x="34" y="15"/>
                    </a:cubicBezTo>
                    <a:cubicBezTo>
                      <a:pt x="28" y="20"/>
                      <a:pt x="35" y="19"/>
                      <a:pt x="33" y="21"/>
                    </a:cubicBezTo>
                    <a:cubicBezTo>
                      <a:pt x="31" y="24"/>
                      <a:pt x="31" y="27"/>
                      <a:pt x="30" y="30"/>
                    </a:cubicBezTo>
                    <a:cubicBezTo>
                      <a:pt x="30" y="32"/>
                      <a:pt x="26" y="31"/>
                      <a:pt x="25" y="30"/>
                    </a:cubicBezTo>
                    <a:cubicBezTo>
                      <a:pt x="24" y="30"/>
                      <a:pt x="22" y="26"/>
                      <a:pt x="21" y="27"/>
                    </a:cubicBezTo>
                    <a:cubicBezTo>
                      <a:pt x="19" y="27"/>
                      <a:pt x="18" y="22"/>
                      <a:pt x="16" y="27"/>
                    </a:cubicBezTo>
                    <a:cubicBezTo>
                      <a:pt x="15" y="32"/>
                      <a:pt x="15" y="38"/>
                      <a:pt x="15" y="42"/>
                    </a:cubicBezTo>
                    <a:cubicBezTo>
                      <a:pt x="14" y="45"/>
                      <a:pt x="15" y="48"/>
                      <a:pt x="13" y="51"/>
                    </a:cubicBezTo>
                    <a:cubicBezTo>
                      <a:pt x="11" y="53"/>
                      <a:pt x="9" y="54"/>
                      <a:pt x="7" y="57"/>
                    </a:cubicBezTo>
                    <a:cubicBezTo>
                      <a:pt x="6" y="57"/>
                      <a:pt x="4" y="58"/>
                      <a:pt x="2" y="58"/>
                    </a:cubicBezTo>
                    <a:cubicBezTo>
                      <a:pt x="2" y="60"/>
                      <a:pt x="2" y="60"/>
                      <a:pt x="2" y="60"/>
                    </a:cubicBezTo>
                    <a:cubicBezTo>
                      <a:pt x="2" y="60"/>
                      <a:pt x="1" y="64"/>
                      <a:pt x="1" y="70"/>
                    </a:cubicBezTo>
                    <a:cubicBezTo>
                      <a:pt x="0" y="75"/>
                      <a:pt x="13" y="79"/>
                      <a:pt x="17" y="82"/>
                    </a:cubicBezTo>
                    <a:cubicBezTo>
                      <a:pt x="22" y="85"/>
                      <a:pt x="21" y="85"/>
                      <a:pt x="24" y="88"/>
                    </a:cubicBezTo>
                    <a:cubicBezTo>
                      <a:pt x="26" y="91"/>
                      <a:pt x="23" y="95"/>
                      <a:pt x="23" y="95"/>
                    </a:cubicBezTo>
                    <a:cubicBezTo>
                      <a:pt x="23" y="95"/>
                      <a:pt x="32" y="98"/>
                      <a:pt x="35" y="98"/>
                    </a:cubicBezTo>
                    <a:cubicBezTo>
                      <a:pt x="39" y="98"/>
                      <a:pt x="39" y="99"/>
                      <a:pt x="41" y="100"/>
                    </a:cubicBezTo>
                    <a:cubicBezTo>
                      <a:pt x="42" y="102"/>
                      <a:pt x="45" y="103"/>
                      <a:pt x="45" y="103"/>
                    </a:cubicBezTo>
                    <a:cubicBezTo>
                      <a:pt x="45" y="103"/>
                      <a:pt x="49" y="100"/>
                      <a:pt x="53" y="98"/>
                    </a:cubicBezTo>
                    <a:cubicBezTo>
                      <a:pt x="56" y="95"/>
                      <a:pt x="56" y="97"/>
                      <a:pt x="60" y="98"/>
                    </a:cubicBezTo>
                    <a:cubicBezTo>
                      <a:pt x="64" y="99"/>
                      <a:pt x="66" y="94"/>
                      <a:pt x="68" y="91"/>
                    </a:cubicBezTo>
                    <a:cubicBezTo>
                      <a:pt x="70" y="88"/>
                      <a:pt x="85" y="92"/>
                      <a:pt x="88" y="93"/>
                    </a:cubicBezTo>
                    <a:cubicBezTo>
                      <a:pt x="91" y="94"/>
                      <a:pt x="93" y="94"/>
                      <a:pt x="96" y="94"/>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3" name="Freeform 19">
                <a:extLst>
                  <a:ext uri="{FF2B5EF4-FFF2-40B4-BE49-F238E27FC236}">
                    <a16:creationId xmlns:a16="http://schemas.microsoft.com/office/drawing/2014/main" id="{79DA2874-C1CD-4CF7-A579-1863947770BD}"/>
                  </a:ext>
                </a:extLst>
              </p:cNvPr>
              <p:cNvSpPr>
                <a:spLocks/>
              </p:cNvSpPr>
              <p:nvPr/>
            </p:nvSpPr>
            <p:spPr bwMode="auto">
              <a:xfrm>
                <a:off x="3727204" y="1247828"/>
                <a:ext cx="592750" cy="565223"/>
              </a:xfrm>
              <a:custGeom>
                <a:avLst/>
                <a:gdLst>
                  <a:gd name="T0" fmla="*/ 83 w 113"/>
                  <a:gd name="T1" fmla="*/ 13 h 108"/>
                  <a:gd name="T2" fmla="*/ 46 w 113"/>
                  <a:gd name="T3" fmla="*/ 21 h 108"/>
                  <a:gd name="T4" fmla="*/ 32 w 113"/>
                  <a:gd name="T5" fmla="*/ 29 h 108"/>
                  <a:gd name="T6" fmla="*/ 11 w 113"/>
                  <a:gd name="T7" fmla="*/ 48 h 108"/>
                  <a:gd name="T8" fmla="*/ 19 w 113"/>
                  <a:gd name="T9" fmla="*/ 96 h 108"/>
                  <a:gd name="T10" fmla="*/ 19 w 113"/>
                  <a:gd name="T11" fmla="*/ 126 h 108"/>
                  <a:gd name="T12" fmla="*/ 16 w 113"/>
                  <a:gd name="T13" fmla="*/ 155 h 108"/>
                  <a:gd name="T14" fmla="*/ 5 w 113"/>
                  <a:gd name="T15" fmla="*/ 166 h 108"/>
                  <a:gd name="T16" fmla="*/ 11 w 113"/>
                  <a:gd name="T17" fmla="*/ 182 h 108"/>
                  <a:gd name="T18" fmla="*/ 21 w 113"/>
                  <a:gd name="T19" fmla="*/ 201 h 108"/>
                  <a:gd name="T20" fmla="*/ 54 w 113"/>
                  <a:gd name="T21" fmla="*/ 190 h 108"/>
                  <a:gd name="T22" fmla="*/ 97 w 113"/>
                  <a:gd name="T23" fmla="*/ 219 h 108"/>
                  <a:gd name="T24" fmla="*/ 115 w 113"/>
                  <a:gd name="T25" fmla="*/ 227 h 108"/>
                  <a:gd name="T26" fmla="*/ 150 w 113"/>
                  <a:gd name="T27" fmla="*/ 225 h 108"/>
                  <a:gd name="T28" fmla="*/ 177 w 113"/>
                  <a:gd name="T29" fmla="*/ 225 h 108"/>
                  <a:gd name="T30" fmla="*/ 180 w 113"/>
                  <a:gd name="T31" fmla="*/ 241 h 108"/>
                  <a:gd name="T32" fmla="*/ 169 w 113"/>
                  <a:gd name="T33" fmla="*/ 262 h 108"/>
                  <a:gd name="T34" fmla="*/ 193 w 113"/>
                  <a:gd name="T35" fmla="*/ 257 h 108"/>
                  <a:gd name="T36" fmla="*/ 220 w 113"/>
                  <a:gd name="T37" fmla="*/ 254 h 108"/>
                  <a:gd name="T38" fmla="*/ 231 w 113"/>
                  <a:gd name="T39" fmla="*/ 281 h 108"/>
                  <a:gd name="T40" fmla="*/ 287 w 113"/>
                  <a:gd name="T41" fmla="*/ 278 h 108"/>
                  <a:gd name="T42" fmla="*/ 300 w 113"/>
                  <a:gd name="T43" fmla="*/ 249 h 108"/>
                  <a:gd name="T44" fmla="*/ 303 w 113"/>
                  <a:gd name="T45" fmla="*/ 227 h 108"/>
                  <a:gd name="T46" fmla="*/ 284 w 113"/>
                  <a:gd name="T47" fmla="*/ 211 h 108"/>
                  <a:gd name="T48" fmla="*/ 282 w 113"/>
                  <a:gd name="T49" fmla="*/ 190 h 108"/>
                  <a:gd name="T50" fmla="*/ 287 w 113"/>
                  <a:gd name="T51" fmla="*/ 158 h 108"/>
                  <a:gd name="T52" fmla="*/ 271 w 113"/>
                  <a:gd name="T53" fmla="*/ 142 h 108"/>
                  <a:gd name="T54" fmla="*/ 241 w 113"/>
                  <a:gd name="T55" fmla="*/ 136 h 108"/>
                  <a:gd name="T56" fmla="*/ 252 w 113"/>
                  <a:gd name="T57" fmla="*/ 110 h 108"/>
                  <a:gd name="T58" fmla="*/ 233 w 113"/>
                  <a:gd name="T59" fmla="*/ 99 h 108"/>
                  <a:gd name="T60" fmla="*/ 190 w 113"/>
                  <a:gd name="T61" fmla="*/ 99 h 108"/>
                  <a:gd name="T62" fmla="*/ 161 w 113"/>
                  <a:gd name="T63" fmla="*/ 86 h 108"/>
                  <a:gd name="T64" fmla="*/ 169 w 113"/>
                  <a:gd name="T65" fmla="*/ 62 h 108"/>
                  <a:gd name="T66" fmla="*/ 145 w 113"/>
                  <a:gd name="T67" fmla="*/ 48 h 108"/>
                  <a:gd name="T68" fmla="*/ 123 w 113"/>
                  <a:gd name="T69" fmla="*/ 32 h 108"/>
                  <a:gd name="T70" fmla="*/ 113 w 113"/>
                  <a:gd name="T71" fmla="*/ 8 h 1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08">
                    <a:moveTo>
                      <a:pt x="40" y="0"/>
                    </a:moveTo>
                    <a:cubicBezTo>
                      <a:pt x="37" y="2"/>
                      <a:pt x="33" y="4"/>
                      <a:pt x="31" y="5"/>
                    </a:cubicBezTo>
                    <a:cubicBezTo>
                      <a:pt x="29" y="6"/>
                      <a:pt x="28" y="6"/>
                      <a:pt x="25" y="7"/>
                    </a:cubicBezTo>
                    <a:cubicBezTo>
                      <a:pt x="22" y="9"/>
                      <a:pt x="18" y="9"/>
                      <a:pt x="17" y="8"/>
                    </a:cubicBezTo>
                    <a:cubicBezTo>
                      <a:pt x="16" y="8"/>
                      <a:pt x="15" y="6"/>
                      <a:pt x="14" y="8"/>
                    </a:cubicBezTo>
                    <a:cubicBezTo>
                      <a:pt x="13" y="10"/>
                      <a:pt x="13" y="10"/>
                      <a:pt x="12" y="11"/>
                    </a:cubicBezTo>
                    <a:cubicBezTo>
                      <a:pt x="10" y="12"/>
                      <a:pt x="9" y="11"/>
                      <a:pt x="9" y="12"/>
                    </a:cubicBezTo>
                    <a:cubicBezTo>
                      <a:pt x="8" y="13"/>
                      <a:pt x="5" y="14"/>
                      <a:pt x="4" y="18"/>
                    </a:cubicBezTo>
                    <a:cubicBezTo>
                      <a:pt x="3" y="23"/>
                      <a:pt x="4" y="27"/>
                      <a:pt x="5" y="29"/>
                    </a:cubicBezTo>
                    <a:cubicBezTo>
                      <a:pt x="6" y="31"/>
                      <a:pt x="8" y="34"/>
                      <a:pt x="7" y="36"/>
                    </a:cubicBezTo>
                    <a:cubicBezTo>
                      <a:pt x="6" y="38"/>
                      <a:pt x="5" y="41"/>
                      <a:pt x="6" y="42"/>
                    </a:cubicBezTo>
                    <a:cubicBezTo>
                      <a:pt x="7" y="43"/>
                      <a:pt x="7" y="45"/>
                      <a:pt x="7" y="47"/>
                    </a:cubicBezTo>
                    <a:cubicBezTo>
                      <a:pt x="7" y="48"/>
                      <a:pt x="8" y="52"/>
                      <a:pt x="9" y="54"/>
                    </a:cubicBezTo>
                    <a:cubicBezTo>
                      <a:pt x="10" y="56"/>
                      <a:pt x="8" y="60"/>
                      <a:pt x="6" y="58"/>
                    </a:cubicBezTo>
                    <a:cubicBezTo>
                      <a:pt x="5" y="57"/>
                      <a:pt x="4" y="57"/>
                      <a:pt x="3" y="58"/>
                    </a:cubicBezTo>
                    <a:cubicBezTo>
                      <a:pt x="2" y="59"/>
                      <a:pt x="0" y="61"/>
                      <a:pt x="2" y="62"/>
                    </a:cubicBezTo>
                    <a:cubicBezTo>
                      <a:pt x="3" y="63"/>
                      <a:pt x="3" y="64"/>
                      <a:pt x="4" y="66"/>
                    </a:cubicBezTo>
                    <a:cubicBezTo>
                      <a:pt x="4" y="67"/>
                      <a:pt x="4" y="67"/>
                      <a:pt x="4" y="68"/>
                    </a:cubicBezTo>
                    <a:cubicBezTo>
                      <a:pt x="4" y="69"/>
                      <a:pt x="4" y="69"/>
                      <a:pt x="4" y="70"/>
                    </a:cubicBezTo>
                    <a:cubicBezTo>
                      <a:pt x="4" y="70"/>
                      <a:pt x="8" y="74"/>
                      <a:pt x="8" y="75"/>
                    </a:cubicBezTo>
                    <a:cubicBezTo>
                      <a:pt x="9" y="76"/>
                      <a:pt x="15" y="75"/>
                      <a:pt x="16" y="73"/>
                    </a:cubicBezTo>
                    <a:cubicBezTo>
                      <a:pt x="17" y="71"/>
                      <a:pt x="18" y="71"/>
                      <a:pt x="20" y="71"/>
                    </a:cubicBezTo>
                    <a:cubicBezTo>
                      <a:pt x="22" y="72"/>
                      <a:pt x="24" y="71"/>
                      <a:pt x="26" y="72"/>
                    </a:cubicBezTo>
                    <a:cubicBezTo>
                      <a:pt x="28" y="73"/>
                      <a:pt x="34" y="81"/>
                      <a:pt x="36" y="82"/>
                    </a:cubicBezTo>
                    <a:cubicBezTo>
                      <a:pt x="37" y="83"/>
                      <a:pt x="37" y="85"/>
                      <a:pt x="39" y="87"/>
                    </a:cubicBezTo>
                    <a:cubicBezTo>
                      <a:pt x="41" y="89"/>
                      <a:pt x="42" y="88"/>
                      <a:pt x="43" y="85"/>
                    </a:cubicBezTo>
                    <a:cubicBezTo>
                      <a:pt x="44" y="82"/>
                      <a:pt x="45" y="85"/>
                      <a:pt x="47" y="86"/>
                    </a:cubicBezTo>
                    <a:cubicBezTo>
                      <a:pt x="49" y="86"/>
                      <a:pt x="53" y="86"/>
                      <a:pt x="56" y="84"/>
                    </a:cubicBezTo>
                    <a:cubicBezTo>
                      <a:pt x="59" y="82"/>
                      <a:pt x="58" y="84"/>
                      <a:pt x="60" y="84"/>
                    </a:cubicBezTo>
                    <a:cubicBezTo>
                      <a:pt x="62" y="83"/>
                      <a:pt x="64" y="84"/>
                      <a:pt x="66" y="84"/>
                    </a:cubicBezTo>
                    <a:cubicBezTo>
                      <a:pt x="68" y="83"/>
                      <a:pt x="67" y="85"/>
                      <a:pt x="69" y="86"/>
                    </a:cubicBezTo>
                    <a:cubicBezTo>
                      <a:pt x="71" y="87"/>
                      <a:pt x="69" y="90"/>
                      <a:pt x="67" y="90"/>
                    </a:cubicBezTo>
                    <a:cubicBezTo>
                      <a:pt x="65" y="91"/>
                      <a:pt x="65" y="92"/>
                      <a:pt x="63" y="93"/>
                    </a:cubicBezTo>
                    <a:cubicBezTo>
                      <a:pt x="62" y="94"/>
                      <a:pt x="62" y="97"/>
                      <a:pt x="63" y="98"/>
                    </a:cubicBezTo>
                    <a:cubicBezTo>
                      <a:pt x="63" y="100"/>
                      <a:pt x="65" y="98"/>
                      <a:pt x="67" y="96"/>
                    </a:cubicBezTo>
                    <a:cubicBezTo>
                      <a:pt x="69" y="94"/>
                      <a:pt x="70" y="96"/>
                      <a:pt x="72" y="96"/>
                    </a:cubicBezTo>
                    <a:cubicBezTo>
                      <a:pt x="74" y="96"/>
                      <a:pt x="77" y="97"/>
                      <a:pt x="81" y="96"/>
                    </a:cubicBezTo>
                    <a:cubicBezTo>
                      <a:pt x="84" y="95"/>
                      <a:pt x="82" y="96"/>
                      <a:pt x="82" y="95"/>
                    </a:cubicBezTo>
                    <a:cubicBezTo>
                      <a:pt x="83" y="94"/>
                      <a:pt x="85" y="97"/>
                      <a:pt x="86" y="98"/>
                    </a:cubicBezTo>
                    <a:cubicBezTo>
                      <a:pt x="87" y="99"/>
                      <a:pt x="86" y="101"/>
                      <a:pt x="86" y="105"/>
                    </a:cubicBezTo>
                    <a:cubicBezTo>
                      <a:pt x="87" y="108"/>
                      <a:pt x="100" y="104"/>
                      <a:pt x="103" y="104"/>
                    </a:cubicBezTo>
                    <a:cubicBezTo>
                      <a:pt x="105" y="104"/>
                      <a:pt x="107" y="103"/>
                      <a:pt x="107" y="104"/>
                    </a:cubicBezTo>
                    <a:cubicBezTo>
                      <a:pt x="107" y="104"/>
                      <a:pt x="108" y="99"/>
                      <a:pt x="109" y="99"/>
                    </a:cubicBezTo>
                    <a:cubicBezTo>
                      <a:pt x="110" y="98"/>
                      <a:pt x="112" y="94"/>
                      <a:pt x="112" y="93"/>
                    </a:cubicBezTo>
                    <a:cubicBezTo>
                      <a:pt x="112" y="91"/>
                      <a:pt x="112" y="90"/>
                      <a:pt x="113" y="89"/>
                    </a:cubicBezTo>
                    <a:cubicBezTo>
                      <a:pt x="113" y="88"/>
                      <a:pt x="113" y="85"/>
                      <a:pt x="113" y="85"/>
                    </a:cubicBezTo>
                    <a:cubicBezTo>
                      <a:pt x="113" y="85"/>
                      <a:pt x="109" y="83"/>
                      <a:pt x="109" y="82"/>
                    </a:cubicBezTo>
                    <a:cubicBezTo>
                      <a:pt x="108" y="81"/>
                      <a:pt x="106" y="81"/>
                      <a:pt x="106" y="79"/>
                    </a:cubicBezTo>
                    <a:cubicBezTo>
                      <a:pt x="106" y="77"/>
                      <a:pt x="108" y="75"/>
                      <a:pt x="108" y="74"/>
                    </a:cubicBezTo>
                    <a:cubicBezTo>
                      <a:pt x="108" y="74"/>
                      <a:pt x="106" y="73"/>
                      <a:pt x="105" y="71"/>
                    </a:cubicBezTo>
                    <a:cubicBezTo>
                      <a:pt x="104" y="70"/>
                      <a:pt x="103" y="69"/>
                      <a:pt x="105" y="67"/>
                    </a:cubicBezTo>
                    <a:cubicBezTo>
                      <a:pt x="107" y="66"/>
                      <a:pt x="108" y="58"/>
                      <a:pt x="107" y="59"/>
                    </a:cubicBezTo>
                    <a:cubicBezTo>
                      <a:pt x="106" y="59"/>
                      <a:pt x="106" y="58"/>
                      <a:pt x="104" y="57"/>
                    </a:cubicBezTo>
                    <a:cubicBezTo>
                      <a:pt x="103" y="57"/>
                      <a:pt x="103" y="53"/>
                      <a:pt x="101" y="53"/>
                    </a:cubicBezTo>
                    <a:cubicBezTo>
                      <a:pt x="99" y="53"/>
                      <a:pt x="97" y="52"/>
                      <a:pt x="95" y="53"/>
                    </a:cubicBezTo>
                    <a:cubicBezTo>
                      <a:pt x="94" y="54"/>
                      <a:pt x="90" y="53"/>
                      <a:pt x="90" y="51"/>
                    </a:cubicBezTo>
                    <a:cubicBezTo>
                      <a:pt x="89" y="48"/>
                      <a:pt x="90" y="46"/>
                      <a:pt x="92" y="45"/>
                    </a:cubicBezTo>
                    <a:cubicBezTo>
                      <a:pt x="93" y="45"/>
                      <a:pt x="95" y="42"/>
                      <a:pt x="94" y="41"/>
                    </a:cubicBezTo>
                    <a:cubicBezTo>
                      <a:pt x="94" y="39"/>
                      <a:pt x="94" y="38"/>
                      <a:pt x="91" y="37"/>
                    </a:cubicBezTo>
                    <a:cubicBezTo>
                      <a:pt x="89" y="36"/>
                      <a:pt x="87" y="35"/>
                      <a:pt x="87" y="37"/>
                    </a:cubicBezTo>
                    <a:cubicBezTo>
                      <a:pt x="86" y="39"/>
                      <a:pt x="80" y="43"/>
                      <a:pt x="79" y="41"/>
                    </a:cubicBezTo>
                    <a:cubicBezTo>
                      <a:pt x="77" y="39"/>
                      <a:pt x="72" y="37"/>
                      <a:pt x="71" y="37"/>
                    </a:cubicBezTo>
                    <a:cubicBezTo>
                      <a:pt x="69" y="36"/>
                      <a:pt x="64" y="35"/>
                      <a:pt x="63" y="34"/>
                    </a:cubicBezTo>
                    <a:cubicBezTo>
                      <a:pt x="62" y="34"/>
                      <a:pt x="60" y="35"/>
                      <a:pt x="60" y="32"/>
                    </a:cubicBezTo>
                    <a:cubicBezTo>
                      <a:pt x="59" y="29"/>
                      <a:pt x="59" y="26"/>
                      <a:pt x="60" y="25"/>
                    </a:cubicBezTo>
                    <a:cubicBezTo>
                      <a:pt x="62" y="24"/>
                      <a:pt x="63" y="24"/>
                      <a:pt x="63" y="23"/>
                    </a:cubicBezTo>
                    <a:cubicBezTo>
                      <a:pt x="63" y="22"/>
                      <a:pt x="59" y="21"/>
                      <a:pt x="58" y="21"/>
                    </a:cubicBezTo>
                    <a:cubicBezTo>
                      <a:pt x="56" y="20"/>
                      <a:pt x="56" y="19"/>
                      <a:pt x="54" y="18"/>
                    </a:cubicBezTo>
                    <a:cubicBezTo>
                      <a:pt x="52" y="17"/>
                      <a:pt x="53" y="15"/>
                      <a:pt x="50" y="16"/>
                    </a:cubicBezTo>
                    <a:cubicBezTo>
                      <a:pt x="47" y="17"/>
                      <a:pt x="44" y="14"/>
                      <a:pt x="46" y="12"/>
                    </a:cubicBezTo>
                    <a:cubicBezTo>
                      <a:pt x="47" y="9"/>
                      <a:pt x="49" y="7"/>
                      <a:pt x="46" y="7"/>
                    </a:cubicBezTo>
                    <a:cubicBezTo>
                      <a:pt x="43" y="6"/>
                      <a:pt x="42" y="4"/>
                      <a:pt x="42" y="3"/>
                    </a:cubicBezTo>
                    <a:cubicBezTo>
                      <a:pt x="42" y="2"/>
                      <a:pt x="40" y="0"/>
                      <a:pt x="40" y="0"/>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4" name="Freeform 20">
                <a:extLst>
                  <a:ext uri="{FF2B5EF4-FFF2-40B4-BE49-F238E27FC236}">
                    <a16:creationId xmlns:a16="http://schemas.microsoft.com/office/drawing/2014/main" id="{6A70EA95-02D4-40AE-9FD5-C6644F855115}"/>
                  </a:ext>
                </a:extLst>
              </p:cNvPr>
              <p:cNvSpPr>
                <a:spLocks/>
              </p:cNvSpPr>
              <p:nvPr/>
            </p:nvSpPr>
            <p:spPr bwMode="auto">
              <a:xfrm>
                <a:off x="3936524" y="1196977"/>
                <a:ext cx="786420" cy="625853"/>
              </a:xfrm>
              <a:custGeom>
                <a:avLst/>
                <a:gdLst>
                  <a:gd name="T0" fmla="*/ 185 w 150"/>
                  <a:gd name="T1" fmla="*/ 291 h 120"/>
                  <a:gd name="T2" fmla="*/ 196 w 150"/>
                  <a:gd name="T3" fmla="*/ 264 h 120"/>
                  <a:gd name="T4" fmla="*/ 185 w 150"/>
                  <a:gd name="T5" fmla="*/ 245 h 120"/>
                  <a:gd name="T6" fmla="*/ 182 w 150"/>
                  <a:gd name="T7" fmla="*/ 224 h 120"/>
                  <a:gd name="T8" fmla="*/ 174 w 150"/>
                  <a:gd name="T9" fmla="*/ 205 h 120"/>
                  <a:gd name="T10" fmla="*/ 172 w 150"/>
                  <a:gd name="T11" fmla="*/ 179 h 120"/>
                  <a:gd name="T12" fmla="*/ 147 w 150"/>
                  <a:gd name="T13" fmla="*/ 168 h 120"/>
                  <a:gd name="T14" fmla="*/ 139 w 150"/>
                  <a:gd name="T15" fmla="*/ 147 h 120"/>
                  <a:gd name="T16" fmla="*/ 137 w 150"/>
                  <a:gd name="T17" fmla="*/ 125 h 120"/>
                  <a:gd name="T18" fmla="*/ 105 w 150"/>
                  <a:gd name="T19" fmla="*/ 136 h 120"/>
                  <a:gd name="T20" fmla="*/ 62 w 150"/>
                  <a:gd name="T21" fmla="*/ 117 h 120"/>
                  <a:gd name="T22" fmla="*/ 54 w 150"/>
                  <a:gd name="T23" fmla="*/ 93 h 120"/>
                  <a:gd name="T24" fmla="*/ 48 w 150"/>
                  <a:gd name="T25" fmla="*/ 83 h 120"/>
                  <a:gd name="T26" fmla="*/ 27 w 150"/>
                  <a:gd name="T27" fmla="*/ 69 h 120"/>
                  <a:gd name="T28" fmla="*/ 16 w 150"/>
                  <a:gd name="T29" fmla="*/ 45 h 120"/>
                  <a:gd name="T30" fmla="*/ 0 w 150"/>
                  <a:gd name="T31" fmla="*/ 27 h 120"/>
                  <a:gd name="T32" fmla="*/ 32 w 150"/>
                  <a:gd name="T33" fmla="*/ 13 h 120"/>
                  <a:gd name="T34" fmla="*/ 59 w 150"/>
                  <a:gd name="T35" fmla="*/ 5 h 120"/>
                  <a:gd name="T36" fmla="*/ 96 w 150"/>
                  <a:gd name="T37" fmla="*/ 19 h 120"/>
                  <a:gd name="T38" fmla="*/ 96 w 150"/>
                  <a:gd name="T39" fmla="*/ 59 h 120"/>
                  <a:gd name="T40" fmla="*/ 142 w 150"/>
                  <a:gd name="T41" fmla="*/ 99 h 120"/>
                  <a:gd name="T42" fmla="*/ 201 w 150"/>
                  <a:gd name="T43" fmla="*/ 104 h 120"/>
                  <a:gd name="T44" fmla="*/ 214 w 150"/>
                  <a:gd name="T45" fmla="*/ 149 h 120"/>
                  <a:gd name="T46" fmla="*/ 244 w 150"/>
                  <a:gd name="T47" fmla="*/ 165 h 120"/>
                  <a:gd name="T48" fmla="*/ 276 w 150"/>
                  <a:gd name="T49" fmla="*/ 173 h 120"/>
                  <a:gd name="T50" fmla="*/ 292 w 150"/>
                  <a:gd name="T51" fmla="*/ 205 h 120"/>
                  <a:gd name="T52" fmla="*/ 324 w 150"/>
                  <a:gd name="T53" fmla="*/ 213 h 120"/>
                  <a:gd name="T54" fmla="*/ 354 w 150"/>
                  <a:gd name="T55" fmla="*/ 211 h 120"/>
                  <a:gd name="T56" fmla="*/ 378 w 150"/>
                  <a:gd name="T57" fmla="*/ 221 h 120"/>
                  <a:gd name="T58" fmla="*/ 378 w 150"/>
                  <a:gd name="T59" fmla="*/ 256 h 120"/>
                  <a:gd name="T60" fmla="*/ 394 w 150"/>
                  <a:gd name="T61" fmla="*/ 291 h 120"/>
                  <a:gd name="T62" fmla="*/ 397 w 150"/>
                  <a:gd name="T63" fmla="*/ 304 h 120"/>
                  <a:gd name="T64" fmla="*/ 378 w 150"/>
                  <a:gd name="T65" fmla="*/ 315 h 120"/>
                  <a:gd name="T66" fmla="*/ 351 w 150"/>
                  <a:gd name="T67" fmla="*/ 301 h 120"/>
                  <a:gd name="T68" fmla="*/ 324 w 150"/>
                  <a:gd name="T69" fmla="*/ 307 h 120"/>
                  <a:gd name="T70" fmla="*/ 289 w 150"/>
                  <a:gd name="T71" fmla="*/ 299 h 120"/>
                  <a:gd name="T72" fmla="*/ 263 w 150"/>
                  <a:gd name="T73" fmla="*/ 309 h 120"/>
                  <a:gd name="T74" fmla="*/ 241 w 150"/>
                  <a:gd name="T75" fmla="*/ 315 h 120"/>
                  <a:gd name="T76" fmla="*/ 222 w 150"/>
                  <a:gd name="T77" fmla="*/ 312 h 120"/>
                  <a:gd name="T78" fmla="*/ 204 w 150"/>
                  <a:gd name="T79" fmla="*/ 317 h 120"/>
                  <a:gd name="T80" fmla="*/ 180 w 150"/>
                  <a:gd name="T81" fmla="*/ 304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0" h="120">
                    <a:moveTo>
                      <a:pt x="67" y="114"/>
                    </a:moveTo>
                    <a:cubicBezTo>
                      <a:pt x="67" y="114"/>
                      <a:pt x="68" y="109"/>
                      <a:pt x="69" y="109"/>
                    </a:cubicBezTo>
                    <a:cubicBezTo>
                      <a:pt x="70" y="108"/>
                      <a:pt x="72" y="104"/>
                      <a:pt x="72" y="103"/>
                    </a:cubicBezTo>
                    <a:cubicBezTo>
                      <a:pt x="72" y="101"/>
                      <a:pt x="72" y="100"/>
                      <a:pt x="73" y="99"/>
                    </a:cubicBezTo>
                    <a:cubicBezTo>
                      <a:pt x="73" y="98"/>
                      <a:pt x="73" y="95"/>
                      <a:pt x="73" y="95"/>
                    </a:cubicBezTo>
                    <a:cubicBezTo>
                      <a:pt x="73" y="95"/>
                      <a:pt x="69" y="93"/>
                      <a:pt x="69" y="92"/>
                    </a:cubicBezTo>
                    <a:cubicBezTo>
                      <a:pt x="68" y="91"/>
                      <a:pt x="66" y="91"/>
                      <a:pt x="66" y="89"/>
                    </a:cubicBezTo>
                    <a:cubicBezTo>
                      <a:pt x="66" y="87"/>
                      <a:pt x="68" y="85"/>
                      <a:pt x="68" y="84"/>
                    </a:cubicBezTo>
                    <a:cubicBezTo>
                      <a:pt x="68" y="84"/>
                      <a:pt x="66" y="83"/>
                      <a:pt x="65" y="81"/>
                    </a:cubicBezTo>
                    <a:cubicBezTo>
                      <a:pt x="64" y="80"/>
                      <a:pt x="63" y="79"/>
                      <a:pt x="65" y="77"/>
                    </a:cubicBezTo>
                    <a:cubicBezTo>
                      <a:pt x="67" y="76"/>
                      <a:pt x="68" y="68"/>
                      <a:pt x="67" y="69"/>
                    </a:cubicBezTo>
                    <a:cubicBezTo>
                      <a:pt x="66" y="69"/>
                      <a:pt x="66" y="68"/>
                      <a:pt x="64" y="67"/>
                    </a:cubicBezTo>
                    <a:cubicBezTo>
                      <a:pt x="63" y="67"/>
                      <a:pt x="63" y="63"/>
                      <a:pt x="61" y="63"/>
                    </a:cubicBezTo>
                    <a:cubicBezTo>
                      <a:pt x="59" y="63"/>
                      <a:pt x="57" y="62"/>
                      <a:pt x="55" y="63"/>
                    </a:cubicBezTo>
                    <a:cubicBezTo>
                      <a:pt x="54" y="64"/>
                      <a:pt x="50" y="63"/>
                      <a:pt x="50" y="61"/>
                    </a:cubicBezTo>
                    <a:cubicBezTo>
                      <a:pt x="49" y="58"/>
                      <a:pt x="50" y="56"/>
                      <a:pt x="52" y="55"/>
                    </a:cubicBezTo>
                    <a:cubicBezTo>
                      <a:pt x="53" y="55"/>
                      <a:pt x="55" y="52"/>
                      <a:pt x="54" y="51"/>
                    </a:cubicBezTo>
                    <a:cubicBezTo>
                      <a:pt x="54" y="49"/>
                      <a:pt x="54" y="48"/>
                      <a:pt x="51" y="47"/>
                    </a:cubicBezTo>
                    <a:cubicBezTo>
                      <a:pt x="49" y="46"/>
                      <a:pt x="47" y="45"/>
                      <a:pt x="47" y="47"/>
                    </a:cubicBezTo>
                    <a:cubicBezTo>
                      <a:pt x="46" y="49"/>
                      <a:pt x="40" y="53"/>
                      <a:pt x="39" y="51"/>
                    </a:cubicBezTo>
                    <a:cubicBezTo>
                      <a:pt x="37" y="49"/>
                      <a:pt x="32" y="47"/>
                      <a:pt x="31" y="47"/>
                    </a:cubicBezTo>
                    <a:cubicBezTo>
                      <a:pt x="29" y="46"/>
                      <a:pt x="24" y="45"/>
                      <a:pt x="23" y="44"/>
                    </a:cubicBezTo>
                    <a:cubicBezTo>
                      <a:pt x="22" y="44"/>
                      <a:pt x="20" y="45"/>
                      <a:pt x="20" y="42"/>
                    </a:cubicBezTo>
                    <a:cubicBezTo>
                      <a:pt x="19" y="39"/>
                      <a:pt x="19" y="36"/>
                      <a:pt x="20" y="35"/>
                    </a:cubicBezTo>
                    <a:cubicBezTo>
                      <a:pt x="22" y="34"/>
                      <a:pt x="23" y="34"/>
                      <a:pt x="23" y="33"/>
                    </a:cubicBezTo>
                    <a:cubicBezTo>
                      <a:pt x="23" y="32"/>
                      <a:pt x="19" y="31"/>
                      <a:pt x="18" y="31"/>
                    </a:cubicBezTo>
                    <a:cubicBezTo>
                      <a:pt x="16" y="30"/>
                      <a:pt x="16" y="29"/>
                      <a:pt x="14" y="28"/>
                    </a:cubicBezTo>
                    <a:cubicBezTo>
                      <a:pt x="12" y="27"/>
                      <a:pt x="13" y="25"/>
                      <a:pt x="10" y="26"/>
                    </a:cubicBezTo>
                    <a:cubicBezTo>
                      <a:pt x="7" y="27"/>
                      <a:pt x="4" y="24"/>
                      <a:pt x="6" y="22"/>
                    </a:cubicBezTo>
                    <a:cubicBezTo>
                      <a:pt x="7" y="19"/>
                      <a:pt x="9" y="17"/>
                      <a:pt x="6" y="17"/>
                    </a:cubicBezTo>
                    <a:cubicBezTo>
                      <a:pt x="3" y="16"/>
                      <a:pt x="2" y="14"/>
                      <a:pt x="2" y="13"/>
                    </a:cubicBezTo>
                    <a:cubicBezTo>
                      <a:pt x="2" y="12"/>
                      <a:pt x="0" y="10"/>
                      <a:pt x="0" y="10"/>
                    </a:cubicBezTo>
                    <a:cubicBezTo>
                      <a:pt x="5" y="8"/>
                      <a:pt x="5" y="8"/>
                      <a:pt x="5" y="8"/>
                    </a:cubicBezTo>
                    <a:cubicBezTo>
                      <a:pt x="6" y="7"/>
                      <a:pt x="11" y="6"/>
                      <a:pt x="12" y="5"/>
                    </a:cubicBezTo>
                    <a:cubicBezTo>
                      <a:pt x="13" y="4"/>
                      <a:pt x="14" y="5"/>
                      <a:pt x="15" y="5"/>
                    </a:cubicBezTo>
                    <a:cubicBezTo>
                      <a:pt x="17" y="6"/>
                      <a:pt x="21" y="4"/>
                      <a:pt x="22" y="2"/>
                    </a:cubicBezTo>
                    <a:cubicBezTo>
                      <a:pt x="24" y="0"/>
                      <a:pt x="31" y="0"/>
                      <a:pt x="31" y="0"/>
                    </a:cubicBezTo>
                    <a:cubicBezTo>
                      <a:pt x="33" y="0"/>
                      <a:pt x="35" y="5"/>
                      <a:pt x="36" y="7"/>
                    </a:cubicBezTo>
                    <a:cubicBezTo>
                      <a:pt x="37" y="10"/>
                      <a:pt x="36" y="13"/>
                      <a:pt x="35" y="16"/>
                    </a:cubicBezTo>
                    <a:cubicBezTo>
                      <a:pt x="35" y="18"/>
                      <a:pt x="35" y="21"/>
                      <a:pt x="36" y="22"/>
                    </a:cubicBezTo>
                    <a:cubicBezTo>
                      <a:pt x="37" y="24"/>
                      <a:pt x="42" y="29"/>
                      <a:pt x="44" y="30"/>
                    </a:cubicBezTo>
                    <a:cubicBezTo>
                      <a:pt x="47" y="32"/>
                      <a:pt x="49" y="35"/>
                      <a:pt x="53" y="37"/>
                    </a:cubicBezTo>
                    <a:cubicBezTo>
                      <a:pt x="57" y="40"/>
                      <a:pt x="59" y="37"/>
                      <a:pt x="62" y="36"/>
                    </a:cubicBezTo>
                    <a:cubicBezTo>
                      <a:pt x="65" y="35"/>
                      <a:pt x="70" y="37"/>
                      <a:pt x="75" y="39"/>
                    </a:cubicBezTo>
                    <a:cubicBezTo>
                      <a:pt x="80" y="40"/>
                      <a:pt x="79" y="46"/>
                      <a:pt x="79" y="46"/>
                    </a:cubicBezTo>
                    <a:cubicBezTo>
                      <a:pt x="79" y="46"/>
                      <a:pt x="80" y="55"/>
                      <a:pt x="80" y="56"/>
                    </a:cubicBezTo>
                    <a:cubicBezTo>
                      <a:pt x="81" y="57"/>
                      <a:pt x="85" y="63"/>
                      <a:pt x="85" y="63"/>
                    </a:cubicBezTo>
                    <a:cubicBezTo>
                      <a:pt x="85" y="63"/>
                      <a:pt x="89" y="63"/>
                      <a:pt x="91" y="62"/>
                    </a:cubicBezTo>
                    <a:cubicBezTo>
                      <a:pt x="93" y="61"/>
                      <a:pt x="95" y="63"/>
                      <a:pt x="96" y="63"/>
                    </a:cubicBezTo>
                    <a:cubicBezTo>
                      <a:pt x="97" y="63"/>
                      <a:pt x="101" y="66"/>
                      <a:pt x="103" y="65"/>
                    </a:cubicBezTo>
                    <a:cubicBezTo>
                      <a:pt x="106" y="65"/>
                      <a:pt x="106" y="68"/>
                      <a:pt x="107" y="71"/>
                    </a:cubicBezTo>
                    <a:cubicBezTo>
                      <a:pt x="108" y="73"/>
                      <a:pt x="108" y="74"/>
                      <a:pt x="109" y="77"/>
                    </a:cubicBezTo>
                    <a:cubicBezTo>
                      <a:pt x="109" y="79"/>
                      <a:pt x="110" y="80"/>
                      <a:pt x="114" y="83"/>
                    </a:cubicBezTo>
                    <a:cubicBezTo>
                      <a:pt x="118" y="85"/>
                      <a:pt x="119" y="81"/>
                      <a:pt x="121" y="80"/>
                    </a:cubicBezTo>
                    <a:cubicBezTo>
                      <a:pt x="123" y="79"/>
                      <a:pt x="127" y="79"/>
                      <a:pt x="127" y="79"/>
                    </a:cubicBezTo>
                    <a:cubicBezTo>
                      <a:pt x="132" y="79"/>
                      <a:pt x="132" y="79"/>
                      <a:pt x="132" y="79"/>
                    </a:cubicBezTo>
                    <a:cubicBezTo>
                      <a:pt x="136" y="83"/>
                      <a:pt x="136" y="83"/>
                      <a:pt x="136" y="83"/>
                    </a:cubicBezTo>
                    <a:cubicBezTo>
                      <a:pt x="136" y="83"/>
                      <a:pt x="139" y="82"/>
                      <a:pt x="141" y="83"/>
                    </a:cubicBezTo>
                    <a:cubicBezTo>
                      <a:pt x="144" y="84"/>
                      <a:pt x="144" y="87"/>
                      <a:pt x="144" y="87"/>
                    </a:cubicBezTo>
                    <a:cubicBezTo>
                      <a:pt x="144" y="87"/>
                      <a:pt x="143" y="91"/>
                      <a:pt x="141" y="96"/>
                    </a:cubicBezTo>
                    <a:cubicBezTo>
                      <a:pt x="139" y="100"/>
                      <a:pt x="144" y="100"/>
                      <a:pt x="145" y="104"/>
                    </a:cubicBezTo>
                    <a:cubicBezTo>
                      <a:pt x="146" y="107"/>
                      <a:pt x="147" y="109"/>
                      <a:pt x="147" y="109"/>
                    </a:cubicBezTo>
                    <a:cubicBezTo>
                      <a:pt x="148" y="111"/>
                      <a:pt x="148" y="111"/>
                      <a:pt x="148" y="111"/>
                    </a:cubicBezTo>
                    <a:cubicBezTo>
                      <a:pt x="148" y="111"/>
                      <a:pt x="150" y="114"/>
                      <a:pt x="148" y="114"/>
                    </a:cubicBezTo>
                    <a:cubicBezTo>
                      <a:pt x="147" y="114"/>
                      <a:pt x="145" y="112"/>
                      <a:pt x="144" y="115"/>
                    </a:cubicBezTo>
                    <a:cubicBezTo>
                      <a:pt x="144" y="117"/>
                      <a:pt x="142" y="118"/>
                      <a:pt x="141" y="118"/>
                    </a:cubicBezTo>
                    <a:cubicBezTo>
                      <a:pt x="140" y="118"/>
                      <a:pt x="139" y="115"/>
                      <a:pt x="138" y="117"/>
                    </a:cubicBezTo>
                    <a:cubicBezTo>
                      <a:pt x="137" y="118"/>
                      <a:pt x="131" y="113"/>
                      <a:pt x="131" y="113"/>
                    </a:cubicBezTo>
                    <a:cubicBezTo>
                      <a:pt x="130" y="113"/>
                      <a:pt x="128" y="112"/>
                      <a:pt x="126" y="115"/>
                    </a:cubicBezTo>
                    <a:cubicBezTo>
                      <a:pt x="124" y="117"/>
                      <a:pt x="121" y="116"/>
                      <a:pt x="121" y="115"/>
                    </a:cubicBezTo>
                    <a:cubicBezTo>
                      <a:pt x="120" y="114"/>
                      <a:pt x="114" y="109"/>
                      <a:pt x="112" y="109"/>
                    </a:cubicBezTo>
                    <a:cubicBezTo>
                      <a:pt x="111" y="110"/>
                      <a:pt x="109" y="110"/>
                      <a:pt x="108" y="112"/>
                    </a:cubicBezTo>
                    <a:cubicBezTo>
                      <a:pt x="108" y="115"/>
                      <a:pt x="105" y="115"/>
                      <a:pt x="103" y="115"/>
                    </a:cubicBezTo>
                    <a:cubicBezTo>
                      <a:pt x="101" y="115"/>
                      <a:pt x="99" y="116"/>
                      <a:pt x="98" y="116"/>
                    </a:cubicBezTo>
                    <a:cubicBezTo>
                      <a:pt x="96" y="116"/>
                      <a:pt x="95" y="116"/>
                      <a:pt x="94" y="117"/>
                    </a:cubicBezTo>
                    <a:cubicBezTo>
                      <a:pt x="92" y="118"/>
                      <a:pt x="90" y="117"/>
                      <a:pt x="90" y="118"/>
                    </a:cubicBezTo>
                    <a:cubicBezTo>
                      <a:pt x="89" y="118"/>
                      <a:pt x="88" y="120"/>
                      <a:pt x="87" y="119"/>
                    </a:cubicBezTo>
                    <a:cubicBezTo>
                      <a:pt x="86" y="119"/>
                      <a:pt x="84" y="115"/>
                      <a:pt x="83" y="117"/>
                    </a:cubicBezTo>
                    <a:cubicBezTo>
                      <a:pt x="82" y="118"/>
                      <a:pt x="80" y="119"/>
                      <a:pt x="79" y="119"/>
                    </a:cubicBezTo>
                    <a:cubicBezTo>
                      <a:pt x="78" y="119"/>
                      <a:pt x="76" y="119"/>
                      <a:pt x="76" y="119"/>
                    </a:cubicBezTo>
                    <a:cubicBezTo>
                      <a:pt x="76" y="119"/>
                      <a:pt x="75" y="114"/>
                      <a:pt x="73" y="114"/>
                    </a:cubicBezTo>
                    <a:cubicBezTo>
                      <a:pt x="71" y="114"/>
                      <a:pt x="68" y="115"/>
                      <a:pt x="67" y="114"/>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5" name="Freeform 21">
                <a:extLst>
                  <a:ext uri="{FF2B5EF4-FFF2-40B4-BE49-F238E27FC236}">
                    <a16:creationId xmlns:a16="http://schemas.microsoft.com/office/drawing/2014/main" id="{257F67E1-2F93-4B2A-972C-3964D044AB7B}"/>
                  </a:ext>
                </a:extLst>
              </p:cNvPr>
              <p:cNvSpPr>
                <a:spLocks/>
              </p:cNvSpPr>
              <p:nvPr/>
            </p:nvSpPr>
            <p:spPr bwMode="auto">
              <a:xfrm>
                <a:off x="3680253" y="1613560"/>
                <a:ext cx="659263" cy="443964"/>
              </a:xfrm>
              <a:custGeom>
                <a:avLst/>
                <a:gdLst>
                  <a:gd name="T0" fmla="*/ 334 w 126"/>
                  <a:gd name="T1" fmla="*/ 104 h 85"/>
                  <a:gd name="T2" fmla="*/ 334 w 126"/>
                  <a:gd name="T3" fmla="*/ 104 h 85"/>
                  <a:gd name="T4" fmla="*/ 326 w 126"/>
                  <a:gd name="T5" fmla="*/ 91 h 85"/>
                  <a:gd name="T6" fmla="*/ 310 w 126"/>
                  <a:gd name="T7" fmla="*/ 91 h 85"/>
                  <a:gd name="T8" fmla="*/ 300 w 126"/>
                  <a:gd name="T9" fmla="*/ 91 h 85"/>
                  <a:gd name="T10" fmla="*/ 254 w 126"/>
                  <a:gd name="T11" fmla="*/ 93 h 85"/>
                  <a:gd name="T12" fmla="*/ 254 w 126"/>
                  <a:gd name="T13" fmla="*/ 75 h 85"/>
                  <a:gd name="T14" fmla="*/ 243 w 126"/>
                  <a:gd name="T15" fmla="*/ 67 h 85"/>
                  <a:gd name="T16" fmla="*/ 241 w 126"/>
                  <a:gd name="T17" fmla="*/ 69 h 85"/>
                  <a:gd name="T18" fmla="*/ 217 w 126"/>
                  <a:gd name="T19" fmla="*/ 69 h 85"/>
                  <a:gd name="T20" fmla="*/ 203 w 126"/>
                  <a:gd name="T21" fmla="*/ 69 h 85"/>
                  <a:gd name="T22" fmla="*/ 193 w 126"/>
                  <a:gd name="T23" fmla="*/ 75 h 85"/>
                  <a:gd name="T24" fmla="*/ 193 w 126"/>
                  <a:gd name="T25" fmla="*/ 61 h 85"/>
                  <a:gd name="T26" fmla="*/ 203 w 126"/>
                  <a:gd name="T27" fmla="*/ 53 h 85"/>
                  <a:gd name="T28" fmla="*/ 209 w 126"/>
                  <a:gd name="T29" fmla="*/ 43 h 85"/>
                  <a:gd name="T30" fmla="*/ 201 w 126"/>
                  <a:gd name="T31" fmla="*/ 37 h 85"/>
                  <a:gd name="T32" fmla="*/ 185 w 126"/>
                  <a:gd name="T33" fmla="*/ 37 h 85"/>
                  <a:gd name="T34" fmla="*/ 174 w 126"/>
                  <a:gd name="T35" fmla="*/ 37 h 85"/>
                  <a:gd name="T36" fmla="*/ 150 w 126"/>
                  <a:gd name="T37" fmla="*/ 43 h 85"/>
                  <a:gd name="T38" fmla="*/ 139 w 126"/>
                  <a:gd name="T39" fmla="*/ 40 h 85"/>
                  <a:gd name="T40" fmla="*/ 128 w 126"/>
                  <a:gd name="T41" fmla="*/ 45 h 85"/>
                  <a:gd name="T42" fmla="*/ 120 w 126"/>
                  <a:gd name="T43" fmla="*/ 32 h 85"/>
                  <a:gd name="T44" fmla="*/ 94 w 126"/>
                  <a:gd name="T45" fmla="*/ 5 h 85"/>
                  <a:gd name="T46" fmla="*/ 78 w 126"/>
                  <a:gd name="T47" fmla="*/ 3 h 85"/>
                  <a:gd name="T48" fmla="*/ 67 w 126"/>
                  <a:gd name="T49" fmla="*/ 8 h 85"/>
                  <a:gd name="T50" fmla="*/ 45 w 126"/>
                  <a:gd name="T51" fmla="*/ 13 h 85"/>
                  <a:gd name="T52" fmla="*/ 35 w 126"/>
                  <a:gd name="T53" fmla="*/ 0 h 85"/>
                  <a:gd name="T54" fmla="*/ 35 w 126"/>
                  <a:gd name="T55" fmla="*/ 0 h 85"/>
                  <a:gd name="T56" fmla="*/ 32 w 126"/>
                  <a:gd name="T57" fmla="*/ 5 h 85"/>
                  <a:gd name="T58" fmla="*/ 32 w 126"/>
                  <a:gd name="T59" fmla="*/ 13 h 85"/>
                  <a:gd name="T60" fmla="*/ 37 w 126"/>
                  <a:gd name="T61" fmla="*/ 29 h 85"/>
                  <a:gd name="T62" fmla="*/ 53 w 126"/>
                  <a:gd name="T63" fmla="*/ 40 h 85"/>
                  <a:gd name="T64" fmla="*/ 67 w 126"/>
                  <a:gd name="T65" fmla="*/ 51 h 85"/>
                  <a:gd name="T66" fmla="*/ 51 w 126"/>
                  <a:gd name="T67" fmla="*/ 53 h 85"/>
                  <a:gd name="T68" fmla="*/ 35 w 126"/>
                  <a:gd name="T69" fmla="*/ 51 h 85"/>
                  <a:gd name="T70" fmla="*/ 29 w 126"/>
                  <a:gd name="T71" fmla="*/ 43 h 85"/>
                  <a:gd name="T72" fmla="*/ 21 w 126"/>
                  <a:gd name="T73" fmla="*/ 56 h 85"/>
                  <a:gd name="T74" fmla="*/ 11 w 126"/>
                  <a:gd name="T75" fmla="*/ 59 h 85"/>
                  <a:gd name="T76" fmla="*/ 0 w 126"/>
                  <a:gd name="T77" fmla="*/ 72 h 85"/>
                  <a:gd name="T78" fmla="*/ 70 w 126"/>
                  <a:gd name="T79" fmla="*/ 147 h 85"/>
                  <a:gd name="T80" fmla="*/ 70 w 126"/>
                  <a:gd name="T81" fmla="*/ 176 h 85"/>
                  <a:gd name="T82" fmla="*/ 80 w 126"/>
                  <a:gd name="T83" fmla="*/ 176 h 85"/>
                  <a:gd name="T84" fmla="*/ 94 w 126"/>
                  <a:gd name="T85" fmla="*/ 190 h 85"/>
                  <a:gd name="T86" fmla="*/ 104 w 126"/>
                  <a:gd name="T87" fmla="*/ 184 h 85"/>
                  <a:gd name="T88" fmla="*/ 123 w 126"/>
                  <a:gd name="T89" fmla="*/ 198 h 85"/>
                  <a:gd name="T90" fmla="*/ 171 w 126"/>
                  <a:gd name="T91" fmla="*/ 195 h 85"/>
                  <a:gd name="T92" fmla="*/ 206 w 126"/>
                  <a:gd name="T93" fmla="*/ 214 h 85"/>
                  <a:gd name="T94" fmla="*/ 227 w 126"/>
                  <a:gd name="T95" fmla="*/ 222 h 85"/>
                  <a:gd name="T96" fmla="*/ 243 w 126"/>
                  <a:gd name="T97" fmla="*/ 224 h 85"/>
                  <a:gd name="T98" fmla="*/ 267 w 126"/>
                  <a:gd name="T99" fmla="*/ 200 h 85"/>
                  <a:gd name="T100" fmla="*/ 278 w 126"/>
                  <a:gd name="T101" fmla="*/ 179 h 85"/>
                  <a:gd name="T102" fmla="*/ 300 w 126"/>
                  <a:gd name="T103" fmla="*/ 187 h 85"/>
                  <a:gd name="T104" fmla="*/ 316 w 126"/>
                  <a:gd name="T105" fmla="*/ 187 h 85"/>
                  <a:gd name="T106" fmla="*/ 316 w 126"/>
                  <a:gd name="T107" fmla="*/ 142 h 85"/>
                  <a:gd name="T108" fmla="*/ 334 w 126"/>
                  <a:gd name="T109" fmla="*/ 104 h 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6" h="85">
                    <a:moveTo>
                      <a:pt x="125" y="39"/>
                    </a:moveTo>
                    <a:cubicBezTo>
                      <a:pt x="125" y="38"/>
                      <a:pt x="125" y="39"/>
                      <a:pt x="125" y="39"/>
                    </a:cubicBezTo>
                    <a:cubicBezTo>
                      <a:pt x="125" y="39"/>
                      <a:pt x="124" y="34"/>
                      <a:pt x="122" y="34"/>
                    </a:cubicBezTo>
                    <a:cubicBezTo>
                      <a:pt x="120" y="34"/>
                      <a:pt x="117" y="35"/>
                      <a:pt x="116" y="34"/>
                    </a:cubicBezTo>
                    <a:cubicBezTo>
                      <a:pt x="116" y="33"/>
                      <a:pt x="114" y="34"/>
                      <a:pt x="112" y="34"/>
                    </a:cubicBezTo>
                    <a:cubicBezTo>
                      <a:pt x="109" y="34"/>
                      <a:pt x="96" y="38"/>
                      <a:pt x="95" y="35"/>
                    </a:cubicBezTo>
                    <a:cubicBezTo>
                      <a:pt x="95" y="31"/>
                      <a:pt x="96" y="29"/>
                      <a:pt x="95" y="28"/>
                    </a:cubicBezTo>
                    <a:cubicBezTo>
                      <a:pt x="94" y="27"/>
                      <a:pt x="92" y="24"/>
                      <a:pt x="91" y="25"/>
                    </a:cubicBezTo>
                    <a:cubicBezTo>
                      <a:pt x="91" y="26"/>
                      <a:pt x="93" y="25"/>
                      <a:pt x="90" y="26"/>
                    </a:cubicBezTo>
                    <a:cubicBezTo>
                      <a:pt x="86" y="27"/>
                      <a:pt x="83" y="26"/>
                      <a:pt x="81" y="26"/>
                    </a:cubicBezTo>
                    <a:cubicBezTo>
                      <a:pt x="79" y="26"/>
                      <a:pt x="78" y="24"/>
                      <a:pt x="76" y="26"/>
                    </a:cubicBezTo>
                    <a:cubicBezTo>
                      <a:pt x="74" y="28"/>
                      <a:pt x="72" y="30"/>
                      <a:pt x="72" y="28"/>
                    </a:cubicBezTo>
                    <a:cubicBezTo>
                      <a:pt x="71" y="27"/>
                      <a:pt x="71" y="24"/>
                      <a:pt x="72" y="23"/>
                    </a:cubicBezTo>
                    <a:cubicBezTo>
                      <a:pt x="74" y="22"/>
                      <a:pt x="74" y="21"/>
                      <a:pt x="76" y="20"/>
                    </a:cubicBezTo>
                    <a:cubicBezTo>
                      <a:pt x="78" y="20"/>
                      <a:pt x="80" y="17"/>
                      <a:pt x="78" y="16"/>
                    </a:cubicBezTo>
                    <a:cubicBezTo>
                      <a:pt x="76" y="15"/>
                      <a:pt x="77" y="13"/>
                      <a:pt x="75" y="14"/>
                    </a:cubicBezTo>
                    <a:cubicBezTo>
                      <a:pt x="73" y="14"/>
                      <a:pt x="71" y="13"/>
                      <a:pt x="69" y="14"/>
                    </a:cubicBezTo>
                    <a:cubicBezTo>
                      <a:pt x="67" y="14"/>
                      <a:pt x="68" y="12"/>
                      <a:pt x="65" y="14"/>
                    </a:cubicBezTo>
                    <a:cubicBezTo>
                      <a:pt x="62" y="16"/>
                      <a:pt x="58" y="16"/>
                      <a:pt x="56" y="16"/>
                    </a:cubicBezTo>
                    <a:cubicBezTo>
                      <a:pt x="54" y="15"/>
                      <a:pt x="53" y="12"/>
                      <a:pt x="52" y="15"/>
                    </a:cubicBezTo>
                    <a:cubicBezTo>
                      <a:pt x="51" y="18"/>
                      <a:pt x="50" y="19"/>
                      <a:pt x="48" y="17"/>
                    </a:cubicBezTo>
                    <a:cubicBezTo>
                      <a:pt x="46" y="15"/>
                      <a:pt x="46" y="13"/>
                      <a:pt x="45" y="12"/>
                    </a:cubicBezTo>
                    <a:cubicBezTo>
                      <a:pt x="43" y="11"/>
                      <a:pt x="37" y="3"/>
                      <a:pt x="35" y="2"/>
                    </a:cubicBezTo>
                    <a:cubicBezTo>
                      <a:pt x="33" y="1"/>
                      <a:pt x="31" y="2"/>
                      <a:pt x="29" y="1"/>
                    </a:cubicBezTo>
                    <a:cubicBezTo>
                      <a:pt x="27" y="1"/>
                      <a:pt x="26" y="1"/>
                      <a:pt x="25" y="3"/>
                    </a:cubicBezTo>
                    <a:cubicBezTo>
                      <a:pt x="24" y="5"/>
                      <a:pt x="18" y="6"/>
                      <a:pt x="17" y="5"/>
                    </a:cubicBezTo>
                    <a:cubicBezTo>
                      <a:pt x="17" y="4"/>
                      <a:pt x="13" y="0"/>
                      <a:pt x="13" y="0"/>
                    </a:cubicBezTo>
                    <a:cubicBezTo>
                      <a:pt x="13" y="0"/>
                      <a:pt x="13" y="0"/>
                      <a:pt x="13" y="0"/>
                    </a:cubicBezTo>
                    <a:cubicBezTo>
                      <a:pt x="13" y="1"/>
                      <a:pt x="12" y="1"/>
                      <a:pt x="12" y="2"/>
                    </a:cubicBezTo>
                    <a:cubicBezTo>
                      <a:pt x="12" y="3"/>
                      <a:pt x="12" y="3"/>
                      <a:pt x="12" y="5"/>
                    </a:cubicBezTo>
                    <a:cubicBezTo>
                      <a:pt x="13" y="6"/>
                      <a:pt x="12" y="10"/>
                      <a:pt x="14" y="11"/>
                    </a:cubicBezTo>
                    <a:cubicBezTo>
                      <a:pt x="17" y="12"/>
                      <a:pt x="19" y="13"/>
                      <a:pt x="20" y="15"/>
                    </a:cubicBezTo>
                    <a:cubicBezTo>
                      <a:pt x="20" y="17"/>
                      <a:pt x="22" y="19"/>
                      <a:pt x="25" y="19"/>
                    </a:cubicBezTo>
                    <a:cubicBezTo>
                      <a:pt x="25" y="19"/>
                      <a:pt x="23" y="21"/>
                      <a:pt x="19" y="20"/>
                    </a:cubicBezTo>
                    <a:cubicBezTo>
                      <a:pt x="15" y="18"/>
                      <a:pt x="14" y="20"/>
                      <a:pt x="13" y="19"/>
                    </a:cubicBezTo>
                    <a:cubicBezTo>
                      <a:pt x="13" y="17"/>
                      <a:pt x="12" y="15"/>
                      <a:pt x="11" y="16"/>
                    </a:cubicBezTo>
                    <a:cubicBezTo>
                      <a:pt x="10" y="17"/>
                      <a:pt x="9" y="19"/>
                      <a:pt x="8" y="21"/>
                    </a:cubicBezTo>
                    <a:cubicBezTo>
                      <a:pt x="6" y="22"/>
                      <a:pt x="4" y="19"/>
                      <a:pt x="4" y="22"/>
                    </a:cubicBezTo>
                    <a:cubicBezTo>
                      <a:pt x="3" y="25"/>
                      <a:pt x="1" y="26"/>
                      <a:pt x="0" y="27"/>
                    </a:cubicBezTo>
                    <a:cubicBezTo>
                      <a:pt x="0" y="27"/>
                      <a:pt x="26" y="52"/>
                      <a:pt x="26" y="55"/>
                    </a:cubicBezTo>
                    <a:cubicBezTo>
                      <a:pt x="27" y="58"/>
                      <a:pt x="27" y="65"/>
                      <a:pt x="26" y="66"/>
                    </a:cubicBezTo>
                    <a:cubicBezTo>
                      <a:pt x="26" y="66"/>
                      <a:pt x="28" y="65"/>
                      <a:pt x="30" y="66"/>
                    </a:cubicBezTo>
                    <a:cubicBezTo>
                      <a:pt x="31" y="68"/>
                      <a:pt x="33" y="72"/>
                      <a:pt x="35" y="71"/>
                    </a:cubicBezTo>
                    <a:cubicBezTo>
                      <a:pt x="36" y="70"/>
                      <a:pt x="37" y="66"/>
                      <a:pt x="39" y="69"/>
                    </a:cubicBezTo>
                    <a:cubicBezTo>
                      <a:pt x="42" y="71"/>
                      <a:pt x="43" y="75"/>
                      <a:pt x="46" y="74"/>
                    </a:cubicBezTo>
                    <a:cubicBezTo>
                      <a:pt x="48" y="73"/>
                      <a:pt x="64" y="73"/>
                      <a:pt x="64" y="73"/>
                    </a:cubicBezTo>
                    <a:cubicBezTo>
                      <a:pt x="64" y="73"/>
                      <a:pt x="73" y="81"/>
                      <a:pt x="77" y="80"/>
                    </a:cubicBezTo>
                    <a:cubicBezTo>
                      <a:pt x="80" y="80"/>
                      <a:pt x="84" y="82"/>
                      <a:pt x="85" y="83"/>
                    </a:cubicBezTo>
                    <a:cubicBezTo>
                      <a:pt x="87" y="84"/>
                      <a:pt x="87" y="85"/>
                      <a:pt x="91" y="84"/>
                    </a:cubicBezTo>
                    <a:cubicBezTo>
                      <a:pt x="94" y="82"/>
                      <a:pt x="99" y="78"/>
                      <a:pt x="100" y="75"/>
                    </a:cubicBezTo>
                    <a:cubicBezTo>
                      <a:pt x="101" y="72"/>
                      <a:pt x="102" y="68"/>
                      <a:pt x="104" y="67"/>
                    </a:cubicBezTo>
                    <a:cubicBezTo>
                      <a:pt x="107" y="66"/>
                      <a:pt x="108" y="70"/>
                      <a:pt x="112" y="70"/>
                    </a:cubicBezTo>
                    <a:cubicBezTo>
                      <a:pt x="115" y="70"/>
                      <a:pt x="118" y="70"/>
                      <a:pt x="118" y="70"/>
                    </a:cubicBezTo>
                    <a:cubicBezTo>
                      <a:pt x="118" y="53"/>
                      <a:pt x="118" y="53"/>
                      <a:pt x="118" y="53"/>
                    </a:cubicBezTo>
                    <a:cubicBezTo>
                      <a:pt x="118" y="53"/>
                      <a:pt x="126" y="45"/>
                      <a:pt x="125" y="39"/>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6" name="Freeform 23">
                <a:extLst>
                  <a:ext uri="{FF2B5EF4-FFF2-40B4-BE49-F238E27FC236}">
                    <a16:creationId xmlns:a16="http://schemas.microsoft.com/office/drawing/2014/main" id="{133557D7-BA2F-46AC-AA41-7DBF9504E879}"/>
                  </a:ext>
                </a:extLst>
              </p:cNvPr>
              <p:cNvSpPr>
                <a:spLocks/>
              </p:cNvSpPr>
              <p:nvPr/>
            </p:nvSpPr>
            <p:spPr bwMode="auto">
              <a:xfrm>
                <a:off x="3701772" y="2231590"/>
                <a:ext cx="449942" cy="541754"/>
              </a:xfrm>
              <a:custGeom>
                <a:avLst/>
                <a:gdLst>
                  <a:gd name="T0" fmla="*/ 222 w 86"/>
                  <a:gd name="T1" fmla="*/ 51 h 104"/>
                  <a:gd name="T2" fmla="*/ 211 w 86"/>
                  <a:gd name="T3" fmla="*/ 45 h 104"/>
                  <a:gd name="T4" fmla="*/ 193 w 86"/>
                  <a:gd name="T5" fmla="*/ 32 h 104"/>
                  <a:gd name="T6" fmla="*/ 171 w 86"/>
                  <a:gd name="T7" fmla="*/ 24 h 104"/>
                  <a:gd name="T8" fmla="*/ 147 w 86"/>
                  <a:gd name="T9" fmla="*/ 24 h 104"/>
                  <a:gd name="T10" fmla="*/ 128 w 86"/>
                  <a:gd name="T11" fmla="*/ 21 h 104"/>
                  <a:gd name="T12" fmla="*/ 118 w 86"/>
                  <a:gd name="T13" fmla="*/ 16 h 104"/>
                  <a:gd name="T14" fmla="*/ 96 w 86"/>
                  <a:gd name="T15" fmla="*/ 21 h 104"/>
                  <a:gd name="T16" fmla="*/ 56 w 86"/>
                  <a:gd name="T17" fmla="*/ 0 h 104"/>
                  <a:gd name="T18" fmla="*/ 45 w 86"/>
                  <a:gd name="T19" fmla="*/ 0 h 104"/>
                  <a:gd name="T20" fmla="*/ 40 w 86"/>
                  <a:gd name="T21" fmla="*/ 24 h 104"/>
                  <a:gd name="T22" fmla="*/ 21 w 86"/>
                  <a:gd name="T23" fmla="*/ 37 h 104"/>
                  <a:gd name="T24" fmla="*/ 11 w 86"/>
                  <a:gd name="T25" fmla="*/ 59 h 104"/>
                  <a:gd name="T26" fmla="*/ 0 w 86"/>
                  <a:gd name="T27" fmla="*/ 91 h 104"/>
                  <a:gd name="T28" fmla="*/ 8 w 86"/>
                  <a:gd name="T29" fmla="*/ 107 h 104"/>
                  <a:gd name="T30" fmla="*/ 16 w 86"/>
                  <a:gd name="T31" fmla="*/ 123 h 104"/>
                  <a:gd name="T32" fmla="*/ 19 w 86"/>
                  <a:gd name="T33" fmla="*/ 139 h 104"/>
                  <a:gd name="T34" fmla="*/ 16 w 86"/>
                  <a:gd name="T35" fmla="*/ 157 h 104"/>
                  <a:gd name="T36" fmla="*/ 24 w 86"/>
                  <a:gd name="T37" fmla="*/ 176 h 104"/>
                  <a:gd name="T38" fmla="*/ 27 w 86"/>
                  <a:gd name="T39" fmla="*/ 186 h 104"/>
                  <a:gd name="T40" fmla="*/ 40 w 86"/>
                  <a:gd name="T41" fmla="*/ 194 h 104"/>
                  <a:gd name="T42" fmla="*/ 51 w 86"/>
                  <a:gd name="T43" fmla="*/ 200 h 104"/>
                  <a:gd name="T44" fmla="*/ 59 w 86"/>
                  <a:gd name="T45" fmla="*/ 218 h 104"/>
                  <a:gd name="T46" fmla="*/ 56 w 86"/>
                  <a:gd name="T47" fmla="*/ 224 h 104"/>
                  <a:gd name="T48" fmla="*/ 78 w 86"/>
                  <a:gd name="T49" fmla="*/ 229 h 104"/>
                  <a:gd name="T50" fmla="*/ 83 w 86"/>
                  <a:gd name="T51" fmla="*/ 250 h 104"/>
                  <a:gd name="T52" fmla="*/ 83 w 86"/>
                  <a:gd name="T53" fmla="*/ 272 h 104"/>
                  <a:gd name="T54" fmla="*/ 104 w 86"/>
                  <a:gd name="T55" fmla="*/ 274 h 104"/>
                  <a:gd name="T56" fmla="*/ 126 w 86"/>
                  <a:gd name="T57" fmla="*/ 269 h 104"/>
                  <a:gd name="T58" fmla="*/ 152 w 86"/>
                  <a:gd name="T59" fmla="*/ 272 h 104"/>
                  <a:gd name="T60" fmla="*/ 168 w 86"/>
                  <a:gd name="T61" fmla="*/ 266 h 104"/>
                  <a:gd name="T62" fmla="*/ 182 w 86"/>
                  <a:gd name="T63" fmla="*/ 274 h 104"/>
                  <a:gd name="T64" fmla="*/ 203 w 86"/>
                  <a:gd name="T65" fmla="*/ 250 h 104"/>
                  <a:gd name="T66" fmla="*/ 206 w 86"/>
                  <a:gd name="T67" fmla="*/ 229 h 104"/>
                  <a:gd name="T68" fmla="*/ 206 w 86"/>
                  <a:gd name="T69" fmla="*/ 189 h 104"/>
                  <a:gd name="T70" fmla="*/ 225 w 86"/>
                  <a:gd name="T71" fmla="*/ 160 h 104"/>
                  <a:gd name="T72" fmla="*/ 227 w 86"/>
                  <a:gd name="T73" fmla="*/ 120 h 104"/>
                  <a:gd name="T74" fmla="*/ 227 w 86"/>
                  <a:gd name="T75" fmla="*/ 77 h 104"/>
                  <a:gd name="T76" fmla="*/ 222 w 86"/>
                  <a:gd name="T77" fmla="*/ 5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6" h="104">
                    <a:moveTo>
                      <a:pt x="83" y="19"/>
                    </a:moveTo>
                    <a:cubicBezTo>
                      <a:pt x="81" y="18"/>
                      <a:pt x="80" y="17"/>
                      <a:pt x="79" y="17"/>
                    </a:cubicBezTo>
                    <a:cubicBezTo>
                      <a:pt x="78" y="16"/>
                      <a:pt x="74" y="14"/>
                      <a:pt x="72" y="12"/>
                    </a:cubicBezTo>
                    <a:cubicBezTo>
                      <a:pt x="69" y="11"/>
                      <a:pt x="68" y="8"/>
                      <a:pt x="64" y="9"/>
                    </a:cubicBezTo>
                    <a:cubicBezTo>
                      <a:pt x="60" y="9"/>
                      <a:pt x="58" y="9"/>
                      <a:pt x="55" y="9"/>
                    </a:cubicBezTo>
                    <a:cubicBezTo>
                      <a:pt x="53" y="10"/>
                      <a:pt x="49" y="9"/>
                      <a:pt x="48" y="8"/>
                    </a:cubicBezTo>
                    <a:cubicBezTo>
                      <a:pt x="47" y="6"/>
                      <a:pt x="46" y="4"/>
                      <a:pt x="44" y="6"/>
                    </a:cubicBezTo>
                    <a:cubicBezTo>
                      <a:pt x="42" y="8"/>
                      <a:pt x="38" y="7"/>
                      <a:pt x="36" y="8"/>
                    </a:cubicBezTo>
                    <a:cubicBezTo>
                      <a:pt x="35" y="9"/>
                      <a:pt x="24" y="7"/>
                      <a:pt x="21" y="0"/>
                    </a:cubicBezTo>
                    <a:cubicBezTo>
                      <a:pt x="17" y="0"/>
                      <a:pt x="17" y="0"/>
                      <a:pt x="17" y="0"/>
                    </a:cubicBezTo>
                    <a:cubicBezTo>
                      <a:pt x="15" y="9"/>
                      <a:pt x="15" y="9"/>
                      <a:pt x="15" y="9"/>
                    </a:cubicBezTo>
                    <a:cubicBezTo>
                      <a:pt x="15" y="9"/>
                      <a:pt x="10" y="12"/>
                      <a:pt x="8" y="14"/>
                    </a:cubicBezTo>
                    <a:cubicBezTo>
                      <a:pt x="6" y="15"/>
                      <a:pt x="5" y="19"/>
                      <a:pt x="4" y="22"/>
                    </a:cubicBezTo>
                    <a:cubicBezTo>
                      <a:pt x="3" y="25"/>
                      <a:pt x="2" y="32"/>
                      <a:pt x="0" y="34"/>
                    </a:cubicBezTo>
                    <a:cubicBezTo>
                      <a:pt x="0" y="34"/>
                      <a:pt x="2" y="38"/>
                      <a:pt x="3" y="40"/>
                    </a:cubicBezTo>
                    <a:cubicBezTo>
                      <a:pt x="3" y="42"/>
                      <a:pt x="5" y="45"/>
                      <a:pt x="6" y="46"/>
                    </a:cubicBezTo>
                    <a:cubicBezTo>
                      <a:pt x="7" y="48"/>
                      <a:pt x="7" y="49"/>
                      <a:pt x="7" y="52"/>
                    </a:cubicBezTo>
                    <a:cubicBezTo>
                      <a:pt x="6" y="55"/>
                      <a:pt x="5" y="58"/>
                      <a:pt x="6" y="59"/>
                    </a:cubicBezTo>
                    <a:cubicBezTo>
                      <a:pt x="7" y="60"/>
                      <a:pt x="9" y="64"/>
                      <a:pt x="9" y="66"/>
                    </a:cubicBezTo>
                    <a:cubicBezTo>
                      <a:pt x="9" y="67"/>
                      <a:pt x="10" y="68"/>
                      <a:pt x="10" y="70"/>
                    </a:cubicBezTo>
                    <a:cubicBezTo>
                      <a:pt x="11" y="72"/>
                      <a:pt x="12" y="72"/>
                      <a:pt x="15" y="73"/>
                    </a:cubicBezTo>
                    <a:cubicBezTo>
                      <a:pt x="17" y="74"/>
                      <a:pt x="19" y="71"/>
                      <a:pt x="19" y="75"/>
                    </a:cubicBezTo>
                    <a:cubicBezTo>
                      <a:pt x="20" y="78"/>
                      <a:pt x="22" y="82"/>
                      <a:pt x="22" y="82"/>
                    </a:cubicBezTo>
                    <a:cubicBezTo>
                      <a:pt x="22" y="82"/>
                      <a:pt x="19" y="83"/>
                      <a:pt x="21" y="84"/>
                    </a:cubicBezTo>
                    <a:cubicBezTo>
                      <a:pt x="23" y="84"/>
                      <a:pt x="28" y="85"/>
                      <a:pt x="29" y="86"/>
                    </a:cubicBezTo>
                    <a:cubicBezTo>
                      <a:pt x="30" y="87"/>
                      <a:pt x="31" y="90"/>
                      <a:pt x="31" y="94"/>
                    </a:cubicBezTo>
                    <a:cubicBezTo>
                      <a:pt x="31" y="97"/>
                      <a:pt x="29" y="102"/>
                      <a:pt x="31" y="102"/>
                    </a:cubicBezTo>
                    <a:cubicBezTo>
                      <a:pt x="33" y="102"/>
                      <a:pt x="37" y="103"/>
                      <a:pt x="39" y="103"/>
                    </a:cubicBezTo>
                    <a:cubicBezTo>
                      <a:pt x="41" y="103"/>
                      <a:pt x="45" y="101"/>
                      <a:pt x="47" y="101"/>
                    </a:cubicBezTo>
                    <a:cubicBezTo>
                      <a:pt x="50" y="102"/>
                      <a:pt x="55" y="103"/>
                      <a:pt x="57" y="102"/>
                    </a:cubicBezTo>
                    <a:cubicBezTo>
                      <a:pt x="59" y="102"/>
                      <a:pt x="59" y="98"/>
                      <a:pt x="63" y="100"/>
                    </a:cubicBezTo>
                    <a:cubicBezTo>
                      <a:pt x="66" y="103"/>
                      <a:pt x="66" y="104"/>
                      <a:pt x="68" y="103"/>
                    </a:cubicBezTo>
                    <a:cubicBezTo>
                      <a:pt x="71" y="102"/>
                      <a:pt x="75" y="96"/>
                      <a:pt x="76" y="94"/>
                    </a:cubicBezTo>
                    <a:cubicBezTo>
                      <a:pt x="77" y="93"/>
                      <a:pt x="78" y="91"/>
                      <a:pt x="77" y="86"/>
                    </a:cubicBezTo>
                    <a:cubicBezTo>
                      <a:pt x="76" y="82"/>
                      <a:pt x="75" y="75"/>
                      <a:pt x="77" y="71"/>
                    </a:cubicBezTo>
                    <a:cubicBezTo>
                      <a:pt x="80" y="66"/>
                      <a:pt x="83" y="63"/>
                      <a:pt x="84" y="60"/>
                    </a:cubicBezTo>
                    <a:cubicBezTo>
                      <a:pt x="85" y="58"/>
                      <a:pt x="86" y="53"/>
                      <a:pt x="85" y="45"/>
                    </a:cubicBezTo>
                    <a:cubicBezTo>
                      <a:pt x="85" y="38"/>
                      <a:pt x="86" y="31"/>
                      <a:pt x="85" y="29"/>
                    </a:cubicBezTo>
                    <a:cubicBezTo>
                      <a:pt x="83" y="27"/>
                      <a:pt x="83" y="19"/>
                      <a:pt x="83" y="19"/>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7" name="Freeform 24">
                <a:extLst>
                  <a:ext uri="{FF2B5EF4-FFF2-40B4-BE49-F238E27FC236}">
                    <a16:creationId xmlns:a16="http://schemas.microsoft.com/office/drawing/2014/main" id="{5C8B806F-483F-429A-B093-564E4EDBC98A}"/>
                  </a:ext>
                </a:extLst>
              </p:cNvPr>
              <p:cNvSpPr>
                <a:spLocks/>
              </p:cNvSpPr>
              <p:nvPr/>
            </p:nvSpPr>
            <p:spPr bwMode="auto">
              <a:xfrm>
                <a:off x="4073463" y="2303954"/>
                <a:ext cx="424511" cy="563267"/>
              </a:xfrm>
              <a:custGeom>
                <a:avLst/>
                <a:gdLst>
                  <a:gd name="T0" fmla="*/ 8 w 81"/>
                  <a:gd name="T1" fmla="*/ 224 h 108"/>
                  <a:gd name="T2" fmla="*/ 13 w 81"/>
                  <a:gd name="T3" fmla="*/ 213 h 108"/>
                  <a:gd name="T4" fmla="*/ 16 w 81"/>
                  <a:gd name="T5" fmla="*/ 192 h 108"/>
                  <a:gd name="T6" fmla="*/ 16 w 81"/>
                  <a:gd name="T7" fmla="*/ 152 h 108"/>
                  <a:gd name="T8" fmla="*/ 35 w 81"/>
                  <a:gd name="T9" fmla="*/ 123 h 108"/>
                  <a:gd name="T10" fmla="*/ 38 w 81"/>
                  <a:gd name="T11" fmla="*/ 83 h 108"/>
                  <a:gd name="T12" fmla="*/ 38 w 81"/>
                  <a:gd name="T13" fmla="*/ 40 h 108"/>
                  <a:gd name="T14" fmla="*/ 32 w 81"/>
                  <a:gd name="T15" fmla="*/ 13 h 108"/>
                  <a:gd name="T16" fmla="*/ 40 w 81"/>
                  <a:gd name="T17" fmla="*/ 19 h 108"/>
                  <a:gd name="T18" fmla="*/ 59 w 81"/>
                  <a:gd name="T19" fmla="*/ 24 h 108"/>
                  <a:gd name="T20" fmla="*/ 78 w 81"/>
                  <a:gd name="T21" fmla="*/ 19 h 108"/>
                  <a:gd name="T22" fmla="*/ 102 w 81"/>
                  <a:gd name="T23" fmla="*/ 16 h 108"/>
                  <a:gd name="T24" fmla="*/ 121 w 81"/>
                  <a:gd name="T25" fmla="*/ 5 h 108"/>
                  <a:gd name="T26" fmla="*/ 129 w 81"/>
                  <a:gd name="T27" fmla="*/ 5 h 108"/>
                  <a:gd name="T28" fmla="*/ 134 w 81"/>
                  <a:gd name="T29" fmla="*/ 8 h 108"/>
                  <a:gd name="T30" fmla="*/ 139 w 81"/>
                  <a:gd name="T31" fmla="*/ 19 h 108"/>
                  <a:gd name="T32" fmla="*/ 145 w 81"/>
                  <a:gd name="T33" fmla="*/ 40 h 108"/>
                  <a:gd name="T34" fmla="*/ 153 w 81"/>
                  <a:gd name="T35" fmla="*/ 45 h 108"/>
                  <a:gd name="T36" fmla="*/ 161 w 81"/>
                  <a:gd name="T37" fmla="*/ 51 h 108"/>
                  <a:gd name="T38" fmla="*/ 177 w 81"/>
                  <a:gd name="T39" fmla="*/ 64 h 108"/>
                  <a:gd name="T40" fmla="*/ 190 w 81"/>
                  <a:gd name="T41" fmla="*/ 77 h 108"/>
                  <a:gd name="T42" fmla="*/ 198 w 81"/>
                  <a:gd name="T43" fmla="*/ 69 h 108"/>
                  <a:gd name="T44" fmla="*/ 201 w 81"/>
                  <a:gd name="T45" fmla="*/ 80 h 108"/>
                  <a:gd name="T46" fmla="*/ 196 w 81"/>
                  <a:gd name="T47" fmla="*/ 88 h 108"/>
                  <a:gd name="T48" fmla="*/ 177 w 81"/>
                  <a:gd name="T49" fmla="*/ 85 h 108"/>
                  <a:gd name="T50" fmla="*/ 177 w 81"/>
                  <a:gd name="T51" fmla="*/ 96 h 108"/>
                  <a:gd name="T52" fmla="*/ 193 w 81"/>
                  <a:gd name="T53" fmla="*/ 112 h 108"/>
                  <a:gd name="T54" fmla="*/ 196 w 81"/>
                  <a:gd name="T55" fmla="*/ 128 h 108"/>
                  <a:gd name="T56" fmla="*/ 212 w 81"/>
                  <a:gd name="T57" fmla="*/ 133 h 108"/>
                  <a:gd name="T58" fmla="*/ 212 w 81"/>
                  <a:gd name="T59" fmla="*/ 155 h 108"/>
                  <a:gd name="T60" fmla="*/ 201 w 81"/>
                  <a:gd name="T61" fmla="*/ 171 h 108"/>
                  <a:gd name="T62" fmla="*/ 193 w 81"/>
                  <a:gd name="T63" fmla="*/ 179 h 108"/>
                  <a:gd name="T64" fmla="*/ 193 w 81"/>
                  <a:gd name="T65" fmla="*/ 216 h 108"/>
                  <a:gd name="T66" fmla="*/ 185 w 81"/>
                  <a:gd name="T67" fmla="*/ 219 h 108"/>
                  <a:gd name="T68" fmla="*/ 177 w 81"/>
                  <a:gd name="T69" fmla="*/ 219 h 108"/>
                  <a:gd name="T70" fmla="*/ 169 w 81"/>
                  <a:gd name="T71" fmla="*/ 221 h 108"/>
                  <a:gd name="T72" fmla="*/ 155 w 81"/>
                  <a:gd name="T73" fmla="*/ 224 h 108"/>
                  <a:gd name="T74" fmla="*/ 147 w 81"/>
                  <a:gd name="T75" fmla="*/ 221 h 108"/>
                  <a:gd name="T76" fmla="*/ 142 w 81"/>
                  <a:gd name="T77" fmla="*/ 216 h 108"/>
                  <a:gd name="T78" fmla="*/ 129 w 81"/>
                  <a:gd name="T79" fmla="*/ 221 h 108"/>
                  <a:gd name="T80" fmla="*/ 118 w 81"/>
                  <a:gd name="T81" fmla="*/ 232 h 108"/>
                  <a:gd name="T82" fmla="*/ 115 w 81"/>
                  <a:gd name="T83" fmla="*/ 243 h 108"/>
                  <a:gd name="T84" fmla="*/ 115 w 81"/>
                  <a:gd name="T85" fmla="*/ 264 h 108"/>
                  <a:gd name="T86" fmla="*/ 113 w 81"/>
                  <a:gd name="T87" fmla="*/ 277 h 108"/>
                  <a:gd name="T88" fmla="*/ 107 w 81"/>
                  <a:gd name="T89" fmla="*/ 280 h 108"/>
                  <a:gd name="T90" fmla="*/ 83 w 81"/>
                  <a:gd name="T91" fmla="*/ 283 h 108"/>
                  <a:gd name="T92" fmla="*/ 67 w 81"/>
                  <a:gd name="T93" fmla="*/ 285 h 108"/>
                  <a:gd name="T94" fmla="*/ 62 w 81"/>
                  <a:gd name="T95" fmla="*/ 272 h 108"/>
                  <a:gd name="T96" fmla="*/ 54 w 81"/>
                  <a:gd name="T97" fmla="*/ 267 h 108"/>
                  <a:gd name="T98" fmla="*/ 48 w 81"/>
                  <a:gd name="T99" fmla="*/ 280 h 108"/>
                  <a:gd name="T100" fmla="*/ 40 w 81"/>
                  <a:gd name="T101" fmla="*/ 283 h 108"/>
                  <a:gd name="T102" fmla="*/ 32 w 81"/>
                  <a:gd name="T103" fmla="*/ 283 h 108"/>
                  <a:gd name="T104" fmla="*/ 21 w 81"/>
                  <a:gd name="T105" fmla="*/ 285 h 108"/>
                  <a:gd name="T106" fmla="*/ 8 w 81"/>
                  <a:gd name="T107" fmla="*/ 285 h 108"/>
                  <a:gd name="T108" fmla="*/ 0 w 81"/>
                  <a:gd name="T109" fmla="*/ 283 h 108"/>
                  <a:gd name="T110" fmla="*/ 13 w 81"/>
                  <a:gd name="T111" fmla="*/ 267 h 108"/>
                  <a:gd name="T112" fmla="*/ 13 w 81"/>
                  <a:gd name="T113" fmla="*/ 248 h 108"/>
                  <a:gd name="T114" fmla="*/ 8 w 81"/>
                  <a:gd name="T115" fmla="*/ 224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 h="108">
                    <a:moveTo>
                      <a:pt x="3" y="84"/>
                    </a:moveTo>
                    <a:cubicBezTo>
                      <a:pt x="4" y="83"/>
                      <a:pt x="5" y="81"/>
                      <a:pt x="5" y="80"/>
                    </a:cubicBezTo>
                    <a:cubicBezTo>
                      <a:pt x="6" y="79"/>
                      <a:pt x="7" y="77"/>
                      <a:pt x="6" y="72"/>
                    </a:cubicBezTo>
                    <a:cubicBezTo>
                      <a:pt x="5" y="68"/>
                      <a:pt x="4" y="61"/>
                      <a:pt x="6" y="57"/>
                    </a:cubicBezTo>
                    <a:cubicBezTo>
                      <a:pt x="9" y="52"/>
                      <a:pt x="12" y="49"/>
                      <a:pt x="13" y="46"/>
                    </a:cubicBezTo>
                    <a:cubicBezTo>
                      <a:pt x="14" y="44"/>
                      <a:pt x="15" y="39"/>
                      <a:pt x="14" y="31"/>
                    </a:cubicBezTo>
                    <a:cubicBezTo>
                      <a:pt x="14" y="24"/>
                      <a:pt x="15" y="17"/>
                      <a:pt x="14" y="15"/>
                    </a:cubicBezTo>
                    <a:cubicBezTo>
                      <a:pt x="12" y="13"/>
                      <a:pt x="12" y="5"/>
                      <a:pt x="12" y="5"/>
                    </a:cubicBezTo>
                    <a:cubicBezTo>
                      <a:pt x="15" y="7"/>
                      <a:pt x="15" y="7"/>
                      <a:pt x="15" y="7"/>
                    </a:cubicBezTo>
                    <a:cubicBezTo>
                      <a:pt x="19" y="9"/>
                      <a:pt x="19" y="8"/>
                      <a:pt x="22" y="9"/>
                    </a:cubicBezTo>
                    <a:cubicBezTo>
                      <a:pt x="25" y="10"/>
                      <a:pt x="27" y="8"/>
                      <a:pt x="29" y="7"/>
                    </a:cubicBezTo>
                    <a:cubicBezTo>
                      <a:pt x="31" y="5"/>
                      <a:pt x="34" y="7"/>
                      <a:pt x="38" y="6"/>
                    </a:cubicBezTo>
                    <a:cubicBezTo>
                      <a:pt x="42" y="5"/>
                      <a:pt x="43" y="3"/>
                      <a:pt x="45" y="2"/>
                    </a:cubicBezTo>
                    <a:cubicBezTo>
                      <a:pt x="47" y="0"/>
                      <a:pt x="47" y="2"/>
                      <a:pt x="48" y="2"/>
                    </a:cubicBezTo>
                    <a:cubicBezTo>
                      <a:pt x="49" y="1"/>
                      <a:pt x="50" y="2"/>
                      <a:pt x="50" y="3"/>
                    </a:cubicBezTo>
                    <a:cubicBezTo>
                      <a:pt x="51" y="4"/>
                      <a:pt x="51" y="5"/>
                      <a:pt x="52" y="7"/>
                    </a:cubicBezTo>
                    <a:cubicBezTo>
                      <a:pt x="52" y="9"/>
                      <a:pt x="53" y="11"/>
                      <a:pt x="54" y="15"/>
                    </a:cubicBezTo>
                    <a:cubicBezTo>
                      <a:pt x="55" y="18"/>
                      <a:pt x="56" y="17"/>
                      <a:pt x="57" y="17"/>
                    </a:cubicBezTo>
                    <a:cubicBezTo>
                      <a:pt x="59" y="17"/>
                      <a:pt x="60" y="18"/>
                      <a:pt x="60" y="19"/>
                    </a:cubicBezTo>
                    <a:cubicBezTo>
                      <a:pt x="61" y="21"/>
                      <a:pt x="63" y="22"/>
                      <a:pt x="66" y="24"/>
                    </a:cubicBezTo>
                    <a:cubicBezTo>
                      <a:pt x="68" y="26"/>
                      <a:pt x="69" y="27"/>
                      <a:pt x="71" y="29"/>
                    </a:cubicBezTo>
                    <a:cubicBezTo>
                      <a:pt x="73" y="31"/>
                      <a:pt x="73" y="28"/>
                      <a:pt x="74" y="26"/>
                    </a:cubicBezTo>
                    <a:cubicBezTo>
                      <a:pt x="74" y="26"/>
                      <a:pt x="75" y="30"/>
                      <a:pt x="75" y="30"/>
                    </a:cubicBezTo>
                    <a:cubicBezTo>
                      <a:pt x="75" y="31"/>
                      <a:pt x="74" y="33"/>
                      <a:pt x="73" y="33"/>
                    </a:cubicBezTo>
                    <a:cubicBezTo>
                      <a:pt x="72" y="32"/>
                      <a:pt x="68" y="31"/>
                      <a:pt x="66" y="32"/>
                    </a:cubicBezTo>
                    <a:cubicBezTo>
                      <a:pt x="64" y="34"/>
                      <a:pt x="64" y="34"/>
                      <a:pt x="66" y="36"/>
                    </a:cubicBezTo>
                    <a:cubicBezTo>
                      <a:pt x="67" y="37"/>
                      <a:pt x="72" y="40"/>
                      <a:pt x="72" y="42"/>
                    </a:cubicBezTo>
                    <a:cubicBezTo>
                      <a:pt x="72" y="44"/>
                      <a:pt x="72" y="48"/>
                      <a:pt x="73" y="48"/>
                    </a:cubicBezTo>
                    <a:cubicBezTo>
                      <a:pt x="75" y="49"/>
                      <a:pt x="79" y="48"/>
                      <a:pt x="79" y="50"/>
                    </a:cubicBezTo>
                    <a:cubicBezTo>
                      <a:pt x="80" y="53"/>
                      <a:pt x="81" y="56"/>
                      <a:pt x="79" y="58"/>
                    </a:cubicBezTo>
                    <a:cubicBezTo>
                      <a:pt x="77" y="59"/>
                      <a:pt x="77" y="61"/>
                      <a:pt x="75" y="64"/>
                    </a:cubicBezTo>
                    <a:cubicBezTo>
                      <a:pt x="73" y="66"/>
                      <a:pt x="72" y="64"/>
                      <a:pt x="72" y="67"/>
                    </a:cubicBezTo>
                    <a:cubicBezTo>
                      <a:pt x="72" y="70"/>
                      <a:pt x="71" y="78"/>
                      <a:pt x="72" y="81"/>
                    </a:cubicBezTo>
                    <a:cubicBezTo>
                      <a:pt x="72" y="81"/>
                      <a:pt x="70" y="82"/>
                      <a:pt x="69" y="82"/>
                    </a:cubicBezTo>
                    <a:cubicBezTo>
                      <a:pt x="68" y="81"/>
                      <a:pt x="66" y="81"/>
                      <a:pt x="66" y="82"/>
                    </a:cubicBezTo>
                    <a:cubicBezTo>
                      <a:pt x="65" y="83"/>
                      <a:pt x="64" y="83"/>
                      <a:pt x="63" y="83"/>
                    </a:cubicBezTo>
                    <a:cubicBezTo>
                      <a:pt x="62" y="83"/>
                      <a:pt x="58" y="84"/>
                      <a:pt x="58" y="84"/>
                    </a:cubicBezTo>
                    <a:cubicBezTo>
                      <a:pt x="57" y="84"/>
                      <a:pt x="55" y="84"/>
                      <a:pt x="55" y="83"/>
                    </a:cubicBezTo>
                    <a:cubicBezTo>
                      <a:pt x="54" y="82"/>
                      <a:pt x="54" y="81"/>
                      <a:pt x="53" y="81"/>
                    </a:cubicBezTo>
                    <a:cubicBezTo>
                      <a:pt x="51" y="82"/>
                      <a:pt x="49" y="83"/>
                      <a:pt x="48" y="83"/>
                    </a:cubicBezTo>
                    <a:cubicBezTo>
                      <a:pt x="47" y="83"/>
                      <a:pt x="45" y="85"/>
                      <a:pt x="44" y="87"/>
                    </a:cubicBezTo>
                    <a:cubicBezTo>
                      <a:pt x="43" y="88"/>
                      <a:pt x="43" y="88"/>
                      <a:pt x="43" y="91"/>
                    </a:cubicBezTo>
                    <a:cubicBezTo>
                      <a:pt x="44" y="93"/>
                      <a:pt x="43" y="97"/>
                      <a:pt x="43" y="99"/>
                    </a:cubicBezTo>
                    <a:cubicBezTo>
                      <a:pt x="43" y="101"/>
                      <a:pt x="43" y="103"/>
                      <a:pt x="42" y="104"/>
                    </a:cubicBezTo>
                    <a:cubicBezTo>
                      <a:pt x="42" y="104"/>
                      <a:pt x="41" y="105"/>
                      <a:pt x="40" y="105"/>
                    </a:cubicBezTo>
                    <a:cubicBezTo>
                      <a:pt x="39" y="105"/>
                      <a:pt x="33" y="105"/>
                      <a:pt x="31" y="106"/>
                    </a:cubicBezTo>
                    <a:cubicBezTo>
                      <a:pt x="28" y="107"/>
                      <a:pt x="26" y="108"/>
                      <a:pt x="25" y="107"/>
                    </a:cubicBezTo>
                    <a:cubicBezTo>
                      <a:pt x="25" y="106"/>
                      <a:pt x="24" y="103"/>
                      <a:pt x="23" y="102"/>
                    </a:cubicBezTo>
                    <a:cubicBezTo>
                      <a:pt x="22" y="101"/>
                      <a:pt x="21" y="99"/>
                      <a:pt x="20" y="100"/>
                    </a:cubicBezTo>
                    <a:cubicBezTo>
                      <a:pt x="19" y="101"/>
                      <a:pt x="19" y="105"/>
                      <a:pt x="18" y="105"/>
                    </a:cubicBezTo>
                    <a:cubicBezTo>
                      <a:pt x="17" y="106"/>
                      <a:pt x="17" y="105"/>
                      <a:pt x="15" y="106"/>
                    </a:cubicBezTo>
                    <a:cubicBezTo>
                      <a:pt x="14" y="106"/>
                      <a:pt x="13" y="104"/>
                      <a:pt x="12" y="106"/>
                    </a:cubicBezTo>
                    <a:cubicBezTo>
                      <a:pt x="11" y="107"/>
                      <a:pt x="10" y="106"/>
                      <a:pt x="8" y="107"/>
                    </a:cubicBezTo>
                    <a:cubicBezTo>
                      <a:pt x="6" y="107"/>
                      <a:pt x="4" y="106"/>
                      <a:pt x="3" y="107"/>
                    </a:cubicBezTo>
                    <a:cubicBezTo>
                      <a:pt x="1" y="107"/>
                      <a:pt x="0" y="106"/>
                      <a:pt x="0" y="106"/>
                    </a:cubicBezTo>
                    <a:cubicBezTo>
                      <a:pt x="0" y="106"/>
                      <a:pt x="4" y="102"/>
                      <a:pt x="5" y="100"/>
                    </a:cubicBezTo>
                    <a:cubicBezTo>
                      <a:pt x="5" y="99"/>
                      <a:pt x="6" y="95"/>
                      <a:pt x="5" y="93"/>
                    </a:cubicBezTo>
                    <a:cubicBezTo>
                      <a:pt x="5" y="92"/>
                      <a:pt x="3" y="84"/>
                      <a:pt x="3" y="84"/>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8" name="Freeform 25">
                <a:extLst>
                  <a:ext uri="{FF2B5EF4-FFF2-40B4-BE49-F238E27FC236}">
                    <a16:creationId xmlns:a16="http://schemas.microsoft.com/office/drawing/2014/main" id="{568E2AA3-3E51-4DCC-8140-CDA7FEA5FA96}"/>
                  </a:ext>
                </a:extLst>
              </p:cNvPr>
              <p:cNvSpPr>
                <a:spLocks/>
              </p:cNvSpPr>
              <p:nvPr/>
            </p:nvSpPr>
            <p:spPr bwMode="auto">
              <a:xfrm>
                <a:off x="5910401" y="5401925"/>
                <a:ext cx="446029" cy="954425"/>
              </a:xfrm>
              <a:custGeom>
                <a:avLst/>
                <a:gdLst>
                  <a:gd name="T0" fmla="*/ 177 w 85"/>
                  <a:gd name="T1" fmla="*/ 16 h 183"/>
                  <a:gd name="T2" fmla="*/ 174 w 85"/>
                  <a:gd name="T3" fmla="*/ 69 h 183"/>
                  <a:gd name="T4" fmla="*/ 161 w 85"/>
                  <a:gd name="T5" fmla="*/ 93 h 183"/>
                  <a:gd name="T6" fmla="*/ 121 w 85"/>
                  <a:gd name="T7" fmla="*/ 91 h 183"/>
                  <a:gd name="T8" fmla="*/ 99 w 85"/>
                  <a:gd name="T9" fmla="*/ 109 h 183"/>
                  <a:gd name="T10" fmla="*/ 67 w 85"/>
                  <a:gd name="T11" fmla="*/ 115 h 183"/>
                  <a:gd name="T12" fmla="*/ 40 w 85"/>
                  <a:gd name="T13" fmla="*/ 144 h 183"/>
                  <a:gd name="T14" fmla="*/ 5 w 85"/>
                  <a:gd name="T15" fmla="*/ 184 h 183"/>
                  <a:gd name="T16" fmla="*/ 40 w 85"/>
                  <a:gd name="T17" fmla="*/ 208 h 183"/>
                  <a:gd name="T18" fmla="*/ 30 w 85"/>
                  <a:gd name="T19" fmla="*/ 221 h 183"/>
                  <a:gd name="T20" fmla="*/ 5 w 85"/>
                  <a:gd name="T21" fmla="*/ 240 h 183"/>
                  <a:gd name="T22" fmla="*/ 32 w 85"/>
                  <a:gd name="T23" fmla="*/ 264 h 183"/>
                  <a:gd name="T24" fmla="*/ 21 w 85"/>
                  <a:gd name="T25" fmla="*/ 307 h 183"/>
                  <a:gd name="T26" fmla="*/ 40 w 85"/>
                  <a:gd name="T27" fmla="*/ 312 h 183"/>
                  <a:gd name="T28" fmla="*/ 54 w 85"/>
                  <a:gd name="T29" fmla="*/ 333 h 183"/>
                  <a:gd name="T30" fmla="*/ 56 w 85"/>
                  <a:gd name="T31" fmla="*/ 368 h 183"/>
                  <a:gd name="T32" fmla="*/ 78 w 85"/>
                  <a:gd name="T33" fmla="*/ 376 h 183"/>
                  <a:gd name="T34" fmla="*/ 78 w 85"/>
                  <a:gd name="T35" fmla="*/ 392 h 183"/>
                  <a:gd name="T36" fmla="*/ 54 w 85"/>
                  <a:gd name="T37" fmla="*/ 413 h 183"/>
                  <a:gd name="T38" fmla="*/ 80 w 85"/>
                  <a:gd name="T39" fmla="*/ 424 h 183"/>
                  <a:gd name="T40" fmla="*/ 107 w 85"/>
                  <a:gd name="T41" fmla="*/ 432 h 183"/>
                  <a:gd name="T42" fmla="*/ 129 w 85"/>
                  <a:gd name="T43" fmla="*/ 451 h 183"/>
                  <a:gd name="T44" fmla="*/ 145 w 85"/>
                  <a:gd name="T45" fmla="*/ 483 h 183"/>
                  <a:gd name="T46" fmla="*/ 150 w 85"/>
                  <a:gd name="T47" fmla="*/ 459 h 183"/>
                  <a:gd name="T48" fmla="*/ 166 w 85"/>
                  <a:gd name="T49" fmla="*/ 443 h 183"/>
                  <a:gd name="T50" fmla="*/ 180 w 85"/>
                  <a:gd name="T51" fmla="*/ 413 h 183"/>
                  <a:gd name="T52" fmla="*/ 166 w 85"/>
                  <a:gd name="T53" fmla="*/ 400 h 183"/>
                  <a:gd name="T54" fmla="*/ 188 w 85"/>
                  <a:gd name="T55" fmla="*/ 381 h 183"/>
                  <a:gd name="T56" fmla="*/ 190 w 85"/>
                  <a:gd name="T57" fmla="*/ 347 h 183"/>
                  <a:gd name="T58" fmla="*/ 193 w 85"/>
                  <a:gd name="T59" fmla="*/ 315 h 183"/>
                  <a:gd name="T60" fmla="*/ 225 w 85"/>
                  <a:gd name="T61" fmla="*/ 221 h 183"/>
                  <a:gd name="T62" fmla="*/ 212 w 85"/>
                  <a:gd name="T63" fmla="*/ 141 h 183"/>
                  <a:gd name="T64" fmla="*/ 207 w 85"/>
                  <a:gd name="T65" fmla="*/ 123 h 183"/>
                  <a:gd name="T66" fmla="*/ 193 w 85"/>
                  <a:gd name="T67" fmla="*/ 112 h 183"/>
                  <a:gd name="T68" fmla="*/ 190 w 85"/>
                  <a:gd name="T69" fmla="*/ 69 h 183"/>
                  <a:gd name="T70" fmla="*/ 196 w 85"/>
                  <a:gd name="T71" fmla="*/ 43 h 1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5" h="183">
                    <a:moveTo>
                      <a:pt x="70" y="0"/>
                    </a:moveTo>
                    <a:cubicBezTo>
                      <a:pt x="68" y="0"/>
                      <a:pt x="68" y="4"/>
                      <a:pt x="66" y="6"/>
                    </a:cubicBezTo>
                    <a:cubicBezTo>
                      <a:pt x="65" y="8"/>
                      <a:pt x="64" y="10"/>
                      <a:pt x="64" y="14"/>
                    </a:cubicBezTo>
                    <a:cubicBezTo>
                      <a:pt x="65" y="18"/>
                      <a:pt x="65" y="24"/>
                      <a:pt x="65" y="26"/>
                    </a:cubicBezTo>
                    <a:cubicBezTo>
                      <a:pt x="66" y="29"/>
                      <a:pt x="70" y="31"/>
                      <a:pt x="66" y="33"/>
                    </a:cubicBezTo>
                    <a:cubicBezTo>
                      <a:pt x="63" y="35"/>
                      <a:pt x="61" y="36"/>
                      <a:pt x="60" y="35"/>
                    </a:cubicBezTo>
                    <a:cubicBezTo>
                      <a:pt x="58" y="33"/>
                      <a:pt x="55" y="31"/>
                      <a:pt x="53" y="32"/>
                    </a:cubicBezTo>
                    <a:cubicBezTo>
                      <a:pt x="50" y="33"/>
                      <a:pt x="47" y="32"/>
                      <a:pt x="45" y="34"/>
                    </a:cubicBezTo>
                    <a:cubicBezTo>
                      <a:pt x="44" y="36"/>
                      <a:pt x="41" y="37"/>
                      <a:pt x="41" y="38"/>
                    </a:cubicBezTo>
                    <a:cubicBezTo>
                      <a:pt x="41" y="40"/>
                      <a:pt x="41" y="42"/>
                      <a:pt x="37" y="41"/>
                    </a:cubicBezTo>
                    <a:cubicBezTo>
                      <a:pt x="34" y="40"/>
                      <a:pt x="34" y="42"/>
                      <a:pt x="31" y="42"/>
                    </a:cubicBezTo>
                    <a:cubicBezTo>
                      <a:pt x="29" y="41"/>
                      <a:pt x="25" y="40"/>
                      <a:pt x="25" y="43"/>
                    </a:cubicBezTo>
                    <a:cubicBezTo>
                      <a:pt x="24" y="47"/>
                      <a:pt x="24" y="47"/>
                      <a:pt x="21" y="48"/>
                    </a:cubicBezTo>
                    <a:cubicBezTo>
                      <a:pt x="18" y="50"/>
                      <a:pt x="18" y="50"/>
                      <a:pt x="15" y="54"/>
                    </a:cubicBezTo>
                    <a:cubicBezTo>
                      <a:pt x="11" y="59"/>
                      <a:pt x="9" y="63"/>
                      <a:pt x="7" y="64"/>
                    </a:cubicBezTo>
                    <a:cubicBezTo>
                      <a:pt x="5" y="65"/>
                      <a:pt x="0" y="66"/>
                      <a:pt x="2" y="69"/>
                    </a:cubicBezTo>
                    <a:cubicBezTo>
                      <a:pt x="4" y="72"/>
                      <a:pt x="6" y="72"/>
                      <a:pt x="8" y="73"/>
                    </a:cubicBezTo>
                    <a:cubicBezTo>
                      <a:pt x="11" y="73"/>
                      <a:pt x="13" y="78"/>
                      <a:pt x="15" y="78"/>
                    </a:cubicBezTo>
                    <a:cubicBezTo>
                      <a:pt x="17" y="78"/>
                      <a:pt x="18" y="78"/>
                      <a:pt x="16" y="81"/>
                    </a:cubicBezTo>
                    <a:cubicBezTo>
                      <a:pt x="13" y="84"/>
                      <a:pt x="13" y="82"/>
                      <a:pt x="11" y="83"/>
                    </a:cubicBezTo>
                    <a:cubicBezTo>
                      <a:pt x="8" y="83"/>
                      <a:pt x="6" y="81"/>
                      <a:pt x="4" y="83"/>
                    </a:cubicBezTo>
                    <a:cubicBezTo>
                      <a:pt x="2" y="84"/>
                      <a:pt x="2" y="86"/>
                      <a:pt x="2" y="90"/>
                    </a:cubicBezTo>
                    <a:cubicBezTo>
                      <a:pt x="2" y="93"/>
                      <a:pt x="3" y="96"/>
                      <a:pt x="6" y="96"/>
                    </a:cubicBezTo>
                    <a:cubicBezTo>
                      <a:pt x="8" y="97"/>
                      <a:pt x="11" y="97"/>
                      <a:pt x="12" y="99"/>
                    </a:cubicBezTo>
                    <a:cubicBezTo>
                      <a:pt x="12" y="101"/>
                      <a:pt x="12" y="104"/>
                      <a:pt x="11" y="107"/>
                    </a:cubicBezTo>
                    <a:cubicBezTo>
                      <a:pt x="11" y="110"/>
                      <a:pt x="8" y="113"/>
                      <a:pt x="8" y="115"/>
                    </a:cubicBezTo>
                    <a:cubicBezTo>
                      <a:pt x="7" y="117"/>
                      <a:pt x="7" y="119"/>
                      <a:pt x="8" y="120"/>
                    </a:cubicBezTo>
                    <a:cubicBezTo>
                      <a:pt x="10" y="121"/>
                      <a:pt x="10" y="119"/>
                      <a:pt x="15" y="117"/>
                    </a:cubicBezTo>
                    <a:cubicBezTo>
                      <a:pt x="19" y="115"/>
                      <a:pt x="22" y="116"/>
                      <a:pt x="22" y="119"/>
                    </a:cubicBezTo>
                    <a:cubicBezTo>
                      <a:pt x="22" y="122"/>
                      <a:pt x="22" y="122"/>
                      <a:pt x="20" y="125"/>
                    </a:cubicBezTo>
                    <a:cubicBezTo>
                      <a:pt x="18" y="128"/>
                      <a:pt x="17" y="130"/>
                      <a:pt x="18" y="133"/>
                    </a:cubicBezTo>
                    <a:cubicBezTo>
                      <a:pt x="19" y="135"/>
                      <a:pt x="19" y="139"/>
                      <a:pt x="21" y="138"/>
                    </a:cubicBezTo>
                    <a:cubicBezTo>
                      <a:pt x="23" y="138"/>
                      <a:pt x="25" y="138"/>
                      <a:pt x="25" y="140"/>
                    </a:cubicBezTo>
                    <a:cubicBezTo>
                      <a:pt x="26" y="142"/>
                      <a:pt x="27" y="141"/>
                      <a:pt x="29" y="141"/>
                    </a:cubicBezTo>
                    <a:cubicBezTo>
                      <a:pt x="31" y="141"/>
                      <a:pt x="33" y="140"/>
                      <a:pt x="33" y="142"/>
                    </a:cubicBezTo>
                    <a:cubicBezTo>
                      <a:pt x="32" y="145"/>
                      <a:pt x="32" y="146"/>
                      <a:pt x="29" y="147"/>
                    </a:cubicBezTo>
                    <a:cubicBezTo>
                      <a:pt x="26" y="148"/>
                      <a:pt x="23" y="149"/>
                      <a:pt x="22" y="150"/>
                    </a:cubicBezTo>
                    <a:cubicBezTo>
                      <a:pt x="20" y="151"/>
                      <a:pt x="19" y="151"/>
                      <a:pt x="20" y="155"/>
                    </a:cubicBezTo>
                    <a:cubicBezTo>
                      <a:pt x="22" y="160"/>
                      <a:pt x="23" y="163"/>
                      <a:pt x="25" y="162"/>
                    </a:cubicBezTo>
                    <a:cubicBezTo>
                      <a:pt x="27" y="160"/>
                      <a:pt x="30" y="158"/>
                      <a:pt x="30" y="159"/>
                    </a:cubicBezTo>
                    <a:cubicBezTo>
                      <a:pt x="30" y="161"/>
                      <a:pt x="32" y="163"/>
                      <a:pt x="34" y="163"/>
                    </a:cubicBezTo>
                    <a:cubicBezTo>
                      <a:pt x="36" y="163"/>
                      <a:pt x="38" y="163"/>
                      <a:pt x="40" y="162"/>
                    </a:cubicBezTo>
                    <a:cubicBezTo>
                      <a:pt x="42" y="161"/>
                      <a:pt x="42" y="158"/>
                      <a:pt x="45" y="160"/>
                    </a:cubicBezTo>
                    <a:cubicBezTo>
                      <a:pt x="47" y="163"/>
                      <a:pt x="49" y="165"/>
                      <a:pt x="48" y="169"/>
                    </a:cubicBezTo>
                    <a:cubicBezTo>
                      <a:pt x="47" y="172"/>
                      <a:pt x="47" y="176"/>
                      <a:pt x="48" y="177"/>
                    </a:cubicBezTo>
                    <a:cubicBezTo>
                      <a:pt x="50" y="179"/>
                      <a:pt x="51" y="183"/>
                      <a:pt x="54" y="181"/>
                    </a:cubicBezTo>
                    <a:cubicBezTo>
                      <a:pt x="57" y="179"/>
                      <a:pt x="60" y="174"/>
                      <a:pt x="61" y="174"/>
                    </a:cubicBezTo>
                    <a:cubicBezTo>
                      <a:pt x="56" y="172"/>
                      <a:pt x="56" y="172"/>
                      <a:pt x="56" y="172"/>
                    </a:cubicBezTo>
                    <a:cubicBezTo>
                      <a:pt x="56" y="172"/>
                      <a:pt x="57" y="171"/>
                      <a:pt x="58" y="170"/>
                    </a:cubicBezTo>
                    <a:cubicBezTo>
                      <a:pt x="59" y="169"/>
                      <a:pt x="62" y="169"/>
                      <a:pt x="62" y="166"/>
                    </a:cubicBezTo>
                    <a:cubicBezTo>
                      <a:pt x="62" y="164"/>
                      <a:pt x="61" y="161"/>
                      <a:pt x="62" y="160"/>
                    </a:cubicBezTo>
                    <a:cubicBezTo>
                      <a:pt x="64" y="159"/>
                      <a:pt x="66" y="158"/>
                      <a:pt x="67" y="155"/>
                    </a:cubicBezTo>
                    <a:cubicBezTo>
                      <a:pt x="67" y="155"/>
                      <a:pt x="66" y="154"/>
                      <a:pt x="64" y="154"/>
                    </a:cubicBezTo>
                    <a:cubicBezTo>
                      <a:pt x="62" y="154"/>
                      <a:pt x="61" y="151"/>
                      <a:pt x="62" y="150"/>
                    </a:cubicBezTo>
                    <a:cubicBezTo>
                      <a:pt x="63" y="148"/>
                      <a:pt x="64" y="148"/>
                      <a:pt x="66" y="147"/>
                    </a:cubicBezTo>
                    <a:cubicBezTo>
                      <a:pt x="68" y="146"/>
                      <a:pt x="70" y="147"/>
                      <a:pt x="70" y="143"/>
                    </a:cubicBezTo>
                    <a:cubicBezTo>
                      <a:pt x="70" y="138"/>
                      <a:pt x="70" y="136"/>
                      <a:pt x="71" y="134"/>
                    </a:cubicBezTo>
                    <a:cubicBezTo>
                      <a:pt x="72" y="133"/>
                      <a:pt x="71" y="130"/>
                      <a:pt x="71" y="130"/>
                    </a:cubicBezTo>
                    <a:cubicBezTo>
                      <a:pt x="71" y="130"/>
                      <a:pt x="70" y="130"/>
                      <a:pt x="69" y="126"/>
                    </a:cubicBezTo>
                    <a:cubicBezTo>
                      <a:pt x="69" y="123"/>
                      <a:pt x="69" y="122"/>
                      <a:pt x="72" y="118"/>
                    </a:cubicBezTo>
                    <a:cubicBezTo>
                      <a:pt x="74" y="115"/>
                      <a:pt x="80" y="100"/>
                      <a:pt x="82" y="95"/>
                    </a:cubicBezTo>
                    <a:cubicBezTo>
                      <a:pt x="83" y="91"/>
                      <a:pt x="85" y="89"/>
                      <a:pt x="84" y="83"/>
                    </a:cubicBezTo>
                    <a:cubicBezTo>
                      <a:pt x="82" y="76"/>
                      <a:pt x="80" y="79"/>
                      <a:pt x="79" y="73"/>
                    </a:cubicBezTo>
                    <a:cubicBezTo>
                      <a:pt x="78" y="67"/>
                      <a:pt x="79" y="59"/>
                      <a:pt x="79" y="53"/>
                    </a:cubicBezTo>
                    <a:cubicBezTo>
                      <a:pt x="78" y="47"/>
                      <a:pt x="79" y="43"/>
                      <a:pt x="77" y="42"/>
                    </a:cubicBezTo>
                    <a:cubicBezTo>
                      <a:pt x="76" y="40"/>
                      <a:pt x="77" y="43"/>
                      <a:pt x="77" y="46"/>
                    </a:cubicBezTo>
                    <a:cubicBezTo>
                      <a:pt x="77" y="49"/>
                      <a:pt x="77" y="52"/>
                      <a:pt x="75" y="50"/>
                    </a:cubicBezTo>
                    <a:cubicBezTo>
                      <a:pt x="73" y="48"/>
                      <a:pt x="72" y="47"/>
                      <a:pt x="72" y="42"/>
                    </a:cubicBezTo>
                    <a:cubicBezTo>
                      <a:pt x="72" y="38"/>
                      <a:pt x="73" y="35"/>
                      <a:pt x="73" y="32"/>
                    </a:cubicBezTo>
                    <a:cubicBezTo>
                      <a:pt x="73" y="30"/>
                      <a:pt x="72" y="28"/>
                      <a:pt x="71" y="26"/>
                    </a:cubicBezTo>
                    <a:cubicBezTo>
                      <a:pt x="70" y="25"/>
                      <a:pt x="71" y="24"/>
                      <a:pt x="73" y="23"/>
                    </a:cubicBezTo>
                    <a:cubicBezTo>
                      <a:pt x="74" y="22"/>
                      <a:pt x="74" y="20"/>
                      <a:pt x="73" y="16"/>
                    </a:cubicBezTo>
                    <a:cubicBezTo>
                      <a:pt x="73" y="12"/>
                      <a:pt x="73" y="1"/>
                      <a:pt x="70" y="0"/>
                    </a:cubicBezTo>
                    <a:close/>
                  </a:path>
                </a:pathLst>
              </a:custGeom>
              <a:solidFill>
                <a:srgbClr val="3BAF7D"/>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9" name="Freeform 26">
                <a:extLst>
                  <a:ext uri="{FF2B5EF4-FFF2-40B4-BE49-F238E27FC236}">
                    <a16:creationId xmlns:a16="http://schemas.microsoft.com/office/drawing/2014/main" id="{63E73556-5590-4013-9B31-8F8CCBAEFC91}"/>
                  </a:ext>
                </a:extLst>
              </p:cNvPr>
              <p:cNvSpPr>
                <a:spLocks/>
              </p:cNvSpPr>
              <p:nvPr/>
            </p:nvSpPr>
            <p:spPr bwMode="auto">
              <a:xfrm>
                <a:off x="2502579" y="3870541"/>
                <a:ext cx="99770" cy="72364"/>
              </a:xfrm>
              <a:custGeom>
                <a:avLst/>
                <a:gdLst>
                  <a:gd name="T0" fmla="*/ 40 w 19"/>
                  <a:gd name="T1" fmla="*/ 16 h 14"/>
                  <a:gd name="T2" fmla="*/ 30 w 19"/>
                  <a:gd name="T3" fmla="*/ 11 h 14"/>
                  <a:gd name="T4" fmla="*/ 19 w 19"/>
                  <a:gd name="T5" fmla="*/ 8 h 14"/>
                  <a:gd name="T6" fmla="*/ 5 w 19"/>
                  <a:gd name="T7" fmla="*/ 5 h 14"/>
                  <a:gd name="T8" fmla="*/ 8 w 19"/>
                  <a:gd name="T9" fmla="*/ 24 h 14"/>
                  <a:gd name="T10" fmla="*/ 32 w 19"/>
                  <a:gd name="T11" fmla="*/ 26 h 14"/>
                  <a:gd name="T12" fmla="*/ 48 w 19"/>
                  <a:gd name="T13" fmla="*/ 34 h 14"/>
                  <a:gd name="T14" fmla="*/ 48 w 19"/>
                  <a:gd name="T15" fmla="*/ 24 h 14"/>
                  <a:gd name="T16" fmla="*/ 40 w 19"/>
                  <a:gd name="T17" fmla="*/ 16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4">
                    <a:moveTo>
                      <a:pt x="15" y="6"/>
                    </a:moveTo>
                    <a:cubicBezTo>
                      <a:pt x="13" y="6"/>
                      <a:pt x="12" y="6"/>
                      <a:pt x="11" y="4"/>
                    </a:cubicBezTo>
                    <a:cubicBezTo>
                      <a:pt x="10" y="3"/>
                      <a:pt x="9" y="3"/>
                      <a:pt x="7" y="3"/>
                    </a:cubicBezTo>
                    <a:cubicBezTo>
                      <a:pt x="5" y="3"/>
                      <a:pt x="3" y="0"/>
                      <a:pt x="2" y="2"/>
                    </a:cubicBezTo>
                    <a:cubicBezTo>
                      <a:pt x="1" y="5"/>
                      <a:pt x="0" y="8"/>
                      <a:pt x="3" y="9"/>
                    </a:cubicBezTo>
                    <a:cubicBezTo>
                      <a:pt x="7" y="10"/>
                      <a:pt x="9" y="9"/>
                      <a:pt x="12" y="10"/>
                    </a:cubicBezTo>
                    <a:cubicBezTo>
                      <a:pt x="14" y="11"/>
                      <a:pt x="16" y="14"/>
                      <a:pt x="18" y="13"/>
                    </a:cubicBezTo>
                    <a:cubicBezTo>
                      <a:pt x="19" y="13"/>
                      <a:pt x="19" y="11"/>
                      <a:pt x="18" y="9"/>
                    </a:cubicBezTo>
                    <a:cubicBezTo>
                      <a:pt x="18" y="7"/>
                      <a:pt x="15" y="6"/>
                      <a:pt x="15" y="6"/>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30" name="Freeform 27">
                <a:extLst>
                  <a:ext uri="{FF2B5EF4-FFF2-40B4-BE49-F238E27FC236}">
                    <a16:creationId xmlns:a16="http://schemas.microsoft.com/office/drawing/2014/main" id="{0A5762C1-76DC-43D2-B8B0-534AE305A89D}"/>
                  </a:ext>
                </a:extLst>
              </p:cNvPr>
              <p:cNvSpPr>
                <a:spLocks/>
              </p:cNvSpPr>
              <p:nvPr/>
            </p:nvSpPr>
            <p:spPr bwMode="auto">
              <a:xfrm>
                <a:off x="2549529" y="3995712"/>
                <a:ext cx="72382" cy="109524"/>
              </a:xfrm>
              <a:custGeom>
                <a:avLst/>
                <a:gdLst>
                  <a:gd name="T0" fmla="*/ 13 w 14"/>
                  <a:gd name="T1" fmla="*/ 3 h 21"/>
                  <a:gd name="T2" fmla="*/ 8 w 14"/>
                  <a:gd name="T3" fmla="*/ 13 h 21"/>
                  <a:gd name="T4" fmla="*/ 24 w 14"/>
                  <a:gd name="T5" fmla="*/ 29 h 21"/>
                  <a:gd name="T6" fmla="*/ 24 w 14"/>
                  <a:gd name="T7" fmla="*/ 48 h 21"/>
                  <a:gd name="T8" fmla="*/ 34 w 14"/>
                  <a:gd name="T9" fmla="*/ 51 h 21"/>
                  <a:gd name="T10" fmla="*/ 37 w 14"/>
                  <a:gd name="T11" fmla="*/ 37 h 21"/>
                  <a:gd name="T12" fmla="*/ 29 w 14"/>
                  <a:gd name="T13" fmla="*/ 19 h 21"/>
                  <a:gd name="T14" fmla="*/ 13 w 14"/>
                  <a:gd name="T15" fmla="*/ 3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21">
                    <a:moveTo>
                      <a:pt x="5" y="1"/>
                    </a:moveTo>
                    <a:cubicBezTo>
                      <a:pt x="3" y="2"/>
                      <a:pt x="0" y="2"/>
                      <a:pt x="3" y="5"/>
                    </a:cubicBezTo>
                    <a:cubicBezTo>
                      <a:pt x="5" y="7"/>
                      <a:pt x="8" y="8"/>
                      <a:pt x="9" y="11"/>
                    </a:cubicBezTo>
                    <a:cubicBezTo>
                      <a:pt x="9" y="13"/>
                      <a:pt x="10" y="17"/>
                      <a:pt x="9" y="18"/>
                    </a:cubicBezTo>
                    <a:cubicBezTo>
                      <a:pt x="9" y="20"/>
                      <a:pt x="12" y="21"/>
                      <a:pt x="13" y="19"/>
                    </a:cubicBezTo>
                    <a:cubicBezTo>
                      <a:pt x="14" y="18"/>
                      <a:pt x="14" y="16"/>
                      <a:pt x="14" y="14"/>
                    </a:cubicBezTo>
                    <a:cubicBezTo>
                      <a:pt x="14" y="12"/>
                      <a:pt x="13" y="10"/>
                      <a:pt x="11" y="7"/>
                    </a:cubicBezTo>
                    <a:cubicBezTo>
                      <a:pt x="9" y="5"/>
                      <a:pt x="8" y="0"/>
                      <a:pt x="5" y="1"/>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31" name="Freeform 28">
                <a:extLst>
                  <a:ext uri="{FF2B5EF4-FFF2-40B4-BE49-F238E27FC236}">
                    <a16:creationId xmlns:a16="http://schemas.microsoft.com/office/drawing/2014/main" id="{CA294E61-AC51-42DC-8AA1-BAC2BDF5E237}"/>
                  </a:ext>
                </a:extLst>
              </p:cNvPr>
              <p:cNvSpPr>
                <a:spLocks/>
              </p:cNvSpPr>
              <p:nvPr/>
            </p:nvSpPr>
            <p:spPr bwMode="auto">
              <a:xfrm>
                <a:off x="2177838" y="3573261"/>
                <a:ext cx="46950" cy="41072"/>
              </a:xfrm>
              <a:custGeom>
                <a:avLst/>
                <a:gdLst>
                  <a:gd name="T0" fmla="*/ 5 w 9"/>
                  <a:gd name="T1" fmla="*/ 3 h 8"/>
                  <a:gd name="T2" fmla="*/ 3 w 9"/>
                  <a:gd name="T3" fmla="*/ 16 h 8"/>
                  <a:gd name="T4" fmla="*/ 16 w 9"/>
                  <a:gd name="T5" fmla="*/ 21 h 8"/>
                  <a:gd name="T6" fmla="*/ 21 w 9"/>
                  <a:gd name="T7" fmla="*/ 13 h 8"/>
                  <a:gd name="T8" fmla="*/ 5 w 9"/>
                  <a:gd name="T9" fmla="*/ 3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2" y="1"/>
                    </a:moveTo>
                    <a:cubicBezTo>
                      <a:pt x="1" y="2"/>
                      <a:pt x="0" y="4"/>
                      <a:pt x="1" y="6"/>
                    </a:cubicBezTo>
                    <a:cubicBezTo>
                      <a:pt x="3" y="7"/>
                      <a:pt x="4" y="8"/>
                      <a:pt x="6" y="8"/>
                    </a:cubicBezTo>
                    <a:cubicBezTo>
                      <a:pt x="8" y="8"/>
                      <a:pt x="9" y="6"/>
                      <a:pt x="8" y="5"/>
                    </a:cubicBezTo>
                    <a:cubicBezTo>
                      <a:pt x="8" y="4"/>
                      <a:pt x="4" y="0"/>
                      <a:pt x="2" y="1"/>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32" name="Freeform 29">
                <a:extLst>
                  <a:ext uri="{FF2B5EF4-FFF2-40B4-BE49-F238E27FC236}">
                    <a16:creationId xmlns:a16="http://schemas.microsoft.com/office/drawing/2014/main" id="{11CF5101-6C86-4EB4-938F-4BB8F87A1D39}"/>
                  </a:ext>
                </a:extLst>
              </p:cNvPr>
              <p:cNvSpPr>
                <a:spLocks/>
              </p:cNvSpPr>
              <p:nvPr/>
            </p:nvSpPr>
            <p:spPr bwMode="auto">
              <a:xfrm>
                <a:off x="2224788" y="3410931"/>
                <a:ext cx="52819" cy="72364"/>
              </a:xfrm>
              <a:custGeom>
                <a:avLst/>
                <a:gdLst>
                  <a:gd name="T0" fmla="*/ 16 w 10"/>
                  <a:gd name="T1" fmla="*/ 8 h 14"/>
                  <a:gd name="T2" fmla="*/ 8 w 10"/>
                  <a:gd name="T3" fmla="*/ 3 h 14"/>
                  <a:gd name="T4" fmla="*/ 0 w 10"/>
                  <a:gd name="T5" fmla="*/ 5 h 14"/>
                  <a:gd name="T6" fmla="*/ 11 w 10"/>
                  <a:gd name="T7" fmla="*/ 21 h 14"/>
                  <a:gd name="T8" fmla="*/ 22 w 10"/>
                  <a:gd name="T9" fmla="*/ 37 h 14"/>
                  <a:gd name="T10" fmla="*/ 24 w 10"/>
                  <a:gd name="T11" fmla="*/ 19 h 14"/>
                  <a:gd name="T12" fmla="*/ 27 w 10"/>
                  <a:gd name="T13" fmla="*/ 11 h 14"/>
                  <a:gd name="T14" fmla="*/ 16 w 10"/>
                  <a:gd name="T15" fmla="*/ 8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4">
                    <a:moveTo>
                      <a:pt x="6" y="3"/>
                    </a:moveTo>
                    <a:cubicBezTo>
                      <a:pt x="5" y="3"/>
                      <a:pt x="5" y="1"/>
                      <a:pt x="3" y="1"/>
                    </a:cubicBezTo>
                    <a:cubicBezTo>
                      <a:pt x="2" y="1"/>
                      <a:pt x="0" y="0"/>
                      <a:pt x="0" y="2"/>
                    </a:cubicBezTo>
                    <a:cubicBezTo>
                      <a:pt x="1" y="4"/>
                      <a:pt x="3" y="7"/>
                      <a:pt x="4" y="8"/>
                    </a:cubicBezTo>
                    <a:cubicBezTo>
                      <a:pt x="5" y="9"/>
                      <a:pt x="8" y="14"/>
                      <a:pt x="8" y="14"/>
                    </a:cubicBezTo>
                    <a:cubicBezTo>
                      <a:pt x="8" y="14"/>
                      <a:pt x="8" y="9"/>
                      <a:pt x="9" y="7"/>
                    </a:cubicBezTo>
                    <a:cubicBezTo>
                      <a:pt x="9" y="6"/>
                      <a:pt x="10" y="4"/>
                      <a:pt x="10" y="4"/>
                    </a:cubicBezTo>
                    <a:cubicBezTo>
                      <a:pt x="9" y="3"/>
                      <a:pt x="6" y="3"/>
                      <a:pt x="6" y="3"/>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33" name="Freeform 30">
                <a:extLst>
                  <a:ext uri="{FF2B5EF4-FFF2-40B4-BE49-F238E27FC236}">
                    <a16:creationId xmlns:a16="http://schemas.microsoft.com/office/drawing/2014/main" id="{69E56282-6EB4-426D-AE17-6D4271491969}"/>
                  </a:ext>
                </a:extLst>
              </p:cNvPr>
              <p:cNvSpPr>
                <a:spLocks/>
              </p:cNvSpPr>
              <p:nvPr/>
            </p:nvSpPr>
            <p:spPr bwMode="auto">
              <a:xfrm>
                <a:off x="1853097" y="3186015"/>
                <a:ext cx="93901" cy="89966"/>
              </a:xfrm>
              <a:custGeom>
                <a:avLst/>
                <a:gdLst>
                  <a:gd name="T0" fmla="*/ 27 w 18"/>
                  <a:gd name="T1" fmla="*/ 16 h 17"/>
                  <a:gd name="T2" fmla="*/ 21 w 18"/>
                  <a:gd name="T3" fmla="*/ 8 h 17"/>
                  <a:gd name="T4" fmla="*/ 16 w 18"/>
                  <a:gd name="T5" fmla="*/ 3 h 17"/>
                  <a:gd name="T6" fmla="*/ 11 w 18"/>
                  <a:gd name="T7" fmla="*/ 14 h 17"/>
                  <a:gd name="T8" fmla="*/ 5 w 18"/>
                  <a:gd name="T9" fmla="*/ 27 h 17"/>
                  <a:gd name="T10" fmla="*/ 19 w 18"/>
                  <a:gd name="T11" fmla="*/ 41 h 17"/>
                  <a:gd name="T12" fmla="*/ 29 w 18"/>
                  <a:gd name="T13" fmla="*/ 43 h 17"/>
                  <a:gd name="T14" fmla="*/ 43 w 18"/>
                  <a:gd name="T15" fmla="*/ 41 h 17"/>
                  <a:gd name="T16" fmla="*/ 48 w 18"/>
                  <a:gd name="T17" fmla="*/ 32 h 17"/>
                  <a:gd name="T18" fmla="*/ 37 w 18"/>
                  <a:gd name="T19" fmla="*/ 19 h 17"/>
                  <a:gd name="T20" fmla="*/ 27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7">
                    <a:moveTo>
                      <a:pt x="10" y="6"/>
                    </a:moveTo>
                    <a:cubicBezTo>
                      <a:pt x="10" y="5"/>
                      <a:pt x="8" y="3"/>
                      <a:pt x="8" y="3"/>
                    </a:cubicBezTo>
                    <a:cubicBezTo>
                      <a:pt x="7" y="3"/>
                      <a:pt x="6" y="2"/>
                      <a:pt x="6" y="1"/>
                    </a:cubicBezTo>
                    <a:cubicBezTo>
                      <a:pt x="5" y="0"/>
                      <a:pt x="5" y="3"/>
                      <a:pt x="4" y="5"/>
                    </a:cubicBezTo>
                    <a:cubicBezTo>
                      <a:pt x="3" y="6"/>
                      <a:pt x="0" y="7"/>
                      <a:pt x="2" y="10"/>
                    </a:cubicBezTo>
                    <a:cubicBezTo>
                      <a:pt x="4" y="12"/>
                      <a:pt x="5" y="14"/>
                      <a:pt x="7" y="15"/>
                    </a:cubicBezTo>
                    <a:cubicBezTo>
                      <a:pt x="8" y="16"/>
                      <a:pt x="8" y="17"/>
                      <a:pt x="11" y="16"/>
                    </a:cubicBezTo>
                    <a:cubicBezTo>
                      <a:pt x="14" y="15"/>
                      <a:pt x="16" y="13"/>
                      <a:pt x="16" y="15"/>
                    </a:cubicBezTo>
                    <a:cubicBezTo>
                      <a:pt x="17" y="17"/>
                      <a:pt x="18" y="15"/>
                      <a:pt x="18" y="12"/>
                    </a:cubicBezTo>
                    <a:cubicBezTo>
                      <a:pt x="17" y="10"/>
                      <a:pt x="16" y="7"/>
                      <a:pt x="14" y="7"/>
                    </a:cubicBezTo>
                    <a:cubicBezTo>
                      <a:pt x="13" y="7"/>
                      <a:pt x="10" y="7"/>
                      <a:pt x="10" y="6"/>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34" name="Freeform 31">
                <a:extLst>
                  <a:ext uri="{FF2B5EF4-FFF2-40B4-BE49-F238E27FC236}">
                    <a16:creationId xmlns:a16="http://schemas.microsoft.com/office/drawing/2014/main" id="{4E05FA50-312B-4C98-BB08-5C588671859A}"/>
                  </a:ext>
                </a:extLst>
              </p:cNvPr>
              <p:cNvSpPr>
                <a:spLocks/>
              </p:cNvSpPr>
              <p:nvPr/>
            </p:nvSpPr>
            <p:spPr bwMode="auto">
              <a:xfrm>
                <a:off x="1768978" y="3039331"/>
                <a:ext cx="52819" cy="37160"/>
              </a:xfrm>
              <a:custGeom>
                <a:avLst/>
                <a:gdLst>
                  <a:gd name="T0" fmla="*/ 16 w 10"/>
                  <a:gd name="T1" fmla="*/ 8 h 7"/>
                  <a:gd name="T2" fmla="*/ 8 w 10"/>
                  <a:gd name="T3" fmla="*/ 3 h 7"/>
                  <a:gd name="T4" fmla="*/ 3 w 10"/>
                  <a:gd name="T5" fmla="*/ 8 h 7"/>
                  <a:gd name="T6" fmla="*/ 16 w 10"/>
                  <a:gd name="T7" fmla="*/ 19 h 7"/>
                  <a:gd name="T8" fmla="*/ 27 w 10"/>
                  <a:gd name="T9" fmla="*/ 14 h 7"/>
                  <a:gd name="T10" fmla="*/ 16 w 10"/>
                  <a:gd name="T11" fmla="*/ 8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6" y="3"/>
                    </a:moveTo>
                    <a:cubicBezTo>
                      <a:pt x="5" y="3"/>
                      <a:pt x="3" y="2"/>
                      <a:pt x="3" y="1"/>
                    </a:cubicBezTo>
                    <a:cubicBezTo>
                      <a:pt x="2" y="1"/>
                      <a:pt x="0" y="0"/>
                      <a:pt x="1" y="3"/>
                    </a:cubicBezTo>
                    <a:cubicBezTo>
                      <a:pt x="3" y="6"/>
                      <a:pt x="5" y="7"/>
                      <a:pt x="6" y="7"/>
                    </a:cubicBezTo>
                    <a:cubicBezTo>
                      <a:pt x="8" y="6"/>
                      <a:pt x="9" y="6"/>
                      <a:pt x="10" y="5"/>
                    </a:cubicBezTo>
                    <a:cubicBezTo>
                      <a:pt x="10" y="4"/>
                      <a:pt x="6" y="3"/>
                      <a:pt x="6" y="3"/>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35" name="Freeform 32">
                <a:extLst>
                  <a:ext uri="{FF2B5EF4-FFF2-40B4-BE49-F238E27FC236}">
                    <a16:creationId xmlns:a16="http://schemas.microsoft.com/office/drawing/2014/main" id="{E40BE2DC-CC2E-47F8-9915-970219F9234E}"/>
                  </a:ext>
                </a:extLst>
              </p:cNvPr>
              <p:cNvSpPr>
                <a:spLocks/>
              </p:cNvSpPr>
              <p:nvPr/>
            </p:nvSpPr>
            <p:spPr bwMode="auto">
              <a:xfrm>
                <a:off x="2312821" y="2188562"/>
                <a:ext cx="105639" cy="52806"/>
              </a:xfrm>
              <a:custGeom>
                <a:avLst/>
                <a:gdLst>
                  <a:gd name="T0" fmla="*/ 27 w 20"/>
                  <a:gd name="T1" fmla="*/ 3 h 10"/>
                  <a:gd name="T2" fmla="*/ 11 w 20"/>
                  <a:gd name="T3" fmla="*/ 3 h 10"/>
                  <a:gd name="T4" fmla="*/ 5 w 20"/>
                  <a:gd name="T5" fmla="*/ 11 h 10"/>
                  <a:gd name="T6" fmla="*/ 27 w 20"/>
                  <a:gd name="T7" fmla="*/ 19 h 10"/>
                  <a:gd name="T8" fmla="*/ 32 w 20"/>
                  <a:gd name="T9" fmla="*/ 27 h 10"/>
                  <a:gd name="T10" fmla="*/ 43 w 20"/>
                  <a:gd name="T11" fmla="*/ 24 h 10"/>
                  <a:gd name="T12" fmla="*/ 54 w 20"/>
                  <a:gd name="T13" fmla="*/ 27 h 10"/>
                  <a:gd name="T14" fmla="*/ 43 w 20"/>
                  <a:gd name="T15" fmla="*/ 16 h 10"/>
                  <a:gd name="T16" fmla="*/ 27 w 2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0">
                    <a:moveTo>
                      <a:pt x="10" y="1"/>
                    </a:moveTo>
                    <a:cubicBezTo>
                      <a:pt x="8" y="0"/>
                      <a:pt x="5" y="0"/>
                      <a:pt x="4" y="1"/>
                    </a:cubicBezTo>
                    <a:cubicBezTo>
                      <a:pt x="2" y="1"/>
                      <a:pt x="0" y="2"/>
                      <a:pt x="2" y="4"/>
                    </a:cubicBezTo>
                    <a:cubicBezTo>
                      <a:pt x="5" y="6"/>
                      <a:pt x="8" y="7"/>
                      <a:pt x="10" y="7"/>
                    </a:cubicBezTo>
                    <a:cubicBezTo>
                      <a:pt x="11" y="7"/>
                      <a:pt x="11" y="9"/>
                      <a:pt x="12" y="10"/>
                    </a:cubicBezTo>
                    <a:cubicBezTo>
                      <a:pt x="13" y="10"/>
                      <a:pt x="15" y="9"/>
                      <a:pt x="16" y="9"/>
                    </a:cubicBezTo>
                    <a:cubicBezTo>
                      <a:pt x="18" y="9"/>
                      <a:pt x="20" y="10"/>
                      <a:pt x="20" y="10"/>
                    </a:cubicBezTo>
                    <a:cubicBezTo>
                      <a:pt x="20" y="10"/>
                      <a:pt x="18" y="7"/>
                      <a:pt x="16" y="6"/>
                    </a:cubicBezTo>
                    <a:cubicBezTo>
                      <a:pt x="14" y="5"/>
                      <a:pt x="12" y="1"/>
                      <a:pt x="10" y="1"/>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36" name="Freeform 33">
                <a:extLst>
                  <a:ext uri="{FF2B5EF4-FFF2-40B4-BE49-F238E27FC236}">
                    <a16:creationId xmlns:a16="http://schemas.microsoft.com/office/drawing/2014/main" id="{B675A34B-0214-4F92-B142-BB2A7DD2DE6A}"/>
                  </a:ext>
                </a:extLst>
              </p:cNvPr>
              <p:cNvSpPr>
                <a:spLocks/>
              </p:cNvSpPr>
              <p:nvPr/>
            </p:nvSpPr>
            <p:spPr bwMode="auto">
              <a:xfrm>
                <a:off x="5738249" y="5656177"/>
                <a:ext cx="37169" cy="46939"/>
              </a:xfrm>
              <a:custGeom>
                <a:avLst/>
                <a:gdLst>
                  <a:gd name="T0" fmla="*/ 19 w 7"/>
                  <a:gd name="T1" fmla="*/ 5 h 9"/>
                  <a:gd name="T2" fmla="*/ 8 w 7"/>
                  <a:gd name="T3" fmla="*/ 3 h 9"/>
                  <a:gd name="T4" fmla="*/ 0 w 7"/>
                  <a:gd name="T5" fmla="*/ 13 h 9"/>
                  <a:gd name="T6" fmla="*/ 0 w 7"/>
                  <a:gd name="T7" fmla="*/ 21 h 9"/>
                  <a:gd name="T8" fmla="*/ 8 w 7"/>
                  <a:gd name="T9" fmla="*/ 21 h 9"/>
                  <a:gd name="T10" fmla="*/ 16 w 7"/>
                  <a:gd name="T11" fmla="*/ 13 h 9"/>
                  <a:gd name="T12" fmla="*/ 19 w 7"/>
                  <a:gd name="T13" fmla="*/ 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9">
                    <a:moveTo>
                      <a:pt x="7" y="2"/>
                    </a:moveTo>
                    <a:cubicBezTo>
                      <a:pt x="6" y="1"/>
                      <a:pt x="5" y="0"/>
                      <a:pt x="3" y="1"/>
                    </a:cubicBezTo>
                    <a:cubicBezTo>
                      <a:pt x="2" y="2"/>
                      <a:pt x="0" y="4"/>
                      <a:pt x="0" y="5"/>
                    </a:cubicBezTo>
                    <a:cubicBezTo>
                      <a:pt x="1" y="6"/>
                      <a:pt x="0" y="8"/>
                      <a:pt x="0" y="8"/>
                    </a:cubicBezTo>
                    <a:cubicBezTo>
                      <a:pt x="0" y="8"/>
                      <a:pt x="3" y="9"/>
                      <a:pt x="3" y="8"/>
                    </a:cubicBezTo>
                    <a:cubicBezTo>
                      <a:pt x="4" y="7"/>
                      <a:pt x="5" y="6"/>
                      <a:pt x="6" y="5"/>
                    </a:cubicBezTo>
                    <a:cubicBezTo>
                      <a:pt x="7" y="4"/>
                      <a:pt x="7" y="2"/>
                      <a:pt x="7" y="2"/>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37" name="Freeform 34">
                <a:extLst>
                  <a:ext uri="{FF2B5EF4-FFF2-40B4-BE49-F238E27FC236}">
                    <a16:creationId xmlns:a16="http://schemas.microsoft.com/office/drawing/2014/main" id="{B708E2E1-3EFE-400F-9AD5-396761F26A78}"/>
                  </a:ext>
                </a:extLst>
              </p:cNvPr>
              <p:cNvSpPr>
                <a:spLocks/>
              </p:cNvSpPr>
              <p:nvPr/>
            </p:nvSpPr>
            <p:spPr bwMode="auto">
              <a:xfrm>
                <a:off x="5628698" y="5687470"/>
                <a:ext cx="50863" cy="31293"/>
              </a:xfrm>
              <a:custGeom>
                <a:avLst/>
                <a:gdLst>
                  <a:gd name="T0" fmla="*/ 13 w 10"/>
                  <a:gd name="T1" fmla="*/ 0 h 6"/>
                  <a:gd name="T2" fmla="*/ 0 w 10"/>
                  <a:gd name="T3" fmla="*/ 3 h 6"/>
                  <a:gd name="T4" fmla="*/ 3 w 10"/>
                  <a:gd name="T5" fmla="*/ 13 h 6"/>
                  <a:gd name="T6" fmla="*/ 16 w 10"/>
                  <a:gd name="T7" fmla="*/ 8 h 6"/>
                  <a:gd name="T8" fmla="*/ 21 w 10"/>
                  <a:gd name="T9" fmla="*/ 5 h 6"/>
                  <a:gd name="T10" fmla="*/ 26 w 10"/>
                  <a:gd name="T11" fmla="*/ 3 h 6"/>
                  <a:gd name="T12" fmla="*/ 13 w 10"/>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5" y="0"/>
                    </a:moveTo>
                    <a:cubicBezTo>
                      <a:pt x="4" y="0"/>
                      <a:pt x="1" y="0"/>
                      <a:pt x="0" y="1"/>
                    </a:cubicBezTo>
                    <a:cubicBezTo>
                      <a:pt x="0" y="2"/>
                      <a:pt x="0" y="5"/>
                      <a:pt x="1" y="5"/>
                    </a:cubicBezTo>
                    <a:cubicBezTo>
                      <a:pt x="2" y="6"/>
                      <a:pt x="5" y="4"/>
                      <a:pt x="6" y="3"/>
                    </a:cubicBezTo>
                    <a:cubicBezTo>
                      <a:pt x="7" y="2"/>
                      <a:pt x="7" y="1"/>
                      <a:pt x="8" y="2"/>
                    </a:cubicBezTo>
                    <a:cubicBezTo>
                      <a:pt x="9" y="4"/>
                      <a:pt x="10" y="2"/>
                      <a:pt x="10" y="1"/>
                    </a:cubicBezTo>
                    <a:cubicBezTo>
                      <a:pt x="10" y="1"/>
                      <a:pt x="7" y="0"/>
                      <a:pt x="5" y="0"/>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38" name="Freeform 35">
                <a:extLst>
                  <a:ext uri="{FF2B5EF4-FFF2-40B4-BE49-F238E27FC236}">
                    <a16:creationId xmlns:a16="http://schemas.microsoft.com/office/drawing/2014/main" id="{C2F0C39D-2945-453D-B28F-B68D17F8B8A5}"/>
                  </a:ext>
                </a:extLst>
              </p:cNvPr>
              <p:cNvSpPr>
                <a:spLocks/>
              </p:cNvSpPr>
              <p:nvPr/>
            </p:nvSpPr>
            <p:spPr bwMode="auto">
              <a:xfrm>
                <a:off x="3783935" y="1953868"/>
                <a:ext cx="567318" cy="402893"/>
              </a:xfrm>
              <a:custGeom>
                <a:avLst/>
                <a:gdLst>
                  <a:gd name="T0" fmla="*/ 269 w 108"/>
                  <a:gd name="T1" fmla="*/ 185 h 77"/>
                  <a:gd name="T2" fmla="*/ 269 w 108"/>
                  <a:gd name="T3" fmla="*/ 174 h 77"/>
                  <a:gd name="T4" fmla="*/ 271 w 108"/>
                  <a:gd name="T5" fmla="*/ 161 h 77"/>
                  <a:gd name="T6" fmla="*/ 263 w 108"/>
                  <a:gd name="T7" fmla="*/ 161 h 77"/>
                  <a:gd name="T8" fmla="*/ 244 w 108"/>
                  <a:gd name="T9" fmla="*/ 166 h 77"/>
                  <a:gd name="T10" fmla="*/ 239 w 108"/>
                  <a:gd name="T11" fmla="*/ 147 h 77"/>
                  <a:gd name="T12" fmla="*/ 247 w 108"/>
                  <a:gd name="T13" fmla="*/ 136 h 77"/>
                  <a:gd name="T14" fmla="*/ 258 w 108"/>
                  <a:gd name="T15" fmla="*/ 110 h 77"/>
                  <a:gd name="T16" fmla="*/ 271 w 108"/>
                  <a:gd name="T17" fmla="*/ 94 h 77"/>
                  <a:gd name="T18" fmla="*/ 279 w 108"/>
                  <a:gd name="T19" fmla="*/ 43 h 77"/>
                  <a:gd name="T20" fmla="*/ 263 w 108"/>
                  <a:gd name="T21" fmla="*/ 13 h 77"/>
                  <a:gd name="T22" fmla="*/ 263 w 108"/>
                  <a:gd name="T23" fmla="*/ 13 h 77"/>
                  <a:gd name="T24" fmla="*/ 244 w 108"/>
                  <a:gd name="T25" fmla="*/ 13 h 77"/>
                  <a:gd name="T26" fmla="*/ 226 w 108"/>
                  <a:gd name="T27" fmla="*/ 5 h 77"/>
                  <a:gd name="T28" fmla="*/ 215 w 108"/>
                  <a:gd name="T29" fmla="*/ 27 h 77"/>
                  <a:gd name="T30" fmla="*/ 188 w 108"/>
                  <a:gd name="T31" fmla="*/ 51 h 77"/>
                  <a:gd name="T32" fmla="*/ 175 w 108"/>
                  <a:gd name="T33" fmla="*/ 48 h 77"/>
                  <a:gd name="T34" fmla="*/ 150 w 108"/>
                  <a:gd name="T35" fmla="*/ 43 h 77"/>
                  <a:gd name="T36" fmla="*/ 118 w 108"/>
                  <a:gd name="T37" fmla="*/ 21 h 77"/>
                  <a:gd name="T38" fmla="*/ 67 w 108"/>
                  <a:gd name="T39" fmla="*/ 24 h 77"/>
                  <a:gd name="T40" fmla="*/ 51 w 108"/>
                  <a:gd name="T41" fmla="*/ 11 h 77"/>
                  <a:gd name="T42" fmla="*/ 38 w 108"/>
                  <a:gd name="T43" fmla="*/ 16 h 77"/>
                  <a:gd name="T44" fmla="*/ 24 w 108"/>
                  <a:gd name="T45" fmla="*/ 5 h 77"/>
                  <a:gd name="T46" fmla="*/ 16 w 108"/>
                  <a:gd name="T47" fmla="*/ 3 h 77"/>
                  <a:gd name="T48" fmla="*/ 16 w 108"/>
                  <a:gd name="T49" fmla="*/ 3 h 77"/>
                  <a:gd name="T50" fmla="*/ 0 w 108"/>
                  <a:gd name="T51" fmla="*/ 27 h 77"/>
                  <a:gd name="T52" fmla="*/ 5 w 108"/>
                  <a:gd name="T53" fmla="*/ 54 h 77"/>
                  <a:gd name="T54" fmla="*/ 19 w 108"/>
                  <a:gd name="T55" fmla="*/ 70 h 77"/>
                  <a:gd name="T56" fmla="*/ 19 w 108"/>
                  <a:gd name="T57" fmla="*/ 86 h 77"/>
                  <a:gd name="T58" fmla="*/ 13 w 108"/>
                  <a:gd name="T59" fmla="*/ 102 h 77"/>
                  <a:gd name="T60" fmla="*/ 30 w 108"/>
                  <a:gd name="T61" fmla="*/ 142 h 77"/>
                  <a:gd name="T62" fmla="*/ 13 w 108"/>
                  <a:gd name="T63" fmla="*/ 142 h 77"/>
                  <a:gd name="T64" fmla="*/ 54 w 108"/>
                  <a:gd name="T65" fmla="*/ 163 h 77"/>
                  <a:gd name="T66" fmla="*/ 75 w 108"/>
                  <a:gd name="T67" fmla="*/ 158 h 77"/>
                  <a:gd name="T68" fmla="*/ 86 w 108"/>
                  <a:gd name="T69" fmla="*/ 163 h 77"/>
                  <a:gd name="T70" fmla="*/ 105 w 108"/>
                  <a:gd name="T71" fmla="*/ 166 h 77"/>
                  <a:gd name="T72" fmla="*/ 129 w 108"/>
                  <a:gd name="T73" fmla="*/ 166 h 77"/>
                  <a:gd name="T74" fmla="*/ 150 w 108"/>
                  <a:gd name="T75" fmla="*/ 174 h 77"/>
                  <a:gd name="T76" fmla="*/ 169 w 108"/>
                  <a:gd name="T77" fmla="*/ 187 h 77"/>
                  <a:gd name="T78" fmla="*/ 188 w 108"/>
                  <a:gd name="T79" fmla="*/ 198 h 77"/>
                  <a:gd name="T80" fmla="*/ 207 w 108"/>
                  <a:gd name="T81" fmla="*/ 203 h 77"/>
                  <a:gd name="T82" fmla="*/ 226 w 108"/>
                  <a:gd name="T83" fmla="*/ 198 h 77"/>
                  <a:gd name="T84" fmla="*/ 250 w 108"/>
                  <a:gd name="T85" fmla="*/ 195 h 77"/>
                  <a:gd name="T86" fmla="*/ 269 w 108"/>
                  <a:gd name="T87" fmla="*/ 185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8" h="77">
                    <a:moveTo>
                      <a:pt x="100" y="69"/>
                    </a:moveTo>
                    <a:cubicBezTo>
                      <a:pt x="100" y="69"/>
                      <a:pt x="99" y="66"/>
                      <a:pt x="100" y="65"/>
                    </a:cubicBezTo>
                    <a:cubicBezTo>
                      <a:pt x="100" y="64"/>
                      <a:pt x="102" y="62"/>
                      <a:pt x="101" y="60"/>
                    </a:cubicBezTo>
                    <a:cubicBezTo>
                      <a:pt x="101" y="59"/>
                      <a:pt x="100" y="58"/>
                      <a:pt x="98" y="60"/>
                    </a:cubicBezTo>
                    <a:cubicBezTo>
                      <a:pt x="96" y="62"/>
                      <a:pt x="92" y="64"/>
                      <a:pt x="91" y="62"/>
                    </a:cubicBezTo>
                    <a:cubicBezTo>
                      <a:pt x="90" y="60"/>
                      <a:pt x="89" y="57"/>
                      <a:pt x="89" y="55"/>
                    </a:cubicBezTo>
                    <a:cubicBezTo>
                      <a:pt x="90" y="54"/>
                      <a:pt x="92" y="53"/>
                      <a:pt x="92" y="51"/>
                    </a:cubicBezTo>
                    <a:cubicBezTo>
                      <a:pt x="93" y="49"/>
                      <a:pt x="93" y="41"/>
                      <a:pt x="96" y="41"/>
                    </a:cubicBezTo>
                    <a:cubicBezTo>
                      <a:pt x="98" y="40"/>
                      <a:pt x="99" y="39"/>
                      <a:pt x="101" y="35"/>
                    </a:cubicBezTo>
                    <a:cubicBezTo>
                      <a:pt x="102" y="31"/>
                      <a:pt x="108" y="23"/>
                      <a:pt x="104" y="16"/>
                    </a:cubicBezTo>
                    <a:cubicBezTo>
                      <a:pt x="102" y="13"/>
                      <a:pt x="100" y="8"/>
                      <a:pt x="98" y="5"/>
                    </a:cubicBezTo>
                    <a:cubicBezTo>
                      <a:pt x="98" y="5"/>
                      <a:pt x="98" y="5"/>
                      <a:pt x="98" y="5"/>
                    </a:cubicBezTo>
                    <a:cubicBezTo>
                      <a:pt x="98" y="5"/>
                      <a:pt x="95" y="5"/>
                      <a:pt x="91" y="5"/>
                    </a:cubicBezTo>
                    <a:cubicBezTo>
                      <a:pt x="88" y="5"/>
                      <a:pt x="87" y="2"/>
                      <a:pt x="84" y="2"/>
                    </a:cubicBezTo>
                    <a:cubicBezTo>
                      <a:pt x="81" y="3"/>
                      <a:pt x="81" y="7"/>
                      <a:pt x="80" y="10"/>
                    </a:cubicBezTo>
                    <a:cubicBezTo>
                      <a:pt x="78" y="13"/>
                      <a:pt x="74" y="17"/>
                      <a:pt x="70" y="19"/>
                    </a:cubicBezTo>
                    <a:cubicBezTo>
                      <a:pt x="67" y="20"/>
                      <a:pt x="67" y="20"/>
                      <a:pt x="65" y="18"/>
                    </a:cubicBezTo>
                    <a:cubicBezTo>
                      <a:pt x="64" y="17"/>
                      <a:pt x="60" y="15"/>
                      <a:pt x="56" y="16"/>
                    </a:cubicBezTo>
                    <a:cubicBezTo>
                      <a:pt x="53" y="16"/>
                      <a:pt x="44" y="8"/>
                      <a:pt x="44" y="8"/>
                    </a:cubicBezTo>
                    <a:cubicBezTo>
                      <a:pt x="44" y="8"/>
                      <a:pt x="28" y="8"/>
                      <a:pt x="25" y="9"/>
                    </a:cubicBezTo>
                    <a:cubicBezTo>
                      <a:pt x="22" y="10"/>
                      <a:pt x="22" y="6"/>
                      <a:pt x="19" y="4"/>
                    </a:cubicBezTo>
                    <a:cubicBezTo>
                      <a:pt x="17" y="2"/>
                      <a:pt x="16" y="5"/>
                      <a:pt x="14" y="6"/>
                    </a:cubicBezTo>
                    <a:cubicBezTo>
                      <a:pt x="13" y="7"/>
                      <a:pt x="11" y="3"/>
                      <a:pt x="9" y="2"/>
                    </a:cubicBezTo>
                    <a:cubicBezTo>
                      <a:pt x="7" y="0"/>
                      <a:pt x="6" y="1"/>
                      <a:pt x="6" y="1"/>
                    </a:cubicBezTo>
                    <a:cubicBezTo>
                      <a:pt x="6" y="1"/>
                      <a:pt x="6" y="1"/>
                      <a:pt x="6" y="1"/>
                    </a:cubicBezTo>
                    <a:cubicBezTo>
                      <a:pt x="4" y="3"/>
                      <a:pt x="1" y="7"/>
                      <a:pt x="0" y="10"/>
                    </a:cubicBezTo>
                    <a:cubicBezTo>
                      <a:pt x="0" y="13"/>
                      <a:pt x="1" y="17"/>
                      <a:pt x="2" y="20"/>
                    </a:cubicBezTo>
                    <a:cubicBezTo>
                      <a:pt x="3" y="22"/>
                      <a:pt x="7" y="24"/>
                      <a:pt x="7" y="26"/>
                    </a:cubicBezTo>
                    <a:cubicBezTo>
                      <a:pt x="7" y="27"/>
                      <a:pt x="7" y="29"/>
                      <a:pt x="7" y="32"/>
                    </a:cubicBezTo>
                    <a:cubicBezTo>
                      <a:pt x="7" y="34"/>
                      <a:pt x="5" y="38"/>
                      <a:pt x="5" y="38"/>
                    </a:cubicBezTo>
                    <a:cubicBezTo>
                      <a:pt x="11" y="53"/>
                      <a:pt x="11" y="53"/>
                      <a:pt x="11" y="53"/>
                    </a:cubicBezTo>
                    <a:cubicBezTo>
                      <a:pt x="5" y="53"/>
                      <a:pt x="5" y="53"/>
                      <a:pt x="5" y="53"/>
                    </a:cubicBezTo>
                    <a:cubicBezTo>
                      <a:pt x="8" y="60"/>
                      <a:pt x="19" y="62"/>
                      <a:pt x="20" y="61"/>
                    </a:cubicBezTo>
                    <a:cubicBezTo>
                      <a:pt x="22" y="60"/>
                      <a:pt x="26" y="61"/>
                      <a:pt x="28" y="59"/>
                    </a:cubicBezTo>
                    <a:cubicBezTo>
                      <a:pt x="30" y="57"/>
                      <a:pt x="31" y="59"/>
                      <a:pt x="32" y="61"/>
                    </a:cubicBezTo>
                    <a:cubicBezTo>
                      <a:pt x="33" y="62"/>
                      <a:pt x="37" y="63"/>
                      <a:pt x="39" y="62"/>
                    </a:cubicBezTo>
                    <a:cubicBezTo>
                      <a:pt x="42" y="62"/>
                      <a:pt x="44" y="62"/>
                      <a:pt x="48" y="62"/>
                    </a:cubicBezTo>
                    <a:cubicBezTo>
                      <a:pt x="52" y="61"/>
                      <a:pt x="53" y="64"/>
                      <a:pt x="56" y="65"/>
                    </a:cubicBezTo>
                    <a:cubicBezTo>
                      <a:pt x="58" y="67"/>
                      <a:pt x="62" y="69"/>
                      <a:pt x="63" y="70"/>
                    </a:cubicBezTo>
                    <a:cubicBezTo>
                      <a:pt x="64" y="70"/>
                      <a:pt x="66" y="71"/>
                      <a:pt x="70" y="74"/>
                    </a:cubicBezTo>
                    <a:cubicBezTo>
                      <a:pt x="74" y="76"/>
                      <a:pt x="74" y="75"/>
                      <a:pt x="77" y="76"/>
                    </a:cubicBezTo>
                    <a:cubicBezTo>
                      <a:pt x="80" y="77"/>
                      <a:pt x="82" y="75"/>
                      <a:pt x="84" y="74"/>
                    </a:cubicBezTo>
                    <a:cubicBezTo>
                      <a:pt x="86" y="72"/>
                      <a:pt x="89" y="74"/>
                      <a:pt x="93" y="73"/>
                    </a:cubicBezTo>
                    <a:cubicBezTo>
                      <a:pt x="97" y="72"/>
                      <a:pt x="98" y="70"/>
                      <a:pt x="100" y="69"/>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39" name="Freeform 36">
                <a:extLst>
                  <a:ext uri="{FF2B5EF4-FFF2-40B4-BE49-F238E27FC236}">
                    <a16:creationId xmlns:a16="http://schemas.microsoft.com/office/drawing/2014/main" id="{56005B62-D9D1-41F5-9BF0-39B0C54CE372}"/>
                  </a:ext>
                </a:extLst>
              </p:cNvPr>
              <p:cNvSpPr>
                <a:spLocks/>
              </p:cNvSpPr>
              <p:nvPr/>
            </p:nvSpPr>
            <p:spPr bwMode="auto">
              <a:xfrm>
                <a:off x="3171623" y="1750465"/>
                <a:ext cx="649482" cy="490903"/>
              </a:xfrm>
              <a:custGeom>
                <a:avLst/>
                <a:gdLst>
                  <a:gd name="T0" fmla="*/ 327 w 124"/>
                  <a:gd name="T1" fmla="*/ 206 h 94"/>
                  <a:gd name="T2" fmla="*/ 332 w 124"/>
                  <a:gd name="T3" fmla="*/ 190 h 94"/>
                  <a:gd name="T4" fmla="*/ 332 w 124"/>
                  <a:gd name="T5" fmla="*/ 174 h 94"/>
                  <a:gd name="T6" fmla="*/ 319 w 124"/>
                  <a:gd name="T7" fmla="*/ 158 h 94"/>
                  <a:gd name="T8" fmla="*/ 313 w 124"/>
                  <a:gd name="T9" fmla="*/ 131 h 94"/>
                  <a:gd name="T10" fmla="*/ 329 w 124"/>
                  <a:gd name="T11" fmla="*/ 107 h 94"/>
                  <a:gd name="T12" fmla="*/ 329 w 124"/>
                  <a:gd name="T13" fmla="*/ 77 h 94"/>
                  <a:gd name="T14" fmla="*/ 260 w 124"/>
                  <a:gd name="T15" fmla="*/ 3 h 94"/>
                  <a:gd name="T16" fmla="*/ 257 w 124"/>
                  <a:gd name="T17" fmla="*/ 8 h 94"/>
                  <a:gd name="T18" fmla="*/ 252 w 124"/>
                  <a:gd name="T19" fmla="*/ 11 h 94"/>
                  <a:gd name="T20" fmla="*/ 244 w 124"/>
                  <a:gd name="T21" fmla="*/ 21 h 94"/>
                  <a:gd name="T22" fmla="*/ 230 w 124"/>
                  <a:gd name="T23" fmla="*/ 35 h 94"/>
                  <a:gd name="T24" fmla="*/ 203 w 124"/>
                  <a:gd name="T25" fmla="*/ 48 h 94"/>
                  <a:gd name="T26" fmla="*/ 185 w 124"/>
                  <a:gd name="T27" fmla="*/ 59 h 94"/>
                  <a:gd name="T28" fmla="*/ 161 w 124"/>
                  <a:gd name="T29" fmla="*/ 59 h 94"/>
                  <a:gd name="T30" fmla="*/ 142 w 124"/>
                  <a:gd name="T31" fmla="*/ 69 h 94"/>
                  <a:gd name="T32" fmla="*/ 120 w 124"/>
                  <a:gd name="T33" fmla="*/ 72 h 94"/>
                  <a:gd name="T34" fmla="*/ 112 w 124"/>
                  <a:gd name="T35" fmla="*/ 72 h 94"/>
                  <a:gd name="T36" fmla="*/ 104 w 124"/>
                  <a:gd name="T37" fmla="*/ 75 h 94"/>
                  <a:gd name="T38" fmla="*/ 88 w 124"/>
                  <a:gd name="T39" fmla="*/ 83 h 94"/>
                  <a:gd name="T40" fmla="*/ 80 w 124"/>
                  <a:gd name="T41" fmla="*/ 88 h 94"/>
                  <a:gd name="T42" fmla="*/ 56 w 124"/>
                  <a:gd name="T43" fmla="*/ 107 h 94"/>
                  <a:gd name="T44" fmla="*/ 40 w 124"/>
                  <a:gd name="T45" fmla="*/ 109 h 94"/>
                  <a:gd name="T46" fmla="*/ 16 w 124"/>
                  <a:gd name="T47" fmla="*/ 123 h 94"/>
                  <a:gd name="T48" fmla="*/ 11 w 124"/>
                  <a:gd name="T49" fmla="*/ 147 h 94"/>
                  <a:gd name="T50" fmla="*/ 8 w 124"/>
                  <a:gd name="T51" fmla="*/ 166 h 94"/>
                  <a:gd name="T52" fmla="*/ 24 w 124"/>
                  <a:gd name="T53" fmla="*/ 182 h 94"/>
                  <a:gd name="T54" fmla="*/ 29 w 124"/>
                  <a:gd name="T55" fmla="*/ 190 h 94"/>
                  <a:gd name="T56" fmla="*/ 46 w 124"/>
                  <a:gd name="T57" fmla="*/ 190 h 94"/>
                  <a:gd name="T58" fmla="*/ 88 w 124"/>
                  <a:gd name="T59" fmla="*/ 184 h 94"/>
                  <a:gd name="T60" fmla="*/ 169 w 124"/>
                  <a:gd name="T61" fmla="*/ 222 h 94"/>
                  <a:gd name="T62" fmla="*/ 147 w 124"/>
                  <a:gd name="T63" fmla="*/ 227 h 94"/>
                  <a:gd name="T64" fmla="*/ 161 w 124"/>
                  <a:gd name="T65" fmla="*/ 240 h 94"/>
                  <a:gd name="T66" fmla="*/ 217 w 124"/>
                  <a:gd name="T67" fmla="*/ 235 h 94"/>
                  <a:gd name="T68" fmla="*/ 257 w 124"/>
                  <a:gd name="T69" fmla="*/ 200 h 94"/>
                  <a:gd name="T70" fmla="*/ 295 w 124"/>
                  <a:gd name="T71" fmla="*/ 198 h 94"/>
                  <a:gd name="T72" fmla="*/ 305 w 124"/>
                  <a:gd name="T73" fmla="*/ 206 h 94"/>
                  <a:gd name="T74" fmla="*/ 327 w 124"/>
                  <a:gd name="T75" fmla="*/ 206 h 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4" h="94">
                    <a:moveTo>
                      <a:pt x="122" y="77"/>
                    </a:moveTo>
                    <a:cubicBezTo>
                      <a:pt x="122" y="77"/>
                      <a:pt x="124" y="73"/>
                      <a:pt x="124" y="71"/>
                    </a:cubicBezTo>
                    <a:cubicBezTo>
                      <a:pt x="124" y="68"/>
                      <a:pt x="124" y="66"/>
                      <a:pt x="124" y="65"/>
                    </a:cubicBezTo>
                    <a:cubicBezTo>
                      <a:pt x="124" y="63"/>
                      <a:pt x="120" y="61"/>
                      <a:pt x="119" y="59"/>
                    </a:cubicBezTo>
                    <a:cubicBezTo>
                      <a:pt x="118" y="56"/>
                      <a:pt x="117" y="52"/>
                      <a:pt x="117" y="49"/>
                    </a:cubicBezTo>
                    <a:cubicBezTo>
                      <a:pt x="118" y="46"/>
                      <a:pt x="122" y="41"/>
                      <a:pt x="123" y="40"/>
                    </a:cubicBezTo>
                    <a:cubicBezTo>
                      <a:pt x="124" y="39"/>
                      <a:pt x="124" y="32"/>
                      <a:pt x="123" y="29"/>
                    </a:cubicBezTo>
                    <a:cubicBezTo>
                      <a:pt x="123" y="26"/>
                      <a:pt x="97" y="1"/>
                      <a:pt x="97" y="1"/>
                    </a:cubicBezTo>
                    <a:cubicBezTo>
                      <a:pt x="96" y="2"/>
                      <a:pt x="96" y="2"/>
                      <a:pt x="96" y="3"/>
                    </a:cubicBezTo>
                    <a:cubicBezTo>
                      <a:pt x="95" y="5"/>
                      <a:pt x="94" y="0"/>
                      <a:pt x="94" y="4"/>
                    </a:cubicBezTo>
                    <a:cubicBezTo>
                      <a:pt x="93" y="8"/>
                      <a:pt x="92" y="7"/>
                      <a:pt x="91" y="8"/>
                    </a:cubicBezTo>
                    <a:cubicBezTo>
                      <a:pt x="90" y="9"/>
                      <a:pt x="87" y="13"/>
                      <a:pt x="86" y="13"/>
                    </a:cubicBezTo>
                    <a:cubicBezTo>
                      <a:pt x="84" y="14"/>
                      <a:pt x="77" y="16"/>
                      <a:pt x="76" y="18"/>
                    </a:cubicBezTo>
                    <a:cubicBezTo>
                      <a:pt x="74" y="20"/>
                      <a:pt x="71" y="22"/>
                      <a:pt x="69" y="22"/>
                    </a:cubicBezTo>
                    <a:cubicBezTo>
                      <a:pt x="67" y="22"/>
                      <a:pt x="62" y="20"/>
                      <a:pt x="60" y="22"/>
                    </a:cubicBezTo>
                    <a:cubicBezTo>
                      <a:pt x="58" y="24"/>
                      <a:pt x="56" y="26"/>
                      <a:pt x="53" y="26"/>
                    </a:cubicBezTo>
                    <a:cubicBezTo>
                      <a:pt x="50" y="26"/>
                      <a:pt x="46" y="27"/>
                      <a:pt x="45" y="27"/>
                    </a:cubicBezTo>
                    <a:cubicBezTo>
                      <a:pt x="44" y="28"/>
                      <a:pt x="43" y="27"/>
                      <a:pt x="42" y="27"/>
                    </a:cubicBezTo>
                    <a:cubicBezTo>
                      <a:pt x="41" y="27"/>
                      <a:pt x="40" y="26"/>
                      <a:pt x="39" y="28"/>
                    </a:cubicBezTo>
                    <a:cubicBezTo>
                      <a:pt x="38" y="31"/>
                      <a:pt x="34" y="30"/>
                      <a:pt x="33" y="31"/>
                    </a:cubicBezTo>
                    <a:cubicBezTo>
                      <a:pt x="32" y="31"/>
                      <a:pt x="31" y="32"/>
                      <a:pt x="30" y="33"/>
                    </a:cubicBezTo>
                    <a:cubicBezTo>
                      <a:pt x="29" y="34"/>
                      <a:pt x="24" y="41"/>
                      <a:pt x="21" y="40"/>
                    </a:cubicBezTo>
                    <a:cubicBezTo>
                      <a:pt x="18" y="38"/>
                      <a:pt x="17" y="40"/>
                      <a:pt x="15" y="41"/>
                    </a:cubicBezTo>
                    <a:cubicBezTo>
                      <a:pt x="12" y="43"/>
                      <a:pt x="7" y="43"/>
                      <a:pt x="6" y="46"/>
                    </a:cubicBezTo>
                    <a:cubicBezTo>
                      <a:pt x="6" y="48"/>
                      <a:pt x="4" y="53"/>
                      <a:pt x="4" y="55"/>
                    </a:cubicBezTo>
                    <a:cubicBezTo>
                      <a:pt x="3" y="57"/>
                      <a:pt x="0" y="62"/>
                      <a:pt x="3" y="62"/>
                    </a:cubicBezTo>
                    <a:cubicBezTo>
                      <a:pt x="6" y="63"/>
                      <a:pt x="10" y="66"/>
                      <a:pt x="9" y="68"/>
                    </a:cubicBezTo>
                    <a:cubicBezTo>
                      <a:pt x="8" y="70"/>
                      <a:pt x="10" y="70"/>
                      <a:pt x="11" y="71"/>
                    </a:cubicBezTo>
                    <a:cubicBezTo>
                      <a:pt x="12" y="72"/>
                      <a:pt x="17" y="71"/>
                      <a:pt x="17" y="71"/>
                    </a:cubicBezTo>
                    <a:cubicBezTo>
                      <a:pt x="17" y="71"/>
                      <a:pt x="30" y="68"/>
                      <a:pt x="33" y="69"/>
                    </a:cubicBezTo>
                    <a:cubicBezTo>
                      <a:pt x="37" y="70"/>
                      <a:pt x="63" y="83"/>
                      <a:pt x="63" y="83"/>
                    </a:cubicBezTo>
                    <a:cubicBezTo>
                      <a:pt x="55" y="85"/>
                      <a:pt x="55" y="85"/>
                      <a:pt x="55" y="85"/>
                    </a:cubicBezTo>
                    <a:cubicBezTo>
                      <a:pt x="55" y="85"/>
                      <a:pt x="56" y="88"/>
                      <a:pt x="60" y="90"/>
                    </a:cubicBezTo>
                    <a:cubicBezTo>
                      <a:pt x="63" y="91"/>
                      <a:pt x="74" y="94"/>
                      <a:pt x="81" y="88"/>
                    </a:cubicBezTo>
                    <a:cubicBezTo>
                      <a:pt x="88" y="81"/>
                      <a:pt x="91" y="77"/>
                      <a:pt x="96" y="75"/>
                    </a:cubicBezTo>
                    <a:cubicBezTo>
                      <a:pt x="100" y="74"/>
                      <a:pt x="107" y="72"/>
                      <a:pt x="110" y="74"/>
                    </a:cubicBezTo>
                    <a:cubicBezTo>
                      <a:pt x="113" y="76"/>
                      <a:pt x="114" y="77"/>
                      <a:pt x="114" y="77"/>
                    </a:cubicBezTo>
                    <a:lnTo>
                      <a:pt x="122" y="77"/>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40" name="Freeform 37">
                <a:extLst>
                  <a:ext uri="{FF2B5EF4-FFF2-40B4-BE49-F238E27FC236}">
                    <a16:creationId xmlns:a16="http://schemas.microsoft.com/office/drawing/2014/main" id="{752FFA59-5E19-4F91-BA79-6711FAD77D53}"/>
                  </a:ext>
                </a:extLst>
              </p:cNvPr>
              <p:cNvSpPr>
                <a:spLocks/>
              </p:cNvSpPr>
              <p:nvPr/>
            </p:nvSpPr>
            <p:spPr bwMode="auto">
              <a:xfrm>
                <a:off x="3255743" y="2104463"/>
                <a:ext cx="586881" cy="443964"/>
              </a:xfrm>
              <a:custGeom>
                <a:avLst/>
                <a:gdLst>
                  <a:gd name="T0" fmla="*/ 284 w 112"/>
                  <a:gd name="T1" fmla="*/ 24 h 85"/>
                  <a:gd name="T2" fmla="*/ 300 w 112"/>
                  <a:gd name="T3" fmla="*/ 64 h 85"/>
                  <a:gd name="T4" fmla="*/ 287 w 112"/>
                  <a:gd name="T5" fmla="*/ 64 h 85"/>
                  <a:gd name="T6" fmla="*/ 273 w 112"/>
                  <a:gd name="T7" fmla="*/ 64 h 85"/>
                  <a:gd name="T8" fmla="*/ 268 w 112"/>
                  <a:gd name="T9" fmla="*/ 88 h 85"/>
                  <a:gd name="T10" fmla="*/ 249 w 112"/>
                  <a:gd name="T11" fmla="*/ 99 h 85"/>
                  <a:gd name="T12" fmla="*/ 238 w 112"/>
                  <a:gd name="T13" fmla="*/ 123 h 85"/>
                  <a:gd name="T14" fmla="*/ 225 w 112"/>
                  <a:gd name="T15" fmla="*/ 155 h 85"/>
                  <a:gd name="T16" fmla="*/ 214 w 112"/>
                  <a:gd name="T17" fmla="*/ 158 h 85"/>
                  <a:gd name="T18" fmla="*/ 209 w 112"/>
                  <a:gd name="T19" fmla="*/ 174 h 85"/>
                  <a:gd name="T20" fmla="*/ 196 w 112"/>
                  <a:gd name="T21" fmla="*/ 198 h 85"/>
                  <a:gd name="T22" fmla="*/ 171 w 112"/>
                  <a:gd name="T23" fmla="*/ 208 h 85"/>
                  <a:gd name="T24" fmla="*/ 142 w 112"/>
                  <a:gd name="T25" fmla="*/ 208 h 85"/>
                  <a:gd name="T26" fmla="*/ 112 w 112"/>
                  <a:gd name="T27" fmla="*/ 219 h 85"/>
                  <a:gd name="T28" fmla="*/ 91 w 112"/>
                  <a:gd name="T29" fmla="*/ 227 h 85"/>
                  <a:gd name="T30" fmla="*/ 86 w 112"/>
                  <a:gd name="T31" fmla="*/ 211 h 85"/>
                  <a:gd name="T32" fmla="*/ 91 w 112"/>
                  <a:gd name="T33" fmla="*/ 203 h 85"/>
                  <a:gd name="T34" fmla="*/ 83 w 112"/>
                  <a:gd name="T35" fmla="*/ 190 h 85"/>
                  <a:gd name="T36" fmla="*/ 59 w 112"/>
                  <a:gd name="T37" fmla="*/ 174 h 85"/>
                  <a:gd name="T38" fmla="*/ 46 w 112"/>
                  <a:gd name="T39" fmla="*/ 166 h 85"/>
                  <a:gd name="T40" fmla="*/ 29 w 112"/>
                  <a:gd name="T41" fmla="*/ 160 h 85"/>
                  <a:gd name="T42" fmla="*/ 27 w 112"/>
                  <a:gd name="T43" fmla="*/ 147 h 85"/>
                  <a:gd name="T44" fmla="*/ 38 w 112"/>
                  <a:gd name="T45" fmla="*/ 131 h 85"/>
                  <a:gd name="T46" fmla="*/ 32 w 112"/>
                  <a:gd name="T47" fmla="*/ 123 h 85"/>
                  <a:gd name="T48" fmla="*/ 24 w 112"/>
                  <a:gd name="T49" fmla="*/ 109 h 85"/>
                  <a:gd name="T50" fmla="*/ 24 w 112"/>
                  <a:gd name="T51" fmla="*/ 99 h 85"/>
                  <a:gd name="T52" fmla="*/ 19 w 112"/>
                  <a:gd name="T53" fmla="*/ 88 h 85"/>
                  <a:gd name="T54" fmla="*/ 19 w 112"/>
                  <a:gd name="T55" fmla="*/ 77 h 85"/>
                  <a:gd name="T56" fmla="*/ 13 w 112"/>
                  <a:gd name="T57" fmla="*/ 64 h 85"/>
                  <a:gd name="T58" fmla="*/ 21 w 112"/>
                  <a:gd name="T59" fmla="*/ 53 h 85"/>
                  <a:gd name="T60" fmla="*/ 5 w 112"/>
                  <a:gd name="T61" fmla="*/ 43 h 85"/>
                  <a:gd name="T62" fmla="*/ 3 w 112"/>
                  <a:gd name="T63" fmla="*/ 29 h 85"/>
                  <a:gd name="T64" fmla="*/ 5 w 112"/>
                  <a:gd name="T65" fmla="*/ 8 h 85"/>
                  <a:gd name="T66" fmla="*/ 5 w 112"/>
                  <a:gd name="T67" fmla="*/ 8 h 85"/>
                  <a:gd name="T68" fmla="*/ 46 w 112"/>
                  <a:gd name="T69" fmla="*/ 3 h 85"/>
                  <a:gd name="T70" fmla="*/ 126 w 112"/>
                  <a:gd name="T71" fmla="*/ 40 h 85"/>
                  <a:gd name="T72" fmla="*/ 104 w 112"/>
                  <a:gd name="T73" fmla="*/ 45 h 85"/>
                  <a:gd name="T74" fmla="*/ 118 w 112"/>
                  <a:gd name="T75" fmla="*/ 59 h 85"/>
                  <a:gd name="T76" fmla="*/ 174 w 112"/>
                  <a:gd name="T77" fmla="*/ 53 h 85"/>
                  <a:gd name="T78" fmla="*/ 214 w 112"/>
                  <a:gd name="T79" fmla="*/ 19 h 85"/>
                  <a:gd name="T80" fmla="*/ 252 w 112"/>
                  <a:gd name="T81" fmla="*/ 16 h 85"/>
                  <a:gd name="T82" fmla="*/ 263 w 112"/>
                  <a:gd name="T83" fmla="*/ 24 h 85"/>
                  <a:gd name="T84" fmla="*/ 284 w 112"/>
                  <a:gd name="T85" fmla="*/ 24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2" h="85">
                    <a:moveTo>
                      <a:pt x="106" y="9"/>
                    </a:moveTo>
                    <a:cubicBezTo>
                      <a:pt x="112" y="24"/>
                      <a:pt x="112" y="24"/>
                      <a:pt x="112" y="24"/>
                    </a:cubicBezTo>
                    <a:cubicBezTo>
                      <a:pt x="107" y="24"/>
                      <a:pt x="107" y="24"/>
                      <a:pt x="107" y="24"/>
                    </a:cubicBezTo>
                    <a:cubicBezTo>
                      <a:pt x="102" y="24"/>
                      <a:pt x="102" y="24"/>
                      <a:pt x="102" y="24"/>
                    </a:cubicBezTo>
                    <a:cubicBezTo>
                      <a:pt x="100" y="33"/>
                      <a:pt x="100" y="33"/>
                      <a:pt x="100" y="33"/>
                    </a:cubicBezTo>
                    <a:cubicBezTo>
                      <a:pt x="100" y="33"/>
                      <a:pt x="95" y="36"/>
                      <a:pt x="93" y="37"/>
                    </a:cubicBezTo>
                    <a:cubicBezTo>
                      <a:pt x="92" y="39"/>
                      <a:pt x="90" y="43"/>
                      <a:pt x="89" y="46"/>
                    </a:cubicBezTo>
                    <a:cubicBezTo>
                      <a:pt x="89" y="49"/>
                      <a:pt x="86" y="60"/>
                      <a:pt x="84" y="58"/>
                    </a:cubicBezTo>
                    <a:cubicBezTo>
                      <a:pt x="82" y="56"/>
                      <a:pt x="82" y="57"/>
                      <a:pt x="80" y="59"/>
                    </a:cubicBezTo>
                    <a:cubicBezTo>
                      <a:pt x="78" y="60"/>
                      <a:pt x="78" y="62"/>
                      <a:pt x="78" y="65"/>
                    </a:cubicBezTo>
                    <a:cubicBezTo>
                      <a:pt x="77" y="69"/>
                      <a:pt x="76" y="72"/>
                      <a:pt x="73" y="74"/>
                    </a:cubicBezTo>
                    <a:cubicBezTo>
                      <a:pt x="71" y="76"/>
                      <a:pt x="69" y="78"/>
                      <a:pt x="64" y="78"/>
                    </a:cubicBezTo>
                    <a:cubicBezTo>
                      <a:pt x="60" y="78"/>
                      <a:pt x="57" y="76"/>
                      <a:pt x="53" y="78"/>
                    </a:cubicBezTo>
                    <a:cubicBezTo>
                      <a:pt x="48" y="80"/>
                      <a:pt x="45" y="80"/>
                      <a:pt x="42" y="82"/>
                    </a:cubicBezTo>
                    <a:cubicBezTo>
                      <a:pt x="39" y="83"/>
                      <a:pt x="34" y="85"/>
                      <a:pt x="34" y="85"/>
                    </a:cubicBezTo>
                    <a:cubicBezTo>
                      <a:pt x="34" y="85"/>
                      <a:pt x="32" y="80"/>
                      <a:pt x="32" y="79"/>
                    </a:cubicBezTo>
                    <a:cubicBezTo>
                      <a:pt x="32" y="78"/>
                      <a:pt x="34" y="77"/>
                      <a:pt x="34" y="76"/>
                    </a:cubicBezTo>
                    <a:cubicBezTo>
                      <a:pt x="35" y="74"/>
                      <a:pt x="36" y="73"/>
                      <a:pt x="31" y="71"/>
                    </a:cubicBezTo>
                    <a:cubicBezTo>
                      <a:pt x="27" y="68"/>
                      <a:pt x="25" y="67"/>
                      <a:pt x="22" y="65"/>
                    </a:cubicBezTo>
                    <a:cubicBezTo>
                      <a:pt x="20" y="64"/>
                      <a:pt x="19" y="61"/>
                      <a:pt x="17" y="62"/>
                    </a:cubicBezTo>
                    <a:cubicBezTo>
                      <a:pt x="14" y="62"/>
                      <a:pt x="12" y="61"/>
                      <a:pt x="11" y="60"/>
                    </a:cubicBezTo>
                    <a:cubicBezTo>
                      <a:pt x="10" y="58"/>
                      <a:pt x="9" y="57"/>
                      <a:pt x="10" y="55"/>
                    </a:cubicBezTo>
                    <a:cubicBezTo>
                      <a:pt x="12" y="52"/>
                      <a:pt x="14" y="50"/>
                      <a:pt x="14" y="49"/>
                    </a:cubicBezTo>
                    <a:cubicBezTo>
                      <a:pt x="14" y="48"/>
                      <a:pt x="14" y="46"/>
                      <a:pt x="12" y="46"/>
                    </a:cubicBezTo>
                    <a:cubicBezTo>
                      <a:pt x="10" y="46"/>
                      <a:pt x="9" y="44"/>
                      <a:pt x="9" y="41"/>
                    </a:cubicBezTo>
                    <a:cubicBezTo>
                      <a:pt x="10" y="39"/>
                      <a:pt x="10" y="39"/>
                      <a:pt x="9" y="37"/>
                    </a:cubicBezTo>
                    <a:cubicBezTo>
                      <a:pt x="7" y="35"/>
                      <a:pt x="7" y="34"/>
                      <a:pt x="7" y="33"/>
                    </a:cubicBezTo>
                    <a:cubicBezTo>
                      <a:pt x="8" y="31"/>
                      <a:pt x="9" y="31"/>
                      <a:pt x="7" y="29"/>
                    </a:cubicBezTo>
                    <a:cubicBezTo>
                      <a:pt x="5" y="27"/>
                      <a:pt x="4" y="26"/>
                      <a:pt x="5" y="24"/>
                    </a:cubicBezTo>
                    <a:cubicBezTo>
                      <a:pt x="7" y="23"/>
                      <a:pt x="8" y="21"/>
                      <a:pt x="8" y="20"/>
                    </a:cubicBezTo>
                    <a:cubicBezTo>
                      <a:pt x="8" y="18"/>
                      <a:pt x="4" y="18"/>
                      <a:pt x="2" y="16"/>
                    </a:cubicBezTo>
                    <a:cubicBezTo>
                      <a:pt x="0" y="15"/>
                      <a:pt x="1" y="16"/>
                      <a:pt x="1" y="11"/>
                    </a:cubicBezTo>
                    <a:cubicBezTo>
                      <a:pt x="1" y="6"/>
                      <a:pt x="2" y="4"/>
                      <a:pt x="2" y="3"/>
                    </a:cubicBezTo>
                    <a:cubicBezTo>
                      <a:pt x="2" y="3"/>
                      <a:pt x="2" y="3"/>
                      <a:pt x="2" y="3"/>
                    </a:cubicBezTo>
                    <a:cubicBezTo>
                      <a:pt x="4" y="3"/>
                      <a:pt x="14" y="0"/>
                      <a:pt x="17" y="1"/>
                    </a:cubicBezTo>
                    <a:cubicBezTo>
                      <a:pt x="21" y="2"/>
                      <a:pt x="47" y="15"/>
                      <a:pt x="47" y="15"/>
                    </a:cubicBezTo>
                    <a:cubicBezTo>
                      <a:pt x="39" y="17"/>
                      <a:pt x="39" y="17"/>
                      <a:pt x="39" y="17"/>
                    </a:cubicBezTo>
                    <a:cubicBezTo>
                      <a:pt x="39" y="17"/>
                      <a:pt x="40" y="20"/>
                      <a:pt x="44" y="22"/>
                    </a:cubicBezTo>
                    <a:cubicBezTo>
                      <a:pt x="47" y="23"/>
                      <a:pt x="58" y="26"/>
                      <a:pt x="65" y="20"/>
                    </a:cubicBezTo>
                    <a:cubicBezTo>
                      <a:pt x="72" y="13"/>
                      <a:pt x="75" y="9"/>
                      <a:pt x="80" y="7"/>
                    </a:cubicBezTo>
                    <a:cubicBezTo>
                      <a:pt x="84" y="6"/>
                      <a:pt x="91" y="4"/>
                      <a:pt x="94" y="6"/>
                    </a:cubicBezTo>
                    <a:cubicBezTo>
                      <a:pt x="97" y="8"/>
                      <a:pt x="98" y="9"/>
                      <a:pt x="98" y="9"/>
                    </a:cubicBezTo>
                    <a:cubicBezTo>
                      <a:pt x="106" y="9"/>
                      <a:pt x="106" y="9"/>
                      <a:pt x="106" y="9"/>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41" name="Freeform 38">
                <a:extLst>
                  <a:ext uri="{FF2B5EF4-FFF2-40B4-BE49-F238E27FC236}">
                    <a16:creationId xmlns:a16="http://schemas.microsoft.com/office/drawing/2014/main" id="{89E16DB2-B174-4C00-8B1F-F73FBEB99627}"/>
                  </a:ext>
                </a:extLst>
              </p:cNvPr>
              <p:cNvSpPr>
                <a:spLocks/>
              </p:cNvSpPr>
              <p:nvPr/>
            </p:nvSpPr>
            <p:spPr bwMode="auto">
              <a:xfrm>
                <a:off x="4889228" y="2538649"/>
                <a:ext cx="487111" cy="631720"/>
              </a:xfrm>
              <a:custGeom>
                <a:avLst/>
                <a:gdLst>
                  <a:gd name="T0" fmla="*/ 16 w 93"/>
                  <a:gd name="T1" fmla="*/ 187 h 121"/>
                  <a:gd name="T2" fmla="*/ 16 w 93"/>
                  <a:gd name="T3" fmla="*/ 179 h 121"/>
                  <a:gd name="T4" fmla="*/ 29 w 93"/>
                  <a:gd name="T5" fmla="*/ 168 h 121"/>
                  <a:gd name="T6" fmla="*/ 43 w 93"/>
                  <a:gd name="T7" fmla="*/ 157 h 121"/>
                  <a:gd name="T8" fmla="*/ 40 w 93"/>
                  <a:gd name="T9" fmla="*/ 115 h 121"/>
                  <a:gd name="T10" fmla="*/ 35 w 93"/>
                  <a:gd name="T11" fmla="*/ 101 h 121"/>
                  <a:gd name="T12" fmla="*/ 8 w 93"/>
                  <a:gd name="T13" fmla="*/ 77 h 121"/>
                  <a:gd name="T14" fmla="*/ 3 w 93"/>
                  <a:gd name="T15" fmla="*/ 51 h 121"/>
                  <a:gd name="T16" fmla="*/ 5 w 93"/>
                  <a:gd name="T17" fmla="*/ 51 h 121"/>
                  <a:gd name="T18" fmla="*/ 27 w 93"/>
                  <a:gd name="T19" fmla="*/ 48 h 121"/>
                  <a:gd name="T20" fmla="*/ 35 w 93"/>
                  <a:gd name="T21" fmla="*/ 16 h 121"/>
                  <a:gd name="T22" fmla="*/ 64 w 93"/>
                  <a:gd name="T23" fmla="*/ 0 h 121"/>
                  <a:gd name="T24" fmla="*/ 64 w 93"/>
                  <a:gd name="T25" fmla="*/ 0 h 121"/>
                  <a:gd name="T26" fmla="*/ 83 w 93"/>
                  <a:gd name="T27" fmla="*/ 21 h 121"/>
                  <a:gd name="T28" fmla="*/ 94 w 93"/>
                  <a:gd name="T29" fmla="*/ 27 h 121"/>
                  <a:gd name="T30" fmla="*/ 99 w 93"/>
                  <a:gd name="T31" fmla="*/ 37 h 121"/>
                  <a:gd name="T32" fmla="*/ 107 w 93"/>
                  <a:gd name="T33" fmla="*/ 43 h 121"/>
                  <a:gd name="T34" fmla="*/ 123 w 93"/>
                  <a:gd name="T35" fmla="*/ 43 h 121"/>
                  <a:gd name="T36" fmla="*/ 137 w 93"/>
                  <a:gd name="T37" fmla="*/ 51 h 121"/>
                  <a:gd name="T38" fmla="*/ 147 w 93"/>
                  <a:gd name="T39" fmla="*/ 64 h 121"/>
                  <a:gd name="T40" fmla="*/ 158 w 93"/>
                  <a:gd name="T41" fmla="*/ 67 h 121"/>
                  <a:gd name="T42" fmla="*/ 163 w 93"/>
                  <a:gd name="T43" fmla="*/ 77 h 121"/>
                  <a:gd name="T44" fmla="*/ 163 w 93"/>
                  <a:gd name="T45" fmla="*/ 93 h 121"/>
                  <a:gd name="T46" fmla="*/ 187 w 93"/>
                  <a:gd name="T47" fmla="*/ 99 h 121"/>
                  <a:gd name="T48" fmla="*/ 201 w 93"/>
                  <a:gd name="T49" fmla="*/ 112 h 121"/>
                  <a:gd name="T50" fmla="*/ 214 w 93"/>
                  <a:gd name="T51" fmla="*/ 131 h 121"/>
                  <a:gd name="T52" fmla="*/ 217 w 93"/>
                  <a:gd name="T53" fmla="*/ 144 h 121"/>
                  <a:gd name="T54" fmla="*/ 206 w 93"/>
                  <a:gd name="T55" fmla="*/ 163 h 121"/>
                  <a:gd name="T56" fmla="*/ 217 w 93"/>
                  <a:gd name="T57" fmla="*/ 179 h 121"/>
                  <a:gd name="T58" fmla="*/ 228 w 93"/>
                  <a:gd name="T59" fmla="*/ 195 h 121"/>
                  <a:gd name="T60" fmla="*/ 244 w 93"/>
                  <a:gd name="T61" fmla="*/ 206 h 121"/>
                  <a:gd name="T62" fmla="*/ 238 w 93"/>
                  <a:gd name="T63" fmla="*/ 219 h 121"/>
                  <a:gd name="T64" fmla="*/ 220 w 93"/>
                  <a:gd name="T65" fmla="*/ 235 h 121"/>
                  <a:gd name="T66" fmla="*/ 212 w 93"/>
                  <a:gd name="T67" fmla="*/ 259 h 121"/>
                  <a:gd name="T68" fmla="*/ 217 w 93"/>
                  <a:gd name="T69" fmla="*/ 278 h 121"/>
                  <a:gd name="T70" fmla="*/ 203 w 93"/>
                  <a:gd name="T71" fmla="*/ 288 h 121"/>
                  <a:gd name="T72" fmla="*/ 179 w 93"/>
                  <a:gd name="T73" fmla="*/ 288 h 121"/>
                  <a:gd name="T74" fmla="*/ 150 w 93"/>
                  <a:gd name="T75" fmla="*/ 315 h 121"/>
                  <a:gd name="T76" fmla="*/ 129 w 93"/>
                  <a:gd name="T77" fmla="*/ 320 h 121"/>
                  <a:gd name="T78" fmla="*/ 123 w 93"/>
                  <a:gd name="T79" fmla="*/ 304 h 121"/>
                  <a:gd name="T80" fmla="*/ 107 w 93"/>
                  <a:gd name="T81" fmla="*/ 288 h 121"/>
                  <a:gd name="T82" fmla="*/ 83 w 93"/>
                  <a:gd name="T83" fmla="*/ 291 h 121"/>
                  <a:gd name="T84" fmla="*/ 64 w 93"/>
                  <a:gd name="T85" fmla="*/ 288 h 121"/>
                  <a:gd name="T86" fmla="*/ 70 w 93"/>
                  <a:gd name="T87" fmla="*/ 272 h 121"/>
                  <a:gd name="T88" fmla="*/ 78 w 93"/>
                  <a:gd name="T89" fmla="*/ 259 h 121"/>
                  <a:gd name="T90" fmla="*/ 62 w 93"/>
                  <a:gd name="T91" fmla="*/ 240 h 121"/>
                  <a:gd name="T92" fmla="*/ 51 w 93"/>
                  <a:gd name="T93" fmla="*/ 230 h 121"/>
                  <a:gd name="T94" fmla="*/ 43 w 93"/>
                  <a:gd name="T95" fmla="*/ 214 h 121"/>
                  <a:gd name="T96" fmla="*/ 29 w 93"/>
                  <a:gd name="T97" fmla="*/ 200 h 121"/>
                  <a:gd name="T98" fmla="*/ 16 w 93"/>
                  <a:gd name="T99" fmla="*/ 190 h 121"/>
                  <a:gd name="T100" fmla="*/ 16 w 93"/>
                  <a:gd name="T101" fmla="*/ 187 h 1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3" h="121">
                    <a:moveTo>
                      <a:pt x="6" y="70"/>
                    </a:moveTo>
                    <a:cubicBezTo>
                      <a:pt x="6" y="69"/>
                      <a:pt x="6" y="68"/>
                      <a:pt x="6" y="67"/>
                    </a:cubicBezTo>
                    <a:cubicBezTo>
                      <a:pt x="5" y="65"/>
                      <a:pt x="8" y="64"/>
                      <a:pt x="11" y="63"/>
                    </a:cubicBezTo>
                    <a:cubicBezTo>
                      <a:pt x="14" y="63"/>
                      <a:pt x="16" y="59"/>
                      <a:pt x="16" y="59"/>
                    </a:cubicBezTo>
                    <a:cubicBezTo>
                      <a:pt x="15" y="43"/>
                      <a:pt x="15" y="43"/>
                      <a:pt x="15" y="43"/>
                    </a:cubicBezTo>
                    <a:cubicBezTo>
                      <a:pt x="13" y="38"/>
                      <a:pt x="13" y="38"/>
                      <a:pt x="13" y="38"/>
                    </a:cubicBezTo>
                    <a:cubicBezTo>
                      <a:pt x="13" y="38"/>
                      <a:pt x="9" y="33"/>
                      <a:pt x="3" y="29"/>
                    </a:cubicBezTo>
                    <a:cubicBezTo>
                      <a:pt x="1" y="27"/>
                      <a:pt x="0" y="23"/>
                      <a:pt x="1" y="19"/>
                    </a:cubicBezTo>
                    <a:cubicBezTo>
                      <a:pt x="2" y="19"/>
                      <a:pt x="2" y="19"/>
                      <a:pt x="2" y="19"/>
                    </a:cubicBezTo>
                    <a:cubicBezTo>
                      <a:pt x="6" y="20"/>
                      <a:pt x="9" y="19"/>
                      <a:pt x="10" y="18"/>
                    </a:cubicBezTo>
                    <a:cubicBezTo>
                      <a:pt x="12" y="16"/>
                      <a:pt x="9" y="10"/>
                      <a:pt x="13" y="6"/>
                    </a:cubicBezTo>
                    <a:cubicBezTo>
                      <a:pt x="15" y="3"/>
                      <a:pt x="19" y="1"/>
                      <a:pt x="24" y="0"/>
                    </a:cubicBezTo>
                    <a:cubicBezTo>
                      <a:pt x="24" y="0"/>
                      <a:pt x="24" y="0"/>
                      <a:pt x="24" y="0"/>
                    </a:cubicBezTo>
                    <a:cubicBezTo>
                      <a:pt x="25" y="0"/>
                      <a:pt x="29" y="8"/>
                      <a:pt x="31" y="8"/>
                    </a:cubicBezTo>
                    <a:cubicBezTo>
                      <a:pt x="32" y="9"/>
                      <a:pt x="34" y="9"/>
                      <a:pt x="35" y="10"/>
                    </a:cubicBezTo>
                    <a:cubicBezTo>
                      <a:pt x="35" y="10"/>
                      <a:pt x="36" y="13"/>
                      <a:pt x="37" y="14"/>
                    </a:cubicBezTo>
                    <a:cubicBezTo>
                      <a:pt x="37" y="15"/>
                      <a:pt x="39" y="15"/>
                      <a:pt x="40" y="16"/>
                    </a:cubicBezTo>
                    <a:cubicBezTo>
                      <a:pt x="41" y="17"/>
                      <a:pt x="43" y="17"/>
                      <a:pt x="46" y="16"/>
                    </a:cubicBezTo>
                    <a:cubicBezTo>
                      <a:pt x="49" y="15"/>
                      <a:pt x="49" y="17"/>
                      <a:pt x="51" y="19"/>
                    </a:cubicBezTo>
                    <a:cubicBezTo>
                      <a:pt x="53" y="22"/>
                      <a:pt x="53" y="25"/>
                      <a:pt x="55" y="24"/>
                    </a:cubicBezTo>
                    <a:cubicBezTo>
                      <a:pt x="57" y="24"/>
                      <a:pt x="58" y="24"/>
                      <a:pt x="59" y="25"/>
                    </a:cubicBezTo>
                    <a:cubicBezTo>
                      <a:pt x="60" y="26"/>
                      <a:pt x="61" y="29"/>
                      <a:pt x="61" y="29"/>
                    </a:cubicBezTo>
                    <a:cubicBezTo>
                      <a:pt x="60" y="30"/>
                      <a:pt x="60" y="31"/>
                      <a:pt x="61" y="35"/>
                    </a:cubicBezTo>
                    <a:cubicBezTo>
                      <a:pt x="62" y="39"/>
                      <a:pt x="67" y="36"/>
                      <a:pt x="70" y="37"/>
                    </a:cubicBezTo>
                    <a:cubicBezTo>
                      <a:pt x="73" y="37"/>
                      <a:pt x="74" y="40"/>
                      <a:pt x="75" y="42"/>
                    </a:cubicBezTo>
                    <a:cubicBezTo>
                      <a:pt x="77" y="44"/>
                      <a:pt x="78" y="48"/>
                      <a:pt x="80" y="49"/>
                    </a:cubicBezTo>
                    <a:cubicBezTo>
                      <a:pt x="83" y="50"/>
                      <a:pt x="81" y="54"/>
                      <a:pt x="81" y="54"/>
                    </a:cubicBezTo>
                    <a:cubicBezTo>
                      <a:pt x="81" y="54"/>
                      <a:pt x="77" y="58"/>
                      <a:pt x="77" y="61"/>
                    </a:cubicBezTo>
                    <a:cubicBezTo>
                      <a:pt x="77" y="64"/>
                      <a:pt x="80" y="65"/>
                      <a:pt x="81" y="67"/>
                    </a:cubicBezTo>
                    <a:cubicBezTo>
                      <a:pt x="82" y="69"/>
                      <a:pt x="83" y="72"/>
                      <a:pt x="85" y="73"/>
                    </a:cubicBezTo>
                    <a:cubicBezTo>
                      <a:pt x="86" y="74"/>
                      <a:pt x="89" y="75"/>
                      <a:pt x="91" y="77"/>
                    </a:cubicBezTo>
                    <a:cubicBezTo>
                      <a:pt x="93" y="78"/>
                      <a:pt x="92" y="80"/>
                      <a:pt x="89" y="82"/>
                    </a:cubicBezTo>
                    <a:cubicBezTo>
                      <a:pt x="87" y="84"/>
                      <a:pt x="85" y="86"/>
                      <a:pt x="82" y="88"/>
                    </a:cubicBezTo>
                    <a:cubicBezTo>
                      <a:pt x="80" y="90"/>
                      <a:pt x="77" y="92"/>
                      <a:pt x="79" y="97"/>
                    </a:cubicBezTo>
                    <a:cubicBezTo>
                      <a:pt x="81" y="101"/>
                      <a:pt x="82" y="103"/>
                      <a:pt x="81" y="104"/>
                    </a:cubicBezTo>
                    <a:cubicBezTo>
                      <a:pt x="80" y="105"/>
                      <a:pt x="80" y="106"/>
                      <a:pt x="76" y="108"/>
                    </a:cubicBezTo>
                    <a:cubicBezTo>
                      <a:pt x="73" y="109"/>
                      <a:pt x="71" y="108"/>
                      <a:pt x="67" y="108"/>
                    </a:cubicBezTo>
                    <a:cubicBezTo>
                      <a:pt x="64" y="109"/>
                      <a:pt x="58" y="115"/>
                      <a:pt x="56" y="118"/>
                    </a:cubicBezTo>
                    <a:cubicBezTo>
                      <a:pt x="55" y="120"/>
                      <a:pt x="50" y="120"/>
                      <a:pt x="48" y="120"/>
                    </a:cubicBezTo>
                    <a:cubicBezTo>
                      <a:pt x="45" y="121"/>
                      <a:pt x="47" y="116"/>
                      <a:pt x="46" y="114"/>
                    </a:cubicBezTo>
                    <a:cubicBezTo>
                      <a:pt x="46" y="112"/>
                      <a:pt x="42" y="108"/>
                      <a:pt x="40" y="108"/>
                    </a:cubicBezTo>
                    <a:cubicBezTo>
                      <a:pt x="38" y="108"/>
                      <a:pt x="33" y="109"/>
                      <a:pt x="31" y="109"/>
                    </a:cubicBezTo>
                    <a:cubicBezTo>
                      <a:pt x="29" y="109"/>
                      <a:pt x="24" y="108"/>
                      <a:pt x="24" y="108"/>
                    </a:cubicBezTo>
                    <a:cubicBezTo>
                      <a:pt x="24" y="108"/>
                      <a:pt x="23" y="102"/>
                      <a:pt x="26" y="102"/>
                    </a:cubicBezTo>
                    <a:cubicBezTo>
                      <a:pt x="28" y="102"/>
                      <a:pt x="28" y="99"/>
                      <a:pt x="29" y="97"/>
                    </a:cubicBezTo>
                    <a:cubicBezTo>
                      <a:pt x="29" y="96"/>
                      <a:pt x="26" y="91"/>
                      <a:pt x="23" y="90"/>
                    </a:cubicBezTo>
                    <a:cubicBezTo>
                      <a:pt x="21" y="89"/>
                      <a:pt x="19" y="86"/>
                      <a:pt x="19" y="86"/>
                    </a:cubicBezTo>
                    <a:cubicBezTo>
                      <a:pt x="19" y="86"/>
                      <a:pt x="17" y="81"/>
                      <a:pt x="16" y="80"/>
                    </a:cubicBezTo>
                    <a:cubicBezTo>
                      <a:pt x="15" y="79"/>
                      <a:pt x="13" y="77"/>
                      <a:pt x="11" y="75"/>
                    </a:cubicBezTo>
                    <a:cubicBezTo>
                      <a:pt x="9" y="73"/>
                      <a:pt x="8" y="72"/>
                      <a:pt x="6" y="71"/>
                    </a:cubicBezTo>
                    <a:lnTo>
                      <a:pt x="6" y="70"/>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42" name="Freeform 39">
                <a:extLst>
                  <a:ext uri="{FF2B5EF4-FFF2-40B4-BE49-F238E27FC236}">
                    <a16:creationId xmlns:a16="http://schemas.microsoft.com/office/drawing/2014/main" id="{89265E1E-A987-43AA-BA77-1ACF6AE22FE2}"/>
                  </a:ext>
                </a:extLst>
              </p:cNvPr>
              <p:cNvSpPr>
                <a:spLocks/>
              </p:cNvSpPr>
              <p:nvPr/>
            </p:nvSpPr>
            <p:spPr bwMode="auto">
              <a:xfrm>
                <a:off x="4229965" y="2726404"/>
                <a:ext cx="602531" cy="580870"/>
              </a:xfrm>
              <a:custGeom>
                <a:avLst/>
                <a:gdLst>
                  <a:gd name="T0" fmla="*/ 287 w 115"/>
                  <a:gd name="T1" fmla="*/ 118 h 111"/>
                  <a:gd name="T2" fmla="*/ 279 w 115"/>
                  <a:gd name="T3" fmla="*/ 142 h 111"/>
                  <a:gd name="T4" fmla="*/ 297 w 115"/>
                  <a:gd name="T5" fmla="*/ 171 h 111"/>
                  <a:gd name="T6" fmla="*/ 273 w 115"/>
                  <a:gd name="T7" fmla="*/ 185 h 111"/>
                  <a:gd name="T8" fmla="*/ 276 w 115"/>
                  <a:gd name="T9" fmla="*/ 206 h 111"/>
                  <a:gd name="T10" fmla="*/ 268 w 115"/>
                  <a:gd name="T11" fmla="*/ 227 h 111"/>
                  <a:gd name="T12" fmla="*/ 249 w 115"/>
                  <a:gd name="T13" fmla="*/ 243 h 111"/>
                  <a:gd name="T14" fmla="*/ 236 w 115"/>
                  <a:gd name="T15" fmla="*/ 270 h 111"/>
                  <a:gd name="T16" fmla="*/ 238 w 115"/>
                  <a:gd name="T17" fmla="*/ 297 h 111"/>
                  <a:gd name="T18" fmla="*/ 238 w 115"/>
                  <a:gd name="T19" fmla="*/ 297 h 111"/>
                  <a:gd name="T20" fmla="*/ 209 w 115"/>
                  <a:gd name="T21" fmla="*/ 297 h 111"/>
                  <a:gd name="T22" fmla="*/ 209 w 115"/>
                  <a:gd name="T23" fmla="*/ 276 h 111"/>
                  <a:gd name="T24" fmla="*/ 177 w 115"/>
                  <a:gd name="T25" fmla="*/ 294 h 111"/>
                  <a:gd name="T26" fmla="*/ 131 w 115"/>
                  <a:gd name="T27" fmla="*/ 235 h 111"/>
                  <a:gd name="T28" fmla="*/ 123 w 115"/>
                  <a:gd name="T29" fmla="*/ 249 h 111"/>
                  <a:gd name="T30" fmla="*/ 91 w 115"/>
                  <a:gd name="T31" fmla="*/ 260 h 111"/>
                  <a:gd name="T32" fmla="*/ 51 w 115"/>
                  <a:gd name="T33" fmla="*/ 233 h 111"/>
                  <a:gd name="T34" fmla="*/ 13 w 115"/>
                  <a:gd name="T35" fmla="*/ 230 h 111"/>
                  <a:gd name="T36" fmla="*/ 11 w 115"/>
                  <a:gd name="T37" fmla="*/ 225 h 111"/>
                  <a:gd name="T38" fmla="*/ 5 w 115"/>
                  <a:gd name="T39" fmla="*/ 203 h 111"/>
                  <a:gd name="T40" fmla="*/ 3 w 115"/>
                  <a:gd name="T41" fmla="*/ 182 h 111"/>
                  <a:gd name="T42" fmla="*/ 11 w 115"/>
                  <a:gd name="T43" fmla="*/ 174 h 111"/>
                  <a:gd name="T44" fmla="*/ 32 w 115"/>
                  <a:gd name="T45" fmla="*/ 166 h 111"/>
                  <a:gd name="T46" fmla="*/ 24 w 115"/>
                  <a:gd name="T47" fmla="*/ 153 h 111"/>
                  <a:gd name="T48" fmla="*/ 32 w 115"/>
                  <a:gd name="T49" fmla="*/ 139 h 111"/>
                  <a:gd name="T50" fmla="*/ 43 w 115"/>
                  <a:gd name="T51" fmla="*/ 128 h 111"/>
                  <a:gd name="T52" fmla="*/ 54 w 115"/>
                  <a:gd name="T53" fmla="*/ 112 h 111"/>
                  <a:gd name="T54" fmla="*/ 46 w 115"/>
                  <a:gd name="T55" fmla="*/ 96 h 111"/>
                  <a:gd name="T56" fmla="*/ 35 w 115"/>
                  <a:gd name="T57" fmla="*/ 70 h 111"/>
                  <a:gd name="T58" fmla="*/ 32 w 115"/>
                  <a:gd name="T59" fmla="*/ 62 h 111"/>
                  <a:gd name="T60" fmla="*/ 32 w 115"/>
                  <a:gd name="T61" fmla="*/ 62 h 111"/>
                  <a:gd name="T62" fmla="*/ 35 w 115"/>
                  <a:gd name="T63" fmla="*/ 48 h 111"/>
                  <a:gd name="T64" fmla="*/ 35 w 115"/>
                  <a:gd name="T65" fmla="*/ 27 h 111"/>
                  <a:gd name="T66" fmla="*/ 37 w 115"/>
                  <a:gd name="T67" fmla="*/ 16 h 111"/>
                  <a:gd name="T68" fmla="*/ 48 w 115"/>
                  <a:gd name="T69" fmla="*/ 5 h 111"/>
                  <a:gd name="T70" fmla="*/ 62 w 115"/>
                  <a:gd name="T71" fmla="*/ 0 h 111"/>
                  <a:gd name="T72" fmla="*/ 67 w 115"/>
                  <a:gd name="T73" fmla="*/ 5 h 111"/>
                  <a:gd name="T74" fmla="*/ 75 w 115"/>
                  <a:gd name="T75" fmla="*/ 8 h 111"/>
                  <a:gd name="T76" fmla="*/ 88 w 115"/>
                  <a:gd name="T77" fmla="*/ 5 h 111"/>
                  <a:gd name="T78" fmla="*/ 96 w 115"/>
                  <a:gd name="T79" fmla="*/ 3 h 111"/>
                  <a:gd name="T80" fmla="*/ 104 w 115"/>
                  <a:gd name="T81" fmla="*/ 3 h 111"/>
                  <a:gd name="T82" fmla="*/ 112 w 115"/>
                  <a:gd name="T83" fmla="*/ 0 h 111"/>
                  <a:gd name="T84" fmla="*/ 115 w 115"/>
                  <a:gd name="T85" fmla="*/ 3 h 111"/>
                  <a:gd name="T86" fmla="*/ 131 w 115"/>
                  <a:gd name="T87" fmla="*/ 16 h 111"/>
                  <a:gd name="T88" fmla="*/ 145 w 115"/>
                  <a:gd name="T89" fmla="*/ 35 h 111"/>
                  <a:gd name="T90" fmla="*/ 147 w 115"/>
                  <a:gd name="T91" fmla="*/ 48 h 111"/>
                  <a:gd name="T92" fmla="*/ 142 w 115"/>
                  <a:gd name="T93" fmla="*/ 62 h 111"/>
                  <a:gd name="T94" fmla="*/ 153 w 115"/>
                  <a:gd name="T95" fmla="*/ 64 h 111"/>
                  <a:gd name="T96" fmla="*/ 169 w 115"/>
                  <a:gd name="T97" fmla="*/ 67 h 111"/>
                  <a:gd name="T98" fmla="*/ 182 w 115"/>
                  <a:gd name="T99" fmla="*/ 75 h 111"/>
                  <a:gd name="T100" fmla="*/ 193 w 115"/>
                  <a:gd name="T101" fmla="*/ 88 h 111"/>
                  <a:gd name="T102" fmla="*/ 198 w 115"/>
                  <a:gd name="T103" fmla="*/ 99 h 111"/>
                  <a:gd name="T104" fmla="*/ 198 w 115"/>
                  <a:gd name="T105" fmla="*/ 112 h 111"/>
                  <a:gd name="T106" fmla="*/ 209 w 115"/>
                  <a:gd name="T107" fmla="*/ 123 h 111"/>
                  <a:gd name="T108" fmla="*/ 214 w 115"/>
                  <a:gd name="T109" fmla="*/ 131 h 111"/>
                  <a:gd name="T110" fmla="*/ 230 w 115"/>
                  <a:gd name="T111" fmla="*/ 123 h 111"/>
                  <a:gd name="T112" fmla="*/ 262 w 115"/>
                  <a:gd name="T113" fmla="*/ 110 h 111"/>
                  <a:gd name="T114" fmla="*/ 273 w 115"/>
                  <a:gd name="T115" fmla="*/ 118 h 111"/>
                  <a:gd name="T116" fmla="*/ 281 w 115"/>
                  <a:gd name="T117" fmla="*/ 126 h 111"/>
                  <a:gd name="T118" fmla="*/ 289 w 115"/>
                  <a:gd name="T119" fmla="*/ 115 h 111"/>
                  <a:gd name="T120" fmla="*/ 287 w 115"/>
                  <a:gd name="T121" fmla="*/ 118 h 1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 h="111">
                    <a:moveTo>
                      <a:pt x="107" y="44"/>
                    </a:moveTo>
                    <a:cubicBezTo>
                      <a:pt x="104" y="53"/>
                      <a:pt x="104" y="53"/>
                      <a:pt x="104" y="53"/>
                    </a:cubicBezTo>
                    <a:cubicBezTo>
                      <a:pt x="104" y="53"/>
                      <a:pt x="115" y="63"/>
                      <a:pt x="111" y="64"/>
                    </a:cubicBezTo>
                    <a:cubicBezTo>
                      <a:pt x="106" y="65"/>
                      <a:pt x="102" y="69"/>
                      <a:pt x="102" y="69"/>
                    </a:cubicBezTo>
                    <a:cubicBezTo>
                      <a:pt x="102" y="69"/>
                      <a:pt x="104" y="75"/>
                      <a:pt x="103" y="77"/>
                    </a:cubicBezTo>
                    <a:cubicBezTo>
                      <a:pt x="102" y="80"/>
                      <a:pt x="102" y="80"/>
                      <a:pt x="100" y="85"/>
                    </a:cubicBezTo>
                    <a:cubicBezTo>
                      <a:pt x="97" y="90"/>
                      <a:pt x="95" y="86"/>
                      <a:pt x="93" y="91"/>
                    </a:cubicBezTo>
                    <a:cubicBezTo>
                      <a:pt x="90" y="96"/>
                      <a:pt x="87" y="98"/>
                      <a:pt x="88" y="101"/>
                    </a:cubicBezTo>
                    <a:cubicBezTo>
                      <a:pt x="90" y="104"/>
                      <a:pt x="89" y="108"/>
                      <a:pt x="89" y="111"/>
                    </a:cubicBezTo>
                    <a:cubicBezTo>
                      <a:pt x="89" y="111"/>
                      <a:pt x="89" y="111"/>
                      <a:pt x="89" y="111"/>
                    </a:cubicBezTo>
                    <a:cubicBezTo>
                      <a:pt x="78" y="111"/>
                      <a:pt x="78" y="111"/>
                      <a:pt x="78" y="111"/>
                    </a:cubicBezTo>
                    <a:cubicBezTo>
                      <a:pt x="78" y="103"/>
                      <a:pt x="78" y="103"/>
                      <a:pt x="78" y="103"/>
                    </a:cubicBezTo>
                    <a:cubicBezTo>
                      <a:pt x="66" y="110"/>
                      <a:pt x="66" y="110"/>
                      <a:pt x="66" y="110"/>
                    </a:cubicBezTo>
                    <a:cubicBezTo>
                      <a:pt x="49" y="88"/>
                      <a:pt x="49" y="88"/>
                      <a:pt x="49" y="88"/>
                    </a:cubicBezTo>
                    <a:cubicBezTo>
                      <a:pt x="49" y="88"/>
                      <a:pt x="46" y="90"/>
                      <a:pt x="46" y="93"/>
                    </a:cubicBezTo>
                    <a:cubicBezTo>
                      <a:pt x="45" y="95"/>
                      <a:pt x="36" y="98"/>
                      <a:pt x="34" y="97"/>
                    </a:cubicBezTo>
                    <a:cubicBezTo>
                      <a:pt x="32" y="96"/>
                      <a:pt x="19" y="87"/>
                      <a:pt x="19" y="87"/>
                    </a:cubicBezTo>
                    <a:cubicBezTo>
                      <a:pt x="5" y="86"/>
                      <a:pt x="5" y="86"/>
                      <a:pt x="5" y="86"/>
                    </a:cubicBezTo>
                    <a:cubicBezTo>
                      <a:pt x="4" y="84"/>
                      <a:pt x="4" y="84"/>
                      <a:pt x="4" y="84"/>
                    </a:cubicBezTo>
                    <a:cubicBezTo>
                      <a:pt x="4" y="82"/>
                      <a:pt x="3" y="78"/>
                      <a:pt x="2" y="76"/>
                    </a:cubicBezTo>
                    <a:cubicBezTo>
                      <a:pt x="0" y="72"/>
                      <a:pt x="1" y="71"/>
                      <a:pt x="1" y="68"/>
                    </a:cubicBezTo>
                    <a:cubicBezTo>
                      <a:pt x="2" y="66"/>
                      <a:pt x="3" y="66"/>
                      <a:pt x="4" y="65"/>
                    </a:cubicBezTo>
                    <a:cubicBezTo>
                      <a:pt x="6" y="64"/>
                      <a:pt x="12" y="62"/>
                      <a:pt x="12" y="62"/>
                    </a:cubicBezTo>
                    <a:cubicBezTo>
                      <a:pt x="12" y="62"/>
                      <a:pt x="11" y="60"/>
                      <a:pt x="9" y="57"/>
                    </a:cubicBezTo>
                    <a:cubicBezTo>
                      <a:pt x="7" y="55"/>
                      <a:pt x="10" y="54"/>
                      <a:pt x="12" y="52"/>
                    </a:cubicBezTo>
                    <a:cubicBezTo>
                      <a:pt x="13" y="50"/>
                      <a:pt x="15" y="49"/>
                      <a:pt x="16" y="48"/>
                    </a:cubicBezTo>
                    <a:cubicBezTo>
                      <a:pt x="17" y="47"/>
                      <a:pt x="20" y="42"/>
                      <a:pt x="20" y="42"/>
                    </a:cubicBezTo>
                    <a:cubicBezTo>
                      <a:pt x="20" y="42"/>
                      <a:pt x="19" y="38"/>
                      <a:pt x="17" y="36"/>
                    </a:cubicBezTo>
                    <a:cubicBezTo>
                      <a:pt x="14" y="33"/>
                      <a:pt x="13" y="29"/>
                      <a:pt x="13" y="26"/>
                    </a:cubicBezTo>
                    <a:cubicBezTo>
                      <a:pt x="14" y="22"/>
                      <a:pt x="12" y="23"/>
                      <a:pt x="12" y="23"/>
                    </a:cubicBezTo>
                    <a:cubicBezTo>
                      <a:pt x="12" y="23"/>
                      <a:pt x="12" y="23"/>
                      <a:pt x="12" y="23"/>
                    </a:cubicBezTo>
                    <a:cubicBezTo>
                      <a:pt x="13" y="22"/>
                      <a:pt x="13" y="20"/>
                      <a:pt x="13" y="18"/>
                    </a:cubicBezTo>
                    <a:cubicBezTo>
                      <a:pt x="13" y="16"/>
                      <a:pt x="14" y="12"/>
                      <a:pt x="13" y="10"/>
                    </a:cubicBezTo>
                    <a:cubicBezTo>
                      <a:pt x="13" y="7"/>
                      <a:pt x="13" y="7"/>
                      <a:pt x="14" y="6"/>
                    </a:cubicBezTo>
                    <a:cubicBezTo>
                      <a:pt x="15" y="4"/>
                      <a:pt x="17" y="2"/>
                      <a:pt x="18" y="2"/>
                    </a:cubicBezTo>
                    <a:cubicBezTo>
                      <a:pt x="19" y="2"/>
                      <a:pt x="21" y="1"/>
                      <a:pt x="23" y="0"/>
                    </a:cubicBezTo>
                    <a:cubicBezTo>
                      <a:pt x="24" y="0"/>
                      <a:pt x="24" y="1"/>
                      <a:pt x="25" y="2"/>
                    </a:cubicBezTo>
                    <a:cubicBezTo>
                      <a:pt x="25" y="3"/>
                      <a:pt x="27" y="3"/>
                      <a:pt x="28" y="3"/>
                    </a:cubicBezTo>
                    <a:cubicBezTo>
                      <a:pt x="28" y="3"/>
                      <a:pt x="32" y="2"/>
                      <a:pt x="33" y="2"/>
                    </a:cubicBezTo>
                    <a:cubicBezTo>
                      <a:pt x="34" y="2"/>
                      <a:pt x="35" y="2"/>
                      <a:pt x="36" y="1"/>
                    </a:cubicBezTo>
                    <a:cubicBezTo>
                      <a:pt x="36" y="0"/>
                      <a:pt x="38" y="0"/>
                      <a:pt x="39" y="1"/>
                    </a:cubicBezTo>
                    <a:cubicBezTo>
                      <a:pt x="40" y="1"/>
                      <a:pt x="42" y="0"/>
                      <a:pt x="42" y="0"/>
                    </a:cubicBezTo>
                    <a:cubicBezTo>
                      <a:pt x="43" y="1"/>
                      <a:pt x="43" y="1"/>
                      <a:pt x="43" y="1"/>
                    </a:cubicBezTo>
                    <a:cubicBezTo>
                      <a:pt x="46" y="2"/>
                      <a:pt x="46" y="4"/>
                      <a:pt x="49" y="6"/>
                    </a:cubicBezTo>
                    <a:cubicBezTo>
                      <a:pt x="51" y="8"/>
                      <a:pt x="53" y="12"/>
                      <a:pt x="54" y="13"/>
                    </a:cubicBezTo>
                    <a:cubicBezTo>
                      <a:pt x="55" y="15"/>
                      <a:pt x="57" y="16"/>
                      <a:pt x="55" y="18"/>
                    </a:cubicBezTo>
                    <a:cubicBezTo>
                      <a:pt x="53" y="19"/>
                      <a:pt x="53" y="22"/>
                      <a:pt x="53" y="23"/>
                    </a:cubicBezTo>
                    <a:cubicBezTo>
                      <a:pt x="54" y="24"/>
                      <a:pt x="54" y="25"/>
                      <a:pt x="57" y="24"/>
                    </a:cubicBezTo>
                    <a:cubicBezTo>
                      <a:pt x="60" y="23"/>
                      <a:pt x="60" y="23"/>
                      <a:pt x="63" y="25"/>
                    </a:cubicBezTo>
                    <a:cubicBezTo>
                      <a:pt x="65" y="27"/>
                      <a:pt x="66" y="25"/>
                      <a:pt x="68" y="28"/>
                    </a:cubicBezTo>
                    <a:cubicBezTo>
                      <a:pt x="71" y="31"/>
                      <a:pt x="70" y="32"/>
                      <a:pt x="72" y="33"/>
                    </a:cubicBezTo>
                    <a:cubicBezTo>
                      <a:pt x="73" y="35"/>
                      <a:pt x="74" y="34"/>
                      <a:pt x="74" y="37"/>
                    </a:cubicBezTo>
                    <a:cubicBezTo>
                      <a:pt x="74" y="40"/>
                      <a:pt x="72" y="40"/>
                      <a:pt x="74" y="42"/>
                    </a:cubicBezTo>
                    <a:cubicBezTo>
                      <a:pt x="75" y="44"/>
                      <a:pt x="78" y="45"/>
                      <a:pt x="78" y="46"/>
                    </a:cubicBezTo>
                    <a:cubicBezTo>
                      <a:pt x="79" y="48"/>
                      <a:pt x="78" y="50"/>
                      <a:pt x="80" y="49"/>
                    </a:cubicBezTo>
                    <a:cubicBezTo>
                      <a:pt x="83" y="48"/>
                      <a:pt x="85" y="47"/>
                      <a:pt x="86" y="46"/>
                    </a:cubicBezTo>
                    <a:cubicBezTo>
                      <a:pt x="88" y="45"/>
                      <a:pt x="97" y="41"/>
                      <a:pt x="98" y="41"/>
                    </a:cubicBezTo>
                    <a:cubicBezTo>
                      <a:pt x="99" y="41"/>
                      <a:pt x="100" y="43"/>
                      <a:pt x="102" y="44"/>
                    </a:cubicBezTo>
                    <a:cubicBezTo>
                      <a:pt x="103" y="46"/>
                      <a:pt x="105" y="47"/>
                      <a:pt x="105" y="47"/>
                    </a:cubicBezTo>
                    <a:cubicBezTo>
                      <a:pt x="105" y="47"/>
                      <a:pt x="105" y="44"/>
                      <a:pt x="108" y="43"/>
                    </a:cubicBezTo>
                    <a:lnTo>
                      <a:pt x="107" y="44"/>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43" name="Freeform 40">
                <a:extLst>
                  <a:ext uri="{FF2B5EF4-FFF2-40B4-BE49-F238E27FC236}">
                    <a16:creationId xmlns:a16="http://schemas.microsoft.com/office/drawing/2014/main" id="{D690B1DF-EC51-4529-A203-E30894F2D62C}"/>
                  </a:ext>
                </a:extLst>
              </p:cNvPr>
              <p:cNvSpPr>
                <a:spLocks/>
              </p:cNvSpPr>
              <p:nvPr/>
            </p:nvSpPr>
            <p:spPr bwMode="auto">
              <a:xfrm>
                <a:off x="4685776" y="2904381"/>
                <a:ext cx="581012" cy="653234"/>
              </a:xfrm>
              <a:custGeom>
                <a:avLst/>
                <a:gdLst>
                  <a:gd name="T0" fmla="*/ 243 w 111"/>
                  <a:gd name="T1" fmla="*/ 299 h 125"/>
                  <a:gd name="T2" fmla="*/ 233 w 111"/>
                  <a:gd name="T3" fmla="*/ 297 h 125"/>
                  <a:gd name="T4" fmla="*/ 206 w 111"/>
                  <a:gd name="T5" fmla="*/ 307 h 125"/>
                  <a:gd name="T6" fmla="*/ 139 w 111"/>
                  <a:gd name="T7" fmla="*/ 329 h 125"/>
                  <a:gd name="T8" fmla="*/ 110 w 111"/>
                  <a:gd name="T9" fmla="*/ 326 h 125"/>
                  <a:gd name="T10" fmla="*/ 91 w 111"/>
                  <a:gd name="T11" fmla="*/ 294 h 125"/>
                  <a:gd name="T12" fmla="*/ 70 w 111"/>
                  <a:gd name="T13" fmla="*/ 273 h 125"/>
                  <a:gd name="T14" fmla="*/ 8 w 111"/>
                  <a:gd name="T15" fmla="*/ 211 h 125"/>
                  <a:gd name="T16" fmla="*/ 3 w 111"/>
                  <a:gd name="T17" fmla="*/ 179 h 125"/>
                  <a:gd name="T18" fmla="*/ 16 w 111"/>
                  <a:gd name="T19" fmla="*/ 152 h 125"/>
                  <a:gd name="T20" fmla="*/ 35 w 111"/>
                  <a:gd name="T21" fmla="*/ 136 h 125"/>
                  <a:gd name="T22" fmla="*/ 43 w 111"/>
                  <a:gd name="T23" fmla="*/ 115 h 125"/>
                  <a:gd name="T24" fmla="*/ 40 w 111"/>
                  <a:gd name="T25" fmla="*/ 94 h 125"/>
                  <a:gd name="T26" fmla="*/ 64 w 111"/>
                  <a:gd name="T27" fmla="*/ 80 h 125"/>
                  <a:gd name="T28" fmla="*/ 45 w 111"/>
                  <a:gd name="T29" fmla="*/ 51 h 125"/>
                  <a:gd name="T30" fmla="*/ 54 w 111"/>
                  <a:gd name="T31" fmla="*/ 29 h 125"/>
                  <a:gd name="T32" fmla="*/ 56 w 111"/>
                  <a:gd name="T33" fmla="*/ 24 h 125"/>
                  <a:gd name="T34" fmla="*/ 59 w 111"/>
                  <a:gd name="T35" fmla="*/ 24 h 125"/>
                  <a:gd name="T36" fmla="*/ 80 w 111"/>
                  <a:gd name="T37" fmla="*/ 21 h 125"/>
                  <a:gd name="T38" fmla="*/ 104 w 111"/>
                  <a:gd name="T39" fmla="*/ 21 h 125"/>
                  <a:gd name="T40" fmla="*/ 104 w 111"/>
                  <a:gd name="T41" fmla="*/ 0 h 125"/>
                  <a:gd name="T42" fmla="*/ 118 w 111"/>
                  <a:gd name="T43" fmla="*/ 3 h 125"/>
                  <a:gd name="T44" fmla="*/ 134 w 111"/>
                  <a:gd name="T45" fmla="*/ 13 h 125"/>
                  <a:gd name="T46" fmla="*/ 147 w 111"/>
                  <a:gd name="T47" fmla="*/ 27 h 125"/>
                  <a:gd name="T48" fmla="*/ 155 w 111"/>
                  <a:gd name="T49" fmla="*/ 43 h 125"/>
                  <a:gd name="T50" fmla="*/ 166 w 111"/>
                  <a:gd name="T51" fmla="*/ 53 h 125"/>
                  <a:gd name="T52" fmla="*/ 182 w 111"/>
                  <a:gd name="T53" fmla="*/ 72 h 125"/>
                  <a:gd name="T54" fmla="*/ 174 w 111"/>
                  <a:gd name="T55" fmla="*/ 86 h 125"/>
                  <a:gd name="T56" fmla="*/ 169 w 111"/>
                  <a:gd name="T57" fmla="*/ 102 h 125"/>
                  <a:gd name="T58" fmla="*/ 187 w 111"/>
                  <a:gd name="T59" fmla="*/ 104 h 125"/>
                  <a:gd name="T60" fmla="*/ 211 w 111"/>
                  <a:gd name="T61" fmla="*/ 102 h 125"/>
                  <a:gd name="T62" fmla="*/ 227 w 111"/>
                  <a:gd name="T63" fmla="*/ 118 h 125"/>
                  <a:gd name="T64" fmla="*/ 233 w 111"/>
                  <a:gd name="T65" fmla="*/ 134 h 125"/>
                  <a:gd name="T66" fmla="*/ 254 w 111"/>
                  <a:gd name="T67" fmla="*/ 128 h 125"/>
                  <a:gd name="T68" fmla="*/ 260 w 111"/>
                  <a:gd name="T69" fmla="*/ 123 h 125"/>
                  <a:gd name="T70" fmla="*/ 270 w 111"/>
                  <a:gd name="T71" fmla="*/ 123 h 125"/>
                  <a:gd name="T72" fmla="*/ 281 w 111"/>
                  <a:gd name="T73" fmla="*/ 134 h 125"/>
                  <a:gd name="T74" fmla="*/ 270 w 111"/>
                  <a:gd name="T75" fmla="*/ 147 h 125"/>
                  <a:gd name="T76" fmla="*/ 265 w 111"/>
                  <a:gd name="T77" fmla="*/ 155 h 125"/>
                  <a:gd name="T78" fmla="*/ 270 w 111"/>
                  <a:gd name="T79" fmla="*/ 166 h 125"/>
                  <a:gd name="T80" fmla="*/ 276 w 111"/>
                  <a:gd name="T81" fmla="*/ 176 h 125"/>
                  <a:gd name="T82" fmla="*/ 286 w 111"/>
                  <a:gd name="T83" fmla="*/ 190 h 125"/>
                  <a:gd name="T84" fmla="*/ 292 w 111"/>
                  <a:gd name="T85" fmla="*/ 200 h 125"/>
                  <a:gd name="T86" fmla="*/ 289 w 111"/>
                  <a:gd name="T87" fmla="*/ 211 h 125"/>
                  <a:gd name="T88" fmla="*/ 278 w 111"/>
                  <a:gd name="T89" fmla="*/ 222 h 125"/>
                  <a:gd name="T90" fmla="*/ 270 w 111"/>
                  <a:gd name="T91" fmla="*/ 240 h 125"/>
                  <a:gd name="T92" fmla="*/ 268 w 111"/>
                  <a:gd name="T93" fmla="*/ 254 h 125"/>
                  <a:gd name="T94" fmla="*/ 254 w 111"/>
                  <a:gd name="T95" fmla="*/ 267 h 125"/>
                  <a:gd name="T96" fmla="*/ 241 w 111"/>
                  <a:gd name="T97" fmla="*/ 291 h 125"/>
                  <a:gd name="T98" fmla="*/ 243 w 111"/>
                  <a:gd name="T99" fmla="*/ 299 h 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1" h="125">
                    <a:moveTo>
                      <a:pt x="91" y="112"/>
                    </a:moveTo>
                    <a:cubicBezTo>
                      <a:pt x="89" y="112"/>
                      <a:pt x="88" y="112"/>
                      <a:pt x="87" y="111"/>
                    </a:cubicBezTo>
                    <a:cubicBezTo>
                      <a:pt x="82" y="108"/>
                      <a:pt x="80" y="117"/>
                      <a:pt x="77" y="115"/>
                    </a:cubicBezTo>
                    <a:cubicBezTo>
                      <a:pt x="73" y="114"/>
                      <a:pt x="58" y="124"/>
                      <a:pt x="52" y="123"/>
                    </a:cubicBezTo>
                    <a:cubicBezTo>
                      <a:pt x="47" y="122"/>
                      <a:pt x="44" y="125"/>
                      <a:pt x="41" y="122"/>
                    </a:cubicBezTo>
                    <a:cubicBezTo>
                      <a:pt x="39" y="119"/>
                      <a:pt x="37" y="112"/>
                      <a:pt x="34" y="110"/>
                    </a:cubicBezTo>
                    <a:cubicBezTo>
                      <a:pt x="31" y="107"/>
                      <a:pt x="29" y="103"/>
                      <a:pt x="26" y="102"/>
                    </a:cubicBezTo>
                    <a:cubicBezTo>
                      <a:pt x="24" y="101"/>
                      <a:pt x="4" y="81"/>
                      <a:pt x="3" y="79"/>
                    </a:cubicBezTo>
                    <a:cubicBezTo>
                      <a:pt x="1" y="76"/>
                      <a:pt x="3" y="71"/>
                      <a:pt x="1" y="67"/>
                    </a:cubicBezTo>
                    <a:cubicBezTo>
                      <a:pt x="0" y="64"/>
                      <a:pt x="3" y="62"/>
                      <a:pt x="6" y="57"/>
                    </a:cubicBezTo>
                    <a:cubicBezTo>
                      <a:pt x="8" y="52"/>
                      <a:pt x="10" y="56"/>
                      <a:pt x="13" y="51"/>
                    </a:cubicBezTo>
                    <a:cubicBezTo>
                      <a:pt x="15" y="46"/>
                      <a:pt x="15" y="46"/>
                      <a:pt x="16" y="43"/>
                    </a:cubicBezTo>
                    <a:cubicBezTo>
                      <a:pt x="17" y="41"/>
                      <a:pt x="15" y="35"/>
                      <a:pt x="15" y="35"/>
                    </a:cubicBezTo>
                    <a:cubicBezTo>
                      <a:pt x="15" y="35"/>
                      <a:pt x="19" y="31"/>
                      <a:pt x="24" y="30"/>
                    </a:cubicBezTo>
                    <a:cubicBezTo>
                      <a:pt x="28" y="29"/>
                      <a:pt x="17" y="19"/>
                      <a:pt x="17" y="19"/>
                    </a:cubicBezTo>
                    <a:cubicBezTo>
                      <a:pt x="20" y="11"/>
                      <a:pt x="20" y="11"/>
                      <a:pt x="20" y="11"/>
                    </a:cubicBezTo>
                    <a:cubicBezTo>
                      <a:pt x="21" y="9"/>
                      <a:pt x="21" y="9"/>
                      <a:pt x="21" y="9"/>
                    </a:cubicBezTo>
                    <a:cubicBezTo>
                      <a:pt x="21" y="9"/>
                      <a:pt x="22" y="9"/>
                      <a:pt x="22" y="9"/>
                    </a:cubicBezTo>
                    <a:cubicBezTo>
                      <a:pt x="26" y="8"/>
                      <a:pt x="28" y="7"/>
                      <a:pt x="30" y="8"/>
                    </a:cubicBezTo>
                    <a:cubicBezTo>
                      <a:pt x="32" y="9"/>
                      <a:pt x="38" y="9"/>
                      <a:pt x="39" y="8"/>
                    </a:cubicBezTo>
                    <a:cubicBezTo>
                      <a:pt x="40" y="8"/>
                      <a:pt x="39" y="0"/>
                      <a:pt x="39" y="0"/>
                    </a:cubicBezTo>
                    <a:cubicBezTo>
                      <a:pt x="39" y="0"/>
                      <a:pt x="43" y="0"/>
                      <a:pt x="44" y="1"/>
                    </a:cubicBezTo>
                    <a:cubicBezTo>
                      <a:pt x="46" y="2"/>
                      <a:pt x="48" y="3"/>
                      <a:pt x="50" y="5"/>
                    </a:cubicBezTo>
                    <a:cubicBezTo>
                      <a:pt x="52" y="7"/>
                      <a:pt x="54" y="9"/>
                      <a:pt x="55" y="10"/>
                    </a:cubicBezTo>
                    <a:cubicBezTo>
                      <a:pt x="56" y="11"/>
                      <a:pt x="58" y="16"/>
                      <a:pt x="58" y="16"/>
                    </a:cubicBezTo>
                    <a:cubicBezTo>
                      <a:pt x="58" y="16"/>
                      <a:pt x="60" y="19"/>
                      <a:pt x="62" y="20"/>
                    </a:cubicBezTo>
                    <a:cubicBezTo>
                      <a:pt x="65" y="21"/>
                      <a:pt x="68" y="26"/>
                      <a:pt x="68" y="27"/>
                    </a:cubicBezTo>
                    <a:cubicBezTo>
                      <a:pt x="67" y="29"/>
                      <a:pt x="67" y="32"/>
                      <a:pt x="65" y="32"/>
                    </a:cubicBezTo>
                    <a:cubicBezTo>
                      <a:pt x="62" y="32"/>
                      <a:pt x="63" y="38"/>
                      <a:pt x="63" y="38"/>
                    </a:cubicBezTo>
                    <a:cubicBezTo>
                      <a:pt x="63" y="38"/>
                      <a:pt x="68" y="39"/>
                      <a:pt x="70" y="39"/>
                    </a:cubicBezTo>
                    <a:cubicBezTo>
                      <a:pt x="72" y="39"/>
                      <a:pt x="77" y="38"/>
                      <a:pt x="79" y="38"/>
                    </a:cubicBezTo>
                    <a:cubicBezTo>
                      <a:pt x="81" y="38"/>
                      <a:pt x="85" y="42"/>
                      <a:pt x="85" y="44"/>
                    </a:cubicBezTo>
                    <a:cubicBezTo>
                      <a:pt x="86" y="46"/>
                      <a:pt x="84" y="51"/>
                      <a:pt x="87" y="50"/>
                    </a:cubicBezTo>
                    <a:cubicBezTo>
                      <a:pt x="89" y="50"/>
                      <a:pt x="94" y="50"/>
                      <a:pt x="95" y="48"/>
                    </a:cubicBezTo>
                    <a:cubicBezTo>
                      <a:pt x="97" y="46"/>
                      <a:pt x="97" y="46"/>
                      <a:pt x="97" y="46"/>
                    </a:cubicBezTo>
                    <a:cubicBezTo>
                      <a:pt x="97" y="46"/>
                      <a:pt x="99" y="47"/>
                      <a:pt x="101" y="46"/>
                    </a:cubicBezTo>
                    <a:cubicBezTo>
                      <a:pt x="103" y="46"/>
                      <a:pt x="104" y="49"/>
                      <a:pt x="105" y="50"/>
                    </a:cubicBezTo>
                    <a:cubicBezTo>
                      <a:pt x="105" y="51"/>
                      <a:pt x="104" y="54"/>
                      <a:pt x="101" y="55"/>
                    </a:cubicBezTo>
                    <a:cubicBezTo>
                      <a:pt x="99" y="56"/>
                      <a:pt x="99" y="56"/>
                      <a:pt x="99" y="58"/>
                    </a:cubicBezTo>
                    <a:cubicBezTo>
                      <a:pt x="99" y="59"/>
                      <a:pt x="99" y="63"/>
                      <a:pt x="101" y="62"/>
                    </a:cubicBezTo>
                    <a:cubicBezTo>
                      <a:pt x="102" y="62"/>
                      <a:pt x="102" y="64"/>
                      <a:pt x="103" y="66"/>
                    </a:cubicBezTo>
                    <a:cubicBezTo>
                      <a:pt x="103" y="68"/>
                      <a:pt x="105" y="70"/>
                      <a:pt x="107" y="71"/>
                    </a:cubicBezTo>
                    <a:cubicBezTo>
                      <a:pt x="109" y="72"/>
                      <a:pt x="111" y="73"/>
                      <a:pt x="109" y="75"/>
                    </a:cubicBezTo>
                    <a:cubicBezTo>
                      <a:pt x="108" y="77"/>
                      <a:pt x="108" y="78"/>
                      <a:pt x="108" y="79"/>
                    </a:cubicBezTo>
                    <a:cubicBezTo>
                      <a:pt x="107" y="80"/>
                      <a:pt x="104" y="81"/>
                      <a:pt x="104" y="83"/>
                    </a:cubicBezTo>
                    <a:cubicBezTo>
                      <a:pt x="103" y="84"/>
                      <a:pt x="101" y="89"/>
                      <a:pt x="101" y="90"/>
                    </a:cubicBezTo>
                    <a:cubicBezTo>
                      <a:pt x="100" y="92"/>
                      <a:pt x="100" y="93"/>
                      <a:pt x="100" y="95"/>
                    </a:cubicBezTo>
                    <a:cubicBezTo>
                      <a:pt x="99" y="97"/>
                      <a:pt x="97" y="99"/>
                      <a:pt x="95" y="100"/>
                    </a:cubicBezTo>
                    <a:cubicBezTo>
                      <a:pt x="93" y="102"/>
                      <a:pt x="90" y="104"/>
                      <a:pt x="90" y="109"/>
                    </a:cubicBezTo>
                    <a:cubicBezTo>
                      <a:pt x="91" y="110"/>
                      <a:pt x="91" y="111"/>
                      <a:pt x="91" y="112"/>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44" name="Freeform 41">
                <a:extLst>
                  <a:ext uri="{FF2B5EF4-FFF2-40B4-BE49-F238E27FC236}">
                    <a16:creationId xmlns:a16="http://schemas.microsoft.com/office/drawing/2014/main" id="{2875E1CA-F0BB-44A8-94B1-E2C73AE491ED}"/>
                  </a:ext>
                </a:extLst>
              </p:cNvPr>
              <p:cNvSpPr>
                <a:spLocks/>
              </p:cNvSpPr>
              <p:nvPr/>
            </p:nvSpPr>
            <p:spPr bwMode="auto">
              <a:xfrm>
                <a:off x="4239746" y="3176236"/>
                <a:ext cx="555581" cy="516328"/>
              </a:xfrm>
              <a:custGeom>
                <a:avLst/>
                <a:gdLst>
                  <a:gd name="T0" fmla="*/ 150 w 106"/>
                  <a:gd name="T1" fmla="*/ 243 h 99"/>
                  <a:gd name="T2" fmla="*/ 147 w 106"/>
                  <a:gd name="T3" fmla="*/ 243 h 99"/>
                  <a:gd name="T4" fmla="*/ 131 w 106"/>
                  <a:gd name="T5" fmla="*/ 264 h 99"/>
                  <a:gd name="T6" fmla="*/ 113 w 106"/>
                  <a:gd name="T7" fmla="*/ 253 h 99"/>
                  <a:gd name="T8" fmla="*/ 102 w 106"/>
                  <a:gd name="T9" fmla="*/ 248 h 99"/>
                  <a:gd name="T10" fmla="*/ 59 w 106"/>
                  <a:gd name="T11" fmla="*/ 248 h 99"/>
                  <a:gd name="T12" fmla="*/ 29 w 106"/>
                  <a:gd name="T13" fmla="*/ 221 h 99"/>
                  <a:gd name="T14" fmla="*/ 32 w 106"/>
                  <a:gd name="T15" fmla="*/ 203 h 99"/>
                  <a:gd name="T16" fmla="*/ 29 w 106"/>
                  <a:gd name="T17" fmla="*/ 173 h 99"/>
                  <a:gd name="T18" fmla="*/ 27 w 106"/>
                  <a:gd name="T19" fmla="*/ 139 h 99"/>
                  <a:gd name="T20" fmla="*/ 19 w 106"/>
                  <a:gd name="T21" fmla="*/ 104 h 99"/>
                  <a:gd name="T22" fmla="*/ 5 w 106"/>
                  <a:gd name="T23" fmla="*/ 77 h 99"/>
                  <a:gd name="T24" fmla="*/ 5 w 106"/>
                  <a:gd name="T25" fmla="*/ 56 h 99"/>
                  <a:gd name="T26" fmla="*/ 5 w 106"/>
                  <a:gd name="T27" fmla="*/ 24 h 99"/>
                  <a:gd name="T28" fmla="*/ 8 w 106"/>
                  <a:gd name="T29" fmla="*/ 5 h 99"/>
                  <a:gd name="T30" fmla="*/ 8 w 106"/>
                  <a:gd name="T31" fmla="*/ 0 h 99"/>
                  <a:gd name="T32" fmla="*/ 11 w 106"/>
                  <a:gd name="T33" fmla="*/ 0 h 99"/>
                  <a:gd name="T34" fmla="*/ 46 w 106"/>
                  <a:gd name="T35" fmla="*/ 3 h 99"/>
                  <a:gd name="T36" fmla="*/ 86 w 106"/>
                  <a:gd name="T37" fmla="*/ 29 h 99"/>
                  <a:gd name="T38" fmla="*/ 118 w 106"/>
                  <a:gd name="T39" fmla="*/ 19 h 99"/>
                  <a:gd name="T40" fmla="*/ 126 w 106"/>
                  <a:gd name="T41" fmla="*/ 5 h 99"/>
                  <a:gd name="T42" fmla="*/ 171 w 106"/>
                  <a:gd name="T43" fmla="*/ 64 h 99"/>
                  <a:gd name="T44" fmla="*/ 204 w 106"/>
                  <a:gd name="T45" fmla="*/ 45 h 99"/>
                  <a:gd name="T46" fmla="*/ 204 w 106"/>
                  <a:gd name="T47" fmla="*/ 67 h 99"/>
                  <a:gd name="T48" fmla="*/ 230 w 106"/>
                  <a:gd name="T49" fmla="*/ 67 h 99"/>
                  <a:gd name="T50" fmla="*/ 233 w 106"/>
                  <a:gd name="T51" fmla="*/ 67 h 99"/>
                  <a:gd name="T52" fmla="*/ 236 w 106"/>
                  <a:gd name="T53" fmla="*/ 72 h 99"/>
                  <a:gd name="T54" fmla="*/ 284 w 106"/>
                  <a:gd name="T55" fmla="*/ 123 h 99"/>
                  <a:gd name="T56" fmla="*/ 281 w 106"/>
                  <a:gd name="T57" fmla="*/ 123 h 99"/>
                  <a:gd name="T58" fmla="*/ 236 w 106"/>
                  <a:gd name="T59" fmla="*/ 125 h 99"/>
                  <a:gd name="T60" fmla="*/ 236 w 106"/>
                  <a:gd name="T61" fmla="*/ 157 h 99"/>
                  <a:gd name="T62" fmla="*/ 236 w 106"/>
                  <a:gd name="T63" fmla="*/ 179 h 99"/>
                  <a:gd name="T64" fmla="*/ 241 w 106"/>
                  <a:gd name="T65" fmla="*/ 200 h 99"/>
                  <a:gd name="T66" fmla="*/ 222 w 106"/>
                  <a:gd name="T67" fmla="*/ 229 h 99"/>
                  <a:gd name="T68" fmla="*/ 196 w 106"/>
                  <a:gd name="T69" fmla="*/ 243 h 99"/>
                  <a:gd name="T70" fmla="*/ 166 w 106"/>
                  <a:gd name="T71" fmla="*/ 232 h 99"/>
                  <a:gd name="T72" fmla="*/ 150 w 106"/>
                  <a:gd name="T73" fmla="*/ 24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99">
                    <a:moveTo>
                      <a:pt x="56" y="91"/>
                    </a:moveTo>
                    <a:cubicBezTo>
                      <a:pt x="56" y="91"/>
                      <a:pt x="56" y="91"/>
                      <a:pt x="55" y="91"/>
                    </a:cubicBezTo>
                    <a:cubicBezTo>
                      <a:pt x="52" y="93"/>
                      <a:pt x="48" y="95"/>
                      <a:pt x="49" y="99"/>
                    </a:cubicBezTo>
                    <a:cubicBezTo>
                      <a:pt x="49" y="99"/>
                      <a:pt x="44" y="96"/>
                      <a:pt x="42" y="95"/>
                    </a:cubicBezTo>
                    <a:cubicBezTo>
                      <a:pt x="41" y="94"/>
                      <a:pt x="42" y="92"/>
                      <a:pt x="38" y="93"/>
                    </a:cubicBezTo>
                    <a:cubicBezTo>
                      <a:pt x="34" y="94"/>
                      <a:pt x="27" y="96"/>
                      <a:pt x="22" y="93"/>
                    </a:cubicBezTo>
                    <a:cubicBezTo>
                      <a:pt x="18" y="91"/>
                      <a:pt x="12" y="87"/>
                      <a:pt x="11" y="83"/>
                    </a:cubicBezTo>
                    <a:cubicBezTo>
                      <a:pt x="11" y="83"/>
                      <a:pt x="11" y="79"/>
                      <a:pt x="12" y="76"/>
                    </a:cubicBezTo>
                    <a:cubicBezTo>
                      <a:pt x="13" y="73"/>
                      <a:pt x="11" y="69"/>
                      <a:pt x="11" y="65"/>
                    </a:cubicBezTo>
                    <a:cubicBezTo>
                      <a:pt x="10" y="62"/>
                      <a:pt x="11" y="58"/>
                      <a:pt x="10" y="52"/>
                    </a:cubicBezTo>
                    <a:cubicBezTo>
                      <a:pt x="10" y="45"/>
                      <a:pt x="9" y="44"/>
                      <a:pt x="7" y="39"/>
                    </a:cubicBezTo>
                    <a:cubicBezTo>
                      <a:pt x="5" y="34"/>
                      <a:pt x="5" y="33"/>
                      <a:pt x="2" y="29"/>
                    </a:cubicBezTo>
                    <a:cubicBezTo>
                      <a:pt x="0" y="26"/>
                      <a:pt x="1" y="24"/>
                      <a:pt x="2" y="21"/>
                    </a:cubicBezTo>
                    <a:cubicBezTo>
                      <a:pt x="3" y="18"/>
                      <a:pt x="2" y="12"/>
                      <a:pt x="2" y="9"/>
                    </a:cubicBezTo>
                    <a:cubicBezTo>
                      <a:pt x="2" y="5"/>
                      <a:pt x="4" y="4"/>
                      <a:pt x="3" y="2"/>
                    </a:cubicBezTo>
                    <a:cubicBezTo>
                      <a:pt x="3" y="1"/>
                      <a:pt x="3" y="1"/>
                      <a:pt x="3" y="0"/>
                    </a:cubicBezTo>
                    <a:cubicBezTo>
                      <a:pt x="4" y="0"/>
                      <a:pt x="4" y="0"/>
                      <a:pt x="4" y="0"/>
                    </a:cubicBezTo>
                    <a:cubicBezTo>
                      <a:pt x="17" y="1"/>
                      <a:pt x="17" y="1"/>
                      <a:pt x="17" y="1"/>
                    </a:cubicBezTo>
                    <a:cubicBezTo>
                      <a:pt x="17" y="1"/>
                      <a:pt x="30" y="10"/>
                      <a:pt x="32" y="11"/>
                    </a:cubicBezTo>
                    <a:cubicBezTo>
                      <a:pt x="34" y="12"/>
                      <a:pt x="43" y="9"/>
                      <a:pt x="44" y="7"/>
                    </a:cubicBezTo>
                    <a:cubicBezTo>
                      <a:pt x="44" y="4"/>
                      <a:pt x="47" y="2"/>
                      <a:pt x="47" y="2"/>
                    </a:cubicBezTo>
                    <a:cubicBezTo>
                      <a:pt x="64" y="24"/>
                      <a:pt x="64" y="24"/>
                      <a:pt x="64" y="24"/>
                    </a:cubicBezTo>
                    <a:cubicBezTo>
                      <a:pt x="76" y="17"/>
                      <a:pt x="76" y="17"/>
                      <a:pt x="76" y="17"/>
                    </a:cubicBezTo>
                    <a:cubicBezTo>
                      <a:pt x="76" y="25"/>
                      <a:pt x="76" y="25"/>
                      <a:pt x="76" y="25"/>
                    </a:cubicBezTo>
                    <a:cubicBezTo>
                      <a:pt x="86" y="25"/>
                      <a:pt x="86" y="25"/>
                      <a:pt x="86" y="25"/>
                    </a:cubicBezTo>
                    <a:cubicBezTo>
                      <a:pt x="87" y="25"/>
                      <a:pt x="87" y="25"/>
                      <a:pt x="87" y="25"/>
                    </a:cubicBezTo>
                    <a:cubicBezTo>
                      <a:pt x="87" y="26"/>
                      <a:pt x="87" y="26"/>
                      <a:pt x="88" y="27"/>
                    </a:cubicBezTo>
                    <a:cubicBezTo>
                      <a:pt x="88" y="29"/>
                      <a:pt x="99" y="40"/>
                      <a:pt x="106" y="46"/>
                    </a:cubicBezTo>
                    <a:cubicBezTo>
                      <a:pt x="105" y="46"/>
                      <a:pt x="105" y="46"/>
                      <a:pt x="105" y="46"/>
                    </a:cubicBezTo>
                    <a:cubicBezTo>
                      <a:pt x="88" y="47"/>
                      <a:pt x="88" y="47"/>
                      <a:pt x="88" y="47"/>
                    </a:cubicBezTo>
                    <a:cubicBezTo>
                      <a:pt x="88" y="47"/>
                      <a:pt x="89" y="57"/>
                      <a:pt x="88" y="59"/>
                    </a:cubicBezTo>
                    <a:cubicBezTo>
                      <a:pt x="87" y="61"/>
                      <a:pt x="86" y="65"/>
                      <a:pt x="88" y="67"/>
                    </a:cubicBezTo>
                    <a:cubicBezTo>
                      <a:pt x="89" y="69"/>
                      <a:pt x="91" y="74"/>
                      <a:pt x="90" y="75"/>
                    </a:cubicBezTo>
                    <a:cubicBezTo>
                      <a:pt x="89" y="76"/>
                      <a:pt x="85" y="85"/>
                      <a:pt x="83" y="86"/>
                    </a:cubicBezTo>
                    <a:cubicBezTo>
                      <a:pt x="81" y="88"/>
                      <a:pt x="76" y="93"/>
                      <a:pt x="73" y="91"/>
                    </a:cubicBezTo>
                    <a:cubicBezTo>
                      <a:pt x="70" y="90"/>
                      <a:pt x="64" y="87"/>
                      <a:pt x="62" y="87"/>
                    </a:cubicBezTo>
                    <a:cubicBezTo>
                      <a:pt x="61" y="87"/>
                      <a:pt x="58" y="87"/>
                      <a:pt x="56" y="91"/>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45" name="Freeform 42">
                <a:extLst>
                  <a:ext uri="{FF2B5EF4-FFF2-40B4-BE49-F238E27FC236}">
                    <a16:creationId xmlns:a16="http://schemas.microsoft.com/office/drawing/2014/main" id="{7F6B4C32-73AF-425D-B166-3F522F1B80D6}"/>
                  </a:ext>
                </a:extLst>
              </p:cNvPr>
              <p:cNvSpPr>
                <a:spLocks/>
              </p:cNvSpPr>
              <p:nvPr/>
            </p:nvSpPr>
            <p:spPr bwMode="auto">
              <a:xfrm>
                <a:off x="4533187" y="3416798"/>
                <a:ext cx="723820" cy="531975"/>
              </a:xfrm>
              <a:custGeom>
                <a:avLst/>
                <a:gdLst>
                  <a:gd name="T0" fmla="*/ 134 w 138"/>
                  <a:gd name="T1" fmla="*/ 0 h 102"/>
                  <a:gd name="T2" fmla="*/ 86 w 138"/>
                  <a:gd name="T3" fmla="*/ 3 h 102"/>
                  <a:gd name="T4" fmla="*/ 86 w 138"/>
                  <a:gd name="T5" fmla="*/ 35 h 102"/>
                  <a:gd name="T6" fmla="*/ 86 w 138"/>
                  <a:gd name="T7" fmla="*/ 56 h 102"/>
                  <a:gd name="T8" fmla="*/ 91 w 138"/>
                  <a:gd name="T9" fmla="*/ 77 h 102"/>
                  <a:gd name="T10" fmla="*/ 72 w 138"/>
                  <a:gd name="T11" fmla="*/ 107 h 102"/>
                  <a:gd name="T12" fmla="*/ 46 w 138"/>
                  <a:gd name="T13" fmla="*/ 120 h 102"/>
                  <a:gd name="T14" fmla="*/ 16 w 138"/>
                  <a:gd name="T15" fmla="*/ 109 h 102"/>
                  <a:gd name="T16" fmla="*/ 0 w 138"/>
                  <a:gd name="T17" fmla="*/ 120 h 102"/>
                  <a:gd name="T18" fmla="*/ 0 w 138"/>
                  <a:gd name="T19" fmla="*/ 120 h 102"/>
                  <a:gd name="T20" fmla="*/ 13 w 138"/>
                  <a:gd name="T21" fmla="*/ 139 h 102"/>
                  <a:gd name="T22" fmla="*/ 21 w 138"/>
                  <a:gd name="T23" fmla="*/ 165 h 102"/>
                  <a:gd name="T24" fmla="*/ 40 w 138"/>
                  <a:gd name="T25" fmla="*/ 184 h 102"/>
                  <a:gd name="T26" fmla="*/ 54 w 138"/>
                  <a:gd name="T27" fmla="*/ 197 h 102"/>
                  <a:gd name="T28" fmla="*/ 62 w 138"/>
                  <a:gd name="T29" fmla="*/ 211 h 102"/>
                  <a:gd name="T30" fmla="*/ 67 w 138"/>
                  <a:gd name="T31" fmla="*/ 269 h 102"/>
                  <a:gd name="T32" fmla="*/ 107 w 138"/>
                  <a:gd name="T33" fmla="*/ 272 h 102"/>
                  <a:gd name="T34" fmla="*/ 129 w 138"/>
                  <a:gd name="T35" fmla="*/ 269 h 102"/>
                  <a:gd name="T36" fmla="*/ 142 w 138"/>
                  <a:gd name="T37" fmla="*/ 267 h 102"/>
                  <a:gd name="T38" fmla="*/ 166 w 138"/>
                  <a:gd name="T39" fmla="*/ 261 h 102"/>
                  <a:gd name="T40" fmla="*/ 166 w 138"/>
                  <a:gd name="T41" fmla="*/ 243 h 102"/>
                  <a:gd name="T42" fmla="*/ 177 w 138"/>
                  <a:gd name="T43" fmla="*/ 237 h 102"/>
                  <a:gd name="T44" fmla="*/ 231 w 138"/>
                  <a:gd name="T45" fmla="*/ 237 h 102"/>
                  <a:gd name="T46" fmla="*/ 228 w 138"/>
                  <a:gd name="T47" fmla="*/ 248 h 102"/>
                  <a:gd name="T48" fmla="*/ 223 w 138"/>
                  <a:gd name="T49" fmla="*/ 272 h 102"/>
                  <a:gd name="T50" fmla="*/ 247 w 138"/>
                  <a:gd name="T51" fmla="*/ 264 h 102"/>
                  <a:gd name="T52" fmla="*/ 247 w 138"/>
                  <a:gd name="T53" fmla="*/ 253 h 102"/>
                  <a:gd name="T54" fmla="*/ 247 w 138"/>
                  <a:gd name="T55" fmla="*/ 237 h 102"/>
                  <a:gd name="T56" fmla="*/ 268 w 138"/>
                  <a:gd name="T57" fmla="*/ 179 h 102"/>
                  <a:gd name="T58" fmla="*/ 279 w 138"/>
                  <a:gd name="T59" fmla="*/ 181 h 102"/>
                  <a:gd name="T60" fmla="*/ 292 w 138"/>
                  <a:gd name="T61" fmla="*/ 181 h 102"/>
                  <a:gd name="T62" fmla="*/ 298 w 138"/>
                  <a:gd name="T63" fmla="*/ 179 h 102"/>
                  <a:gd name="T64" fmla="*/ 319 w 138"/>
                  <a:gd name="T65" fmla="*/ 176 h 102"/>
                  <a:gd name="T66" fmla="*/ 335 w 138"/>
                  <a:gd name="T67" fmla="*/ 187 h 102"/>
                  <a:gd name="T68" fmla="*/ 351 w 138"/>
                  <a:gd name="T69" fmla="*/ 189 h 102"/>
                  <a:gd name="T70" fmla="*/ 349 w 138"/>
                  <a:gd name="T71" fmla="*/ 168 h 102"/>
                  <a:gd name="T72" fmla="*/ 357 w 138"/>
                  <a:gd name="T73" fmla="*/ 144 h 102"/>
                  <a:gd name="T74" fmla="*/ 349 w 138"/>
                  <a:gd name="T75" fmla="*/ 136 h 102"/>
                  <a:gd name="T76" fmla="*/ 346 w 138"/>
                  <a:gd name="T77" fmla="*/ 112 h 102"/>
                  <a:gd name="T78" fmla="*/ 338 w 138"/>
                  <a:gd name="T79" fmla="*/ 107 h 102"/>
                  <a:gd name="T80" fmla="*/ 343 w 138"/>
                  <a:gd name="T81" fmla="*/ 91 h 102"/>
                  <a:gd name="T82" fmla="*/ 357 w 138"/>
                  <a:gd name="T83" fmla="*/ 83 h 102"/>
                  <a:gd name="T84" fmla="*/ 346 w 138"/>
                  <a:gd name="T85" fmla="*/ 72 h 102"/>
                  <a:gd name="T86" fmla="*/ 327 w 138"/>
                  <a:gd name="T87" fmla="*/ 59 h 102"/>
                  <a:gd name="T88" fmla="*/ 322 w 138"/>
                  <a:gd name="T89" fmla="*/ 40 h 102"/>
                  <a:gd name="T90" fmla="*/ 322 w 138"/>
                  <a:gd name="T91" fmla="*/ 37 h 102"/>
                  <a:gd name="T92" fmla="*/ 311 w 138"/>
                  <a:gd name="T93" fmla="*/ 35 h 102"/>
                  <a:gd name="T94" fmla="*/ 284 w 138"/>
                  <a:gd name="T95" fmla="*/ 45 h 102"/>
                  <a:gd name="T96" fmla="*/ 217 w 138"/>
                  <a:gd name="T97" fmla="*/ 67 h 102"/>
                  <a:gd name="T98" fmla="*/ 188 w 138"/>
                  <a:gd name="T99" fmla="*/ 64 h 102"/>
                  <a:gd name="T100" fmla="*/ 169 w 138"/>
                  <a:gd name="T101" fmla="*/ 32 h 102"/>
                  <a:gd name="T102" fmla="*/ 147 w 138"/>
                  <a:gd name="T103" fmla="*/ 11 h 102"/>
                  <a:gd name="T104" fmla="*/ 134 w 138"/>
                  <a:gd name="T105" fmla="*/ 0 h 1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8" h="102">
                    <a:moveTo>
                      <a:pt x="50" y="0"/>
                    </a:moveTo>
                    <a:cubicBezTo>
                      <a:pt x="32" y="1"/>
                      <a:pt x="32" y="1"/>
                      <a:pt x="32" y="1"/>
                    </a:cubicBezTo>
                    <a:cubicBezTo>
                      <a:pt x="32" y="1"/>
                      <a:pt x="33" y="11"/>
                      <a:pt x="32" y="13"/>
                    </a:cubicBezTo>
                    <a:cubicBezTo>
                      <a:pt x="31" y="15"/>
                      <a:pt x="30" y="19"/>
                      <a:pt x="32" y="21"/>
                    </a:cubicBezTo>
                    <a:cubicBezTo>
                      <a:pt x="33" y="23"/>
                      <a:pt x="35" y="28"/>
                      <a:pt x="34" y="29"/>
                    </a:cubicBezTo>
                    <a:cubicBezTo>
                      <a:pt x="33" y="30"/>
                      <a:pt x="29" y="39"/>
                      <a:pt x="27" y="40"/>
                    </a:cubicBezTo>
                    <a:cubicBezTo>
                      <a:pt x="25" y="42"/>
                      <a:pt x="20" y="47"/>
                      <a:pt x="17" y="45"/>
                    </a:cubicBezTo>
                    <a:cubicBezTo>
                      <a:pt x="14" y="44"/>
                      <a:pt x="8" y="41"/>
                      <a:pt x="6" y="41"/>
                    </a:cubicBezTo>
                    <a:cubicBezTo>
                      <a:pt x="5" y="41"/>
                      <a:pt x="2" y="41"/>
                      <a:pt x="0" y="45"/>
                    </a:cubicBezTo>
                    <a:cubicBezTo>
                      <a:pt x="0" y="45"/>
                      <a:pt x="0" y="45"/>
                      <a:pt x="0" y="45"/>
                    </a:cubicBezTo>
                    <a:cubicBezTo>
                      <a:pt x="3" y="45"/>
                      <a:pt x="3" y="50"/>
                      <a:pt x="5" y="52"/>
                    </a:cubicBezTo>
                    <a:cubicBezTo>
                      <a:pt x="7" y="53"/>
                      <a:pt x="8" y="58"/>
                      <a:pt x="8" y="62"/>
                    </a:cubicBezTo>
                    <a:cubicBezTo>
                      <a:pt x="8" y="65"/>
                      <a:pt x="13" y="69"/>
                      <a:pt x="15" y="69"/>
                    </a:cubicBezTo>
                    <a:cubicBezTo>
                      <a:pt x="17" y="70"/>
                      <a:pt x="20" y="72"/>
                      <a:pt x="20" y="74"/>
                    </a:cubicBezTo>
                    <a:cubicBezTo>
                      <a:pt x="20" y="76"/>
                      <a:pt x="23" y="79"/>
                      <a:pt x="23" y="79"/>
                    </a:cubicBezTo>
                    <a:cubicBezTo>
                      <a:pt x="25" y="101"/>
                      <a:pt x="25" y="101"/>
                      <a:pt x="25" y="101"/>
                    </a:cubicBezTo>
                    <a:cubicBezTo>
                      <a:pt x="25" y="101"/>
                      <a:pt x="36" y="102"/>
                      <a:pt x="40" y="102"/>
                    </a:cubicBezTo>
                    <a:cubicBezTo>
                      <a:pt x="45" y="101"/>
                      <a:pt x="47" y="102"/>
                      <a:pt x="48" y="101"/>
                    </a:cubicBezTo>
                    <a:cubicBezTo>
                      <a:pt x="50" y="101"/>
                      <a:pt x="52" y="100"/>
                      <a:pt x="53" y="100"/>
                    </a:cubicBezTo>
                    <a:cubicBezTo>
                      <a:pt x="55" y="100"/>
                      <a:pt x="62" y="98"/>
                      <a:pt x="62" y="98"/>
                    </a:cubicBezTo>
                    <a:cubicBezTo>
                      <a:pt x="62" y="98"/>
                      <a:pt x="61" y="93"/>
                      <a:pt x="62" y="91"/>
                    </a:cubicBezTo>
                    <a:cubicBezTo>
                      <a:pt x="63" y="89"/>
                      <a:pt x="66" y="89"/>
                      <a:pt x="66" y="89"/>
                    </a:cubicBezTo>
                    <a:cubicBezTo>
                      <a:pt x="86" y="89"/>
                      <a:pt x="86" y="89"/>
                      <a:pt x="86" y="89"/>
                    </a:cubicBezTo>
                    <a:cubicBezTo>
                      <a:pt x="86" y="89"/>
                      <a:pt x="86" y="92"/>
                      <a:pt x="85" y="93"/>
                    </a:cubicBezTo>
                    <a:cubicBezTo>
                      <a:pt x="84" y="94"/>
                      <a:pt x="83" y="102"/>
                      <a:pt x="83" y="102"/>
                    </a:cubicBezTo>
                    <a:cubicBezTo>
                      <a:pt x="92" y="99"/>
                      <a:pt x="92" y="99"/>
                      <a:pt x="92" y="99"/>
                    </a:cubicBezTo>
                    <a:cubicBezTo>
                      <a:pt x="92" y="99"/>
                      <a:pt x="92" y="97"/>
                      <a:pt x="92" y="95"/>
                    </a:cubicBezTo>
                    <a:cubicBezTo>
                      <a:pt x="92" y="92"/>
                      <a:pt x="92" y="91"/>
                      <a:pt x="92" y="89"/>
                    </a:cubicBezTo>
                    <a:cubicBezTo>
                      <a:pt x="93" y="88"/>
                      <a:pt x="99" y="70"/>
                      <a:pt x="100" y="67"/>
                    </a:cubicBezTo>
                    <a:cubicBezTo>
                      <a:pt x="100" y="65"/>
                      <a:pt x="104" y="68"/>
                      <a:pt x="104" y="68"/>
                    </a:cubicBezTo>
                    <a:cubicBezTo>
                      <a:pt x="105" y="68"/>
                      <a:pt x="108" y="69"/>
                      <a:pt x="109" y="68"/>
                    </a:cubicBezTo>
                    <a:cubicBezTo>
                      <a:pt x="110" y="68"/>
                      <a:pt x="111" y="67"/>
                      <a:pt x="111" y="67"/>
                    </a:cubicBezTo>
                    <a:cubicBezTo>
                      <a:pt x="112" y="66"/>
                      <a:pt x="117" y="66"/>
                      <a:pt x="119" y="66"/>
                    </a:cubicBezTo>
                    <a:cubicBezTo>
                      <a:pt x="121" y="66"/>
                      <a:pt x="125" y="70"/>
                      <a:pt x="125" y="70"/>
                    </a:cubicBezTo>
                    <a:cubicBezTo>
                      <a:pt x="126" y="70"/>
                      <a:pt x="128" y="70"/>
                      <a:pt x="131" y="71"/>
                    </a:cubicBezTo>
                    <a:cubicBezTo>
                      <a:pt x="134" y="72"/>
                      <a:pt x="131" y="67"/>
                      <a:pt x="130" y="63"/>
                    </a:cubicBezTo>
                    <a:cubicBezTo>
                      <a:pt x="129" y="60"/>
                      <a:pt x="130" y="58"/>
                      <a:pt x="133" y="54"/>
                    </a:cubicBezTo>
                    <a:cubicBezTo>
                      <a:pt x="135" y="50"/>
                      <a:pt x="132" y="52"/>
                      <a:pt x="130" y="51"/>
                    </a:cubicBezTo>
                    <a:cubicBezTo>
                      <a:pt x="128" y="51"/>
                      <a:pt x="129" y="44"/>
                      <a:pt x="129" y="42"/>
                    </a:cubicBezTo>
                    <a:cubicBezTo>
                      <a:pt x="129" y="39"/>
                      <a:pt x="128" y="40"/>
                      <a:pt x="126" y="40"/>
                    </a:cubicBezTo>
                    <a:cubicBezTo>
                      <a:pt x="124" y="40"/>
                      <a:pt x="127" y="37"/>
                      <a:pt x="128" y="34"/>
                    </a:cubicBezTo>
                    <a:cubicBezTo>
                      <a:pt x="129" y="31"/>
                      <a:pt x="128" y="34"/>
                      <a:pt x="133" y="31"/>
                    </a:cubicBezTo>
                    <a:cubicBezTo>
                      <a:pt x="138" y="28"/>
                      <a:pt x="132" y="29"/>
                      <a:pt x="129" y="27"/>
                    </a:cubicBezTo>
                    <a:cubicBezTo>
                      <a:pt x="125" y="26"/>
                      <a:pt x="123" y="24"/>
                      <a:pt x="122" y="22"/>
                    </a:cubicBezTo>
                    <a:cubicBezTo>
                      <a:pt x="122" y="20"/>
                      <a:pt x="121" y="18"/>
                      <a:pt x="120" y="15"/>
                    </a:cubicBezTo>
                    <a:cubicBezTo>
                      <a:pt x="120" y="14"/>
                      <a:pt x="120" y="14"/>
                      <a:pt x="120" y="14"/>
                    </a:cubicBezTo>
                    <a:cubicBezTo>
                      <a:pt x="118" y="14"/>
                      <a:pt x="117" y="14"/>
                      <a:pt x="116" y="13"/>
                    </a:cubicBezTo>
                    <a:cubicBezTo>
                      <a:pt x="111" y="10"/>
                      <a:pt x="109" y="19"/>
                      <a:pt x="106" y="17"/>
                    </a:cubicBezTo>
                    <a:cubicBezTo>
                      <a:pt x="102" y="16"/>
                      <a:pt x="87" y="26"/>
                      <a:pt x="81" y="25"/>
                    </a:cubicBezTo>
                    <a:cubicBezTo>
                      <a:pt x="76" y="24"/>
                      <a:pt x="73" y="27"/>
                      <a:pt x="70" y="24"/>
                    </a:cubicBezTo>
                    <a:cubicBezTo>
                      <a:pt x="68" y="21"/>
                      <a:pt x="66" y="14"/>
                      <a:pt x="63" y="12"/>
                    </a:cubicBezTo>
                    <a:cubicBezTo>
                      <a:pt x="60" y="9"/>
                      <a:pt x="58" y="5"/>
                      <a:pt x="55" y="4"/>
                    </a:cubicBezTo>
                    <a:cubicBezTo>
                      <a:pt x="55" y="4"/>
                      <a:pt x="53" y="2"/>
                      <a:pt x="50" y="0"/>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46" name="Freeform 43">
                <a:extLst>
                  <a:ext uri="{FF2B5EF4-FFF2-40B4-BE49-F238E27FC236}">
                    <a16:creationId xmlns:a16="http://schemas.microsoft.com/office/drawing/2014/main" id="{B13EA42E-4EE6-46E3-BD55-932AE7D4375C}"/>
                  </a:ext>
                </a:extLst>
              </p:cNvPr>
              <p:cNvSpPr>
                <a:spLocks/>
              </p:cNvSpPr>
              <p:nvPr/>
            </p:nvSpPr>
            <p:spPr bwMode="auto">
              <a:xfrm>
                <a:off x="2424328" y="1891282"/>
                <a:ext cx="434292" cy="747112"/>
              </a:xfrm>
              <a:custGeom>
                <a:avLst/>
                <a:gdLst>
                  <a:gd name="T0" fmla="*/ 214 w 83"/>
                  <a:gd name="T1" fmla="*/ 374 h 143"/>
                  <a:gd name="T2" fmla="*/ 211 w 83"/>
                  <a:gd name="T3" fmla="*/ 307 h 143"/>
                  <a:gd name="T4" fmla="*/ 158 w 83"/>
                  <a:gd name="T5" fmla="*/ 275 h 143"/>
                  <a:gd name="T6" fmla="*/ 203 w 83"/>
                  <a:gd name="T7" fmla="*/ 206 h 143"/>
                  <a:gd name="T8" fmla="*/ 206 w 83"/>
                  <a:gd name="T9" fmla="*/ 171 h 143"/>
                  <a:gd name="T10" fmla="*/ 179 w 83"/>
                  <a:gd name="T11" fmla="*/ 176 h 143"/>
                  <a:gd name="T12" fmla="*/ 160 w 83"/>
                  <a:gd name="T13" fmla="*/ 147 h 143"/>
                  <a:gd name="T14" fmla="*/ 142 w 83"/>
                  <a:gd name="T15" fmla="*/ 142 h 143"/>
                  <a:gd name="T16" fmla="*/ 134 w 83"/>
                  <a:gd name="T17" fmla="*/ 112 h 143"/>
                  <a:gd name="T18" fmla="*/ 126 w 83"/>
                  <a:gd name="T19" fmla="*/ 77 h 143"/>
                  <a:gd name="T20" fmla="*/ 150 w 83"/>
                  <a:gd name="T21" fmla="*/ 56 h 143"/>
                  <a:gd name="T22" fmla="*/ 120 w 83"/>
                  <a:gd name="T23" fmla="*/ 29 h 143"/>
                  <a:gd name="T24" fmla="*/ 91 w 83"/>
                  <a:gd name="T25" fmla="*/ 40 h 143"/>
                  <a:gd name="T26" fmla="*/ 45 w 83"/>
                  <a:gd name="T27" fmla="*/ 35 h 143"/>
                  <a:gd name="T28" fmla="*/ 5 w 83"/>
                  <a:gd name="T29" fmla="*/ 13 h 143"/>
                  <a:gd name="T30" fmla="*/ 24 w 83"/>
                  <a:gd name="T31" fmla="*/ 59 h 143"/>
                  <a:gd name="T32" fmla="*/ 19 w 83"/>
                  <a:gd name="T33" fmla="*/ 80 h 143"/>
                  <a:gd name="T34" fmla="*/ 51 w 83"/>
                  <a:gd name="T35" fmla="*/ 139 h 143"/>
                  <a:gd name="T36" fmla="*/ 75 w 83"/>
                  <a:gd name="T37" fmla="*/ 176 h 143"/>
                  <a:gd name="T38" fmla="*/ 70 w 83"/>
                  <a:gd name="T39" fmla="*/ 206 h 143"/>
                  <a:gd name="T40" fmla="*/ 75 w 83"/>
                  <a:gd name="T41" fmla="*/ 230 h 143"/>
                  <a:gd name="T42" fmla="*/ 86 w 83"/>
                  <a:gd name="T43" fmla="*/ 232 h 143"/>
                  <a:gd name="T44" fmla="*/ 70 w 83"/>
                  <a:gd name="T45" fmla="*/ 259 h 143"/>
                  <a:gd name="T46" fmla="*/ 72 w 83"/>
                  <a:gd name="T47" fmla="*/ 305 h 143"/>
                  <a:gd name="T48" fmla="*/ 96 w 83"/>
                  <a:gd name="T49" fmla="*/ 318 h 143"/>
                  <a:gd name="T50" fmla="*/ 107 w 83"/>
                  <a:gd name="T51" fmla="*/ 334 h 143"/>
                  <a:gd name="T52" fmla="*/ 80 w 83"/>
                  <a:gd name="T53" fmla="*/ 337 h 143"/>
                  <a:gd name="T54" fmla="*/ 62 w 83"/>
                  <a:gd name="T55" fmla="*/ 339 h 143"/>
                  <a:gd name="T56" fmla="*/ 70 w 83"/>
                  <a:gd name="T57" fmla="*/ 371 h 143"/>
                  <a:gd name="T58" fmla="*/ 88 w 83"/>
                  <a:gd name="T59" fmla="*/ 382 h 143"/>
                  <a:gd name="T60" fmla="*/ 128 w 83"/>
                  <a:gd name="T61" fmla="*/ 361 h 143"/>
                  <a:gd name="T62" fmla="*/ 158 w 83"/>
                  <a:gd name="T63" fmla="*/ 371 h 143"/>
                  <a:gd name="T64" fmla="*/ 206 w 83"/>
                  <a:gd name="T65" fmla="*/ 377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3" h="143">
                    <a:moveTo>
                      <a:pt x="79" y="143"/>
                    </a:moveTo>
                    <a:cubicBezTo>
                      <a:pt x="80" y="142"/>
                      <a:pt x="80" y="141"/>
                      <a:pt x="80" y="140"/>
                    </a:cubicBezTo>
                    <a:cubicBezTo>
                      <a:pt x="82" y="137"/>
                      <a:pt x="82" y="135"/>
                      <a:pt x="82" y="128"/>
                    </a:cubicBezTo>
                    <a:cubicBezTo>
                      <a:pt x="82" y="122"/>
                      <a:pt x="83" y="119"/>
                      <a:pt x="79" y="115"/>
                    </a:cubicBezTo>
                    <a:cubicBezTo>
                      <a:pt x="74" y="112"/>
                      <a:pt x="73" y="115"/>
                      <a:pt x="62" y="112"/>
                    </a:cubicBezTo>
                    <a:cubicBezTo>
                      <a:pt x="52" y="109"/>
                      <a:pt x="58" y="108"/>
                      <a:pt x="59" y="103"/>
                    </a:cubicBezTo>
                    <a:cubicBezTo>
                      <a:pt x="60" y="98"/>
                      <a:pt x="67" y="93"/>
                      <a:pt x="71" y="90"/>
                    </a:cubicBezTo>
                    <a:cubicBezTo>
                      <a:pt x="75" y="86"/>
                      <a:pt x="75" y="83"/>
                      <a:pt x="76" y="77"/>
                    </a:cubicBezTo>
                    <a:cubicBezTo>
                      <a:pt x="78" y="71"/>
                      <a:pt x="72" y="71"/>
                      <a:pt x="75" y="70"/>
                    </a:cubicBezTo>
                    <a:cubicBezTo>
                      <a:pt x="77" y="69"/>
                      <a:pt x="79" y="65"/>
                      <a:pt x="77" y="64"/>
                    </a:cubicBezTo>
                    <a:cubicBezTo>
                      <a:pt x="76" y="63"/>
                      <a:pt x="72" y="61"/>
                      <a:pt x="72" y="61"/>
                    </a:cubicBezTo>
                    <a:cubicBezTo>
                      <a:pt x="67" y="66"/>
                      <a:pt x="67" y="66"/>
                      <a:pt x="67" y="66"/>
                    </a:cubicBezTo>
                    <a:cubicBezTo>
                      <a:pt x="61" y="56"/>
                      <a:pt x="61" y="56"/>
                      <a:pt x="61" y="56"/>
                    </a:cubicBezTo>
                    <a:cubicBezTo>
                      <a:pt x="60" y="55"/>
                      <a:pt x="60" y="55"/>
                      <a:pt x="60" y="55"/>
                    </a:cubicBezTo>
                    <a:cubicBezTo>
                      <a:pt x="60" y="56"/>
                      <a:pt x="59" y="56"/>
                      <a:pt x="58" y="56"/>
                    </a:cubicBezTo>
                    <a:cubicBezTo>
                      <a:pt x="57" y="56"/>
                      <a:pt x="53" y="55"/>
                      <a:pt x="53" y="53"/>
                    </a:cubicBezTo>
                    <a:cubicBezTo>
                      <a:pt x="53" y="51"/>
                      <a:pt x="54" y="49"/>
                      <a:pt x="53" y="46"/>
                    </a:cubicBezTo>
                    <a:cubicBezTo>
                      <a:pt x="52" y="44"/>
                      <a:pt x="51" y="45"/>
                      <a:pt x="50" y="42"/>
                    </a:cubicBezTo>
                    <a:cubicBezTo>
                      <a:pt x="50" y="38"/>
                      <a:pt x="51" y="38"/>
                      <a:pt x="50" y="36"/>
                    </a:cubicBezTo>
                    <a:cubicBezTo>
                      <a:pt x="48" y="34"/>
                      <a:pt x="47" y="30"/>
                      <a:pt x="47" y="29"/>
                    </a:cubicBezTo>
                    <a:cubicBezTo>
                      <a:pt x="48" y="28"/>
                      <a:pt x="50" y="28"/>
                      <a:pt x="53" y="27"/>
                    </a:cubicBezTo>
                    <a:cubicBezTo>
                      <a:pt x="56" y="27"/>
                      <a:pt x="56" y="25"/>
                      <a:pt x="56" y="21"/>
                    </a:cubicBezTo>
                    <a:cubicBezTo>
                      <a:pt x="55" y="17"/>
                      <a:pt x="54" y="12"/>
                      <a:pt x="51" y="12"/>
                    </a:cubicBezTo>
                    <a:cubicBezTo>
                      <a:pt x="49" y="12"/>
                      <a:pt x="47" y="11"/>
                      <a:pt x="45" y="11"/>
                    </a:cubicBezTo>
                    <a:cubicBezTo>
                      <a:pt x="42" y="11"/>
                      <a:pt x="40" y="8"/>
                      <a:pt x="39" y="11"/>
                    </a:cubicBezTo>
                    <a:cubicBezTo>
                      <a:pt x="37" y="13"/>
                      <a:pt x="36" y="14"/>
                      <a:pt x="34" y="15"/>
                    </a:cubicBezTo>
                    <a:cubicBezTo>
                      <a:pt x="32" y="16"/>
                      <a:pt x="26" y="18"/>
                      <a:pt x="24" y="16"/>
                    </a:cubicBezTo>
                    <a:cubicBezTo>
                      <a:pt x="22" y="15"/>
                      <a:pt x="19" y="13"/>
                      <a:pt x="17" y="13"/>
                    </a:cubicBezTo>
                    <a:cubicBezTo>
                      <a:pt x="14" y="14"/>
                      <a:pt x="14" y="12"/>
                      <a:pt x="11" y="9"/>
                    </a:cubicBezTo>
                    <a:cubicBezTo>
                      <a:pt x="7" y="7"/>
                      <a:pt x="0" y="0"/>
                      <a:pt x="2" y="5"/>
                    </a:cubicBezTo>
                    <a:cubicBezTo>
                      <a:pt x="4" y="11"/>
                      <a:pt x="7" y="13"/>
                      <a:pt x="7" y="15"/>
                    </a:cubicBezTo>
                    <a:cubicBezTo>
                      <a:pt x="8" y="18"/>
                      <a:pt x="8" y="22"/>
                      <a:pt x="9" y="22"/>
                    </a:cubicBezTo>
                    <a:cubicBezTo>
                      <a:pt x="10" y="22"/>
                      <a:pt x="8" y="26"/>
                      <a:pt x="8" y="27"/>
                    </a:cubicBezTo>
                    <a:cubicBezTo>
                      <a:pt x="8" y="28"/>
                      <a:pt x="6" y="27"/>
                      <a:pt x="7" y="30"/>
                    </a:cubicBezTo>
                    <a:cubicBezTo>
                      <a:pt x="8" y="33"/>
                      <a:pt x="12" y="41"/>
                      <a:pt x="14" y="44"/>
                    </a:cubicBezTo>
                    <a:cubicBezTo>
                      <a:pt x="17" y="46"/>
                      <a:pt x="16" y="50"/>
                      <a:pt x="19" y="52"/>
                    </a:cubicBezTo>
                    <a:cubicBezTo>
                      <a:pt x="23" y="54"/>
                      <a:pt x="24" y="55"/>
                      <a:pt x="24" y="58"/>
                    </a:cubicBezTo>
                    <a:cubicBezTo>
                      <a:pt x="24" y="61"/>
                      <a:pt x="27" y="63"/>
                      <a:pt x="28" y="66"/>
                    </a:cubicBezTo>
                    <a:cubicBezTo>
                      <a:pt x="28" y="69"/>
                      <a:pt x="26" y="70"/>
                      <a:pt x="27" y="72"/>
                    </a:cubicBezTo>
                    <a:cubicBezTo>
                      <a:pt x="28" y="75"/>
                      <a:pt x="29" y="73"/>
                      <a:pt x="26" y="77"/>
                    </a:cubicBezTo>
                    <a:cubicBezTo>
                      <a:pt x="22" y="81"/>
                      <a:pt x="21" y="80"/>
                      <a:pt x="23" y="83"/>
                    </a:cubicBezTo>
                    <a:cubicBezTo>
                      <a:pt x="26" y="85"/>
                      <a:pt x="27" y="87"/>
                      <a:pt x="28" y="86"/>
                    </a:cubicBezTo>
                    <a:cubicBezTo>
                      <a:pt x="28" y="84"/>
                      <a:pt x="26" y="82"/>
                      <a:pt x="29" y="83"/>
                    </a:cubicBezTo>
                    <a:cubicBezTo>
                      <a:pt x="32" y="83"/>
                      <a:pt x="33" y="84"/>
                      <a:pt x="32" y="87"/>
                    </a:cubicBezTo>
                    <a:cubicBezTo>
                      <a:pt x="32" y="90"/>
                      <a:pt x="31" y="89"/>
                      <a:pt x="29" y="92"/>
                    </a:cubicBezTo>
                    <a:cubicBezTo>
                      <a:pt x="27" y="94"/>
                      <a:pt x="27" y="93"/>
                      <a:pt x="26" y="97"/>
                    </a:cubicBezTo>
                    <a:cubicBezTo>
                      <a:pt x="24" y="100"/>
                      <a:pt x="23" y="102"/>
                      <a:pt x="24" y="106"/>
                    </a:cubicBezTo>
                    <a:cubicBezTo>
                      <a:pt x="24" y="110"/>
                      <a:pt x="25" y="113"/>
                      <a:pt x="27" y="114"/>
                    </a:cubicBezTo>
                    <a:cubicBezTo>
                      <a:pt x="29" y="114"/>
                      <a:pt x="30" y="116"/>
                      <a:pt x="31" y="117"/>
                    </a:cubicBezTo>
                    <a:cubicBezTo>
                      <a:pt x="31" y="118"/>
                      <a:pt x="34" y="117"/>
                      <a:pt x="36" y="119"/>
                    </a:cubicBezTo>
                    <a:cubicBezTo>
                      <a:pt x="38" y="121"/>
                      <a:pt x="40" y="119"/>
                      <a:pt x="40" y="121"/>
                    </a:cubicBezTo>
                    <a:cubicBezTo>
                      <a:pt x="40" y="123"/>
                      <a:pt x="41" y="123"/>
                      <a:pt x="40" y="125"/>
                    </a:cubicBezTo>
                    <a:cubicBezTo>
                      <a:pt x="40" y="126"/>
                      <a:pt x="35" y="126"/>
                      <a:pt x="34" y="126"/>
                    </a:cubicBezTo>
                    <a:cubicBezTo>
                      <a:pt x="33" y="127"/>
                      <a:pt x="33" y="124"/>
                      <a:pt x="30" y="126"/>
                    </a:cubicBezTo>
                    <a:cubicBezTo>
                      <a:pt x="28" y="129"/>
                      <a:pt x="27" y="128"/>
                      <a:pt x="26" y="128"/>
                    </a:cubicBezTo>
                    <a:cubicBezTo>
                      <a:pt x="25" y="129"/>
                      <a:pt x="24" y="127"/>
                      <a:pt x="23" y="127"/>
                    </a:cubicBezTo>
                    <a:cubicBezTo>
                      <a:pt x="24" y="133"/>
                      <a:pt x="24" y="133"/>
                      <a:pt x="24" y="133"/>
                    </a:cubicBezTo>
                    <a:cubicBezTo>
                      <a:pt x="24" y="133"/>
                      <a:pt x="25" y="138"/>
                      <a:pt x="26" y="139"/>
                    </a:cubicBezTo>
                    <a:cubicBezTo>
                      <a:pt x="27" y="140"/>
                      <a:pt x="26" y="142"/>
                      <a:pt x="28" y="142"/>
                    </a:cubicBezTo>
                    <a:cubicBezTo>
                      <a:pt x="29" y="143"/>
                      <a:pt x="31" y="143"/>
                      <a:pt x="33" y="143"/>
                    </a:cubicBezTo>
                    <a:cubicBezTo>
                      <a:pt x="35" y="143"/>
                      <a:pt x="39" y="141"/>
                      <a:pt x="40" y="140"/>
                    </a:cubicBezTo>
                    <a:cubicBezTo>
                      <a:pt x="40" y="138"/>
                      <a:pt x="45" y="135"/>
                      <a:pt x="48" y="135"/>
                    </a:cubicBezTo>
                    <a:cubicBezTo>
                      <a:pt x="50" y="135"/>
                      <a:pt x="52" y="137"/>
                      <a:pt x="54" y="138"/>
                    </a:cubicBezTo>
                    <a:cubicBezTo>
                      <a:pt x="57" y="138"/>
                      <a:pt x="57" y="138"/>
                      <a:pt x="59" y="139"/>
                    </a:cubicBezTo>
                    <a:cubicBezTo>
                      <a:pt x="60" y="141"/>
                      <a:pt x="61" y="142"/>
                      <a:pt x="61" y="142"/>
                    </a:cubicBezTo>
                    <a:cubicBezTo>
                      <a:pt x="77" y="141"/>
                      <a:pt x="77" y="141"/>
                      <a:pt x="77" y="141"/>
                    </a:cubicBezTo>
                    <a:cubicBezTo>
                      <a:pt x="77" y="141"/>
                      <a:pt x="78" y="143"/>
                      <a:pt x="79" y="143"/>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47" name="Freeform 44">
                <a:extLst>
                  <a:ext uri="{FF2B5EF4-FFF2-40B4-BE49-F238E27FC236}">
                    <a16:creationId xmlns:a16="http://schemas.microsoft.com/office/drawing/2014/main" id="{AD343DE1-E5D3-4B98-BC80-D9751973C083}"/>
                  </a:ext>
                </a:extLst>
              </p:cNvPr>
              <p:cNvSpPr>
                <a:spLocks/>
              </p:cNvSpPr>
              <p:nvPr/>
            </p:nvSpPr>
            <p:spPr bwMode="auto">
              <a:xfrm>
                <a:off x="2696249" y="2120110"/>
                <a:ext cx="633831" cy="377467"/>
              </a:xfrm>
              <a:custGeom>
                <a:avLst/>
                <a:gdLst>
                  <a:gd name="T0" fmla="*/ 313 w 121"/>
                  <a:gd name="T1" fmla="*/ 139 h 72"/>
                  <a:gd name="T2" fmla="*/ 313 w 121"/>
                  <a:gd name="T3" fmla="*/ 139 h 72"/>
                  <a:gd name="T4" fmla="*/ 324 w 121"/>
                  <a:gd name="T5" fmla="*/ 123 h 72"/>
                  <a:gd name="T6" fmla="*/ 319 w 121"/>
                  <a:gd name="T7" fmla="*/ 115 h 72"/>
                  <a:gd name="T8" fmla="*/ 311 w 121"/>
                  <a:gd name="T9" fmla="*/ 102 h 72"/>
                  <a:gd name="T10" fmla="*/ 311 w 121"/>
                  <a:gd name="T11" fmla="*/ 91 h 72"/>
                  <a:gd name="T12" fmla="*/ 305 w 121"/>
                  <a:gd name="T13" fmla="*/ 80 h 72"/>
                  <a:gd name="T14" fmla="*/ 305 w 121"/>
                  <a:gd name="T15" fmla="*/ 70 h 72"/>
                  <a:gd name="T16" fmla="*/ 300 w 121"/>
                  <a:gd name="T17" fmla="*/ 56 h 72"/>
                  <a:gd name="T18" fmla="*/ 308 w 121"/>
                  <a:gd name="T19" fmla="*/ 46 h 72"/>
                  <a:gd name="T20" fmla="*/ 292 w 121"/>
                  <a:gd name="T21" fmla="*/ 35 h 72"/>
                  <a:gd name="T22" fmla="*/ 289 w 121"/>
                  <a:gd name="T23" fmla="*/ 21 h 72"/>
                  <a:gd name="T24" fmla="*/ 292 w 121"/>
                  <a:gd name="T25" fmla="*/ 0 h 72"/>
                  <a:gd name="T26" fmla="*/ 276 w 121"/>
                  <a:gd name="T27" fmla="*/ 0 h 72"/>
                  <a:gd name="T28" fmla="*/ 276 w 121"/>
                  <a:gd name="T29" fmla="*/ 0 h 72"/>
                  <a:gd name="T30" fmla="*/ 268 w 121"/>
                  <a:gd name="T31" fmla="*/ 8 h 72"/>
                  <a:gd name="T32" fmla="*/ 246 w 121"/>
                  <a:gd name="T33" fmla="*/ 19 h 72"/>
                  <a:gd name="T34" fmla="*/ 233 w 121"/>
                  <a:gd name="T35" fmla="*/ 32 h 72"/>
                  <a:gd name="T36" fmla="*/ 222 w 121"/>
                  <a:gd name="T37" fmla="*/ 40 h 72"/>
                  <a:gd name="T38" fmla="*/ 212 w 121"/>
                  <a:gd name="T39" fmla="*/ 43 h 72"/>
                  <a:gd name="T40" fmla="*/ 190 w 121"/>
                  <a:gd name="T41" fmla="*/ 56 h 72"/>
                  <a:gd name="T42" fmla="*/ 185 w 121"/>
                  <a:gd name="T43" fmla="*/ 40 h 72"/>
                  <a:gd name="T44" fmla="*/ 166 w 121"/>
                  <a:gd name="T45" fmla="*/ 40 h 72"/>
                  <a:gd name="T46" fmla="*/ 147 w 121"/>
                  <a:gd name="T47" fmla="*/ 35 h 72"/>
                  <a:gd name="T48" fmla="*/ 139 w 121"/>
                  <a:gd name="T49" fmla="*/ 35 h 72"/>
                  <a:gd name="T50" fmla="*/ 131 w 121"/>
                  <a:gd name="T51" fmla="*/ 32 h 72"/>
                  <a:gd name="T52" fmla="*/ 120 w 121"/>
                  <a:gd name="T53" fmla="*/ 27 h 72"/>
                  <a:gd name="T54" fmla="*/ 110 w 121"/>
                  <a:gd name="T55" fmla="*/ 24 h 72"/>
                  <a:gd name="T56" fmla="*/ 99 w 121"/>
                  <a:gd name="T57" fmla="*/ 16 h 72"/>
                  <a:gd name="T58" fmla="*/ 75 w 121"/>
                  <a:gd name="T59" fmla="*/ 11 h 72"/>
                  <a:gd name="T60" fmla="*/ 70 w 121"/>
                  <a:gd name="T61" fmla="*/ 5 h 72"/>
                  <a:gd name="T62" fmla="*/ 64 w 121"/>
                  <a:gd name="T63" fmla="*/ 3 h 72"/>
                  <a:gd name="T64" fmla="*/ 40 w 121"/>
                  <a:gd name="T65" fmla="*/ 3 h 72"/>
                  <a:gd name="T66" fmla="*/ 27 w 121"/>
                  <a:gd name="T67" fmla="*/ 21 h 72"/>
                  <a:gd name="T68" fmla="*/ 21 w 121"/>
                  <a:gd name="T69" fmla="*/ 29 h 72"/>
                  <a:gd name="T70" fmla="*/ 24 w 121"/>
                  <a:gd name="T71" fmla="*/ 32 h 72"/>
                  <a:gd name="T72" fmla="*/ 40 w 121"/>
                  <a:gd name="T73" fmla="*/ 59 h 72"/>
                  <a:gd name="T74" fmla="*/ 54 w 121"/>
                  <a:gd name="T75" fmla="*/ 46 h 72"/>
                  <a:gd name="T76" fmla="*/ 67 w 121"/>
                  <a:gd name="T77" fmla="*/ 54 h 72"/>
                  <a:gd name="T78" fmla="*/ 62 w 121"/>
                  <a:gd name="T79" fmla="*/ 70 h 72"/>
                  <a:gd name="T80" fmla="*/ 64 w 121"/>
                  <a:gd name="T81" fmla="*/ 88 h 72"/>
                  <a:gd name="T82" fmla="*/ 51 w 121"/>
                  <a:gd name="T83" fmla="*/ 123 h 72"/>
                  <a:gd name="T84" fmla="*/ 19 w 121"/>
                  <a:gd name="T85" fmla="*/ 158 h 72"/>
                  <a:gd name="T86" fmla="*/ 27 w 121"/>
                  <a:gd name="T87" fmla="*/ 182 h 72"/>
                  <a:gd name="T88" fmla="*/ 72 w 121"/>
                  <a:gd name="T89" fmla="*/ 190 h 72"/>
                  <a:gd name="T90" fmla="*/ 72 w 121"/>
                  <a:gd name="T91" fmla="*/ 193 h 72"/>
                  <a:gd name="T92" fmla="*/ 72 w 121"/>
                  <a:gd name="T93" fmla="*/ 193 h 72"/>
                  <a:gd name="T94" fmla="*/ 99 w 121"/>
                  <a:gd name="T95" fmla="*/ 174 h 72"/>
                  <a:gd name="T96" fmla="*/ 134 w 121"/>
                  <a:gd name="T97" fmla="*/ 166 h 72"/>
                  <a:gd name="T98" fmla="*/ 187 w 121"/>
                  <a:gd name="T99" fmla="*/ 172 h 72"/>
                  <a:gd name="T100" fmla="*/ 233 w 121"/>
                  <a:gd name="T101" fmla="*/ 155 h 72"/>
                  <a:gd name="T102" fmla="*/ 254 w 121"/>
                  <a:gd name="T103" fmla="*/ 139 h 72"/>
                  <a:gd name="T104" fmla="*/ 311 w 121"/>
                  <a:gd name="T105" fmla="*/ 139 h 72"/>
                  <a:gd name="T106" fmla="*/ 313 w 121"/>
                  <a:gd name="T107" fmla="*/ 139 h 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1" h="72">
                    <a:moveTo>
                      <a:pt x="117" y="52"/>
                    </a:moveTo>
                    <a:cubicBezTo>
                      <a:pt x="117" y="52"/>
                      <a:pt x="117" y="52"/>
                      <a:pt x="117" y="52"/>
                    </a:cubicBezTo>
                    <a:cubicBezTo>
                      <a:pt x="119" y="49"/>
                      <a:pt x="121" y="47"/>
                      <a:pt x="121" y="46"/>
                    </a:cubicBezTo>
                    <a:cubicBezTo>
                      <a:pt x="121" y="45"/>
                      <a:pt x="121" y="43"/>
                      <a:pt x="119" y="43"/>
                    </a:cubicBezTo>
                    <a:cubicBezTo>
                      <a:pt x="117" y="43"/>
                      <a:pt x="116" y="41"/>
                      <a:pt x="116" y="38"/>
                    </a:cubicBezTo>
                    <a:cubicBezTo>
                      <a:pt x="117" y="36"/>
                      <a:pt x="117" y="36"/>
                      <a:pt x="116" y="34"/>
                    </a:cubicBezTo>
                    <a:cubicBezTo>
                      <a:pt x="114" y="32"/>
                      <a:pt x="114" y="31"/>
                      <a:pt x="114" y="30"/>
                    </a:cubicBezTo>
                    <a:cubicBezTo>
                      <a:pt x="115" y="28"/>
                      <a:pt x="116" y="28"/>
                      <a:pt x="114" y="26"/>
                    </a:cubicBezTo>
                    <a:cubicBezTo>
                      <a:pt x="112" y="24"/>
                      <a:pt x="111" y="23"/>
                      <a:pt x="112" y="21"/>
                    </a:cubicBezTo>
                    <a:cubicBezTo>
                      <a:pt x="114" y="20"/>
                      <a:pt x="115" y="18"/>
                      <a:pt x="115" y="17"/>
                    </a:cubicBezTo>
                    <a:cubicBezTo>
                      <a:pt x="115" y="15"/>
                      <a:pt x="111" y="15"/>
                      <a:pt x="109" y="13"/>
                    </a:cubicBezTo>
                    <a:cubicBezTo>
                      <a:pt x="107" y="12"/>
                      <a:pt x="108" y="13"/>
                      <a:pt x="108" y="8"/>
                    </a:cubicBezTo>
                    <a:cubicBezTo>
                      <a:pt x="108" y="2"/>
                      <a:pt x="109" y="0"/>
                      <a:pt x="109" y="0"/>
                    </a:cubicBezTo>
                    <a:cubicBezTo>
                      <a:pt x="109" y="0"/>
                      <a:pt x="105" y="1"/>
                      <a:pt x="103" y="0"/>
                    </a:cubicBezTo>
                    <a:cubicBezTo>
                      <a:pt x="103" y="0"/>
                      <a:pt x="103" y="0"/>
                      <a:pt x="103" y="0"/>
                    </a:cubicBezTo>
                    <a:cubicBezTo>
                      <a:pt x="103" y="1"/>
                      <a:pt x="102" y="3"/>
                      <a:pt x="100" y="3"/>
                    </a:cubicBezTo>
                    <a:cubicBezTo>
                      <a:pt x="98" y="4"/>
                      <a:pt x="93" y="5"/>
                      <a:pt x="92" y="7"/>
                    </a:cubicBezTo>
                    <a:cubicBezTo>
                      <a:pt x="90" y="8"/>
                      <a:pt x="88" y="9"/>
                      <a:pt x="87" y="12"/>
                    </a:cubicBezTo>
                    <a:cubicBezTo>
                      <a:pt x="86" y="15"/>
                      <a:pt x="84" y="15"/>
                      <a:pt x="83" y="15"/>
                    </a:cubicBezTo>
                    <a:cubicBezTo>
                      <a:pt x="82" y="16"/>
                      <a:pt x="80" y="15"/>
                      <a:pt x="79" y="16"/>
                    </a:cubicBezTo>
                    <a:cubicBezTo>
                      <a:pt x="78" y="17"/>
                      <a:pt x="73" y="18"/>
                      <a:pt x="71" y="21"/>
                    </a:cubicBezTo>
                    <a:cubicBezTo>
                      <a:pt x="71" y="21"/>
                      <a:pt x="72" y="16"/>
                      <a:pt x="69" y="15"/>
                    </a:cubicBezTo>
                    <a:cubicBezTo>
                      <a:pt x="67" y="15"/>
                      <a:pt x="63" y="15"/>
                      <a:pt x="62" y="15"/>
                    </a:cubicBezTo>
                    <a:cubicBezTo>
                      <a:pt x="60" y="15"/>
                      <a:pt x="56" y="13"/>
                      <a:pt x="55" y="13"/>
                    </a:cubicBezTo>
                    <a:cubicBezTo>
                      <a:pt x="54" y="12"/>
                      <a:pt x="53" y="12"/>
                      <a:pt x="52" y="13"/>
                    </a:cubicBezTo>
                    <a:cubicBezTo>
                      <a:pt x="51" y="14"/>
                      <a:pt x="50" y="12"/>
                      <a:pt x="49" y="12"/>
                    </a:cubicBezTo>
                    <a:cubicBezTo>
                      <a:pt x="48" y="11"/>
                      <a:pt x="46" y="10"/>
                      <a:pt x="45" y="10"/>
                    </a:cubicBezTo>
                    <a:cubicBezTo>
                      <a:pt x="44" y="10"/>
                      <a:pt x="41" y="9"/>
                      <a:pt x="41" y="9"/>
                    </a:cubicBezTo>
                    <a:cubicBezTo>
                      <a:pt x="41" y="9"/>
                      <a:pt x="44" y="7"/>
                      <a:pt x="37" y="6"/>
                    </a:cubicBezTo>
                    <a:cubicBezTo>
                      <a:pt x="31" y="6"/>
                      <a:pt x="29" y="5"/>
                      <a:pt x="28" y="4"/>
                    </a:cubicBezTo>
                    <a:cubicBezTo>
                      <a:pt x="27" y="4"/>
                      <a:pt x="27" y="2"/>
                      <a:pt x="26" y="2"/>
                    </a:cubicBezTo>
                    <a:cubicBezTo>
                      <a:pt x="25" y="2"/>
                      <a:pt x="25" y="0"/>
                      <a:pt x="24" y="1"/>
                    </a:cubicBezTo>
                    <a:cubicBezTo>
                      <a:pt x="22" y="1"/>
                      <a:pt x="19" y="0"/>
                      <a:pt x="15" y="1"/>
                    </a:cubicBezTo>
                    <a:cubicBezTo>
                      <a:pt x="11" y="3"/>
                      <a:pt x="10" y="5"/>
                      <a:pt x="10" y="8"/>
                    </a:cubicBezTo>
                    <a:cubicBezTo>
                      <a:pt x="10" y="10"/>
                      <a:pt x="9" y="11"/>
                      <a:pt x="8" y="11"/>
                    </a:cubicBezTo>
                    <a:cubicBezTo>
                      <a:pt x="9" y="12"/>
                      <a:pt x="9" y="12"/>
                      <a:pt x="9" y="12"/>
                    </a:cubicBezTo>
                    <a:cubicBezTo>
                      <a:pt x="15" y="22"/>
                      <a:pt x="15" y="22"/>
                      <a:pt x="15" y="22"/>
                    </a:cubicBezTo>
                    <a:cubicBezTo>
                      <a:pt x="20" y="17"/>
                      <a:pt x="20" y="17"/>
                      <a:pt x="20" y="17"/>
                    </a:cubicBezTo>
                    <a:cubicBezTo>
                      <a:pt x="20" y="17"/>
                      <a:pt x="24" y="19"/>
                      <a:pt x="25" y="20"/>
                    </a:cubicBezTo>
                    <a:cubicBezTo>
                      <a:pt x="27" y="21"/>
                      <a:pt x="25" y="25"/>
                      <a:pt x="23" y="26"/>
                    </a:cubicBezTo>
                    <a:cubicBezTo>
                      <a:pt x="20" y="27"/>
                      <a:pt x="26" y="27"/>
                      <a:pt x="24" y="33"/>
                    </a:cubicBezTo>
                    <a:cubicBezTo>
                      <a:pt x="23" y="39"/>
                      <a:pt x="23" y="42"/>
                      <a:pt x="19" y="46"/>
                    </a:cubicBezTo>
                    <a:cubicBezTo>
                      <a:pt x="15" y="49"/>
                      <a:pt x="8" y="54"/>
                      <a:pt x="7" y="59"/>
                    </a:cubicBezTo>
                    <a:cubicBezTo>
                      <a:pt x="6" y="64"/>
                      <a:pt x="0" y="65"/>
                      <a:pt x="10" y="68"/>
                    </a:cubicBezTo>
                    <a:cubicBezTo>
                      <a:pt x="21" y="71"/>
                      <a:pt x="22" y="68"/>
                      <a:pt x="27" y="71"/>
                    </a:cubicBezTo>
                    <a:cubicBezTo>
                      <a:pt x="27" y="71"/>
                      <a:pt x="27" y="72"/>
                      <a:pt x="27" y="72"/>
                    </a:cubicBezTo>
                    <a:cubicBezTo>
                      <a:pt x="27" y="72"/>
                      <a:pt x="27" y="72"/>
                      <a:pt x="27" y="72"/>
                    </a:cubicBezTo>
                    <a:cubicBezTo>
                      <a:pt x="31" y="69"/>
                      <a:pt x="35" y="66"/>
                      <a:pt x="37" y="65"/>
                    </a:cubicBezTo>
                    <a:cubicBezTo>
                      <a:pt x="40" y="62"/>
                      <a:pt x="42" y="59"/>
                      <a:pt x="50" y="62"/>
                    </a:cubicBezTo>
                    <a:cubicBezTo>
                      <a:pt x="59" y="64"/>
                      <a:pt x="67" y="65"/>
                      <a:pt x="70" y="64"/>
                    </a:cubicBezTo>
                    <a:cubicBezTo>
                      <a:pt x="74" y="63"/>
                      <a:pt x="85" y="61"/>
                      <a:pt x="87" y="58"/>
                    </a:cubicBezTo>
                    <a:cubicBezTo>
                      <a:pt x="90" y="55"/>
                      <a:pt x="95" y="52"/>
                      <a:pt x="95" y="52"/>
                    </a:cubicBezTo>
                    <a:cubicBezTo>
                      <a:pt x="116" y="52"/>
                      <a:pt x="116" y="52"/>
                      <a:pt x="116" y="52"/>
                    </a:cubicBezTo>
                    <a:lnTo>
                      <a:pt x="117" y="52"/>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48" name="Freeform 45">
                <a:extLst>
                  <a:ext uri="{FF2B5EF4-FFF2-40B4-BE49-F238E27FC236}">
                    <a16:creationId xmlns:a16="http://schemas.microsoft.com/office/drawing/2014/main" id="{DFE64104-132C-4853-A073-8528B93154A4}"/>
                  </a:ext>
                </a:extLst>
              </p:cNvPr>
              <p:cNvSpPr>
                <a:spLocks/>
              </p:cNvSpPr>
              <p:nvPr/>
            </p:nvSpPr>
            <p:spPr bwMode="auto">
              <a:xfrm>
                <a:off x="2837101" y="2391964"/>
                <a:ext cx="680782" cy="402893"/>
              </a:xfrm>
              <a:custGeom>
                <a:avLst/>
                <a:gdLst>
                  <a:gd name="T0" fmla="*/ 0 w 130"/>
                  <a:gd name="T1" fmla="*/ 128 h 77"/>
                  <a:gd name="T2" fmla="*/ 3 w 130"/>
                  <a:gd name="T3" fmla="*/ 128 h 77"/>
                  <a:gd name="T4" fmla="*/ 8 w 130"/>
                  <a:gd name="T5" fmla="*/ 139 h 77"/>
                  <a:gd name="T6" fmla="*/ 21 w 130"/>
                  <a:gd name="T7" fmla="*/ 139 h 77"/>
                  <a:gd name="T8" fmla="*/ 19 w 130"/>
                  <a:gd name="T9" fmla="*/ 126 h 77"/>
                  <a:gd name="T10" fmla="*/ 27 w 130"/>
                  <a:gd name="T11" fmla="*/ 118 h 77"/>
                  <a:gd name="T12" fmla="*/ 46 w 130"/>
                  <a:gd name="T13" fmla="*/ 123 h 77"/>
                  <a:gd name="T14" fmla="*/ 62 w 130"/>
                  <a:gd name="T15" fmla="*/ 118 h 77"/>
                  <a:gd name="T16" fmla="*/ 75 w 130"/>
                  <a:gd name="T17" fmla="*/ 115 h 77"/>
                  <a:gd name="T18" fmla="*/ 88 w 130"/>
                  <a:gd name="T19" fmla="*/ 120 h 77"/>
                  <a:gd name="T20" fmla="*/ 107 w 130"/>
                  <a:gd name="T21" fmla="*/ 104 h 77"/>
                  <a:gd name="T22" fmla="*/ 126 w 130"/>
                  <a:gd name="T23" fmla="*/ 112 h 77"/>
                  <a:gd name="T24" fmla="*/ 131 w 130"/>
                  <a:gd name="T25" fmla="*/ 128 h 77"/>
                  <a:gd name="T26" fmla="*/ 131 w 130"/>
                  <a:gd name="T27" fmla="*/ 139 h 77"/>
                  <a:gd name="T28" fmla="*/ 150 w 130"/>
                  <a:gd name="T29" fmla="*/ 147 h 77"/>
                  <a:gd name="T30" fmla="*/ 158 w 130"/>
                  <a:gd name="T31" fmla="*/ 155 h 77"/>
                  <a:gd name="T32" fmla="*/ 166 w 130"/>
                  <a:gd name="T33" fmla="*/ 163 h 77"/>
                  <a:gd name="T34" fmla="*/ 179 w 130"/>
                  <a:gd name="T35" fmla="*/ 144 h 77"/>
                  <a:gd name="T36" fmla="*/ 206 w 130"/>
                  <a:gd name="T37" fmla="*/ 139 h 77"/>
                  <a:gd name="T38" fmla="*/ 225 w 130"/>
                  <a:gd name="T39" fmla="*/ 152 h 77"/>
                  <a:gd name="T40" fmla="*/ 225 w 130"/>
                  <a:gd name="T41" fmla="*/ 174 h 77"/>
                  <a:gd name="T42" fmla="*/ 244 w 130"/>
                  <a:gd name="T43" fmla="*/ 187 h 77"/>
                  <a:gd name="T44" fmla="*/ 262 w 130"/>
                  <a:gd name="T45" fmla="*/ 203 h 77"/>
                  <a:gd name="T46" fmla="*/ 276 w 130"/>
                  <a:gd name="T47" fmla="*/ 195 h 77"/>
                  <a:gd name="T48" fmla="*/ 286 w 130"/>
                  <a:gd name="T49" fmla="*/ 193 h 77"/>
                  <a:gd name="T50" fmla="*/ 297 w 130"/>
                  <a:gd name="T51" fmla="*/ 203 h 77"/>
                  <a:gd name="T52" fmla="*/ 308 w 130"/>
                  <a:gd name="T53" fmla="*/ 201 h 77"/>
                  <a:gd name="T54" fmla="*/ 308 w 130"/>
                  <a:gd name="T55" fmla="*/ 185 h 77"/>
                  <a:gd name="T56" fmla="*/ 316 w 130"/>
                  <a:gd name="T57" fmla="*/ 169 h 77"/>
                  <a:gd name="T58" fmla="*/ 340 w 130"/>
                  <a:gd name="T59" fmla="*/ 150 h 77"/>
                  <a:gd name="T60" fmla="*/ 345 w 130"/>
                  <a:gd name="T61" fmla="*/ 134 h 77"/>
                  <a:gd name="T62" fmla="*/ 335 w 130"/>
                  <a:gd name="T63" fmla="*/ 118 h 77"/>
                  <a:gd name="T64" fmla="*/ 305 w 130"/>
                  <a:gd name="T65" fmla="*/ 80 h 77"/>
                  <a:gd name="T66" fmla="*/ 300 w 130"/>
                  <a:gd name="T67" fmla="*/ 64 h 77"/>
                  <a:gd name="T68" fmla="*/ 305 w 130"/>
                  <a:gd name="T69" fmla="*/ 56 h 77"/>
                  <a:gd name="T70" fmla="*/ 297 w 130"/>
                  <a:gd name="T71" fmla="*/ 43 h 77"/>
                  <a:gd name="T72" fmla="*/ 273 w 130"/>
                  <a:gd name="T73" fmla="*/ 27 h 77"/>
                  <a:gd name="T74" fmla="*/ 260 w 130"/>
                  <a:gd name="T75" fmla="*/ 19 h 77"/>
                  <a:gd name="T76" fmla="*/ 244 w 130"/>
                  <a:gd name="T77" fmla="*/ 13 h 77"/>
                  <a:gd name="T78" fmla="*/ 241 w 130"/>
                  <a:gd name="T79" fmla="*/ 0 h 77"/>
                  <a:gd name="T80" fmla="*/ 238 w 130"/>
                  <a:gd name="T81" fmla="*/ 0 h 77"/>
                  <a:gd name="T82" fmla="*/ 182 w 130"/>
                  <a:gd name="T83" fmla="*/ 0 h 77"/>
                  <a:gd name="T84" fmla="*/ 161 w 130"/>
                  <a:gd name="T85" fmla="*/ 16 h 77"/>
                  <a:gd name="T86" fmla="*/ 115 w 130"/>
                  <a:gd name="T87" fmla="*/ 32 h 77"/>
                  <a:gd name="T88" fmla="*/ 62 w 130"/>
                  <a:gd name="T89" fmla="*/ 27 h 77"/>
                  <a:gd name="T90" fmla="*/ 27 w 130"/>
                  <a:gd name="T91" fmla="*/ 35 h 77"/>
                  <a:gd name="T92" fmla="*/ 3 w 130"/>
                  <a:gd name="T93" fmla="*/ 51 h 77"/>
                  <a:gd name="T94" fmla="*/ 0 w 130"/>
                  <a:gd name="T95" fmla="*/ 54 h 77"/>
                  <a:gd name="T96" fmla="*/ 8 w 130"/>
                  <a:gd name="T97" fmla="*/ 86 h 77"/>
                  <a:gd name="T98" fmla="*/ 3 w 130"/>
                  <a:gd name="T99" fmla="*/ 118 h 77"/>
                  <a:gd name="T100" fmla="*/ 0 w 130"/>
                  <a:gd name="T101" fmla="*/ 126 h 77"/>
                  <a:gd name="T102" fmla="*/ 0 w 130"/>
                  <a:gd name="T103" fmla="*/ 128 h 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0" h="77">
                    <a:moveTo>
                      <a:pt x="0" y="48"/>
                    </a:moveTo>
                    <a:cubicBezTo>
                      <a:pt x="0" y="48"/>
                      <a:pt x="1" y="48"/>
                      <a:pt x="1" y="48"/>
                    </a:cubicBezTo>
                    <a:cubicBezTo>
                      <a:pt x="1" y="49"/>
                      <a:pt x="1" y="53"/>
                      <a:pt x="3" y="52"/>
                    </a:cubicBezTo>
                    <a:cubicBezTo>
                      <a:pt x="5" y="52"/>
                      <a:pt x="8" y="54"/>
                      <a:pt x="8" y="52"/>
                    </a:cubicBezTo>
                    <a:cubicBezTo>
                      <a:pt x="8" y="50"/>
                      <a:pt x="7" y="48"/>
                      <a:pt x="7" y="47"/>
                    </a:cubicBezTo>
                    <a:cubicBezTo>
                      <a:pt x="7" y="46"/>
                      <a:pt x="8" y="44"/>
                      <a:pt x="10" y="44"/>
                    </a:cubicBezTo>
                    <a:cubicBezTo>
                      <a:pt x="12" y="45"/>
                      <a:pt x="15" y="47"/>
                      <a:pt x="17" y="46"/>
                    </a:cubicBezTo>
                    <a:cubicBezTo>
                      <a:pt x="19" y="46"/>
                      <a:pt x="22" y="45"/>
                      <a:pt x="23" y="44"/>
                    </a:cubicBezTo>
                    <a:cubicBezTo>
                      <a:pt x="25" y="43"/>
                      <a:pt x="26" y="42"/>
                      <a:pt x="28" y="43"/>
                    </a:cubicBezTo>
                    <a:cubicBezTo>
                      <a:pt x="30" y="44"/>
                      <a:pt x="33" y="45"/>
                      <a:pt x="33" y="45"/>
                    </a:cubicBezTo>
                    <a:cubicBezTo>
                      <a:pt x="34" y="45"/>
                      <a:pt x="38" y="40"/>
                      <a:pt x="40" y="39"/>
                    </a:cubicBezTo>
                    <a:cubicBezTo>
                      <a:pt x="42" y="39"/>
                      <a:pt x="45" y="40"/>
                      <a:pt x="47" y="42"/>
                    </a:cubicBezTo>
                    <a:cubicBezTo>
                      <a:pt x="49" y="44"/>
                      <a:pt x="47" y="46"/>
                      <a:pt x="49" y="48"/>
                    </a:cubicBezTo>
                    <a:cubicBezTo>
                      <a:pt x="51" y="50"/>
                      <a:pt x="47" y="50"/>
                      <a:pt x="49" y="52"/>
                    </a:cubicBezTo>
                    <a:cubicBezTo>
                      <a:pt x="51" y="54"/>
                      <a:pt x="55" y="53"/>
                      <a:pt x="56" y="55"/>
                    </a:cubicBezTo>
                    <a:cubicBezTo>
                      <a:pt x="58" y="57"/>
                      <a:pt x="58" y="58"/>
                      <a:pt x="59" y="58"/>
                    </a:cubicBezTo>
                    <a:cubicBezTo>
                      <a:pt x="60" y="59"/>
                      <a:pt x="59" y="63"/>
                      <a:pt x="62" y="61"/>
                    </a:cubicBezTo>
                    <a:cubicBezTo>
                      <a:pt x="64" y="58"/>
                      <a:pt x="64" y="55"/>
                      <a:pt x="67" y="54"/>
                    </a:cubicBezTo>
                    <a:cubicBezTo>
                      <a:pt x="70" y="53"/>
                      <a:pt x="74" y="52"/>
                      <a:pt x="77" y="52"/>
                    </a:cubicBezTo>
                    <a:cubicBezTo>
                      <a:pt x="80" y="53"/>
                      <a:pt x="84" y="54"/>
                      <a:pt x="84" y="57"/>
                    </a:cubicBezTo>
                    <a:cubicBezTo>
                      <a:pt x="83" y="60"/>
                      <a:pt x="83" y="64"/>
                      <a:pt x="84" y="65"/>
                    </a:cubicBezTo>
                    <a:cubicBezTo>
                      <a:pt x="86" y="66"/>
                      <a:pt x="90" y="68"/>
                      <a:pt x="91" y="70"/>
                    </a:cubicBezTo>
                    <a:cubicBezTo>
                      <a:pt x="92" y="71"/>
                      <a:pt x="96" y="77"/>
                      <a:pt x="98" y="76"/>
                    </a:cubicBezTo>
                    <a:cubicBezTo>
                      <a:pt x="99" y="76"/>
                      <a:pt x="102" y="74"/>
                      <a:pt x="103" y="73"/>
                    </a:cubicBezTo>
                    <a:cubicBezTo>
                      <a:pt x="104" y="72"/>
                      <a:pt x="106" y="72"/>
                      <a:pt x="107" y="72"/>
                    </a:cubicBezTo>
                    <a:cubicBezTo>
                      <a:pt x="108" y="73"/>
                      <a:pt x="108" y="77"/>
                      <a:pt x="111" y="76"/>
                    </a:cubicBezTo>
                    <a:cubicBezTo>
                      <a:pt x="114" y="76"/>
                      <a:pt x="115" y="75"/>
                      <a:pt x="115" y="75"/>
                    </a:cubicBezTo>
                    <a:cubicBezTo>
                      <a:pt x="115" y="75"/>
                      <a:pt x="115" y="70"/>
                      <a:pt x="115" y="69"/>
                    </a:cubicBezTo>
                    <a:cubicBezTo>
                      <a:pt x="114" y="68"/>
                      <a:pt x="116" y="64"/>
                      <a:pt x="118" y="63"/>
                    </a:cubicBezTo>
                    <a:cubicBezTo>
                      <a:pt x="120" y="62"/>
                      <a:pt x="126" y="57"/>
                      <a:pt x="127" y="56"/>
                    </a:cubicBezTo>
                    <a:cubicBezTo>
                      <a:pt x="128" y="55"/>
                      <a:pt x="130" y="53"/>
                      <a:pt x="129" y="50"/>
                    </a:cubicBezTo>
                    <a:cubicBezTo>
                      <a:pt x="128" y="47"/>
                      <a:pt x="126" y="45"/>
                      <a:pt x="125" y="44"/>
                    </a:cubicBezTo>
                    <a:cubicBezTo>
                      <a:pt x="123" y="43"/>
                      <a:pt x="117" y="39"/>
                      <a:pt x="114" y="30"/>
                    </a:cubicBezTo>
                    <a:cubicBezTo>
                      <a:pt x="114" y="30"/>
                      <a:pt x="112" y="25"/>
                      <a:pt x="112" y="24"/>
                    </a:cubicBezTo>
                    <a:cubicBezTo>
                      <a:pt x="112" y="23"/>
                      <a:pt x="114" y="22"/>
                      <a:pt x="114" y="21"/>
                    </a:cubicBezTo>
                    <a:cubicBezTo>
                      <a:pt x="115" y="19"/>
                      <a:pt x="116" y="18"/>
                      <a:pt x="111" y="16"/>
                    </a:cubicBezTo>
                    <a:cubicBezTo>
                      <a:pt x="107" y="13"/>
                      <a:pt x="105" y="12"/>
                      <a:pt x="102" y="10"/>
                    </a:cubicBezTo>
                    <a:cubicBezTo>
                      <a:pt x="100" y="9"/>
                      <a:pt x="99" y="6"/>
                      <a:pt x="97" y="7"/>
                    </a:cubicBezTo>
                    <a:cubicBezTo>
                      <a:pt x="94" y="7"/>
                      <a:pt x="92" y="6"/>
                      <a:pt x="91" y="5"/>
                    </a:cubicBezTo>
                    <a:cubicBezTo>
                      <a:pt x="90" y="3"/>
                      <a:pt x="89" y="2"/>
                      <a:pt x="90" y="0"/>
                    </a:cubicBezTo>
                    <a:cubicBezTo>
                      <a:pt x="89" y="0"/>
                      <a:pt x="89" y="0"/>
                      <a:pt x="89" y="0"/>
                    </a:cubicBezTo>
                    <a:cubicBezTo>
                      <a:pt x="68" y="0"/>
                      <a:pt x="68" y="0"/>
                      <a:pt x="68" y="0"/>
                    </a:cubicBezTo>
                    <a:cubicBezTo>
                      <a:pt x="68" y="0"/>
                      <a:pt x="63" y="3"/>
                      <a:pt x="60" y="6"/>
                    </a:cubicBezTo>
                    <a:cubicBezTo>
                      <a:pt x="58" y="9"/>
                      <a:pt x="47" y="11"/>
                      <a:pt x="43" y="12"/>
                    </a:cubicBezTo>
                    <a:cubicBezTo>
                      <a:pt x="40" y="13"/>
                      <a:pt x="32" y="12"/>
                      <a:pt x="23" y="10"/>
                    </a:cubicBezTo>
                    <a:cubicBezTo>
                      <a:pt x="15" y="7"/>
                      <a:pt x="13" y="10"/>
                      <a:pt x="10" y="13"/>
                    </a:cubicBezTo>
                    <a:cubicBezTo>
                      <a:pt x="8" y="14"/>
                      <a:pt x="4" y="17"/>
                      <a:pt x="1" y="19"/>
                    </a:cubicBezTo>
                    <a:cubicBezTo>
                      <a:pt x="0" y="20"/>
                      <a:pt x="0" y="20"/>
                      <a:pt x="0" y="20"/>
                    </a:cubicBezTo>
                    <a:cubicBezTo>
                      <a:pt x="4" y="23"/>
                      <a:pt x="3" y="26"/>
                      <a:pt x="3" y="32"/>
                    </a:cubicBezTo>
                    <a:cubicBezTo>
                      <a:pt x="3" y="39"/>
                      <a:pt x="3" y="41"/>
                      <a:pt x="1" y="44"/>
                    </a:cubicBezTo>
                    <a:cubicBezTo>
                      <a:pt x="1" y="45"/>
                      <a:pt x="1" y="46"/>
                      <a:pt x="0" y="47"/>
                    </a:cubicBezTo>
                    <a:lnTo>
                      <a:pt x="0" y="48"/>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49" name="Freeform 46">
                <a:extLst>
                  <a:ext uri="{FF2B5EF4-FFF2-40B4-BE49-F238E27FC236}">
                    <a16:creationId xmlns:a16="http://schemas.microsoft.com/office/drawing/2014/main" id="{3052AEF4-9796-486F-A9F7-A442C73C5F9B}"/>
                  </a:ext>
                </a:extLst>
              </p:cNvPr>
              <p:cNvSpPr>
                <a:spLocks/>
              </p:cNvSpPr>
              <p:nvPr/>
            </p:nvSpPr>
            <p:spPr bwMode="auto">
              <a:xfrm>
                <a:off x="2659080" y="2595367"/>
                <a:ext cx="481242" cy="459611"/>
              </a:xfrm>
              <a:custGeom>
                <a:avLst/>
                <a:gdLst>
                  <a:gd name="T0" fmla="*/ 246 w 92"/>
                  <a:gd name="T1" fmla="*/ 51 h 88"/>
                  <a:gd name="T2" fmla="*/ 230 w 92"/>
                  <a:gd name="T3" fmla="*/ 59 h 88"/>
                  <a:gd name="T4" fmla="*/ 219 w 92"/>
                  <a:gd name="T5" fmla="*/ 77 h 88"/>
                  <a:gd name="T6" fmla="*/ 222 w 92"/>
                  <a:gd name="T7" fmla="*/ 104 h 88"/>
                  <a:gd name="T8" fmla="*/ 201 w 92"/>
                  <a:gd name="T9" fmla="*/ 112 h 88"/>
                  <a:gd name="T10" fmla="*/ 187 w 92"/>
                  <a:gd name="T11" fmla="*/ 118 h 88"/>
                  <a:gd name="T12" fmla="*/ 190 w 92"/>
                  <a:gd name="T13" fmla="*/ 147 h 88"/>
                  <a:gd name="T14" fmla="*/ 174 w 92"/>
                  <a:gd name="T15" fmla="*/ 158 h 88"/>
                  <a:gd name="T16" fmla="*/ 182 w 92"/>
                  <a:gd name="T17" fmla="*/ 168 h 88"/>
                  <a:gd name="T18" fmla="*/ 171 w 92"/>
                  <a:gd name="T19" fmla="*/ 179 h 88"/>
                  <a:gd name="T20" fmla="*/ 160 w 92"/>
                  <a:gd name="T21" fmla="*/ 187 h 88"/>
                  <a:gd name="T22" fmla="*/ 163 w 92"/>
                  <a:gd name="T23" fmla="*/ 200 h 88"/>
                  <a:gd name="T24" fmla="*/ 166 w 92"/>
                  <a:gd name="T25" fmla="*/ 219 h 88"/>
                  <a:gd name="T26" fmla="*/ 158 w 92"/>
                  <a:gd name="T27" fmla="*/ 232 h 88"/>
                  <a:gd name="T28" fmla="*/ 158 w 92"/>
                  <a:gd name="T29" fmla="*/ 235 h 88"/>
                  <a:gd name="T30" fmla="*/ 158 w 92"/>
                  <a:gd name="T31" fmla="*/ 232 h 88"/>
                  <a:gd name="T32" fmla="*/ 128 w 92"/>
                  <a:gd name="T33" fmla="*/ 222 h 88"/>
                  <a:gd name="T34" fmla="*/ 80 w 92"/>
                  <a:gd name="T35" fmla="*/ 227 h 88"/>
                  <a:gd name="T36" fmla="*/ 56 w 92"/>
                  <a:gd name="T37" fmla="*/ 219 h 88"/>
                  <a:gd name="T38" fmla="*/ 0 w 92"/>
                  <a:gd name="T39" fmla="*/ 203 h 88"/>
                  <a:gd name="T40" fmla="*/ 3 w 92"/>
                  <a:gd name="T41" fmla="*/ 200 h 88"/>
                  <a:gd name="T42" fmla="*/ 24 w 92"/>
                  <a:gd name="T43" fmla="*/ 158 h 88"/>
                  <a:gd name="T44" fmla="*/ 51 w 92"/>
                  <a:gd name="T45" fmla="*/ 160 h 88"/>
                  <a:gd name="T46" fmla="*/ 45 w 92"/>
                  <a:gd name="T47" fmla="*/ 128 h 88"/>
                  <a:gd name="T48" fmla="*/ 43 w 92"/>
                  <a:gd name="T49" fmla="*/ 109 h 88"/>
                  <a:gd name="T50" fmla="*/ 35 w 92"/>
                  <a:gd name="T51" fmla="*/ 88 h 88"/>
                  <a:gd name="T52" fmla="*/ 40 w 92"/>
                  <a:gd name="T53" fmla="*/ 75 h 88"/>
                  <a:gd name="T54" fmla="*/ 43 w 92"/>
                  <a:gd name="T55" fmla="*/ 56 h 88"/>
                  <a:gd name="T56" fmla="*/ 45 w 92"/>
                  <a:gd name="T57" fmla="*/ 29 h 88"/>
                  <a:gd name="T58" fmla="*/ 43 w 92"/>
                  <a:gd name="T59" fmla="*/ 19 h 88"/>
                  <a:gd name="T60" fmla="*/ 43 w 92"/>
                  <a:gd name="T61" fmla="*/ 19 h 88"/>
                  <a:gd name="T62" fmla="*/ 86 w 92"/>
                  <a:gd name="T63" fmla="*/ 16 h 88"/>
                  <a:gd name="T64" fmla="*/ 94 w 92"/>
                  <a:gd name="T65" fmla="*/ 24 h 88"/>
                  <a:gd name="T66" fmla="*/ 99 w 92"/>
                  <a:gd name="T67" fmla="*/ 35 h 88"/>
                  <a:gd name="T68" fmla="*/ 112 w 92"/>
                  <a:gd name="T69" fmla="*/ 35 h 88"/>
                  <a:gd name="T70" fmla="*/ 110 w 92"/>
                  <a:gd name="T71" fmla="*/ 21 h 88"/>
                  <a:gd name="T72" fmla="*/ 118 w 92"/>
                  <a:gd name="T73" fmla="*/ 13 h 88"/>
                  <a:gd name="T74" fmla="*/ 136 w 92"/>
                  <a:gd name="T75" fmla="*/ 19 h 88"/>
                  <a:gd name="T76" fmla="*/ 152 w 92"/>
                  <a:gd name="T77" fmla="*/ 13 h 88"/>
                  <a:gd name="T78" fmla="*/ 166 w 92"/>
                  <a:gd name="T79" fmla="*/ 11 h 88"/>
                  <a:gd name="T80" fmla="*/ 179 w 92"/>
                  <a:gd name="T81" fmla="*/ 16 h 88"/>
                  <a:gd name="T82" fmla="*/ 198 w 92"/>
                  <a:gd name="T83" fmla="*/ 0 h 88"/>
                  <a:gd name="T84" fmla="*/ 217 w 92"/>
                  <a:gd name="T85" fmla="*/ 8 h 88"/>
                  <a:gd name="T86" fmla="*/ 222 w 92"/>
                  <a:gd name="T87" fmla="*/ 24 h 88"/>
                  <a:gd name="T88" fmla="*/ 222 w 92"/>
                  <a:gd name="T89" fmla="*/ 35 h 88"/>
                  <a:gd name="T90" fmla="*/ 241 w 92"/>
                  <a:gd name="T91" fmla="*/ 43 h 88"/>
                  <a:gd name="T92" fmla="*/ 246 w 92"/>
                  <a:gd name="T93" fmla="*/ 48 h 88"/>
                  <a:gd name="T94" fmla="*/ 246 w 92"/>
                  <a:gd name="T95" fmla="*/ 51 h 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2" h="88">
                    <a:moveTo>
                      <a:pt x="92" y="19"/>
                    </a:moveTo>
                    <a:cubicBezTo>
                      <a:pt x="90" y="20"/>
                      <a:pt x="88" y="21"/>
                      <a:pt x="86" y="22"/>
                    </a:cubicBezTo>
                    <a:cubicBezTo>
                      <a:pt x="83" y="23"/>
                      <a:pt x="81" y="24"/>
                      <a:pt x="82" y="29"/>
                    </a:cubicBezTo>
                    <a:cubicBezTo>
                      <a:pt x="83" y="35"/>
                      <a:pt x="86" y="36"/>
                      <a:pt x="83" y="39"/>
                    </a:cubicBezTo>
                    <a:cubicBezTo>
                      <a:pt x="79" y="41"/>
                      <a:pt x="76" y="40"/>
                      <a:pt x="75" y="42"/>
                    </a:cubicBezTo>
                    <a:cubicBezTo>
                      <a:pt x="74" y="44"/>
                      <a:pt x="68" y="38"/>
                      <a:pt x="70" y="44"/>
                    </a:cubicBezTo>
                    <a:cubicBezTo>
                      <a:pt x="72" y="49"/>
                      <a:pt x="73" y="53"/>
                      <a:pt x="71" y="55"/>
                    </a:cubicBezTo>
                    <a:cubicBezTo>
                      <a:pt x="68" y="58"/>
                      <a:pt x="63" y="56"/>
                      <a:pt x="65" y="59"/>
                    </a:cubicBezTo>
                    <a:cubicBezTo>
                      <a:pt x="68" y="62"/>
                      <a:pt x="69" y="62"/>
                      <a:pt x="68" y="63"/>
                    </a:cubicBezTo>
                    <a:cubicBezTo>
                      <a:pt x="67" y="65"/>
                      <a:pt x="67" y="65"/>
                      <a:pt x="64" y="67"/>
                    </a:cubicBezTo>
                    <a:cubicBezTo>
                      <a:pt x="62" y="70"/>
                      <a:pt x="61" y="68"/>
                      <a:pt x="60" y="70"/>
                    </a:cubicBezTo>
                    <a:cubicBezTo>
                      <a:pt x="60" y="72"/>
                      <a:pt x="59" y="72"/>
                      <a:pt x="61" y="75"/>
                    </a:cubicBezTo>
                    <a:cubicBezTo>
                      <a:pt x="62" y="78"/>
                      <a:pt x="63" y="79"/>
                      <a:pt x="62" y="82"/>
                    </a:cubicBezTo>
                    <a:cubicBezTo>
                      <a:pt x="62" y="85"/>
                      <a:pt x="59" y="83"/>
                      <a:pt x="59" y="87"/>
                    </a:cubicBezTo>
                    <a:cubicBezTo>
                      <a:pt x="59" y="87"/>
                      <a:pt x="59" y="87"/>
                      <a:pt x="59" y="88"/>
                    </a:cubicBezTo>
                    <a:cubicBezTo>
                      <a:pt x="59" y="87"/>
                      <a:pt x="59" y="87"/>
                      <a:pt x="59" y="87"/>
                    </a:cubicBezTo>
                    <a:cubicBezTo>
                      <a:pt x="55" y="85"/>
                      <a:pt x="51" y="83"/>
                      <a:pt x="48" y="83"/>
                    </a:cubicBezTo>
                    <a:cubicBezTo>
                      <a:pt x="41" y="83"/>
                      <a:pt x="34" y="88"/>
                      <a:pt x="30" y="85"/>
                    </a:cubicBezTo>
                    <a:cubicBezTo>
                      <a:pt x="25" y="82"/>
                      <a:pt x="28" y="81"/>
                      <a:pt x="21" y="82"/>
                    </a:cubicBezTo>
                    <a:cubicBezTo>
                      <a:pt x="14" y="83"/>
                      <a:pt x="7" y="84"/>
                      <a:pt x="0" y="76"/>
                    </a:cubicBezTo>
                    <a:cubicBezTo>
                      <a:pt x="1" y="75"/>
                      <a:pt x="1" y="75"/>
                      <a:pt x="1" y="75"/>
                    </a:cubicBezTo>
                    <a:cubicBezTo>
                      <a:pt x="9" y="59"/>
                      <a:pt x="9" y="59"/>
                      <a:pt x="9" y="59"/>
                    </a:cubicBezTo>
                    <a:cubicBezTo>
                      <a:pt x="19" y="60"/>
                      <a:pt x="19" y="60"/>
                      <a:pt x="19" y="60"/>
                    </a:cubicBezTo>
                    <a:cubicBezTo>
                      <a:pt x="19" y="60"/>
                      <a:pt x="19" y="50"/>
                      <a:pt x="17" y="48"/>
                    </a:cubicBezTo>
                    <a:cubicBezTo>
                      <a:pt x="15" y="45"/>
                      <a:pt x="17" y="43"/>
                      <a:pt x="16" y="41"/>
                    </a:cubicBezTo>
                    <a:cubicBezTo>
                      <a:pt x="16" y="38"/>
                      <a:pt x="14" y="36"/>
                      <a:pt x="13" y="33"/>
                    </a:cubicBezTo>
                    <a:cubicBezTo>
                      <a:pt x="13" y="31"/>
                      <a:pt x="14" y="31"/>
                      <a:pt x="15" y="28"/>
                    </a:cubicBezTo>
                    <a:cubicBezTo>
                      <a:pt x="15" y="26"/>
                      <a:pt x="16" y="22"/>
                      <a:pt x="16" y="21"/>
                    </a:cubicBezTo>
                    <a:cubicBezTo>
                      <a:pt x="16" y="20"/>
                      <a:pt x="18" y="12"/>
                      <a:pt x="17" y="11"/>
                    </a:cubicBezTo>
                    <a:cubicBezTo>
                      <a:pt x="17" y="10"/>
                      <a:pt x="16" y="7"/>
                      <a:pt x="16" y="7"/>
                    </a:cubicBezTo>
                    <a:cubicBezTo>
                      <a:pt x="16" y="7"/>
                      <a:pt x="16" y="7"/>
                      <a:pt x="16" y="7"/>
                    </a:cubicBezTo>
                    <a:cubicBezTo>
                      <a:pt x="32" y="6"/>
                      <a:pt x="32" y="6"/>
                      <a:pt x="32" y="6"/>
                    </a:cubicBezTo>
                    <a:cubicBezTo>
                      <a:pt x="32" y="6"/>
                      <a:pt x="34" y="8"/>
                      <a:pt x="35" y="9"/>
                    </a:cubicBezTo>
                    <a:cubicBezTo>
                      <a:pt x="35" y="10"/>
                      <a:pt x="35" y="14"/>
                      <a:pt x="37" y="13"/>
                    </a:cubicBezTo>
                    <a:cubicBezTo>
                      <a:pt x="39" y="13"/>
                      <a:pt x="42" y="15"/>
                      <a:pt x="42" y="13"/>
                    </a:cubicBezTo>
                    <a:cubicBezTo>
                      <a:pt x="42" y="11"/>
                      <a:pt x="41" y="9"/>
                      <a:pt x="41" y="8"/>
                    </a:cubicBezTo>
                    <a:cubicBezTo>
                      <a:pt x="41" y="7"/>
                      <a:pt x="42" y="5"/>
                      <a:pt x="44" y="5"/>
                    </a:cubicBezTo>
                    <a:cubicBezTo>
                      <a:pt x="46" y="6"/>
                      <a:pt x="49" y="8"/>
                      <a:pt x="51" y="7"/>
                    </a:cubicBezTo>
                    <a:cubicBezTo>
                      <a:pt x="53" y="7"/>
                      <a:pt x="56" y="6"/>
                      <a:pt x="57" y="5"/>
                    </a:cubicBezTo>
                    <a:cubicBezTo>
                      <a:pt x="59" y="4"/>
                      <a:pt x="60" y="3"/>
                      <a:pt x="62" y="4"/>
                    </a:cubicBezTo>
                    <a:cubicBezTo>
                      <a:pt x="64" y="5"/>
                      <a:pt x="67" y="6"/>
                      <a:pt x="67" y="6"/>
                    </a:cubicBezTo>
                    <a:cubicBezTo>
                      <a:pt x="68" y="6"/>
                      <a:pt x="72" y="1"/>
                      <a:pt x="74" y="0"/>
                    </a:cubicBezTo>
                    <a:cubicBezTo>
                      <a:pt x="76" y="0"/>
                      <a:pt x="79" y="1"/>
                      <a:pt x="81" y="3"/>
                    </a:cubicBezTo>
                    <a:cubicBezTo>
                      <a:pt x="83" y="5"/>
                      <a:pt x="81" y="7"/>
                      <a:pt x="83" y="9"/>
                    </a:cubicBezTo>
                    <a:cubicBezTo>
                      <a:pt x="85" y="11"/>
                      <a:pt x="81" y="11"/>
                      <a:pt x="83" y="13"/>
                    </a:cubicBezTo>
                    <a:cubicBezTo>
                      <a:pt x="85" y="15"/>
                      <a:pt x="89" y="14"/>
                      <a:pt x="90" y="16"/>
                    </a:cubicBezTo>
                    <a:cubicBezTo>
                      <a:pt x="91" y="17"/>
                      <a:pt x="91" y="18"/>
                      <a:pt x="92" y="18"/>
                    </a:cubicBezTo>
                    <a:lnTo>
                      <a:pt x="92" y="19"/>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50" name="Freeform 47">
                <a:extLst>
                  <a:ext uri="{FF2B5EF4-FFF2-40B4-BE49-F238E27FC236}">
                    <a16:creationId xmlns:a16="http://schemas.microsoft.com/office/drawing/2014/main" id="{2A35084C-EF87-44F8-91FD-FDDDAB07309B}"/>
                  </a:ext>
                </a:extLst>
              </p:cNvPr>
              <p:cNvSpPr>
                <a:spLocks/>
              </p:cNvSpPr>
              <p:nvPr/>
            </p:nvSpPr>
            <p:spPr bwMode="auto">
              <a:xfrm>
                <a:off x="2968171" y="2663819"/>
                <a:ext cx="524280" cy="490903"/>
              </a:xfrm>
              <a:custGeom>
                <a:avLst/>
                <a:gdLst>
                  <a:gd name="T0" fmla="*/ 126 w 100"/>
                  <a:gd name="T1" fmla="*/ 248 h 94"/>
                  <a:gd name="T2" fmla="*/ 121 w 100"/>
                  <a:gd name="T3" fmla="*/ 246 h 94"/>
                  <a:gd name="T4" fmla="*/ 88 w 100"/>
                  <a:gd name="T5" fmla="*/ 246 h 94"/>
                  <a:gd name="T6" fmla="*/ 72 w 100"/>
                  <a:gd name="T7" fmla="*/ 248 h 94"/>
                  <a:gd name="T8" fmla="*/ 46 w 100"/>
                  <a:gd name="T9" fmla="*/ 240 h 94"/>
                  <a:gd name="T10" fmla="*/ 48 w 100"/>
                  <a:gd name="T11" fmla="*/ 216 h 94"/>
                  <a:gd name="T12" fmla="*/ 19 w 100"/>
                  <a:gd name="T13" fmla="*/ 214 h 94"/>
                  <a:gd name="T14" fmla="*/ 0 w 100"/>
                  <a:gd name="T15" fmla="*/ 200 h 94"/>
                  <a:gd name="T16" fmla="*/ 0 w 100"/>
                  <a:gd name="T17" fmla="*/ 200 h 94"/>
                  <a:gd name="T18" fmla="*/ 0 w 100"/>
                  <a:gd name="T19" fmla="*/ 198 h 94"/>
                  <a:gd name="T20" fmla="*/ 8 w 100"/>
                  <a:gd name="T21" fmla="*/ 184 h 94"/>
                  <a:gd name="T22" fmla="*/ 5 w 100"/>
                  <a:gd name="T23" fmla="*/ 166 h 94"/>
                  <a:gd name="T24" fmla="*/ 3 w 100"/>
                  <a:gd name="T25" fmla="*/ 152 h 94"/>
                  <a:gd name="T26" fmla="*/ 13 w 100"/>
                  <a:gd name="T27" fmla="*/ 144 h 94"/>
                  <a:gd name="T28" fmla="*/ 24 w 100"/>
                  <a:gd name="T29" fmla="*/ 134 h 94"/>
                  <a:gd name="T30" fmla="*/ 16 w 100"/>
                  <a:gd name="T31" fmla="*/ 123 h 94"/>
                  <a:gd name="T32" fmla="*/ 32 w 100"/>
                  <a:gd name="T33" fmla="*/ 112 h 94"/>
                  <a:gd name="T34" fmla="*/ 29 w 100"/>
                  <a:gd name="T35" fmla="*/ 83 h 94"/>
                  <a:gd name="T36" fmla="*/ 43 w 100"/>
                  <a:gd name="T37" fmla="*/ 77 h 94"/>
                  <a:gd name="T38" fmla="*/ 64 w 100"/>
                  <a:gd name="T39" fmla="*/ 69 h 94"/>
                  <a:gd name="T40" fmla="*/ 62 w 100"/>
                  <a:gd name="T41" fmla="*/ 43 h 94"/>
                  <a:gd name="T42" fmla="*/ 72 w 100"/>
                  <a:gd name="T43" fmla="*/ 24 h 94"/>
                  <a:gd name="T44" fmla="*/ 88 w 100"/>
                  <a:gd name="T45" fmla="*/ 13 h 94"/>
                  <a:gd name="T46" fmla="*/ 88 w 100"/>
                  <a:gd name="T47" fmla="*/ 13 h 94"/>
                  <a:gd name="T48" fmla="*/ 91 w 100"/>
                  <a:gd name="T49" fmla="*/ 16 h 94"/>
                  <a:gd name="T50" fmla="*/ 99 w 100"/>
                  <a:gd name="T51" fmla="*/ 24 h 94"/>
                  <a:gd name="T52" fmla="*/ 113 w 100"/>
                  <a:gd name="T53" fmla="*/ 5 h 94"/>
                  <a:gd name="T54" fmla="*/ 139 w 100"/>
                  <a:gd name="T55" fmla="*/ 0 h 94"/>
                  <a:gd name="T56" fmla="*/ 158 w 100"/>
                  <a:gd name="T57" fmla="*/ 13 h 94"/>
                  <a:gd name="T58" fmla="*/ 158 w 100"/>
                  <a:gd name="T59" fmla="*/ 35 h 94"/>
                  <a:gd name="T60" fmla="*/ 177 w 100"/>
                  <a:gd name="T61" fmla="*/ 48 h 94"/>
                  <a:gd name="T62" fmla="*/ 196 w 100"/>
                  <a:gd name="T63" fmla="*/ 64 h 94"/>
                  <a:gd name="T64" fmla="*/ 209 w 100"/>
                  <a:gd name="T65" fmla="*/ 56 h 94"/>
                  <a:gd name="T66" fmla="*/ 220 w 100"/>
                  <a:gd name="T67" fmla="*/ 53 h 94"/>
                  <a:gd name="T68" fmla="*/ 230 w 100"/>
                  <a:gd name="T69" fmla="*/ 64 h 94"/>
                  <a:gd name="T70" fmla="*/ 241 w 100"/>
                  <a:gd name="T71" fmla="*/ 61 h 94"/>
                  <a:gd name="T72" fmla="*/ 252 w 100"/>
                  <a:gd name="T73" fmla="*/ 75 h 94"/>
                  <a:gd name="T74" fmla="*/ 263 w 100"/>
                  <a:gd name="T75" fmla="*/ 93 h 94"/>
                  <a:gd name="T76" fmla="*/ 260 w 100"/>
                  <a:gd name="T77" fmla="*/ 104 h 94"/>
                  <a:gd name="T78" fmla="*/ 244 w 100"/>
                  <a:gd name="T79" fmla="*/ 107 h 94"/>
                  <a:gd name="T80" fmla="*/ 244 w 100"/>
                  <a:gd name="T81" fmla="*/ 128 h 94"/>
                  <a:gd name="T82" fmla="*/ 244 w 100"/>
                  <a:gd name="T83" fmla="*/ 136 h 94"/>
                  <a:gd name="T84" fmla="*/ 255 w 100"/>
                  <a:gd name="T85" fmla="*/ 152 h 94"/>
                  <a:gd name="T86" fmla="*/ 247 w 100"/>
                  <a:gd name="T87" fmla="*/ 160 h 94"/>
                  <a:gd name="T88" fmla="*/ 230 w 100"/>
                  <a:gd name="T89" fmla="*/ 163 h 94"/>
                  <a:gd name="T90" fmla="*/ 222 w 100"/>
                  <a:gd name="T91" fmla="*/ 187 h 94"/>
                  <a:gd name="T92" fmla="*/ 214 w 100"/>
                  <a:gd name="T93" fmla="*/ 198 h 94"/>
                  <a:gd name="T94" fmla="*/ 204 w 100"/>
                  <a:gd name="T95" fmla="*/ 211 h 94"/>
                  <a:gd name="T96" fmla="*/ 196 w 100"/>
                  <a:gd name="T97" fmla="*/ 214 h 94"/>
                  <a:gd name="T98" fmla="*/ 177 w 100"/>
                  <a:gd name="T99" fmla="*/ 230 h 94"/>
                  <a:gd name="T100" fmla="*/ 145 w 100"/>
                  <a:gd name="T101" fmla="*/ 248 h 94"/>
                  <a:gd name="T102" fmla="*/ 129 w 100"/>
                  <a:gd name="T103" fmla="*/ 246 h 94"/>
                  <a:gd name="T104" fmla="*/ 129 w 100"/>
                  <a:gd name="T105" fmla="*/ 248 h 94"/>
                  <a:gd name="T106" fmla="*/ 126 w 100"/>
                  <a:gd name="T107" fmla="*/ 248 h 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0" h="94">
                    <a:moveTo>
                      <a:pt x="47" y="93"/>
                    </a:moveTo>
                    <a:cubicBezTo>
                      <a:pt x="45" y="92"/>
                      <a:pt x="45" y="92"/>
                      <a:pt x="45" y="92"/>
                    </a:cubicBezTo>
                    <a:cubicBezTo>
                      <a:pt x="33" y="92"/>
                      <a:pt x="33" y="92"/>
                      <a:pt x="33" y="92"/>
                    </a:cubicBezTo>
                    <a:cubicBezTo>
                      <a:pt x="27" y="93"/>
                      <a:pt x="27" y="93"/>
                      <a:pt x="27" y="93"/>
                    </a:cubicBezTo>
                    <a:cubicBezTo>
                      <a:pt x="22" y="91"/>
                      <a:pt x="17" y="90"/>
                      <a:pt x="17" y="90"/>
                    </a:cubicBezTo>
                    <a:cubicBezTo>
                      <a:pt x="18" y="81"/>
                      <a:pt x="18" y="81"/>
                      <a:pt x="18" y="81"/>
                    </a:cubicBezTo>
                    <a:cubicBezTo>
                      <a:pt x="7" y="80"/>
                      <a:pt x="7" y="80"/>
                      <a:pt x="7" y="80"/>
                    </a:cubicBezTo>
                    <a:cubicBezTo>
                      <a:pt x="7" y="80"/>
                      <a:pt x="4" y="77"/>
                      <a:pt x="0" y="75"/>
                    </a:cubicBezTo>
                    <a:cubicBezTo>
                      <a:pt x="0" y="75"/>
                      <a:pt x="0" y="75"/>
                      <a:pt x="0" y="75"/>
                    </a:cubicBezTo>
                    <a:cubicBezTo>
                      <a:pt x="0" y="74"/>
                      <a:pt x="0" y="74"/>
                      <a:pt x="0" y="74"/>
                    </a:cubicBezTo>
                    <a:cubicBezTo>
                      <a:pt x="0" y="70"/>
                      <a:pt x="3" y="72"/>
                      <a:pt x="3" y="69"/>
                    </a:cubicBezTo>
                    <a:cubicBezTo>
                      <a:pt x="4" y="66"/>
                      <a:pt x="3" y="65"/>
                      <a:pt x="2" y="62"/>
                    </a:cubicBezTo>
                    <a:cubicBezTo>
                      <a:pt x="0" y="59"/>
                      <a:pt x="1" y="59"/>
                      <a:pt x="1" y="57"/>
                    </a:cubicBezTo>
                    <a:cubicBezTo>
                      <a:pt x="2" y="55"/>
                      <a:pt x="3" y="57"/>
                      <a:pt x="5" y="54"/>
                    </a:cubicBezTo>
                    <a:cubicBezTo>
                      <a:pt x="8" y="52"/>
                      <a:pt x="8" y="52"/>
                      <a:pt x="9" y="50"/>
                    </a:cubicBezTo>
                    <a:cubicBezTo>
                      <a:pt x="10" y="49"/>
                      <a:pt x="9" y="49"/>
                      <a:pt x="6" y="46"/>
                    </a:cubicBezTo>
                    <a:cubicBezTo>
                      <a:pt x="4" y="43"/>
                      <a:pt x="9" y="45"/>
                      <a:pt x="12" y="42"/>
                    </a:cubicBezTo>
                    <a:cubicBezTo>
                      <a:pt x="14" y="40"/>
                      <a:pt x="13" y="36"/>
                      <a:pt x="11" y="31"/>
                    </a:cubicBezTo>
                    <a:cubicBezTo>
                      <a:pt x="9" y="25"/>
                      <a:pt x="15" y="31"/>
                      <a:pt x="16" y="29"/>
                    </a:cubicBezTo>
                    <a:cubicBezTo>
                      <a:pt x="17" y="27"/>
                      <a:pt x="20" y="28"/>
                      <a:pt x="24" y="26"/>
                    </a:cubicBezTo>
                    <a:cubicBezTo>
                      <a:pt x="27" y="23"/>
                      <a:pt x="24" y="22"/>
                      <a:pt x="23" y="16"/>
                    </a:cubicBezTo>
                    <a:cubicBezTo>
                      <a:pt x="22" y="11"/>
                      <a:pt x="24" y="10"/>
                      <a:pt x="27" y="9"/>
                    </a:cubicBezTo>
                    <a:cubicBezTo>
                      <a:pt x="29" y="8"/>
                      <a:pt x="31" y="7"/>
                      <a:pt x="33" y="5"/>
                    </a:cubicBezTo>
                    <a:cubicBezTo>
                      <a:pt x="33" y="5"/>
                      <a:pt x="33" y="5"/>
                      <a:pt x="33" y="5"/>
                    </a:cubicBezTo>
                    <a:cubicBezTo>
                      <a:pt x="33" y="6"/>
                      <a:pt x="34" y="6"/>
                      <a:pt x="34" y="6"/>
                    </a:cubicBezTo>
                    <a:cubicBezTo>
                      <a:pt x="35" y="7"/>
                      <a:pt x="34" y="11"/>
                      <a:pt x="37" y="9"/>
                    </a:cubicBezTo>
                    <a:cubicBezTo>
                      <a:pt x="39" y="6"/>
                      <a:pt x="39" y="3"/>
                      <a:pt x="42" y="2"/>
                    </a:cubicBezTo>
                    <a:cubicBezTo>
                      <a:pt x="45" y="1"/>
                      <a:pt x="49" y="0"/>
                      <a:pt x="52" y="0"/>
                    </a:cubicBezTo>
                    <a:cubicBezTo>
                      <a:pt x="55" y="1"/>
                      <a:pt x="59" y="2"/>
                      <a:pt x="59" y="5"/>
                    </a:cubicBezTo>
                    <a:cubicBezTo>
                      <a:pt x="58" y="8"/>
                      <a:pt x="58" y="12"/>
                      <a:pt x="59" y="13"/>
                    </a:cubicBezTo>
                    <a:cubicBezTo>
                      <a:pt x="61" y="14"/>
                      <a:pt x="65" y="16"/>
                      <a:pt x="66" y="18"/>
                    </a:cubicBezTo>
                    <a:cubicBezTo>
                      <a:pt x="67" y="19"/>
                      <a:pt x="71" y="25"/>
                      <a:pt x="73" y="24"/>
                    </a:cubicBezTo>
                    <a:cubicBezTo>
                      <a:pt x="74" y="24"/>
                      <a:pt x="77" y="22"/>
                      <a:pt x="78" y="21"/>
                    </a:cubicBezTo>
                    <a:cubicBezTo>
                      <a:pt x="79" y="20"/>
                      <a:pt x="81" y="20"/>
                      <a:pt x="82" y="20"/>
                    </a:cubicBezTo>
                    <a:cubicBezTo>
                      <a:pt x="83" y="21"/>
                      <a:pt x="83" y="25"/>
                      <a:pt x="86" y="24"/>
                    </a:cubicBezTo>
                    <a:cubicBezTo>
                      <a:pt x="89" y="24"/>
                      <a:pt x="90" y="23"/>
                      <a:pt x="90" y="23"/>
                    </a:cubicBezTo>
                    <a:cubicBezTo>
                      <a:pt x="90" y="23"/>
                      <a:pt x="93" y="27"/>
                      <a:pt x="94" y="28"/>
                    </a:cubicBezTo>
                    <a:cubicBezTo>
                      <a:pt x="96" y="30"/>
                      <a:pt x="98" y="34"/>
                      <a:pt x="98" y="35"/>
                    </a:cubicBezTo>
                    <a:cubicBezTo>
                      <a:pt x="98" y="36"/>
                      <a:pt x="100" y="39"/>
                      <a:pt x="97" y="39"/>
                    </a:cubicBezTo>
                    <a:cubicBezTo>
                      <a:pt x="95" y="40"/>
                      <a:pt x="92" y="38"/>
                      <a:pt x="91" y="40"/>
                    </a:cubicBezTo>
                    <a:cubicBezTo>
                      <a:pt x="89" y="42"/>
                      <a:pt x="91" y="46"/>
                      <a:pt x="91" y="48"/>
                    </a:cubicBezTo>
                    <a:cubicBezTo>
                      <a:pt x="91" y="51"/>
                      <a:pt x="89" y="49"/>
                      <a:pt x="91" y="51"/>
                    </a:cubicBezTo>
                    <a:cubicBezTo>
                      <a:pt x="93" y="54"/>
                      <a:pt x="94" y="55"/>
                      <a:pt x="95" y="57"/>
                    </a:cubicBezTo>
                    <a:cubicBezTo>
                      <a:pt x="96" y="59"/>
                      <a:pt x="94" y="60"/>
                      <a:pt x="92" y="60"/>
                    </a:cubicBezTo>
                    <a:cubicBezTo>
                      <a:pt x="90" y="60"/>
                      <a:pt x="87" y="58"/>
                      <a:pt x="86" y="61"/>
                    </a:cubicBezTo>
                    <a:cubicBezTo>
                      <a:pt x="85" y="65"/>
                      <a:pt x="84" y="68"/>
                      <a:pt x="83" y="70"/>
                    </a:cubicBezTo>
                    <a:cubicBezTo>
                      <a:pt x="82" y="71"/>
                      <a:pt x="80" y="72"/>
                      <a:pt x="80" y="74"/>
                    </a:cubicBezTo>
                    <a:cubicBezTo>
                      <a:pt x="79" y="77"/>
                      <a:pt x="79" y="80"/>
                      <a:pt x="76" y="79"/>
                    </a:cubicBezTo>
                    <a:cubicBezTo>
                      <a:pt x="74" y="78"/>
                      <a:pt x="75" y="77"/>
                      <a:pt x="73" y="80"/>
                    </a:cubicBezTo>
                    <a:cubicBezTo>
                      <a:pt x="71" y="82"/>
                      <a:pt x="70" y="83"/>
                      <a:pt x="66" y="86"/>
                    </a:cubicBezTo>
                    <a:cubicBezTo>
                      <a:pt x="62" y="89"/>
                      <a:pt x="59" y="94"/>
                      <a:pt x="54" y="93"/>
                    </a:cubicBezTo>
                    <a:cubicBezTo>
                      <a:pt x="49" y="92"/>
                      <a:pt x="48" y="92"/>
                      <a:pt x="48" y="92"/>
                    </a:cubicBezTo>
                    <a:cubicBezTo>
                      <a:pt x="48" y="92"/>
                      <a:pt x="48" y="92"/>
                      <a:pt x="48" y="93"/>
                    </a:cubicBezTo>
                    <a:lnTo>
                      <a:pt x="47" y="93"/>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51" name="Freeform 48">
                <a:extLst>
                  <a:ext uri="{FF2B5EF4-FFF2-40B4-BE49-F238E27FC236}">
                    <a16:creationId xmlns:a16="http://schemas.microsoft.com/office/drawing/2014/main" id="{76288CAD-F4B3-46E5-8DC7-D50660774F86}"/>
                  </a:ext>
                </a:extLst>
              </p:cNvPr>
              <p:cNvSpPr>
                <a:spLocks/>
              </p:cNvSpPr>
              <p:nvPr/>
            </p:nvSpPr>
            <p:spPr bwMode="auto">
              <a:xfrm>
                <a:off x="2584742" y="2992392"/>
                <a:ext cx="633831" cy="471345"/>
              </a:xfrm>
              <a:custGeom>
                <a:avLst/>
                <a:gdLst>
                  <a:gd name="T0" fmla="*/ 321 w 121"/>
                  <a:gd name="T1" fmla="*/ 80 h 90"/>
                  <a:gd name="T2" fmla="*/ 316 w 121"/>
                  <a:gd name="T3" fmla="*/ 78 h 90"/>
                  <a:gd name="T4" fmla="*/ 284 w 121"/>
                  <a:gd name="T5" fmla="*/ 78 h 90"/>
                  <a:gd name="T6" fmla="*/ 268 w 121"/>
                  <a:gd name="T7" fmla="*/ 80 h 90"/>
                  <a:gd name="T8" fmla="*/ 241 w 121"/>
                  <a:gd name="T9" fmla="*/ 72 h 90"/>
                  <a:gd name="T10" fmla="*/ 244 w 121"/>
                  <a:gd name="T11" fmla="*/ 48 h 90"/>
                  <a:gd name="T12" fmla="*/ 214 w 121"/>
                  <a:gd name="T13" fmla="*/ 46 h 90"/>
                  <a:gd name="T14" fmla="*/ 166 w 121"/>
                  <a:gd name="T15" fmla="*/ 19 h 90"/>
                  <a:gd name="T16" fmla="*/ 118 w 121"/>
                  <a:gd name="T17" fmla="*/ 24 h 90"/>
                  <a:gd name="T18" fmla="*/ 94 w 121"/>
                  <a:gd name="T19" fmla="*/ 16 h 90"/>
                  <a:gd name="T20" fmla="*/ 37 w 121"/>
                  <a:gd name="T21" fmla="*/ 0 h 90"/>
                  <a:gd name="T22" fmla="*/ 37 w 121"/>
                  <a:gd name="T23" fmla="*/ 0 h 90"/>
                  <a:gd name="T24" fmla="*/ 46 w 121"/>
                  <a:gd name="T25" fmla="*/ 32 h 90"/>
                  <a:gd name="T26" fmla="*/ 64 w 121"/>
                  <a:gd name="T27" fmla="*/ 59 h 90"/>
                  <a:gd name="T28" fmla="*/ 83 w 121"/>
                  <a:gd name="T29" fmla="*/ 70 h 90"/>
                  <a:gd name="T30" fmla="*/ 67 w 121"/>
                  <a:gd name="T31" fmla="*/ 78 h 90"/>
                  <a:gd name="T32" fmla="*/ 59 w 121"/>
                  <a:gd name="T33" fmla="*/ 78 h 90"/>
                  <a:gd name="T34" fmla="*/ 75 w 121"/>
                  <a:gd name="T35" fmla="*/ 96 h 90"/>
                  <a:gd name="T36" fmla="*/ 96 w 121"/>
                  <a:gd name="T37" fmla="*/ 112 h 90"/>
                  <a:gd name="T38" fmla="*/ 75 w 121"/>
                  <a:gd name="T39" fmla="*/ 115 h 90"/>
                  <a:gd name="T40" fmla="*/ 27 w 121"/>
                  <a:gd name="T41" fmla="*/ 129 h 90"/>
                  <a:gd name="T42" fmla="*/ 0 w 121"/>
                  <a:gd name="T43" fmla="*/ 139 h 90"/>
                  <a:gd name="T44" fmla="*/ 27 w 121"/>
                  <a:gd name="T45" fmla="*/ 169 h 90"/>
                  <a:gd name="T46" fmla="*/ 48 w 121"/>
                  <a:gd name="T47" fmla="*/ 179 h 90"/>
                  <a:gd name="T48" fmla="*/ 37 w 121"/>
                  <a:gd name="T49" fmla="*/ 204 h 90"/>
                  <a:gd name="T50" fmla="*/ 54 w 121"/>
                  <a:gd name="T51" fmla="*/ 222 h 90"/>
                  <a:gd name="T52" fmla="*/ 51 w 121"/>
                  <a:gd name="T53" fmla="*/ 230 h 90"/>
                  <a:gd name="T54" fmla="*/ 54 w 121"/>
                  <a:gd name="T55" fmla="*/ 230 h 90"/>
                  <a:gd name="T56" fmla="*/ 70 w 121"/>
                  <a:gd name="T57" fmla="*/ 233 h 90"/>
                  <a:gd name="T58" fmla="*/ 88 w 121"/>
                  <a:gd name="T59" fmla="*/ 236 h 90"/>
                  <a:gd name="T60" fmla="*/ 99 w 121"/>
                  <a:gd name="T61" fmla="*/ 238 h 90"/>
                  <a:gd name="T62" fmla="*/ 99 w 121"/>
                  <a:gd name="T63" fmla="*/ 238 h 90"/>
                  <a:gd name="T64" fmla="*/ 99 w 121"/>
                  <a:gd name="T65" fmla="*/ 238 h 90"/>
                  <a:gd name="T66" fmla="*/ 158 w 121"/>
                  <a:gd name="T67" fmla="*/ 241 h 90"/>
                  <a:gd name="T68" fmla="*/ 166 w 121"/>
                  <a:gd name="T69" fmla="*/ 230 h 90"/>
                  <a:gd name="T70" fmla="*/ 171 w 121"/>
                  <a:gd name="T71" fmla="*/ 220 h 90"/>
                  <a:gd name="T72" fmla="*/ 182 w 121"/>
                  <a:gd name="T73" fmla="*/ 212 h 90"/>
                  <a:gd name="T74" fmla="*/ 230 w 121"/>
                  <a:gd name="T75" fmla="*/ 220 h 90"/>
                  <a:gd name="T76" fmla="*/ 246 w 121"/>
                  <a:gd name="T77" fmla="*/ 225 h 90"/>
                  <a:gd name="T78" fmla="*/ 260 w 121"/>
                  <a:gd name="T79" fmla="*/ 238 h 90"/>
                  <a:gd name="T80" fmla="*/ 287 w 121"/>
                  <a:gd name="T81" fmla="*/ 206 h 90"/>
                  <a:gd name="T82" fmla="*/ 284 w 121"/>
                  <a:gd name="T83" fmla="*/ 185 h 90"/>
                  <a:gd name="T84" fmla="*/ 292 w 121"/>
                  <a:gd name="T85" fmla="*/ 171 h 90"/>
                  <a:gd name="T86" fmla="*/ 297 w 121"/>
                  <a:gd name="T87" fmla="*/ 155 h 90"/>
                  <a:gd name="T88" fmla="*/ 303 w 121"/>
                  <a:gd name="T89" fmla="*/ 131 h 90"/>
                  <a:gd name="T90" fmla="*/ 311 w 121"/>
                  <a:gd name="T91" fmla="*/ 115 h 90"/>
                  <a:gd name="T92" fmla="*/ 321 w 121"/>
                  <a:gd name="T93" fmla="*/ 94 h 90"/>
                  <a:gd name="T94" fmla="*/ 324 w 121"/>
                  <a:gd name="T95" fmla="*/ 80 h 90"/>
                  <a:gd name="T96" fmla="*/ 321 w 121"/>
                  <a:gd name="T97" fmla="*/ 80 h 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1" h="90">
                    <a:moveTo>
                      <a:pt x="120" y="30"/>
                    </a:moveTo>
                    <a:cubicBezTo>
                      <a:pt x="118" y="29"/>
                      <a:pt x="118" y="29"/>
                      <a:pt x="118" y="29"/>
                    </a:cubicBezTo>
                    <a:cubicBezTo>
                      <a:pt x="106" y="29"/>
                      <a:pt x="106" y="29"/>
                      <a:pt x="106" y="29"/>
                    </a:cubicBezTo>
                    <a:cubicBezTo>
                      <a:pt x="100" y="30"/>
                      <a:pt x="100" y="30"/>
                      <a:pt x="100" y="30"/>
                    </a:cubicBezTo>
                    <a:cubicBezTo>
                      <a:pt x="95" y="28"/>
                      <a:pt x="90" y="27"/>
                      <a:pt x="90" y="27"/>
                    </a:cubicBezTo>
                    <a:cubicBezTo>
                      <a:pt x="91" y="18"/>
                      <a:pt x="91" y="18"/>
                      <a:pt x="91" y="18"/>
                    </a:cubicBezTo>
                    <a:cubicBezTo>
                      <a:pt x="80" y="17"/>
                      <a:pt x="80" y="17"/>
                      <a:pt x="80" y="17"/>
                    </a:cubicBezTo>
                    <a:cubicBezTo>
                      <a:pt x="80" y="17"/>
                      <a:pt x="70" y="7"/>
                      <a:pt x="62" y="7"/>
                    </a:cubicBezTo>
                    <a:cubicBezTo>
                      <a:pt x="55" y="7"/>
                      <a:pt x="48" y="12"/>
                      <a:pt x="44" y="9"/>
                    </a:cubicBezTo>
                    <a:cubicBezTo>
                      <a:pt x="39" y="6"/>
                      <a:pt x="42" y="5"/>
                      <a:pt x="35" y="6"/>
                    </a:cubicBezTo>
                    <a:cubicBezTo>
                      <a:pt x="28" y="7"/>
                      <a:pt x="21" y="8"/>
                      <a:pt x="14" y="0"/>
                    </a:cubicBezTo>
                    <a:cubicBezTo>
                      <a:pt x="14" y="0"/>
                      <a:pt x="14" y="0"/>
                      <a:pt x="14" y="0"/>
                    </a:cubicBezTo>
                    <a:cubicBezTo>
                      <a:pt x="14" y="4"/>
                      <a:pt x="15" y="9"/>
                      <a:pt x="17" y="12"/>
                    </a:cubicBezTo>
                    <a:cubicBezTo>
                      <a:pt x="22" y="18"/>
                      <a:pt x="20" y="21"/>
                      <a:pt x="24" y="22"/>
                    </a:cubicBezTo>
                    <a:cubicBezTo>
                      <a:pt x="29" y="22"/>
                      <a:pt x="32" y="23"/>
                      <a:pt x="31" y="26"/>
                    </a:cubicBezTo>
                    <a:cubicBezTo>
                      <a:pt x="30" y="29"/>
                      <a:pt x="28" y="29"/>
                      <a:pt x="25" y="29"/>
                    </a:cubicBezTo>
                    <a:cubicBezTo>
                      <a:pt x="22" y="29"/>
                      <a:pt x="24" y="25"/>
                      <a:pt x="22" y="29"/>
                    </a:cubicBezTo>
                    <a:cubicBezTo>
                      <a:pt x="21" y="33"/>
                      <a:pt x="22" y="35"/>
                      <a:pt x="28" y="36"/>
                    </a:cubicBezTo>
                    <a:cubicBezTo>
                      <a:pt x="33" y="36"/>
                      <a:pt x="36" y="42"/>
                      <a:pt x="36" y="42"/>
                    </a:cubicBezTo>
                    <a:cubicBezTo>
                      <a:pt x="36" y="42"/>
                      <a:pt x="35" y="40"/>
                      <a:pt x="28" y="43"/>
                    </a:cubicBezTo>
                    <a:cubicBezTo>
                      <a:pt x="21" y="46"/>
                      <a:pt x="15" y="46"/>
                      <a:pt x="10" y="48"/>
                    </a:cubicBezTo>
                    <a:cubicBezTo>
                      <a:pt x="5" y="50"/>
                      <a:pt x="0" y="52"/>
                      <a:pt x="0" y="52"/>
                    </a:cubicBezTo>
                    <a:cubicBezTo>
                      <a:pt x="10" y="63"/>
                      <a:pt x="10" y="63"/>
                      <a:pt x="10" y="63"/>
                    </a:cubicBezTo>
                    <a:cubicBezTo>
                      <a:pt x="10" y="63"/>
                      <a:pt x="21" y="65"/>
                      <a:pt x="18" y="67"/>
                    </a:cubicBezTo>
                    <a:cubicBezTo>
                      <a:pt x="16" y="69"/>
                      <a:pt x="11" y="73"/>
                      <a:pt x="14" y="76"/>
                    </a:cubicBezTo>
                    <a:cubicBezTo>
                      <a:pt x="17" y="79"/>
                      <a:pt x="19" y="80"/>
                      <a:pt x="20" y="83"/>
                    </a:cubicBezTo>
                    <a:cubicBezTo>
                      <a:pt x="20" y="84"/>
                      <a:pt x="20" y="85"/>
                      <a:pt x="19" y="86"/>
                    </a:cubicBezTo>
                    <a:cubicBezTo>
                      <a:pt x="20" y="86"/>
                      <a:pt x="20" y="86"/>
                      <a:pt x="20" y="86"/>
                    </a:cubicBezTo>
                    <a:cubicBezTo>
                      <a:pt x="22" y="87"/>
                      <a:pt x="25" y="87"/>
                      <a:pt x="26" y="87"/>
                    </a:cubicBezTo>
                    <a:cubicBezTo>
                      <a:pt x="28" y="88"/>
                      <a:pt x="33" y="88"/>
                      <a:pt x="33" y="88"/>
                    </a:cubicBezTo>
                    <a:cubicBezTo>
                      <a:pt x="37" y="89"/>
                      <a:pt x="37" y="89"/>
                      <a:pt x="37" y="89"/>
                    </a:cubicBezTo>
                    <a:cubicBezTo>
                      <a:pt x="37" y="89"/>
                      <a:pt x="37" y="89"/>
                      <a:pt x="37" y="89"/>
                    </a:cubicBezTo>
                    <a:cubicBezTo>
                      <a:pt x="37" y="89"/>
                      <a:pt x="37" y="89"/>
                      <a:pt x="37" y="89"/>
                    </a:cubicBezTo>
                    <a:cubicBezTo>
                      <a:pt x="37" y="89"/>
                      <a:pt x="55" y="90"/>
                      <a:pt x="59" y="90"/>
                    </a:cubicBezTo>
                    <a:cubicBezTo>
                      <a:pt x="64" y="90"/>
                      <a:pt x="62" y="88"/>
                      <a:pt x="62" y="86"/>
                    </a:cubicBezTo>
                    <a:cubicBezTo>
                      <a:pt x="62" y="84"/>
                      <a:pt x="63" y="83"/>
                      <a:pt x="64" y="82"/>
                    </a:cubicBezTo>
                    <a:cubicBezTo>
                      <a:pt x="65" y="82"/>
                      <a:pt x="68" y="79"/>
                      <a:pt x="68" y="79"/>
                    </a:cubicBezTo>
                    <a:cubicBezTo>
                      <a:pt x="69" y="87"/>
                      <a:pt x="82" y="83"/>
                      <a:pt x="86" y="82"/>
                    </a:cubicBezTo>
                    <a:cubicBezTo>
                      <a:pt x="90" y="82"/>
                      <a:pt x="89" y="83"/>
                      <a:pt x="92" y="84"/>
                    </a:cubicBezTo>
                    <a:cubicBezTo>
                      <a:pt x="94" y="86"/>
                      <a:pt x="97" y="89"/>
                      <a:pt x="97" y="89"/>
                    </a:cubicBezTo>
                    <a:cubicBezTo>
                      <a:pt x="107" y="77"/>
                      <a:pt x="107" y="77"/>
                      <a:pt x="107" y="77"/>
                    </a:cubicBezTo>
                    <a:cubicBezTo>
                      <a:pt x="107" y="77"/>
                      <a:pt x="106" y="71"/>
                      <a:pt x="106" y="69"/>
                    </a:cubicBezTo>
                    <a:cubicBezTo>
                      <a:pt x="106" y="66"/>
                      <a:pt x="107" y="68"/>
                      <a:pt x="109" y="64"/>
                    </a:cubicBezTo>
                    <a:cubicBezTo>
                      <a:pt x="111" y="60"/>
                      <a:pt x="110" y="61"/>
                      <a:pt x="111" y="58"/>
                    </a:cubicBezTo>
                    <a:cubicBezTo>
                      <a:pt x="112" y="54"/>
                      <a:pt x="111" y="54"/>
                      <a:pt x="113" y="49"/>
                    </a:cubicBezTo>
                    <a:cubicBezTo>
                      <a:pt x="114" y="44"/>
                      <a:pt x="115" y="45"/>
                      <a:pt x="116" y="43"/>
                    </a:cubicBezTo>
                    <a:cubicBezTo>
                      <a:pt x="118" y="40"/>
                      <a:pt x="119" y="37"/>
                      <a:pt x="120" y="35"/>
                    </a:cubicBezTo>
                    <a:cubicBezTo>
                      <a:pt x="120" y="33"/>
                      <a:pt x="120" y="31"/>
                      <a:pt x="121" y="30"/>
                    </a:cubicBezTo>
                    <a:lnTo>
                      <a:pt x="120" y="30"/>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52" name="Freeform 49">
                <a:extLst>
                  <a:ext uri="{FF2B5EF4-FFF2-40B4-BE49-F238E27FC236}">
                    <a16:creationId xmlns:a16="http://schemas.microsoft.com/office/drawing/2014/main" id="{C48122C6-B364-46EB-BE9C-2967D7EBE252}"/>
                  </a:ext>
                </a:extLst>
              </p:cNvPr>
              <p:cNvSpPr>
                <a:spLocks/>
              </p:cNvSpPr>
              <p:nvPr/>
            </p:nvSpPr>
            <p:spPr bwMode="auto">
              <a:xfrm>
                <a:off x="2134800" y="2976746"/>
                <a:ext cx="639700" cy="549577"/>
              </a:xfrm>
              <a:custGeom>
                <a:avLst/>
                <a:gdLst>
                  <a:gd name="T0" fmla="*/ 118 w 122"/>
                  <a:gd name="T1" fmla="*/ 238 h 105"/>
                  <a:gd name="T2" fmla="*/ 134 w 122"/>
                  <a:gd name="T3" fmla="*/ 249 h 105"/>
                  <a:gd name="T4" fmla="*/ 169 w 122"/>
                  <a:gd name="T5" fmla="*/ 276 h 105"/>
                  <a:gd name="T6" fmla="*/ 198 w 122"/>
                  <a:gd name="T7" fmla="*/ 262 h 105"/>
                  <a:gd name="T8" fmla="*/ 204 w 122"/>
                  <a:gd name="T9" fmla="*/ 244 h 105"/>
                  <a:gd name="T10" fmla="*/ 236 w 122"/>
                  <a:gd name="T11" fmla="*/ 246 h 105"/>
                  <a:gd name="T12" fmla="*/ 257 w 122"/>
                  <a:gd name="T13" fmla="*/ 225 h 105"/>
                  <a:gd name="T14" fmla="*/ 281 w 122"/>
                  <a:gd name="T15" fmla="*/ 238 h 105"/>
                  <a:gd name="T16" fmla="*/ 284 w 122"/>
                  <a:gd name="T17" fmla="*/ 230 h 105"/>
                  <a:gd name="T18" fmla="*/ 279 w 122"/>
                  <a:gd name="T19" fmla="*/ 187 h 105"/>
                  <a:gd name="T20" fmla="*/ 228 w 122"/>
                  <a:gd name="T21" fmla="*/ 147 h 105"/>
                  <a:gd name="T22" fmla="*/ 306 w 122"/>
                  <a:gd name="T23" fmla="*/ 123 h 105"/>
                  <a:gd name="T24" fmla="*/ 306 w 122"/>
                  <a:gd name="T25" fmla="*/ 104 h 105"/>
                  <a:gd name="T26" fmla="*/ 298 w 122"/>
                  <a:gd name="T27" fmla="*/ 86 h 105"/>
                  <a:gd name="T28" fmla="*/ 295 w 122"/>
                  <a:gd name="T29" fmla="*/ 67 h 105"/>
                  <a:gd name="T30" fmla="*/ 268 w 122"/>
                  <a:gd name="T31" fmla="*/ 8 h 105"/>
                  <a:gd name="T32" fmla="*/ 268 w 122"/>
                  <a:gd name="T33" fmla="*/ 8 h 105"/>
                  <a:gd name="T34" fmla="*/ 217 w 122"/>
                  <a:gd name="T35" fmla="*/ 8 h 105"/>
                  <a:gd name="T36" fmla="*/ 193 w 122"/>
                  <a:gd name="T37" fmla="*/ 29 h 105"/>
                  <a:gd name="T38" fmla="*/ 142 w 122"/>
                  <a:gd name="T39" fmla="*/ 43 h 105"/>
                  <a:gd name="T40" fmla="*/ 72 w 122"/>
                  <a:gd name="T41" fmla="*/ 88 h 105"/>
                  <a:gd name="T42" fmla="*/ 56 w 122"/>
                  <a:gd name="T43" fmla="*/ 104 h 105"/>
                  <a:gd name="T44" fmla="*/ 19 w 122"/>
                  <a:gd name="T45" fmla="*/ 104 h 105"/>
                  <a:gd name="T46" fmla="*/ 24 w 122"/>
                  <a:gd name="T47" fmla="*/ 120 h 105"/>
                  <a:gd name="T48" fmla="*/ 8 w 122"/>
                  <a:gd name="T49" fmla="*/ 126 h 105"/>
                  <a:gd name="T50" fmla="*/ 19 w 122"/>
                  <a:gd name="T51" fmla="*/ 150 h 105"/>
                  <a:gd name="T52" fmla="*/ 8 w 122"/>
                  <a:gd name="T53" fmla="*/ 166 h 105"/>
                  <a:gd name="T54" fmla="*/ 46 w 122"/>
                  <a:gd name="T55" fmla="*/ 161 h 105"/>
                  <a:gd name="T56" fmla="*/ 99 w 122"/>
                  <a:gd name="T57" fmla="*/ 145 h 105"/>
                  <a:gd name="T58" fmla="*/ 145 w 122"/>
                  <a:gd name="T59" fmla="*/ 163 h 105"/>
                  <a:gd name="T60" fmla="*/ 164 w 122"/>
                  <a:gd name="T61" fmla="*/ 187 h 105"/>
                  <a:gd name="T62" fmla="*/ 155 w 122"/>
                  <a:gd name="T63" fmla="*/ 195 h 105"/>
                  <a:gd name="T64" fmla="*/ 105 w 122"/>
                  <a:gd name="T65" fmla="*/ 169 h 105"/>
                  <a:gd name="T66" fmla="*/ 70 w 122"/>
                  <a:gd name="T67" fmla="*/ 195 h 105"/>
                  <a:gd name="T68" fmla="*/ 105 w 122"/>
                  <a:gd name="T69" fmla="*/ 225 h 105"/>
                  <a:gd name="T70" fmla="*/ 115 w 122"/>
                  <a:gd name="T71" fmla="*/ 238 h 1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2" h="105">
                    <a:moveTo>
                      <a:pt x="43" y="89"/>
                    </a:moveTo>
                    <a:cubicBezTo>
                      <a:pt x="43" y="89"/>
                      <a:pt x="44" y="89"/>
                      <a:pt x="44" y="89"/>
                    </a:cubicBezTo>
                    <a:cubicBezTo>
                      <a:pt x="46" y="89"/>
                      <a:pt x="45" y="89"/>
                      <a:pt x="46" y="91"/>
                    </a:cubicBezTo>
                    <a:cubicBezTo>
                      <a:pt x="48" y="92"/>
                      <a:pt x="50" y="93"/>
                      <a:pt x="50" y="93"/>
                    </a:cubicBezTo>
                    <a:cubicBezTo>
                      <a:pt x="51" y="94"/>
                      <a:pt x="56" y="96"/>
                      <a:pt x="57" y="98"/>
                    </a:cubicBezTo>
                    <a:cubicBezTo>
                      <a:pt x="59" y="100"/>
                      <a:pt x="63" y="103"/>
                      <a:pt x="63" y="103"/>
                    </a:cubicBezTo>
                    <a:cubicBezTo>
                      <a:pt x="74" y="105"/>
                      <a:pt x="74" y="105"/>
                      <a:pt x="74" y="105"/>
                    </a:cubicBezTo>
                    <a:cubicBezTo>
                      <a:pt x="74" y="105"/>
                      <a:pt x="73" y="102"/>
                      <a:pt x="74" y="98"/>
                    </a:cubicBezTo>
                    <a:cubicBezTo>
                      <a:pt x="75" y="94"/>
                      <a:pt x="72" y="93"/>
                      <a:pt x="72" y="91"/>
                    </a:cubicBezTo>
                    <a:cubicBezTo>
                      <a:pt x="72" y="89"/>
                      <a:pt x="75" y="92"/>
                      <a:pt x="76" y="91"/>
                    </a:cubicBezTo>
                    <a:cubicBezTo>
                      <a:pt x="78" y="90"/>
                      <a:pt x="79" y="91"/>
                      <a:pt x="81" y="92"/>
                    </a:cubicBezTo>
                    <a:cubicBezTo>
                      <a:pt x="83" y="93"/>
                      <a:pt x="86" y="93"/>
                      <a:pt x="88" y="92"/>
                    </a:cubicBezTo>
                    <a:cubicBezTo>
                      <a:pt x="90" y="90"/>
                      <a:pt x="90" y="88"/>
                      <a:pt x="91" y="85"/>
                    </a:cubicBezTo>
                    <a:cubicBezTo>
                      <a:pt x="91" y="82"/>
                      <a:pt x="94" y="85"/>
                      <a:pt x="96" y="84"/>
                    </a:cubicBezTo>
                    <a:cubicBezTo>
                      <a:pt x="99" y="84"/>
                      <a:pt x="101" y="88"/>
                      <a:pt x="102" y="88"/>
                    </a:cubicBezTo>
                    <a:cubicBezTo>
                      <a:pt x="103" y="89"/>
                      <a:pt x="104" y="89"/>
                      <a:pt x="105" y="89"/>
                    </a:cubicBezTo>
                    <a:cubicBezTo>
                      <a:pt x="105" y="89"/>
                      <a:pt x="105" y="89"/>
                      <a:pt x="105" y="89"/>
                    </a:cubicBezTo>
                    <a:cubicBezTo>
                      <a:pt x="106" y="88"/>
                      <a:pt x="106" y="87"/>
                      <a:pt x="106" y="86"/>
                    </a:cubicBezTo>
                    <a:cubicBezTo>
                      <a:pt x="105" y="83"/>
                      <a:pt x="103" y="82"/>
                      <a:pt x="100" y="79"/>
                    </a:cubicBezTo>
                    <a:cubicBezTo>
                      <a:pt x="97" y="76"/>
                      <a:pt x="102" y="72"/>
                      <a:pt x="104" y="70"/>
                    </a:cubicBezTo>
                    <a:cubicBezTo>
                      <a:pt x="107" y="68"/>
                      <a:pt x="96" y="66"/>
                      <a:pt x="96" y="66"/>
                    </a:cubicBezTo>
                    <a:cubicBezTo>
                      <a:pt x="85" y="55"/>
                      <a:pt x="85" y="55"/>
                      <a:pt x="85" y="55"/>
                    </a:cubicBezTo>
                    <a:cubicBezTo>
                      <a:pt x="85" y="55"/>
                      <a:pt x="91" y="53"/>
                      <a:pt x="96" y="51"/>
                    </a:cubicBezTo>
                    <a:cubicBezTo>
                      <a:pt x="101" y="49"/>
                      <a:pt x="107" y="49"/>
                      <a:pt x="114" y="46"/>
                    </a:cubicBezTo>
                    <a:cubicBezTo>
                      <a:pt x="121" y="43"/>
                      <a:pt x="122" y="45"/>
                      <a:pt x="122" y="45"/>
                    </a:cubicBezTo>
                    <a:cubicBezTo>
                      <a:pt x="122" y="45"/>
                      <a:pt x="119" y="39"/>
                      <a:pt x="114" y="39"/>
                    </a:cubicBezTo>
                    <a:cubicBezTo>
                      <a:pt x="108" y="38"/>
                      <a:pt x="107" y="36"/>
                      <a:pt x="108" y="32"/>
                    </a:cubicBezTo>
                    <a:cubicBezTo>
                      <a:pt x="110" y="28"/>
                      <a:pt x="108" y="32"/>
                      <a:pt x="111" y="32"/>
                    </a:cubicBezTo>
                    <a:cubicBezTo>
                      <a:pt x="114" y="32"/>
                      <a:pt x="116" y="32"/>
                      <a:pt x="117" y="29"/>
                    </a:cubicBezTo>
                    <a:cubicBezTo>
                      <a:pt x="118" y="26"/>
                      <a:pt x="115" y="25"/>
                      <a:pt x="110" y="25"/>
                    </a:cubicBezTo>
                    <a:cubicBezTo>
                      <a:pt x="106" y="24"/>
                      <a:pt x="108" y="21"/>
                      <a:pt x="103" y="15"/>
                    </a:cubicBezTo>
                    <a:cubicBezTo>
                      <a:pt x="101" y="12"/>
                      <a:pt x="100" y="7"/>
                      <a:pt x="100" y="3"/>
                    </a:cubicBezTo>
                    <a:cubicBezTo>
                      <a:pt x="100" y="3"/>
                      <a:pt x="100" y="3"/>
                      <a:pt x="100" y="3"/>
                    </a:cubicBezTo>
                    <a:cubicBezTo>
                      <a:pt x="100" y="3"/>
                      <a:pt x="100" y="3"/>
                      <a:pt x="100" y="3"/>
                    </a:cubicBezTo>
                    <a:cubicBezTo>
                      <a:pt x="100" y="3"/>
                      <a:pt x="91" y="1"/>
                      <a:pt x="89" y="1"/>
                    </a:cubicBezTo>
                    <a:cubicBezTo>
                      <a:pt x="87" y="0"/>
                      <a:pt x="82" y="1"/>
                      <a:pt x="81" y="3"/>
                    </a:cubicBezTo>
                    <a:cubicBezTo>
                      <a:pt x="80" y="4"/>
                      <a:pt x="78" y="7"/>
                      <a:pt x="77" y="7"/>
                    </a:cubicBezTo>
                    <a:cubicBezTo>
                      <a:pt x="76" y="6"/>
                      <a:pt x="72" y="11"/>
                      <a:pt x="72" y="11"/>
                    </a:cubicBezTo>
                    <a:cubicBezTo>
                      <a:pt x="69" y="17"/>
                      <a:pt x="69" y="17"/>
                      <a:pt x="69" y="17"/>
                    </a:cubicBezTo>
                    <a:cubicBezTo>
                      <a:pt x="69" y="17"/>
                      <a:pt x="60" y="17"/>
                      <a:pt x="53" y="16"/>
                    </a:cubicBezTo>
                    <a:cubicBezTo>
                      <a:pt x="46" y="15"/>
                      <a:pt x="35" y="29"/>
                      <a:pt x="34" y="31"/>
                    </a:cubicBezTo>
                    <a:cubicBezTo>
                      <a:pt x="32" y="33"/>
                      <a:pt x="30" y="34"/>
                      <a:pt x="27" y="33"/>
                    </a:cubicBezTo>
                    <a:cubicBezTo>
                      <a:pt x="24" y="33"/>
                      <a:pt x="24" y="34"/>
                      <a:pt x="23" y="35"/>
                    </a:cubicBezTo>
                    <a:cubicBezTo>
                      <a:pt x="23" y="36"/>
                      <a:pt x="21" y="39"/>
                      <a:pt x="21" y="39"/>
                    </a:cubicBezTo>
                    <a:cubicBezTo>
                      <a:pt x="7" y="39"/>
                      <a:pt x="7" y="39"/>
                      <a:pt x="7" y="39"/>
                    </a:cubicBezTo>
                    <a:cubicBezTo>
                      <a:pt x="7" y="39"/>
                      <a:pt x="7" y="39"/>
                      <a:pt x="7" y="39"/>
                    </a:cubicBezTo>
                    <a:cubicBezTo>
                      <a:pt x="7" y="40"/>
                      <a:pt x="8" y="40"/>
                      <a:pt x="8" y="40"/>
                    </a:cubicBezTo>
                    <a:cubicBezTo>
                      <a:pt x="10" y="41"/>
                      <a:pt x="9" y="44"/>
                      <a:pt x="9" y="45"/>
                    </a:cubicBezTo>
                    <a:cubicBezTo>
                      <a:pt x="9" y="47"/>
                      <a:pt x="9" y="47"/>
                      <a:pt x="7" y="47"/>
                    </a:cubicBezTo>
                    <a:cubicBezTo>
                      <a:pt x="5" y="47"/>
                      <a:pt x="3" y="45"/>
                      <a:pt x="3" y="47"/>
                    </a:cubicBezTo>
                    <a:cubicBezTo>
                      <a:pt x="3" y="48"/>
                      <a:pt x="3" y="51"/>
                      <a:pt x="5" y="52"/>
                    </a:cubicBezTo>
                    <a:cubicBezTo>
                      <a:pt x="6" y="53"/>
                      <a:pt x="8" y="55"/>
                      <a:pt x="7" y="56"/>
                    </a:cubicBezTo>
                    <a:cubicBezTo>
                      <a:pt x="6" y="57"/>
                      <a:pt x="0" y="55"/>
                      <a:pt x="0" y="57"/>
                    </a:cubicBezTo>
                    <a:cubicBezTo>
                      <a:pt x="0" y="59"/>
                      <a:pt x="1" y="61"/>
                      <a:pt x="3" y="62"/>
                    </a:cubicBezTo>
                    <a:cubicBezTo>
                      <a:pt x="5" y="62"/>
                      <a:pt x="5" y="59"/>
                      <a:pt x="8" y="60"/>
                    </a:cubicBezTo>
                    <a:cubicBezTo>
                      <a:pt x="12" y="62"/>
                      <a:pt x="13" y="59"/>
                      <a:pt x="17" y="60"/>
                    </a:cubicBezTo>
                    <a:cubicBezTo>
                      <a:pt x="20" y="61"/>
                      <a:pt x="27" y="62"/>
                      <a:pt x="29" y="60"/>
                    </a:cubicBezTo>
                    <a:cubicBezTo>
                      <a:pt x="31" y="57"/>
                      <a:pt x="33" y="52"/>
                      <a:pt x="37" y="54"/>
                    </a:cubicBezTo>
                    <a:cubicBezTo>
                      <a:pt x="41" y="56"/>
                      <a:pt x="43" y="55"/>
                      <a:pt x="46" y="58"/>
                    </a:cubicBezTo>
                    <a:cubicBezTo>
                      <a:pt x="50" y="61"/>
                      <a:pt x="52" y="57"/>
                      <a:pt x="54" y="61"/>
                    </a:cubicBezTo>
                    <a:cubicBezTo>
                      <a:pt x="56" y="65"/>
                      <a:pt x="55" y="64"/>
                      <a:pt x="57" y="65"/>
                    </a:cubicBezTo>
                    <a:cubicBezTo>
                      <a:pt x="60" y="67"/>
                      <a:pt x="60" y="69"/>
                      <a:pt x="61" y="70"/>
                    </a:cubicBezTo>
                    <a:cubicBezTo>
                      <a:pt x="62" y="71"/>
                      <a:pt x="62" y="72"/>
                      <a:pt x="62" y="73"/>
                    </a:cubicBezTo>
                    <a:cubicBezTo>
                      <a:pt x="62" y="74"/>
                      <a:pt x="62" y="75"/>
                      <a:pt x="58" y="73"/>
                    </a:cubicBezTo>
                    <a:cubicBezTo>
                      <a:pt x="54" y="71"/>
                      <a:pt x="54" y="66"/>
                      <a:pt x="49" y="67"/>
                    </a:cubicBezTo>
                    <a:cubicBezTo>
                      <a:pt x="44" y="68"/>
                      <a:pt x="41" y="64"/>
                      <a:pt x="39" y="63"/>
                    </a:cubicBezTo>
                    <a:cubicBezTo>
                      <a:pt x="37" y="62"/>
                      <a:pt x="36" y="59"/>
                      <a:pt x="34" y="64"/>
                    </a:cubicBezTo>
                    <a:cubicBezTo>
                      <a:pt x="32" y="68"/>
                      <a:pt x="22" y="71"/>
                      <a:pt x="26" y="73"/>
                    </a:cubicBezTo>
                    <a:cubicBezTo>
                      <a:pt x="31" y="75"/>
                      <a:pt x="37" y="73"/>
                      <a:pt x="38" y="77"/>
                    </a:cubicBezTo>
                    <a:cubicBezTo>
                      <a:pt x="39" y="81"/>
                      <a:pt x="38" y="82"/>
                      <a:pt x="39" y="84"/>
                    </a:cubicBezTo>
                    <a:cubicBezTo>
                      <a:pt x="41" y="87"/>
                      <a:pt x="44" y="86"/>
                      <a:pt x="44" y="88"/>
                    </a:cubicBezTo>
                    <a:cubicBezTo>
                      <a:pt x="44" y="88"/>
                      <a:pt x="43" y="88"/>
                      <a:pt x="43" y="89"/>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53" name="Freeform 50">
                <a:extLst>
                  <a:ext uri="{FF2B5EF4-FFF2-40B4-BE49-F238E27FC236}">
                    <a16:creationId xmlns:a16="http://schemas.microsoft.com/office/drawing/2014/main" id="{A50E2793-870A-4564-A036-F898163741A1}"/>
                  </a:ext>
                </a:extLst>
              </p:cNvPr>
              <p:cNvSpPr>
                <a:spLocks/>
              </p:cNvSpPr>
              <p:nvPr/>
            </p:nvSpPr>
            <p:spPr bwMode="auto">
              <a:xfrm>
                <a:off x="2293258" y="3405063"/>
                <a:ext cx="622094" cy="465478"/>
              </a:xfrm>
              <a:custGeom>
                <a:avLst/>
                <a:gdLst>
                  <a:gd name="T0" fmla="*/ 35 w 119"/>
                  <a:gd name="T1" fmla="*/ 19 h 89"/>
                  <a:gd name="T2" fmla="*/ 21 w 119"/>
                  <a:gd name="T3" fmla="*/ 27 h 89"/>
                  <a:gd name="T4" fmla="*/ 5 w 119"/>
                  <a:gd name="T5" fmla="*/ 48 h 89"/>
                  <a:gd name="T6" fmla="*/ 16 w 119"/>
                  <a:gd name="T7" fmla="*/ 75 h 89"/>
                  <a:gd name="T8" fmla="*/ 37 w 119"/>
                  <a:gd name="T9" fmla="*/ 99 h 89"/>
                  <a:gd name="T10" fmla="*/ 45 w 119"/>
                  <a:gd name="T11" fmla="*/ 112 h 89"/>
                  <a:gd name="T12" fmla="*/ 61 w 119"/>
                  <a:gd name="T13" fmla="*/ 166 h 89"/>
                  <a:gd name="T14" fmla="*/ 110 w 119"/>
                  <a:gd name="T15" fmla="*/ 198 h 89"/>
                  <a:gd name="T16" fmla="*/ 144 w 119"/>
                  <a:gd name="T17" fmla="*/ 222 h 89"/>
                  <a:gd name="T18" fmla="*/ 155 w 119"/>
                  <a:gd name="T19" fmla="*/ 201 h 89"/>
                  <a:gd name="T20" fmla="*/ 163 w 119"/>
                  <a:gd name="T21" fmla="*/ 214 h 89"/>
                  <a:gd name="T22" fmla="*/ 174 w 119"/>
                  <a:gd name="T23" fmla="*/ 233 h 89"/>
                  <a:gd name="T24" fmla="*/ 187 w 119"/>
                  <a:gd name="T25" fmla="*/ 225 h 89"/>
                  <a:gd name="T26" fmla="*/ 192 w 119"/>
                  <a:gd name="T27" fmla="*/ 227 h 89"/>
                  <a:gd name="T28" fmla="*/ 195 w 119"/>
                  <a:gd name="T29" fmla="*/ 227 h 89"/>
                  <a:gd name="T30" fmla="*/ 198 w 119"/>
                  <a:gd name="T31" fmla="*/ 222 h 89"/>
                  <a:gd name="T32" fmla="*/ 216 w 119"/>
                  <a:gd name="T33" fmla="*/ 209 h 89"/>
                  <a:gd name="T34" fmla="*/ 227 w 119"/>
                  <a:gd name="T35" fmla="*/ 206 h 89"/>
                  <a:gd name="T36" fmla="*/ 224 w 119"/>
                  <a:gd name="T37" fmla="*/ 222 h 89"/>
                  <a:gd name="T38" fmla="*/ 238 w 119"/>
                  <a:gd name="T39" fmla="*/ 233 h 89"/>
                  <a:gd name="T40" fmla="*/ 246 w 119"/>
                  <a:gd name="T41" fmla="*/ 219 h 89"/>
                  <a:gd name="T42" fmla="*/ 257 w 119"/>
                  <a:gd name="T43" fmla="*/ 214 h 89"/>
                  <a:gd name="T44" fmla="*/ 275 w 119"/>
                  <a:gd name="T45" fmla="*/ 225 h 89"/>
                  <a:gd name="T46" fmla="*/ 299 w 119"/>
                  <a:gd name="T47" fmla="*/ 233 h 89"/>
                  <a:gd name="T48" fmla="*/ 313 w 119"/>
                  <a:gd name="T49" fmla="*/ 217 h 89"/>
                  <a:gd name="T50" fmla="*/ 313 w 119"/>
                  <a:gd name="T51" fmla="*/ 206 h 89"/>
                  <a:gd name="T52" fmla="*/ 302 w 119"/>
                  <a:gd name="T53" fmla="*/ 195 h 89"/>
                  <a:gd name="T54" fmla="*/ 302 w 119"/>
                  <a:gd name="T55" fmla="*/ 155 h 89"/>
                  <a:gd name="T56" fmla="*/ 294 w 119"/>
                  <a:gd name="T57" fmla="*/ 136 h 89"/>
                  <a:gd name="T58" fmla="*/ 281 w 119"/>
                  <a:gd name="T59" fmla="*/ 112 h 89"/>
                  <a:gd name="T60" fmla="*/ 273 w 119"/>
                  <a:gd name="T61" fmla="*/ 83 h 89"/>
                  <a:gd name="T62" fmla="*/ 265 w 119"/>
                  <a:gd name="T63" fmla="*/ 67 h 89"/>
                  <a:gd name="T64" fmla="*/ 257 w 119"/>
                  <a:gd name="T65" fmla="*/ 45 h 89"/>
                  <a:gd name="T66" fmla="*/ 249 w 119"/>
                  <a:gd name="T67" fmla="*/ 27 h 89"/>
                  <a:gd name="T68" fmla="*/ 246 w 119"/>
                  <a:gd name="T69" fmla="*/ 27 h 89"/>
                  <a:gd name="T70" fmla="*/ 238 w 119"/>
                  <a:gd name="T71" fmla="*/ 24 h 89"/>
                  <a:gd name="T72" fmla="*/ 219 w 119"/>
                  <a:gd name="T73" fmla="*/ 21 h 89"/>
                  <a:gd name="T74" fmla="*/ 192 w 119"/>
                  <a:gd name="T75" fmla="*/ 16 h 89"/>
                  <a:gd name="T76" fmla="*/ 176 w 119"/>
                  <a:gd name="T77" fmla="*/ 5 h 89"/>
                  <a:gd name="T78" fmla="*/ 163 w 119"/>
                  <a:gd name="T79" fmla="*/ 8 h 89"/>
                  <a:gd name="T80" fmla="*/ 155 w 119"/>
                  <a:gd name="T81" fmla="*/ 27 h 89"/>
                  <a:gd name="T82" fmla="*/ 136 w 119"/>
                  <a:gd name="T83" fmla="*/ 27 h 89"/>
                  <a:gd name="T84" fmla="*/ 123 w 119"/>
                  <a:gd name="T85" fmla="*/ 24 h 89"/>
                  <a:gd name="T86" fmla="*/ 112 w 119"/>
                  <a:gd name="T87" fmla="*/ 24 h 89"/>
                  <a:gd name="T88" fmla="*/ 118 w 119"/>
                  <a:gd name="T89" fmla="*/ 43 h 89"/>
                  <a:gd name="T90" fmla="*/ 118 w 119"/>
                  <a:gd name="T91" fmla="*/ 62 h 89"/>
                  <a:gd name="T92" fmla="*/ 88 w 119"/>
                  <a:gd name="T93" fmla="*/ 56 h 89"/>
                  <a:gd name="T94" fmla="*/ 72 w 119"/>
                  <a:gd name="T95" fmla="*/ 43 h 89"/>
                  <a:gd name="T96" fmla="*/ 53 w 119"/>
                  <a:gd name="T97" fmla="*/ 29 h 89"/>
                  <a:gd name="T98" fmla="*/ 45 w 119"/>
                  <a:gd name="T99" fmla="*/ 24 h 89"/>
                  <a:gd name="T100" fmla="*/ 37 w 119"/>
                  <a:gd name="T101" fmla="*/ 19 h 89"/>
                  <a:gd name="T102" fmla="*/ 35 w 119"/>
                  <a:gd name="T103" fmla="*/ 19 h 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9" h="89">
                    <a:moveTo>
                      <a:pt x="13" y="7"/>
                    </a:moveTo>
                    <a:cubicBezTo>
                      <a:pt x="12" y="8"/>
                      <a:pt x="10" y="8"/>
                      <a:pt x="8" y="10"/>
                    </a:cubicBezTo>
                    <a:cubicBezTo>
                      <a:pt x="5" y="12"/>
                      <a:pt x="2" y="13"/>
                      <a:pt x="2" y="18"/>
                    </a:cubicBezTo>
                    <a:cubicBezTo>
                      <a:pt x="1" y="23"/>
                      <a:pt x="0" y="22"/>
                      <a:pt x="6" y="28"/>
                    </a:cubicBezTo>
                    <a:cubicBezTo>
                      <a:pt x="11" y="33"/>
                      <a:pt x="13" y="33"/>
                      <a:pt x="14" y="37"/>
                    </a:cubicBezTo>
                    <a:cubicBezTo>
                      <a:pt x="15" y="40"/>
                      <a:pt x="16" y="38"/>
                      <a:pt x="17" y="42"/>
                    </a:cubicBezTo>
                    <a:cubicBezTo>
                      <a:pt x="19" y="47"/>
                      <a:pt x="15" y="55"/>
                      <a:pt x="23" y="62"/>
                    </a:cubicBezTo>
                    <a:cubicBezTo>
                      <a:pt x="31" y="68"/>
                      <a:pt x="36" y="68"/>
                      <a:pt x="41" y="74"/>
                    </a:cubicBezTo>
                    <a:cubicBezTo>
                      <a:pt x="46" y="79"/>
                      <a:pt x="51" y="83"/>
                      <a:pt x="54" y="83"/>
                    </a:cubicBezTo>
                    <a:cubicBezTo>
                      <a:pt x="57" y="83"/>
                      <a:pt x="59" y="81"/>
                      <a:pt x="58" y="75"/>
                    </a:cubicBezTo>
                    <a:cubicBezTo>
                      <a:pt x="58" y="75"/>
                      <a:pt x="60" y="77"/>
                      <a:pt x="61" y="80"/>
                    </a:cubicBezTo>
                    <a:cubicBezTo>
                      <a:pt x="62" y="83"/>
                      <a:pt x="61" y="85"/>
                      <a:pt x="65" y="87"/>
                    </a:cubicBezTo>
                    <a:cubicBezTo>
                      <a:pt x="69" y="89"/>
                      <a:pt x="68" y="82"/>
                      <a:pt x="70" y="84"/>
                    </a:cubicBezTo>
                    <a:cubicBezTo>
                      <a:pt x="71" y="84"/>
                      <a:pt x="71" y="84"/>
                      <a:pt x="72" y="85"/>
                    </a:cubicBezTo>
                    <a:cubicBezTo>
                      <a:pt x="73" y="85"/>
                      <a:pt x="73" y="85"/>
                      <a:pt x="73" y="85"/>
                    </a:cubicBezTo>
                    <a:cubicBezTo>
                      <a:pt x="74" y="83"/>
                      <a:pt x="74" y="83"/>
                      <a:pt x="74" y="83"/>
                    </a:cubicBezTo>
                    <a:cubicBezTo>
                      <a:pt x="81" y="78"/>
                      <a:pt x="81" y="78"/>
                      <a:pt x="81" y="78"/>
                    </a:cubicBezTo>
                    <a:cubicBezTo>
                      <a:pt x="85" y="77"/>
                      <a:pt x="85" y="77"/>
                      <a:pt x="85" y="77"/>
                    </a:cubicBezTo>
                    <a:cubicBezTo>
                      <a:pt x="85" y="77"/>
                      <a:pt x="84" y="80"/>
                      <a:pt x="84" y="83"/>
                    </a:cubicBezTo>
                    <a:cubicBezTo>
                      <a:pt x="83" y="85"/>
                      <a:pt x="87" y="87"/>
                      <a:pt x="89" y="87"/>
                    </a:cubicBezTo>
                    <a:cubicBezTo>
                      <a:pt x="91" y="87"/>
                      <a:pt x="92" y="85"/>
                      <a:pt x="92" y="82"/>
                    </a:cubicBezTo>
                    <a:cubicBezTo>
                      <a:pt x="93" y="80"/>
                      <a:pt x="94" y="80"/>
                      <a:pt x="96" y="80"/>
                    </a:cubicBezTo>
                    <a:cubicBezTo>
                      <a:pt x="98" y="80"/>
                      <a:pt x="101" y="83"/>
                      <a:pt x="103" y="84"/>
                    </a:cubicBezTo>
                    <a:cubicBezTo>
                      <a:pt x="105" y="86"/>
                      <a:pt x="109" y="87"/>
                      <a:pt x="112" y="87"/>
                    </a:cubicBezTo>
                    <a:cubicBezTo>
                      <a:pt x="115" y="86"/>
                      <a:pt x="116" y="84"/>
                      <a:pt x="117" y="81"/>
                    </a:cubicBezTo>
                    <a:cubicBezTo>
                      <a:pt x="119" y="79"/>
                      <a:pt x="118" y="79"/>
                      <a:pt x="117" y="77"/>
                    </a:cubicBezTo>
                    <a:cubicBezTo>
                      <a:pt x="116" y="76"/>
                      <a:pt x="113" y="73"/>
                      <a:pt x="113" y="73"/>
                    </a:cubicBezTo>
                    <a:cubicBezTo>
                      <a:pt x="113" y="73"/>
                      <a:pt x="113" y="61"/>
                      <a:pt x="113" y="58"/>
                    </a:cubicBezTo>
                    <a:cubicBezTo>
                      <a:pt x="113" y="56"/>
                      <a:pt x="113" y="54"/>
                      <a:pt x="110" y="51"/>
                    </a:cubicBezTo>
                    <a:cubicBezTo>
                      <a:pt x="106" y="48"/>
                      <a:pt x="105" y="47"/>
                      <a:pt x="105" y="42"/>
                    </a:cubicBezTo>
                    <a:cubicBezTo>
                      <a:pt x="105" y="38"/>
                      <a:pt x="105" y="34"/>
                      <a:pt x="102" y="31"/>
                    </a:cubicBezTo>
                    <a:cubicBezTo>
                      <a:pt x="99" y="28"/>
                      <a:pt x="99" y="27"/>
                      <a:pt x="99" y="25"/>
                    </a:cubicBezTo>
                    <a:cubicBezTo>
                      <a:pt x="99" y="23"/>
                      <a:pt x="97" y="19"/>
                      <a:pt x="96" y="17"/>
                    </a:cubicBezTo>
                    <a:cubicBezTo>
                      <a:pt x="95" y="15"/>
                      <a:pt x="93" y="11"/>
                      <a:pt x="93" y="10"/>
                    </a:cubicBezTo>
                    <a:cubicBezTo>
                      <a:pt x="92" y="10"/>
                      <a:pt x="92" y="10"/>
                      <a:pt x="92" y="10"/>
                    </a:cubicBezTo>
                    <a:cubicBezTo>
                      <a:pt x="89" y="9"/>
                      <a:pt x="89" y="9"/>
                      <a:pt x="89" y="9"/>
                    </a:cubicBezTo>
                    <a:cubicBezTo>
                      <a:pt x="89" y="9"/>
                      <a:pt x="84" y="9"/>
                      <a:pt x="82" y="8"/>
                    </a:cubicBezTo>
                    <a:cubicBezTo>
                      <a:pt x="81" y="8"/>
                      <a:pt x="73" y="7"/>
                      <a:pt x="72" y="6"/>
                    </a:cubicBezTo>
                    <a:cubicBezTo>
                      <a:pt x="71" y="5"/>
                      <a:pt x="69" y="2"/>
                      <a:pt x="66" y="2"/>
                    </a:cubicBezTo>
                    <a:cubicBezTo>
                      <a:pt x="64" y="3"/>
                      <a:pt x="61" y="0"/>
                      <a:pt x="61" y="3"/>
                    </a:cubicBezTo>
                    <a:cubicBezTo>
                      <a:pt x="60" y="6"/>
                      <a:pt x="60" y="8"/>
                      <a:pt x="58" y="10"/>
                    </a:cubicBezTo>
                    <a:cubicBezTo>
                      <a:pt x="56" y="11"/>
                      <a:pt x="53" y="11"/>
                      <a:pt x="51" y="10"/>
                    </a:cubicBezTo>
                    <a:cubicBezTo>
                      <a:pt x="49" y="9"/>
                      <a:pt x="48" y="8"/>
                      <a:pt x="46" y="9"/>
                    </a:cubicBezTo>
                    <a:cubicBezTo>
                      <a:pt x="45" y="10"/>
                      <a:pt x="42" y="7"/>
                      <a:pt x="42" y="9"/>
                    </a:cubicBezTo>
                    <a:cubicBezTo>
                      <a:pt x="42" y="11"/>
                      <a:pt x="45" y="12"/>
                      <a:pt x="44" y="16"/>
                    </a:cubicBezTo>
                    <a:cubicBezTo>
                      <a:pt x="43" y="20"/>
                      <a:pt x="44" y="23"/>
                      <a:pt x="44" y="23"/>
                    </a:cubicBezTo>
                    <a:cubicBezTo>
                      <a:pt x="33" y="21"/>
                      <a:pt x="33" y="21"/>
                      <a:pt x="33" y="21"/>
                    </a:cubicBezTo>
                    <a:cubicBezTo>
                      <a:pt x="33" y="21"/>
                      <a:pt x="29" y="18"/>
                      <a:pt x="27" y="16"/>
                    </a:cubicBezTo>
                    <a:cubicBezTo>
                      <a:pt x="26" y="14"/>
                      <a:pt x="21" y="12"/>
                      <a:pt x="20" y="11"/>
                    </a:cubicBezTo>
                    <a:cubicBezTo>
                      <a:pt x="20" y="11"/>
                      <a:pt x="18" y="10"/>
                      <a:pt x="17" y="9"/>
                    </a:cubicBezTo>
                    <a:cubicBezTo>
                      <a:pt x="15" y="7"/>
                      <a:pt x="16" y="7"/>
                      <a:pt x="14" y="7"/>
                    </a:cubicBezTo>
                    <a:cubicBezTo>
                      <a:pt x="14" y="7"/>
                      <a:pt x="13" y="7"/>
                      <a:pt x="13" y="7"/>
                    </a:cubicBezTo>
                    <a:close/>
                  </a:path>
                </a:pathLst>
              </a:custGeom>
              <a:solidFill>
                <a:srgbClr val="4A095A"/>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54" name="Freeform 51">
                <a:extLst>
                  <a:ext uri="{FF2B5EF4-FFF2-40B4-BE49-F238E27FC236}">
                    <a16:creationId xmlns:a16="http://schemas.microsoft.com/office/drawing/2014/main" id="{401910B2-40C6-4F0F-839A-2C08D148F3FE}"/>
                  </a:ext>
                </a:extLst>
              </p:cNvPr>
              <p:cNvSpPr>
                <a:spLocks/>
              </p:cNvSpPr>
              <p:nvPr/>
            </p:nvSpPr>
            <p:spPr bwMode="auto">
              <a:xfrm>
                <a:off x="4988998" y="1994939"/>
                <a:ext cx="356041" cy="700173"/>
              </a:xfrm>
              <a:custGeom>
                <a:avLst/>
                <a:gdLst>
                  <a:gd name="T0" fmla="*/ 182 w 68"/>
                  <a:gd name="T1" fmla="*/ 326 h 134"/>
                  <a:gd name="T2" fmla="*/ 137 w 68"/>
                  <a:gd name="T3" fmla="*/ 342 h 134"/>
                  <a:gd name="T4" fmla="*/ 120 w 68"/>
                  <a:gd name="T5" fmla="*/ 353 h 134"/>
                  <a:gd name="T6" fmla="*/ 110 w 68"/>
                  <a:gd name="T7" fmla="*/ 358 h 134"/>
                  <a:gd name="T8" fmla="*/ 110 w 68"/>
                  <a:gd name="T9" fmla="*/ 358 h 134"/>
                  <a:gd name="T10" fmla="*/ 112 w 68"/>
                  <a:gd name="T11" fmla="*/ 355 h 134"/>
                  <a:gd name="T12" fmla="*/ 107 w 68"/>
                  <a:gd name="T13" fmla="*/ 345 h 134"/>
                  <a:gd name="T14" fmla="*/ 96 w 68"/>
                  <a:gd name="T15" fmla="*/ 342 h 134"/>
                  <a:gd name="T16" fmla="*/ 86 w 68"/>
                  <a:gd name="T17" fmla="*/ 329 h 134"/>
                  <a:gd name="T18" fmla="*/ 72 w 68"/>
                  <a:gd name="T19" fmla="*/ 321 h 134"/>
                  <a:gd name="T20" fmla="*/ 56 w 68"/>
                  <a:gd name="T21" fmla="*/ 321 h 134"/>
                  <a:gd name="T22" fmla="*/ 48 w 68"/>
                  <a:gd name="T23" fmla="*/ 315 h 134"/>
                  <a:gd name="T24" fmla="*/ 43 w 68"/>
                  <a:gd name="T25" fmla="*/ 305 h 134"/>
                  <a:gd name="T26" fmla="*/ 32 w 68"/>
                  <a:gd name="T27" fmla="*/ 299 h 134"/>
                  <a:gd name="T28" fmla="*/ 13 w 68"/>
                  <a:gd name="T29" fmla="*/ 278 h 134"/>
                  <a:gd name="T30" fmla="*/ 13 w 68"/>
                  <a:gd name="T31" fmla="*/ 259 h 134"/>
                  <a:gd name="T32" fmla="*/ 8 w 68"/>
                  <a:gd name="T33" fmla="*/ 238 h 134"/>
                  <a:gd name="T34" fmla="*/ 3 w 68"/>
                  <a:gd name="T35" fmla="*/ 219 h 134"/>
                  <a:gd name="T36" fmla="*/ 16 w 68"/>
                  <a:gd name="T37" fmla="*/ 203 h 134"/>
                  <a:gd name="T38" fmla="*/ 21 w 68"/>
                  <a:gd name="T39" fmla="*/ 176 h 134"/>
                  <a:gd name="T40" fmla="*/ 11 w 68"/>
                  <a:gd name="T41" fmla="*/ 139 h 134"/>
                  <a:gd name="T42" fmla="*/ 13 w 68"/>
                  <a:gd name="T43" fmla="*/ 112 h 134"/>
                  <a:gd name="T44" fmla="*/ 27 w 68"/>
                  <a:gd name="T45" fmla="*/ 83 h 134"/>
                  <a:gd name="T46" fmla="*/ 35 w 68"/>
                  <a:gd name="T47" fmla="*/ 69 h 134"/>
                  <a:gd name="T48" fmla="*/ 21 w 68"/>
                  <a:gd name="T49" fmla="*/ 56 h 134"/>
                  <a:gd name="T50" fmla="*/ 21 w 68"/>
                  <a:gd name="T51" fmla="*/ 19 h 134"/>
                  <a:gd name="T52" fmla="*/ 48 w 68"/>
                  <a:gd name="T53" fmla="*/ 19 h 134"/>
                  <a:gd name="T54" fmla="*/ 62 w 68"/>
                  <a:gd name="T55" fmla="*/ 29 h 134"/>
                  <a:gd name="T56" fmla="*/ 72 w 68"/>
                  <a:gd name="T57" fmla="*/ 19 h 134"/>
                  <a:gd name="T58" fmla="*/ 70 w 68"/>
                  <a:gd name="T59" fmla="*/ 0 h 134"/>
                  <a:gd name="T60" fmla="*/ 83 w 68"/>
                  <a:gd name="T61" fmla="*/ 13 h 134"/>
                  <a:gd name="T62" fmla="*/ 110 w 68"/>
                  <a:gd name="T63" fmla="*/ 27 h 134"/>
                  <a:gd name="T64" fmla="*/ 110 w 68"/>
                  <a:gd name="T65" fmla="*/ 27 h 134"/>
                  <a:gd name="T66" fmla="*/ 102 w 68"/>
                  <a:gd name="T67" fmla="*/ 61 h 134"/>
                  <a:gd name="T68" fmla="*/ 126 w 68"/>
                  <a:gd name="T69" fmla="*/ 72 h 134"/>
                  <a:gd name="T70" fmla="*/ 155 w 68"/>
                  <a:gd name="T71" fmla="*/ 80 h 134"/>
                  <a:gd name="T72" fmla="*/ 161 w 68"/>
                  <a:gd name="T73" fmla="*/ 134 h 134"/>
                  <a:gd name="T74" fmla="*/ 174 w 68"/>
                  <a:gd name="T75" fmla="*/ 195 h 134"/>
                  <a:gd name="T76" fmla="*/ 169 w 68"/>
                  <a:gd name="T77" fmla="*/ 264 h 134"/>
                  <a:gd name="T78" fmla="*/ 174 w 68"/>
                  <a:gd name="T79" fmla="*/ 291 h 134"/>
                  <a:gd name="T80" fmla="*/ 182 w 68"/>
                  <a:gd name="T81" fmla="*/ 326 h 1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8" h="134">
                    <a:moveTo>
                      <a:pt x="68" y="122"/>
                    </a:moveTo>
                    <a:cubicBezTo>
                      <a:pt x="64" y="125"/>
                      <a:pt x="54" y="130"/>
                      <a:pt x="51" y="128"/>
                    </a:cubicBezTo>
                    <a:cubicBezTo>
                      <a:pt x="48" y="127"/>
                      <a:pt x="46" y="130"/>
                      <a:pt x="45" y="132"/>
                    </a:cubicBezTo>
                    <a:cubicBezTo>
                      <a:pt x="44" y="134"/>
                      <a:pt x="43" y="134"/>
                      <a:pt x="41" y="134"/>
                    </a:cubicBezTo>
                    <a:cubicBezTo>
                      <a:pt x="41" y="134"/>
                      <a:pt x="41" y="134"/>
                      <a:pt x="41" y="134"/>
                    </a:cubicBezTo>
                    <a:cubicBezTo>
                      <a:pt x="41" y="133"/>
                      <a:pt x="41" y="133"/>
                      <a:pt x="42" y="133"/>
                    </a:cubicBezTo>
                    <a:cubicBezTo>
                      <a:pt x="42" y="133"/>
                      <a:pt x="41" y="130"/>
                      <a:pt x="40" y="129"/>
                    </a:cubicBezTo>
                    <a:cubicBezTo>
                      <a:pt x="39" y="128"/>
                      <a:pt x="38" y="128"/>
                      <a:pt x="36" y="128"/>
                    </a:cubicBezTo>
                    <a:cubicBezTo>
                      <a:pt x="34" y="129"/>
                      <a:pt x="34" y="126"/>
                      <a:pt x="32" y="123"/>
                    </a:cubicBezTo>
                    <a:cubicBezTo>
                      <a:pt x="30" y="121"/>
                      <a:pt x="30" y="119"/>
                      <a:pt x="27" y="120"/>
                    </a:cubicBezTo>
                    <a:cubicBezTo>
                      <a:pt x="24" y="121"/>
                      <a:pt x="22" y="121"/>
                      <a:pt x="21" y="120"/>
                    </a:cubicBezTo>
                    <a:cubicBezTo>
                      <a:pt x="20" y="119"/>
                      <a:pt x="18" y="119"/>
                      <a:pt x="18" y="118"/>
                    </a:cubicBezTo>
                    <a:cubicBezTo>
                      <a:pt x="17" y="117"/>
                      <a:pt x="16" y="114"/>
                      <a:pt x="16" y="114"/>
                    </a:cubicBezTo>
                    <a:cubicBezTo>
                      <a:pt x="15" y="113"/>
                      <a:pt x="13" y="113"/>
                      <a:pt x="12" y="112"/>
                    </a:cubicBezTo>
                    <a:cubicBezTo>
                      <a:pt x="10" y="112"/>
                      <a:pt x="6" y="104"/>
                      <a:pt x="5" y="104"/>
                    </a:cubicBezTo>
                    <a:cubicBezTo>
                      <a:pt x="5" y="104"/>
                      <a:pt x="5" y="100"/>
                      <a:pt x="5" y="97"/>
                    </a:cubicBezTo>
                    <a:cubicBezTo>
                      <a:pt x="4" y="94"/>
                      <a:pt x="5" y="93"/>
                      <a:pt x="3" y="89"/>
                    </a:cubicBezTo>
                    <a:cubicBezTo>
                      <a:pt x="0" y="85"/>
                      <a:pt x="1" y="82"/>
                      <a:pt x="1" y="82"/>
                    </a:cubicBezTo>
                    <a:cubicBezTo>
                      <a:pt x="1" y="82"/>
                      <a:pt x="5" y="80"/>
                      <a:pt x="6" y="76"/>
                    </a:cubicBezTo>
                    <a:cubicBezTo>
                      <a:pt x="8" y="72"/>
                      <a:pt x="10" y="72"/>
                      <a:pt x="8" y="66"/>
                    </a:cubicBezTo>
                    <a:cubicBezTo>
                      <a:pt x="5" y="61"/>
                      <a:pt x="4" y="57"/>
                      <a:pt x="4" y="52"/>
                    </a:cubicBezTo>
                    <a:cubicBezTo>
                      <a:pt x="4" y="48"/>
                      <a:pt x="4" y="45"/>
                      <a:pt x="5" y="42"/>
                    </a:cubicBezTo>
                    <a:cubicBezTo>
                      <a:pt x="5" y="40"/>
                      <a:pt x="8" y="34"/>
                      <a:pt x="10" y="31"/>
                    </a:cubicBezTo>
                    <a:cubicBezTo>
                      <a:pt x="12" y="29"/>
                      <a:pt x="14" y="28"/>
                      <a:pt x="13" y="26"/>
                    </a:cubicBezTo>
                    <a:cubicBezTo>
                      <a:pt x="12" y="23"/>
                      <a:pt x="7" y="24"/>
                      <a:pt x="8" y="21"/>
                    </a:cubicBezTo>
                    <a:cubicBezTo>
                      <a:pt x="8" y="17"/>
                      <a:pt x="8" y="7"/>
                      <a:pt x="8" y="7"/>
                    </a:cubicBezTo>
                    <a:cubicBezTo>
                      <a:pt x="18" y="7"/>
                      <a:pt x="18" y="7"/>
                      <a:pt x="18" y="7"/>
                    </a:cubicBezTo>
                    <a:cubicBezTo>
                      <a:pt x="18" y="7"/>
                      <a:pt x="21" y="11"/>
                      <a:pt x="23" y="11"/>
                    </a:cubicBezTo>
                    <a:cubicBezTo>
                      <a:pt x="25" y="11"/>
                      <a:pt x="27" y="7"/>
                      <a:pt x="27" y="7"/>
                    </a:cubicBezTo>
                    <a:cubicBezTo>
                      <a:pt x="26" y="0"/>
                      <a:pt x="26" y="0"/>
                      <a:pt x="26" y="0"/>
                    </a:cubicBezTo>
                    <a:cubicBezTo>
                      <a:pt x="27" y="2"/>
                      <a:pt x="29" y="2"/>
                      <a:pt x="31" y="5"/>
                    </a:cubicBezTo>
                    <a:cubicBezTo>
                      <a:pt x="32" y="7"/>
                      <a:pt x="37" y="9"/>
                      <a:pt x="41" y="10"/>
                    </a:cubicBezTo>
                    <a:cubicBezTo>
                      <a:pt x="41" y="10"/>
                      <a:pt x="41" y="10"/>
                      <a:pt x="41" y="10"/>
                    </a:cubicBezTo>
                    <a:cubicBezTo>
                      <a:pt x="38" y="23"/>
                      <a:pt x="38" y="23"/>
                      <a:pt x="38" y="23"/>
                    </a:cubicBezTo>
                    <a:cubicBezTo>
                      <a:pt x="38" y="23"/>
                      <a:pt x="41" y="25"/>
                      <a:pt x="47" y="27"/>
                    </a:cubicBezTo>
                    <a:cubicBezTo>
                      <a:pt x="52" y="28"/>
                      <a:pt x="58" y="23"/>
                      <a:pt x="58" y="30"/>
                    </a:cubicBezTo>
                    <a:cubicBezTo>
                      <a:pt x="59" y="37"/>
                      <a:pt x="58" y="46"/>
                      <a:pt x="60" y="50"/>
                    </a:cubicBezTo>
                    <a:cubicBezTo>
                      <a:pt x="63" y="55"/>
                      <a:pt x="66" y="60"/>
                      <a:pt x="65" y="73"/>
                    </a:cubicBezTo>
                    <a:cubicBezTo>
                      <a:pt x="64" y="86"/>
                      <a:pt x="60" y="93"/>
                      <a:pt x="63" y="99"/>
                    </a:cubicBezTo>
                    <a:cubicBezTo>
                      <a:pt x="66" y="105"/>
                      <a:pt x="67" y="105"/>
                      <a:pt x="65" y="109"/>
                    </a:cubicBezTo>
                    <a:cubicBezTo>
                      <a:pt x="64" y="111"/>
                      <a:pt x="66" y="117"/>
                      <a:pt x="68" y="122"/>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55" name="Freeform 52">
                <a:extLst>
                  <a:ext uri="{FF2B5EF4-FFF2-40B4-BE49-F238E27FC236}">
                    <a16:creationId xmlns:a16="http://schemas.microsoft.com/office/drawing/2014/main" id="{EA174AAA-6532-475B-9BED-3F0ED82DA77B}"/>
                  </a:ext>
                </a:extLst>
              </p:cNvPr>
              <p:cNvSpPr>
                <a:spLocks/>
              </p:cNvSpPr>
              <p:nvPr/>
            </p:nvSpPr>
            <p:spPr bwMode="auto">
              <a:xfrm>
                <a:off x="5188537" y="2022320"/>
                <a:ext cx="637744" cy="684526"/>
              </a:xfrm>
              <a:custGeom>
                <a:avLst/>
                <a:gdLst>
                  <a:gd name="T0" fmla="*/ 326 w 122"/>
                  <a:gd name="T1" fmla="*/ 313 h 131"/>
                  <a:gd name="T2" fmla="*/ 294 w 122"/>
                  <a:gd name="T3" fmla="*/ 313 h 131"/>
                  <a:gd name="T4" fmla="*/ 281 w 122"/>
                  <a:gd name="T5" fmla="*/ 326 h 131"/>
                  <a:gd name="T6" fmla="*/ 270 w 122"/>
                  <a:gd name="T7" fmla="*/ 331 h 131"/>
                  <a:gd name="T8" fmla="*/ 251 w 122"/>
                  <a:gd name="T9" fmla="*/ 331 h 131"/>
                  <a:gd name="T10" fmla="*/ 235 w 122"/>
                  <a:gd name="T11" fmla="*/ 313 h 131"/>
                  <a:gd name="T12" fmla="*/ 222 w 122"/>
                  <a:gd name="T13" fmla="*/ 321 h 131"/>
                  <a:gd name="T14" fmla="*/ 163 w 122"/>
                  <a:gd name="T15" fmla="*/ 334 h 131"/>
                  <a:gd name="T16" fmla="*/ 136 w 122"/>
                  <a:gd name="T17" fmla="*/ 342 h 131"/>
                  <a:gd name="T18" fmla="*/ 104 w 122"/>
                  <a:gd name="T19" fmla="*/ 337 h 131"/>
                  <a:gd name="T20" fmla="*/ 99 w 122"/>
                  <a:gd name="T21" fmla="*/ 313 h 131"/>
                  <a:gd name="T22" fmla="*/ 88 w 122"/>
                  <a:gd name="T23" fmla="*/ 307 h 131"/>
                  <a:gd name="T24" fmla="*/ 80 w 122"/>
                  <a:gd name="T25" fmla="*/ 313 h 131"/>
                  <a:gd name="T26" fmla="*/ 80 w 122"/>
                  <a:gd name="T27" fmla="*/ 313 h 131"/>
                  <a:gd name="T28" fmla="*/ 72 w 122"/>
                  <a:gd name="T29" fmla="*/ 278 h 131"/>
                  <a:gd name="T30" fmla="*/ 67 w 122"/>
                  <a:gd name="T31" fmla="*/ 251 h 131"/>
                  <a:gd name="T32" fmla="*/ 72 w 122"/>
                  <a:gd name="T33" fmla="*/ 182 h 131"/>
                  <a:gd name="T34" fmla="*/ 59 w 122"/>
                  <a:gd name="T35" fmla="*/ 120 h 131"/>
                  <a:gd name="T36" fmla="*/ 53 w 122"/>
                  <a:gd name="T37" fmla="*/ 67 h 131"/>
                  <a:gd name="T38" fmla="*/ 24 w 122"/>
                  <a:gd name="T39" fmla="*/ 59 h 131"/>
                  <a:gd name="T40" fmla="*/ 0 w 122"/>
                  <a:gd name="T41" fmla="*/ 48 h 131"/>
                  <a:gd name="T42" fmla="*/ 8 w 122"/>
                  <a:gd name="T43" fmla="*/ 13 h 131"/>
                  <a:gd name="T44" fmla="*/ 8 w 122"/>
                  <a:gd name="T45" fmla="*/ 13 h 131"/>
                  <a:gd name="T46" fmla="*/ 16 w 122"/>
                  <a:gd name="T47" fmla="*/ 13 h 131"/>
                  <a:gd name="T48" fmla="*/ 32 w 122"/>
                  <a:gd name="T49" fmla="*/ 5 h 131"/>
                  <a:gd name="T50" fmla="*/ 43 w 122"/>
                  <a:gd name="T51" fmla="*/ 5 h 131"/>
                  <a:gd name="T52" fmla="*/ 56 w 122"/>
                  <a:gd name="T53" fmla="*/ 13 h 131"/>
                  <a:gd name="T54" fmla="*/ 67 w 122"/>
                  <a:gd name="T55" fmla="*/ 19 h 131"/>
                  <a:gd name="T56" fmla="*/ 72 w 122"/>
                  <a:gd name="T57" fmla="*/ 19 h 131"/>
                  <a:gd name="T58" fmla="*/ 75 w 122"/>
                  <a:gd name="T59" fmla="*/ 19 h 131"/>
                  <a:gd name="T60" fmla="*/ 77 w 122"/>
                  <a:gd name="T61" fmla="*/ 35 h 131"/>
                  <a:gd name="T62" fmla="*/ 83 w 122"/>
                  <a:gd name="T63" fmla="*/ 48 h 131"/>
                  <a:gd name="T64" fmla="*/ 118 w 122"/>
                  <a:gd name="T65" fmla="*/ 126 h 131"/>
                  <a:gd name="T66" fmla="*/ 96 w 122"/>
                  <a:gd name="T67" fmla="*/ 139 h 131"/>
                  <a:gd name="T68" fmla="*/ 118 w 122"/>
                  <a:gd name="T69" fmla="*/ 166 h 131"/>
                  <a:gd name="T70" fmla="*/ 174 w 122"/>
                  <a:gd name="T71" fmla="*/ 200 h 131"/>
                  <a:gd name="T72" fmla="*/ 198 w 122"/>
                  <a:gd name="T73" fmla="*/ 232 h 131"/>
                  <a:gd name="T74" fmla="*/ 275 w 122"/>
                  <a:gd name="T75" fmla="*/ 262 h 131"/>
                  <a:gd name="T76" fmla="*/ 297 w 122"/>
                  <a:gd name="T77" fmla="*/ 270 h 131"/>
                  <a:gd name="T78" fmla="*/ 318 w 122"/>
                  <a:gd name="T79" fmla="*/ 281 h 131"/>
                  <a:gd name="T80" fmla="*/ 321 w 122"/>
                  <a:gd name="T81" fmla="*/ 283 h 131"/>
                  <a:gd name="T82" fmla="*/ 318 w 122"/>
                  <a:gd name="T83" fmla="*/ 286 h 131"/>
                  <a:gd name="T84" fmla="*/ 318 w 122"/>
                  <a:gd name="T85" fmla="*/ 305 h 131"/>
                  <a:gd name="T86" fmla="*/ 326 w 122"/>
                  <a:gd name="T87" fmla="*/ 313 h 1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2" h="131">
                    <a:moveTo>
                      <a:pt x="122" y="117"/>
                    </a:moveTo>
                    <a:cubicBezTo>
                      <a:pt x="116" y="117"/>
                      <a:pt x="111" y="117"/>
                      <a:pt x="110" y="117"/>
                    </a:cubicBezTo>
                    <a:cubicBezTo>
                      <a:pt x="107" y="118"/>
                      <a:pt x="106" y="119"/>
                      <a:pt x="105" y="122"/>
                    </a:cubicBezTo>
                    <a:cubicBezTo>
                      <a:pt x="104" y="124"/>
                      <a:pt x="103" y="126"/>
                      <a:pt x="101" y="124"/>
                    </a:cubicBezTo>
                    <a:cubicBezTo>
                      <a:pt x="100" y="122"/>
                      <a:pt x="99" y="125"/>
                      <a:pt x="94" y="124"/>
                    </a:cubicBezTo>
                    <a:cubicBezTo>
                      <a:pt x="88" y="123"/>
                      <a:pt x="88" y="123"/>
                      <a:pt x="88" y="117"/>
                    </a:cubicBezTo>
                    <a:cubicBezTo>
                      <a:pt x="88" y="111"/>
                      <a:pt x="85" y="113"/>
                      <a:pt x="83" y="120"/>
                    </a:cubicBezTo>
                    <a:cubicBezTo>
                      <a:pt x="81" y="127"/>
                      <a:pt x="66" y="126"/>
                      <a:pt x="61" y="125"/>
                    </a:cubicBezTo>
                    <a:cubicBezTo>
                      <a:pt x="56" y="124"/>
                      <a:pt x="53" y="124"/>
                      <a:pt x="51" y="128"/>
                    </a:cubicBezTo>
                    <a:cubicBezTo>
                      <a:pt x="50" y="131"/>
                      <a:pt x="43" y="129"/>
                      <a:pt x="39" y="126"/>
                    </a:cubicBezTo>
                    <a:cubicBezTo>
                      <a:pt x="34" y="124"/>
                      <a:pt x="36" y="122"/>
                      <a:pt x="37" y="117"/>
                    </a:cubicBezTo>
                    <a:cubicBezTo>
                      <a:pt x="39" y="113"/>
                      <a:pt x="34" y="113"/>
                      <a:pt x="33" y="115"/>
                    </a:cubicBezTo>
                    <a:cubicBezTo>
                      <a:pt x="32" y="115"/>
                      <a:pt x="31" y="116"/>
                      <a:pt x="30" y="117"/>
                    </a:cubicBezTo>
                    <a:cubicBezTo>
                      <a:pt x="30" y="117"/>
                      <a:pt x="30" y="117"/>
                      <a:pt x="30" y="117"/>
                    </a:cubicBezTo>
                    <a:cubicBezTo>
                      <a:pt x="28" y="112"/>
                      <a:pt x="26" y="106"/>
                      <a:pt x="27" y="104"/>
                    </a:cubicBezTo>
                    <a:cubicBezTo>
                      <a:pt x="29" y="100"/>
                      <a:pt x="28" y="100"/>
                      <a:pt x="25" y="94"/>
                    </a:cubicBezTo>
                    <a:cubicBezTo>
                      <a:pt x="22" y="88"/>
                      <a:pt x="26" y="81"/>
                      <a:pt x="27" y="68"/>
                    </a:cubicBezTo>
                    <a:cubicBezTo>
                      <a:pt x="28" y="55"/>
                      <a:pt x="25" y="50"/>
                      <a:pt x="22" y="45"/>
                    </a:cubicBezTo>
                    <a:cubicBezTo>
                      <a:pt x="20" y="41"/>
                      <a:pt x="21" y="32"/>
                      <a:pt x="20" y="25"/>
                    </a:cubicBezTo>
                    <a:cubicBezTo>
                      <a:pt x="20" y="18"/>
                      <a:pt x="14" y="23"/>
                      <a:pt x="9" y="22"/>
                    </a:cubicBezTo>
                    <a:cubicBezTo>
                      <a:pt x="3" y="20"/>
                      <a:pt x="0" y="18"/>
                      <a:pt x="0" y="18"/>
                    </a:cubicBezTo>
                    <a:cubicBezTo>
                      <a:pt x="3" y="5"/>
                      <a:pt x="3" y="5"/>
                      <a:pt x="3" y="5"/>
                    </a:cubicBezTo>
                    <a:cubicBezTo>
                      <a:pt x="3" y="5"/>
                      <a:pt x="3" y="5"/>
                      <a:pt x="3" y="5"/>
                    </a:cubicBezTo>
                    <a:cubicBezTo>
                      <a:pt x="4" y="5"/>
                      <a:pt x="5" y="5"/>
                      <a:pt x="6" y="5"/>
                    </a:cubicBezTo>
                    <a:cubicBezTo>
                      <a:pt x="9" y="5"/>
                      <a:pt x="9" y="5"/>
                      <a:pt x="12" y="2"/>
                    </a:cubicBezTo>
                    <a:cubicBezTo>
                      <a:pt x="15" y="0"/>
                      <a:pt x="14" y="2"/>
                      <a:pt x="16" y="2"/>
                    </a:cubicBezTo>
                    <a:cubicBezTo>
                      <a:pt x="17" y="3"/>
                      <a:pt x="18" y="5"/>
                      <a:pt x="21" y="5"/>
                    </a:cubicBezTo>
                    <a:cubicBezTo>
                      <a:pt x="23" y="4"/>
                      <a:pt x="25" y="7"/>
                      <a:pt x="25" y="7"/>
                    </a:cubicBezTo>
                    <a:cubicBezTo>
                      <a:pt x="25" y="7"/>
                      <a:pt x="26" y="7"/>
                      <a:pt x="27" y="7"/>
                    </a:cubicBezTo>
                    <a:cubicBezTo>
                      <a:pt x="28" y="7"/>
                      <a:pt x="28" y="7"/>
                      <a:pt x="28" y="7"/>
                    </a:cubicBezTo>
                    <a:cubicBezTo>
                      <a:pt x="28" y="9"/>
                      <a:pt x="28" y="12"/>
                      <a:pt x="29" y="13"/>
                    </a:cubicBezTo>
                    <a:cubicBezTo>
                      <a:pt x="30" y="15"/>
                      <a:pt x="32" y="17"/>
                      <a:pt x="31" y="18"/>
                    </a:cubicBezTo>
                    <a:cubicBezTo>
                      <a:pt x="30" y="20"/>
                      <a:pt x="44" y="47"/>
                      <a:pt x="44" y="47"/>
                    </a:cubicBezTo>
                    <a:cubicBezTo>
                      <a:pt x="44" y="47"/>
                      <a:pt x="33" y="47"/>
                      <a:pt x="36" y="52"/>
                    </a:cubicBezTo>
                    <a:cubicBezTo>
                      <a:pt x="39" y="56"/>
                      <a:pt x="40" y="59"/>
                      <a:pt x="44" y="62"/>
                    </a:cubicBezTo>
                    <a:cubicBezTo>
                      <a:pt x="48" y="65"/>
                      <a:pt x="64" y="70"/>
                      <a:pt x="65" y="75"/>
                    </a:cubicBezTo>
                    <a:cubicBezTo>
                      <a:pt x="66" y="81"/>
                      <a:pt x="66" y="85"/>
                      <a:pt x="74" y="87"/>
                    </a:cubicBezTo>
                    <a:cubicBezTo>
                      <a:pt x="83" y="89"/>
                      <a:pt x="98" y="95"/>
                      <a:pt x="103" y="98"/>
                    </a:cubicBezTo>
                    <a:cubicBezTo>
                      <a:pt x="107" y="101"/>
                      <a:pt x="109" y="101"/>
                      <a:pt x="111" y="101"/>
                    </a:cubicBezTo>
                    <a:cubicBezTo>
                      <a:pt x="112" y="101"/>
                      <a:pt x="116" y="103"/>
                      <a:pt x="119" y="105"/>
                    </a:cubicBezTo>
                    <a:cubicBezTo>
                      <a:pt x="120" y="106"/>
                      <a:pt x="120" y="106"/>
                      <a:pt x="120" y="106"/>
                    </a:cubicBezTo>
                    <a:cubicBezTo>
                      <a:pt x="119" y="106"/>
                      <a:pt x="119" y="106"/>
                      <a:pt x="119" y="107"/>
                    </a:cubicBezTo>
                    <a:cubicBezTo>
                      <a:pt x="117" y="111"/>
                      <a:pt x="118" y="112"/>
                      <a:pt x="119" y="114"/>
                    </a:cubicBezTo>
                    <a:cubicBezTo>
                      <a:pt x="120" y="115"/>
                      <a:pt x="121" y="116"/>
                      <a:pt x="122" y="117"/>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56" name="Freeform 53">
                <a:extLst>
                  <a:ext uri="{FF2B5EF4-FFF2-40B4-BE49-F238E27FC236}">
                    <a16:creationId xmlns:a16="http://schemas.microsoft.com/office/drawing/2014/main" id="{76A22E18-23E5-4129-A598-78614A4F6B4C}"/>
                  </a:ext>
                </a:extLst>
              </p:cNvPr>
              <p:cNvSpPr>
                <a:spLocks/>
              </p:cNvSpPr>
              <p:nvPr/>
            </p:nvSpPr>
            <p:spPr bwMode="auto">
              <a:xfrm>
                <a:off x="5335257" y="2047745"/>
                <a:ext cx="669044" cy="528063"/>
              </a:xfrm>
              <a:custGeom>
                <a:avLst/>
                <a:gdLst>
                  <a:gd name="T0" fmla="*/ 246 w 128"/>
                  <a:gd name="T1" fmla="*/ 270 h 101"/>
                  <a:gd name="T2" fmla="*/ 222 w 128"/>
                  <a:gd name="T3" fmla="*/ 257 h 101"/>
                  <a:gd name="T4" fmla="*/ 200 w 128"/>
                  <a:gd name="T5" fmla="*/ 249 h 101"/>
                  <a:gd name="T6" fmla="*/ 123 w 128"/>
                  <a:gd name="T7" fmla="*/ 219 h 101"/>
                  <a:gd name="T8" fmla="*/ 99 w 128"/>
                  <a:gd name="T9" fmla="*/ 187 h 101"/>
                  <a:gd name="T10" fmla="*/ 43 w 128"/>
                  <a:gd name="T11" fmla="*/ 152 h 101"/>
                  <a:gd name="T12" fmla="*/ 21 w 128"/>
                  <a:gd name="T13" fmla="*/ 126 h 101"/>
                  <a:gd name="T14" fmla="*/ 43 w 128"/>
                  <a:gd name="T15" fmla="*/ 112 h 101"/>
                  <a:gd name="T16" fmla="*/ 8 w 128"/>
                  <a:gd name="T17" fmla="*/ 35 h 101"/>
                  <a:gd name="T18" fmla="*/ 3 w 128"/>
                  <a:gd name="T19" fmla="*/ 21 h 101"/>
                  <a:gd name="T20" fmla="*/ 0 w 128"/>
                  <a:gd name="T21" fmla="*/ 5 h 101"/>
                  <a:gd name="T22" fmla="*/ 0 w 128"/>
                  <a:gd name="T23" fmla="*/ 5 h 101"/>
                  <a:gd name="T24" fmla="*/ 13 w 128"/>
                  <a:gd name="T25" fmla="*/ 3 h 101"/>
                  <a:gd name="T26" fmla="*/ 29 w 128"/>
                  <a:gd name="T27" fmla="*/ 8 h 101"/>
                  <a:gd name="T28" fmla="*/ 48 w 128"/>
                  <a:gd name="T29" fmla="*/ 11 h 101"/>
                  <a:gd name="T30" fmla="*/ 67 w 128"/>
                  <a:gd name="T31" fmla="*/ 0 h 101"/>
                  <a:gd name="T32" fmla="*/ 80 w 128"/>
                  <a:gd name="T33" fmla="*/ 3 h 101"/>
                  <a:gd name="T34" fmla="*/ 91 w 128"/>
                  <a:gd name="T35" fmla="*/ 5 h 101"/>
                  <a:gd name="T36" fmla="*/ 104 w 128"/>
                  <a:gd name="T37" fmla="*/ 13 h 101"/>
                  <a:gd name="T38" fmla="*/ 126 w 128"/>
                  <a:gd name="T39" fmla="*/ 13 h 101"/>
                  <a:gd name="T40" fmla="*/ 134 w 128"/>
                  <a:gd name="T41" fmla="*/ 21 h 101"/>
                  <a:gd name="T42" fmla="*/ 147 w 128"/>
                  <a:gd name="T43" fmla="*/ 40 h 101"/>
                  <a:gd name="T44" fmla="*/ 160 w 128"/>
                  <a:gd name="T45" fmla="*/ 59 h 101"/>
                  <a:gd name="T46" fmla="*/ 187 w 128"/>
                  <a:gd name="T47" fmla="*/ 88 h 101"/>
                  <a:gd name="T48" fmla="*/ 206 w 128"/>
                  <a:gd name="T49" fmla="*/ 91 h 101"/>
                  <a:gd name="T50" fmla="*/ 219 w 128"/>
                  <a:gd name="T51" fmla="*/ 94 h 101"/>
                  <a:gd name="T52" fmla="*/ 227 w 128"/>
                  <a:gd name="T53" fmla="*/ 107 h 101"/>
                  <a:gd name="T54" fmla="*/ 240 w 128"/>
                  <a:gd name="T55" fmla="*/ 107 h 101"/>
                  <a:gd name="T56" fmla="*/ 265 w 128"/>
                  <a:gd name="T57" fmla="*/ 102 h 101"/>
                  <a:gd name="T58" fmla="*/ 273 w 128"/>
                  <a:gd name="T59" fmla="*/ 99 h 101"/>
                  <a:gd name="T60" fmla="*/ 286 w 128"/>
                  <a:gd name="T61" fmla="*/ 86 h 101"/>
                  <a:gd name="T62" fmla="*/ 299 w 128"/>
                  <a:gd name="T63" fmla="*/ 80 h 101"/>
                  <a:gd name="T64" fmla="*/ 302 w 128"/>
                  <a:gd name="T65" fmla="*/ 88 h 101"/>
                  <a:gd name="T66" fmla="*/ 315 w 128"/>
                  <a:gd name="T67" fmla="*/ 96 h 101"/>
                  <a:gd name="T68" fmla="*/ 326 w 128"/>
                  <a:gd name="T69" fmla="*/ 107 h 101"/>
                  <a:gd name="T70" fmla="*/ 342 w 128"/>
                  <a:gd name="T71" fmla="*/ 118 h 101"/>
                  <a:gd name="T72" fmla="*/ 342 w 128"/>
                  <a:gd name="T73" fmla="*/ 131 h 101"/>
                  <a:gd name="T74" fmla="*/ 326 w 128"/>
                  <a:gd name="T75" fmla="*/ 142 h 101"/>
                  <a:gd name="T76" fmla="*/ 313 w 128"/>
                  <a:gd name="T77" fmla="*/ 147 h 101"/>
                  <a:gd name="T78" fmla="*/ 299 w 128"/>
                  <a:gd name="T79" fmla="*/ 150 h 101"/>
                  <a:gd name="T80" fmla="*/ 286 w 128"/>
                  <a:gd name="T81" fmla="*/ 152 h 101"/>
                  <a:gd name="T82" fmla="*/ 267 w 128"/>
                  <a:gd name="T83" fmla="*/ 139 h 101"/>
                  <a:gd name="T84" fmla="*/ 243 w 128"/>
                  <a:gd name="T85" fmla="*/ 126 h 101"/>
                  <a:gd name="T86" fmla="*/ 235 w 128"/>
                  <a:gd name="T87" fmla="*/ 120 h 101"/>
                  <a:gd name="T88" fmla="*/ 203 w 128"/>
                  <a:gd name="T89" fmla="*/ 158 h 101"/>
                  <a:gd name="T90" fmla="*/ 227 w 128"/>
                  <a:gd name="T91" fmla="*/ 166 h 101"/>
                  <a:gd name="T92" fmla="*/ 243 w 128"/>
                  <a:gd name="T93" fmla="*/ 182 h 101"/>
                  <a:gd name="T94" fmla="*/ 232 w 128"/>
                  <a:gd name="T95" fmla="*/ 200 h 101"/>
                  <a:gd name="T96" fmla="*/ 265 w 128"/>
                  <a:gd name="T97" fmla="*/ 200 h 101"/>
                  <a:gd name="T98" fmla="*/ 278 w 128"/>
                  <a:gd name="T99" fmla="*/ 195 h 101"/>
                  <a:gd name="T100" fmla="*/ 283 w 128"/>
                  <a:gd name="T101" fmla="*/ 206 h 101"/>
                  <a:gd name="T102" fmla="*/ 278 w 128"/>
                  <a:gd name="T103" fmla="*/ 219 h 101"/>
                  <a:gd name="T104" fmla="*/ 286 w 128"/>
                  <a:gd name="T105" fmla="*/ 241 h 101"/>
                  <a:gd name="T106" fmla="*/ 281 w 128"/>
                  <a:gd name="T107" fmla="*/ 259 h 101"/>
                  <a:gd name="T108" fmla="*/ 259 w 128"/>
                  <a:gd name="T109" fmla="*/ 262 h 101"/>
                  <a:gd name="T110" fmla="*/ 246 w 128"/>
                  <a:gd name="T111" fmla="*/ 267 h 101"/>
                  <a:gd name="T112" fmla="*/ 246 w 128"/>
                  <a:gd name="T113" fmla="*/ 270 h 1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 h="101">
                    <a:moveTo>
                      <a:pt x="92" y="101"/>
                    </a:moveTo>
                    <a:cubicBezTo>
                      <a:pt x="88" y="98"/>
                      <a:pt x="84" y="96"/>
                      <a:pt x="83" y="96"/>
                    </a:cubicBezTo>
                    <a:cubicBezTo>
                      <a:pt x="81" y="96"/>
                      <a:pt x="79" y="96"/>
                      <a:pt x="75" y="93"/>
                    </a:cubicBezTo>
                    <a:cubicBezTo>
                      <a:pt x="70" y="90"/>
                      <a:pt x="55" y="84"/>
                      <a:pt x="46" y="82"/>
                    </a:cubicBezTo>
                    <a:cubicBezTo>
                      <a:pt x="38" y="80"/>
                      <a:pt x="38" y="76"/>
                      <a:pt x="37" y="70"/>
                    </a:cubicBezTo>
                    <a:cubicBezTo>
                      <a:pt x="36" y="65"/>
                      <a:pt x="20" y="60"/>
                      <a:pt x="16" y="57"/>
                    </a:cubicBezTo>
                    <a:cubicBezTo>
                      <a:pt x="12" y="54"/>
                      <a:pt x="11" y="51"/>
                      <a:pt x="8" y="47"/>
                    </a:cubicBezTo>
                    <a:cubicBezTo>
                      <a:pt x="5" y="42"/>
                      <a:pt x="16" y="42"/>
                      <a:pt x="16" y="42"/>
                    </a:cubicBezTo>
                    <a:cubicBezTo>
                      <a:pt x="16" y="42"/>
                      <a:pt x="2" y="15"/>
                      <a:pt x="3" y="13"/>
                    </a:cubicBezTo>
                    <a:cubicBezTo>
                      <a:pt x="4" y="12"/>
                      <a:pt x="2" y="10"/>
                      <a:pt x="1" y="8"/>
                    </a:cubicBezTo>
                    <a:cubicBezTo>
                      <a:pt x="0" y="7"/>
                      <a:pt x="0" y="4"/>
                      <a:pt x="0" y="2"/>
                    </a:cubicBezTo>
                    <a:cubicBezTo>
                      <a:pt x="0" y="2"/>
                      <a:pt x="0" y="2"/>
                      <a:pt x="0" y="2"/>
                    </a:cubicBezTo>
                    <a:cubicBezTo>
                      <a:pt x="1" y="2"/>
                      <a:pt x="3" y="1"/>
                      <a:pt x="5" y="1"/>
                    </a:cubicBezTo>
                    <a:cubicBezTo>
                      <a:pt x="9" y="0"/>
                      <a:pt x="8" y="3"/>
                      <a:pt x="11" y="3"/>
                    </a:cubicBezTo>
                    <a:cubicBezTo>
                      <a:pt x="13" y="4"/>
                      <a:pt x="15" y="4"/>
                      <a:pt x="18" y="4"/>
                    </a:cubicBezTo>
                    <a:cubicBezTo>
                      <a:pt x="20" y="3"/>
                      <a:pt x="23" y="1"/>
                      <a:pt x="25" y="0"/>
                    </a:cubicBezTo>
                    <a:cubicBezTo>
                      <a:pt x="27" y="0"/>
                      <a:pt x="30" y="0"/>
                      <a:pt x="30" y="1"/>
                    </a:cubicBezTo>
                    <a:cubicBezTo>
                      <a:pt x="31" y="1"/>
                      <a:pt x="31" y="1"/>
                      <a:pt x="34" y="2"/>
                    </a:cubicBezTo>
                    <a:cubicBezTo>
                      <a:pt x="37" y="2"/>
                      <a:pt x="36" y="4"/>
                      <a:pt x="39" y="5"/>
                    </a:cubicBezTo>
                    <a:cubicBezTo>
                      <a:pt x="41" y="6"/>
                      <a:pt x="47" y="5"/>
                      <a:pt x="47" y="5"/>
                    </a:cubicBezTo>
                    <a:cubicBezTo>
                      <a:pt x="47" y="5"/>
                      <a:pt x="48" y="7"/>
                      <a:pt x="50" y="8"/>
                    </a:cubicBezTo>
                    <a:cubicBezTo>
                      <a:pt x="51" y="10"/>
                      <a:pt x="53" y="13"/>
                      <a:pt x="55" y="15"/>
                    </a:cubicBezTo>
                    <a:cubicBezTo>
                      <a:pt x="57" y="17"/>
                      <a:pt x="59" y="20"/>
                      <a:pt x="60" y="22"/>
                    </a:cubicBezTo>
                    <a:cubicBezTo>
                      <a:pt x="62" y="25"/>
                      <a:pt x="68" y="31"/>
                      <a:pt x="70" y="33"/>
                    </a:cubicBezTo>
                    <a:cubicBezTo>
                      <a:pt x="73" y="34"/>
                      <a:pt x="73" y="34"/>
                      <a:pt x="77" y="34"/>
                    </a:cubicBezTo>
                    <a:cubicBezTo>
                      <a:pt x="80" y="34"/>
                      <a:pt x="80" y="35"/>
                      <a:pt x="82" y="35"/>
                    </a:cubicBezTo>
                    <a:cubicBezTo>
                      <a:pt x="83" y="36"/>
                      <a:pt x="84" y="39"/>
                      <a:pt x="85" y="40"/>
                    </a:cubicBezTo>
                    <a:cubicBezTo>
                      <a:pt x="86" y="41"/>
                      <a:pt x="88" y="40"/>
                      <a:pt x="90" y="40"/>
                    </a:cubicBezTo>
                    <a:cubicBezTo>
                      <a:pt x="92" y="39"/>
                      <a:pt x="97" y="39"/>
                      <a:pt x="99" y="38"/>
                    </a:cubicBezTo>
                    <a:cubicBezTo>
                      <a:pt x="101" y="37"/>
                      <a:pt x="102" y="38"/>
                      <a:pt x="102" y="37"/>
                    </a:cubicBezTo>
                    <a:cubicBezTo>
                      <a:pt x="103" y="37"/>
                      <a:pt x="105" y="34"/>
                      <a:pt x="107" y="32"/>
                    </a:cubicBezTo>
                    <a:cubicBezTo>
                      <a:pt x="108" y="29"/>
                      <a:pt x="109" y="31"/>
                      <a:pt x="112" y="30"/>
                    </a:cubicBezTo>
                    <a:cubicBezTo>
                      <a:pt x="115" y="28"/>
                      <a:pt x="112" y="31"/>
                      <a:pt x="113" y="33"/>
                    </a:cubicBezTo>
                    <a:cubicBezTo>
                      <a:pt x="115" y="34"/>
                      <a:pt x="116" y="34"/>
                      <a:pt x="118" y="36"/>
                    </a:cubicBezTo>
                    <a:cubicBezTo>
                      <a:pt x="120" y="37"/>
                      <a:pt x="122" y="38"/>
                      <a:pt x="122" y="40"/>
                    </a:cubicBezTo>
                    <a:cubicBezTo>
                      <a:pt x="123" y="41"/>
                      <a:pt x="126" y="42"/>
                      <a:pt x="128" y="44"/>
                    </a:cubicBezTo>
                    <a:cubicBezTo>
                      <a:pt x="128" y="44"/>
                      <a:pt x="128" y="46"/>
                      <a:pt x="128" y="49"/>
                    </a:cubicBezTo>
                    <a:cubicBezTo>
                      <a:pt x="127" y="51"/>
                      <a:pt x="125" y="53"/>
                      <a:pt x="122" y="53"/>
                    </a:cubicBezTo>
                    <a:cubicBezTo>
                      <a:pt x="120" y="54"/>
                      <a:pt x="119" y="53"/>
                      <a:pt x="117" y="55"/>
                    </a:cubicBezTo>
                    <a:cubicBezTo>
                      <a:pt x="115" y="56"/>
                      <a:pt x="113" y="55"/>
                      <a:pt x="112" y="56"/>
                    </a:cubicBezTo>
                    <a:cubicBezTo>
                      <a:pt x="111" y="57"/>
                      <a:pt x="110" y="60"/>
                      <a:pt x="107" y="57"/>
                    </a:cubicBezTo>
                    <a:cubicBezTo>
                      <a:pt x="104" y="54"/>
                      <a:pt x="102" y="53"/>
                      <a:pt x="100" y="52"/>
                    </a:cubicBezTo>
                    <a:cubicBezTo>
                      <a:pt x="98" y="51"/>
                      <a:pt x="93" y="49"/>
                      <a:pt x="91" y="47"/>
                    </a:cubicBezTo>
                    <a:cubicBezTo>
                      <a:pt x="90" y="46"/>
                      <a:pt x="89" y="44"/>
                      <a:pt x="88" y="45"/>
                    </a:cubicBezTo>
                    <a:cubicBezTo>
                      <a:pt x="86" y="47"/>
                      <a:pt x="76" y="59"/>
                      <a:pt x="76" y="59"/>
                    </a:cubicBezTo>
                    <a:cubicBezTo>
                      <a:pt x="76" y="59"/>
                      <a:pt x="83" y="62"/>
                      <a:pt x="85" y="62"/>
                    </a:cubicBezTo>
                    <a:cubicBezTo>
                      <a:pt x="86" y="63"/>
                      <a:pt x="94" y="66"/>
                      <a:pt x="91" y="68"/>
                    </a:cubicBezTo>
                    <a:cubicBezTo>
                      <a:pt x="89" y="70"/>
                      <a:pt x="81" y="75"/>
                      <a:pt x="87" y="75"/>
                    </a:cubicBezTo>
                    <a:cubicBezTo>
                      <a:pt x="92" y="75"/>
                      <a:pt x="96" y="75"/>
                      <a:pt x="99" y="75"/>
                    </a:cubicBezTo>
                    <a:cubicBezTo>
                      <a:pt x="101" y="75"/>
                      <a:pt x="103" y="71"/>
                      <a:pt x="104" y="73"/>
                    </a:cubicBezTo>
                    <a:cubicBezTo>
                      <a:pt x="106" y="75"/>
                      <a:pt x="107" y="75"/>
                      <a:pt x="106" y="77"/>
                    </a:cubicBezTo>
                    <a:cubicBezTo>
                      <a:pt x="106" y="80"/>
                      <a:pt x="102" y="79"/>
                      <a:pt x="104" y="82"/>
                    </a:cubicBezTo>
                    <a:cubicBezTo>
                      <a:pt x="105" y="85"/>
                      <a:pt x="104" y="84"/>
                      <a:pt x="107" y="90"/>
                    </a:cubicBezTo>
                    <a:cubicBezTo>
                      <a:pt x="109" y="96"/>
                      <a:pt x="109" y="97"/>
                      <a:pt x="105" y="97"/>
                    </a:cubicBezTo>
                    <a:cubicBezTo>
                      <a:pt x="101" y="97"/>
                      <a:pt x="100" y="95"/>
                      <a:pt x="97" y="98"/>
                    </a:cubicBezTo>
                    <a:cubicBezTo>
                      <a:pt x="95" y="100"/>
                      <a:pt x="93" y="98"/>
                      <a:pt x="92" y="100"/>
                    </a:cubicBezTo>
                    <a:lnTo>
                      <a:pt x="92" y="101"/>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57" name="Freeform 54">
                <a:extLst>
                  <a:ext uri="{FF2B5EF4-FFF2-40B4-BE49-F238E27FC236}">
                    <a16:creationId xmlns:a16="http://schemas.microsoft.com/office/drawing/2014/main" id="{160C71AB-3867-429B-AA79-9A69C8560BEE}"/>
                  </a:ext>
                </a:extLst>
              </p:cNvPr>
              <p:cNvSpPr>
                <a:spLocks/>
              </p:cNvSpPr>
              <p:nvPr/>
            </p:nvSpPr>
            <p:spPr bwMode="auto">
              <a:xfrm>
                <a:off x="5204187" y="2601234"/>
                <a:ext cx="674913" cy="391158"/>
              </a:xfrm>
              <a:custGeom>
                <a:avLst/>
                <a:gdLst>
                  <a:gd name="T0" fmla="*/ 318 w 129"/>
                  <a:gd name="T1" fmla="*/ 16 h 75"/>
                  <a:gd name="T2" fmla="*/ 324 w 129"/>
                  <a:gd name="T3" fmla="*/ 27 h 75"/>
                  <a:gd name="T4" fmla="*/ 326 w 129"/>
                  <a:gd name="T5" fmla="*/ 35 h 75"/>
                  <a:gd name="T6" fmla="*/ 337 w 129"/>
                  <a:gd name="T7" fmla="*/ 45 h 75"/>
                  <a:gd name="T8" fmla="*/ 342 w 129"/>
                  <a:gd name="T9" fmla="*/ 53 h 75"/>
                  <a:gd name="T10" fmla="*/ 318 w 129"/>
                  <a:gd name="T11" fmla="*/ 112 h 75"/>
                  <a:gd name="T12" fmla="*/ 308 w 129"/>
                  <a:gd name="T13" fmla="*/ 147 h 75"/>
                  <a:gd name="T14" fmla="*/ 300 w 129"/>
                  <a:gd name="T15" fmla="*/ 163 h 75"/>
                  <a:gd name="T16" fmla="*/ 289 w 129"/>
                  <a:gd name="T17" fmla="*/ 195 h 75"/>
                  <a:gd name="T18" fmla="*/ 273 w 129"/>
                  <a:gd name="T19" fmla="*/ 197 h 75"/>
                  <a:gd name="T20" fmla="*/ 259 w 129"/>
                  <a:gd name="T21" fmla="*/ 189 h 75"/>
                  <a:gd name="T22" fmla="*/ 243 w 129"/>
                  <a:gd name="T23" fmla="*/ 171 h 75"/>
                  <a:gd name="T24" fmla="*/ 230 w 129"/>
                  <a:gd name="T25" fmla="*/ 163 h 75"/>
                  <a:gd name="T26" fmla="*/ 214 w 129"/>
                  <a:gd name="T27" fmla="*/ 165 h 75"/>
                  <a:gd name="T28" fmla="*/ 201 w 129"/>
                  <a:gd name="T29" fmla="*/ 171 h 75"/>
                  <a:gd name="T30" fmla="*/ 190 w 129"/>
                  <a:gd name="T31" fmla="*/ 165 h 75"/>
                  <a:gd name="T32" fmla="*/ 171 w 129"/>
                  <a:gd name="T33" fmla="*/ 160 h 75"/>
                  <a:gd name="T34" fmla="*/ 152 w 129"/>
                  <a:gd name="T35" fmla="*/ 163 h 75"/>
                  <a:gd name="T36" fmla="*/ 128 w 129"/>
                  <a:gd name="T37" fmla="*/ 155 h 75"/>
                  <a:gd name="T38" fmla="*/ 115 w 129"/>
                  <a:gd name="T39" fmla="*/ 157 h 75"/>
                  <a:gd name="T40" fmla="*/ 83 w 129"/>
                  <a:gd name="T41" fmla="*/ 173 h 75"/>
                  <a:gd name="T42" fmla="*/ 67 w 129"/>
                  <a:gd name="T43" fmla="*/ 163 h 75"/>
                  <a:gd name="T44" fmla="*/ 56 w 129"/>
                  <a:gd name="T45" fmla="*/ 147 h 75"/>
                  <a:gd name="T46" fmla="*/ 45 w 129"/>
                  <a:gd name="T47" fmla="*/ 131 h 75"/>
                  <a:gd name="T48" fmla="*/ 56 w 129"/>
                  <a:gd name="T49" fmla="*/ 112 h 75"/>
                  <a:gd name="T50" fmla="*/ 53 w 129"/>
                  <a:gd name="T51" fmla="*/ 99 h 75"/>
                  <a:gd name="T52" fmla="*/ 40 w 129"/>
                  <a:gd name="T53" fmla="*/ 80 h 75"/>
                  <a:gd name="T54" fmla="*/ 27 w 129"/>
                  <a:gd name="T55" fmla="*/ 67 h 75"/>
                  <a:gd name="T56" fmla="*/ 3 w 129"/>
                  <a:gd name="T57" fmla="*/ 61 h 75"/>
                  <a:gd name="T58" fmla="*/ 0 w 129"/>
                  <a:gd name="T59" fmla="*/ 48 h 75"/>
                  <a:gd name="T60" fmla="*/ 0 w 129"/>
                  <a:gd name="T61" fmla="*/ 48 h 75"/>
                  <a:gd name="T62" fmla="*/ 11 w 129"/>
                  <a:gd name="T63" fmla="*/ 43 h 75"/>
                  <a:gd name="T64" fmla="*/ 27 w 129"/>
                  <a:gd name="T65" fmla="*/ 32 h 75"/>
                  <a:gd name="T66" fmla="*/ 80 w 129"/>
                  <a:gd name="T67" fmla="*/ 11 h 75"/>
                  <a:gd name="T68" fmla="*/ 91 w 129"/>
                  <a:gd name="T69" fmla="*/ 16 h 75"/>
                  <a:gd name="T70" fmla="*/ 96 w 129"/>
                  <a:gd name="T71" fmla="*/ 40 h 75"/>
                  <a:gd name="T72" fmla="*/ 128 w 129"/>
                  <a:gd name="T73" fmla="*/ 45 h 75"/>
                  <a:gd name="T74" fmla="*/ 155 w 129"/>
                  <a:gd name="T75" fmla="*/ 37 h 75"/>
                  <a:gd name="T76" fmla="*/ 214 w 129"/>
                  <a:gd name="T77" fmla="*/ 24 h 75"/>
                  <a:gd name="T78" fmla="*/ 227 w 129"/>
                  <a:gd name="T79" fmla="*/ 16 h 75"/>
                  <a:gd name="T80" fmla="*/ 243 w 129"/>
                  <a:gd name="T81" fmla="*/ 35 h 75"/>
                  <a:gd name="T82" fmla="*/ 262 w 129"/>
                  <a:gd name="T83" fmla="*/ 35 h 75"/>
                  <a:gd name="T84" fmla="*/ 273 w 129"/>
                  <a:gd name="T85" fmla="*/ 29 h 75"/>
                  <a:gd name="T86" fmla="*/ 286 w 129"/>
                  <a:gd name="T87" fmla="*/ 16 h 75"/>
                  <a:gd name="T88" fmla="*/ 318 w 129"/>
                  <a:gd name="T89" fmla="*/ 16 h 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9" h="75">
                    <a:moveTo>
                      <a:pt x="119" y="6"/>
                    </a:moveTo>
                    <a:cubicBezTo>
                      <a:pt x="120" y="7"/>
                      <a:pt x="121" y="9"/>
                      <a:pt x="121" y="10"/>
                    </a:cubicBezTo>
                    <a:cubicBezTo>
                      <a:pt x="120" y="11"/>
                      <a:pt x="120" y="11"/>
                      <a:pt x="122" y="13"/>
                    </a:cubicBezTo>
                    <a:cubicBezTo>
                      <a:pt x="124" y="15"/>
                      <a:pt x="124" y="16"/>
                      <a:pt x="126" y="17"/>
                    </a:cubicBezTo>
                    <a:cubicBezTo>
                      <a:pt x="127" y="18"/>
                      <a:pt x="129" y="17"/>
                      <a:pt x="128" y="20"/>
                    </a:cubicBezTo>
                    <a:cubicBezTo>
                      <a:pt x="126" y="24"/>
                      <a:pt x="121" y="37"/>
                      <a:pt x="119" y="42"/>
                    </a:cubicBezTo>
                    <a:cubicBezTo>
                      <a:pt x="118" y="47"/>
                      <a:pt x="114" y="53"/>
                      <a:pt x="115" y="55"/>
                    </a:cubicBezTo>
                    <a:cubicBezTo>
                      <a:pt x="115" y="58"/>
                      <a:pt x="115" y="56"/>
                      <a:pt x="112" y="61"/>
                    </a:cubicBezTo>
                    <a:cubicBezTo>
                      <a:pt x="108" y="65"/>
                      <a:pt x="105" y="68"/>
                      <a:pt x="108" y="73"/>
                    </a:cubicBezTo>
                    <a:cubicBezTo>
                      <a:pt x="108" y="73"/>
                      <a:pt x="105" y="73"/>
                      <a:pt x="102" y="74"/>
                    </a:cubicBezTo>
                    <a:cubicBezTo>
                      <a:pt x="100" y="75"/>
                      <a:pt x="98" y="74"/>
                      <a:pt x="97" y="71"/>
                    </a:cubicBezTo>
                    <a:cubicBezTo>
                      <a:pt x="95" y="68"/>
                      <a:pt x="93" y="66"/>
                      <a:pt x="91" y="64"/>
                    </a:cubicBezTo>
                    <a:cubicBezTo>
                      <a:pt x="89" y="62"/>
                      <a:pt x="89" y="59"/>
                      <a:pt x="86" y="61"/>
                    </a:cubicBezTo>
                    <a:cubicBezTo>
                      <a:pt x="84" y="62"/>
                      <a:pt x="81" y="62"/>
                      <a:pt x="80" y="62"/>
                    </a:cubicBezTo>
                    <a:cubicBezTo>
                      <a:pt x="78" y="62"/>
                      <a:pt x="76" y="64"/>
                      <a:pt x="75" y="64"/>
                    </a:cubicBezTo>
                    <a:cubicBezTo>
                      <a:pt x="74" y="63"/>
                      <a:pt x="72" y="64"/>
                      <a:pt x="71" y="62"/>
                    </a:cubicBezTo>
                    <a:cubicBezTo>
                      <a:pt x="69" y="60"/>
                      <a:pt x="67" y="60"/>
                      <a:pt x="64" y="60"/>
                    </a:cubicBezTo>
                    <a:cubicBezTo>
                      <a:pt x="61" y="60"/>
                      <a:pt x="59" y="62"/>
                      <a:pt x="57" y="61"/>
                    </a:cubicBezTo>
                    <a:cubicBezTo>
                      <a:pt x="54" y="60"/>
                      <a:pt x="51" y="58"/>
                      <a:pt x="48" y="58"/>
                    </a:cubicBezTo>
                    <a:cubicBezTo>
                      <a:pt x="45" y="57"/>
                      <a:pt x="45" y="57"/>
                      <a:pt x="43" y="59"/>
                    </a:cubicBezTo>
                    <a:cubicBezTo>
                      <a:pt x="40" y="62"/>
                      <a:pt x="36" y="68"/>
                      <a:pt x="31" y="65"/>
                    </a:cubicBezTo>
                    <a:cubicBezTo>
                      <a:pt x="29" y="63"/>
                      <a:pt x="26" y="62"/>
                      <a:pt x="25" y="61"/>
                    </a:cubicBezTo>
                    <a:cubicBezTo>
                      <a:pt x="23" y="60"/>
                      <a:pt x="22" y="57"/>
                      <a:pt x="21" y="55"/>
                    </a:cubicBezTo>
                    <a:cubicBezTo>
                      <a:pt x="20" y="53"/>
                      <a:pt x="17" y="52"/>
                      <a:pt x="17" y="49"/>
                    </a:cubicBezTo>
                    <a:cubicBezTo>
                      <a:pt x="17" y="46"/>
                      <a:pt x="21" y="42"/>
                      <a:pt x="21" y="42"/>
                    </a:cubicBezTo>
                    <a:cubicBezTo>
                      <a:pt x="21" y="42"/>
                      <a:pt x="23" y="38"/>
                      <a:pt x="20" y="37"/>
                    </a:cubicBezTo>
                    <a:cubicBezTo>
                      <a:pt x="18" y="36"/>
                      <a:pt x="17" y="32"/>
                      <a:pt x="15" y="30"/>
                    </a:cubicBezTo>
                    <a:cubicBezTo>
                      <a:pt x="14" y="28"/>
                      <a:pt x="13" y="25"/>
                      <a:pt x="10" y="25"/>
                    </a:cubicBezTo>
                    <a:cubicBezTo>
                      <a:pt x="7" y="24"/>
                      <a:pt x="2" y="27"/>
                      <a:pt x="1" y="23"/>
                    </a:cubicBezTo>
                    <a:cubicBezTo>
                      <a:pt x="1" y="21"/>
                      <a:pt x="0" y="19"/>
                      <a:pt x="0" y="18"/>
                    </a:cubicBezTo>
                    <a:cubicBezTo>
                      <a:pt x="0" y="18"/>
                      <a:pt x="0" y="18"/>
                      <a:pt x="0" y="18"/>
                    </a:cubicBezTo>
                    <a:cubicBezTo>
                      <a:pt x="2" y="18"/>
                      <a:pt x="3" y="18"/>
                      <a:pt x="4" y="16"/>
                    </a:cubicBezTo>
                    <a:cubicBezTo>
                      <a:pt x="5" y="14"/>
                      <a:pt x="7" y="11"/>
                      <a:pt x="10" y="12"/>
                    </a:cubicBezTo>
                    <a:cubicBezTo>
                      <a:pt x="14" y="14"/>
                      <a:pt x="28" y="6"/>
                      <a:pt x="30" y="4"/>
                    </a:cubicBezTo>
                    <a:cubicBezTo>
                      <a:pt x="31" y="2"/>
                      <a:pt x="36" y="2"/>
                      <a:pt x="34" y="6"/>
                    </a:cubicBezTo>
                    <a:cubicBezTo>
                      <a:pt x="33" y="11"/>
                      <a:pt x="31" y="13"/>
                      <a:pt x="36" y="15"/>
                    </a:cubicBezTo>
                    <a:cubicBezTo>
                      <a:pt x="40" y="18"/>
                      <a:pt x="47" y="20"/>
                      <a:pt x="48" y="17"/>
                    </a:cubicBezTo>
                    <a:cubicBezTo>
                      <a:pt x="50" y="13"/>
                      <a:pt x="53" y="13"/>
                      <a:pt x="58" y="14"/>
                    </a:cubicBezTo>
                    <a:cubicBezTo>
                      <a:pt x="63" y="15"/>
                      <a:pt x="78" y="16"/>
                      <a:pt x="80" y="9"/>
                    </a:cubicBezTo>
                    <a:cubicBezTo>
                      <a:pt x="82" y="2"/>
                      <a:pt x="85" y="0"/>
                      <a:pt x="85" y="6"/>
                    </a:cubicBezTo>
                    <a:cubicBezTo>
                      <a:pt x="85" y="12"/>
                      <a:pt x="85" y="12"/>
                      <a:pt x="91" y="13"/>
                    </a:cubicBezTo>
                    <a:cubicBezTo>
                      <a:pt x="96" y="14"/>
                      <a:pt x="97" y="11"/>
                      <a:pt x="98" y="13"/>
                    </a:cubicBezTo>
                    <a:cubicBezTo>
                      <a:pt x="100" y="15"/>
                      <a:pt x="101" y="13"/>
                      <a:pt x="102" y="11"/>
                    </a:cubicBezTo>
                    <a:cubicBezTo>
                      <a:pt x="103" y="8"/>
                      <a:pt x="104" y="7"/>
                      <a:pt x="107" y="6"/>
                    </a:cubicBezTo>
                    <a:cubicBezTo>
                      <a:pt x="108" y="6"/>
                      <a:pt x="113" y="6"/>
                      <a:pt x="119" y="6"/>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58" name="Freeform 55">
                <a:extLst>
                  <a:ext uri="{FF2B5EF4-FFF2-40B4-BE49-F238E27FC236}">
                    <a16:creationId xmlns:a16="http://schemas.microsoft.com/office/drawing/2014/main" id="{2CB7DBC2-865E-4282-AE33-5B3A917BFA40}"/>
                  </a:ext>
                </a:extLst>
              </p:cNvPr>
              <p:cNvSpPr>
                <a:spLocks/>
              </p:cNvSpPr>
              <p:nvPr/>
            </p:nvSpPr>
            <p:spPr bwMode="auto">
              <a:xfrm>
                <a:off x="5732380" y="2266794"/>
                <a:ext cx="483199" cy="549577"/>
              </a:xfrm>
              <a:custGeom>
                <a:avLst/>
                <a:gdLst>
                  <a:gd name="T0" fmla="*/ 158 w 92"/>
                  <a:gd name="T1" fmla="*/ 281 h 105"/>
                  <a:gd name="T2" fmla="*/ 158 w 92"/>
                  <a:gd name="T3" fmla="*/ 276 h 105"/>
                  <a:gd name="T4" fmla="*/ 166 w 92"/>
                  <a:gd name="T5" fmla="*/ 249 h 105"/>
                  <a:gd name="T6" fmla="*/ 172 w 92"/>
                  <a:gd name="T7" fmla="*/ 225 h 105"/>
                  <a:gd name="T8" fmla="*/ 169 w 92"/>
                  <a:gd name="T9" fmla="*/ 206 h 105"/>
                  <a:gd name="T10" fmla="*/ 191 w 92"/>
                  <a:gd name="T11" fmla="*/ 166 h 105"/>
                  <a:gd name="T12" fmla="*/ 199 w 92"/>
                  <a:gd name="T13" fmla="*/ 134 h 105"/>
                  <a:gd name="T14" fmla="*/ 207 w 92"/>
                  <a:gd name="T15" fmla="*/ 110 h 105"/>
                  <a:gd name="T16" fmla="*/ 220 w 92"/>
                  <a:gd name="T17" fmla="*/ 91 h 105"/>
                  <a:gd name="T18" fmla="*/ 228 w 92"/>
                  <a:gd name="T19" fmla="*/ 70 h 105"/>
                  <a:gd name="T20" fmla="*/ 239 w 92"/>
                  <a:gd name="T21" fmla="*/ 56 h 105"/>
                  <a:gd name="T22" fmla="*/ 244 w 92"/>
                  <a:gd name="T23" fmla="*/ 37 h 105"/>
                  <a:gd name="T24" fmla="*/ 244 w 92"/>
                  <a:gd name="T25" fmla="*/ 27 h 105"/>
                  <a:gd name="T26" fmla="*/ 217 w 92"/>
                  <a:gd name="T27" fmla="*/ 19 h 105"/>
                  <a:gd name="T28" fmla="*/ 185 w 92"/>
                  <a:gd name="T29" fmla="*/ 5 h 105"/>
                  <a:gd name="T30" fmla="*/ 172 w 92"/>
                  <a:gd name="T31" fmla="*/ 8 h 105"/>
                  <a:gd name="T32" fmla="*/ 140 w 92"/>
                  <a:gd name="T33" fmla="*/ 5 h 105"/>
                  <a:gd name="T34" fmla="*/ 140 w 92"/>
                  <a:gd name="T35" fmla="*/ 19 h 105"/>
                  <a:gd name="T36" fmla="*/ 124 w 92"/>
                  <a:gd name="T37" fmla="*/ 29 h 105"/>
                  <a:gd name="T38" fmla="*/ 110 w 92"/>
                  <a:gd name="T39" fmla="*/ 35 h 105"/>
                  <a:gd name="T40" fmla="*/ 97 w 92"/>
                  <a:gd name="T41" fmla="*/ 37 h 105"/>
                  <a:gd name="T42" fmla="*/ 83 w 92"/>
                  <a:gd name="T43" fmla="*/ 40 h 105"/>
                  <a:gd name="T44" fmla="*/ 64 w 92"/>
                  <a:gd name="T45" fmla="*/ 27 h 105"/>
                  <a:gd name="T46" fmla="*/ 40 w 92"/>
                  <a:gd name="T47" fmla="*/ 13 h 105"/>
                  <a:gd name="T48" fmla="*/ 32 w 92"/>
                  <a:gd name="T49" fmla="*/ 8 h 105"/>
                  <a:gd name="T50" fmla="*/ 0 w 92"/>
                  <a:gd name="T51" fmla="*/ 45 h 105"/>
                  <a:gd name="T52" fmla="*/ 24 w 92"/>
                  <a:gd name="T53" fmla="*/ 54 h 105"/>
                  <a:gd name="T54" fmla="*/ 40 w 92"/>
                  <a:gd name="T55" fmla="*/ 70 h 105"/>
                  <a:gd name="T56" fmla="*/ 30 w 92"/>
                  <a:gd name="T57" fmla="*/ 88 h 105"/>
                  <a:gd name="T58" fmla="*/ 62 w 92"/>
                  <a:gd name="T59" fmla="*/ 88 h 105"/>
                  <a:gd name="T60" fmla="*/ 75 w 92"/>
                  <a:gd name="T61" fmla="*/ 83 h 105"/>
                  <a:gd name="T62" fmla="*/ 81 w 92"/>
                  <a:gd name="T63" fmla="*/ 94 h 105"/>
                  <a:gd name="T64" fmla="*/ 75 w 92"/>
                  <a:gd name="T65" fmla="*/ 107 h 105"/>
                  <a:gd name="T66" fmla="*/ 83 w 92"/>
                  <a:gd name="T67" fmla="*/ 128 h 105"/>
                  <a:gd name="T68" fmla="*/ 78 w 92"/>
                  <a:gd name="T69" fmla="*/ 147 h 105"/>
                  <a:gd name="T70" fmla="*/ 56 w 92"/>
                  <a:gd name="T71" fmla="*/ 150 h 105"/>
                  <a:gd name="T72" fmla="*/ 40 w 92"/>
                  <a:gd name="T73" fmla="*/ 161 h 105"/>
                  <a:gd name="T74" fmla="*/ 40 w 92"/>
                  <a:gd name="T75" fmla="*/ 179 h 105"/>
                  <a:gd name="T76" fmla="*/ 54 w 92"/>
                  <a:gd name="T77" fmla="*/ 198 h 105"/>
                  <a:gd name="T78" fmla="*/ 56 w 92"/>
                  <a:gd name="T79" fmla="*/ 206 h 105"/>
                  <a:gd name="T80" fmla="*/ 62 w 92"/>
                  <a:gd name="T81" fmla="*/ 214 h 105"/>
                  <a:gd name="T82" fmla="*/ 64 w 92"/>
                  <a:gd name="T83" fmla="*/ 214 h 105"/>
                  <a:gd name="T84" fmla="*/ 97 w 92"/>
                  <a:gd name="T85" fmla="*/ 227 h 105"/>
                  <a:gd name="T86" fmla="*/ 113 w 92"/>
                  <a:gd name="T87" fmla="*/ 244 h 105"/>
                  <a:gd name="T88" fmla="*/ 158 w 92"/>
                  <a:gd name="T89" fmla="*/ 281 h 10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2" h="105">
                    <a:moveTo>
                      <a:pt x="59" y="105"/>
                    </a:moveTo>
                    <a:cubicBezTo>
                      <a:pt x="59" y="105"/>
                      <a:pt x="59" y="104"/>
                      <a:pt x="59" y="103"/>
                    </a:cubicBezTo>
                    <a:cubicBezTo>
                      <a:pt x="60" y="101"/>
                      <a:pt x="62" y="96"/>
                      <a:pt x="62" y="93"/>
                    </a:cubicBezTo>
                    <a:cubicBezTo>
                      <a:pt x="63" y="90"/>
                      <a:pt x="64" y="86"/>
                      <a:pt x="64" y="84"/>
                    </a:cubicBezTo>
                    <a:cubicBezTo>
                      <a:pt x="63" y="82"/>
                      <a:pt x="61" y="81"/>
                      <a:pt x="63" y="77"/>
                    </a:cubicBezTo>
                    <a:cubicBezTo>
                      <a:pt x="64" y="74"/>
                      <a:pt x="69" y="67"/>
                      <a:pt x="71" y="62"/>
                    </a:cubicBezTo>
                    <a:cubicBezTo>
                      <a:pt x="72" y="57"/>
                      <a:pt x="73" y="52"/>
                      <a:pt x="74" y="50"/>
                    </a:cubicBezTo>
                    <a:cubicBezTo>
                      <a:pt x="74" y="48"/>
                      <a:pt x="75" y="43"/>
                      <a:pt x="77" y="41"/>
                    </a:cubicBezTo>
                    <a:cubicBezTo>
                      <a:pt x="79" y="38"/>
                      <a:pt x="80" y="35"/>
                      <a:pt x="82" y="34"/>
                    </a:cubicBezTo>
                    <a:cubicBezTo>
                      <a:pt x="84" y="32"/>
                      <a:pt x="83" y="29"/>
                      <a:pt x="85" y="26"/>
                    </a:cubicBezTo>
                    <a:cubicBezTo>
                      <a:pt x="87" y="24"/>
                      <a:pt x="88" y="23"/>
                      <a:pt x="89" y="21"/>
                    </a:cubicBezTo>
                    <a:cubicBezTo>
                      <a:pt x="90" y="19"/>
                      <a:pt x="91" y="17"/>
                      <a:pt x="91" y="14"/>
                    </a:cubicBezTo>
                    <a:cubicBezTo>
                      <a:pt x="91" y="11"/>
                      <a:pt x="92" y="10"/>
                      <a:pt x="91" y="10"/>
                    </a:cubicBezTo>
                    <a:cubicBezTo>
                      <a:pt x="90" y="10"/>
                      <a:pt x="86" y="9"/>
                      <a:pt x="81" y="7"/>
                    </a:cubicBezTo>
                    <a:cubicBezTo>
                      <a:pt x="76" y="5"/>
                      <a:pt x="72" y="5"/>
                      <a:pt x="69" y="2"/>
                    </a:cubicBezTo>
                    <a:cubicBezTo>
                      <a:pt x="67" y="0"/>
                      <a:pt x="68" y="3"/>
                      <a:pt x="64" y="3"/>
                    </a:cubicBezTo>
                    <a:cubicBezTo>
                      <a:pt x="59" y="3"/>
                      <a:pt x="55" y="5"/>
                      <a:pt x="52" y="2"/>
                    </a:cubicBezTo>
                    <a:cubicBezTo>
                      <a:pt x="52" y="2"/>
                      <a:pt x="52" y="4"/>
                      <a:pt x="52" y="7"/>
                    </a:cubicBezTo>
                    <a:cubicBezTo>
                      <a:pt x="51" y="9"/>
                      <a:pt x="49" y="11"/>
                      <a:pt x="46" y="11"/>
                    </a:cubicBezTo>
                    <a:cubicBezTo>
                      <a:pt x="44" y="12"/>
                      <a:pt x="43" y="11"/>
                      <a:pt x="41" y="13"/>
                    </a:cubicBezTo>
                    <a:cubicBezTo>
                      <a:pt x="39" y="14"/>
                      <a:pt x="37" y="13"/>
                      <a:pt x="36" y="14"/>
                    </a:cubicBezTo>
                    <a:cubicBezTo>
                      <a:pt x="35" y="15"/>
                      <a:pt x="34" y="18"/>
                      <a:pt x="31" y="15"/>
                    </a:cubicBezTo>
                    <a:cubicBezTo>
                      <a:pt x="28" y="12"/>
                      <a:pt x="26" y="11"/>
                      <a:pt x="24" y="10"/>
                    </a:cubicBezTo>
                    <a:cubicBezTo>
                      <a:pt x="22" y="9"/>
                      <a:pt x="17" y="7"/>
                      <a:pt x="15" y="5"/>
                    </a:cubicBezTo>
                    <a:cubicBezTo>
                      <a:pt x="14" y="4"/>
                      <a:pt x="13" y="2"/>
                      <a:pt x="12" y="3"/>
                    </a:cubicBezTo>
                    <a:cubicBezTo>
                      <a:pt x="10" y="5"/>
                      <a:pt x="0" y="17"/>
                      <a:pt x="0" y="17"/>
                    </a:cubicBezTo>
                    <a:cubicBezTo>
                      <a:pt x="0" y="17"/>
                      <a:pt x="7" y="20"/>
                      <a:pt x="9" y="20"/>
                    </a:cubicBezTo>
                    <a:cubicBezTo>
                      <a:pt x="10" y="21"/>
                      <a:pt x="18" y="24"/>
                      <a:pt x="15" y="26"/>
                    </a:cubicBezTo>
                    <a:cubicBezTo>
                      <a:pt x="13" y="28"/>
                      <a:pt x="5" y="33"/>
                      <a:pt x="11" y="33"/>
                    </a:cubicBezTo>
                    <a:cubicBezTo>
                      <a:pt x="16" y="33"/>
                      <a:pt x="20" y="33"/>
                      <a:pt x="23" y="33"/>
                    </a:cubicBezTo>
                    <a:cubicBezTo>
                      <a:pt x="25" y="33"/>
                      <a:pt x="27" y="29"/>
                      <a:pt x="28" y="31"/>
                    </a:cubicBezTo>
                    <a:cubicBezTo>
                      <a:pt x="30" y="33"/>
                      <a:pt x="31" y="33"/>
                      <a:pt x="30" y="35"/>
                    </a:cubicBezTo>
                    <a:cubicBezTo>
                      <a:pt x="30" y="38"/>
                      <a:pt x="26" y="37"/>
                      <a:pt x="28" y="40"/>
                    </a:cubicBezTo>
                    <a:cubicBezTo>
                      <a:pt x="29" y="43"/>
                      <a:pt x="28" y="42"/>
                      <a:pt x="31" y="48"/>
                    </a:cubicBezTo>
                    <a:cubicBezTo>
                      <a:pt x="33" y="54"/>
                      <a:pt x="33" y="55"/>
                      <a:pt x="29" y="55"/>
                    </a:cubicBezTo>
                    <a:cubicBezTo>
                      <a:pt x="25" y="55"/>
                      <a:pt x="24" y="53"/>
                      <a:pt x="21" y="56"/>
                    </a:cubicBezTo>
                    <a:cubicBezTo>
                      <a:pt x="19" y="58"/>
                      <a:pt x="17" y="56"/>
                      <a:pt x="15" y="60"/>
                    </a:cubicBezTo>
                    <a:cubicBezTo>
                      <a:pt x="13" y="64"/>
                      <a:pt x="14" y="65"/>
                      <a:pt x="15" y="67"/>
                    </a:cubicBezTo>
                    <a:cubicBezTo>
                      <a:pt x="17" y="69"/>
                      <a:pt x="20" y="72"/>
                      <a:pt x="20" y="74"/>
                    </a:cubicBezTo>
                    <a:cubicBezTo>
                      <a:pt x="19" y="75"/>
                      <a:pt x="19" y="75"/>
                      <a:pt x="21" y="77"/>
                    </a:cubicBezTo>
                    <a:cubicBezTo>
                      <a:pt x="22" y="78"/>
                      <a:pt x="23" y="79"/>
                      <a:pt x="23" y="80"/>
                    </a:cubicBezTo>
                    <a:cubicBezTo>
                      <a:pt x="24" y="80"/>
                      <a:pt x="24" y="80"/>
                      <a:pt x="24" y="80"/>
                    </a:cubicBezTo>
                    <a:cubicBezTo>
                      <a:pt x="29" y="81"/>
                      <a:pt x="36" y="84"/>
                      <a:pt x="36" y="85"/>
                    </a:cubicBezTo>
                    <a:cubicBezTo>
                      <a:pt x="36" y="87"/>
                      <a:pt x="37" y="90"/>
                      <a:pt x="42" y="91"/>
                    </a:cubicBezTo>
                    <a:cubicBezTo>
                      <a:pt x="45" y="92"/>
                      <a:pt x="52" y="99"/>
                      <a:pt x="59" y="105"/>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59" name="Freeform 56">
                <a:extLst>
                  <a:ext uri="{FF2B5EF4-FFF2-40B4-BE49-F238E27FC236}">
                    <a16:creationId xmlns:a16="http://schemas.microsoft.com/office/drawing/2014/main" id="{82676341-BDA0-43DF-A725-FD02FFE198E2}"/>
                  </a:ext>
                </a:extLst>
              </p:cNvPr>
              <p:cNvSpPr>
                <a:spLocks/>
              </p:cNvSpPr>
              <p:nvPr/>
            </p:nvSpPr>
            <p:spPr bwMode="auto">
              <a:xfrm>
                <a:off x="5753899" y="2685333"/>
                <a:ext cx="293440" cy="506550"/>
              </a:xfrm>
              <a:custGeom>
                <a:avLst/>
                <a:gdLst>
                  <a:gd name="T0" fmla="*/ 147 w 56"/>
                  <a:gd name="T1" fmla="*/ 67 h 97"/>
                  <a:gd name="T2" fmla="*/ 102 w 56"/>
                  <a:gd name="T3" fmla="*/ 29 h 97"/>
                  <a:gd name="T4" fmla="*/ 86 w 56"/>
                  <a:gd name="T5" fmla="*/ 13 h 97"/>
                  <a:gd name="T6" fmla="*/ 54 w 56"/>
                  <a:gd name="T7" fmla="*/ 0 h 97"/>
                  <a:gd name="T8" fmla="*/ 51 w 56"/>
                  <a:gd name="T9" fmla="*/ 0 h 97"/>
                  <a:gd name="T10" fmla="*/ 56 w 56"/>
                  <a:gd name="T11" fmla="*/ 3 h 97"/>
                  <a:gd name="T12" fmla="*/ 62 w 56"/>
                  <a:gd name="T13" fmla="*/ 11 h 97"/>
                  <a:gd name="T14" fmla="*/ 38 w 56"/>
                  <a:gd name="T15" fmla="*/ 69 h 97"/>
                  <a:gd name="T16" fmla="*/ 27 w 56"/>
                  <a:gd name="T17" fmla="*/ 104 h 97"/>
                  <a:gd name="T18" fmla="*/ 19 w 56"/>
                  <a:gd name="T19" fmla="*/ 120 h 97"/>
                  <a:gd name="T20" fmla="*/ 8 w 56"/>
                  <a:gd name="T21" fmla="*/ 152 h 97"/>
                  <a:gd name="T22" fmla="*/ 16 w 56"/>
                  <a:gd name="T23" fmla="*/ 160 h 97"/>
                  <a:gd name="T24" fmla="*/ 32 w 56"/>
                  <a:gd name="T25" fmla="*/ 168 h 97"/>
                  <a:gd name="T26" fmla="*/ 40 w 56"/>
                  <a:gd name="T27" fmla="*/ 176 h 97"/>
                  <a:gd name="T28" fmla="*/ 54 w 56"/>
                  <a:gd name="T29" fmla="*/ 179 h 97"/>
                  <a:gd name="T30" fmla="*/ 51 w 56"/>
                  <a:gd name="T31" fmla="*/ 195 h 97"/>
                  <a:gd name="T32" fmla="*/ 43 w 56"/>
                  <a:gd name="T33" fmla="*/ 200 h 97"/>
                  <a:gd name="T34" fmla="*/ 32 w 56"/>
                  <a:gd name="T35" fmla="*/ 208 h 97"/>
                  <a:gd name="T36" fmla="*/ 43 w 56"/>
                  <a:gd name="T37" fmla="*/ 219 h 97"/>
                  <a:gd name="T38" fmla="*/ 59 w 56"/>
                  <a:gd name="T39" fmla="*/ 219 h 97"/>
                  <a:gd name="T40" fmla="*/ 64 w 56"/>
                  <a:gd name="T41" fmla="*/ 230 h 97"/>
                  <a:gd name="T42" fmla="*/ 64 w 56"/>
                  <a:gd name="T43" fmla="*/ 251 h 97"/>
                  <a:gd name="T44" fmla="*/ 64 w 56"/>
                  <a:gd name="T45" fmla="*/ 251 h 97"/>
                  <a:gd name="T46" fmla="*/ 86 w 56"/>
                  <a:gd name="T47" fmla="*/ 259 h 97"/>
                  <a:gd name="T48" fmla="*/ 110 w 56"/>
                  <a:gd name="T49" fmla="*/ 256 h 97"/>
                  <a:gd name="T50" fmla="*/ 131 w 56"/>
                  <a:gd name="T51" fmla="*/ 243 h 97"/>
                  <a:gd name="T52" fmla="*/ 139 w 56"/>
                  <a:gd name="T53" fmla="*/ 224 h 97"/>
                  <a:gd name="T54" fmla="*/ 150 w 56"/>
                  <a:gd name="T55" fmla="*/ 216 h 97"/>
                  <a:gd name="T56" fmla="*/ 145 w 56"/>
                  <a:gd name="T57" fmla="*/ 206 h 97"/>
                  <a:gd name="T58" fmla="*/ 134 w 56"/>
                  <a:gd name="T59" fmla="*/ 195 h 97"/>
                  <a:gd name="T60" fmla="*/ 129 w 56"/>
                  <a:gd name="T61" fmla="*/ 174 h 97"/>
                  <a:gd name="T62" fmla="*/ 137 w 56"/>
                  <a:gd name="T63" fmla="*/ 150 h 97"/>
                  <a:gd name="T64" fmla="*/ 142 w 56"/>
                  <a:gd name="T65" fmla="*/ 125 h 97"/>
                  <a:gd name="T66" fmla="*/ 145 w 56"/>
                  <a:gd name="T67" fmla="*/ 99 h 97"/>
                  <a:gd name="T68" fmla="*/ 142 w 56"/>
                  <a:gd name="T69" fmla="*/ 80 h 97"/>
                  <a:gd name="T70" fmla="*/ 147 w 56"/>
                  <a:gd name="T71" fmla="*/ 67 h 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97">
                    <a:moveTo>
                      <a:pt x="55" y="25"/>
                    </a:moveTo>
                    <a:cubicBezTo>
                      <a:pt x="48" y="19"/>
                      <a:pt x="41" y="12"/>
                      <a:pt x="38" y="11"/>
                    </a:cubicBezTo>
                    <a:cubicBezTo>
                      <a:pt x="33" y="10"/>
                      <a:pt x="32" y="7"/>
                      <a:pt x="32" y="5"/>
                    </a:cubicBezTo>
                    <a:cubicBezTo>
                      <a:pt x="32" y="4"/>
                      <a:pt x="25" y="1"/>
                      <a:pt x="20" y="0"/>
                    </a:cubicBezTo>
                    <a:cubicBezTo>
                      <a:pt x="19" y="0"/>
                      <a:pt x="19" y="0"/>
                      <a:pt x="19" y="0"/>
                    </a:cubicBezTo>
                    <a:cubicBezTo>
                      <a:pt x="20" y="0"/>
                      <a:pt x="20" y="1"/>
                      <a:pt x="21" y="1"/>
                    </a:cubicBezTo>
                    <a:cubicBezTo>
                      <a:pt x="22" y="2"/>
                      <a:pt x="24" y="1"/>
                      <a:pt x="23" y="4"/>
                    </a:cubicBezTo>
                    <a:cubicBezTo>
                      <a:pt x="21" y="8"/>
                      <a:pt x="16" y="21"/>
                      <a:pt x="14" y="26"/>
                    </a:cubicBezTo>
                    <a:cubicBezTo>
                      <a:pt x="13" y="31"/>
                      <a:pt x="9" y="37"/>
                      <a:pt x="10" y="39"/>
                    </a:cubicBezTo>
                    <a:cubicBezTo>
                      <a:pt x="10" y="42"/>
                      <a:pt x="10" y="40"/>
                      <a:pt x="7" y="45"/>
                    </a:cubicBezTo>
                    <a:cubicBezTo>
                      <a:pt x="3" y="49"/>
                      <a:pt x="0" y="52"/>
                      <a:pt x="3" y="57"/>
                    </a:cubicBezTo>
                    <a:cubicBezTo>
                      <a:pt x="3" y="57"/>
                      <a:pt x="6" y="59"/>
                      <a:pt x="6" y="60"/>
                    </a:cubicBezTo>
                    <a:cubicBezTo>
                      <a:pt x="7" y="61"/>
                      <a:pt x="11" y="61"/>
                      <a:pt x="12" y="63"/>
                    </a:cubicBezTo>
                    <a:cubicBezTo>
                      <a:pt x="13" y="64"/>
                      <a:pt x="13" y="65"/>
                      <a:pt x="15" y="66"/>
                    </a:cubicBezTo>
                    <a:cubicBezTo>
                      <a:pt x="17" y="66"/>
                      <a:pt x="20" y="64"/>
                      <a:pt x="20" y="67"/>
                    </a:cubicBezTo>
                    <a:cubicBezTo>
                      <a:pt x="20" y="70"/>
                      <a:pt x="19" y="73"/>
                      <a:pt x="19" y="73"/>
                    </a:cubicBezTo>
                    <a:cubicBezTo>
                      <a:pt x="19" y="73"/>
                      <a:pt x="17" y="74"/>
                      <a:pt x="16" y="75"/>
                    </a:cubicBezTo>
                    <a:cubicBezTo>
                      <a:pt x="14" y="75"/>
                      <a:pt x="11" y="76"/>
                      <a:pt x="12" y="78"/>
                    </a:cubicBezTo>
                    <a:cubicBezTo>
                      <a:pt x="12" y="80"/>
                      <a:pt x="13" y="82"/>
                      <a:pt x="16" y="82"/>
                    </a:cubicBezTo>
                    <a:cubicBezTo>
                      <a:pt x="19" y="81"/>
                      <a:pt x="22" y="82"/>
                      <a:pt x="22" y="82"/>
                    </a:cubicBezTo>
                    <a:cubicBezTo>
                      <a:pt x="22" y="82"/>
                      <a:pt x="24" y="86"/>
                      <a:pt x="24" y="86"/>
                    </a:cubicBezTo>
                    <a:cubicBezTo>
                      <a:pt x="24" y="87"/>
                      <a:pt x="22" y="91"/>
                      <a:pt x="24" y="94"/>
                    </a:cubicBezTo>
                    <a:cubicBezTo>
                      <a:pt x="24" y="94"/>
                      <a:pt x="24" y="94"/>
                      <a:pt x="24" y="94"/>
                    </a:cubicBezTo>
                    <a:cubicBezTo>
                      <a:pt x="25" y="95"/>
                      <a:pt x="28" y="97"/>
                      <a:pt x="32" y="97"/>
                    </a:cubicBezTo>
                    <a:cubicBezTo>
                      <a:pt x="36" y="97"/>
                      <a:pt x="38" y="97"/>
                      <a:pt x="41" y="96"/>
                    </a:cubicBezTo>
                    <a:cubicBezTo>
                      <a:pt x="44" y="95"/>
                      <a:pt x="47" y="94"/>
                      <a:pt x="49" y="91"/>
                    </a:cubicBezTo>
                    <a:cubicBezTo>
                      <a:pt x="50" y="88"/>
                      <a:pt x="50" y="86"/>
                      <a:pt x="52" y="84"/>
                    </a:cubicBezTo>
                    <a:cubicBezTo>
                      <a:pt x="54" y="82"/>
                      <a:pt x="56" y="81"/>
                      <a:pt x="56" y="81"/>
                    </a:cubicBezTo>
                    <a:cubicBezTo>
                      <a:pt x="56" y="81"/>
                      <a:pt x="55" y="78"/>
                      <a:pt x="54" y="77"/>
                    </a:cubicBezTo>
                    <a:cubicBezTo>
                      <a:pt x="54" y="76"/>
                      <a:pt x="52" y="74"/>
                      <a:pt x="50" y="73"/>
                    </a:cubicBezTo>
                    <a:cubicBezTo>
                      <a:pt x="49" y="71"/>
                      <a:pt x="47" y="68"/>
                      <a:pt x="48" y="65"/>
                    </a:cubicBezTo>
                    <a:cubicBezTo>
                      <a:pt x="50" y="62"/>
                      <a:pt x="51" y="56"/>
                      <a:pt x="51" y="56"/>
                    </a:cubicBezTo>
                    <a:cubicBezTo>
                      <a:pt x="51" y="55"/>
                      <a:pt x="53" y="51"/>
                      <a:pt x="53" y="47"/>
                    </a:cubicBezTo>
                    <a:cubicBezTo>
                      <a:pt x="53" y="44"/>
                      <a:pt x="55" y="40"/>
                      <a:pt x="54" y="37"/>
                    </a:cubicBezTo>
                    <a:cubicBezTo>
                      <a:pt x="53" y="34"/>
                      <a:pt x="51" y="33"/>
                      <a:pt x="53" y="30"/>
                    </a:cubicBezTo>
                    <a:cubicBezTo>
                      <a:pt x="54" y="28"/>
                      <a:pt x="55" y="27"/>
                      <a:pt x="55" y="25"/>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60" name="Freeform 57">
                <a:extLst>
                  <a:ext uri="{FF2B5EF4-FFF2-40B4-BE49-F238E27FC236}">
                    <a16:creationId xmlns:a16="http://schemas.microsoft.com/office/drawing/2014/main" id="{CF931DC3-E02F-4187-9F3F-92EE41301FC8}"/>
                  </a:ext>
                </a:extLst>
              </p:cNvPr>
              <p:cNvSpPr>
                <a:spLocks/>
              </p:cNvSpPr>
              <p:nvPr/>
            </p:nvSpPr>
            <p:spPr bwMode="auto">
              <a:xfrm>
                <a:off x="5194406" y="2898514"/>
                <a:ext cx="559493" cy="440053"/>
              </a:xfrm>
              <a:custGeom>
                <a:avLst/>
                <a:gdLst>
                  <a:gd name="T0" fmla="*/ 275 w 107"/>
                  <a:gd name="T1" fmla="*/ 46 h 84"/>
                  <a:gd name="T2" fmla="*/ 273 w 107"/>
                  <a:gd name="T3" fmla="*/ 64 h 84"/>
                  <a:gd name="T4" fmla="*/ 273 w 107"/>
                  <a:gd name="T5" fmla="*/ 88 h 84"/>
                  <a:gd name="T6" fmla="*/ 275 w 107"/>
                  <a:gd name="T7" fmla="*/ 104 h 84"/>
                  <a:gd name="T8" fmla="*/ 286 w 107"/>
                  <a:gd name="T9" fmla="*/ 118 h 84"/>
                  <a:gd name="T10" fmla="*/ 281 w 107"/>
                  <a:gd name="T11" fmla="*/ 129 h 84"/>
                  <a:gd name="T12" fmla="*/ 246 w 107"/>
                  <a:gd name="T13" fmla="*/ 142 h 84"/>
                  <a:gd name="T14" fmla="*/ 200 w 107"/>
                  <a:gd name="T15" fmla="*/ 147 h 84"/>
                  <a:gd name="T16" fmla="*/ 171 w 107"/>
                  <a:gd name="T17" fmla="*/ 161 h 84"/>
                  <a:gd name="T18" fmla="*/ 69 w 107"/>
                  <a:gd name="T19" fmla="*/ 225 h 84"/>
                  <a:gd name="T20" fmla="*/ 48 w 107"/>
                  <a:gd name="T21" fmla="*/ 225 h 84"/>
                  <a:gd name="T22" fmla="*/ 29 w 107"/>
                  <a:gd name="T23" fmla="*/ 214 h 84"/>
                  <a:gd name="T24" fmla="*/ 29 w 107"/>
                  <a:gd name="T25" fmla="*/ 212 h 84"/>
                  <a:gd name="T26" fmla="*/ 32 w 107"/>
                  <a:gd name="T27" fmla="*/ 204 h 84"/>
                  <a:gd name="T28" fmla="*/ 27 w 107"/>
                  <a:gd name="T29" fmla="*/ 193 h 84"/>
                  <a:gd name="T30" fmla="*/ 16 w 107"/>
                  <a:gd name="T31" fmla="*/ 179 h 84"/>
                  <a:gd name="T32" fmla="*/ 11 w 107"/>
                  <a:gd name="T33" fmla="*/ 169 h 84"/>
                  <a:gd name="T34" fmla="*/ 5 w 107"/>
                  <a:gd name="T35" fmla="*/ 158 h 84"/>
                  <a:gd name="T36" fmla="*/ 11 w 107"/>
                  <a:gd name="T37" fmla="*/ 150 h 84"/>
                  <a:gd name="T38" fmla="*/ 21 w 107"/>
                  <a:gd name="T39" fmla="*/ 137 h 84"/>
                  <a:gd name="T40" fmla="*/ 11 w 107"/>
                  <a:gd name="T41" fmla="*/ 126 h 84"/>
                  <a:gd name="T42" fmla="*/ 0 w 107"/>
                  <a:gd name="T43" fmla="*/ 126 h 84"/>
                  <a:gd name="T44" fmla="*/ 24 w 107"/>
                  <a:gd name="T45" fmla="*/ 104 h 84"/>
                  <a:gd name="T46" fmla="*/ 48 w 107"/>
                  <a:gd name="T47" fmla="*/ 104 h 84"/>
                  <a:gd name="T48" fmla="*/ 61 w 107"/>
                  <a:gd name="T49" fmla="*/ 94 h 84"/>
                  <a:gd name="T50" fmla="*/ 56 w 107"/>
                  <a:gd name="T51" fmla="*/ 75 h 84"/>
                  <a:gd name="T52" fmla="*/ 64 w 107"/>
                  <a:gd name="T53" fmla="*/ 51 h 84"/>
                  <a:gd name="T54" fmla="*/ 83 w 107"/>
                  <a:gd name="T55" fmla="*/ 35 h 84"/>
                  <a:gd name="T56" fmla="*/ 88 w 107"/>
                  <a:gd name="T57" fmla="*/ 21 h 84"/>
                  <a:gd name="T58" fmla="*/ 120 w 107"/>
                  <a:gd name="T59" fmla="*/ 5 h 84"/>
                  <a:gd name="T60" fmla="*/ 134 w 107"/>
                  <a:gd name="T61" fmla="*/ 3 h 84"/>
                  <a:gd name="T62" fmla="*/ 158 w 107"/>
                  <a:gd name="T63" fmla="*/ 11 h 84"/>
                  <a:gd name="T64" fmla="*/ 176 w 107"/>
                  <a:gd name="T65" fmla="*/ 8 h 84"/>
                  <a:gd name="T66" fmla="*/ 195 w 107"/>
                  <a:gd name="T67" fmla="*/ 13 h 84"/>
                  <a:gd name="T68" fmla="*/ 206 w 107"/>
                  <a:gd name="T69" fmla="*/ 19 h 84"/>
                  <a:gd name="T70" fmla="*/ 219 w 107"/>
                  <a:gd name="T71" fmla="*/ 13 h 84"/>
                  <a:gd name="T72" fmla="*/ 235 w 107"/>
                  <a:gd name="T73" fmla="*/ 11 h 84"/>
                  <a:gd name="T74" fmla="*/ 249 w 107"/>
                  <a:gd name="T75" fmla="*/ 19 h 84"/>
                  <a:gd name="T76" fmla="*/ 265 w 107"/>
                  <a:gd name="T77" fmla="*/ 38 h 84"/>
                  <a:gd name="T78" fmla="*/ 275 w 107"/>
                  <a:gd name="T79" fmla="*/ 46 h 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7" h="84">
                    <a:moveTo>
                      <a:pt x="103" y="17"/>
                    </a:moveTo>
                    <a:cubicBezTo>
                      <a:pt x="103" y="20"/>
                      <a:pt x="102" y="23"/>
                      <a:pt x="102" y="24"/>
                    </a:cubicBezTo>
                    <a:cubicBezTo>
                      <a:pt x="101" y="27"/>
                      <a:pt x="102" y="33"/>
                      <a:pt x="102" y="33"/>
                    </a:cubicBezTo>
                    <a:cubicBezTo>
                      <a:pt x="102" y="33"/>
                      <a:pt x="101" y="38"/>
                      <a:pt x="103" y="39"/>
                    </a:cubicBezTo>
                    <a:cubicBezTo>
                      <a:pt x="105" y="39"/>
                      <a:pt x="107" y="44"/>
                      <a:pt x="107" y="44"/>
                    </a:cubicBezTo>
                    <a:cubicBezTo>
                      <a:pt x="105" y="48"/>
                      <a:pt x="105" y="48"/>
                      <a:pt x="105" y="48"/>
                    </a:cubicBezTo>
                    <a:cubicBezTo>
                      <a:pt x="92" y="53"/>
                      <a:pt x="92" y="53"/>
                      <a:pt x="92" y="53"/>
                    </a:cubicBezTo>
                    <a:cubicBezTo>
                      <a:pt x="92" y="53"/>
                      <a:pt x="80" y="53"/>
                      <a:pt x="75" y="55"/>
                    </a:cubicBezTo>
                    <a:cubicBezTo>
                      <a:pt x="71" y="56"/>
                      <a:pt x="69" y="56"/>
                      <a:pt x="64" y="60"/>
                    </a:cubicBezTo>
                    <a:cubicBezTo>
                      <a:pt x="60" y="64"/>
                      <a:pt x="26" y="84"/>
                      <a:pt x="26" y="84"/>
                    </a:cubicBezTo>
                    <a:cubicBezTo>
                      <a:pt x="18" y="84"/>
                      <a:pt x="18" y="84"/>
                      <a:pt x="18" y="84"/>
                    </a:cubicBezTo>
                    <a:cubicBezTo>
                      <a:pt x="11" y="80"/>
                      <a:pt x="11" y="80"/>
                      <a:pt x="11" y="80"/>
                    </a:cubicBezTo>
                    <a:cubicBezTo>
                      <a:pt x="11" y="79"/>
                      <a:pt x="11" y="79"/>
                      <a:pt x="11" y="79"/>
                    </a:cubicBezTo>
                    <a:cubicBezTo>
                      <a:pt x="11" y="78"/>
                      <a:pt x="11" y="77"/>
                      <a:pt x="12" y="76"/>
                    </a:cubicBezTo>
                    <a:cubicBezTo>
                      <a:pt x="14" y="74"/>
                      <a:pt x="12" y="73"/>
                      <a:pt x="10" y="72"/>
                    </a:cubicBezTo>
                    <a:cubicBezTo>
                      <a:pt x="8" y="71"/>
                      <a:pt x="6" y="69"/>
                      <a:pt x="6" y="67"/>
                    </a:cubicBezTo>
                    <a:cubicBezTo>
                      <a:pt x="5" y="65"/>
                      <a:pt x="5" y="63"/>
                      <a:pt x="4" y="63"/>
                    </a:cubicBezTo>
                    <a:cubicBezTo>
                      <a:pt x="2" y="64"/>
                      <a:pt x="2" y="60"/>
                      <a:pt x="2" y="59"/>
                    </a:cubicBezTo>
                    <a:cubicBezTo>
                      <a:pt x="2" y="57"/>
                      <a:pt x="2" y="57"/>
                      <a:pt x="4" y="56"/>
                    </a:cubicBezTo>
                    <a:cubicBezTo>
                      <a:pt x="7" y="55"/>
                      <a:pt x="8" y="52"/>
                      <a:pt x="8" y="51"/>
                    </a:cubicBezTo>
                    <a:cubicBezTo>
                      <a:pt x="7" y="50"/>
                      <a:pt x="6" y="47"/>
                      <a:pt x="4" y="47"/>
                    </a:cubicBezTo>
                    <a:cubicBezTo>
                      <a:pt x="2" y="48"/>
                      <a:pt x="0" y="47"/>
                      <a:pt x="0" y="47"/>
                    </a:cubicBezTo>
                    <a:cubicBezTo>
                      <a:pt x="2" y="44"/>
                      <a:pt x="7" y="40"/>
                      <a:pt x="9" y="39"/>
                    </a:cubicBezTo>
                    <a:cubicBezTo>
                      <a:pt x="13" y="39"/>
                      <a:pt x="15" y="40"/>
                      <a:pt x="18" y="39"/>
                    </a:cubicBezTo>
                    <a:cubicBezTo>
                      <a:pt x="22" y="37"/>
                      <a:pt x="22" y="36"/>
                      <a:pt x="23" y="35"/>
                    </a:cubicBezTo>
                    <a:cubicBezTo>
                      <a:pt x="24" y="34"/>
                      <a:pt x="23" y="32"/>
                      <a:pt x="21" y="28"/>
                    </a:cubicBezTo>
                    <a:cubicBezTo>
                      <a:pt x="19" y="23"/>
                      <a:pt x="22" y="21"/>
                      <a:pt x="24" y="19"/>
                    </a:cubicBezTo>
                    <a:cubicBezTo>
                      <a:pt x="27" y="17"/>
                      <a:pt x="29" y="15"/>
                      <a:pt x="31" y="13"/>
                    </a:cubicBezTo>
                    <a:cubicBezTo>
                      <a:pt x="34" y="11"/>
                      <a:pt x="35" y="9"/>
                      <a:pt x="33" y="8"/>
                    </a:cubicBezTo>
                    <a:cubicBezTo>
                      <a:pt x="38" y="11"/>
                      <a:pt x="42" y="5"/>
                      <a:pt x="45" y="2"/>
                    </a:cubicBezTo>
                    <a:cubicBezTo>
                      <a:pt x="47" y="0"/>
                      <a:pt x="47" y="0"/>
                      <a:pt x="50" y="1"/>
                    </a:cubicBezTo>
                    <a:cubicBezTo>
                      <a:pt x="53" y="1"/>
                      <a:pt x="56" y="3"/>
                      <a:pt x="59" y="4"/>
                    </a:cubicBezTo>
                    <a:cubicBezTo>
                      <a:pt x="61" y="5"/>
                      <a:pt x="63" y="3"/>
                      <a:pt x="66" y="3"/>
                    </a:cubicBezTo>
                    <a:cubicBezTo>
                      <a:pt x="69" y="3"/>
                      <a:pt x="71" y="3"/>
                      <a:pt x="73" y="5"/>
                    </a:cubicBezTo>
                    <a:cubicBezTo>
                      <a:pt x="74" y="7"/>
                      <a:pt x="76" y="6"/>
                      <a:pt x="77" y="7"/>
                    </a:cubicBezTo>
                    <a:cubicBezTo>
                      <a:pt x="78" y="7"/>
                      <a:pt x="80" y="5"/>
                      <a:pt x="82" y="5"/>
                    </a:cubicBezTo>
                    <a:cubicBezTo>
                      <a:pt x="83" y="5"/>
                      <a:pt x="86" y="5"/>
                      <a:pt x="88" y="4"/>
                    </a:cubicBezTo>
                    <a:cubicBezTo>
                      <a:pt x="91" y="2"/>
                      <a:pt x="91" y="5"/>
                      <a:pt x="93" y="7"/>
                    </a:cubicBezTo>
                    <a:cubicBezTo>
                      <a:pt x="95" y="9"/>
                      <a:pt x="97" y="11"/>
                      <a:pt x="99" y="14"/>
                    </a:cubicBezTo>
                    <a:cubicBezTo>
                      <a:pt x="100" y="17"/>
                      <a:pt x="102" y="18"/>
                      <a:pt x="103" y="17"/>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61" name="Freeform 58">
                <a:extLst>
                  <a:ext uri="{FF2B5EF4-FFF2-40B4-BE49-F238E27FC236}">
                    <a16:creationId xmlns:a16="http://schemas.microsoft.com/office/drawing/2014/main" id="{633793B4-6C28-4D63-BEA1-C5450DAD6D17}"/>
                  </a:ext>
                </a:extLst>
              </p:cNvPr>
              <p:cNvSpPr>
                <a:spLocks/>
              </p:cNvSpPr>
              <p:nvPr/>
            </p:nvSpPr>
            <p:spPr bwMode="auto">
              <a:xfrm>
                <a:off x="5323520" y="2982613"/>
                <a:ext cx="555581" cy="725598"/>
              </a:xfrm>
              <a:custGeom>
                <a:avLst/>
                <a:gdLst>
                  <a:gd name="T0" fmla="*/ 88 w 106"/>
                  <a:gd name="T1" fmla="*/ 371 h 139"/>
                  <a:gd name="T2" fmla="*/ 104 w 106"/>
                  <a:gd name="T3" fmla="*/ 360 h 139"/>
                  <a:gd name="T4" fmla="*/ 121 w 106"/>
                  <a:gd name="T5" fmla="*/ 336 h 139"/>
                  <a:gd name="T6" fmla="*/ 142 w 106"/>
                  <a:gd name="T7" fmla="*/ 318 h 139"/>
                  <a:gd name="T8" fmla="*/ 150 w 106"/>
                  <a:gd name="T9" fmla="*/ 299 h 139"/>
                  <a:gd name="T10" fmla="*/ 163 w 106"/>
                  <a:gd name="T11" fmla="*/ 262 h 139"/>
                  <a:gd name="T12" fmla="*/ 196 w 106"/>
                  <a:gd name="T13" fmla="*/ 235 h 139"/>
                  <a:gd name="T14" fmla="*/ 209 w 106"/>
                  <a:gd name="T15" fmla="*/ 219 h 139"/>
                  <a:gd name="T16" fmla="*/ 225 w 106"/>
                  <a:gd name="T17" fmla="*/ 203 h 139"/>
                  <a:gd name="T18" fmla="*/ 241 w 106"/>
                  <a:gd name="T19" fmla="*/ 184 h 139"/>
                  <a:gd name="T20" fmla="*/ 263 w 106"/>
                  <a:gd name="T21" fmla="*/ 165 h 139"/>
                  <a:gd name="T22" fmla="*/ 263 w 106"/>
                  <a:gd name="T23" fmla="*/ 147 h 139"/>
                  <a:gd name="T24" fmla="*/ 246 w 106"/>
                  <a:gd name="T25" fmla="*/ 128 h 139"/>
                  <a:gd name="T26" fmla="*/ 241 w 106"/>
                  <a:gd name="T27" fmla="*/ 120 h 139"/>
                  <a:gd name="T28" fmla="*/ 249 w 106"/>
                  <a:gd name="T29" fmla="*/ 109 h 139"/>
                  <a:gd name="T30" fmla="*/ 257 w 106"/>
                  <a:gd name="T31" fmla="*/ 99 h 139"/>
                  <a:gd name="T32" fmla="*/ 273 w 106"/>
                  <a:gd name="T33" fmla="*/ 96 h 139"/>
                  <a:gd name="T34" fmla="*/ 284 w 106"/>
                  <a:gd name="T35" fmla="*/ 99 h 139"/>
                  <a:gd name="T36" fmla="*/ 284 w 106"/>
                  <a:gd name="T37" fmla="*/ 99 h 139"/>
                  <a:gd name="T38" fmla="*/ 284 w 106"/>
                  <a:gd name="T39" fmla="*/ 99 h 139"/>
                  <a:gd name="T40" fmla="*/ 284 w 106"/>
                  <a:gd name="T41" fmla="*/ 77 h 139"/>
                  <a:gd name="T42" fmla="*/ 279 w 106"/>
                  <a:gd name="T43" fmla="*/ 67 h 139"/>
                  <a:gd name="T44" fmla="*/ 263 w 106"/>
                  <a:gd name="T45" fmla="*/ 67 h 139"/>
                  <a:gd name="T46" fmla="*/ 252 w 106"/>
                  <a:gd name="T47" fmla="*/ 56 h 139"/>
                  <a:gd name="T48" fmla="*/ 263 w 106"/>
                  <a:gd name="T49" fmla="*/ 48 h 139"/>
                  <a:gd name="T50" fmla="*/ 271 w 106"/>
                  <a:gd name="T51" fmla="*/ 45 h 139"/>
                  <a:gd name="T52" fmla="*/ 273 w 106"/>
                  <a:gd name="T53" fmla="*/ 27 h 139"/>
                  <a:gd name="T54" fmla="*/ 260 w 106"/>
                  <a:gd name="T55" fmla="*/ 24 h 139"/>
                  <a:gd name="T56" fmla="*/ 252 w 106"/>
                  <a:gd name="T57" fmla="*/ 16 h 139"/>
                  <a:gd name="T58" fmla="*/ 236 w 106"/>
                  <a:gd name="T59" fmla="*/ 8 h 139"/>
                  <a:gd name="T60" fmla="*/ 228 w 106"/>
                  <a:gd name="T61" fmla="*/ 0 h 139"/>
                  <a:gd name="T62" fmla="*/ 212 w 106"/>
                  <a:gd name="T63" fmla="*/ 3 h 139"/>
                  <a:gd name="T64" fmla="*/ 209 w 106"/>
                  <a:gd name="T65" fmla="*/ 3 h 139"/>
                  <a:gd name="T66" fmla="*/ 209 w 106"/>
                  <a:gd name="T67" fmla="*/ 3 h 139"/>
                  <a:gd name="T68" fmla="*/ 206 w 106"/>
                  <a:gd name="T69" fmla="*/ 21 h 139"/>
                  <a:gd name="T70" fmla="*/ 206 w 106"/>
                  <a:gd name="T71" fmla="*/ 45 h 139"/>
                  <a:gd name="T72" fmla="*/ 209 w 106"/>
                  <a:gd name="T73" fmla="*/ 61 h 139"/>
                  <a:gd name="T74" fmla="*/ 220 w 106"/>
                  <a:gd name="T75" fmla="*/ 75 h 139"/>
                  <a:gd name="T76" fmla="*/ 214 w 106"/>
                  <a:gd name="T77" fmla="*/ 85 h 139"/>
                  <a:gd name="T78" fmla="*/ 180 w 106"/>
                  <a:gd name="T79" fmla="*/ 99 h 139"/>
                  <a:gd name="T80" fmla="*/ 134 w 106"/>
                  <a:gd name="T81" fmla="*/ 104 h 139"/>
                  <a:gd name="T82" fmla="*/ 104 w 106"/>
                  <a:gd name="T83" fmla="*/ 117 h 139"/>
                  <a:gd name="T84" fmla="*/ 3 w 106"/>
                  <a:gd name="T85" fmla="*/ 181 h 139"/>
                  <a:gd name="T86" fmla="*/ 3 w 106"/>
                  <a:gd name="T87" fmla="*/ 181 h 139"/>
                  <a:gd name="T88" fmla="*/ 11 w 106"/>
                  <a:gd name="T89" fmla="*/ 208 h 139"/>
                  <a:gd name="T90" fmla="*/ 11 w 106"/>
                  <a:gd name="T91" fmla="*/ 243 h 139"/>
                  <a:gd name="T92" fmla="*/ 43 w 106"/>
                  <a:gd name="T93" fmla="*/ 262 h 139"/>
                  <a:gd name="T94" fmla="*/ 56 w 106"/>
                  <a:gd name="T95" fmla="*/ 288 h 139"/>
                  <a:gd name="T96" fmla="*/ 102 w 106"/>
                  <a:gd name="T97" fmla="*/ 304 h 139"/>
                  <a:gd name="T98" fmla="*/ 94 w 106"/>
                  <a:gd name="T99" fmla="*/ 326 h 139"/>
                  <a:gd name="T100" fmla="*/ 78 w 106"/>
                  <a:gd name="T101" fmla="*/ 344 h 139"/>
                  <a:gd name="T102" fmla="*/ 88 w 106"/>
                  <a:gd name="T103" fmla="*/ 371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6" h="139">
                    <a:moveTo>
                      <a:pt x="33" y="139"/>
                    </a:moveTo>
                    <a:cubicBezTo>
                      <a:pt x="34" y="138"/>
                      <a:pt x="38" y="137"/>
                      <a:pt x="39" y="135"/>
                    </a:cubicBezTo>
                    <a:cubicBezTo>
                      <a:pt x="40" y="132"/>
                      <a:pt x="44" y="128"/>
                      <a:pt x="45" y="126"/>
                    </a:cubicBezTo>
                    <a:cubicBezTo>
                      <a:pt x="47" y="124"/>
                      <a:pt x="51" y="121"/>
                      <a:pt x="53" y="119"/>
                    </a:cubicBezTo>
                    <a:cubicBezTo>
                      <a:pt x="55" y="117"/>
                      <a:pt x="56" y="115"/>
                      <a:pt x="56" y="112"/>
                    </a:cubicBezTo>
                    <a:cubicBezTo>
                      <a:pt x="56" y="109"/>
                      <a:pt x="55" y="101"/>
                      <a:pt x="61" y="98"/>
                    </a:cubicBezTo>
                    <a:cubicBezTo>
                      <a:pt x="67" y="95"/>
                      <a:pt x="71" y="90"/>
                      <a:pt x="73" y="88"/>
                    </a:cubicBezTo>
                    <a:cubicBezTo>
                      <a:pt x="74" y="86"/>
                      <a:pt x="77" y="84"/>
                      <a:pt x="78" y="82"/>
                    </a:cubicBezTo>
                    <a:cubicBezTo>
                      <a:pt x="80" y="80"/>
                      <a:pt x="84" y="76"/>
                      <a:pt x="84" y="76"/>
                    </a:cubicBezTo>
                    <a:cubicBezTo>
                      <a:pt x="84" y="76"/>
                      <a:pt x="87" y="72"/>
                      <a:pt x="90" y="69"/>
                    </a:cubicBezTo>
                    <a:cubicBezTo>
                      <a:pt x="94" y="66"/>
                      <a:pt x="98" y="62"/>
                      <a:pt x="98" y="62"/>
                    </a:cubicBezTo>
                    <a:cubicBezTo>
                      <a:pt x="98" y="62"/>
                      <a:pt x="99" y="57"/>
                      <a:pt x="98" y="55"/>
                    </a:cubicBezTo>
                    <a:cubicBezTo>
                      <a:pt x="98" y="53"/>
                      <a:pt x="93" y="49"/>
                      <a:pt x="92" y="48"/>
                    </a:cubicBezTo>
                    <a:cubicBezTo>
                      <a:pt x="91" y="46"/>
                      <a:pt x="90" y="45"/>
                      <a:pt x="90" y="45"/>
                    </a:cubicBezTo>
                    <a:cubicBezTo>
                      <a:pt x="90" y="45"/>
                      <a:pt x="92" y="44"/>
                      <a:pt x="93" y="41"/>
                    </a:cubicBezTo>
                    <a:cubicBezTo>
                      <a:pt x="94" y="38"/>
                      <a:pt x="94" y="37"/>
                      <a:pt x="96" y="37"/>
                    </a:cubicBezTo>
                    <a:cubicBezTo>
                      <a:pt x="98" y="36"/>
                      <a:pt x="100" y="37"/>
                      <a:pt x="102" y="36"/>
                    </a:cubicBezTo>
                    <a:cubicBezTo>
                      <a:pt x="104" y="35"/>
                      <a:pt x="106" y="37"/>
                      <a:pt x="106" y="37"/>
                    </a:cubicBezTo>
                    <a:cubicBezTo>
                      <a:pt x="106" y="37"/>
                      <a:pt x="106" y="37"/>
                      <a:pt x="106" y="37"/>
                    </a:cubicBezTo>
                    <a:cubicBezTo>
                      <a:pt x="106" y="37"/>
                      <a:pt x="106" y="37"/>
                      <a:pt x="106" y="37"/>
                    </a:cubicBezTo>
                    <a:cubicBezTo>
                      <a:pt x="104" y="34"/>
                      <a:pt x="106" y="30"/>
                      <a:pt x="106" y="29"/>
                    </a:cubicBezTo>
                    <a:cubicBezTo>
                      <a:pt x="106" y="29"/>
                      <a:pt x="104" y="25"/>
                      <a:pt x="104" y="25"/>
                    </a:cubicBezTo>
                    <a:cubicBezTo>
                      <a:pt x="104" y="25"/>
                      <a:pt x="101" y="24"/>
                      <a:pt x="98" y="25"/>
                    </a:cubicBezTo>
                    <a:cubicBezTo>
                      <a:pt x="95" y="25"/>
                      <a:pt x="94" y="23"/>
                      <a:pt x="94" y="21"/>
                    </a:cubicBezTo>
                    <a:cubicBezTo>
                      <a:pt x="93" y="19"/>
                      <a:pt x="96" y="18"/>
                      <a:pt x="98" y="18"/>
                    </a:cubicBezTo>
                    <a:cubicBezTo>
                      <a:pt x="99" y="17"/>
                      <a:pt x="101" y="17"/>
                      <a:pt x="101" y="17"/>
                    </a:cubicBezTo>
                    <a:cubicBezTo>
                      <a:pt x="101" y="17"/>
                      <a:pt x="102" y="13"/>
                      <a:pt x="102" y="10"/>
                    </a:cubicBezTo>
                    <a:cubicBezTo>
                      <a:pt x="102" y="7"/>
                      <a:pt x="99" y="9"/>
                      <a:pt x="97" y="9"/>
                    </a:cubicBezTo>
                    <a:cubicBezTo>
                      <a:pt x="95" y="8"/>
                      <a:pt x="95" y="7"/>
                      <a:pt x="94" y="6"/>
                    </a:cubicBezTo>
                    <a:cubicBezTo>
                      <a:pt x="93" y="4"/>
                      <a:pt x="89" y="4"/>
                      <a:pt x="88" y="3"/>
                    </a:cubicBezTo>
                    <a:cubicBezTo>
                      <a:pt x="88" y="2"/>
                      <a:pt x="85" y="0"/>
                      <a:pt x="85" y="0"/>
                    </a:cubicBezTo>
                    <a:cubicBezTo>
                      <a:pt x="85" y="0"/>
                      <a:pt x="82" y="0"/>
                      <a:pt x="79" y="1"/>
                    </a:cubicBezTo>
                    <a:cubicBezTo>
                      <a:pt x="79" y="1"/>
                      <a:pt x="79" y="1"/>
                      <a:pt x="78" y="1"/>
                    </a:cubicBezTo>
                    <a:cubicBezTo>
                      <a:pt x="78" y="1"/>
                      <a:pt x="78" y="1"/>
                      <a:pt x="78" y="1"/>
                    </a:cubicBezTo>
                    <a:cubicBezTo>
                      <a:pt x="78" y="4"/>
                      <a:pt x="77" y="7"/>
                      <a:pt x="77" y="8"/>
                    </a:cubicBezTo>
                    <a:cubicBezTo>
                      <a:pt x="76" y="11"/>
                      <a:pt x="77" y="17"/>
                      <a:pt x="77" y="17"/>
                    </a:cubicBezTo>
                    <a:cubicBezTo>
                      <a:pt x="77" y="17"/>
                      <a:pt x="76" y="22"/>
                      <a:pt x="78" y="23"/>
                    </a:cubicBezTo>
                    <a:cubicBezTo>
                      <a:pt x="80" y="23"/>
                      <a:pt x="82" y="28"/>
                      <a:pt x="82" y="28"/>
                    </a:cubicBezTo>
                    <a:cubicBezTo>
                      <a:pt x="80" y="32"/>
                      <a:pt x="80" y="32"/>
                      <a:pt x="80" y="32"/>
                    </a:cubicBezTo>
                    <a:cubicBezTo>
                      <a:pt x="67" y="37"/>
                      <a:pt x="67" y="37"/>
                      <a:pt x="67" y="37"/>
                    </a:cubicBezTo>
                    <a:cubicBezTo>
                      <a:pt x="67" y="37"/>
                      <a:pt x="55" y="37"/>
                      <a:pt x="50" y="39"/>
                    </a:cubicBezTo>
                    <a:cubicBezTo>
                      <a:pt x="46" y="40"/>
                      <a:pt x="44" y="40"/>
                      <a:pt x="39" y="44"/>
                    </a:cubicBezTo>
                    <a:cubicBezTo>
                      <a:pt x="35" y="48"/>
                      <a:pt x="4" y="66"/>
                      <a:pt x="1" y="68"/>
                    </a:cubicBezTo>
                    <a:cubicBezTo>
                      <a:pt x="1" y="68"/>
                      <a:pt x="1" y="68"/>
                      <a:pt x="1" y="68"/>
                    </a:cubicBezTo>
                    <a:cubicBezTo>
                      <a:pt x="2" y="72"/>
                      <a:pt x="4" y="76"/>
                      <a:pt x="4" y="78"/>
                    </a:cubicBezTo>
                    <a:cubicBezTo>
                      <a:pt x="4" y="82"/>
                      <a:pt x="0" y="90"/>
                      <a:pt x="4" y="91"/>
                    </a:cubicBezTo>
                    <a:cubicBezTo>
                      <a:pt x="9" y="93"/>
                      <a:pt x="14" y="91"/>
                      <a:pt x="16" y="98"/>
                    </a:cubicBezTo>
                    <a:cubicBezTo>
                      <a:pt x="17" y="104"/>
                      <a:pt x="15" y="106"/>
                      <a:pt x="21" y="108"/>
                    </a:cubicBezTo>
                    <a:cubicBezTo>
                      <a:pt x="27" y="110"/>
                      <a:pt x="37" y="113"/>
                      <a:pt x="38" y="114"/>
                    </a:cubicBezTo>
                    <a:cubicBezTo>
                      <a:pt x="39" y="116"/>
                      <a:pt x="38" y="121"/>
                      <a:pt x="35" y="122"/>
                    </a:cubicBezTo>
                    <a:cubicBezTo>
                      <a:pt x="32" y="123"/>
                      <a:pt x="29" y="126"/>
                      <a:pt x="29" y="129"/>
                    </a:cubicBezTo>
                    <a:cubicBezTo>
                      <a:pt x="29" y="130"/>
                      <a:pt x="31" y="135"/>
                      <a:pt x="33" y="139"/>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62" name="Freeform 59">
                <a:extLst>
                  <a:ext uri="{FF2B5EF4-FFF2-40B4-BE49-F238E27FC236}">
                    <a16:creationId xmlns:a16="http://schemas.microsoft.com/office/drawing/2014/main" id="{581BA51A-51E5-4056-B727-B97B6AA5C2FC}"/>
                  </a:ext>
                </a:extLst>
              </p:cNvPr>
              <p:cNvSpPr>
                <a:spLocks/>
              </p:cNvSpPr>
              <p:nvPr/>
            </p:nvSpPr>
            <p:spPr bwMode="auto">
              <a:xfrm>
                <a:off x="5157237" y="3311186"/>
                <a:ext cx="371691" cy="606295"/>
              </a:xfrm>
              <a:custGeom>
                <a:avLst/>
                <a:gdLst>
                  <a:gd name="T0" fmla="*/ 174 w 71"/>
                  <a:gd name="T1" fmla="*/ 203 h 116"/>
                  <a:gd name="T2" fmla="*/ 163 w 71"/>
                  <a:gd name="T3" fmla="*/ 176 h 116"/>
                  <a:gd name="T4" fmla="*/ 179 w 71"/>
                  <a:gd name="T5" fmla="*/ 158 h 116"/>
                  <a:gd name="T6" fmla="*/ 187 w 71"/>
                  <a:gd name="T7" fmla="*/ 136 h 116"/>
                  <a:gd name="T8" fmla="*/ 142 w 71"/>
                  <a:gd name="T9" fmla="*/ 120 h 116"/>
                  <a:gd name="T10" fmla="*/ 128 w 71"/>
                  <a:gd name="T11" fmla="*/ 94 h 116"/>
                  <a:gd name="T12" fmla="*/ 96 w 71"/>
                  <a:gd name="T13" fmla="*/ 75 h 116"/>
                  <a:gd name="T14" fmla="*/ 96 w 71"/>
                  <a:gd name="T15" fmla="*/ 40 h 116"/>
                  <a:gd name="T16" fmla="*/ 88 w 71"/>
                  <a:gd name="T17" fmla="*/ 13 h 116"/>
                  <a:gd name="T18" fmla="*/ 88 w 71"/>
                  <a:gd name="T19" fmla="*/ 13 h 116"/>
                  <a:gd name="T20" fmla="*/ 88 w 71"/>
                  <a:gd name="T21" fmla="*/ 13 h 116"/>
                  <a:gd name="T22" fmla="*/ 67 w 71"/>
                  <a:gd name="T23" fmla="*/ 13 h 116"/>
                  <a:gd name="T24" fmla="*/ 48 w 71"/>
                  <a:gd name="T25" fmla="*/ 3 h 116"/>
                  <a:gd name="T26" fmla="*/ 48 w 71"/>
                  <a:gd name="T27" fmla="*/ 0 h 116"/>
                  <a:gd name="T28" fmla="*/ 48 w 71"/>
                  <a:gd name="T29" fmla="*/ 3 h 116"/>
                  <a:gd name="T30" fmla="*/ 37 w 71"/>
                  <a:gd name="T31" fmla="*/ 13 h 116"/>
                  <a:gd name="T32" fmla="*/ 29 w 71"/>
                  <a:gd name="T33" fmla="*/ 32 h 116"/>
                  <a:gd name="T34" fmla="*/ 27 w 71"/>
                  <a:gd name="T35" fmla="*/ 45 h 116"/>
                  <a:gd name="T36" fmla="*/ 13 w 71"/>
                  <a:gd name="T37" fmla="*/ 59 h 116"/>
                  <a:gd name="T38" fmla="*/ 0 w 71"/>
                  <a:gd name="T39" fmla="*/ 83 h 116"/>
                  <a:gd name="T40" fmla="*/ 8 w 71"/>
                  <a:gd name="T41" fmla="*/ 112 h 116"/>
                  <a:gd name="T42" fmla="*/ 27 w 71"/>
                  <a:gd name="T43" fmla="*/ 126 h 116"/>
                  <a:gd name="T44" fmla="*/ 37 w 71"/>
                  <a:gd name="T45" fmla="*/ 136 h 116"/>
                  <a:gd name="T46" fmla="*/ 24 w 71"/>
                  <a:gd name="T47" fmla="*/ 144 h 116"/>
                  <a:gd name="T48" fmla="*/ 19 w 71"/>
                  <a:gd name="T49" fmla="*/ 160 h 116"/>
                  <a:gd name="T50" fmla="*/ 27 w 71"/>
                  <a:gd name="T51" fmla="*/ 166 h 116"/>
                  <a:gd name="T52" fmla="*/ 29 w 71"/>
                  <a:gd name="T53" fmla="*/ 190 h 116"/>
                  <a:gd name="T54" fmla="*/ 37 w 71"/>
                  <a:gd name="T55" fmla="*/ 198 h 116"/>
                  <a:gd name="T56" fmla="*/ 29 w 71"/>
                  <a:gd name="T57" fmla="*/ 222 h 116"/>
                  <a:gd name="T58" fmla="*/ 32 w 71"/>
                  <a:gd name="T59" fmla="*/ 243 h 116"/>
                  <a:gd name="T60" fmla="*/ 16 w 71"/>
                  <a:gd name="T61" fmla="*/ 241 h 116"/>
                  <a:gd name="T62" fmla="*/ 27 w 71"/>
                  <a:gd name="T63" fmla="*/ 262 h 116"/>
                  <a:gd name="T64" fmla="*/ 43 w 71"/>
                  <a:gd name="T65" fmla="*/ 286 h 116"/>
                  <a:gd name="T66" fmla="*/ 62 w 71"/>
                  <a:gd name="T67" fmla="*/ 297 h 116"/>
                  <a:gd name="T68" fmla="*/ 83 w 71"/>
                  <a:gd name="T69" fmla="*/ 275 h 116"/>
                  <a:gd name="T70" fmla="*/ 96 w 71"/>
                  <a:gd name="T71" fmla="*/ 281 h 116"/>
                  <a:gd name="T72" fmla="*/ 104 w 71"/>
                  <a:gd name="T73" fmla="*/ 302 h 116"/>
                  <a:gd name="T74" fmla="*/ 136 w 71"/>
                  <a:gd name="T75" fmla="*/ 278 h 116"/>
                  <a:gd name="T76" fmla="*/ 155 w 71"/>
                  <a:gd name="T77" fmla="*/ 259 h 116"/>
                  <a:gd name="T78" fmla="*/ 171 w 71"/>
                  <a:gd name="T79" fmla="*/ 254 h 116"/>
                  <a:gd name="T80" fmla="*/ 171 w 71"/>
                  <a:gd name="T81" fmla="*/ 206 h 116"/>
                  <a:gd name="T82" fmla="*/ 174 w 71"/>
                  <a:gd name="T83" fmla="*/ 203 h 1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1" h="116">
                    <a:moveTo>
                      <a:pt x="65" y="76"/>
                    </a:moveTo>
                    <a:cubicBezTo>
                      <a:pt x="63" y="72"/>
                      <a:pt x="61" y="67"/>
                      <a:pt x="61" y="66"/>
                    </a:cubicBezTo>
                    <a:cubicBezTo>
                      <a:pt x="61" y="63"/>
                      <a:pt x="64" y="60"/>
                      <a:pt x="67" y="59"/>
                    </a:cubicBezTo>
                    <a:cubicBezTo>
                      <a:pt x="70" y="58"/>
                      <a:pt x="71" y="53"/>
                      <a:pt x="70" y="51"/>
                    </a:cubicBezTo>
                    <a:cubicBezTo>
                      <a:pt x="69" y="50"/>
                      <a:pt x="59" y="47"/>
                      <a:pt x="53" y="45"/>
                    </a:cubicBezTo>
                    <a:cubicBezTo>
                      <a:pt x="47" y="43"/>
                      <a:pt x="49" y="41"/>
                      <a:pt x="48" y="35"/>
                    </a:cubicBezTo>
                    <a:cubicBezTo>
                      <a:pt x="46" y="28"/>
                      <a:pt x="41" y="30"/>
                      <a:pt x="36" y="28"/>
                    </a:cubicBezTo>
                    <a:cubicBezTo>
                      <a:pt x="32" y="27"/>
                      <a:pt x="36" y="19"/>
                      <a:pt x="36" y="15"/>
                    </a:cubicBezTo>
                    <a:cubicBezTo>
                      <a:pt x="36" y="13"/>
                      <a:pt x="34" y="9"/>
                      <a:pt x="33" y="5"/>
                    </a:cubicBezTo>
                    <a:cubicBezTo>
                      <a:pt x="33" y="5"/>
                      <a:pt x="33" y="5"/>
                      <a:pt x="33" y="5"/>
                    </a:cubicBezTo>
                    <a:cubicBezTo>
                      <a:pt x="33" y="5"/>
                      <a:pt x="33" y="5"/>
                      <a:pt x="33" y="5"/>
                    </a:cubicBezTo>
                    <a:cubicBezTo>
                      <a:pt x="25" y="5"/>
                      <a:pt x="25" y="5"/>
                      <a:pt x="25" y="5"/>
                    </a:cubicBezTo>
                    <a:cubicBezTo>
                      <a:pt x="18" y="1"/>
                      <a:pt x="18" y="1"/>
                      <a:pt x="18" y="1"/>
                    </a:cubicBezTo>
                    <a:cubicBezTo>
                      <a:pt x="18" y="0"/>
                      <a:pt x="18" y="0"/>
                      <a:pt x="18" y="0"/>
                    </a:cubicBezTo>
                    <a:cubicBezTo>
                      <a:pt x="18" y="1"/>
                      <a:pt x="18" y="1"/>
                      <a:pt x="18" y="1"/>
                    </a:cubicBezTo>
                    <a:cubicBezTo>
                      <a:pt x="17" y="2"/>
                      <a:pt x="14" y="3"/>
                      <a:pt x="14" y="5"/>
                    </a:cubicBezTo>
                    <a:cubicBezTo>
                      <a:pt x="13" y="6"/>
                      <a:pt x="11" y="11"/>
                      <a:pt x="11" y="12"/>
                    </a:cubicBezTo>
                    <a:cubicBezTo>
                      <a:pt x="10" y="14"/>
                      <a:pt x="10" y="15"/>
                      <a:pt x="10" y="17"/>
                    </a:cubicBezTo>
                    <a:cubicBezTo>
                      <a:pt x="9" y="19"/>
                      <a:pt x="7" y="21"/>
                      <a:pt x="5" y="22"/>
                    </a:cubicBezTo>
                    <a:cubicBezTo>
                      <a:pt x="3" y="24"/>
                      <a:pt x="0" y="26"/>
                      <a:pt x="0" y="31"/>
                    </a:cubicBezTo>
                    <a:cubicBezTo>
                      <a:pt x="1" y="36"/>
                      <a:pt x="2" y="40"/>
                      <a:pt x="3" y="42"/>
                    </a:cubicBezTo>
                    <a:cubicBezTo>
                      <a:pt x="4" y="44"/>
                      <a:pt x="6" y="46"/>
                      <a:pt x="10" y="47"/>
                    </a:cubicBezTo>
                    <a:cubicBezTo>
                      <a:pt x="13" y="49"/>
                      <a:pt x="19" y="48"/>
                      <a:pt x="14" y="51"/>
                    </a:cubicBezTo>
                    <a:cubicBezTo>
                      <a:pt x="9" y="54"/>
                      <a:pt x="10" y="51"/>
                      <a:pt x="9" y="54"/>
                    </a:cubicBezTo>
                    <a:cubicBezTo>
                      <a:pt x="8" y="57"/>
                      <a:pt x="5" y="60"/>
                      <a:pt x="7" y="60"/>
                    </a:cubicBezTo>
                    <a:cubicBezTo>
                      <a:pt x="9" y="60"/>
                      <a:pt x="10" y="59"/>
                      <a:pt x="10" y="62"/>
                    </a:cubicBezTo>
                    <a:cubicBezTo>
                      <a:pt x="10" y="64"/>
                      <a:pt x="9" y="71"/>
                      <a:pt x="11" y="71"/>
                    </a:cubicBezTo>
                    <a:cubicBezTo>
                      <a:pt x="13" y="72"/>
                      <a:pt x="16" y="70"/>
                      <a:pt x="14" y="74"/>
                    </a:cubicBezTo>
                    <a:cubicBezTo>
                      <a:pt x="11" y="78"/>
                      <a:pt x="10" y="80"/>
                      <a:pt x="11" y="83"/>
                    </a:cubicBezTo>
                    <a:cubicBezTo>
                      <a:pt x="12" y="87"/>
                      <a:pt x="15" y="92"/>
                      <a:pt x="12" y="91"/>
                    </a:cubicBezTo>
                    <a:cubicBezTo>
                      <a:pt x="9" y="90"/>
                      <a:pt x="7" y="90"/>
                      <a:pt x="6" y="90"/>
                    </a:cubicBezTo>
                    <a:cubicBezTo>
                      <a:pt x="5" y="90"/>
                      <a:pt x="9" y="96"/>
                      <a:pt x="10" y="98"/>
                    </a:cubicBezTo>
                    <a:cubicBezTo>
                      <a:pt x="11" y="101"/>
                      <a:pt x="14" y="105"/>
                      <a:pt x="16" y="107"/>
                    </a:cubicBezTo>
                    <a:cubicBezTo>
                      <a:pt x="18" y="109"/>
                      <a:pt x="22" y="115"/>
                      <a:pt x="23" y="111"/>
                    </a:cubicBezTo>
                    <a:cubicBezTo>
                      <a:pt x="25" y="107"/>
                      <a:pt x="28" y="103"/>
                      <a:pt x="31" y="103"/>
                    </a:cubicBezTo>
                    <a:cubicBezTo>
                      <a:pt x="33" y="102"/>
                      <a:pt x="35" y="102"/>
                      <a:pt x="36" y="105"/>
                    </a:cubicBezTo>
                    <a:cubicBezTo>
                      <a:pt x="36" y="108"/>
                      <a:pt x="35" y="116"/>
                      <a:pt x="39" y="113"/>
                    </a:cubicBezTo>
                    <a:cubicBezTo>
                      <a:pt x="43" y="111"/>
                      <a:pt x="51" y="107"/>
                      <a:pt x="51" y="104"/>
                    </a:cubicBezTo>
                    <a:cubicBezTo>
                      <a:pt x="52" y="101"/>
                      <a:pt x="55" y="97"/>
                      <a:pt x="58" y="97"/>
                    </a:cubicBezTo>
                    <a:cubicBezTo>
                      <a:pt x="61" y="96"/>
                      <a:pt x="64" y="95"/>
                      <a:pt x="64" y="95"/>
                    </a:cubicBezTo>
                    <a:cubicBezTo>
                      <a:pt x="64" y="95"/>
                      <a:pt x="62" y="79"/>
                      <a:pt x="64" y="77"/>
                    </a:cubicBezTo>
                    <a:cubicBezTo>
                      <a:pt x="64" y="77"/>
                      <a:pt x="64" y="77"/>
                      <a:pt x="65" y="76"/>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63" name="Freeform 60">
                <a:extLst>
                  <a:ext uri="{FF2B5EF4-FFF2-40B4-BE49-F238E27FC236}">
                    <a16:creationId xmlns:a16="http://schemas.microsoft.com/office/drawing/2014/main" id="{51D0F1E8-D0CD-4AC5-A232-F19DCADEAB87}"/>
                  </a:ext>
                </a:extLst>
              </p:cNvPr>
              <p:cNvSpPr>
                <a:spLocks/>
              </p:cNvSpPr>
              <p:nvPr/>
            </p:nvSpPr>
            <p:spPr bwMode="auto">
              <a:xfrm>
                <a:off x="3087503" y="3395285"/>
                <a:ext cx="502761" cy="643455"/>
              </a:xfrm>
              <a:custGeom>
                <a:avLst/>
                <a:gdLst>
                  <a:gd name="T0" fmla="*/ 171 w 96"/>
                  <a:gd name="T1" fmla="*/ 297 h 123"/>
                  <a:gd name="T2" fmla="*/ 161 w 96"/>
                  <a:gd name="T3" fmla="*/ 297 h 123"/>
                  <a:gd name="T4" fmla="*/ 142 w 96"/>
                  <a:gd name="T5" fmla="*/ 310 h 123"/>
                  <a:gd name="T6" fmla="*/ 126 w 96"/>
                  <a:gd name="T7" fmla="*/ 313 h 123"/>
                  <a:gd name="T8" fmla="*/ 115 w 96"/>
                  <a:gd name="T9" fmla="*/ 305 h 123"/>
                  <a:gd name="T10" fmla="*/ 99 w 96"/>
                  <a:gd name="T11" fmla="*/ 316 h 123"/>
                  <a:gd name="T12" fmla="*/ 75 w 96"/>
                  <a:gd name="T13" fmla="*/ 324 h 123"/>
                  <a:gd name="T14" fmla="*/ 56 w 96"/>
                  <a:gd name="T15" fmla="*/ 308 h 123"/>
                  <a:gd name="T16" fmla="*/ 56 w 96"/>
                  <a:gd name="T17" fmla="*/ 308 h 123"/>
                  <a:gd name="T18" fmla="*/ 56 w 96"/>
                  <a:gd name="T19" fmla="*/ 300 h 123"/>
                  <a:gd name="T20" fmla="*/ 48 w 96"/>
                  <a:gd name="T21" fmla="*/ 273 h 123"/>
                  <a:gd name="T22" fmla="*/ 46 w 96"/>
                  <a:gd name="T23" fmla="*/ 233 h 123"/>
                  <a:gd name="T24" fmla="*/ 24 w 96"/>
                  <a:gd name="T25" fmla="*/ 233 h 123"/>
                  <a:gd name="T26" fmla="*/ 11 w 96"/>
                  <a:gd name="T27" fmla="*/ 211 h 123"/>
                  <a:gd name="T28" fmla="*/ 8 w 96"/>
                  <a:gd name="T29" fmla="*/ 190 h 123"/>
                  <a:gd name="T30" fmla="*/ 13 w 96"/>
                  <a:gd name="T31" fmla="*/ 152 h 123"/>
                  <a:gd name="T32" fmla="*/ 5 w 96"/>
                  <a:gd name="T33" fmla="*/ 134 h 123"/>
                  <a:gd name="T34" fmla="*/ 16 w 96"/>
                  <a:gd name="T35" fmla="*/ 104 h 123"/>
                  <a:gd name="T36" fmla="*/ 8 w 96"/>
                  <a:gd name="T37" fmla="*/ 70 h 123"/>
                  <a:gd name="T38" fmla="*/ 3 w 96"/>
                  <a:gd name="T39" fmla="*/ 40 h 123"/>
                  <a:gd name="T40" fmla="*/ 3 w 96"/>
                  <a:gd name="T41" fmla="*/ 32 h 123"/>
                  <a:gd name="T42" fmla="*/ 3 w 96"/>
                  <a:gd name="T43" fmla="*/ 29 h 123"/>
                  <a:gd name="T44" fmla="*/ 29 w 96"/>
                  <a:gd name="T45" fmla="*/ 0 h 123"/>
                  <a:gd name="T46" fmla="*/ 51 w 96"/>
                  <a:gd name="T47" fmla="*/ 13 h 123"/>
                  <a:gd name="T48" fmla="*/ 59 w 96"/>
                  <a:gd name="T49" fmla="*/ 27 h 123"/>
                  <a:gd name="T50" fmla="*/ 70 w 96"/>
                  <a:gd name="T51" fmla="*/ 35 h 123"/>
                  <a:gd name="T52" fmla="*/ 72 w 96"/>
                  <a:gd name="T53" fmla="*/ 48 h 123"/>
                  <a:gd name="T54" fmla="*/ 83 w 96"/>
                  <a:gd name="T55" fmla="*/ 64 h 123"/>
                  <a:gd name="T56" fmla="*/ 110 w 96"/>
                  <a:gd name="T57" fmla="*/ 64 h 123"/>
                  <a:gd name="T58" fmla="*/ 134 w 96"/>
                  <a:gd name="T59" fmla="*/ 62 h 123"/>
                  <a:gd name="T60" fmla="*/ 145 w 96"/>
                  <a:gd name="T61" fmla="*/ 62 h 123"/>
                  <a:gd name="T62" fmla="*/ 153 w 96"/>
                  <a:gd name="T63" fmla="*/ 72 h 123"/>
                  <a:gd name="T64" fmla="*/ 169 w 96"/>
                  <a:gd name="T65" fmla="*/ 96 h 123"/>
                  <a:gd name="T66" fmla="*/ 190 w 96"/>
                  <a:gd name="T67" fmla="*/ 110 h 123"/>
                  <a:gd name="T68" fmla="*/ 193 w 96"/>
                  <a:gd name="T69" fmla="*/ 131 h 123"/>
                  <a:gd name="T70" fmla="*/ 190 w 96"/>
                  <a:gd name="T71" fmla="*/ 158 h 123"/>
                  <a:gd name="T72" fmla="*/ 233 w 96"/>
                  <a:gd name="T73" fmla="*/ 190 h 123"/>
                  <a:gd name="T74" fmla="*/ 252 w 96"/>
                  <a:gd name="T75" fmla="*/ 206 h 123"/>
                  <a:gd name="T76" fmla="*/ 249 w 96"/>
                  <a:gd name="T77" fmla="*/ 227 h 123"/>
                  <a:gd name="T78" fmla="*/ 222 w 96"/>
                  <a:gd name="T79" fmla="*/ 257 h 123"/>
                  <a:gd name="T80" fmla="*/ 209 w 96"/>
                  <a:gd name="T81" fmla="*/ 259 h 123"/>
                  <a:gd name="T82" fmla="*/ 198 w 96"/>
                  <a:gd name="T83" fmla="*/ 259 h 123"/>
                  <a:gd name="T84" fmla="*/ 193 w 96"/>
                  <a:gd name="T85" fmla="*/ 270 h 123"/>
                  <a:gd name="T86" fmla="*/ 185 w 96"/>
                  <a:gd name="T87" fmla="*/ 273 h 123"/>
                  <a:gd name="T88" fmla="*/ 174 w 96"/>
                  <a:gd name="T89" fmla="*/ 273 h 123"/>
                  <a:gd name="T90" fmla="*/ 171 w 96"/>
                  <a:gd name="T91" fmla="*/ 297 h 1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6" h="123">
                    <a:moveTo>
                      <a:pt x="64" y="111"/>
                    </a:moveTo>
                    <a:cubicBezTo>
                      <a:pt x="62" y="111"/>
                      <a:pt x="61" y="111"/>
                      <a:pt x="60" y="111"/>
                    </a:cubicBezTo>
                    <a:cubicBezTo>
                      <a:pt x="57" y="112"/>
                      <a:pt x="54" y="114"/>
                      <a:pt x="53" y="116"/>
                    </a:cubicBezTo>
                    <a:cubicBezTo>
                      <a:pt x="52" y="117"/>
                      <a:pt x="49" y="119"/>
                      <a:pt x="47" y="117"/>
                    </a:cubicBezTo>
                    <a:cubicBezTo>
                      <a:pt x="44" y="115"/>
                      <a:pt x="43" y="114"/>
                      <a:pt x="43" y="114"/>
                    </a:cubicBezTo>
                    <a:cubicBezTo>
                      <a:pt x="43" y="114"/>
                      <a:pt x="38" y="116"/>
                      <a:pt x="37" y="118"/>
                    </a:cubicBezTo>
                    <a:cubicBezTo>
                      <a:pt x="36" y="119"/>
                      <a:pt x="31" y="123"/>
                      <a:pt x="28" y="121"/>
                    </a:cubicBezTo>
                    <a:cubicBezTo>
                      <a:pt x="27" y="119"/>
                      <a:pt x="24" y="117"/>
                      <a:pt x="21" y="115"/>
                    </a:cubicBezTo>
                    <a:cubicBezTo>
                      <a:pt x="21" y="115"/>
                      <a:pt x="21" y="115"/>
                      <a:pt x="21" y="115"/>
                    </a:cubicBezTo>
                    <a:cubicBezTo>
                      <a:pt x="21" y="113"/>
                      <a:pt x="21" y="112"/>
                      <a:pt x="21" y="112"/>
                    </a:cubicBezTo>
                    <a:cubicBezTo>
                      <a:pt x="21" y="112"/>
                      <a:pt x="19" y="104"/>
                      <a:pt x="18" y="102"/>
                    </a:cubicBezTo>
                    <a:cubicBezTo>
                      <a:pt x="18" y="101"/>
                      <a:pt x="17" y="87"/>
                      <a:pt x="17" y="87"/>
                    </a:cubicBezTo>
                    <a:cubicBezTo>
                      <a:pt x="17" y="87"/>
                      <a:pt x="10" y="87"/>
                      <a:pt x="9" y="87"/>
                    </a:cubicBezTo>
                    <a:cubicBezTo>
                      <a:pt x="8" y="87"/>
                      <a:pt x="6" y="82"/>
                      <a:pt x="4" y="79"/>
                    </a:cubicBezTo>
                    <a:cubicBezTo>
                      <a:pt x="2" y="76"/>
                      <a:pt x="3" y="74"/>
                      <a:pt x="3" y="71"/>
                    </a:cubicBezTo>
                    <a:cubicBezTo>
                      <a:pt x="3" y="68"/>
                      <a:pt x="6" y="61"/>
                      <a:pt x="5" y="57"/>
                    </a:cubicBezTo>
                    <a:cubicBezTo>
                      <a:pt x="5" y="54"/>
                      <a:pt x="1" y="52"/>
                      <a:pt x="2" y="50"/>
                    </a:cubicBezTo>
                    <a:cubicBezTo>
                      <a:pt x="3" y="49"/>
                      <a:pt x="6" y="44"/>
                      <a:pt x="6" y="39"/>
                    </a:cubicBezTo>
                    <a:cubicBezTo>
                      <a:pt x="6" y="34"/>
                      <a:pt x="6" y="27"/>
                      <a:pt x="3" y="26"/>
                    </a:cubicBezTo>
                    <a:cubicBezTo>
                      <a:pt x="0" y="24"/>
                      <a:pt x="1" y="15"/>
                      <a:pt x="1" y="15"/>
                    </a:cubicBezTo>
                    <a:cubicBezTo>
                      <a:pt x="1" y="12"/>
                      <a:pt x="1" y="12"/>
                      <a:pt x="1" y="12"/>
                    </a:cubicBezTo>
                    <a:cubicBezTo>
                      <a:pt x="1" y="11"/>
                      <a:pt x="1" y="11"/>
                      <a:pt x="1" y="11"/>
                    </a:cubicBezTo>
                    <a:cubicBezTo>
                      <a:pt x="11" y="0"/>
                      <a:pt x="11" y="0"/>
                      <a:pt x="11" y="0"/>
                    </a:cubicBezTo>
                    <a:cubicBezTo>
                      <a:pt x="11" y="0"/>
                      <a:pt x="18" y="4"/>
                      <a:pt x="19" y="5"/>
                    </a:cubicBezTo>
                    <a:cubicBezTo>
                      <a:pt x="21" y="6"/>
                      <a:pt x="21" y="8"/>
                      <a:pt x="22" y="10"/>
                    </a:cubicBezTo>
                    <a:cubicBezTo>
                      <a:pt x="23" y="11"/>
                      <a:pt x="25" y="12"/>
                      <a:pt x="26" y="13"/>
                    </a:cubicBezTo>
                    <a:cubicBezTo>
                      <a:pt x="27" y="14"/>
                      <a:pt x="27" y="15"/>
                      <a:pt x="27" y="18"/>
                    </a:cubicBezTo>
                    <a:cubicBezTo>
                      <a:pt x="27" y="20"/>
                      <a:pt x="29" y="23"/>
                      <a:pt x="31" y="24"/>
                    </a:cubicBezTo>
                    <a:cubicBezTo>
                      <a:pt x="33" y="26"/>
                      <a:pt x="38" y="24"/>
                      <a:pt x="41" y="24"/>
                    </a:cubicBezTo>
                    <a:cubicBezTo>
                      <a:pt x="45" y="25"/>
                      <a:pt x="50" y="23"/>
                      <a:pt x="50" y="23"/>
                    </a:cubicBezTo>
                    <a:cubicBezTo>
                      <a:pt x="50" y="23"/>
                      <a:pt x="52" y="23"/>
                      <a:pt x="54" y="23"/>
                    </a:cubicBezTo>
                    <a:cubicBezTo>
                      <a:pt x="56" y="23"/>
                      <a:pt x="56" y="23"/>
                      <a:pt x="57" y="27"/>
                    </a:cubicBezTo>
                    <a:cubicBezTo>
                      <a:pt x="58" y="31"/>
                      <a:pt x="58" y="32"/>
                      <a:pt x="63" y="36"/>
                    </a:cubicBezTo>
                    <a:cubicBezTo>
                      <a:pt x="68" y="41"/>
                      <a:pt x="69" y="39"/>
                      <a:pt x="71" y="41"/>
                    </a:cubicBezTo>
                    <a:cubicBezTo>
                      <a:pt x="73" y="43"/>
                      <a:pt x="72" y="49"/>
                      <a:pt x="72" y="49"/>
                    </a:cubicBezTo>
                    <a:cubicBezTo>
                      <a:pt x="72" y="49"/>
                      <a:pt x="71" y="53"/>
                      <a:pt x="71" y="59"/>
                    </a:cubicBezTo>
                    <a:cubicBezTo>
                      <a:pt x="70" y="64"/>
                      <a:pt x="83" y="68"/>
                      <a:pt x="87" y="71"/>
                    </a:cubicBezTo>
                    <a:cubicBezTo>
                      <a:pt x="92" y="74"/>
                      <a:pt x="91" y="74"/>
                      <a:pt x="94" y="77"/>
                    </a:cubicBezTo>
                    <a:cubicBezTo>
                      <a:pt x="96" y="80"/>
                      <a:pt x="93" y="85"/>
                      <a:pt x="93" y="85"/>
                    </a:cubicBezTo>
                    <a:cubicBezTo>
                      <a:pt x="83" y="96"/>
                      <a:pt x="83" y="96"/>
                      <a:pt x="83" y="96"/>
                    </a:cubicBezTo>
                    <a:cubicBezTo>
                      <a:pt x="83" y="96"/>
                      <a:pt x="79" y="97"/>
                      <a:pt x="78" y="97"/>
                    </a:cubicBezTo>
                    <a:cubicBezTo>
                      <a:pt x="77" y="97"/>
                      <a:pt x="74" y="96"/>
                      <a:pt x="74" y="97"/>
                    </a:cubicBezTo>
                    <a:cubicBezTo>
                      <a:pt x="74" y="98"/>
                      <a:pt x="73" y="100"/>
                      <a:pt x="72" y="101"/>
                    </a:cubicBezTo>
                    <a:cubicBezTo>
                      <a:pt x="72" y="102"/>
                      <a:pt x="70" y="101"/>
                      <a:pt x="69" y="102"/>
                    </a:cubicBezTo>
                    <a:cubicBezTo>
                      <a:pt x="68" y="102"/>
                      <a:pt x="66" y="101"/>
                      <a:pt x="65" y="102"/>
                    </a:cubicBezTo>
                    <a:cubicBezTo>
                      <a:pt x="65" y="103"/>
                      <a:pt x="63" y="109"/>
                      <a:pt x="64" y="111"/>
                    </a:cubicBezTo>
                    <a:close/>
                  </a:path>
                </a:pathLst>
              </a:custGeom>
              <a:solidFill>
                <a:srgbClr val="4A095A"/>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highlight>
                    <a:srgbClr val="D9D9D9"/>
                  </a:highlight>
                </a:endParaRPr>
              </a:p>
            </p:txBody>
          </p:sp>
          <p:sp>
            <p:nvSpPr>
              <p:cNvPr id="64" name="Freeform 61">
                <a:extLst>
                  <a:ext uri="{FF2B5EF4-FFF2-40B4-BE49-F238E27FC236}">
                    <a16:creationId xmlns:a16="http://schemas.microsoft.com/office/drawing/2014/main" id="{3EBE30ED-FFE2-4F41-9C81-BB67B38B5DEB}"/>
                  </a:ext>
                </a:extLst>
              </p:cNvPr>
              <p:cNvSpPr>
                <a:spLocks/>
              </p:cNvSpPr>
              <p:nvPr/>
            </p:nvSpPr>
            <p:spPr bwMode="auto">
              <a:xfrm>
                <a:off x="2774500" y="3405063"/>
                <a:ext cx="424511" cy="637587"/>
              </a:xfrm>
              <a:custGeom>
                <a:avLst/>
                <a:gdLst>
                  <a:gd name="T0" fmla="*/ 217 w 81"/>
                  <a:gd name="T1" fmla="*/ 302 h 122"/>
                  <a:gd name="T2" fmla="*/ 204 w 81"/>
                  <a:gd name="T3" fmla="*/ 297 h 122"/>
                  <a:gd name="T4" fmla="*/ 171 w 81"/>
                  <a:gd name="T5" fmla="*/ 299 h 122"/>
                  <a:gd name="T6" fmla="*/ 161 w 81"/>
                  <a:gd name="T7" fmla="*/ 321 h 122"/>
                  <a:gd name="T8" fmla="*/ 150 w 81"/>
                  <a:gd name="T9" fmla="*/ 326 h 122"/>
                  <a:gd name="T10" fmla="*/ 150 w 81"/>
                  <a:gd name="T11" fmla="*/ 326 h 122"/>
                  <a:gd name="T12" fmla="*/ 153 w 81"/>
                  <a:gd name="T13" fmla="*/ 318 h 122"/>
                  <a:gd name="T14" fmla="*/ 134 w 81"/>
                  <a:gd name="T15" fmla="*/ 313 h 122"/>
                  <a:gd name="T16" fmla="*/ 129 w 81"/>
                  <a:gd name="T17" fmla="*/ 305 h 122"/>
                  <a:gd name="T18" fmla="*/ 86 w 81"/>
                  <a:gd name="T19" fmla="*/ 305 h 122"/>
                  <a:gd name="T20" fmla="*/ 54 w 81"/>
                  <a:gd name="T21" fmla="*/ 283 h 122"/>
                  <a:gd name="T22" fmla="*/ 27 w 81"/>
                  <a:gd name="T23" fmla="*/ 254 h 122"/>
                  <a:gd name="T24" fmla="*/ 38 w 81"/>
                  <a:gd name="T25" fmla="*/ 230 h 122"/>
                  <a:gd name="T26" fmla="*/ 38 w 81"/>
                  <a:gd name="T27" fmla="*/ 230 h 122"/>
                  <a:gd name="T28" fmla="*/ 54 w 81"/>
                  <a:gd name="T29" fmla="*/ 232 h 122"/>
                  <a:gd name="T30" fmla="*/ 67 w 81"/>
                  <a:gd name="T31" fmla="*/ 216 h 122"/>
                  <a:gd name="T32" fmla="*/ 67 w 81"/>
                  <a:gd name="T33" fmla="*/ 206 h 122"/>
                  <a:gd name="T34" fmla="*/ 56 w 81"/>
                  <a:gd name="T35" fmla="*/ 195 h 122"/>
                  <a:gd name="T36" fmla="*/ 56 w 81"/>
                  <a:gd name="T37" fmla="*/ 155 h 122"/>
                  <a:gd name="T38" fmla="*/ 48 w 81"/>
                  <a:gd name="T39" fmla="*/ 136 h 122"/>
                  <a:gd name="T40" fmla="*/ 35 w 81"/>
                  <a:gd name="T41" fmla="*/ 112 h 122"/>
                  <a:gd name="T42" fmla="*/ 27 w 81"/>
                  <a:gd name="T43" fmla="*/ 83 h 122"/>
                  <a:gd name="T44" fmla="*/ 19 w 81"/>
                  <a:gd name="T45" fmla="*/ 67 h 122"/>
                  <a:gd name="T46" fmla="*/ 11 w 81"/>
                  <a:gd name="T47" fmla="*/ 45 h 122"/>
                  <a:gd name="T48" fmla="*/ 0 w 81"/>
                  <a:gd name="T49" fmla="*/ 27 h 122"/>
                  <a:gd name="T50" fmla="*/ 62 w 81"/>
                  <a:gd name="T51" fmla="*/ 29 h 122"/>
                  <a:gd name="T52" fmla="*/ 70 w 81"/>
                  <a:gd name="T53" fmla="*/ 19 h 122"/>
                  <a:gd name="T54" fmla="*/ 75 w 81"/>
                  <a:gd name="T55" fmla="*/ 8 h 122"/>
                  <a:gd name="T56" fmla="*/ 86 w 81"/>
                  <a:gd name="T57" fmla="*/ 0 h 122"/>
                  <a:gd name="T58" fmla="*/ 134 w 81"/>
                  <a:gd name="T59" fmla="*/ 8 h 122"/>
                  <a:gd name="T60" fmla="*/ 150 w 81"/>
                  <a:gd name="T61" fmla="*/ 13 h 122"/>
                  <a:gd name="T62" fmla="*/ 161 w 81"/>
                  <a:gd name="T63" fmla="*/ 27 h 122"/>
                  <a:gd name="T64" fmla="*/ 163 w 81"/>
                  <a:gd name="T65" fmla="*/ 24 h 122"/>
                  <a:gd name="T66" fmla="*/ 163 w 81"/>
                  <a:gd name="T67" fmla="*/ 27 h 122"/>
                  <a:gd name="T68" fmla="*/ 163 w 81"/>
                  <a:gd name="T69" fmla="*/ 35 h 122"/>
                  <a:gd name="T70" fmla="*/ 169 w 81"/>
                  <a:gd name="T71" fmla="*/ 64 h 122"/>
                  <a:gd name="T72" fmla="*/ 177 w 81"/>
                  <a:gd name="T73" fmla="*/ 99 h 122"/>
                  <a:gd name="T74" fmla="*/ 166 w 81"/>
                  <a:gd name="T75" fmla="*/ 128 h 122"/>
                  <a:gd name="T76" fmla="*/ 174 w 81"/>
                  <a:gd name="T77" fmla="*/ 147 h 122"/>
                  <a:gd name="T78" fmla="*/ 169 w 81"/>
                  <a:gd name="T79" fmla="*/ 184 h 122"/>
                  <a:gd name="T80" fmla="*/ 171 w 81"/>
                  <a:gd name="T81" fmla="*/ 206 h 122"/>
                  <a:gd name="T82" fmla="*/ 185 w 81"/>
                  <a:gd name="T83" fmla="*/ 227 h 122"/>
                  <a:gd name="T84" fmla="*/ 206 w 81"/>
                  <a:gd name="T85" fmla="*/ 227 h 122"/>
                  <a:gd name="T86" fmla="*/ 209 w 81"/>
                  <a:gd name="T87" fmla="*/ 267 h 122"/>
                  <a:gd name="T88" fmla="*/ 217 w 81"/>
                  <a:gd name="T89" fmla="*/ 294 h 122"/>
                  <a:gd name="T90" fmla="*/ 217 w 81"/>
                  <a:gd name="T91" fmla="*/ 302 h 1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1" h="122">
                    <a:moveTo>
                      <a:pt x="81" y="113"/>
                    </a:moveTo>
                    <a:cubicBezTo>
                      <a:pt x="80" y="112"/>
                      <a:pt x="78" y="111"/>
                      <a:pt x="76" y="111"/>
                    </a:cubicBezTo>
                    <a:cubicBezTo>
                      <a:pt x="72" y="110"/>
                      <a:pt x="64" y="112"/>
                      <a:pt x="64" y="112"/>
                    </a:cubicBezTo>
                    <a:cubicBezTo>
                      <a:pt x="64" y="112"/>
                      <a:pt x="62" y="118"/>
                      <a:pt x="60" y="120"/>
                    </a:cubicBezTo>
                    <a:cubicBezTo>
                      <a:pt x="60" y="120"/>
                      <a:pt x="58" y="121"/>
                      <a:pt x="56" y="122"/>
                    </a:cubicBezTo>
                    <a:cubicBezTo>
                      <a:pt x="56" y="122"/>
                      <a:pt x="56" y="122"/>
                      <a:pt x="56" y="122"/>
                    </a:cubicBezTo>
                    <a:cubicBezTo>
                      <a:pt x="57" y="120"/>
                      <a:pt x="57" y="119"/>
                      <a:pt x="57" y="119"/>
                    </a:cubicBezTo>
                    <a:cubicBezTo>
                      <a:pt x="56" y="117"/>
                      <a:pt x="55" y="118"/>
                      <a:pt x="50" y="117"/>
                    </a:cubicBezTo>
                    <a:cubicBezTo>
                      <a:pt x="46" y="117"/>
                      <a:pt x="49" y="116"/>
                      <a:pt x="48" y="114"/>
                    </a:cubicBezTo>
                    <a:cubicBezTo>
                      <a:pt x="46" y="112"/>
                      <a:pt x="36" y="114"/>
                      <a:pt x="32" y="114"/>
                    </a:cubicBezTo>
                    <a:cubicBezTo>
                      <a:pt x="28" y="114"/>
                      <a:pt x="24" y="109"/>
                      <a:pt x="20" y="106"/>
                    </a:cubicBezTo>
                    <a:cubicBezTo>
                      <a:pt x="16" y="104"/>
                      <a:pt x="13" y="98"/>
                      <a:pt x="10" y="95"/>
                    </a:cubicBezTo>
                    <a:cubicBezTo>
                      <a:pt x="7" y="92"/>
                      <a:pt x="11" y="88"/>
                      <a:pt x="14" y="86"/>
                    </a:cubicBezTo>
                    <a:cubicBezTo>
                      <a:pt x="14" y="86"/>
                      <a:pt x="14" y="86"/>
                      <a:pt x="14" y="86"/>
                    </a:cubicBezTo>
                    <a:cubicBezTo>
                      <a:pt x="16" y="87"/>
                      <a:pt x="18" y="87"/>
                      <a:pt x="20" y="87"/>
                    </a:cubicBezTo>
                    <a:cubicBezTo>
                      <a:pt x="23" y="86"/>
                      <a:pt x="24" y="84"/>
                      <a:pt x="25" y="81"/>
                    </a:cubicBezTo>
                    <a:cubicBezTo>
                      <a:pt x="26" y="79"/>
                      <a:pt x="26" y="79"/>
                      <a:pt x="25" y="77"/>
                    </a:cubicBezTo>
                    <a:cubicBezTo>
                      <a:pt x="24" y="76"/>
                      <a:pt x="21" y="73"/>
                      <a:pt x="21" y="73"/>
                    </a:cubicBezTo>
                    <a:cubicBezTo>
                      <a:pt x="21" y="73"/>
                      <a:pt x="21" y="61"/>
                      <a:pt x="21" y="58"/>
                    </a:cubicBezTo>
                    <a:cubicBezTo>
                      <a:pt x="21" y="56"/>
                      <a:pt x="21" y="54"/>
                      <a:pt x="18" y="51"/>
                    </a:cubicBezTo>
                    <a:cubicBezTo>
                      <a:pt x="14" y="48"/>
                      <a:pt x="13" y="47"/>
                      <a:pt x="13" y="42"/>
                    </a:cubicBezTo>
                    <a:cubicBezTo>
                      <a:pt x="13" y="38"/>
                      <a:pt x="13" y="34"/>
                      <a:pt x="10" y="31"/>
                    </a:cubicBezTo>
                    <a:cubicBezTo>
                      <a:pt x="7" y="28"/>
                      <a:pt x="7" y="27"/>
                      <a:pt x="7" y="25"/>
                    </a:cubicBezTo>
                    <a:cubicBezTo>
                      <a:pt x="7" y="23"/>
                      <a:pt x="5" y="19"/>
                      <a:pt x="4" y="17"/>
                    </a:cubicBezTo>
                    <a:cubicBezTo>
                      <a:pt x="3" y="15"/>
                      <a:pt x="0" y="10"/>
                      <a:pt x="0" y="10"/>
                    </a:cubicBezTo>
                    <a:cubicBezTo>
                      <a:pt x="0" y="10"/>
                      <a:pt x="19" y="11"/>
                      <a:pt x="23" y="11"/>
                    </a:cubicBezTo>
                    <a:cubicBezTo>
                      <a:pt x="28" y="11"/>
                      <a:pt x="26" y="9"/>
                      <a:pt x="26" y="7"/>
                    </a:cubicBezTo>
                    <a:cubicBezTo>
                      <a:pt x="26" y="5"/>
                      <a:pt x="27" y="4"/>
                      <a:pt x="28" y="3"/>
                    </a:cubicBezTo>
                    <a:cubicBezTo>
                      <a:pt x="29" y="2"/>
                      <a:pt x="32" y="0"/>
                      <a:pt x="32" y="0"/>
                    </a:cubicBezTo>
                    <a:cubicBezTo>
                      <a:pt x="33" y="8"/>
                      <a:pt x="46" y="4"/>
                      <a:pt x="50" y="3"/>
                    </a:cubicBezTo>
                    <a:cubicBezTo>
                      <a:pt x="54" y="3"/>
                      <a:pt x="53" y="4"/>
                      <a:pt x="56" y="5"/>
                    </a:cubicBezTo>
                    <a:cubicBezTo>
                      <a:pt x="58" y="7"/>
                      <a:pt x="60" y="10"/>
                      <a:pt x="60" y="10"/>
                    </a:cubicBezTo>
                    <a:cubicBezTo>
                      <a:pt x="61" y="9"/>
                      <a:pt x="61" y="9"/>
                      <a:pt x="61" y="9"/>
                    </a:cubicBezTo>
                    <a:cubicBezTo>
                      <a:pt x="61" y="10"/>
                      <a:pt x="61" y="10"/>
                      <a:pt x="61" y="10"/>
                    </a:cubicBezTo>
                    <a:cubicBezTo>
                      <a:pt x="61" y="13"/>
                      <a:pt x="61" y="13"/>
                      <a:pt x="61" y="13"/>
                    </a:cubicBezTo>
                    <a:cubicBezTo>
                      <a:pt x="61" y="13"/>
                      <a:pt x="60" y="22"/>
                      <a:pt x="63" y="24"/>
                    </a:cubicBezTo>
                    <a:cubicBezTo>
                      <a:pt x="66" y="25"/>
                      <a:pt x="66" y="32"/>
                      <a:pt x="66" y="37"/>
                    </a:cubicBezTo>
                    <a:cubicBezTo>
                      <a:pt x="66" y="42"/>
                      <a:pt x="63" y="47"/>
                      <a:pt x="62" y="48"/>
                    </a:cubicBezTo>
                    <a:cubicBezTo>
                      <a:pt x="61" y="50"/>
                      <a:pt x="65" y="52"/>
                      <a:pt x="65" y="55"/>
                    </a:cubicBezTo>
                    <a:cubicBezTo>
                      <a:pt x="66" y="59"/>
                      <a:pt x="63" y="66"/>
                      <a:pt x="63" y="69"/>
                    </a:cubicBezTo>
                    <a:cubicBezTo>
                      <a:pt x="63" y="72"/>
                      <a:pt x="62" y="74"/>
                      <a:pt x="64" y="77"/>
                    </a:cubicBezTo>
                    <a:cubicBezTo>
                      <a:pt x="66" y="81"/>
                      <a:pt x="68" y="85"/>
                      <a:pt x="69" y="85"/>
                    </a:cubicBezTo>
                    <a:cubicBezTo>
                      <a:pt x="70" y="85"/>
                      <a:pt x="77" y="85"/>
                      <a:pt x="77" y="85"/>
                    </a:cubicBezTo>
                    <a:cubicBezTo>
                      <a:pt x="77" y="85"/>
                      <a:pt x="78" y="99"/>
                      <a:pt x="78" y="100"/>
                    </a:cubicBezTo>
                    <a:cubicBezTo>
                      <a:pt x="79" y="102"/>
                      <a:pt x="81" y="110"/>
                      <a:pt x="81" y="110"/>
                    </a:cubicBezTo>
                    <a:cubicBezTo>
                      <a:pt x="81" y="110"/>
                      <a:pt x="81" y="111"/>
                      <a:pt x="81" y="113"/>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65" name="Freeform 62">
                <a:extLst>
                  <a:ext uri="{FF2B5EF4-FFF2-40B4-BE49-F238E27FC236}">
                    <a16:creationId xmlns:a16="http://schemas.microsoft.com/office/drawing/2014/main" id="{5FE4ABCE-AE57-4FB8-9D0B-9468259DAC79}"/>
                  </a:ext>
                </a:extLst>
              </p:cNvPr>
              <p:cNvSpPr>
                <a:spLocks/>
              </p:cNvSpPr>
              <p:nvPr/>
            </p:nvSpPr>
            <p:spPr bwMode="auto">
              <a:xfrm>
                <a:off x="2584742" y="3807956"/>
                <a:ext cx="498849" cy="731465"/>
              </a:xfrm>
              <a:custGeom>
                <a:avLst/>
                <a:gdLst>
                  <a:gd name="T0" fmla="*/ 255 w 95"/>
                  <a:gd name="T1" fmla="*/ 347 h 140"/>
                  <a:gd name="T2" fmla="*/ 247 w 95"/>
                  <a:gd name="T3" fmla="*/ 358 h 140"/>
                  <a:gd name="T4" fmla="*/ 244 w 95"/>
                  <a:gd name="T5" fmla="*/ 366 h 140"/>
                  <a:gd name="T6" fmla="*/ 228 w 95"/>
                  <a:gd name="T7" fmla="*/ 369 h 140"/>
                  <a:gd name="T8" fmla="*/ 215 w 95"/>
                  <a:gd name="T9" fmla="*/ 371 h 140"/>
                  <a:gd name="T10" fmla="*/ 204 w 95"/>
                  <a:gd name="T11" fmla="*/ 363 h 140"/>
                  <a:gd name="T12" fmla="*/ 199 w 95"/>
                  <a:gd name="T13" fmla="*/ 355 h 140"/>
                  <a:gd name="T14" fmla="*/ 185 w 95"/>
                  <a:gd name="T15" fmla="*/ 355 h 140"/>
                  <a:gd name="T16" fmla="*/ 177 w 95"/>
                  <a:gd name="T17" fmla="*/ 347 h 140"/>
                  <a:gd name="T18" fmla="*/ 172 w 95"/>
                  <a:gd name="T19" fmla="*/ 334 h 140"/>
                  <a:gd name="T20" fmla="*/ 156 w 95"/>
                  <a:gd name="T21" fmla="*/ 315 h 140"/>
                  <a:gd name="T22" fmla="*/ 142 w 95"/>
                  <a:gd name="T23" fmla="*/ 310 h 140"/>
                  <a:gd name="T24" fmla="*/ 115 w 95"/>
                  <a:gd name="T25" fmla="*/ 307 h 140"/>
                  <a:gd name="T26" fmla="*/ 99 w 95"/>
                  <a:gd name="T27" fmla="*/ 264 h 140"/>
                  <a:gd name="T28" fmla="*/ 72 w 95"/>
                  <a:gd name="T29" fmla="*/ 235 h 140"/>
                  <a:gd name="T30" fmla="*/ 27 w 95"/>
                  <a:gd name="T31" fmla="*/ 200 h 140"/>
                  <a:gd name="T32" fmla="*/ 30 w 95"/>
                  <a:gd name="T33" fmla="*/ 155 h 140"/>
                  <a:gd name="T34" fmla="*/ 40 w 95"/>
                  <a:gd name="T35" fmla="*/ 139 h 140"/>
                  <a:gd name="T36" fmla="*/ 62 w 95"/>
                  <a:gd name="T37" fmla="*/ 126 h 140"/>
                  <a:gd name="T38" fmla="*/ 43 w 95"/>
                  <a:gd name="T39" fmla="*/ 118 h 140"/>
                  <a:gd name="T40" fmla="*/ 54 w 95"/>
                  <a:gd name="T41" fmla="*/ 107 h 140"/>
                  <a:gd name="T42" fmla="*/ 46 w 95"/>
                  <a:gd name="T43" fmla="*/ 88 h 140"/>
                  <a:gd name="T44" fmla="*/ 30 w 95"/>
                  <a:gd name="T45" fmla="*/ 56 h 140"/>
                  <a:gd name="T46" fmla="*/ 46 w 95"/>
                  <a:gd name="T47" fmla="*/ 32 h 140"/>
                  <a:gd name="T48" fmla="*/ 43 w 95"/>
                  <a:gd name="T49" fmla="*/ 21 h 140"/>
                  <a:gd name="T50" fmla="*/ 43 w 95"/>
                  <a:gd name="T51" fmla="*/ 21 h 140"/>
                  <a:gd name="T52" fmla="*/ 67 w 95"/>
                  <a:gd name="T53" fmla="*/ 3 h 140"/>
                  <a:gd name="T54" fmla="*/ 78 w 95"/>
                  <a:gd name="T55" fmla="*/ 0 h 140"/>
                  <a:gd name="T56" fmla="*/ 75 w 95"/>
                  <a:gd name="T57" fmla="*/ 16 h 140"/>
                  <a:gd name="T58" fmla="*/ 89 w 95"/>
                  <a:gd name="T59" fmla="*/ 27 h 140"/>
                  <a:gd name="T60" fmla="*/ 97 w 95"/>
                  <a:gd name="T61" fmla="*/ 13 h 140"/>
                  <a:gd name="T62" fmla="*/ 107 w 95"/>
                  <a:gd name="T63" fmla="*/ 8 h 140"/>
                  <a:gd name="T64" fmla="*/ 126 w 95"/>
                  <a:gd name="T65" fmla="*/ 19 h 140"/>
                  <a:gd name="T66" fmla="*/ 134 w 95"/>
                  <a:gd name="T67" fmla="*/ 24 h 140"/>
                  <a:gd name="T68" fmla="*/ 134 w 95"/>
                  <a:gd name="T69" fmla="*/ 24 h 140"/>
                  <a:gd name="T70" fmla="*/ 123 w 95"/>
                  <a:gd name="T71" fmla="*/ 48 h 140"/>
                  <a:gd name="T72" fmla="*/ 150 w 95"/>
                  <a:gd name="T73" fmla="*/ 77 h 140"/>
                  <a:gd name="T74" fmla="*/ 183 w 95"/>
                  <a:gd name="T75" fmla="*/ 99 h 140"/>
                  <a:gd name="T76" fmla="*/ 225 w 95"/>
                  <a:gd name="T77" fmla="*/ 99 h 140"/>
                  <a:gd name="T78" fmla="*/ 231 w 95"/>
                  <a:gd name="T79" fmla="*/ 107 h 140"/>
                  <a:gd name="T80" fmla="*/ 250 w 95"/>
                  <a:gd name="T81" fmla="*/ 112 h 140"/>
                  <a:gd name="T82" fmla="*/ 242 w 95"/>
                  <a:gd name="T83" fmla="*/ 139 h 140"/>
                  <a:gd name="T84" fmla="*/ 244 w 95"/>
                  <a:gd name="T85" fmla="*/ 160 h 140"/>
                  <a:gd name="T86" fmla="*/ 225 w 95"/>
                  <a:gd name="T87" fmla="*/ 179 h 140"/>
                  <a:gd name="T88" fmla="*/ 185 w 95"/>
                  <a:gd name="T89" fmla="*/ 174 h 140"/>
                  <a:gd name="T90" fmla="*/ 172 w 95"/>
                  <a:gd name="T91" fmla="*/ 192 h 140"/>
                  <a:gd name="T92" fmla="*/ 183 w 95"/>
                  <a:gd name="T93" fmla="*/ 238 h 140"/>
                  <a:gd name="T94" fmla="*/ 201 w 95"/>
                  <a:gd name="T95" fmla="*/ 256 h 140"/>
                  <a:gd name="T96" fmla="*/ 207 w 95"/>
                  <a:gd name="T97" fmla="*/ 310 h 140"/>
                  <a:gd name="T98" fmla="*/ 215 w 95"/>
                  <a:gd name="T99" fmla="*/ 323 h 140"/>
                  <a:gd name="T100" fmla="*/ 239 w 95"/>
                  <a:gd name="T101" fmla="*/ 326 h 140"/>
                  <a:gd name="T102" fmla="*/ 252 w 95"/>
                  <a:gd name="T103" fmla="*/ 342 h 140"/>
                  <a:gd name="T104" fmla="*/ 255 w 95"/>
                  <a:gd name="T105" fmla="*/ 347 h 1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 h="140">
                    <a:moveTo>
                      <a:pt x="95" y="130"/>
                    </a:moveTo>
                    <a:cubicBezTo>
                      <a:pt x="94" y="131"/>
                      <a:pt x="92" y="133"/>
                      <a:pt x="92" y="134"/>
                    </a:cubicBezTo>
                    <a:cubicBezTo>
                      <a:pt x="91" y="134"/>
                      <a:pt x="91" y="137"/>
                      <a:pt x="91" y="137"/>
                    </a:cubicBezTo>
                    <a:cubicBezTo>
                      <a:pt x="91" y="137"/>
                      <a:pt x="87" y="137"/>
                      <a:pt x="85" y="138"/>
                    </a:cubicBezTo>
                    <a:cubicBezTo>
                      <a:pt x="83" y="139"/>
                      <a:pt x="81" y="140"/>
                      <a:pt x="80" y="139"/>
                    </a:cubicBezTo>
                    <a:cubicBezTo>
                      <a:pt x="79" y="138"/>
                      <a:pt x="77" y="137"/>
                      <a:pt x="76" y="136"/>
                    </a:cubicBezTo>
                    <a:cubicBezTo>
                      <a:pt x="76" y="134"/>
                      <a:pt x="76" y="132"/>
                      <a:pt x="74" y="133"/>
                    </a:cubicBezTo>
                    <a:cubicBezTo>
                      <a:pt x="72" y="133"/>
                      <a:pt x="70" y="134"/>
                      <a:pt x="69" y="133"/>
                    </a:cubicBezTo>
                    <a:cubicBezTo>
                      <a:pt x="67" y="132"/>
                      <a:pt x="66" y="131"/>
                      <a:pt x="66" y="130"/>
                    </a:cubicBezTo>
                    <a:cubicBezTo>
                      <a:pt x="65" y="129"/>
                      <a:pt x="65" y="126"/>
                      <a:pt x="64" y="125"/>
                    </a:cubicBezTo>
                    <a:cubicBezTo>
                      <a:pt x="63" y="123"/>
                      <a:pt x="61" y="118"/>
                      <a:pt x="58" y="118"/>
                    </a:cubicBezTo>
                    <a:cubicBezTo>
                      <a:pt x="56" y="118"/>
                      <a:pt x="54" y="117"/>
                      <a:pt x="53" y="116"/>
                    </a:cubicBezTo>
                    <a:cubicBezTo>
                      <a:pt x="53" y="115"/>
                      <a:pt x="48" y="113"/>
                      <a:pt x="43" y="115"/>
                    </a:cubicBezTo>
                    <a:cubicBezTo>
                      <a:pt x="43" y="113"/>
                      <a:pt x="38" y="102"/>
                      <a:pt x="37" y="99"/>
                    </a:cubicBezTo>
                    <a:cubicBezTo>
                      <a:pt x="36" y="95"/>
                      <a:pt x="30" y="90"/>
                      <a:pt x="27" y="88"/>
                    </a:cubicBezTo>
                    <a:cubicBezTo>
                      <a:pt x="24" y="86"/>
                      <a:pt x="21" y="85"/>
                      <a:pt x="10" y="75"/>
                    </a:cubicBezTo>
                    <a:cubicBezTo>
                      <a:pt x="0" y="66"/>
                      <a:pt x="8" y="59"/>
                      <a:pt x="11" y="58"/>
                    </a:cubicBezTo>
                    <a:cubicBezTo>
                      <a:pt x="14" y="57"/>
                      <a:pt x="15" y="56"/>
                      <a:pt x="15" y="52"/>
                    </a:cubicBezTo>
                    <a:cubicBezTo>
                      <a:pt x="15" y="47"/>
                      <a:pt x="16" y="50"/>
                      <a:pt x="23" y="47"/>
                    </a:cubicBezTo>
                    <a:cubicBezTo>
                      <a:pt x="30" y="43"/>
                      <a:pt x="18" y="46"/>
                      <a:pt x="16" y="44"/>
                    </a:cubicBezTo>
                    <a:cubicBezTo>
                      <a:pt x="14" y="43"/>
                      <a:pt x="17" y="43"/>
                      <a:pt x="20" y="40"/>
                    </a:cubicBezTo>
                    <a:cubicBezTo>
                      <a:pt x="23" y="37"/>
                      <a:pt x="19" y="35"/>
                      <a:pt x="17" y="33"/>
                    </a:cubicBezTo>
                    <a:cubicBezTo>
                      <a:pt x="15" y="31"/>
                      <a:pt x="12" y="27"/>
                      <a:pt x="11" y="21"/>
                    </a:cubicBezTo>
                    <a:cubicBezTo>
                      <a:pt x="9" y="15"/>
                      <a:pt x="13" y="16"/>
                      <a:pt x="17" y="12"/>
                    </a:cubicBezTo>
                    <a:cubicBezTo>
                      <a:pt x="21" y="9"/>
                      <a:pt x="19" y="9"/>
                      <a:pt x="16" y="8"/>
                    </a:cubicBezTo>
                    <a:cubicBezTo>
                      <a:pt x="16" y="8"/>
                      <a:pt x="16" y="8"/>
                      <a:pt x="16" y="8"/>
                    </a:cubicBezTo>
                    <a:cubicBezTo>
                      <a:pt x="25" y="1"/>
                      <a:pt x="25" y="1"/>
                      <a:pt x="25" y="1"/>
                    </a:cubicBezTo>
                    <a:cubicBezTo>
                      <a:pt x="29" y="0"/>
                      <a:pt x="29" y="0"/>
                      <a:pt x="29" y="0"/>
                    </a:cubicBezTo>
                    <a:cubicBezTo>
                      <a:pt x="29" y="0"/>
                      <a:pt x="28" y="3"/>
                      <a:pt x="28" y="6"/>
                    </a:cubicBezTo>
                    <a:cubicBezTo>
                      <a:pt x="27" y="8"/>
                      <a:pt x="31" y="10"/>
                      <a:pt x="33" y="10"/>
                    </a:cubicBezTo>
                    <a:cubicBezTo>
                      <a:pt x="35" y="10"/>
                      <a:pt x="36" y="8"/>
                      <a:pt x="36" y="5"/>
                    </a:cubicBezTo>
                    <a:cubicBezTo>
                      <a:pt x="36" y="3"/>
                      <a:pt x="38" y="3"/>
                      <a:pt x="40" y="3"/>
                    </a:cubicBezTo>
                    <a:cubicBezTo>
                      <a:pt x="42" y="3"/>
                      <a:pt x="45" y="6"/>
                      <a:pt x="47" y="7"/>
                    </a:cubicBezTo>
                    <a:cubicBezTo>
                      <a:pt x="48" y="8"/>
                      <a:pt x="49" y="8"/>
                      <a:pt x="50" y="9"/>
                    </a:cubicBezTo>
                    <a:cubicBezTo>
                      <a:pt x="50" y="9"/>
                      <a:pt x="50" y="9"/>
                      <a:pt x="50" y="9"/>
                    </a:cubicBezTo>
                    <a:cubicBezTo>
                      <a:pt x="47" y="11"/>
                      <a:pt x="43" y="15"/>
                      <a:pt x="46" y="18"/>
                    </a:cubicBezTo>
                    <a:cubicBezTo>
                      <a:pt x="49" y="21"/>
                      <a:pt x="52" y="27"/>
                      <a:pt x="56" y="29"/>
                    </a:cubicBezTo>
                    <a:cubicBezTo>
                      <a:pt x="60" y="32"/>
                      <a:pt x="64" y="37"/>
                      <a:pt x="68" y="37"/>
                    </a:cubicBezTo>
                    <a:cubicBezTo>
                      <a:pt x="72" y="37"/>
                      <a:pt x="82" y="35"/>
                      <a:pt x="84" y="37"/>
                    </a:cubicBezTo>
                    <a:cubicBezTo>
                      <a:pt x="85" y="39"/>
                      <a:pt x="82" y="40"/>
                      <a:pt x="86" y="40"/>
                    </a:cubicBezTo>
                    <a:cubicBezTo>
                      <a:pt x="91" y="41"/>
                      <a:pt x="92" y="40"/>
                      <a:pt x="93" y="42"/>
                    </a:cubicBezTo>
                    <a:cubicBezTo>
                      <a:pt x="94" y="43"/>
                      <a:pt x="88" y="50"/>
                      <a:pt x="90" y="52"/>
                    </a:cubicBezTo>
                    <a:cubicBezTo>
                      <a:pt x="91" y="54"/>
                      <a:pt x="92" y="56"/>
                      <a:pt x="91" y="60"/>
                    </a:cubicBezTo>
                    <a:cubicBezTo>
                      <a:pt x="90" y="63"/>
                      <a:pt x="89" y="69"/>
                      <a:pt x="84" y="67"/>
                    </a:cubicBezTo>
                    <a:cubicBezTo>
                      <a:pt x="80" y="66"/>
                      <a:pt x="73" y="63"/>
                      <a:pt x="69" y="65"/>
                    </a:cubicBezTo>
                    <a:cubicBezTo>
                      <a:pt x="65" y="67"/>
                      <a:pt x="62" y="66"/>
                      <a:pt x="64" y="72"/>
                    </a:cubicBezTo>
                    <a:cubicBezTo>
                      <a:pt x="65" y="78"/>
                      <a:pt x="66" y="89"/>
                      <a:pt x="68" y="89"/>
                    </a:cubicBezTo>
                    <a:cubicBezTo>
                      <a:pt x="69" y="90"/>
                      <a:pt x="74" y="94"/>
                      <a:pt x="75" y="96"/>
                    </a:cubicBezTo>
                    <a:cubicBezTo>
                      <a:pt x="76" y="98"/>
                      <a:pt x="77" y="116"/>
                      <a:pt x="77" y="116"/>
                    </a:cubicBezTo>
                    <a:cubicBezTo>
                      <a:pt x="77" y="116"/>
                      <a:pt x="77" y="121"/>
                      <a:pt x="80" y="121"/>
                    </a:cubicBezTo>
                    <a:cubicBezTo>
                      <a:pt x="84" y="121"/>
                      <a:pt x="87" y="119"/>
                      <a:pt x="89" y="122"/>
                    </a:cubicBezTo>
                    <a:cubicBezTo>
                      <a:pt x="90" y="125"/>
                      <a:pt x="94" y="128"/>
                      <a:pt x="94" y="128"/>
                    </a:cubicBezTo>
                    <a:cubicBezTo>
                      <a:pt x="95" y="130"/>
                      <a:pt x="95" y="130"/>
                      <a:pt x="95" y="130"/>
                    </a:cubicBezTo>
                    <a:close/>
                  </a:path>
                </a:pathLst>
              </a:custGeom>
              <a:solidFill>
                <a:srgbClr val="4A095A"/>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66" name="Freeform 63">
                <a:extLst>
                  <a:ext uri="{FF2B5EF4-FFF2-40B4-BE49-F238E27FC236}">
                    <a16:creationId xmlns:a16="http://schemas.microsoft.com/office/drawing/2014/main" id="{5118A40A-C281-4A0E-85EB-AF539CDE086C}"/>
                  </a:ext>
                </a:extLst>
              </p:cNvPr>
              <p:cNvSpPr>
                <a:spLocks/>
              </p:cNvSpPr>
              <p:nvPr/>
            </p:nvSpPr>
            <p:spPr bwMode="auto">
              <a:xfrm>
                <a:off x="2909483" y="3974198"/>
                <a:ext cx="567318" cy="512417"/>
              </a:xfrm>
              <a:custGeom>
                <a:avLst/>
                <a:gdLst>
                  <a:gd name="T0" fmla="*/ 89 w 108"/>
                  <a:gd name="T1" fmla="*/ 262 h 98"/>
                  <a:gd name="T2" fmla="*/ 86 w 108"/>
                  <a:gd name="T3" fmla="*/ 257 h 98"/>
                  <a:gd name="T4" fmla="*/ 73 w 108"/>
                  <a:gd name="T5" fmla="*/ 241 h 98"/>
                  <a:gd name="T6" fmla="*/ 48 w 108"/>
                  <a:gd name="T7" fmla="*/ 238 h 98"/>
                  <a:gd name="T8" fmla="*/ 40 w 108"/>
                  <a:gd name="T9" fmla="*/ 225 h 98"/>
                  <a:gd name="T10" fmla="*/ 35 w 108"/>
                  <a:gd name="T11" fmla="*/ 171 h 98"/>
                  <a:gd name="T12" fmla="*/ 16 w 108"/>
                  <a:gd name="T13" fmla="*/ 152 h 98"/>
                  <a:gd name="T14" fmla="*/ 5 w 108"/>
                  <a:gd name="T15" fmla="*/ 107 h 98"/>
                  <a:gd name="T16" fmla="*/ 19 w 108"/>
                  <a:gd name="T17" fmla="*/ 88 h 98"/>
                  <a:gd name="T18" fmla="*/ 59 w 108"/>
                  <a:gd name="T19" fmla="*/ 94 h 98"/>
                  <a:gd name="T20" fmla="*/ 78 w 108"/>
                  <a:gd name="T21" fmla="*/ 75 h 98"/>
                  <a:gd name="T22" fmla="*/ 75 w 108"/>
                  <a:gd name="T23" fmla="*/ 53 h 98"/>
                  <a:gd name="T24" fmla="*/ 81 w 108"/>
                  <a:gd name="T25" fmla="*/ 35 h 98"/>
                  <a:gd name="T26" fmla="*/ 81 w 108"/>
                  <a:gd name="T27" fmla="*/ 35 h 98"/>
                  <a:gd name="T28" fmla="*/ 91 w 108"/>
                  <a:gd name="T29" fmla="*/ 29 h 98"/>
                  <a:gd name="T30" fmla="*/ 102 w 108"/>
                  <a:gd name="T31" fmla="*/ 8 h 98"/>
                  <a:gd name="T32" fmla="*/ 134 w 108"/>
                  <a:gd name="T33" fmla="*/ 5 h 98"/>
                  <a:gd name="T34" fmla="*/ 166 w 108"/>
                  <a:gd name="T35" fmla="*/ 27 h 98"/>
                  <a:gd name="T36" fmla="*/ 191 w 108"/>
                  <a:gd name="T37" fmla="*/ 19 h 98"/>
                  <a:gd name="T38" fmla="*/ 207 w 108"/>
                  <a:gd name="T39" fmla="*/ 8 h 98"/>
                  <a:gd name="T40" fmla="*/ 218 w 108"/>
                  <a:gd name="T41" fmla="*/ 16 h 98"/>
                  <a:gd name="T42" fmla="*/ 234 w 108"/>
                  <a:gd name="T43" fmla="*/ 13 h 98"/>
                  <a:gd name="T44" fmla="*/ 252 w 108"/>
                  <a:gd name="T45" fmla="*/ 0 h 98"/>
                  <a:gd name="T46" fmla="*/ 263 w 108"/>
                  <a:gd name="T47" fmla="*/ 0 h 98"/>
                  <a:gd name="T48" fmla="*/ 263 w 108"/>
                  <a:gd name="T49" fmla="*/ 0 h 98"/>
                  <a:gd name="T50" fmla="*/ 266 w 108"/>
                  <a:gd name="T51" fmla="*/ 19 h 98"/>
                  <a:gd name="T52" fmla="*/ 279 w 108"/>
                  <a:gd name="T53" fmla="*/ 27 h 98"/>
                  <a:gd name="T54" fmla="*/ 285 w 108"/>
                  <a:gd name="T55" fmla="*/ 40 h 98"/>
                  <a:gd name="T56" fmla="*/ 290 w 108"/>
                  <a:gd name="T57" fmla="*/ 56 h 98"/>
                  <a:gd name="T58" fmla="*/ 279 w 108"/>
                  <a:gd name="T59" fmla="*/ 72 h 98"/>
                  <a:gd name="T60" fmla="*/ 266 w 108"/>
                  <a:gd name="T61" fmla="*/ 83 h 98"/>
                  <a:gd name="T62" fmla="*/ 255 w 108"/>
                  <a:gd name="T63" fmla="*/ 91 h 98"/>
                  <a:gd name="T64" fmla="*/ 244 w 108"/>
                  <a:gd name="T65" fmla="*/ 107 h 98"/>
                  <a:gd name="T66" fmla="*/ 234 w 108"/>
                  <a:gd name="T67" fmla="*/ 118 h 98"/>
                  <a:gd name="T68" fmla="*/ 223 w 108"/>
                  <a:gd name="T69" fmla="*/ 123 h 98"/>
                  <a:gd name="T70" fmla="*/ 201 w 108"/>
                  <a:gd name="T71" fmla="*/ 150 h 98"/>
                  <a:gd name="T72" fmla="*/ 196 w 108"/>
                  <a:gd name="T73" fmla="*/ 168 h 98"/>
                  <a:gd name="T74" fmla="*/ 169 w 108"/>
                  <a:gd name="T75" fmla="*/ 184 h 98"/>
                  <a:gd name="T76" fmla="*/ 156 w 108"/>
                  <a:gd name="T77" fmla="*/ 198 h 98"/>
                  <a:gd name="T78" fmla="*/ 153 w 108"/>
                  <a:gd name="T79" fmla="*/ 209 h 98"/>
                  <a:gd name="T80" fmla="*/ 142 w 108"/>
                  <a:gd name="T81" fmla="*/ 206 h 98"/>
                  <a:gd name="T82" fmla="*/ 140 w 108"/>
                  <a:gd name="T83" fmla="*/ 243 h 98"/>
                  <a:gd name="T84" fmla="*/ 129 w 108"/>
                  <a:gd name="T85" fmla="*/ 246 h 98"/>
                  <a:gd name="T86" fmla="*/ 121 w 108"/>
                  <a:gd name="T87" fmla="*/ 262 h 98"/>
                  <a:gd name="T88" fmla="*/ 89 w 108"/>
                  <a:gd name="T89" fmla="*/ 259 h 98"/>
                  <a:gd name="T90" fmla="*/ 89 w 108"/>
                  <a:gd name="T91" fmla="*/ 262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8" h="98">
                    <a:moveTo>
                      <a:pt x="33" y="98"/>
                    </a:moveTo>
                    <a:cubicBezTo>
                      <a:pt x="32" y="96"/>
                      <a:pt x="32" y="96"/>
                      <a:pt x="32" y="96"/>
                    </a:cubicBezTo>
                    <a:cubicBezTo>
                      <a:pt x="32" y="96"/>
                      <a:pt x="28" y="93"/>
                      <a:pt x="27" y="90"/>
                    </a:cubicBezTo>
                    <a:cubicBezTo>
                      <a:pt x="25" y="87"/>
                      <a:pt x="22" y="89"/>
                      <a:pt x="18" y="89"/>
                    </a:cubicBezTo>
                    <a:cubicBezTo>
                      <a:pt x="15" y="89"/>
                      <a:pt x="15" y="84"/>
                      <a:pt x="15" y="84"/>
                    </a:cubicBezTo>
                    <a:cubicBezTo>
                      <a:pt x="15" y="84"/>
                      <a:pt x="14" y="66"/>
                      <a:pt x="13" y="64"/>
                    </a:cubicBezTo>
                    <a:cubicBezTo>
                      <a:pt x="12" y="62"/>
                      <a:pt x="7" y="58"/>
                      <a:pt x="6" y="57"/>
                    </a:cubicBezTo>
                    <a:cubicBezTo>
                      <a:pt x="4" y="57"/>
                      <a:pt x="3" y="46"/>
                      <a:pt x="2" y="40"/>
                    </a:cubicBezTo>
                    <a:cubicBezTo>
                      <a:pt x="0" y="34"/>
                      <a:pt x="3" y="35"/>
                      <a:pt x="7" y="33"/>
                    </a:cubicBezTo>
                    <a:cubicBezTo>
                      <a:pt x="11" y="31"/>
                      <a:pt x="18" y="34"/>
                      <a:pt x="22" y="35"/>
                    </a:cubicBezTo>
                    <a:cubicBezTo>
                      <a:pt x="27" y="37"/>
                      <a:pt x="28" y="31"/>
                      <a:pt x="29" y="28"/>
                    </a:cubicBezTo>
                    <a:cubicBezTo>
                      <a:pt x="30" y="24"/>
                      <a:pt x="29" y="22"/>
                      <a:pt x="28" y="20"/>
                    </a:cubicBezTo>
                    <a:cubicBezTo>
                      <a:pt x="27" y="19"/>
                      <a:pt x="29" y="15"/>
                      <a:pt x="30" y="13"/>
                    </a:cubicBezTo>
                    <a:cubicBezTo>
                      <a:pt x="30" y="13"/>
                      <a:pt x="30" y="13"/>
                      <a:pt x="30" y="13"/>
                    </a:cubicBezTo>
                    <a:cubicBezTo>
                      <a:pt x="32" y="12"/>
                      <a:pt x="34" y="11"/>
                      <a:pt x="34" y="11"/>
                    </a:cubicBezTo>
                    <a:cubicBezTo>
                      <a:pt x="36" y="9"/>
                      <a:pt x="38" y="3"/>
                      <a:pt x="38" y="3"/>
                    </a:cubicBezTo>
                    <a:cubicBezTo>
                      <a:pt x="38" y="3"/>
                      <a:pt x="46" y="1"/>
                      <a:pt x="50" y="2"/>
                    </a:cubicBezTo>
                    <a:cubicBezTo>
                      <a:pt x="54" y="2"/>
                      <a:pt x="60" y="7"/>
                      <a:pt x="62" y="10"/>
                    </a:cubicBezTo>
                    <a:cubicBezTo>
                      <a:pt x="65" y="12"/>
                      <a:pt x="70" y="8"/>
                      <a:pt x="71" y="7"/>
                    </a:cubicBezTo>
                    <a:cubicBezTo>
                      <a:pt x="72" y="5"/>
                      <a:pt x="77" y="3"/>
                      <a:pt x="77" y="3"/>
                    </a:cubicBezTo>
                    <a:cubicBezTo>
                      <a:pt x="77" y="3"/>
                      <a:pt x="78" y="4"/>
                      <a:pt x="81" y="6"/>
                    </a:cubicBezTo>
                    <a:cubicBezTo>
                      <a:pt x="83" y="8"/>
                      <a:pt x="86" y="6"/>
                      <a:pt x="87" y="5"/>
                    </a:cubicBezTo>
                    <a:cubicBezTo>
                      <a:pt x="88" y="3"/>
                      <a:pt x="91" y="1"/>
                      <a:pt x="94" y="0"/>
                    </a:cubicBezTo>
                    <a:cubicBezTo>
                      <a:pt x="95" y="0"/>
                      <a:pt x="96" y="0"/>
                      <a:pt x="98" y="0"/>
                    </a:cubicBezTo>
                    <a:cubicBezTo>
                      <a:pt x="98" y="0"/>
                      <a:pt x="98" y="0"/>
                      <a:pt x="98" y="0"/>
                    </a:cubicBezTo>
                    <a:cubicBezTo>
                      <a:pt x="98" y="2"/>
                      <a:pt x="97" y="5"/>
                      <a:pt x="99" y="7"/>
                    </a:cubicBezTo>
                    <a:cubicBezTo>
                      <a:pt x="101" y="9"/>
                      <a:pt x="104" y="9"/>
                      <a:pt x="104" y="10"/>
                    </a:cubicBezTo>
                    <a:cubicBezTo>
                      <a:pt x="105" y="12"/>
                      <a:pt x="105" y="14"/>
                      <a:pt x="106" y="15"/>
                    </a:cubicBezTo>
                    <a:cubicBezTo>
                      <a:pt x="107" y="16"/>
                      <a:pt x="108" y="20"/>
                      <a:pt x="108" y="21"/>
                    </a:cubicBezTo>
                    <a:cubicBezTo>
                      <a:pt x="107" y="23"/>
                      <a:pt x="105" y="26"/>
                      <a:pt x="104" y="27"/>
                    </a:cubicBezTo>
                    <a:cubicBezTo>
                      <a:pt x="103" y="28"/>
                      <a:pt x="100" y="30"/>
                      <a:pt x="99" y="31"/>
                    </a:cubicBezTo>
                    <a:cubicBezTo>
                      <a:pt x="98" y="32"/>
                      <a:pt x="95" y="33"/>
                      <a:pt x="95" y="34"/>
                    </a:cubicBezTo>
                    <a:cubicBezTo>
                      <a:pt x="94" y="36"/>
                      <a:pt x="92" y="38"/>
                      <a:pt x="91" y="40"/>
                    </a:cubicBezTo>
                    <a:cubicBezTo>
                      <a:pt x="90" y="41"/>
                      <a:pt x="87" y="44"/>
                      <a:pt x="87" y="44"/>
                    </a:cubicBezTo>
                    <a:cubicBezTo>
                      <a:pt x="87" y="44"/>
                      <a:pt x="85" y="44"/>
                      <a:pt x="83" y="46"/>
                    </a:cubicBezTo>
                    <a:cubicBezTo>
                      <a:pt x="81" y="48"/>
                      <a:pt x="75" y="53"/>
                      <a:pt x="75" y="56"/>
                    </a:cubicBezTo>
                    <a:cubicBezTo>
                      <a:pt x="75" y="59"/>
                      <a:pt x="76" y="61"/>
                      <a:pt x="73" y="63"/>
                    </a:cubicBezTo>
                    <a:cubicBezTo>
                      <a:pt x="71" y="65"/>
                      <a:pt x="64" y="68"/>
                      <a:pt x="63" y="69"/>
                    </a:cubicBezTo>
                    <a:cubicBezTo>
                      <a:pt x="62" y="70"/>
                      <a:pt x="59" y="73"/>
                      <a:pt x="58" y="74"/>
                    </a:cubicBezTo>
                    <a:cubicBezTo>
                      <a:pt x="57" y="75"/>
                      <a:pt x="57" y="78"/>
                      <a:pt x="57" y="78"/>
                    </a:cubicBezTo>
                    <a:cubicBezTo>
                      <a:pt x="53" y="77"/>
                      <a:pt x="53" y="77"/>
                      <a:pt x="53" y="77"/>
                    </a:cubicBezTo>
                    <a:cubicBezTo>
                      <a:pt x="52" y="91"/>
                      <a:pt x="52" y="91"/>
                      <a:pt x="52" y="91"/>
                    </a:cubicBezTo>
                    <a:cubicBezTo>
                      <a:pt x="52" y="91"/>
                      <a:pt x="49" y="91"/>
                      <a:pt x="48" y="92"/>
                    </a:cubicBezTo>
                    <a:cubicBezTo>
                      <a:pt x="47" y="93"/>
                      <a:pt x="45" y="98"/>
                      <a:pt x="45" y="98"/>
                    </a:cubicBezTo>
                    <a:cubicBezTo>
                      <a:pt x="33" y="97"/>
                      <a:pt x="33" y="97"/>
                      <a:pt x="33" y="97"/>
                    </a:cubicBezTo>
                    <a:cubicBezTo>
                      <a:pt x="33" y="97"/>
                      <a:pt x="33" y="98"/>
                      <a:pt x="33" y="98"/>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67" name="Freeform 64">
                <a:extLst>
                  <a:ext uri="{FF2B5EF4-FFF2-40B4-BE49-F238E27FC236}">
                    <a16:creationId xmlns:a16="http://schemas.microsoft.com/office/drawing/2014/main" id="{3A96E730-50E9-4B72-88AE-CCF03AD19B3D}"/>
                  </a:ext>
                </a:extLst>
              </p:cNvPr>
              <p:cNvSpPr>
                <a:spLocks/>
              </p:cNvSpPr>
              <p:nvPr/>
            </p:nvSpPr>
            <p:spPr bwMode="auto">
              <a:xfrm>
                <a:off x="3648953" y="3798177"/>
                <a:ext cx="492980" cy="447876"/>
              </a:xfrm>
              <a:custGeom>
                <a:avLst/>
                <a:gdLst>
                  <a:gd name="T0" fmla="*/ 231 w 94"/>
                  <a:gd name="T1" fmla="*/ 216 h 86"/>
                  <a:gd name="T2" fmla="*/ 225 w 94"/>
                  <a:gd name="T3" fmla="*/ 216 h 86"/>
                  <a:gd name="T4" fmla="*/ 193 w 94"/>
                  <a:gd name="T5" fmla="*/ 229 h 86"/>
                  <a:gd name="T6" fmla="*/ 145 w 94"/>
                  <a:gd name="T7" fmla="*/ 205 h 86"/>
                  <a:gd name="T8" fmla="*/ 126 w 94"/>
                  <a:gd name="T9" fmla="*/ 210 h 86"/>
                  <a:gd name="T10" fmla="*/ 118 w 94"/>
                  <a:gd name="T11" fmla="*/ 210 h 86"/>
                  <a:gd name="T12" fmla="*/ 118 w 94"/>
                  <a:gd name="T13" fmla="*/ 213 h 86"/>
                  <a:gd name="T14" fmla="*/ 110 w 94"/>
                  <a:gd name="T15" fmla="*/ 189 h 86"/>
                  <a:gd name="T16" fmla="*/ 99 w 94"/>
                  <a:gd name="T17" fmla="*/ 184 h 86"/>
                  <a:gd name="T18" fmla="*/ 83 w 94"/>
                  <a:gd name="T19" fmla="*/ 173 h 86"/>
                  <a:gd name="T20" fmla="*/ 64 w 94"/>
                  <a:gd name="T21" fmla="*/ 170 h 86"/>
                  <a:gd name="T22" fmla="*/ 62 w 94"/>
                  <a:gd name="T23" fmla="*/ 152 h 86"/>
                  <a:gd name="T24" fmla="*/ 54 w 94"/>
                  <a:gd name="T25" fmla="*/ 149 h 86"/>
                  <a:gd name="T26" fmla="*/ 29 w 94"/>
                  <a:gd name="T27" fmla="*/ 152 h 86"/>
                  <a:gd name="T28" fmla="*/ 32 w 94"/>
                  <a:gd name="T29" fmla="*/ 128 h 86"/>
                  <a:gd name="T30" fmla="*/ 32 w 94"/>
                  <a:gd name="T31" fmla="*/ 109 h 86"/>
                  <a:gd name="T32" fmla="*/ 13 w 94"/>
                  <a:gd name="T33" fmla="*/ 80 h 86"/>
                  <a:gd name="T34" fmla="*/ 16 w 94"/>
                  <a:gd name="T35" fmla="*/ 51 h 86"/>
                  <a:gd name="T36" fmla="*/ 21 w 94"/>
                  <a:gd name="T37" fmla="*/ 40 h 86"/>
                  <a:gd name="T38" fmla="*/ 21 w 94"/>
                  <a:gd name="T39" fmla="*/ 40 h 86"/>
                  <a:gd name="T40" fmla="*/ 21 w 94"/>
                  <a:gd name="T41" fmla="*/ 40 h 86"/>
                  <a:gd name="T42" fmla="*/ 40 w 94"/>
                  <a:gd name="T43" fmla="*/ 27 h 86"/>
                  <a:gd name="T44" fmla="*/ 62 w 94"/>
                  <a:gd name="T45" fmla="*/ 27 h 86"/>
                  <a:gd name="T46" fmla="*/ 83 w 94"/>
                  <a:gd name="T47" fmla="*/ 8 h 86"/>
                  <a:gd name="T48" fmla="*/ 137 w 94"/>
                  <a:gd name="T49" fmla="*/ 13 h 86"/>
                  <a:gd name="T50" fmla="*/ 164 w 94"/>
                  <a:gd name="T51" fmla="*/ 19 h 86"/>
                  <a:gd name="T52" fmla="*/ 185 w 94"/>
                  <a:gd name="T53" fmla="*/ 27 h 86"/>
                  <a:gd name="T54" fmla="*/ 190 w 94"/>
                  <a:gd name="T55" fmla="*/ 45 h 86"/>
                  <a:gd name="T56" fmla="*/ 239 w 94"/>
                  <a:gd name="T57" fmla="*/ 77 h 86"/>
                  <a:gd name="T58" fmla="*/ 241 w 94"/>
                  <a:gd name="T59" fmla="*/ 88 h 86"/>
                  <a:gd name="T60" fmla="*/ 236 w 94"/>
                  <a:gd name="T61" fmla="*/ 101 h 86"/>
                  <a:gd name="T62" fmla="*/ 249 w 94"/>
                  <a:gd name="T63" fmla="*/ 122 h 86"/>
                  <a:gd name="T64" fmla="*/ 249 w 94"/>
                  <a:gd name="T65" fmla="*/ 141 h 86"/>
                  <a:gd name="T66" fmla="*/ 231 w 94"/>
                  <a:gd name="T67" fmla="*/ 162 h 86"/>
                  <a:gd name="T68" fmla="*/ 209 w 94"/>
                  <a:gd name="T69" fmla="*/ 173 h 86"/>
                  <a:gd name="T70" fmla="*/ 214 w 94"/>
                  <a:gd name="T71" fmla="*/ 184 h 86"/>
                  <a:gd name="T72" fmla="*/ 212 w 94"/>
                  <a:gd name="T73" fmla="*/ 202 h 86"/>
                  <a:gd name="T74" fmla="*/ 225 w 94"/>
                  <a:gd name="T75" fmla="*/ 210 h 86"/>
                  <a:gd name="T76" fmla="*/ 231 w 94"/>
                  <a:gd name="T77" fmla="*/ 213 h 86"/>
                  <a:gd name="T78" fmla="*/ 231 w 94"/>
                  <a:gd name="T79" fmla="*/ 216 h 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4" h="86">
                    <a:moveTo>
                      <a:pt x="86" y="81"/>
                    </a:moveTo>
                    <a:cubicBezTo>
                      <a:pt x="85" y="80"/>
                      <a:pt x="85" y="81"/>
                      <a:pt x="84" y="81"/>
                    </a:cubicBezTo>
                    <a:cubicBezTo>
                      <a:pt x="83" y="81"/>
                      <a:pt x="72" y="86"/>
                      <a:pt x="72" y="86"/>
                    </a:cubicBezTo>
                    <a:cubicBezTo>
                      <a:pt x="72" y="86"/>
                      <a:pt x="58" y="79"/>
                      <a:pt x="54" y="77"/>
                    </a:cubicBezTo>
                    <a:cubicBezTo>
                      <a:pt x="50" y="74"/>
                      <a:pt x="48" y="79"/>
                      <a:pt x="47" y="79"/>
                    </a:cubicBezTo>
                    <a:cubicBezTo>
                      <a:pt x="46" y="79"/>
                      <a:pt x="45" y="79"/>
                      <a:pt x="44" y="79"/>
                    </a:cubicBezTo>
                    <a:cubicBezTo>
                      <a:pt x="44" y="80"/>
                      <a:pt x="44" y="80"/>
                      <a:pt x="44" y="80"/>
                    </a:cubicBezTo>
                    <a:cubicBezTo>
                      <a:pt x="43" y="76"/>
                      <a:pt x="42" y="73"/>
                      <a:pt x="41" y="71"/>
                    </a:cubicBezTo>
                    <a:cubicBezTo>
                      <a:pt x="39" y="69"/>
                      <a:pt x="38" y="71"/>
                      <a:pt x="37" y="69"/>
                    </a:cubicBezTo>
                    <a:cubicBezTo>
                      <a:pt x="35" y="67"/>
                      <a:pt x="33" y="66"/>
                      <a:pt x="31" y="65"/>
                    </a:cubicBezTo>
                    <a:cubicBezTo>
                      <a:pt x="28" y="64"/>
                      <a:pt x="28" y="65"/>
                      <a:pt x="24" y="64"/>
                    </a:cubicBezTo>
                    <a:cubicBezTo>
                      <a:pt x="20" y="63"/>
                      <a:pt x="21" y="61"/>
                      <a:pt x="23" y="57"/>
                    </a:cubicBezTo>
                    <a:cubicBezTo>
                      <a:pt x="24" y="53"/>
                      <a:pt x="21" y="56"/>
                      <a:pt x="20" y="56"/>
                    </a:cubicBezTo>
                    <a:cubicBezTo>
                      <a:pt x="18" y="56"/>
                      <a:pt x="15" y="58"/>
                      <a:pt x="11" y="57"/>
                    </a:cubicBezTo>
                    <a:cubicBezTo>
                      <a:pt x="7" y="55"/>
                      <a:pt x="12" y="50"/>
                      <a:pt x="12" y="48"/>
                    </a:cubicBezTo>
                    <a:cubicBezTo>
                      <a:pt x="13" y="47"/>
                      <a:pt x="13" y="44"/>
                      <a:pt x="12" y="41"/>
                    </a:cubicBezTo>
                    <a:cubicBezTo>
                      <a:pt x="12" y="38"/>
                      <a:pt x="11" y="35"/>
                      <a:pt x="5" y="30"/>
                    </a:cubicBezTo>
                    <a:cubicBezTo>
                      <a:pt x="0" y="25"/>
                      <a:pt x="6" y="19"/>
                      <a:pt x="6" y="19"/>
                    </a:cubicBezTo>
                    <a:cubicBezTo>
                      <a:pt x="8" y="15"/>
                      <a:pt x="8" y="15"/>
                      <a:pt x="8" y="15"/>
                    </a:cubicBezTo>
                    <a:cubicBezTo>
                      <a:pt x="8" y="15"/>
                      <a:pt x="8" y="15"/>
                      <a:pt x="8" y="15"/>
                    </a:cubicBezTo>
                    <a:cubicBezTo>
                      <a:pt x="8" y="15"/>
                      <a:pt x="8" y="15"/>
                      <a:pt x="8" y="15"/>
                    </a:cubicBezTo>
                    <a:cubicBezTo>
                      <a:pt x="8" y="15"/>
                      <a:pt x="12" y="12"/>
                      <a:pt x="15" y="10"/>
                    </a:cubicBezTo>
                    <a:cubicBezTo>
                      <a:pt x="19" y="7"/>
                      <a:pt x="19" y="9"/>
                      <a:pt x="23" y="10"/>
                    </a:cubicBezTo>
                    <a:cubicBezTo>
                      <a:pt x="27" y="11"/>
                      <a:pt x="29" y="6"/>
                      <a:pt x="31" y="3"/>
                    </a:cubicBezTo>
                    <a:cubicBezTo>
                      <a:pt x="33" y="0"/>
                      <a:pt x="47" y="4"/>
                      <a:pt x="51" y="5"/>
                    </a:cubicBezTo>
                    <a:cubicBezTo>
                      <a:pt x="54" y="6"/>
                      <a:pt x="58" y="6"/>
                      <a:pt x="61" y="7"/>
                    </a:cubicBezTo>
                    <a:cubicBezTo>
                      <a:pt x="64" y="7"/>
                      <a:pt x="69" y="10"/>
                      <a:pt x="69" y="10"/>
                    </a:cubicBezTo>
                    <a:cubicBezTo>
                      <a:pt x="71" y="17"/>
                      <a:pt x="71" y="17"/>
                      <a:pt x="71" y="17"/>
                    </a:cubicBezTo>
                    <a:cubicBezTo>
                      <a:pt x="71" y="17"/>
                      <a:pt x="87" y="26"/>
                      <a:pt x="89" y="29"/>
                    </a:cubicBezTo>
                    <a:cubicBezTo>
                      <a:pt x="90" y="32"/>
                      <a:pt x="90" y="32"/>
                      <a:pt x="90" y="33"/>
                    </a:cubicBezTo>
                    <a:cubicBezTo>
                      <a:pt x="90" y="35"/>
                      <a:pt x="89" y="35"/>
                      <a:pt x="88" y="38"/>
                    </a:cubicBezTo>
                    <a:cubicBezTo>
                      <a:pt x="88" y="41"/>
                      <a:pt x="93" y="44"/>
                      <a:pt x="93" y="46"/>
                    </a:cubicBezTo>
                    <a:cubicBezTo>
                      <a:pt x="94" y="48"/>
                      <a:pt x="93" y="51"/>
                      <a:pt x="93" y="53"/>
                    </a:cubicBezTo>
                    <a:cubicBezTo>
                      <a:pt x="93" y="56"/>
                      <a:pt x="89" y="59"/>
                      <a:pt x="86" y="61"/>
                    </a:cubicBezTo>
                    <a:cubicBezTo>
                      <a:pt x="83" y="62"/>
                      <a:pt x="81" y="63"/>
                      <a:pt x="78" y="65"/>
                    </a:cubicBezTo>
                    <a:cubicBezTo>
                      <a:pt x="75" y="67"/>
                      <a:pt x="79" y="68"/>
                      <a:pt x="80" y="69"/>
                    </a:cubicBezTo>
                    <a:cubicBezTo>
                      <a:pt x="82" y="71"/>
                      <a:pt x="79" y="73"/>
                      <a:pt x="79" y="76"/>
                    </a:cubicBezTo>
                    <a:cubicBezTo>
                      <a:pt x="79" y="79"/>
                      <a:pt x="81" y="79"/>
                      <a:pt x="84" y="79"/>
                    </a:cubicBezTo>
                    <a:cubicBezTo>
                      <a:pt x="85" y="78"/>
                      <a:pt x="86" y="80"/>
                      <a:pt x="86" y="80"/>
                    </a:cubicBezTo>
                    <a:lnTo>
                      <a:pt x="86" y="81"/>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68" name="Freeform 65">
                <a:extLst>
                  <a:ext uri="{FF2B5EF4-FFF2-40B4-BE49-F238E27FC236}">
                    <a16:creationId xmlns:a16="http://schemas.microsoft.com/office/drawing/2014/main" id="{CC527554-4A89-48A9-942F-AB47D9F0A3A7}"/>
                  </a:ext>
                </a:extLst>
              </p:cNvPr>
              <p:cNvSpPr>
                <a:spLocks/>
              </p:cNvSpPr>
              <p:nvPr/>
            </p:nvSpPr>
            <p:spPr bwMode="auto">
              <a:xfrm>
                <a:off x="3365294" y="3839249"/>
                <a:ext cx="514499" cy="537842"/>
              </a:xfrm>
              <a:custGeom>
                <a:avLst/>
                <a:gdLst>
                  <a:gd name="T0" fmla="*/ 110 w 98"/>
                  <a:gd name="T1" fmla="*/ 275 h 103"/>
                  <a:gd name="T2" fmla="*/ 129 w 98"/>
                  <a:gd name="T3" fmla="*/ 264 h 103"/>
                  <a:gd name="T4" fmla="*/ 156 w 98"/>
                  <a:gd name="T5" fmla="*/ 251 h 103"/>
                  <a:gd name="T6" fmla="*/ 172 w 98"/>
                  <a:gd name="T7" fmla="*/ 243 h 103"/>
                  <a:gd name="T8" fmla="*/ 185 w 98"/>
                  <a:gd name="T9" fmla="*/ 230 h 103"/>
                  <a:gd name="T10" fmla="*/ 209 w 98"/>
                  <a:gd name="T11" fmla="*/ 224 h 103"/>
                  <a:gd name="T12" fmla="*/ 220 w 98"/>
                  <a:gd name="T13" fmla="*/ 211 h 103"/>
                  <a:gd name="T14" fmla="*/ 236 w 98"/>
                  <a:gd name="T15" fmla="*/ 206 h 103"/>
                  <a:gd name="T16" fmla="*/ 247 w 98"/>
                  <a:gd name="T17" fmla="*/ 198 h 103"/>
                  <a:gd name="T18" fmla="*/ 263 w 98"/>
                  <a:gd name="T19" fmla="*/ 192 h 103"/>
                  <a:gd name="T20" fmla="*/ 263 w 98"/>
                  <a:gd name="T21" fmla="*/ 190 h 103"/>
                  <a:gd name="T22" fmla="*/ 255 w 98"/>
                  <a:gd name="T23" fmla="*/ 171 h 103"/>
                  <a:gd name="T24" fmla="*/ 244 w 98"/>
                  <a:gd name="T25" fmla="*/ 163 h 103"/>
                  <a:gd name="T26" fmla="*/ 228 w 98"/>
                  <a:gd name="T27" fmla="*/ 152 h 103"/>
                  <a:gd name="T28" fmla="*/ 209 w 98"/>
                  <a:gd name="T29" fmla="*/ 150 h 103"/>
                  <a:gd name="T30" fmla="*/ 207 w 98"/>
                  <a:gd name="T31" fmla="*/ 131 h 103"/>
                  <a:gd name="T32" fmla="*/ 199 w 98"/>
                  <a:gd name="T33" fmla="*/ 128 h 103"/>
                  <a:gd name="T34" fmla="*/ 174 w 98"/>
                  <a:gd name="T35" fmla="*/ 131 h 103"/>
                  <a:gd name="T36" fmla="*/ 180 w 98"/>
                  <a:gd name="T37" fmla="*/ 109 h 103"/>
                  <a:gd name="T38" fmla="*/ 180 w 98"/>
                  <a:gd name="T39" fmla="*/ 88 h 103"/>
                  <a:gd name="T40" fmla="*/ 161 w 98"/>
                  <a:gd name="T41" fmla="*/ 59 h 103"/>
                  <a:gd name="T42" fmla="*/ 161 w 98"/>
                  <a:gd name="T43" fmla="*/ 29 h 103"/>
                  <a:gd name="T44" fmla="*/ 166 w 98"/>
                  <a:gd name="T45" fmla="*/ 21 h 103"/>
                  <a:gd name="T46" fmla="*/ 166 w 98"/>
                  <a:gd name="T47" fmla="*/ 19 h 103"/>
                  <a:gd name="T48" fmla="*/ 156 w 98"/>
                  <a:gd name="T49" fmla="*/ 13 h 103"/>
                  <a:gd name="T50" fmla="*/ 140 w 98"/>
                  <a:gd name="T51" fmla="*/ 5 h 103"/>
                  <a:gd name="T52" fmla="*/ 107 w 98"/>
                  <a:gd name="T53" fmla="*/ 0 h 103"/>
                  <a:gd name="T54" fmla="*/ 107 w 98"/>
                  <a:gd name="T55" fmla="*/ 0 h 103"/>
                  <a:gd name="T56" fmla="*/ 81 w 98"/>
                  <a:gd name="T57" fmla="*/ 29 h 103"/>
                  <a:gd name="T58" fmla="*/ 67 w 98"/>
                  <a:gd name="T59" fmla="*/ 32 h 103"/>
                  <a:gd name="T60" fmla="*/ 56 w 98"/>
                  <a:gd name="T61" fmla="*/ 32 h 103"/>
                  <a:gd name="T62" fmla="*/ 51 w 98"/>
                  <a:gd name="T63" fmla="*/ 43 h 103"/>
                  <a:gd name="T64" fmla="*/ 43 w 98"/>
                  <a:gd name="T65" fmla="*/ 45 h 103"/>
                  <a:gd name="T66" fmla="*/ 32 w 98"/>
                  <a:gd name="T67" fmla="*/ 45 h 103"/>
                  <a:gd name="T68" fmla="*/ 30 w 98"/>
                  <a:gd name="T69" fmla="*/ 69 h 103"/>
                  <a:gd name="T70" fmla="*/ 32 w 98"/>
                  <a:gd name="T71" fmla="*/ 88 h 103"/>
                  <a:gd name="T72" fmla="*/ 46 w 98"/>
                  <a:gd name="T73" fmla="*/ 96 h 103"/>
                  <a:gd name="T74" fmla="*/ 51 w 98"/>
                  <a:gd name="T75" fmla="*/ 109 h 103"/>
                  <a:gd name="T76" fmla="*/ 56 w 98"/>
                  <a:gd name="T77" fmla="*/ 125 h 103"/>
                  <a:gd name="T78" fmla="*/ 46 w 98"/>
                  <a:gd name="T79" fmla="*/ 142 h 103"/>
                  <a:gd name="T80" fmla="*/ 32 w 98"/>
                  <a:gd name="T81" fmla="*/ 152 h 103"/>
                  <a:gd name="T82" fmla="*/ 21 w 98"/>
                  <a:gd name="T83" fmla="*/ 160 h 103"/>
                  <a:gd name="T84" fmla="*/ 11 w 98"/>
                  <a:gd name="T85" fmla="*/ 176 h 103"/>
                  <a:gd name="T86" fmla="*/ 0 w 98"/>
                  <a:gd name="T87" fmla="*/ 187 h 103"/>
                  <a:gd name="T88" fmla="*/ 8 w 98"/>
                  <a:gd name="T89" fmla="*/ 195 h 103"/>
                  <a:gd name="T90" fmla="*/ 13 w 98"/>
                  <a:gd name="T91" fmla="*/ 206 h 103"/>
                  <a:gd name="T92" fmla="*/ 13 w 98"/>
                  <a:gd name="T93" fmla="*/ 224 h 103"/>
                  <a:gd name="T94" fmla="*/ 19 w 98"/>
                  <a:gd name="T95" fmla="*/ 230 h 103"/>
                  <a:gd name="T96" fmla="*/ 30 w 98"/>
                  <a:gd name="T97" fmla="*/ 238 h 103"/>
                  <a:gd name="T98" fmla="*/ 35 w 98"/>
                  <a:gd name="T99" fmla="*/ 232 h 103"/>
                  <a:gd name="T100" fmla="*/ 40 w 98"/>
                  <a:gd name="T101" fmla="*/ 214 h 103"/>
                  <a:gd name="T102" fmla="*/ 51 w 98"/>
                  <a:gd name="T103" fmla="*/ 219 h 103"/>
                  <a:gd name="T104" fmla="*/ 64 w 98"/>
                  <a:gd name="T105" fmla="*/ 230 h 103"/>
                  <a:gd name="T106" fmla="*/ 78 w 98"/>
                  <a:gd name="T107" fmla="*/ 232 h 103"/>
                  <a:gd name="T108" fmla="*/ 91 w 98"/>
                  <a:gd name="T109" fmla="*/ 238 h 103"/>
                  <a:gd name="T110" fmla="*/ 91 w 98"/>
                  <a:gd name="T111" fmla="*/ 256 h 103"/>
                  <a:gd name="T112" fmla="*/ 102 w 98"/>
                  <a:gd name="T113" fmla="*/ 262 h 103"/>
                  <a:gd name="T114" fmla="*/ 107 w 98"/>
                  <a:gd name="T115" fmla="*/ 272 h 103"/>
                  <a:gd name="T116" fmla="*/ 110 w 98"/>
                  <a:gd name="T117" fmla="*/ 275 h 1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 h="103">
                    <a:moveTo>
                      <a:pt x="41" y="103"/>
                    </a:moveTo>
                    <a:cubicBezTo>
                      <a:pt x="43" y="101"/>
                      <a:pt x="46" y="99"/>
                      <a:pt x="48" y="99"/>
                    </a:cubicBezTo>
                    <a:cubicBezTo>
                      <a:pt x="50" y="98"/>
                      <a:pt x="55" y="95"/>
                      <a:pt x="58" y="94"/>
                    </a:cubicBezTo>
                    <a:cubicBezTo>
                      <a:pt x="61" y="94"/>
                      <a:pt x="61" y="93"/>
                      <a:pt x="64" y="91"/>
                    </a:cubicBezTo>
                    <a:cubicBezTo>
                      <a:pt x="67" y="88"/>
                      <a:pt x="66" y="86"/>
                      <a:pt x="69" y="86"/>
                    </a:cubicBezTo>
                    <a:cubicBezTo>
                      <a:pt x="72" y="86"/>
                      <a:pt x="77" y="86"/>
                      <a:pt x="78" y="84"/>
                    </a:cubicBezTo>
                    <a:cubicBezTo>
                      <a:pt x="78" y="82"/>
                      <a:pt x="78" y="77"/>
                      <a:pt x="82" y="79"/>
                    </a:cubicBezTo>
                    <a:cubicBezTo>
                      <a:pt x="85" y="80"/>
                      <a:pt x="86" y="78"/>
                      <a:pt x="88" y="77"/>
                    </a:cubicBezTo>
                    <a:cubicBezTo>
                      <a:pt x="90" y="76"/>
                      <a:pt x="89" y="74"/>
                      <a:pt x="92" y="74"/>
                    </a:cubicBezTo>
                    <a:cubicBezTo>
                      <a:pt x="94" y="74"/>
                      <a:pt x="96" y="72"/>
                      <a:pt x="98" y="72"/>
                    </a:cubicBezTo>
                    <a:cubicBezTo>
                      <a:pt x="98" y="71"/>
                      <a:pt x="98" y="71"/>
                      <a:pt x="98" y="71"/>
                    </a:cubicBezTo>
                    <a:cubicBezTo>
                      <a:pt x="97" y="68"/>
                      <a:pt x="96" y="65"/>
                      <a:pt x="95" y="64"/>
                    </a:cubicBezTo>
                    <a:cubicBezTo>
                      <a:pt x="94" y="61"/>
                      <a:pt x="93" y="63"/>
                      <a:pt x="91" y="61"/>
                    </a:cubicBezTo>
                    <a:cubicBezTo>
                      <a:pt x="89" y="59"/>
                      <a:pt x="88" y="58"/>
                      <a:pt x="85" y="57"/>
                    </a:cubicBezTo>
                    <a:cubicBezTo>
                      <a:pt x="83" y="56"/>
                      <a:pt x="82" y="57"/>
                      <a:pt x="78" y="56"/>
                    </a:cubicBezTo>
                    <a:cubicBezTo>
                      <a:pt x="74" y="55"/>
                      <a:pt x="76" y="54"/>
                      <a:pt x="77" y="49"/>
                    </a:cubicBezTo>
                    <a:cubicBezTo>
                      <a:pt x="78" y="45"/>
                      <a:pt x="75" y="48"/>
                      <a:pt x="74" y="48"/>
                    </a:cubicBezTo>
                    <a:cubicBezTo>
                      <a:pt x="72" y="48"/>
                      <a:pt x="69" y="50"/>
                      <a:pt x="65" y="49"/>
                    </a:cubicBezTo>
                    <a:cubicBezTo>
                      <a:pt x="62" y="47"/>
                      <a:pt x="66" y="42"/>
                      <a:pt x="67" y="41"/>
                    </a:cubicBezTo>
                    <a:cubicBezTo>
                      <a:pt x="68" y="39"/>
                      <a:pt x="67" y="36"/>
                      <a:pt x="67" y="33"/>
                    </a:cubicBezTo>
                    <a:cubicBezTo>
                      <a:pt x="66" y="30"/>
                      <a:pt x="65" y="28"/>
                      <a:pt x="60" y="22"/>
                    </a:cubicBezTo>
                    <a:cubicBezTo>
                      <a:pt x="54" y="17"/>
                      <a:pt x="60" y="11"/>
                      <a:pt x="60" y="11"/>
                    </a:cubicBezTo>
                    <a:cubicBezTo>
                      <a:pt x="62" y="8"/>
                      <a:pt x="62" y="8"/>
                      <a:pt x="62" y="8"/>
                    </a:cubicBezTo>
                    <a:cubicBezTo>
                      <a:pt x="62" y="7"/>
                      <a:pt x="62" y="7"/>
                      <a:pt x="62" y="7"/>
                    </a:cubicBezTo>
                    <a:cubicBezTo>
                      <a:pt x="62" y="7"/>
                      <a:pt x="59" y="6"/>
                      <a:pt x="58" y="5"/>
                    </a:cubicBezTo>
                    <a:cubicBezTo>
                      <a:pt x="56" y="3"/>
                      <a:pt x="56" y="2"/>
                      <a:pt x="52" y="2"/>
                    </a:cubicBezTo>
                    <a:cubicBezTo>
                      <a:pt x="49" y="2"/>
                      <a:pt x="40" y="0"/>
                      <a:pt x="40" y="0"/>
                    </a:cubicBezTo>
                    <a:cubicBezTo>
                      <a:pt x="40" y="0"/>
                      <a:pt x="40" y="0"/>
                      <a:pt x="40" y="0"/>
                    </a:cubicBezTo>
                    <a:cubicBezTo>
                      <a:pt x="30" y="11"/>
                      <a:pt x="30" y="11"/>
                      <a:pt x="30" y="11"/>
                    </a:cubicBezTo>
                    <a:cubicBezTo>
                      <a:pt x="30" y="11"/>
                      <a:pt x="26" y="12"/>
                      <a:pt x="25" y="12"/>
                    </a:cubicBezTo>
                    <a:cubicBezTo>
                      <a:pt x="24" y="12"/>
                      <a:pt x="21" y="11"/>
                      <a:pt x="21" y="12"/>
                    </a:cubicBezTo>
                    <a:cubicBezTo>
                      <a:pt x="21" y="13"/>
                      <a:pt x="20" y="15"/>
                      <a:pt x="19" y="16"/>
                    </a:cubicBezTo>
                    <a:cubicBezTo>
                      <a:pt x="19" y="17"/>
                      <a:pt x="17" y="16"/>
                      <a:pt x="16" y="17"/>
                    </a:cubicBezTo>
                    <a:cubicBezTo>
                      <a:pt x="15" y="17"/>
                      <a:pt x="13" y="16"/>
                      <a:pt x="12" y="17"/>
                    </a:cubicBezTo>
                    <a:cubicBezTo>
                      <a:pt x="12" y="18"/>
                      <a:pt x="10" y="24"/>
                      <a:pt x="11" y="26"/>
                    </a:cubicBezTo>
                    <a:cubicBezTo>
                      <a:pt x="11" y="28"/>
                      <a:pt x="10" y="31"/>
                      <a:pt x="12" y="33"/>
                    </a:cubicBezTo>
                    <a:cubicBezTo>
                      <a:pt x="14" y="35"/>
                      <a:pt x="17" y="35"/>
                      <a:pt x="17" y="36"/>
                    </a:cubicBezTo>
                    <a:cubicBezTo>
                      <a:pt x="18" y="38"/>
                      <a:pt x="18" y="40"/>
                      <a:pt x="19" y="41"/>
                    </a:cubicBezTo>
                    <a:cubicBezTo>
                      <a:pt x="20" y="42"/>
                      <a:pt x="21" y="46"/>
                      <a:pt x="21" y="47"/>
                    </a:cubicBezTo>
                    <a:cubicBezTo>
                      <a:pt x="20" y="49"/>
                      <a:pt x="18" y="52"/>
                      <a:pt x="17" y="53"/>
                    </a:cubicBezTo>
                    <a:cubicBezTo>
                      <a:pt x="16" y="54"/>
                      <a:pt x="13" y="56"/>
                      <a:pt x="12" y="57"/>
                    </a:cubicBezTo>
                    <a:cubicBezTo>
                      <a:pt x="11" y="58"/>
                      <a:pt x="8" y="59"/>
                      <a:pt x="8" y="60"/>
                    </a:cubicBezTo>
                    <a:cubicBezTo>
                      <a:pt x="7" y="62"/>
                      <a:pt x="5" y="64"/>
                      <a:pt x="4" y="66"/>
                    </a:cubicBezTo>
                    <a:cubicBezTo>
                      <a:pt x="3" y="67"/>
                      <a:pt x="0" y="70"/>
                      <a:pt x="0" y="70"/>
                    </a:cubicBezTo>
                    <a:cubicBezTo>
                      <a:pt x="0" y="70"/>
                      <a:pt x="3" y="72"/>
                      <a:pt x="3" y="73"/>
                    </a:cubicBezTo>
                    <a:cubicBezTo>
                      <a:pt x="3" y="75"/>
                      <a:pt x="3" y="75"/>
                      <a:pt x="5" y="77"/>
                    </a:cubicBezTo>
                    <a:cubicBezTo>
                      <a:pt x="8" y="79"/>
                      <a:pt x="5" y="81"/>
                      <a:pt x="5" y="84"/>
                    </a:cubicBezTo>
                    <a:cubicBezTo>
                      <a:pt x="5" y="87"/>
                      <a:pt x="5" y="86"/>
                      <a:pt x="7" y="86"/>
                    </a:cubicBezTo>
                    <a:cubicBezTo>
                      <a:pt x="9" y="86"/>
                      <a:pt x="10" y="86"/>
                      <a:pt x="11" y="89"/>
                    </a:cubicBezTo>
                    <a:cubicBezTo>
                      <a:pt x="12" y="91"/>
                      <a:pt x="13" y="87"/>
                      <a:pt x="13" y="87"/>
                    </a:cubicBezTo>
                    <a:cubicBezTo>
                      <a:pt x="13" y="87"/>
                      <a:pt x="14" y="81"/>
                      <a:pt x="15" y="80"/>
                    </a:cubicBezTo>
                    <a:cubicBezTo>
                      <a:pt x="15" y="80"/>
                      <a:pt x="17" y="82"/>
                      <a:pt x="19" y="82"/>
                    </a:cubicBezTo>
                    <a:cubicBezTo>
                      <a:pt x="21" y="83"/>
                      <a:pt x="24" y="86"/>
                      <a:pt x="24" y="86"/>
                    </a:cubicBezTo>
                    <a:cubicBezTo>
                      <a:pt x="29" y="87"/>
                      <a:pt x="29" y="87"/>
                      <a:pt x="29" y="87"/>
                    </a:cubicBezTo>
                    <a:cubicBezTo>
                      <a:pt x="29" y="87"/>
                      <a:pt x="32" y="88"/>
                      <a:pt x="34" y="89"/>
                    </a:cubicBezTo>
                    <a:cubicBezTo>
                      <a:pt x="35" y="90"/>
                      <a:pt x="34" y="94"/>
                      <a:pt x="34" y="96"/>
                    </a:cubicBezTo>
                    <a:cubicBezTo>
                      <a:pt x="34" y="98"/>
                      <a:pt x="36" y="99"/>
                      <a:pt x="38" y="98"/>
                    </a:cubicBezTo>
                    <a:cubicBezTo>
                      <a:pt x="40" y="98"/>
                      <a:pt x="40" y="101"/>
                      <a:pt x="40" y="102"/>
                    </a:cubicBezTo>
                    <a:cubicBezTo>
                      <a:pt x="40" y="103"/>
                      <a:pt x="40" y="103"/>
                      <a:pt x="41" y="103"/>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69" name="Freeform 66">
                <a:extLst>
                  <a:ext uri="{FF2B5EF4-FFF2-40B4-BE49-F238E27FC236}">
                    <a16:creationId xmlns:a16="http://schemas.microsoft.com/office/drawing/2014/main" id="{3627FD1D-1216-47AD-9AFA-169729F9B34D}"/>
                  </a:ext>
                </a:extLst>
              </p:cNvPr>
              <p:cNvSpPr>
                <a:spLocks/>
              </p:cNvSpPr>
              <p:nvPr/>
            </p:nvSpPr>
            <p:spPr bwMode="auto">
              <a:xfrm>
                <a:off x="3574615" y="4183468"/>
                <a:ext cx="549712" cy="471345"/>
              </a:xfrm>
              <a:custGeom>
                <a:avLst/>
                <a:gdLst>
                  <a:gd name="T0" fmla="*/ 3 w 105"/>
                  <a:gd name="T1" fmla="*/ 99 h 90"/>
                  <a:gd name="T2" fmla="*/ 19 w 105"/>
                  <a:gd name="T3" fmla="*/ 88 h 90"/>
                  <a:gd name="T4" fmla="*/ 48 w 105"/>
                  <a:gd name="T5" fmla="*/ 75 h 90"/>
                  <a:gd name="T6" fmla="*/ 64 w 105"/>
                  <a:gd name="T7" fmla="*/ 67 h 90"/>
                  <a:gd name="T8" fmla="*/ 78 w 105"/>
                  <a:gd name="T9" fmla="*/ 54 h 90"/>
                  <a:gd name="T10" fmla="*/ 99 w 105"/>
                  <a:gd name="T11" fmla="*/ 48 h 90"/>
                  <a:gd name="T12" fmla="*/ 110 w 105"/>
                  <a:gd name="T13" fmla="*/ 35 h 90"/>
                  <a:gd name="T14" fmla="*/ 126 w 105"/>
                  <a:gd name="T15" fmla="*/ 29 h 90"/>
                  <a:gd name="T16" fmla="*/ 139 w 105"/>
                  <a:gd name="T17" fmla="*/ 21 h 90"/>
                  <a:gd name="T18" fmla="*/ 163 w 105"/>
                  <a:gd name="T19" fmla="*/ 13 h 90"/>
                  <a:gd name="T20" fmla="*/ 182 w 105"/>
                  <a:gd name="T21" fmla="*/ 8 h 90"/>
                  <a:gd name="T22" fmla="*/ 230 w 105"/>
                  <a:gd name="T23" fmla="*/ 32 h 90"/>
                  <a:gd name="T24" fmla="*/ 262 w 105"/>
                  <a:gd name="T25" fmla="*/ 19 h 90"/>
                  <a:gd name="T26" fmla="*/ 268 w 105"/>
                  <a:gd name="T27" fmla="*/ 19 h 90"/>
                  <a:gd name="T28" fmla="*/ 268 w 105"/>
                  <a:gd name="T29" fmla="*/ 19 h 90"/>
                  <a:gd name="T30" fmla="*/ 268 w 105"/>
                  <a:gd name="T31" fmla="*/ 19 h 90"/>
                  <a:gd name="T32" fmla="*/ 268 w 105"/>
                  <a:gd name="T33" fmla="*/ 40 h 90"/>
                  <a:gd name="T34" fmla="*/ 268 w 105"/>
                  <a:gd name="T35" fmla="*/ 59 h 90"/>
                  <a:gd name="T36" fmla="*/ 273 w 105"/>
                  <a:gd name="T37" fmla="*/ 72 h 90"/>
                  <a:gd name="T38" fmla="*/ 281 w 105"/>
                  <a:gd name="T39" fmla="*/ 83 h 90"/>
                  <a:gd name="T40" fmla="*/ 273 w 105"/>
                  <a:gd name="T41" fmla="*/ 96 h 90"/>
                  <a:gd name="T42" fmla="*/ 268 w 105"/>
                  <a:gd name="T43" fmla="*/ 110 h 90"/>
                  <a:gd name="T44" fmla="*/ 254 w 105"/>
                  <a:gd name="T45" fmla="*/ 107 h 90"/>
                  <a:gd name="T46" fmla="*/ 233 w 105"/>
                  <a:gd name="T47" fmla="*/ 110 h 90"/>
                  <a:gd name="T48" fmla="*/ 227 w 105"/>
                  <a:gd name="T49" fmla="*/ 123 h 90"/>
                  <a:gd name="T50" fmla="*/ 217 w 105"/>
                  <a:gd name="T51" fmla="*/ 139 h 90"/>
                  <a:gd name="T52" fmla="*/ 206 w 105"/>
                  <a:gd name="T53" fmla="*/ 150 h 90"/>
                  <a:gd name="T54" fmla="*/ 201 w 105"/>
                  <a:gd name="T55" fmla="*/ 193 h 90"/>
                  <a:gd name="T56" fmla="*/ 187 w 105"/>
                  <a:gd name="T57" fmla="*/ 204 h 90"/>
                  <a:gd name="T58" fmla="*/ 182 w 105"/>
                  <a:gd name="T59" fmla="*/ 222 h 90"/>
                  <a:gd name="T60" fmla="*/ 182 w 105"/>
                  <a:gd name="T61" fmla="*/ 241 h 90"/>
                  <a:gd name="T62" fmla="*/ 104 w 105"/>
                  <a:gd name="T63" fmla="*/ 238 h 90"/>
                  <a:gd name="T64" fmla="*/ 104 w 105"/>
                  <a:gd name="T65" fmla="*/ 230 h 90"/>
                  <a:gd name="T66" fmla="*/ 96 w 105"/>
                  <a:gd name="T67" fmla="*/ 222 h 90"/>
                  <a:gd name="T68" fmla="*/ 80 w 105"/>
                  <a:gd name="T69" fmla="*/ 212 h 90"/>
                  <a:gd name="T70" fmla="*/ 72 w 105"/>
                  <a:gd name="T71" fmla="*/ 209 h 90"/>
                  <a:gd name="T72" fmla="*/ 48 w 105"/>
                  <a:gd name="T73" fmla="*/ 220 h 90"/>
                  <a:gd name="T74" fmla="*/ 37 w 105"/>
                  <a:gd name="T75" fmla="*/ 201 h 90"/>
                  <a:gd name="T76" fmla="*/ 35 w 105"/>
                  <a:gd name="T77" fmla="*/ 187 h 90"/>
                  <a:gd name="T78" fmla="*/ 3 w 105"/>
                  <a:gd name="T79" fmla="*/ 166 h 90"/>
                  <a:gd name="T80" fmla="*/ 5 w 105"/>
                  <a:gd name="T81" fmla="*/ 131 h 90"/>
                  <a:gd name="T82" fmla="*/ 19 w 105"/>
                  <a:gd name="T83" fmla="*/ 110 h 90"/>
                  <a:gd name="T84" fmla="*/ 16 w 105"/>
                  <a:gd name="T85" fmla="*/ 99 h 90"/>
                  <a:gd name="T86" fmla="*/ 0 w 105"/>
                  <a:gd name="T87" fmla="*/ 99 h 90"/>
                  <a:gd name="T88" fmla="*/ 3 w 105"/>
                  <a:gd name="T89" fmla="*/ 99 h 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5" h="90">
                    <a:moveTo>
                      <a:pt x="1" y="37"/>
                    </a:moveTo>
                    <a:cubicBezTo>
                      <a:pt x="3" y="35"/>
                      <a:pt x="6" y="33"/>
                      <a:pt x="7" y="33"/>
                    </a:cubicBezTo>
                    <a:cubicBezTo>
                      <a:pt x="10" y="32"/>
                      <a:pt x="15" y="28"/>
                      <a:pt x="18" y="28"/>
                    </a:cubicBezTo>
                    <a:cubicBezTo>
                      <a:pt x="20" y="28"/>
                      <a:pt x="21" y="27"/>
                      <a:pt x="24" y="25"/>
                    </a:cubicBezTo>
                    <a:cubicBezTo>
                      <a:pt x="27" y="22"/>
                      <a:pt x="26" y="20"/>
                      <a:pt x="29" y="20"/>
                    </a:cubicBezTo>
                    <a:cubicBezTo>
                      <a:pt x="32" y="20"/>
                      <a:pt x="37" y="20"/>
                      <a:pt x="37" y="18"/>
                    </a:cubicBezTo>
                    <a:cubicBezTo>
                      <a:pt x="38" y="16"/>
                      <a:pt x="38" y="11"/>
                      <a:pt x="41" y="13"/>
                    </a:cubicBezTo>
                    <a:cubicBezTo>
                      <a:pt x="45" y="14"/>
                      <a:pt x="46" y="12"/>
                      <a:pt x="47" y="11"/>
                    </a:cubicBezTo>
                    <a:cubicBezTo>
                      <a:pt x="49" y="10"/>
                      <a:pt x="49" y="8"/>
                      <a:pt x="52" y="8"/>
                    </a:cubicBezTo>
                    <a:cubicBezTo>
                      <a:pt x="55" y="8"/>
                      <a:pt x="60" y="4"/>
                      <a:pt x="61" y="5"/>
                    </a:cubicBezTo>
                    <a:cubicBezTo>
                      <a:pt x="62" y="5"/>
                      <a:pt x="64" y="0"/>
                      <a:pt x="68" y="3"/>
                    </a:cubicBezTo>
                    <a:cubicBezTo>
                      <a:pt x="72" y="5"/>
                      <a:pt x="86" y="12"/>
                      <a:pt x="86" y="12"/>
                    </a:cubicBezTo>
                    <a:cubicBezTo>
                      <a:pt x="86" y="12"/>
                      <a:pt x="97" y="7"/>
                      <a:pt x="98" y="7"/>
                    </a:cubicBezTo>
                    <a:cubicBezTo>
                      <a:pt x="99" y="7"/>
                      <a:pt x="99" y="6"/>
                      <a:pt x="100" y="7"/>
                    </a:cubicBezTo>
                    <a:cubicBezTo>
                      <a:pt x="100" y="7"/>
                      <a:pt x="100" y="7"/>
                      <a:pt x="100" y="7"/>
                    </a:cubicBezTo>
                    <a:cubicBezTo>
                      <a:pt x="100" y="7"/>
                      <a:pt x="100" y="7"/>
                      <a:pt x="100" y="7"/>
                    </a:cubicBezTo>
                    <a:cubicBezTo>
                      <a:pt x="100" y="15"/>
                      <a:pt x="100" y="15"/>
                      <a:pt x="100" y="15"/>
                    </a:cubicBezTo>
                    <a:cubicBezTo>
                      <a:pt x="100" y="15"/>
                      <a:pt x="100" y="20"/>
                      <a:pt x="100" y="22"/>
                    </a:cubicBezTo>
                    <a:cubicBezTo>
                      <a:pt x="101" y="24"/>
                      <a:pt x="101" y="26"/>
                      <a:pt x="102" y="27"/>
                    </a:cubicBezTo>
                    <a:cubicBezTo>
                      <a:pt x="102" y="29"/>
                      <a:pt x="105" y="31"/>
                      <a:pt x="105" y="31"/>
                    </a:cubicBezTo>
                    <a:cubicBezTo>
                      <a:pt x="105" y="31"/>
                      <a:pt x="103" y="33"/>
                      <a:pt x="102" y="36"/>
                    </a:cubicBezTo>
                    <a:cubicBezTo>
                      <a:pt x="101" y="40"/>
                      <a:pt x="101" y="40"/>
                      <a:pt x="100" y="41"/>
                    </a:cubicBezTo>
                    <a:cubicBezTo>
                      <a:pt x="98" y="43"/>
                      <a:pt x="97" y="41"/>
                      <a:pt x="95" y="40"/>
                    </a:cubicBezTo>
                    <a:cubicBezTo>
                      <a:pt x="93" y="39"/>
                      <a:pt x="88" y="39"/>
                      <a:pt x="87" y="41"/>
                    </a:cubicBezTo>
                    <a:cubicBezTo>
                      <a:pt x="86" y="43"/>
                      <a:pt x="86" y="45"/>
                      <a:pt x="85" y="46"/>
                    </a:cubicBezTo>
                    <a:cubicBezTo>
                      <a:pt x="84" y="47"/>
                      <a:pt x="83" y="50"/>
                      <a:pt x="81" y="52"/>
                    </a:cubicBezTo>
                    <a:cubicBezTo>
                      <a:pt x="79" y="54"/>
                      <a:pt x="77" y="55"/>
                      <a:pt x="77" y="56"/>
                    </a:cubicBezTo>
                    <a:cubicBezTo>
                      <a:pt x="77" y="57"/>
                      <a:pt x="77" y="71"/>
                      <a:pt x="75" y="72"/>
                    </a:cubicBezTo>
                    <a:cubicBezTo>
                      <a:pt x="74" y="74"/>
                      <a:pt x="70" y="75"/>
                      <a:pt x="70" y="76"/>
                    </a:cubicBezTo>
                    <a:cubicBezTo>
                      <a:pt x="70" y="78"/>
                      <a:pt x="69" y="82"/>
                      <a:pt x="68" y="83"/>
                    </a:cubicBezTo>
                    <a:cubicBezTo>
                      <a:pt x="68" y="84"/>
                      <a:pt x="67" y="87"/>
                      <a:pt x="68" y="90"/>
                    </a:cubicBezTo>
                    <a:cubicBezTo>
                      <a:pt x="39" y="89"/>
                      <a:pt x="39" y="89"/>
                      <a:pt x="39" y="89"/>
                    </a:cubicBezTo>
                    <a:cubicBezTo>
                      <a:pt x="39" y="89"/>
                      <a:pt x="39" y="87"/>
                      <a:pt x="39" y="86"/>
                    </a:cubicBezTo>
                    <a:cubicBezTo>
                      <a:pt x="39" y="84"/>
                      <a:pt x="37" y="83"/>
                      <a:pt x="36" y="83"/>
                    </a:cubicBezTo>
                    <a:cubicBezTo>
                      <a:pt x="35" y="82"/>
                      <a:pt x="31" y="80"/>
                      <a:pt x="30" y="79"/>
                    </a:cubicBezTo>
                    <a:cubicBezTo>
                      <a:pt x="30" y="79"/>
                      <a:pt x="29" y="77"/>
                      <a:pt x="27" y="78"/>
                    </a:cubicBezTo>
                    <a:cubicBezTo>
                      <a:pt x="24" y="79"/>
                      <a:pt x="18" y="81"/>
                      <a:pt x="18" y="82"/>
                    </a:cubicBezTo>
                    <a:cubicBezTo>
                      <a:pt x="17" y="82"/>
                      <a:pt x="15" y="75"/>
                      <a:pt x="14" y="75"/>
                    </a:cubicBezTo>
                    <a:cubicBezTo>
                      <a:pt x="14" y="75"/>
                      <a:pt x="16" y="70"/>
                      <a:pt x="13" y="70"/>
                    </a:cubicBezTo>
                    <a:cubicBezTo>
                      <a:pt x="10" y="69"/>
                      <a:pt x="1" y="64"/>
                      <a:pt x="1" y="62"/>
                    </a:cubicBezTo>
                    <a:cubicBezTo>
                      <a:pt x="1" y="61"/>
                      <a:pt x="1" y="52"/>
                      <a:pt x="2" y="49"/>
                    </a:cubicBezTo>
                    <a:cubicBezTo>
                      <a:pt x="4" y="46"/>
                      <a:pt x="7" y="42"/>
                      <a:pt x="7" y="41"/>
                    </a:cubicBezTo>
                    <a:cubicBezTo>
                      <a:pt x="7" y="40"/>
                      <a:pt x="8" y="36"/>
                      <a:pt x="6" y="37"/>
                    </a:cubicBezTo>
                    <a:cubicBezTo>
                      <a:pt x="4" y="37"/>
                      <a:pt x="2" y="37"/>
                      <a:pt x="0" y="37"/>
                    </a:cubicBezTo>
                    <a:lnTo>
                      <a:pt x="1" y="37"/>
                    </a:ln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70" name="Freeform 67">
                <a:extLst>
                  <a:ext uri="{FF2B5EF4-FFF2-40B4-BE49-F238E27FC236}">
                    <a16:creationId xmlns:a16="http://schemas.microsoft.com/office/drawing/2014/main" id="{E1908E80-FE21-4B80-A189-2BE3C68A081B}"/>
                  </a:ext>
                </a:extLst>
              </p:cNvPr>
              <p:cNvSpPr>
                <a:spLocks/>
              </p:cNvSpPr>
              <p:nvPr/>
            </p:nvSpPr>
            <p:spPr bwMode="auto">
              <a:xfrm>
                <a:off x="4010863" y="3610421"/>
                <a:ext cx="649482" cy="447876"/>
              </a:xfrm>
              <a:custGeom>
                <a:avLst/>
                <a:gdLst>
                  <a:gd name="T0" fmla="*/ 284 w 124"/>
                  <a:gd name="T1" fmla="*/ 229 h 86"/>
                  <a:gd name="T2" fmla="*/ 276 w 124"/>
                  <a:gd name="T3" fmla="*/ 224 h 86"/>
                  <a:gd name="T4" fmla="*/ 246 w 124"/>
                  <a:gd name="T5" fmla="*/ 221 h 86"/>
                  <a:gd name="T6" fmla="*/ 222 w 124"/>
                  <a:gd name="T7" fmla="*/ 216 h 86"/>
                  <a:gd name="T8" fmla="*/ 203 w 124"/>
                  <a:gd name="T9" fmla="*/ 210 h 86"/>
                  <a:gd name="T10" fmla="*/ 174 w 124"/>
                  <a:gd name="T11" fmla="*/ 208 h 86"/>
                  <a:gd name="T12" fmla="*/ 142 w 124"/>
                  <a:gd name="T13" fmla="*/ 189 h 86"/>
                  <a:gd name="T14" fmla="*/ 129 w 124"/>
                  <a:gd name="T15" fmla="*/ 162 h 86"/>
                  <a:gd name="T16" fmla="*/ 96 w 124"/>
                  <a:gd name="T17" fmla="*/ 170 h 86"/>
                  <a:gd name="T18" fmla="*/ 75 w 124"/>
                  <a:gd name="T19" fmla="*/ 189 h 86"/>
                  <a:gd name="T20" fmla="*/ 64 w 124"/>
                  <a:gd name="T21" fmla="*/ 192 h 86"/>
                  <a:gd name="T22" fmla="*/ 56 w 124"/>
                  <a:gd name="T23" fmla="*/ 186 h 86"/>
                  <a:gd name="T24" fmla="*/ 56 w 124"/>
                  <a:gd name="T25" fmla="*/ 186 h 86"/>
                  <a:gd name="T26" fmla="*/ 56 w 124"/>
                  <a:gd name="T27" fmla="*/ 186 h 86"/>
                  <a:gd name="T28" fmla="*/ 54 w 124"/>
                  <a:gd name="T29" fmla="*/ 173 h 86"/>
                  <a:gd name="T30" fmla="*/ 5 w 124"/>
                  <a:gd name="T31" fmla="*/ 144 h 86"/>
                  <a:gd name="T32" fmla="*/ 0 w 124"/>
                  <a:gd name="T33" fmla="*/ 122 h 86"/>
                  <a:gd name="T34" fmla="*/ 19 w 124"/>
                  <a:gd name="T35" fmla="*/ 91 h 86"/>
                  <a:gd name="T36" fmla="*/ 48 w 124"/>
                  <a:gd name="T37" fmla="*/ 80 h 86"/>
                  <a:gd name="T38" fmla="*/ 64 w 124"/>
                  <a:gd name="T39" fmla="*/ 77 h 86"/>
                  <a:gd name="T40" fmla="*/ 64 w 124"/>
                  <a:gd name="T41" fmla="*/ 40 h 86"/>
                  <a:gd name="T42" fmla="*/ 83 w 124"/>
                  <a:gd name="T43" fmla="*/ 19 h 86"/>
                  <a:gd name="T44" fmla="*/ 94 w 124"/>
                  <a:gd name="T45" fmla="*/ 21 h 86"/>
                  <a:gd name="T46" fmla="*/ 118 w 124"/>
                  <a:gd name="T47" fmla="*/ 21 h 86"/>
                  <a:gd name="T48" fmla="*/ 147 w 124"/>
                  <a:gd name="T49" fmla="*/ 0 h 86"/>
                  <a:gd name="T50" fmla="*/ 177 w 124"/>
                  <a:gd name="T51" fmla="*/ 27 h 86"/>
                  <a:gd name="T52" fmla="*/ 220 w 124"/>
                  <a:gd name="T53" fmla="*/ 27 h 86"/>
                  <a:gd name="T54" fmla="*/ 230 w 124"/>
                  <a:gd name="T55" fmla="*/ 32 h 86"/>
                  <a:gd name="T56" fmla="*/ 249 w 124"/>
                  <a:gd name="T57" fmla="*/ 43 h 86"/>
                  <a:gd name="T58" fmla="*/ 265 w 124"/>
                  <a:gd name="T59" fmla="*/ 21 h 86"/>
                  <a:gd name="T60" fmla="*/ 281 w 124"/>
                  <a:gd name="T61" fmla="*/ 40 h 86"/>
                  <a:gd name="T62" fmla="*/ 289 w 124"/>
                  <a:gd name="T63" fmla="*/ 67 h 86"/>
                  <a:gd name="T64" fmla="*/ 308 w 124"/>
                  <a:gd name="T65" fmla="*/ 85 h 86"/>
                  <a:gd name="T66" fmla="*/ 321 w 124"/>
                  <a:gd name="T67" fmla="*/ 99 h 86"/>
                  <a:gd name="T68" fmla="*/ 329 w 124"/>
                  <a:gd name="T69" fmla="*/ 112 h 86"/>
                  <a:gd name="T70" fmla="*/ 332 w 124"/>
                  <a:gd name="T71" fmla="*/ 136 h 86"/>
                  <a:gd name="T72" fmla="*/ 308 w 124"/>
                  <a:gd name="T73" fmla="*/ 149 h 86"/>
                  <a:gd name="T74" fmla="*/ 300 w 124"/>
                  <a:gd name="T75" fmla="*/ 160 h 86"/>
                  <a:gd name="T76" fmla="*/ 303 w 124"/>
                  <a:gd name="T77" fmla="*/ 184 h 86"/>
                  <a:gd name="T78" fmla="*/ 305 w 124"/>
                  <a:gd name="T79" fmla="*/ 200 h 86"/>
                  <a:gd name="T80" fmla="*/ 305 w 124"/>
                  <a:gd name="T81" fmla="*/ 213 h 86"/>
                  <a:gd name="T82" fmla="*/ 295 w 124"/>
                  <a:gd name="T83" fmla="*/ 221 h 86"/>
                  <a:gd name="T84" fmla="*/ 284 w 124"/>
                  <a:gd name="T85" fmla="*/ 229 h 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4" h="86">
                    <a:moveTo>
                      <a:pt x="106" y="86"/>
                    </a:moveTo>
                    <a:cubicBezTo>
                      <a:pt x="105" y="85"/>
                      <a:pt x="104" y="84"/>
                      <a:pt x="103" y="84"/>
                    </a:cubicBezTo>
                    <a:cubicBezTo>
                      <a:pt x="99" y="81"/>
                      <a:pt x="97" y="82"/>
                      <a:pt x="92" y="83"/>
                    </a:cubicBezTo>
                    <a:cubicBezTo>
                      <a:pt x="88" y="85"/>
                      <a:pt x="85" y="84"/>
                      <a:pt x="83" y="81"/>
                    </a:cubicBezTo>
                    <a:cubicBezTo>
                      <a:pt x="81" y="78"/>
                      <a:pt x="80" y="80"/>
                      <a:pt x="76" y="79"/>
                    </a:cubicBezTo>
                    <a:cubicBezTo>
                      <a:pt x="72" y="79"/>
                      <a:pt x="68" y="80"/>
                      <a:pt x="65" y="78"/>
                    </a:cubicBezTo>
                    <a:cubicBezTo>
                      <a:pt x="62" y="77"/>
                      <a:pt x="58" y="73"/>
                      <a:pt x="53" y="71"/>
                    </a:cubicBezTo>
                    <a:cubicBezTo>
                      <a:pt x="48" y="69"/>
                      <a:pt x="51" y="66"/>
                      <a:pt x="48" y="61"/>
                    </a:cubicBezTo>
                    <a:cubicBezTo>
                      <a:pt x="46" y="55"/>
                      <a:pt x="40" y="64"/>
                      <a:pt x="36" y="64"/>
                    </a:cubicBezTo>
                    <a:cubicBezTo>
                      <a:pt x="32" y="64"/>
                      <a:pt x="30" y="68"/>
                      <a:pt x="28" y="71"/>
                    </a:cubicBezTo>
                    <a:cubicBezTo>
                      <a:pt x="27" y="73"/>
                      <a:pt x="25" y="74"/>
                      <a:pt x="24" y="72"/>
                    </a:cubicBezTo>
                    <a:cubicBezTo>
                      <a:pt x="23" y="72"/>
                      <a:pt x="22" y="71"/>
                      <a:pt x="21" y="70"/>
                    </a:cubicBezTo>
                    <a:cubicBezTo>
                      <a:pt x="21" y="70"/>
                      <a:pt x="21" y="70"/>
                      <a:pt x="21" y="70"/>
                    </a:cubicBezTo>
                    <a:cubicBezTo>
                      <a:pt x="21" y="70"/>
                      <a:pt x="21" y="70"/>
                      <a:pt x="21" y="70"/>
                    </a:cubicBezTo>
                    <a:cubicBezTo>
                      <a:pt x="21" y="68"/>
                      <a:pt x="21" y="68"/>
                      <a:pt x="20" y="65"/>
                    </a:cubicBezTo>
                    <a:cubicBezTo>
                      <a:pt x="18" y="62"/>
                      <a:pt x="2" y="54"/>
                      <a:pt x="2" y="54"/>
                    </a:cubicBezTo>
                    <a:cubicBezTo>
                      <a:pt x="0" y="46"/>
                      <a:pt x="0" y="46"/>
                      <a:pt x="0" y="46"/>
                    </a:cubicBezTo>
                    <a:cubicBezTo>
                      <a:pt x="0" y="46"/>
                      <a:pt x="4" y="37"/>
                      <a:pt x="7" y="34"/>
                    </a:cubicBezTo>
                    <a:cubicBezTo>
                      <a:pt x="9" y="30"/>
                      <a:pt x="14" y="31"/>
                      <a:pt x="18" y="30"/>
                    </a:cubicBezTo>
                    <a:cubicBezTo>
                      <a:pt x="21" y="29"/>
                      <a:pt x="24" y="29"/>
                      <a:pt x="24" y="29"/>
                    </a:cubicBezTo>
                    <a:cubicBezTo>
                      <a:pt x="24" y="29"/>
                      <a:pt x="25" y="17"/>
                      <a:pt x="24" y="15"/>
                    </a:cubicBezTo>
                    <a:cubicBezTo>
                      <a:pt x="24" y="12"/>
                      <a:pt x="30" y="8"/>
                      <a:pt x="31" y="7"/>
                    </a:cubicBezTo>
                    <a:cubicBezTo>
                      <a:pt x="33" y="5"/>
                      <a:pt x="35" y="8"/>
                      <a:pt x="35" y="8"/>
                    </a:cubicBezTo>
                    <a:cubicBezTo>
                      <a:pt x="44" y="8"/>
                      <a:pt x="44" y="8"/>
                      <a:pt x="44" y="8"/>
                    </a:cubicBezTo>
                    <a:cubicBezTo>
                      <a:pt x="45" y="5"/>
                      <a:pt x="55" y="0"/>
                      <a:pt x="55" y="0"/>
                    </a:cubicBezTo>
                    <a:cubicBezTo>
                      <a:pt x="56" y="4"/>
                      <a:pt x="62" y="8"/>
                      <a:pt x="66" y="10"/>
                    </a:cubicBezTo>
                    <a:cubicBezTo>
                      <a:pt x="71" y="13"/>
                      <a:pt x="78" y="11"/>
                      <a:pt x="82" y="10"/>
                    </a:cubicBezTo>
                    <a:cubicBezTo>
                      <a:pt x="86" y="9"/>
                      <a:pt x="85" y="11"/>
                      <a:pt x="86" y="12"/>
                    </a:cubicBezTo>
                    <a:cubicBezTo>
                      <a:pt x="88" y="13"/>
                      <a:pt x="93" y="16"/>
                      <a:pt x="93" y="16"/>
                    </a:cubicBezTo>
                    <a:cubicBezTo>
                      <a:pt x="92" y="12"/>
                      <a:pt x="96" y="10"/>
                      <a:pt x="99" y="8"/>
                    </a:cubicBezTo>
                    <a:cubicBezTo>
                      <a:pt x="103" y="7"/>
                      <a:pt x="103" y="13"/>
                      <a:pt x="105" y="15"/>
                    </a:cubicBezTo>
                    <a:cubicBezTo>
                      <a:pt x="107" y="16"/>
                      <a:pt x="108" y="21"/>
                      <a:pt x="108" y="25"/>
                    </a:cubicBezTo>
                    <a:cubicBezTo>
                      <a:pt x="108" y="28"/>
                      <a:pt x="113" y="32"/>
                      <a:pt x="115" y="32"/>
                    </a:cubicBezTo>
                    <a:cubicBezTo>
                      <a:pt x="117" y="33"/>
                      <a:pt x="120" y="35"/>
                      <a:pt x="120" y="37"/>
                    </a:cubicBezTo>
                    <a:cubicBezTo>
                      <a:pt x="120" y="39"/>
                      <a:pt x="123" y="42"/>
                      <a:pt x="123" y="42"/>
                    </a:cubicBezTo>
                    <a:cubicBezTo>
                      <a:pt x="124" y="51"/>
                      <a:pt x="124" y="51"/>
                      <a:pt x="124" y="51"/>
                    </a:cubicBezTo>
                    <a:cubicBezTo>
                      <a:pt x="124" y="51"/>
                      <a:pt x="118" y="55"/>
                      <a:pt x="115" y="56"/>
                    </a:cubicBezTo>
                    <a:cubicBezTo>
                      <a:pt x="112" y="58"/>
                      <a:pt x="112" y="57"/>
                      <a:pt x="112" y="60"/>
                    </a:cubicBezTo>
                    <a:cubicBezTo>
                      <a:pt x="112" y="62"/>
                      <a:pt x="112" y="66"/>
                      <a:pt x="113" y="69"/>
                    </a:cubicBezTo>
                    <a:cubicBezTo>
                      <a:pt x="114" y="71"/>
                      <a:pt x="115" y="74"/>
                      <a:pt x="114" y="75"/>
                    </a:cubicBezTo>
                    <a:cubicBezTo>
                      <a:pt x="113" y="76"/>
                      <a:pt x="114" y="78"/>
                      <a:pt x="114" y="80"/>
                    </a:cubicBezTo>
                    <a:cubicBezTo>
                      <a:pt x="114" y="82"/>
                      <a:pt x="112" y="83"/>
                      <a:pt x="110" y="83"/>
                    </a:cubicBezTo>
                    <a:cubicBezTo>
                      <a:pt x="109" y="84"/>
                      <a:pt x="107" y="85"/>
                      <a:pt x="106" y="86"/>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71" name="Freeform 68">
                <a:extLst>
                  <a:ext uri="{FF2B5EF4-FFF2-40B4-BE49-F238E27FC236}">
                    <a16:creationId xmlns:a16="http://schemas.microsoft.com/office/drawing/2014/main" id="{4B868B13-2B14-42F0-A7C3-96D8A9B73756}"/>
                  </a:ext>
                </a:extLst>
              </p:cNvPr>
              <p:cNvSpPr>
                <a:spLocks/>
              </p:cNvSpPr>
              <p:nvPr/>
            </p:nvSpPr>
            <p:spPr bwMode="auto">
              <a:xfrm>
                <a:off x="4042163" y="3895967"/>
                <a:ext cx="649482" cy="559356"/>
              </a:xfrm>
              <a:custGeom>
                <a:avLst/>
                <a:gdLst>
                  <a:gd name="T0" fmla="*/ 40 w 124"/>
                  <a:gd name="T1" fmla="*/ 233 h 107"/>
                  <a:gd name="T2" fmla="*/ 56 w 124"/>
                  <a:gd name="T3" fmla="*/ 243 h 107"/>
                  <a:gd name="T4" fmla="*/ 83 w 124"/>
                  <a:gd name="T5" fmla="*/ 265 h 107"/>
                  <a:gd name="T6" fmla="*/ 107 w 124"/>
                  <a:gd name="T7" fmla="*/ 270 h 107"/>
                  <a:gd name="T8" fmla="*/ 126 w 124"/>
                  <a:gd name="T9" fmla="*/ 278 h 107"/>
                  <a:gd name="T10" fmla="*/ 150 w 124"/>
                  <a:gd name="T11" fmla="*/ 286 h 107"/>
                  <a:gd name="T12" fmla="*/ 150 w 124"/>
                  <a:gd name="T13" fmla="*/ 286 h 107"/>
                  <a:gd name="T14" fmla="*/ 163 w 124"/>
                  <a:gd name="T15" fmla="*/ 275 h 107"/>
                  <a:gd name="T16" fmla="*/ 193 w 124"/>
                  <a:gd name="T17" fmla="*/ 262 h 107"/>
                  <a:gd name="T18" fmla="*/ 214 w 124"/>
                  <a:gd name="T19" fmla="*/ 254 h 107"/>
                  <a:gd name="T20" fmla="*/ 233 w 124"/>
                  <a:gd name="T21" fmla="*/ 249 h 107"/>
                  <a:gd name="T22" fmla="*/ 252 w 124"/>
                  <a:gd name="T23" fmla="*/ 254 h 107"/>
                  <a:gd name="T24" fmla="*/ 278 w 124"/>
                  <a:gd name="T25" fmla="*/ 262 h 107"/>
                  <a:gd name="T26" fmla="*/ 313 w 124"/>
                  <a:gd name="T27" fmla="*/ 259 h 107"/>
                  <a:gd name="T28" fmla="*/ 316 w 124"/>
                  <a:gd name="T29" fmla="*/ 259 h 107"/>
                  <a:gd name="T30" fmla="*/ 321 w 124"/>
                  <a:gd name="T31" fmla="*/ 233 h 107"/>
                  <a:gd name="T32" fmla="*/ 332 w 124"/>
                  <a:gd name="T33" fmla="*/ 219 h 107"/>
                  <a:gd name="T34" fmla="*/ 324 w 124"/>
                  <a:gd name="T35" fmla="*/ 200 h 107"/>
                  <a:gd name="T36" fmla="*/ 303 w 124"/>
                  <a:gd name="T37" fmla="*/ 179 h 107"/>
                  <a:gd name="T38" fmla="*/ 286 w 124"/>
                  <a:gd name="T39" fmla="*/ 163 h 107"/>
                  <a:gd name="T40" fmla="*/ 273 w 124"/>
                  <a:gd name="T41" fmla="*/ 144 h 107"/>
                  <a:gd name="T42" fmla="*/ 273 w 124"/>
                  <a:gd name="T43" fmla="*/ 118 h 107"/>
                  <a:gd name="T44" fmla="*/ 268 w 124"/>
                  <a:gd name="T45" fmla="*/ 83 h 107"/>
                  <a:gd name="T46" fmla="*/ 268 w 124"/>
                  <a:gd name="T47" fmla="*/ 83 h 107"/>
                  <a:gd name="T48" fmla="*/ 268 w 124"/>
                  <a:gd name="T49" fmla="*/ 83 h 107"/>
                  <a:gd name="T50" fmla="*/ 260 w 124"/>
                  <a:gd name="T51" fmla="*/ 78 h 107"/>
                  <a:gd name="T52" fmla="*/ 230 w 124"/>
                  <a:gd name="T53" fmla="*/ 75 h 107"/>
                  <a:gd name="T54" fmla="*/ 206 w 124"/>
                  <a:gd name="T55" fmla="*/ 69 h 107"/>
                  <a:gd name="T56" fmla="*/ 187 w 124"/>
                  <a:gd name="T57" fmla="*/ 64 h 107"/>
                  <a:gd name="T58" fmla="*/ 158 w 124"/>
                  <a:gd name="T59" fmla="*/ 61 h 107"/>
                  <a:gd name="T60" fmla="*/ 126 w 124"/>
                  <a:gd name="T61" fmla="*/ 43 h 107"/>
                  <a:gd name="T62" fmla="*/ 112 w 124"/>
                  <a:gd name="T63" fmla="*/ 13 h 107"/>
                  <a:gd name="T64" fmla="*/ 80 w 124"/>
                  <a:gd name="T65" fmla="*/ 24 h 107"/>
                  <a:gd name="T66" fmla="*/ 59 w 124"/>
                  <a:gd name="T67" fmla="*/ 40 h 107"/>
                  <a:gd name="T68" fmla="*/ 48 w 124"/>
                  <a:gd name="T69" fmla="*/ 45 h 107"/>
                  <a:gd name="T70" fmla="*/ 40 w 124"/>
                  <a:gd name="T71" fmla="*/ 40 h 107"/>
                  <a:gd name="T72" fmla="*/ 40 w 124"/>
                  <a:gd name="T73" fmla="*/ 40 h 107"/>
                  <a:gd name="T74" fmla="*/ 35 w 124"/>
                  <a:gd name="T75" fmla="*/ 51 h 107"/>
                  <a:gd name="T76" fmla="*/ 48 w 124"/>
                  <a:gd name="T77" fmla="*/ 72 h 107"/>
                  <a:gd name="T78" fmla="*/ 48 w 124"/>
                  <a:gd name="T79" fmla="*/ 91 h 107"/>
                  <a:gd name="T80" fmla="*/ 29 w 124"/>
                  <a:gd name="T81" fmla="*/ 112 h 107"/>
                  <a:gd name="T82" fmla="*/ 8 w 124"/>
                  <a:gd name="T83" fmla="*/ 123 h 107"/>
                  <a:gd name="T84" fmla="*/ 13 w 124"/>
                  <a:gd name="T85" fmla="*/ 134 h 107"/>
                  <a:gd name="T86" fmla="*/ 11 w 124"/>
                  <a:gd name="T87" fmla="*/ 152 h 107"/>
                  <a:gd name="T88" fmla="*/ 24 w 124"/>
                  <a:gd name="T89" fmla="*/ 160 h 107"/>
                  <a:gd name="T90" fmla="*/ 29 w 124"/>
                  <a:gd name="T91" fmla="*/ 166 h 107"/>
                  <a:gd name="T92" fmla="*/ 29 w 124"/>
                  <a:gd name="T93" fmla="*/ 187 h 107"/>
                  <a:gd name="T94" fmla="*/ 29 w 124"/>
                  <a:gd name="T95" fmla="*/ 206 h 107"/>
                  <a:gd name="T96" fmla="*/ 35 w 124"/>
                  <a:gd name="T97" fmla="*/ 219 h 107"/>
                  <a:gd name="T98" fmla="*/ 43 w 124"/>
                  <a:gd name="T99" fmla="*/ 230 h 107"/>
                  <a:gd name="T100" fmla="*/ 40 w 124"/>
                  <a:gd name="T101" fmla="*/ 233 h 10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4" h="107">
                    <a:moveTo>
                      <a:pt x="15" y="87"/>
                    </a:moveTo>
                    <a:cubicBezTo>
                      <a:pt x="18" y="88"/>
                      <a:pt x="20" y="90"/>
                      <a:pt x="21" y="91"/>
                    </a:cubicBezTo>
                    <a:cubicBezTo>
                      <a:pt x="23" y="93"/>
                      <a:pt x="29" y="97"/>
                      <a:pt x="31" y="99"/>
                    </a:cubicBezTo>
                    <a:cubicBezTo>
                      <a:pt x="33" y="101"/>
                      <a:pt x="36" y="101"/>
                      <a:pt x="40" y="101"/>
                    </a:cubicBezTo>
                    <a:cubicBezTo>
                      <a:pt x="43" y="101"/>
                      <a:pt x="41" y="101"/>
                      <a:pt x="47" y="104"/>
                    </a:cubicBezTo>
                    <a:cubicBezTo>
                      <a:pt x="52" y="107"/>
                      <a:pt x="53" y="106"/>
                      <a:pt x="56" y="107"/>
                    </a:cubicBezTo>
                    <a:cubicBezTo>
                      <a:pt x="56" y="107"/>
                      <a:pt x="56" y="107"/>
                      <a:pt x="56" y="107"/>
                    </a:cubicBezTo>
                    <a:cubicBezTo>
                      <a:pt x="58" y="105"/>
                      <a:pt x="60" y="104"/>
                      <a:pt x="61" y="103"/>
                    </a:cubicBezTo>
                    <a:cubicBezTo>
                      <a:pt x="65" y="101"/>
                      <a:pt x="69" y="99"/>
                      <a:pt x="72" y="98"/>
                    </a:cubicBezTo>
                    <a:cubicBezTo>
                      <a:pt x="75" y="97"/>
                      <a:pt x="76" y="96"/>
                      <a:pt x="80" y="95"/>
                    </a:cubicBezTo>
                    <a:cubicBezTo>
                      <a:pt x="83" y="93"/>
                      <a:pt x="82" y="92"/>
                      <a:pt x="87" y="93"/>
                    </a:cubicBezTo>
                    <a:cubicBezTo>
                      <a:pt x="92" y="94"/>
                      <a:pt x="92" y="92"/>
                      <a:pt x="94" y="95"/>
                    </a:cubicBezTo>
                    <a:cubicBezTo>
                      <a:pt x="96" y="98"/>
                      <a:pt x="97" y="99"/>
                      <a:pt x="104" y="98"/>
                    </a:cubicBezTo>
                    <a:cubicBezTo>
                      <a:pt x="109" y="98"/>
                      <a:pt x="110" y="99"/>
                      <a:pt x="117" y="97"/>
                    </a:cubicBezTo>
                    <a:cubicBezTo>
                      <a:pt x="118" y="97"/>
                      <a:pt x="118" y="97"/>
                      <a:pt x="118" y="97"/>
                    </a:cubicBezTo>
                    <a:cubicBezTo>
                      <a:pt x="118" y="97"/>
                      <a:pt x="118" y="88"/>
                      <a:pt x="120" y="87"/>
                    </a:cubicBezTo>
                    <a:cubicBezTo>
                      <a:pt x="121" y="86"/>
                      <a:pt x="124" y="84"/>
                      <a:pt x="124" y="82"/>
                    </a:cubicBezTo>
                    <a:cubicBezTo>
                      <a:pt x="124" y="80"/>
                      <a:pt x="124" y="76"/>
                      <a:pt x="121" y="75"/>
                    </a:cubicBezTo>
                    <a:cubicBezTo>
                      <a:pt x="118" y="74"/>
                      <a:pt x="114" y="68"/>
                      <a:pt x="113" y="67"/>
                    </a:cubicBezTo>
                    <a:cubicBezTo>
                      <a:pt x="112" y="66"/>
                      <a:pt x="109" y="62"/>
                      <a:pt x="107" y="61"/>
                    </a:cubicBezTo>
                    <a:cubicBezTo>
                      <a:pt x="106" y="60"/>
                      <a:pt x="102" y="56"/>
                      <a:pt x="102" y="54"/>
                    </a:cubicBezTo>
                    <a:cubicBezTo>
                      <a:pt x="102" y="52"/>
                      <a:pt x="101" y="46"/>
                      <a:pt x="102" y="44"/>
                    </a:cubicBezTo>
                    <a:cubicBezTo>
                      <a:pt x="102" y="42"/>
                      <a:pt x="103" y="33"/>
                      <a:pt x="100" y="31"/>
                    </a:cubicBezTo>
                    <a:cubicBezTo>
                      <a:pt x="100" y="31"/>
                      <a:pt x="100" y="31"/>
                      <a:pt x="100" y="31"/>
                    </a:cubicBezTo>
                    <a:cubicBezTo>
                      <a:pt x="100" y="31"/>
                      <a:pt x="100" y="31"/>
                      <a:pt x="100" y="31"/>
                    </a:cubicBezTo>
                    <a:cubicBezTo>
                      <a:pt x="99" y="30"/>
                      <a:pt x="98" y="29"/>
                      <a:pt x="97" y="29"/>
                    </a:cubicBezTo>
                    <a:cubicBezTo>
                      <a:pt x="93" y="26"/>
                      <a:pt x="91" y="27"/>
                      <a:pt x="86" y="28"/>
                    </a:cubicBezTo>
                    <a:cubicBezTo>
                      <a:pt x="82" y="29"/>
                      <a:pt x="79" y="29"/>
                      <a:pt x="77" y="26"/>
                    </a:cubicBezTo>
                    <a:cubicBezTo>
                      <a:pt x="75" y="23"/>
                      <a:pt x="74" y="24"/>
                      <a:pt x="70" y="24"/>
                    </a:cubicBezTo>
                    <a:cubicBezTo>
                      <a:pt x="66" y="24"/>
                      <a:pt x="62" y="24"/>
                      <a:pt x="59" y="23"/>
                    </a:cubicBezTo>
                    <a:cubicBezTo>
                      <a:pt x="56" y="22"/>
                      <a:pt x="52" y="18"/>
                      <a:pt x="47" y="16"/>
                    </a:cubicBezTo>
                    <a:cubicBezTo>
                      <a:pt x="42" y="14"/>
                      <a:pt x="45" y="10"/>
                      <a:pt x="42" y="5"/>
                    </a:cubicBezTo>
                    <a:cubicBezTo>
                      <a:pt x="40" y="0"/>
                      <a:pt x="34" y="9"/>
                      <a:pt x="30" y="9"/>
                    </a:cubicBezTo>
                    <a:cubicBezTo>
                      <a:pt x="26" y="9"/>
                      <a:pt x="24" y="13"/>
                      <a:pt x="22" y="15"/>
                    </a:cubicBezTo>
                    <a:cubicBezTo>
                      <a:pt x="21" y="18"/>
                      <a:pt x="19" y="19"/>
                      <a:pt x="18" y="17"/>
                    </a:cubicBezTo>
                    <a:cubicBezTo>
                      <a:pt x="17" y="17"/>
                      <a:pt x="16" y="16"/>
                      <a:pt x="15" y="15"/>
                    </a:cubicBezTo>
                    <a:cubicBezTo>
                      <a:pt x="15" y="15"/>
                      <a:pt x="15" y="15"/>
                      <a:pt x="15" y="15"/>
                    </a:cubicBezTo>
                    <a:cubicBezTo>
                      <a:pt x="15" y="16"/>
                      <a:pt x="14" y="17"/>
                      <a:pt x="13" y="19"/>
                    </a:cubicBezTo>
                    <a:cubicBezTo>
                      <a:pt x="13" y="22"/>
                      <a:pt x="18" y="25"/>
                      <a:pt x="18" y="27"/>
                    </a:cubicBezTo>
                    <a:cubicBezTo>
                      <a:pt x="19" y="29"/>
                      <a:pt x="18" y="32"/>
                      <a:pt x="18" y="34"/>
                    </a:cubicBezTo>
                    <a:cubicBezTo>
                      <a:pt x="18" y="37"/>
                      <a:pt x="14" y="40"/>
                      <a:pt x="11" y="42"/>
                    </a:cubicBezTo>
                    <a:cubicBezTo>
                      <a:pt x="8" y="43"/>
                      <a:pt x="6" y="44"/>
                      <a:pt x="3" y="46"/>
                    </a:cubicBezTo>
                    <a:cubicBezTo>
                      <a:pt x="0" y="48"/>
                      <a:pt x="4" y="49"/>
                      <a:pt x="5" y="50"/>
                    </a:cubicBezTo>
                    <a:cubicBezTo>
                      <a:pt x="7" y="52"/>
                      <a:pt x="4" y="54"/>
                      <a:pt x="4" y="57"/>
                    </a:cubicBezTo>
                    <a:cubicBezTo>
                      <a:pt x="4" y="60"/>
                      <a:pt x="6" y="60"/>
                      <a:pt x="9" y="60"/>
                    </a:cubicBezTo>
                    <a:cubicBezTo>
                      <a:pt x="11" y="59"/>
                      <a:pt x="11" y="62"/>
                      <a:pt x="11" y="62"/>
                    </a:cubicBezTo>
                    <a:cubicBezTo>
                      <a:pt x="11" y="70"/>
                      <a:pt x="11" y="70"/>
                      <a:pt x="11" y="70"/>
                    </a:cubicBezTo>
                    <a:cubicBezTo>
                      <a:pt x="11" y="70"/>
                      <a:pt x="11" y="75"/>
                      <a:pt x="11" y="77"/>
                    </a:cubicBezTo>
                    <a:cubicBezTo>
                      <a:pt x="12" y="79"/>
                      <a:pt x="12" y="81"/>
                      <a:pt x="13" y="82"/>
                    </a:cubicBezTo>
                    <a:cubicBezTo>
                      <a:pt x="13" y="84"/>
                      <a:pt x="16" y="86"/>
                      <a:pt x="16" y="86"/>
                    </a:cubicBezTo>
                    <a:cubicBezTo>
                      <a:pt x="16" y="86"/>
                      <a:pt x="16" y="86"/>
                      <a:pt x="15" y="87"/>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72" name="Freeform 69">
                <a:extLst>
                  <a:ext uri="{FF2B5EF4-FFF2-40B4-BE49-F238E27FC236}">
                    <a16:creationId xmlns:a16="http://schemas.microsoft.com/office/drawing/2014/main" id="{B99B92EB-C49A-48CB-A5DB-EF3F073B9B3E}"/>
                  </a:ext>
                </a:extLst>
              </p:cNvPr>
              <p:cNvSpPr>
                <a:spLocks/>
              </p:cNvSpPr>
              <p:nvPr/>
            </p:nvSpPr>
            <p:spPr bwMode="auto">
              <a:xfrm>
                <a:off x="3926743" y="4351666"/>
                <a:ext cx="518411" cy="494815"/>
              </a:xfrm>
              <a:custGeom>
                <a:avLst/>
                <a:gdLst>
                  <a:gd name="T0" fmla="*/ 265 w 99"/>
                  <a:gd name="T1" fmla="*/ 154 h 95"/>
                  <a:gd name="T2" fmla="*/ 244 w 99"/>
                  <a:gd name="T3" fmla="*/ 170 h 95"/>
                  <a:gd name="T4" fmla="*/ 228 w 99"/>
                  <a:gd name="T5" fmla="*/ 170 h 95"/>
                  <a:gd name="T6" fmla="*/ 209 w 99"/>
                  <a:gd name="T7" fmla="*/ 170 h 95"/>
                  <a:gd name="T8" fmla="*/ 206 w 99"/>
                  <a:gd name="T9" fmla="*/ 189 h 95"/>
                  <a:gd name="T10" fmla="*/ 177 w 99"/>
                  <a:gd name="T11" fmla="*/ 224 h 95"/>
                  <a:gd name="T12" fmla="*/ 171 w 99"/>
                  <a:gd name="T13" fmla="*/ 208 h 95"/>
                  <a:gd name="T14" fmla="*/ 169 w 99"/>
                  <a:gd name="T15" fmla="*/ 192 h 95"/>
                  <a:gd name="T16" fmla="*/ 161 w 99"/>
                  <a:gd name="T17" fmla="*/ 184 h 95"/>
                  <a:gd name="T18" fmla="*/ 147 w 99"/>
                  <a:gd name="T19" fmla="*/ 176 h 95"/>
                  <a:gd name="T20" fmla="*/ 139 w 99"/>
                  <a:gd name="T21" fmla="*/ 157 h 95"/>
                  <a:gd name="T22" fmla="*/ 131 w 99"/>
                  <a:gd name="T23" fmla="*/ 152 h 95"/>
                  <a:gd name="T24" fmla="*/ 112 w 99"/>
                  <a:gd name="T25" fmla="*/ 165 h 95"/>
                  <a:gd name="T26" fmla="*/ 107 w 99"/>
                  <a:gd name="T27" fmla="*/ 192 h 95"/>
                  <a:gd name="T28" fmla="*/ 102 w 99"/>
                  <a:gd name="T29" fmla="*/ 208 h 95"/>
                  <a:gd name="T30" fmla="*/ 86 w 99"/>
                  <a:gd name="T31" fmla="*/ 216 h 95"/>
                  <a:gd name="T32" fmla="*/ 83 w 99"/>
                  <a:gd name="T33" fmla="*/ 226 h 95"/>
                  <a:gd name="T34" fmla="*/ 48 w 99"/>
                  <a:gd name="T35" fmla="*/ 226 h 95"/>
                  <a:gd name="T36" fmla="*/ 35 w 99"/>
                  <a:gd name="T37" fmla="*/ 234 h 95"/>
                  <a:gd name="T38" fmla="*/ 27 w 99"/>
                  <a:gd name="T39" fmla="*/ 240 h 95"/>
                  <a:gd name="T40" fmla="*/ 19 w 99"/>
                  <a:gd name="T41" fmla="*/ 253 h 95"/>
                  <a:gd name="T42" fmla="*/ 13 w 99"/>
                  <a:gd name="T43" fmla="*/ 245 h 95"/>
                  <a:gd name="T44" fmla="*/ 11 w 99"/>
                  <a:gd name="T45" fmla="*/ 234 h 95"/>
                  <a:gd name="T46" fmla="*/ 19 w 99"/>
                  <a:gd name="T47" fmla="*/ 221 h 95"/>
                  <a:gd name="T48" fmla="*/ 13 w 99"/>
                  <a:gd name="T49" fmla="*/ 202 h 95"/>
                  <a:gd name="T50" fmla="*/ 3 w 99"/>
                  <a:gd name="T51" fmla="*/ 178 h 95"/>
                  <a:gd name="T52" fmla="*/ 3 w 99"/>
                  <a:gd name="T53" fmla="*/ 157 h 95"/>
                  <a:gd name="T54" fmla="*/ 3 w 99"/>
                  <a:gd name="T55" fmla="*/ 136 h 95"/>
                  <a:gd name="T56" fmla="*/ 8 w 99"/>
                  <a:gd name="T57" fmla="*/ 117 h 95"/>
                  <a:gd name="T58" fmla="*/ 21 w 99"/>
                  <a:gd name="T59" fmla="*/ 107 h 95"/>
                  <a:gd name="T60" fmla="*/ 27 w 99"/>
                  <a:gd name="T61" fmla="*/ 64 h 95"/>
                  <a:gd name="T62" fmla="*/ 37 w 99"/>
                  <a:gd name="T63" fmla="*/ 53 h 95"/>
                  <a:gd name="T64" fmla="*/ 48 w 99"/>
                  <a:gd name="T65" fmla="*/ 37 h 95"/>
                  <a:gd name="T66" fmla="*/ 54 w 99"/>
                  <a:gd name="T67" fmla="*/ 24 h 95"/>
                  <a:gd name="T68" fmla="*/ 75 w 99"/>
                  <a:gd name="T69" fmla="*/ 21 h 95"/>
                  <a:gd name="T70" fmla="*/ 88 w 99"/>
                  <a:gd name="T71" fmla="*/ 24 h 95"/>
                  <a:gd name="T72" fmla="*/ 94 w 99"/>
                  <a:gd name="T73" fmla="*/ 11 h 95"/>
                  <a:gd name="T74" fmla="*/ 99 w 99"/>
                  <a:gd name="T75" fmla="*/ 0 h 95"/>
                  <a:gd name="T76" fmla="*/ 99 w 99"/>
                  <a:gd name="T77" fmla="*/ 0 h 95"/>
                  <a:gd name="T78" fmla="*/ 115 w 99"/>
                  <a:gd name="T79" fmla="*/ 11 h 95"/>
                  <a:gd name="T80" fmla="*/ 142 w 99"/>
                  <a:gd name="T81" fmla="*/ 32 h 95"/>
                  <a:gd name="T82" fmla="*/ 166 w 99"/>
                  <a:gd name="T83" fmla="*/ 37 h 95"/>
                  <a:gd name="T84" fmla="*/ 185 w 99"/>
                  <a:gd name="T85" fmla="*/ 45 h 95"/>
                  <a:gd name="T86" fmla="*/ 217 w 99"/>
                  <a:gd name="T87" fmla="*/ 53 h 95"/>
                  <a:gd name="T88" fmla="*/ 238 w 99"/>
                  <a:gd name="T89" fmla="*/ 69 h 95"/>
                  <a:gd name="T90" fmla="*/ 249 w 99"/>
                  <a:gd name="T91" fmla="*/ 101 h 95"/>
                  <a:gd name="T92" fmla="*/ 265 w 99"/>
                  <a:gd name="T93" fmla="*/ 133 h 95"/>
                  <a:gd name="T94" fmla="*/ 265 w 99"/>
                  <a:gd name="T95" fmla="*/ 154 h 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9" h="95">
                    <a:moveTo>
                      <a:pt x="99" y="58"/>
                    </a:moveTo>
                    <a:cubicBezTo>
                      <a:pt x="91" y="64"/>
                      <a:pt x="91" y="64"/>
                      <a:pt x="91" y="64"/>
                    </a:cubicBezTo>
                    <a:cubicBezTo>
                      <a:pt x="91" y="64"/>
                      <a:pt x="86" y="64"/>
                      <a:pt x="85" y="64"/>
                    </a:cubicBezTo>
                    <a:cubicBezTo>
                      <a:pt x="83" y="64"/>
                      <a:pt x="79" y="62"/>
                      <a:pt x="78" y="64"/>
                    </a:cubicBezTo>
                    <a:cubicBezTo>
                      <a:pt x="78" y="66"/>
                      <a:pt x="77" y="71"/>
                      <a:pt x="77" y="71"/>
                    </a:cubicBezTo>
                    <a:cubicBezTo>
                      <a:pt x="77" y="72"/>
                      <a:pt x="69" y="83"/>
                      <a:pt x="66" y="84"/>
                    </a:cubicBezTo>
                    <a:cubicBezTo>
                      <a:pt x="66" y="84"/>
                      <a:pt x="65" y="80"/>
                      <a:pt x="64" y="78"/>
                    </a:cubicBezTo>
                    <a:cubicBezTo>
                      <a:pt x="63" y="76"/>
                      <a:pt x="62" y="74"/>
                      <a:pt x="63" y="72"/>
                    </a:cubicBezTo>
                    <a:cubicBezTo>
                      <a:pt x="63" y="71"/>
                      <a:pt x="62" y="69"/>
                      <a:pt x="60" y="69"/>
                    </a:cubicBezTo>
                    <a:cubicBezTo>
                      <a:pt x="59" y="68"/>
                      <a:pt x="56" y="67"/>
                      <a:pt x="55" y="66"/>
                    </a:cubicBezTo>
                    <a:cubicBezTo>
                      <a:pt x="54" y="65"/>
                      <a:pt x="52" y="60"/>
                      <a:pt x="52" y="59"/>
                    </a:cubicBezTo>
                    <a:cubicBezTo>
                      <a:pt x="52" y="58"/>
                      <a:pt x="51" y="56"/>
                      <a:pt x="49" y="57"/>
                    </a:cubicBezTo>
                    <a:cubicBezTo>
                      <a:pt x="47" y="57"/>
                      <a:pt x="43" y="61"/>
                      <a:pt x="42" y="62"/>
                    </a:cubicBezTo>
                    <a:cubicBezTo>
                      <a:pt x="42" y="63"/>
                      <a:pt x="40" y="70"/>
                      <a:pt x="40" y="72"/>
                    </a:cubicBezTo>
                    <a:cubicBezTo>
                      <a:pt x="41" y="73"/>
                      <a:pt x="40" y="76"/>
                      <a:pt x="38" y="78"/>
                    </a:cubicBezTo>
                    <a:cubicBezTo>
                      <a:pt x="37" y="79"/>
                      <a:pt x="33" y="79"/>
                      <a:pt x="32" y="81"/>
                    </a:cubicBezTo>
                    <a:cubicBezTo>
                      <a:pt x="31" y="84"/>
                      <a:pt x="31" y="85"/>
                      <a:pt x="31" y="85"/>
                    </a:cubicBezTo>
                    <a:cubicBezTo>
                      <a:pt x="31" y="85"/>
                      <a:pt x="20" y="83"/>
                      <a:pt x="18" y="85"/>
                    </a:cubicBezTo>
                    <a:cubicBezTo>
                      <a:pt x="16" y="87"/>
                      <a:pt x="14" y="87"/>
                      <a:pt x="13" y="88"/>
                    </a:cubicBezTo>
                    <a:cubicBezTo>
                      <a:pt x="12" y="88"/>
                      <a:pt x="10" y="88"/>
                      <a:pt x="10" y="90"/>
                    </a:cubicBezTo>
                    <a:cubicBezTo>
                      <a:pt x="10" y="92"/>
                      <a:pt x="10" y="95"/>
                      <a:pt x="7" y="95"/>
                    </a:cubicBezTo>
                    <a:cubicBezTo>
                      <a:pt x="5" y="94"/>
                      <a:pt x="5" y="93"/>
                      <a:pt x="5" y="92"/>
                    </a:cubicBezTo>
                    <a:cubicBezTo>
                      <a:pt x="5" y="90"/>
                      <a:pt x="3" y="90"/>
                      <a:pt x="4" y="88"/>
                    </a:cubicBezTo>
                    <a:cubicBezTo>
                      <a:pt x="6" y="86"/>
                      <a:pt x="7" y="86"/>
                      <a:pt x="7" y="83"/>
                    </a:cubicBezTo>
                    <a:cubicBezTo>
                      <a:pt x="7" y="80"/>
                      <a:pt x="6" y="77"/>
                      <a:pt x="5" y="76"/>
                    </a:cubicBezTo>
                    <a:cubicBezTo>
                      <a:pt x="4" y="74"/>
                      <a:pt x="0" y="70"/>
                      <a:pt x="1" y="67"/>
                    </a:cubicBezTo>
                    <a:cubicBezTo>
                      <a:pt x="2" y="65"/>
                      <a:pt x="2" y="63"/>
                      <a:pt x="1" y="59"/>
                    </a:cubicBezTo>
                    <a:cubicBezTo>
                      <a:pt x="0" y="56"/>
                      <a:pt x="1" y="52"/>
                      <a:pt x="1" y="51"/>
                    </a:cubicBezTo>
                    <a:cubicBezTo>
                      <a:pt x="2" y="50"/>
                      <a:pt x="3" y="46"/>
                      <a:pt x="3" y="44"/>
                    </a:cubicBezTo>
                    <a:cubicBezTo>
                      <a:pt x="3" y="43"/>
                      <a:pt x="7" y="42"/>
                      <a:pt x="8" y="40"/>
                    </a:cubicBezTo>
                    <a:cubicBezTo>
                      <a:pt x="10" y="39"/>
                      <a:pt x="10" y="25"/>
                      <a:pt x="10" y="24"/>
                    </a:cubicBezTo>
                    <a:cubicBezTo>
                      <a:pt x="10" y="23"/>
                      <a:pt x="12" y="22"/>
                      <a:pt x="14" y="20"/>
                    </a:cubicBezTo>
                    <a:cubicBezTo>
                      <a:pt x="16" y="18"/>
                      <a:pt x="17" y="15"/>
                      <a:pt x="18" y="14"/>
                    </a:cubicBezTo>
                    <a:cubicBezTo>
                      <a:pt x="19" y="13"/>
                      <a:pt x="19" y="11"/>
                      <a:pt x="20" y="9"/>
                    </a:cubicBezTo>
                    <a:cubicBezTo>
                      <a:pt x="21" y="7"/>
                      <a:pt x="26" y="7"/>
                      <a:pt x="28" y="8"/>
                    </a:cubicBezTo>
                    <a:cubicBezTo>
                      <a:pt x="30" y="9"/>
                      <a:pt x="31" y="11"/>
                      <a:pt x="33" y="9"/>
                    </a:cubicBezTo>
                    <a:cubicBezTo>
                      <a:pt x="34" y="8"/>
                      <a:pt x="34" y="8"/>
                      <a:pt x="35" y="4"/>
                    </a:cubicBezTo>
                    <a:cubicBezTo>
                      <a:pt x="36" y="3"/>
                      <a:pt x="37" y="1"/>
                      <a:pt x="37" y="0"/>
                    </a:cubicBezTo>
                    <a:cubicBezTo>
                      <a:pt x="37" y="0"/>
                      <a:pt x="37" y="0"/>
                      <a:pt x="37" y="0"/>
                    </a:cubicBezTo>
                    <a:cubicBezTo>
                      <a:pt x="40" y="1"/>
                      <a:pt x="42" y="3"/>
                      <a:pt x="43" y="4"/>
                    </a:cubicBezTo>
                    <a:cubicBezTo>
                      <a:pt x="45" y="6"/>
                      <a:pt x="51" y="10"/>
                      <a:pt x="53" y="12"/>
                    </a:cubicBezTo>
                    <a:cubicBezTo>
                      <a:pt x="55" y="14"/>
                      <a:pt x="58" y="14"/>
                      <a:pt x="62" y="14"/>
                    </a:cubicBezTo>
                    <a:cubicBezTo>
                      <a:pt x="65" y="14"/>
                      <a:pt x="63" y="14"/>
                      <a:pt x="69" y="17"/>
                    </a:cubicBezTo>
                    <a:cubicBezTo>
                      <a:pt x="75" y="20"/>
                      <a:pt x="75" y="19"/>
                      <a:pt x="81" y="20"/>
                    </a:cubicBezTo>
                    <a:cubicBezTo>
                      <a:pt x="87" y="22"/>
                      <a:pt x="86" y="22"/>
                      <a:pt x="89" y="26"/>
                    </a:cubicBezTo>
                    <a:cubicBezTo>
                      <a:pt x="93" y="31"/>
                      <a:pt x="92" y="34"/>
                      <a:pt x="93" y="38"/>
                    </a:cubicBezTo>
                    <a:cubicBezTo>
                      <a:pt x="93" y="42"/>
                      <a:pt x="93" y="48"/>
                      <a:pt x="99" y="50"/>
                    </a:cubicBezTo>
                    <a:cubicBezTo>
                      <a:pt x="99" y="58"/>
                      <a:pt x="99" y="58"/>
                      <a:pt x="99" y="58"/>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73" name="Freeform 70">
                <a:extLst>
                  <a:ext uri="{FF2B5EF4-FFF2-40B4-BE49-F238E27FC236}">
                    <a16:creationId xmlns:a16="http://schemas.microsoft.com/office/drawing/2014/main" id="{55BF57AF-334F-4DE8-9B15-20D71DAB5FAD}"/>
                  </a:ext>
                </a:extLst>
              </p:cNvPr>
              <p:cNvSpPr>
                <a:spLocks/>
              </p:cNvSpPr>
              <p:nvPr/>
            </p:nvSpPr>
            <p:spPr bwMode="auto">
              <a:xfrm>
                <a:off x="4335603" y="4377091"/>
                <a:ext cx="559493" cy="381379"/>
              </a:xfrm>
              <a:custGeom>
                <a:avLst/>
                <a:gdLst>
                  <a:gd name="T0" fmla="*/ 281 w 107"/>
                  <a:gd name="T1" fmla="*/ 43 h 73"/>
                  <a:gd name="T2" fmla="*/ 273 w 107"/>
                  <a:gd name="T3" fmla="*/ 45 h 73"/>
                  <a:gd name="T4" fmla="*/ 257 w 107"/>
                  <a:gd name="T5" fmla="*/ 51 h 73"/>
                  <a:gd name="T6" fmla="*/ 249 w 107"/>
                  <a:gd name="T7" fmla="*/ 40 h 73"/>
                  <a:gd name="T8" fmla="*/ 254 w 107"/>
                  <a:gd name="T9" fmla="*/ 27 h 73"/>
                  <a:gd name="T10" fmla="*/ 262 w 107"/>
                  <a:gd name="T11" fmla="*/ 19 h 73"/>
                  <a:gd name="T12" fmla="*/ 254 w 107"/>
                  <a:gd name="T13" fmla="*/ 13 h 73"/>
                  <a:gd name="T14" fmla="*/ 246 w 107"/>
                  <a:gd name="T15" fmla="*/ 11 h 73"/>
                  <a:gd name="T16" fmla="*/ 233 w 107"/>
                  <a:gd name="T17" fmla="*/ 19 h 73"/>
                  <a:gd name="T18" fmla="*/ 227 w 107"/>
                  <a:gd name="T19" fmla="*/ 5 h 73"/>
                  <a:gd name="T20" fmla="*/ 206 w 107"/>
                  <a:gd name="T21" fmla="*/ 8 h 73"/>
                  <a:gd name="T22" fmla="*/ 195 w 107"/>
                  <a:gd name="T23" fmla="*/ 19 h 73"/>
                  <a:gd name="T24" fmla="*/ 166 w 107"/>
                  <a:gd name="T25" fmla="*/ 13 h 73"/>
                  <a:gd name="T26" fmla="*/ 166 w 107"/>
                  <a:gd name="T27" fmla="*/ 13 h 73"/>
                  <a:gd name="T28" fmla="*/ 166 w 107"/>
                  <a:gd name="T29" fmla="*/ 13 h 73"/>
                  <a:gd name="T30" fmla="*/ 128 w 107"/>
                  <a:gd name="T31" fmla="*/ 19 h 73"/>
                  <a:gd name="T32" fmla="*/ 102 w 107"/>
                  <a:gd name="T33" fmla="*/ 8 h 73"/>
                  <a:gd name="T34" fmla="*/ 83 w 107"/>
                  <a:gd name="T35" fmla="*/ 3 h 73"/>
                  <a:gd name="T36" fmla="*/ 64 w 107"/>
                  <a:gd name="T37" fmla="*/ 8 h 73"/>
                  <a:gd name="T38" fmla="*/ 43 w 107"/>
                  <a:gd name="T39" fmla="*/ 16 h 73"/>
                  <a:gd name="T40" fmla="*/ 13 w 107"/>
                  <a:gd name="T41" fmla="*/ 32 h 73"/>
                  <a:gd name="T42" fmla="*/ 0 w 107"/>
                  <a:gd name="T43" fmla="*/ 40 h 73"/>
                  <a:gd name="T44" fmla="*/ 8 w 107"/>
                  <a:gd name="T45" fmla="*/ 43 h 73"/>
                  <a:gd name="T46" fmla="*/ 29 w 107"/>
                  <a:gd name="T47" fmla="*/ 59 h 73"/>
                  <a:gd name="T48" fmla="*/ 40 w 107"/>
                  <a:gd name="T49" fmla="*/ 91 h 73"/>
                  <a:gd name="T50" fmla="*/ 56 w 107"/>
                  <a:gd name="T51" fmla="*/ 120 h 73"/>
                  <a:gd name="T52" fmla="*/ 56 w 107"/>
                  <a:gd name="T53" fmla="*/ 142 h 73"/>
                  <a:gd name="T54" fmla="*/ 59 w 107"/>
                  <a:gd name="T55" fmla="*/ 142 h 73"/>
                  <a:gd name="T56" fmla="*/ 75 w 107"/>
                  <a:gd name="T57" fmla="*/ 168 h 73"/>
                  <a:gd name="T58" fmla="*/ 104 w 107"/>
                  <a:gd name="T59" fmla="*/ 171 h 73"/>
                  <a:gd name="T60" fmla="*/ 104 w 107"/>
                  <a:gd name="T61" fmla="*/ 158 h 73"/>
                  <a:gd name="T62" fmla="*/ 123 w 107"/>
                  <a:gd name="T63" fmla="*/ 160 h 73"/>
                  <a:gd name="T64" fmla="*/ 123 w 107"/>
                  <a:gd name="T65" fmla="*/ 171 h 73"/>
                  <a:gd name="T66" fmla="*/ 126 w 107"/>
                  <a:gd name="T67" fmla="*/ 179 h 73"/>
                  <a:gd name="T68" fmla="*/ 144 w 107"/>
                  <a:gd name="T69" fmla="*/ 187 h 73"/>
                  <a:gd name="T70" fmla="*/ 152 w 107"/>
                  <a:gd name="T71" fmla="*/ 195 h 73"/>
                  <a:gd name="T72" fmla="*/ 182 w 107"/>
                  <a:gd name="T73" fmla="*/ 176 h 73"/>
                  <a:gd name="T74" fmla="*/ 190 w 107"/>
                  <a:gd name="T75" fmla="*/ 163 h 73"/>
                  <a:gd name="T76" fmla="*/ 211 w 107"/>
                  <a:gd name="T77" fmla="*/ 158 h 73"/>
                  <a:gd name="T78" fmla="*/ 241 w 107"/>
                  <a:gd name="T79" fmla="*/ 142 h 73"/>
                  <a:gd name="T80" fmla="*/ 246 w 107"/>
                  <a:gd name="T81" fmla="*/ 134 h 73"/>
                  <a:gd name="T82" fmla="*/ 238 w 107"/>
                  <a:gd name="T83" fmla="*/ 118 h 73"/>
                  <a:gd name="T84" fmla="*/ 251 w 107"/>
                  <a:gd name="T85" fmla="*/ 96 h 73"/>
                  <a:gd name="T86" fmla="*/ 262 w 107"/>
                  <a:gd name="T87" fmla="*/ 93 h 73"/>
                  <a:gd name="T88" fmla="*/ 270 w 107"/>
                  <a:gd name="T89" fmla="*/ 75 h 73"/>
                  <a:gd name="T90" fmla="*/ 286 w 107"/>
                  <a:gd name="T91" fmla="*/ 59 h 73"/>
                  <a:gd name="T92" fmla="*/ 286 w 107"/>
                  <a:gd name="T93" fmla="*/ 51 h 73"/>
                  <a:gd name="T94" fmla="*/ 281 w 107"/>
                  <a:gd name="T95" fmla="*/ 43 h 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7" h="73">
                    <a:moveTo>
                      <a:pt x="105" y="16"/>
                    </a:moveTo>
                    <a:cubicBezTo>
                      <a:pt x="104" y="15"/>
                      <a:pt x="104" y="16"/>
                      <a:pt x="102" y="17"/>
                    </a:cubicBezTo>
                    <a:cubicBezTo>
                      <a:pt x="100" y="18"/>
                      <a:pt x="97" y="20"/>
                      <a:pt x="96" y="19"/>
                    </a:cubicBezTo>
                    <a:cubicBezTo>
                      <a:pt x="95" y="18"/>
                      <a:pt x="93" y="16"/>
                      <a:pt x="93" y="15"/>
                    </a:cubicBezTo>
                    <a:cubicBezTo>
                      <a:pt x="93" y="13"/>
                      <a:pt x="93" y="11"/>
                      <a:pt x="95" y="10"/>
                    </a:cubicBezTo>
                    <a:cubicBezTo>
                      <a:pt x="97" y="9"/>
                      <a:pt x="98" y="7"/>
                      <a:pt x="98" y="7"/>
                    </a:cubicBezTo>
                    <a:cubicBezTo>
                      <a:pt x="98" y="7"/>
                      <a:pt x="96" y="5"/>
                      <a:pt x="95" y="5"/>
                    </a:cubicBezTo>
                    <a:cubicBezTo>
                      <a:pt x="93" y="4"/>
                      <a:pt x="92" y="4"/>
                      <a:pt x="92" y="4"/>
                    </a:cubicBezTo>
                    <a:cubicBezTo>
                      <a:pt x="87" y="7"/>
                      <a:pt x="87" y="7"/>
                      <a:pt x="87" y="7"/>
                    </a:cubicBezTo>
                    <a:cubicBezTo>
                      <a:pt x="87" y="7"/>
                      <a:pt x="86" y="3"/>
                      <a:pt x="85" y="2"/>
                    </a:cubicBezTo>
                    <a:cubicBezTo>
                      <a:pt x="83" y="1"/>
                      <a:pt x="79" y="1"/>
                      <a:pt x="77" y="3"/>
                    </a:cubicBezTo>
                    <a:cubicBezTo>
                      <a:pt x="75" y="5"/>
                      <a:pt x="74" y="7"/>
                      <a:pt x="73" y="7"/>
                    </a:cubicBezTo>
                    <a:cubicBezTo>
                      <a:pt x="72" y="7"/>
                      <a:pt x="62" y="5"/>
                      <a:pt x="62" y="5"/>
                    </a:cubicBezTo>
                    <a:cubicBezTo>
                      <a:pt x="62" y="5"/>
                      <a:pt x="62" y="5"/>
                      <a:pt x="62" y="5"/>
                    </a:cubicBezTo>
                    <a:cubicBezTo>
                      <a:pt x="62" y="5"/>
                      <a:pt x="62" y="5"/>
                      <a:pt x="62" y="5"/>
                    </a:cubicBezTo>
                    <a:cubicBezTo>
                      <a:pt x="54" y="8"/>
                      <a:pt x="53" y="6"/>
                      <a:pt x="48" y="7"/>
                    </a:cubicBezTo>
                    <a:cubicBezTo>
                      <a:pt x="41" y="8"/>
                      <a:pt x="40" y="6"/>
                      <a:pt x="38" y="3"/>
                    </a:cubicBezTo>
                    <a:cubicBezTo>
                      <a:pt x="36" y="1"/>
                      <a:pt x="36" y="2"/>
                      <a:pt x="31" y="1"/>
                    </a:cubicBezTo>
                    <a:cubicBezTo>
                      <a:pt x="26" y="0"/>
                      <a:pt x="27" y="2"/>
                      <a:pt x="24" y="3"/>
                    </a:cubicBezTo>
                    <a:cubicBezTo>
                      <a:pt x="20" y="4"/>
                      <a:pt x="19" y="5"/>
                      <a:pt x="16" y="6"/>
                    </a:cubicBezTo>
                    <a:cubicBezTo>
                      <a:pt x="13" y="7"/>
                      <a:pt x="9" y="9"/>
                      <a:pt x="5" y="12"/>
                    </a:cubicBezTo>
                    <a:cubicBezTo>
                      <a:pt x="4" y="12"/>
                      <a:pt x="2" y="14"/>
                      <a:pt x="0" y="15"/>
                    </a:cubicBezTo>
                    <a:cubicBezTo>
                      <a:pt x="1" y="15"/>
                      <a:pt x="2" y="15"/>
                      <a:pt x="3" y="16"/>
                    </a:cubicBezTo>
                    <a:cubicBezTo>
                      <a:pt x="9" y="18"/>
                      <a:pt x="8" y="17"/>
                      <a:pt x="11" y="22"/>
                    </a:cubicBezTo>
                    <a:cubicBezTo>
                      <a:pt x="15" y="26"/>
                      <a:pt x="14" y="29"/>
                      <a:pt x="15" y="34"/>
                    </a:cubicBezTo>
                    <a:cubicBezTo>
                      <a:pt x="15" y="38"/>
                      <a:pt x="15" y="43"/>
                      <a:pt x="21" y="45"/>
                    </a:cubicBezTo>
                    <a:cubicBezTo>
                      <a:pt x="21" y="53"/>
                      <a:pt x="21" y="53"/>
                      <a:pt x="21" y="53"/>
                    </a:cubicBezTo>
                    <a:cubicBezTo>
                      <a:pt x="22" y="53"/>
                      <a:pt x="22" y="53"/>
                      <a:pt x="22" y="53"/>
                    </a:cubicBezTo>
                    <a:cubicBezTo>
                      <a:pt x="23" y="53"/>
                      <a:pt x="26" y="61"/>
                      <a:pt x="28" y="63"/>
                    </a:cubicBezTo>
                    <a:cubicBezTo>
                      <a:pt x="29" y="66"/>
                      <a:pt x="38" y="64"/>
                      <a:pt x="39" y="64"/>
                    </a:cubicBezTo>
                    <a:cubicBezTo>
                      <a:pt x="39" y="63"/>
                      <a:pt x="38" y="61"/>
                      <a:pt x="39" y="59"/>
                    </a:cubicBezTo>
                    <a:cubicBezTo>
                      <a:pt x="41" y="57"/>
                      <a:pt x="46" y="60"/>
                      <a:pt x="46" y="60"/>
                    </a:cubicBezTo>
                    <a:cubicBezTo>
                      <a:pt x="46" y="60"/>
                      <a:pt x="46" y="62"/>
                      <a:pt x="46" y="64"/>
                    </a:cubicBezTo>
                    <a:cubicBezTo>
                      <a:pt x="46" y="65"/>
                      <a:pt x="46" y="67"/>
                      <a:pt x="47" y="67"/>
                    </a:cubicBezTo>
                    <a:cubicBezTo>
                      <a:pt x="49" y="67"/>
                      <a:pt x="53" y="69"/>
                      <a:pt x="54" y="70"/>
                    </a:cubicBezTo>
                    <a:cubicBezTo>
                      <a:pt x="55" y="70"/>
                      <a:pt x="57" y="73"/>
                      <a:pt x="57" y="73"/>
                    </a:cubicBezTo>
                    <a:cubicBezTo>
                      <a:pt x="68" y="66"/>
                      <a:pt x="68" y="66"/>
                      <a:pt x="68" y="66"/>
                    </a:cubicBezTo>
                    <a:cubicBezTo>
                      <a:pt x="68" y="66"/>
                      <a:pt x="68" y="61"/>
                      <a:pt x="71" y="61"/>
                    </a:cubicBezTo>
                    <a:cubicBezTo>
                      <a:pt x="73" y="61"/>
                      <a:pt x="77" y="61"/>
                      <a:pt x="79" y="59"/>
                    </a:cubicBezTo>
                    <a:cubicBezTo>
                      <a:pt x="81" y="58"/>
                      <a:pt x="88" y="55"/>
                      <a:pt x="90" y="53"/>
                    </a:cubicBezTo>
                    <a:cubicBezTo>
                      <a:pt x="91" y="52"/>
                      <a:pt x="92" y="51"/>
                      <a:pt x="92" y="50"/>
                    </a:cubicBezTo>
                    <a:cubicBezTo>
                      <a:pt x="93" y="49"/>
                      <a:pt x="88" y="49"/>
                      <a:pt x="89" y="44"/>
                    </a:cubicBezTo>
                    <a:cubicBezTo>
                      <a:pt x="91" y="40"/>
                      <a:pt x="93" y="36"/>
                      <a:pt x="94" y="36"/>
                    </a:cubicBezTo>
                    <a:cubicBezTo>
                      <a:pt x="96" y="36"/>
                      <a:pt x="98" y="38"/>
                      <a:pt x="98" y="35"/>
                    </a:cubicBezTo>
                    <a:cubicBezTo>
                      <a:pt x="98" y="32"/>
                      <a:pt x="98" y="30"/>
                      <a:pt x="101" y="28"/>
                    </a:cubicBezTo>
                    <a:cubicBezTo>
                      <a:pt x="104" y="26"/>
                      <a:pt x="106" y="24"/>
                      <a:pt x="107" y="22"/>
                    </a:cubicBezTo>
                    <a:cubicBezTo>
                      <a:pt x="107" y="21"/>
                      <a:pt x="107" y="20"/>
                      <a:pt x="107" y="19"/>
                    </a:cubicBezTo>
                    <a:cubicBezTo>
                      <a:pt x="107" y="19"/>
                      <a:pt x="106" y="16"/>
                      <a:pt x="105" y="16"/>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74" name="Freeform 71">
                <a:extLst>
                  <a:ext uri="{FF2B5EF4-FFF2-40B4-BE49-F238E27FC236}">
                    <a16:creationId xmlns:a16="http://schemas.microsoft.com/office/drawing/2014/main" id="{74190347-AE09-4F32-A0F7-DA321D9DC052}"/>
                  </a:ext>
                </a:extLst>
              </p:cNvPr>
              <p:cNvSpPr>
                <a:spLocks/>
              </p:cNvSpPr>
              <p:nvPr/>
            </p:nvSpPr>
            <p:spPr bwMode="auto">
              <a:xfrm>
                <a:off x="4564487" y="3876409"/>
                <a:ext cx="446029" cy="606295"/>
              </a:xfrm>
              <a:custGeom>
                <a:avLst/>
                <a:gdLst>
                  <a:gd name="T0" fmla="*/ 166 w 85"/>
                  <a:gd name="T1" fmla="*/ 302 h 116"/>
                  <a:gd name="T2" fmla="*/ 180 w 85"/>
                  <a:gd name="T3" fmla="*/ 291 h 116"/>
                  <a:gd name="T4" fmla="*/ 188 w 85"/>
                  <a:gd name="T5" fmla="*/ 286 h 116"/>
                  <a:gd name="T6" fmla="*/ 207 w 85"/>
                  <a:gd name="T7" fmla="*/ 275 h 116"/>
                  <a:gd name="T8" fmla="*/ 220 w 85"/>
                  <a:gd name="T9" fmla="*/ 262 h 116"/>
                  <a:gd name="T10" fmla="*/ 225 w 85"/>
                  <a:gd name="T11" fmla="*/ 243 h 116"/>
                  <a:gd name="T12" fmla="*/ 225 w 85"/>
                  <a:gd name="T13" fmla="*/ 219 h 116"/>
                  <a:gd name="T14" fmla="*/ 207 w 85"/>
                  <a:gd name="T15" fmla="*/ 208 h 116"/>
                  <a:gd name="T16" fmla="*/ 188 w 85"/>
                  <a:gd name="T17" fmla="*/ 206 h 116"/>
                  <a:gd name="T18" fmla="*/ 161 w 85"/>
                  <a:gd name="T19" fmla="*/ 198 h 116"/>
                  <a:gd name="T20" fmla="*/ 158 w 85"/>
                  <a:gd name="T21" fmla="*/ 182 h 116"/>
                  <a:gd name="T22" fmla="*/ 150 w 85"/>
                  <a:gd name="T23" fmla="*/ 168 h 116"/>
                  <a:gd name="T24" fmla="*/ 150 w 85"/>
                  <a:gd name="T25" fmla="*/ 150 h 116"/>
                  <a:gd name="T26" fmla="*/ 148 w 85"/>
                  <a:gd name="T27" fmla="*/ 128 h 116"/>
                  <a:gd name="T28" fmla="*/ 139 w 85"/>
                  <a:gd name="T29" fmla="*/ 110 h 116"/>
                  <a:gd name="T30" fmla="*/ 139 w 85"/>
                  <a:gd name="T31" fmla="*/ 80 h 116"/>
                  <a:gd name="T32" fmla="*/ 153 w 85"/>
                  <a:gd name="T33" fmla="*/ 40 h 116"/>
                  <a:gd name="T34" fmla="*/ 150 w 85"/>
                  <a:gd name="T35" fmla="*/ 21 h 116"/>
                  <a:gd name="T36" fmla="*/ 150 w 85"/>
                  <a:gd name="T37" fmla="*/ 21 h 116"/>
                  <a:gd name="T38" fmla="*/ 150 w 85"/>
                  <a:gd name="T39" fmla="*/ 27 h 116"/>
                  <a:gd name="T40" fmla="*/ 126 w 85"/>
                  <a:gd name="T41" fmla="*/ 32 h 116"/>
                  <a:gd name="T42" fmla="*/ 113 w 85"/>
                  <a:gd name="T43" fmla="*/ 35 h 116"/>
                  <a:gd name="T44" fmla="*/ 91 w 85"/>
                  <a:gd name="T45" fmla="*/ 37 h 116"/>
                  <a:gd name="T46" fmla="*/ 51 w 85"/>
                  <a:gd name="T47" fmla="*/ 35 h 116"/>
                  <a:gd name="T48" fmla="*/ 48 w 85"/>
                  <a:gd name="T49" fmla="*/ 0 h 116"/>
                  <a:gd name="T50" fmla="*/ 24 w 85"/>
                  <a:gd name="T51" fmla="*/ 13 h 116"/>
                  <a:gd name="T52" fmla="*/ 16 w 85"/>
                  <a:gd name="T53" fmla="*/ 24 h 116"/>
                  <a:gd name="T54" fmla="*/ 19 w 85"/>
                  <a:gd name="T55" fmla="*/ 48 h 116"/>
                  <a:gd name="T56" fmla="*/ 21 w 85"/>
                  <a:gd name="T57" fmla="*/ 64 h 116"/>
                  <a:gd name="T58" fmla="*/ 21 w 85"/>
                  <a:gd name="T59" fmla="*/ 78 h 116"/>
                  <a:gd name="T60" fmla="*/ 11 w 85"/>
                  <a:gd name="T61" fmla="*/ 86 h 116"/>
                  <a:gd name="T62" fmla="*/ 0 w 85"/>
                  <a:gd name="T63" fmla="*/ 94 h 116"/>
                  <a:gd name="T64" fmla="*/ 5 w 85"/>
                  <a:gd name="T65" fmla="*/ 128 h 116"/>
                  <a:gd name="T66" fmla="*/ 5 w 85"/>
                  <a:gd name="T67" fmla="*/ 158 h 116"/>
                  <a:gd name="T68" fmla="*/ 19 w 85"/>
                  <a:gd name="T69" fmla="*/ 174 h 116"/>
                  <a:gd name="T70" fmla="*/ 35 w 85"/>
                  <a:gd name="T71" fmla="*/ 190 h 116"/>
                  <a:gd name="T72" fmla="*/ 56 w 85"/>
                  <a:gd name="T73" fmla="*/ 211 h 116"/>
                  <a:gd name="T74" fmla="*/ 64 w 85"/>
                  <a:gd name="T75" fmla="*/ 233 h 116"/>
                  <a:gd name="T76" fmla="*/ 54 w 85"/>
                  <a:gd name="T77" fmla="*/ 243 h 116"/>
                  <a:gd name="T78" fmla="*/ 48 w 85"/>
                  <a:gd name="T79" fmla="*/ 270 h 116"/>
                  <a:gd name="T80" fmla="*/ 78 w 85"/>
                  <a:gd name="T81" fmla="*/ 275 h 116"/>
                  <a:gd name="T82" fmla="*/ 89 w 85"/>
                  <a:gd name="T83" fmla="*/ 265 h 116"/>
                  <a:gd name="T84" fmla="*/ 110 w 85"/>
                  <a:gd name="T85" fmla="*/ 262 h 116"/>
                  <a:gd name="T86" fmla="*/ 115 w 85"/>
                  <a:gd name="T87" fmla="*/ 275 h 116"/>
                  <a:gd name="T88" fmla="*/ 129 w 85"/>
                  <a:gd name="T89" fmla="*/ 267 h 116"/>
                  <a:gd name="T90" fmla="*/ 137 w 85"/>
                  <a:gd name="T91" fmla="*/ 270 h 116"/>
                  <a:gd name="T92" fmla="*/ 145 w 85"/>
                  <a:gd name="T93" fmla="*/ 275 h 116"/>
                  <a:gd name="T94" fmla="*/ 137 w 85"/>
                  <a:gd name="T95" fmla="*/ 283 h 116"/>
                  <a:gd name="T96" fmla="*/ 131 w 85"/>
                  <a:gd name="T97" fmla="*/ 297 h 116"/>
                  <a:gd name="T98" fmla="*/ 139 w 85"/>
                  <a:gd name="T99" fmla="*/ 307 h 116"/>
                  <a:gd name="T100" fmla="*/ 156 w 85"/>
                  <a:gd name="T101" fmla="*/ 302 h 116"/>
                  <a:gd name="T102" fmla="*/ 164 w 85"/>
                  <a:gd name="T103" fmla="*/ 299 h 116"/>
                  <a:gd name="T104" fmla="*/ 166 w 85"/>
                  <a:gd name="T105" fmla="*/ 302 h 1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5" h="116">
                    <a:moveTo>
                      <a:pt x="62" y="113"/>
                    </a:moveTo>
                    <a:cubicBezTo>
                      <a:pt x="63" y="112"/>
                      <a:pt x="65" y="111"/>
                      <a:pt x="67" y="109"/>
                    </a:cubicBezTo>
                    <a:cubicBezTo>
                      <a:pt x="69" y="107"/>
                      <a:pt x="69" y="109"/>
                      <a:pt x="70" y="107"/>
                    </a:cubicBezTo>
                    <a:cubicBezTo>
                      <a:pt x="72" y="105"/>
                      <a:pt x="74" y="106"/>
                      <a:pt x="77" y="103"/>
                    </a:cubicBezTo>
                    <a:cubicBezTo>
                      <a:pt x="79" y="101"/>
                      <a:pt x="82" y="101"/>
                      <a:pt x="82" y="98"/>
                    </a:cubicBezTo>
                    <a:cubicBezTo>
                      <a:pt x="82" y="96"/>
                      <a:pt x="84" y="94"/>
                      <a:pt x="84" y="91"/>
                    </a:cubicBezTo>
                    <a:cubicBezTo>
                      <a:pt x="84" y="88"/>
                      <a:pt x="85" y="86"/>
                      <a:pt x="84" y="82"/>
                    </a:cubicBezTo>
                    <a:cubicBezTo>
                      <a:pt x="83" y="79"/>
                      <a:pt x="80" y="81"/>
                      <a:pt x="77" y="78"/>
                    </a:cubicBezTo>
                    <a:cubicBezTo>
                      <a:pt x="74" y="76"/>
                      <a:pt x="73" y="79"/>
                      <a:pt x="70" y="77"/>
                    </a:cubicBezTo>
                    <a:cubicBezTo>
                      <a:pt x="67" y="76"/>
                      <a:pt x="62" y="77"/>
                      <a:pt x="60" y="74"/>
                    </a:cubicBezTo>
                    <a:cubicBezTo>
                      <a:pt x="57" y="71"/>
                      <a:pt x="59" y="71"/>
                      <a:pt x="59" y="68"/>
                    </a:cubicBezTo>
                    <a:cubicBezTo>
                      <a:pt x="59" y="64"/>
                      <a:pt x="56" y="65"/>
                      <a:pt x="56" y="63"/>
                    </a:cubicBezTo>
                    <a:cubicBezTo>
                      <a:pt x="55" y="61"/>
                      <a:pt x="56" y="59"/>
                      <a:pt x="56" y="56"/>
                    </a:cubicBezTo>
                    <a:cubicBezTo>
                      <a:pt x="56" y="54"/>
                      <a:pt x="55" y="53"/>
                      <a:pt x="55" y="48"/>
                    </a:cubicBezTo>
                    <a:cubicBezTo>
                      <a:pt x="55" y="44"/>
                      <a:pt x="55" y="44"/>
                      <a:pt x="52" y="41"/>
                    </a:cubicBezTo>
                    <a:cubicBezTo>
                      <a:pt x="48" y="37"/>
                      <a:pt x="49" y="33"/>
                      <a:pt x="52" y="30"/>
                    </a:cubicBezTo>
                    <a:cubicBezTo>
                      <a:pt x="55" y="26"/>
                      <a:pt x="56" y="21"/>
                      <a:pt x="57" y="15"/>
                    </a:cubicBezTo>
                    <a:cubicBezTo>
                      <a:pt x="58" y="12"/>
                      <a:pt x="57" y="9"/>
                      <a:pt x="56" y="8"/>
                    </a:cubicBezTo>
                    <a:cubicBezTo>
                      <a:pt x="56" y="8"/>
                      <a:pt x="56" y="8"/>
                      <a:pt x="56" y="8"/>
                    </a:cubicBezTo>
                    <a:cubicBezTo>
                      <a:pt x="56" y="9"/>
                      <a:pt x="56" y="10"/>
                      <a:pt x="56" y="10"/>
                    </a:cubicBezTo>
                    <a:cubicBezTo>
                      <a:pt x="56" y="10"/>
                      <a:pt x="49" y="12"/>
                      <a:pt x="47" y="12"/>
                    </a:cubicBezTo>
                    <a:cubicBezTo>
                      <a:pt x="46" y="12"/>
                      <a:pt x="44" y="13"/>
                      <a:pt x="42" y="13"/>
                    </a:cubicBezTo>
                    <a:cubicBezTo>
                      <a:pt x="41" y="14"/>
                      <a:pt x="39" y="13"/>
                      <a:pt x="34" y="14"/>
                    </a:cubicBezTo>
                    <a:cubicBezTo>
                      <a:pt x="30" y="14"/>
                      <a:pt x="19" y="13"/>
                      <a:pt x="19" y="13"/>
                    </a:cubicBezTo>
                    <a:cubicBezTo>
                      <a:pt x="18" y="0"/>
                      <a:pt x="18" y="0"/>
                      <a:pt x="18" y="0"/>
                    </a:cubicBezTo>
                    <a:cubicBezTo>
                      <a:pt x="18" y="0"/>
                      <a:pt x="12" y="4"/>
                      <a:pt x="9" y="5"/>
                    </a:cubicBezTo>
                    <a:cubicBezTo>
                      <a:pt x="6" y="7"/>
                      <a:pt x="6" y="6"/>
                      <a:pt x="6" y="9"/>
                    </a:cubicBezTo>
                    <a:cubicBezTo>
                      <a:pt x="6" y="11"/>
                      <a:pt x="6" y="15"/>
                      <a:pt x="7" y="18"/>
                    </a:cubicBezTo>
                    <a:cubicBezTo>
                      <a:pt x="8" y="20"/>
                      <a:pt x="9" y="23"/>
                      <a:pt x="8" y="24"/>
                    </a:cubicBezTo>
                    <a:cubicBezTo>
                      <a:pt x="7" y="25"/>
                      <a:pt x="8" y="27"/>
                      <a:pt x="8" y="29"/>
                    </a:cubicBezTo>
                    <a:cubicBezTo>
                      <a:pt x="8" y="31"/>
                      <a:pt x="6" y="32"/>
                      <a:pt x="4" y="32"/>
                    </a:cubicBezTo>
                    <a:cubicBezTo>
                      <a:pt x="3" y="33"/>
                      <a:pt x="0" y="35"/>
                      <a:pt x="0" y="35"/>
                    </a:cubicBezTo>
                    <a:cubicBezTo>
                      <a:pt x="3" y="37"/>
                      <a:pt x="2" y="46"/>
                      <a:pt x="2" y="48"/>
                    </a:cubicBezTo>
                    <a:cubicBezTo>
                      <a:pt x="1" y="50"/>
                      <a:pt x="2" y="57"/>
                      <a:pt x="2" y="59"/>
                    </a:cubicBezTo>
                    <a:cubicBezTo>
                      <a:pt x="2" y="61"/>
                      <a:pt x="6" y="64"/>
                      <a:pt x="7" y="65"/>
                    </a:cubicBezTo>
                    <a:cubicBezTo>
                      <a:pt x="9" y="66"/>
                      <a:pt x="12" y="70"/>
                      <a:pt x="13" y="71"/>
                    </a:cubicBezTo>
                    <a:cubicBezTo>
                      <a:pt x="14" y="72"/>
                      <a:pt x="18" y="78"/>
                      <a:pt x="21" y="79"/>
                    </a:cubicBezTo>
                    <a:cubicBezTo>
                      <a:pt x="24" y="81"/>
                      <a:pt x="24" y="85"/>
                      <a:pt x="24" y="87"/>
                    </a:cubicBezTo>
                    <a:cubicBezTo>
                      <a:pt x="24" y="89"/>
                      <a:pt x="21" y="90"/>
                      <a:pt x="20" y="91"/>
                    </a:cubicBezTo>
                    <a:cubicBezTo>
                      <a:pt x="18" y="92"/>
                      <a:pt x="18" y="101"/>
                      <a:pt x="18" y="101"/>
                    </a:cubicBezTo>
                    <a:cubicBezTo>
                      <a:pt x="18" y="101"/>
                      <a:pt x="28" y="103"/>
                      <a:pt x="29" y="103"/>
                    </a:cubicBezTo>
                    <a:cubicBezTo>
                      <a:pt x="30" y="103"/>
                      <a:pt x="31" y="101"/>
                      <a:pt x="33" y="99"/>
                    </a:cubicBezTo>
                    <a:cubicBezTo>
                      <a:pt x="35" y="97"/>
                      <a:pt x="39" y="97"/>
                      <a:pt x="41" y="98"/>
                    </a:cubicBezTo>
                    <a:cubicBezTo>
                      <a:pt x="42" y="99"/>
                      <a:pt x="43" y="103"/>
                      <a:pt x="43" y="103"/>
                    </a:cubicBezTo>
                    <a:cubicBezTo>
                      <a:pt x="48" y="100"/>
                      <a:pt x="48" y="100"/>
                      <a:pt x="48" y="100"/>
                    </a:cubicBezTo>
                    <a:cubicBezTo>
                      <a:pt x="48" y="100"/>
                      <a:pt x="49" y="100"/>
                      <a:pt x="51" y="101"/>
                    </a:cubicBezTo>
                    <a:cubicBezTo>
                      <a:pt x="52" y="101"/>
                      <a:pt x="54" y="103"/>
                      <a:pt x="54" y="103"/>
                    </a:cubicBezTo>
                    <a:cubicBezTo>
                      <a:pt x="54" y="103"/>
                      <a:pt x="53" y="105"/>
                      <a:pt x="51" y="106"/>
                    </a:cubicBezTo>
                    <a:cubicBezTo>
                      <a:pt x="49" y="107"/>
                      <a:pt x="49" y="109"/>
                      <a:pt x="49" y="111"/>
                    </a:cubicBezTo>
                    <a:cubicBezTo>
                      <a:pt x="49" y="112"/>
                      <a:pt x="51" y="114"/>
                      <a:pt x="52" y="115"/>
                    </a:cubicBezTo>
                    <a:cubicBezTo>
                      <a:pt x="53" y="116"/>
                      <a:pt x="56" y="114"/>
                      <a:pt x="58" y="113"/>
                    </a:cubicBezTo>
                    <a:cubicBezTo>
                      <a:pt x="60" y="112"/>
                      <a:pt x="60" y="111"/>
                      <a:pt x="61" y="112"/>
                    </a:cubicBezTo>
                    <a:cubicBezTo>
                      <a:pt x="61" y="112"/>
                      <a:pt x="62" y="112"/>
                      <a:pt x="62" y="113"/>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75" name="Freeform 72">
                <a:extLst>
                  <a:ext uri="{FF2B5EF4-FFF2-40B4-BE49-F238E27FC236}">
                    <a16:creationId xmlns:a16="http://schemas.microsoft.com/office/drawing/2014/main" id="{53F9B6C3-1A80-4FEB-8888-BABE24DC7B9E}"/>
                  </a:ext>
                </a:extLst>
              </p:cNvPr>
              <p:cNvSpPr>
                <a:spLocks/>
              </p:cNvSpPr>
              <p:nvPr/>
            </p:nvSpPr>
            <p:spPr bwMode="auto">
              <a:xfrm>
                <a:off x="4816846" y="3880320"/>
                <a:ext cx="250403" cy="412672"/>
              </a:xfrm>
              <a:custGeom>
                <a:avLst/>
                <a:gdLst>
                  <a:gd name="T0" fmla="*/ 91 w 48"/>
                  <a:gd name="T1" fmla="*/ 211 h 79"/>
                  <a:gd name="T2" fmla="*/ 77 w 48"/>
                  <a:gd name="T3" fmla="*/ 206 h 79"/>
                  <a:gd name="T4" fmla="*/ 59 w 48"/>
                  <a:gd name="T5" fmla="*/ 203 h 79"/>
                  <a:gd name="T6" fmla="*/ 32 w 48"/>
                  <a:gd name="T7" fmla="*/ 195 h 79"/>
                  <a:gd name="T8" fmla="*/ 29 w 48"/>
                  <a:gd name="T9" fmla="*/ 179 h 79"/>
                  <a:gd name="T10" fmla="*/ 21 w 48"/>
                  <a:gd name="T11" fmla="*/ 166 h 79"/>
                  <a:gd name="T12" fmla="*/ 21 w 48"/>
                  <a:gd name="T13" fmla="*/ 147 h 79"/>
                  <a:gd name="T14" fmla="*/ 19 w 48"/>
                  <a:gd name="T15" fmla="*/ 126 h 79"/>
                  <a:gd name="T16" fmla="*/ 11 w 48"/>
                  <a:gd name="T17" fmla="*/ 107 h 79"/>
                  <a:gd name="T18" fmla="*/ 11 w 48"/>
                  <a:gd name="T19" fmla="*/ 77 h 79"/>
                  <a:gd name="T20" fmla="*/ 24 w 48"/>
                  <a:gd name="T21" fmla="*/ 37 h 79"/>
                  <a:gd name="T22" fmla="*/ 21 w 48"/>
                  <a:gd name="T23" fmla="*/ 19 h 79"/>
                  <a:gd name="T24" fmla="*/ 21 w 48"/>
                  <a:gd name="T25" fmla="*/ 16 h 79"/>
                  <a:gd name="T26" fmla="*/ 21 w 48"/>
                  <a:gd name="T27" fmla="*/ 5 h 79"/>
                  <a:gd name="T28" fmla="*/ 32 w 48"/>
                  <a:gd name="T29" fmla="*/ 0 h 79"/>
                  <a:gd name="T30" fmla="*/ 85 w 48"/>
                  <a:gd name="T31" fmla="*/ 0 h 79"/>
                  <a:gd name="T32" fmla="*/ 83 w 48"/>
                  <a:gd name="T33" fmla="*/ 11 h 79"/>
                  <a:gd name="T34" fmla="*/ 77 w 48"/>
                  <a:gd name="T35" fmla="*/ 35 h 79"/>
                  <a:gd name="T36" fmla="*/ 80 w 48"/>
                  <a:gd name="T37" fmla="*/ 35 h 79"/>
                  <a:gd name="T38" fmla="*/ 80 w 48"/>
                  <a:gd name="T39" fmla="*/ 35 h 79"/>
                  <a:gd name="T40" fmla="*/ 77 w 48"/>
                  <a:gd name="T41" fmla="*/ 53 h 79"/>
                  <a:gd name="T42" fmla="*/ 93 w 48"/>
                  <a:gd name="T43" fmla="*/ 110 h 79"/>
                  <a:gd name="T44" fmla="*/ 115 w 48"/>
                  <a:gd name="T45" fmla="*/ 120 h 79"/>
                  <a:gd name="T46" fmla="*/ 120 w 48"/>
                  <a:gd name="T47" fmla="*/ 139 h 79"/>
                  <a:gd name="T48" fmla="*/ 125 w 48"/>
                  <a:gd name="T49" fmla="*/ 152 h 79"/>
                  <a:gd name="T50" fmla="*/ 128 w 48"/>
                  <a:gd name="T51" fmla="*/ 152 h 79"/>
                  <a:gd name="T52" fmla="*/ 128 w 48"/>
                  <a:gd name="T53" fmla="*/ 152 h 79"/>
                  <a:gd name="T54" fmla="*/ 125 w 48"/>
                  <a:gd name="T55" fmla="*/ 163 h 79"/>
                  <a:gd name="T56" fmla="*/ 112 w 48"/>
                  <a:gd name="T57" fmla="*/ 182 h 79"/>
                  <a:gd name="T58" fmla="*/ 101 w 48"/>
                  <a:gd name="T59" fmla="*/ 203 h 79"/>
                  <a:gd name="T60" fmla="*/ 91 w 48"/>
                  <a:gd name="T61" fmla="*/ 211 h 7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8" h="79">
                    <a:moveTo>
                      <a:pt x="34" y="79"/>
                    </a:moveTo>
                    <a:cubicBezTo>
                      <a:pt x="33" y="79"/>
                      <a:pt x="31" y="79"/>
                      <a:pt x="29" y="77"/>
                    </a:cubicBezTo>
                    <a:cubicBezTo>
                      <a:pt x="26" y="75"/>
                      <a:pt x="25" y="78"/>
                      <a:pt x="22" y="76"/>
                    </a:cubicBezTo>
                    <a:cubicBezTo>
                      <a:pt x="19" y="75"/>
                      <a:pt x="14" y="76"/>
                      <a:pt x="12" y="73"/>
                    </a:cubicBezTo>
                    <a:cubicBezTo>
                      <a:pt x="9" y="70"/>
                      <a:pt x="11" y="70"/>
                      <a:pt x="11" y="67"/>
                    </a:cubicBezTo>
                    <a:cubicBezTo>
                      <a:pt x="11" y="63"/>
                      <a:pt x="8" y="64"/>
                      <a:pt x="8" y="62"/>
                    </a:cubicBezTo>
                    <a:cubicBezTo>
                      <a:pt x="7" y="60"/>
                      <a:pt x="8" y="58"/>
                      <a:pt x="8" y="55"/>
                    </a:cubicBezTo>
                    <a:cubicBezTo>
                      <a:pt x="8" y="53"/>
                      <a:pt x="7" y="52"/>
                      <a:pt x="7" y="47"/>
                    </a:cubicBezTo>
                    <a:cubicBezTo>
                      <a:pt x="7" y="43"/>
                      <a:pt x="7" y="43"/>
                      <a:pt x="4" y="40"/>
                    </a:cubicBezTo>
                    <a:cubicBezTo>
                      <a:pt x="0" y="36"/>
                      <a:pt x="1" y="32"/>
                      <a:pt x="4" y="29"/>
                    </a:cubicBezTo>
                    <a:cubicBezTo>
                      <a:pt x="7" y="25"/>
                      <a:pt x="8" y="20"/>
                      <a:pt x="9" y="14"/>
                    </a:cubicBezTo>
                    <a:cubicBezTo>
                      <a:pt x="10" y="11"/>
                      <a:pt x="9" y="8"/>
                      <a:pt x="8" y="7"/>
                    </a:cubicBezTo>
                    <a:cubicBezTo>
                      <a:pt x="8" y="6"/>
                      <a:pt x="8" y="6"/>
                      <a:pt x="8" y="6"/>
                    </a:cubicBezTo>
                    <a:cubicBezTo>
                      <a:pt x="8" y="5"/>
                      <a:pt x="8" y="3"/>
                      <a:pt x="8" y="2"/>
                    </a:cubicBezTo>
                    <a:cubicBezTo>
                      <a:pt x="9" y="0"/>
                      <a:pt x="12" y="0"/>
                      <a:pt x="12" y="0"/>
                    </a:cubicBezTo>
                    <a:cubicBezTo>
                      <a:pt x="32" y="0"/>
                      <a:pt x="32" y="0"/>
                      <a:pt x="32" y="0"/>
                    </a:cubicBezTo>
                    <a:cubicBezTo>
                      <a:pt x="32" y="0"/>
                      <a:pt x="32" y="3"/>
                      <a:pt x="31" y="4"/>
                    </a:cubicBezTo>
                    <a:cubicBezTo>
                      <a:pt x="30" y="5"/>
                      <a:pt x="29" y="13"/>
                      <a:pt x="29" y="13"/>
                    </a:cubicBezTo>
                    <a:cubicBezTo>
                      <a:pt x="30" y="13"/>
                      <a:pt x="30" y="13"/>
                      <a:pt x="30" y="13"/>
                    </a:cubicBezTo>
                    <a:cubicBezTo>
                      <a:pt x="30" y="13"/>
                      <a:pt x="30" y="13"/>
                      <a:pt x="30" y="13"/>
                    </a:cubicBezTo>
                    <a:cubicBezTo>
                      <a:pt x="29" y="15"/>
                      <a:pt x="29" y="17"/>
                      <a:pt x="29" y="20"/>
                    </a:cubicBezTo>
                    <a:cubicBezTo>
                      <a:pt x="29" y="26"/>
                      <a:pt x="35" y="41"/>
                      <a:pt x="35" y="41"/>
                    </a:cubicBezTo>
                    <a:cubicBezTo>
                      <a:pt x="35" y="41"/>
                      <a:pt x="40" y="45"/>
                      <a:pt x="43" y="45"/>
                    </a:cubicBezTo>
                    <a:cubicBezTo>
                      <a:pt x="46" y="46"/>
                      <a:pt x="46" y="50"/>
                      <a:pt x="45" y="52"/>
                    </a:cubicBezTo>
                    <a:cubicBezTo>
                      <a:pt x="45" y="54"/>
                      <a:pt x="45" y="58"/>
                      <a:pt x="47" y="57"/>
                    </a:cubicBezTo>
                    <a:cubicBezTo>
                      <a:pt x="47" y="57"/>
                      <a:pt x="48" y="57"/>
                      <a:pt x="48" y="57"/>
                    </a:cubicBezTo>
                    <a:cubicBezTo>
                      <a:pt x="48" y="57"/>
                      <a:pt x="48" y="57"/>
                      <a:pt x="48" y="57"/>
                    </a:cubicBezTo>
                    <a:cubicBezTo>
                      <a:pt x="47" y="58"/>
                      <a:pt x="47" y="60"/>
                      <a:pt x="47" y="61"/>
                    </a:cubicBezTo>
                    <a:cubicBezTo>
                      <a:pt x="46" y="64"/>
                      <a:pt x="43" y="66"/>
                      <a:pt x="42" y="68"/>
                    </a:cubicBezTo>
                    <a:cubicBezTo>
                      <a:pt x="40" y="70"/>
                      <a:pt x="38" y="73"/>
                      <a:pt x="38" y="76"/>
                    </a:cubicBezTo>
                    <a:cubicBezTo>
                      <a:pt x="38" y="77"/>
                      <a:pt x="36" y="78"/>
                      <a:pt x="34" y="79"/>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76" name="Freeform 73">
                <a:extLst>
                  <a:ext uri="{FF2B5EF4-FFF2-40B4-BE49-F238E27FC236}">
                    <a16:creationId xmlns:a16="http://schemas.microsoft.com/office/drawing/2014/main" id="{300D413E-D5C3-483B-977A-3D5F0360874A}"/>
                  </a:ext>
                </a:extLst>
              </p:cNvPr>
              <p:cNvSpPr>
                <a:spLocks/>
              </p:cNvSpPr>
              <p:nvPr/>
            </p:nvSpPr>
            <p:spPr bwMode="auto">
              <a:xfrm>
                <a:off x="4967479" y="3755150"/>
                <a:ext cx="551668" cy="475257"/>
              </a:xfrm>
              <a:custGeom>
                <a:avLst/>
                <a:gdLst>
                  <a:gd name="T0" fmla="*/ 247 w 105"/>
                  <a:gd name="T1" fmla="*/ 85 h 91"/>
                  <a:gd name="T2" fmla="*/ 255 w 105"/>
                  <a:gd name="T3" fmla="*/ 75 h 91"/>
                  <a:gd name="T4" fmla="*/ 277 w 105"/>
                  <a:gd name="T5" fmla="*/ 59 h 91"/>
                  <a:gd name="T6" fmla="*/ 279 w 105"/>
                  <a:gd name="T7" fmla="*/ 43 h 91"/>
                  <a:gd name="T8" fmla="*/ 269 w 105"/>
                  <a:gd name="T9" fmla="*/ 27 h 91"/>
                  <a:gd name="T10" fmla="*/ 252 w 105"/>
                  <a:gd name="T11" fmla="*/ 32 h 91"/>
                  <a:gd name="T12" fmla="*/ 234 w 105"/>
                  <a:gd name="T13" fmla="*/ 51 h 91"/>
                  <a:gd name="T14" fmla="*/ 201 w 105"/>
                  <a:gd name="T15" fmla="*/ 75 h 91"/>
                  <a:gd name="T16" fmla="*/ 193 w 105"/>
                  <a:gd name="T17" fmla="*/ 53 h 91"/>
                  <a:gd name="T18" fmla="*/ 180 w 105"/>
                  <a:gd name="T19" fmla="*/ 48 h 91"/>
                  <a:gd name="T20" fmla="*/ 158 w 105"/>
                  <a:gd name="T21" fmla="*/ 69 h 91"/>
                  <a:gd name="T22" fmla="*/ 140 w 105"/>
                  <a:gd name="T23" fmla="*/ 59 h 91"/>
                  <a:gd name="T24" fmla="*/ 124 w 105"/>
                  <a:gd name="T25" fmla="*/ 35 h 91"/>
                  <a:gd name="T26" fmla="*/ 113 w 105"/>
                  <a:gd name="T27" fmla="*/ 13 h 91"/>
                  <a:gd name="T28" fmla="*/ 113 w 105"/>
                  <a:gd name="T29" fmla="*/ 13 h 91"/>
                  <a:gd name="T30" fmla="*/ 97 w 105"/>
                  <a:gd name="T31" fmla="*/ 3 h 91"/>
                  <a:gd name="T32" fmla="*/ 75 w 105"/>
                  <a:gd name="T33" fmla="*/ 5 h 91"/>
                  <a:gd name="T34" fmla="*/ 70 w 105"/>
                  <a:gd name="T35" fmla="*/ 8 h 91"/>
                  <a:gd name="T36" fmla="*/ 56 w 105"/>
                  <a:gd name="T37" fmla="*/ 8 h 91"/>
                  <a:gd name="T38" fmla="*/ 46 w 105"/>
                  <a:gd name="T39" fmla="*/ 5 h 91"/>
                  <a:gd name="T40" fmla="*/ 24 w 105"/>
                  <a:gd name="T41" fmla="*/ 64 h 91"/>
                  <a:gd name="T42" fmla="*/ 24 w 105"/>
                  <a:gd name="T43" fmla="*/ 80 h 91"/>
                  <a:gd name="T44" fmla="*/ 24 w 105"/>
                  <a:gd name="T45" fmla="*/ 91 h 91"/>
                  <a:gd name="T46" fmla="*/ 3 w 105"/>
                  <a:gd name="T47" fmla="*/ 99 h 91"/>
                  <a:gd name="T48" fmla="*/ 0 w 105"/>
                  <a:gd name="T49" fmla="*/ 117 h 91"/>
                  <a:gd name="T50" fmla="*/ 16 w 105"/>
                  <a:gd name="T51" fmla="*/ 174 h 91"/>
                  <a:gd name="T52" fmla="*/ 38 w 105"/>
                  <a:gd name="T53" fmla="*/ 184 h 91"/>
                  <a:gd name="T54" fmla="*/ 43 w 105"/>
                  <a:gd name="T55" fmla="*/ 203 h 91"/>
                  <a:gd name="T56" fmla="*/ 48 w 105"/>
                  <a:gd name="T57" fmla="*/ 216 h 91"/>
                  <a:gd name="T58" fmla="*/ 73 w 105"/>
                  <a:gd name="T59" fmla="*/ 203 h 91"/>
                  <a:gd name="T60" fmla="*/ 124 w 105"/>
                  <a:gd name="T61" fmla="*/ 200 h 91"/>
                  <a:gd name="T62" fmla="*/ 150 w 105"/>
                  <a:gd name="T63" fmla="*/ 190 h 91"/>
                  <a:gd name="T64" fmla="*/ 169 w 105"/>
                  <a:gd name="T65" fmla="*/ 214 h 91"/>
                  <a:gd name="T66" fmla="*/ 191 w 105"/>
                  <a:gd name="T67" fmla="*/ 238 h 91"/>
                  <a:gd name="T68" fmla="*/ 212 w 105"/>
                  <a:gd name="T69" fmla="*/ 206 h 91"/>
                  <a:gd name="T70" fmla="*/ 226 w 105"/>
                  <a:gd name="T71" fmla="*/ 179 h 91"/>
                  <a:gd name="T72" fmla="*/ 218 w 105"/>
                  <a:gd name="T73" fmla="*/ 155 h 91"/>
                  <a:gd name="T74" fmla="*/ 220 w 105"/>
                  <a:gd name="T75" fmla="*/ 126 h 91"/>
                  <a:gd name="T76" fmla="*/ 239 w 105"/>
                  <a:gd name="T77" fmla="*/ 107 h 91"/>
                  <a:gd name="T78" fmla="*/ 252 w 105"/>
                  <a:gd name="T79" fmla="*/ 101 h 91"/>
                  <a:gd name="T80" fmla="*/ 247 w 105"/>
                  <a:gd name="T81" fmla="*/ 101 h 91"/>
                  <a:gd name="T82" fmla="*/ 247 w 105"/>
                  <a:gd name="T83" fmla="*/ 85 h 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5" h="91">
                    <a:moveTo>
                      <a:pt x="92" y="32"/>
                    </a:moveTo>
                    <a:cubicBezTo>
                      <a:pt x="93" y="30"/>
                      <a:pt x="92" y="29"/>
                      <a:pt x="95" y="28"/>
                    </a:cubicBezTo>
                    <a:cubicBezTo>
                      <a:pt x="99" y="28"/>
                      <a:pt x="103" y="24"/>
                      <a:pt x="103" y="22"/>
                    </a:cubicBezTo>
                    <a:cubicBezTo>
                      <a:pt x="104" y="19"/>
                      <a:pt x="105" y="18"/>
                      <a:pt x="104" y="16"/>
                    </a:cubicBezTo>
                    <a:cubicBezTo>
                      <a:pt x="102" y="13"/>
                      <a:pt x="100" y="10"/>
                      <a:pt x="100" y="10"/>
                    </a:cubicBezTo>
                    <a:cubicBezTo>
                      <a:pt x="100" y="10"/>
                      <a:pt x="97" y="11"/>
                      <a:pt x="94" y="12"/>
                    </a:cubicBezTo>
                    <a:cubicBezTo>
                      <a:pt x="91" y="12"/>
                      <a:pt x="88" y="16"/>
                      <a:pt x="87" y="19"/>
                    </a:cubicBezTo>
                    <a:cubicBezTo>
                      <a:pt x="87" y="22"/>
                      <a:pt x="79" y="26"/>
                      <a:pt x="75" y="28"/>
                    </a:cubicBezTo>
                    <a:cubicBezTo>
                      <a:pt x="71" y="31"/>
                      <a:pt x="72" y="23"/>
                      <a:pt x="72" y="20"/>
                    </a:cubicBezTo>
                    <a:cubicBezTo>
                      <a:pt x="71" y="17"/>
                      <a:pt x="69" y="17"/>
                      <a:pt x="67" y="18"/>
                    </a:cubicBezTo>
                    <a:cubicBezTo>
                      <a:pt x="64" y="18"/>
                      <a:pt x="61" y="22"/>
                      <a:pt x="59" y="26"/>
                    </a:cubicBezTo>
                    <a:cubicBezTo>
                      <a:pt x="58" y="30"/>
                      <a:pt x="54" y="24"/>
                      <a:pt x="52" y="22"/>
                    </a:cubicBezTo>
                    <a:cubicBezTo>
                      <a:pt x="50" y="20"/>
                      <a:pt x="47" y="16"/>
                      <a:pt x="46" y="13"/>
                    </a:cubicBezTo>
                    <a:cubicBezTo>
                      <a:pt x="45" y="11"/>
                      <a:pt x="41" y="5"/>
                      <a:pt x="42" y="5"/>
                    </a:cubicBezTo>
                    <a:cubicBezTo>
                      <a:pt x="42" y="5"/>
                      <a:pt x="42" y="5"/>
                      <a:pt x="42" y="5"/>
                    </a:cubicBezTo>
                    <a:cubicBezTo>
                      <a:pt x="42" y="5"/>
                      <a:pt x="38" y="1"/>
                      <a:pt x="36" y="1"/>
                    </a:cubicBezTo>
                    <a:cubicBezTo>
                      <a:pt x="34" y="1"/>
                      <a:pt x="29" y="1"/>
                      <a:pt x="28" y="2"/>
                    </a:cubicBezTo>
                    <a:cubicBezTo>
                      <a:pt x="28" y="2"/>
                      <a:pt x="27" y="3"/>
                      <a:pt x="26" y="3"/>
                    </a:cubicBezTo>
                    <a:cubicBezTo>
                      <a:pt x="25" y="4"/>
                      <a:pt x="22" y="3"/>
                      <a:pt x="21" y="3"/>
                    </a:cubicBezTo>
                    <a:cubicBezTo>
                      <a:pt x="21" y="3"/>
                      <a:pt x="17" y="0"/>
                      <a:pt x="17" y="2"/>
                    </a:cubicBezTo>
                    <a:cubicBezTo>
                      <a:pt x="16" y="5"/>
                      <a:pt x="10" y="23"/>
                      <a:pt x="9" y="24"/>
                    </a:cubicBezTo>
                    <a:cubicBezTo>
                      <a:pt x="9" y="26"/>
                      <a:pt x="9" y="27"/>
                      <a:pt x="9" y="30"/>
                    </a:cubicBezTo>
                    <a:cubicBezTo>
                      <a:pt x="9" y="32"/>
                      <a:pt x="9" y="34"/>
                      <a:pt x="9" y="34"/>
                    </a:cubicBezTo>
                    <a:cubicBezTo>
                      <a:pt x="1" y="37"/>
                      <a:pt x="1" y="37"/>
                      <a:pt x="1" y="37"/>
                    </a:cubicBezTo>
                    <a:cubicBezTo>
                      <a:pt x="0" y="39"/>
                      <a:pt x="0" y="41"/>
                      <a:pt x="0" y="44"/>
                    </a:cubicBezTo>
                    <a:cubicBezTo>
                      <a:pt x="0" y="50"/>
                      <a:pt x="6" y="65"/>
                      <a:pt x="6" y="65"/>
                    </a:cubicBezTo>
                    <a:cubicBezTo>
                      <a:pt x="6" y="65"/>
                      <a:pt x="11" y="69"/>
                      <a:pt x="14" y="69"/>
                    </a:cubicBezTo>
                    <a:cubicBezTo>
                      <a:pt x="17" y="70"/>
                      <a:pt x="17" y="74"/>
                      <a:pt x="16" y="76"/>
                    </a:cubicBezTo>
                    <a:cubicBezTo>
                      <a:pt x="16" y="78"/>
                      <a:pt x="16" y="82"/>
                      <a:pt x="18" y="81"/>
                    </a:cubicBezTo>
                    <a:cubicBezTo>
                      <a:pt x="21" y="80"/>
                      <a:pt x="18" y="74"/>
                      <a:pt x="27" y="76"/>
                    </a:cubicBezTo>
                    <a:cubicBezTo>
                      <a:pt x="35" y="78"/>
                      <a:pt x="43" y="77"/>
                      <a:pt x="46" y="75"/>
                    </a:cubicBezTo>
                    <a:cubicBezTo>
                      <a:pt x="49" y="72"/>
                      <a:pt x="54" y="68"/>
                      <a:pt x="56" y="71"/>
                    </a:cubicBezTo>
                    <a:cubicBezTo>
                      <a:pt x="59" y="74"/>
                      <a:pt x="59" y="75"/>
                      <a:pt x="63" y="80"/>
                    </a:cubicBezTo>
                    <a:cubicBezTo>
                      <a:pt x="66" y="85"/>
                      <a:pt x="69" y="91"/>
                      <a:pt x="71" y="89"/>
                    </a:cubicBezTo>
                    <a:cubicBezTo>
                      <a:pt x="74" y="86"/>
                      <a:pt x="76" y="80"/>
                      <a:pt x="79" y="77"/>
                    </a:cubicBezTo>
                    <a:cubicBezTo>
                      <a:pt x="82" y="73"/>
                      <a:pt x="84" y="69"/>
                      <a:pt x="84" y="67"/>
                    </a:cubicBezTo>
                    <a:cubicBezTo>
                      <a:pt x="84" y="65"/>
                      <a:pt x="80" y="61"/>
                      <a:pt x="81" y="58"/>
                    </a:cubicBezTo>
                    <a:cubicBezTo>
                      <a:pt x="82" y="55"/>
                      <a:pt x="81" y="50"/>
                      <a:pt x="82" y="47"/>
                    </a:cubicBezTo>
                    <a:cubicBezTo>
                      <a:pt x="83" y="45"/>
                      <a:pt x="86" y="41"/>
                      <a:pt x="89" y="40"/>
                    </a:cubicBezTo>
                    <a:cubicBezTo>
                      <a:pt x="90" y="40"/>
                      <a:pt x="92" y="39"/>
                      <a:pt x="94" y="38"/>
                    </a:cubicBezTo>
                    <a:cubicBezTo>
                      <a:pt x="93" y="38"/>
                      <a:pt x="93" y="38"/>
                      <a:pt x="92" y="38"/>
                    </a:cubicBezTo>
                    <a:cubicBezTo>
                      <a:pt x="92" y="37"/>
                      <a:pt x="91" y="33"/>
                      <a:pt x="92" y="32"/>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77" name="Freeform 74">
                <a:extLst>
                  <a:ext uri="{FF2B5EF4-FFF2-40B4-BE49-F238E27FC236}">
                    <a16:creationId xmlns:a16="http://schemas.microsoft.com/office/drawing/2014/main" id="{2350C4ED-891C-4761-95BB-F803C4F1F64E}"/>
                  </a:ext>
                </a:extLst>
              </p:cNvPr>
              <p:cNvSpPr>
                <a:spLocks/>
              </p:cNvSpPr>
              <p:nvPr/>
            </p:nvSpPr>
            <p:spPr bwMode="auto">
              <a:xfrm>
                <a:off x="5391989" y="3786442"/>
                <a:ext cx="492980" cy="434185"/>
              </a:xfrm>
              <a:custGeom>
                <a:avLst/>
                <a:gdLst>
                  <a:gd name="T0" fmla="*/ 214 w 94"/>
                  <a:gd name="T1" fmla="*/ 171 h 83"/>
                  <a:gd name="T2" fmla="*/ 233 w 94"/>
                  <a:gd name="T3" fmla="*/ 144 h 83"/>
                  <a:gd name="T4" fmla="*/ 252 w 94"/>
                  <a:gd name="T5" fmla="*/ 136 h 83"/>
                  <a:gd name="T6" fmla="*/ 239 w 94"/>
                  <a:gd name="T7" fmla="*/ 120 h 83"/>
                  <a:gd name="T8" fmla="*/ 233 w 94"/>
                  <a:gd name="T9" fmla="*/ 110 h 83"/>
                  <a:gd name="T10" fmla="*/ 228 w 94"/>
                  <a:gd name="T11" fmla="*/ 99 h 83"/>
                  <a:gd name="T12" fmla="*/ 212 w 94"/>
                  <a:gd name="T13" fmla="*/ 91 h 83"/>
                  <a:gd name="T14" fmla="*/ 201 w 94"/>
                  <a:gd name="T15" fmla="*/ 75 h 83"/>
                  <a:gd name="T16" fmla="*/ 201 w 94"/>
                  <a:gd name="T17" fmla="*/ 51 h 83"/>
                  <a:gd name="T18" fmla="*/ 198 w 94"/>
                  <a:gd name="T19" fmla="*/ 29 h 83"/>
                  <a:gd name="T20" fmla="*/ 196 w 94"/>
                  <a:gd name="T21" fmla="*/ 13 h 83"/>
                  <a:gd name="T22" fmla="*/ 193 w 94"/>
                  <a:gd name="T23" fmla="*/ 0 h 83"/>
                  <a:gd name="T24" fmla="*/ 182 w 94"/>
                  <a:gd name="T25" fmla="*/ 8 h 83"/>
                  <a:gd name="T26" fmla="*/ 169 w 94"/>
                  <a:gd name="T27" fmla="*/ 11 h 83"/>
                  <a:gd name="T28" fmla="*/ 147 w 94"/>
                  <a:gd name="T29" fmla="*/ 3 h 83"/>
                  <a:gd name="T30" fmla="*/ 129 w 94"/>
                  <a:gd name="T31" fmla="*/ 3 h 83"/>
                  <a:gd name="T32" fmla="*/ 118 w 94"/>
                  <a:gd name="T33" fmla="*/ 11 h 83"/>
                  <a:gd name="T34" fmla="*/ 102 w 94"/>
                  <a:gd name="T35" fmla="*/ 21 h 83"/>
                  <a:gd name="T36" fmla="*/ 94 w 94"/>
                  <a:gd name="T37" fmla="*/ 21 h 83"/>
                  <a:gd name="T38" fmla="*/ 80 w 94"/>
                  <a:gd name="T39" fmla="*/ 48 h 83"/>
                  <a:gd name="T40" fmla="*/ 94 w 94"/>
                  <a:gd name="T41" fmla="*/ 62 h 83"/>
                  <a:gd name="T42" fmla="*/ 88 w 94"/>
                  <a:gd name="T43" fmla="*/ 75 h 83"/>
                  <a:gd name="T44" fmla="*/ 70 w 94"/>
                  <a:gd name="T45" fmla="*/ 80 h 83"/>
                  <a:gd name="T46" fmla="*/ 48 w 94"/>
                  <a:gd name="T47" fmla="*/ 86 h 83"/>
                  <a:gd name="T48" fmla="*/ 35 w 94"/>
                  <a:gd name="T49" fmla="*/ 86 h 83"/>
                  <a:gd name="T50" fmla="*/ 21 w 94"/>
                  <a:gd name="T51" fmla="*/ 91 h 83"/>
                  <a:gd name="T52" fmla="*/ 3 w 94"/>
                  <a:gd name="T53" fmla="*/ 110 h 83"/>
                  <a:gd name="T54" fmla="*/ 3 w 94"/>
                  <a:gd name="T55" fmla="*/ 136 h 83"/>
                  <a:gd name="T56" fmla="*/ 16 w 94"/>
                  <a:gd name="T57" fmla="*/ 150 h 83"/>
                  <a:gd name="T58" fmla="*/ 38 w 94"/>
                  <a:gd name="T59" fmla="*/ 177 h 83"/>
                  <a:gd name="T60" fmla="*/ 59 w 94"/>
                  <a:gd name="T61" fmla="*/ 193 h 83"/>
                  <a:gd name="T62" fmla="*/ 83 w 94"/>
                  <a:gd name="T63" fmla="*/ 201 h 83"/>
                  <a:gd name="T64" fmla="*/ 99 w 94"/>
                  <a:gd name="T65" fmla="*/ 211 h 83"/>
                  <a:gd name="T66" fmla="*/ 118 w 94"/>
                  <a:gd name="T67" fmla="*/ 211 h 83"/>
                  <a:gd name="T68" fmla="*/ 134 w 94"/>
                  <a:gd name="T69" fmla="*/ 182 h 83"/>
                  <a:gd name="T70" fmla="*/ 150 w 94"/>
                  <a:gd name="T71" fmla="*/ 158 h 83"/>
                  <a:gd name="T72" fmla="*/ 169 w 94"/>
                  <a:gd name="T73" fmla="*/ 158 h 83"/>
                  <a:gd name="T74" fmla="*/ 188 w 94"/>
                  <a:gd name="T75" fmla="*/ 190 h 83"/>
                  <a:gd name="T76" fmla="*/ 206 w 94"/>
                  <a:gd name="T77" fmla="*/ 193 h 83"/>
                  <a:gd name="T78" fmla="*/ 212 w 94"/>
                  <a:gd name="T79" fmla="*/ 193 h 83"/>
                  <a:gd name="T80" fmla="*/ 212 w 94"/>
                  <a:gd name="T81" fmla="*/ 193 h 83"/>
                  <a:gd name="T82" fmla="*/ 214 w 94"/>
                  <a:gd name="T83" fmla="*/ 171 h 8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4" h="83">
                    <a:moveTo>
                      <a:pt x="80" y="64"/>
                    </a:moveTo>
                    <a:cubicBezTo>
                      <a:pt x="82" y="61"/>
                      <a:pt x="85" y="57"/>
                      <a:pt x="87" y="54"/>
                    </a:cubicBezTo>
                    <a:cubicBezTo>
                      <a:pt x="90" y="52"/>
                      <a:pt x="94" y="51"/>
                      <a:pt x="94" y="51"/>
                    </a:cubicBezTo>
                    <a:cubicBezTo>
                      <a:pt x="94" y="51"/>
                      <a:pt x="91" y="47"/>
                      <a:pt x="89" y="45"/>
                    </a:cubicBezTo>
                    <a:cubicBezTo>
                      <a:pt x="87" y="43"/>
                      <a:pt x="87" y="42"/>
                      <a:pt x="87" y="41"/>
                    </a:cubicBezTo>
                    <a:cubicBezTo>
                      <a:pt x="87" y="39"/>
                      <a:pt x="86" y="37"/>
                      <a:pt x="85" y="37"/>
                    </a:cubicBezTo>
                    <a:cubicBezTo>
                      <a:pt x="83" y="37"/>
                      <a:pt x="80" y="36"/>
                      <a:pt x="79" y="34"/>
                    </a:cubicBezTo>
                    <a:cubicBezTo>
                      <a:pt x="79" y="33"/>
                      <a:pt x="75" y="31"/>
                      <a:pt x="75" y="28"/>
                    </a:cubicBezTo>
                    <a:cubicBezTo>
                      <a:pt x="75" y="26"/>
                      <a:pt x="75" y="23"/>
                      <a:pt x="75" y="19"/>
                    </a:cubicBezTo>
                    <a:cubicBezTo>
                      <a:pt x="75" y="14"/>
                      <a:pt x="76" y="13"/>
                      <a:pt x="74" y="11"/>
                    </a:cubicBezTo>
                    <a:cubicBezTo>
                      <a:pt x="73" y="9"/>
                      <a:pt x="73" y="9"/>
                      <a:pt x="73" y="5"/>
                    </a:cubicBezTo>
                    <a:cubicBezTo>
                      <a:pt x="73" y="2"/>
                      <a:pt x="72" y="0"/>
                      <a:pt x="72" y="0"/>
                    </a:cubicBezTo>
                    <a:cubicBezTo>
                      <a:pt x="72" y="0"/>
                      <a:pt x="69" y="2"/>
                      <a:pt x="68" y="3"/>
                    </a:cubicBezTo>
                    <a:cubicBezTo>
                      <a:pt x="67" y="3"/>
                      <a:pt x="65" y="5"/>
                      <a:pt x="63" y="4"/>
                    </a:cubicBezTo>
                    <a:cubicBezTo>
                      <a:pt x="61" y="3"/>
                      <a:pt x="59" y="1"/>
                      <a:pt x="55" y="1"/>
                    </a:cubicBezTo>
                    <a:cubicBezTo>
                      <a:pt x="52" y="1"/>
                      <a:pt x="50" y="0"/>
                      <a:pt x="48" y="1"/>
                    </a:cubicBezTo>
                    <a:cubicBezTo>
                      <a:pt x="47" y="2"/>
                      <a:pt x="46" y="2"/>
                      <a:pt x="44" y="4"/>
                    </a:cubicBezTo>
                    <a:cubicBezTo>
                      <a:pt x="43" y="6"/>
                      <a:pt x="40" y="8"/>
                      <a:pt x="38" y="8"/>
                    </a:cubicBezTo>
                    <a:cubicBezTo>
                      <a:pt x="37" y="8"/>
                      <a:pt x="37" y="4"/>
                      <a:pt x="35" y="8"/>
                    </a:cubicBezTo>
                    <a:cubicBezTo>
                      <a:pt x="33" y="12"/>
                      <a:pt x="29" y="15"/>
                      <a:pt x="30" y="18"/>
                    </a:cubicBezTo>
                    <a:cubicBezTo>
                      <a:pt x="32" y="21"/>
                      <a:pt x="34" y="22"/>
                      <a:pt x="35" y="23"/>
                    </a:cubicBezTo>
                    <a:cubicBezTo>
                      <a:pt x="36" y="24"/>
                      <a:pt x="34" y="27"/>
                      <a:pt x="33" y="28"/>
                    </a:cubicBezTo>
                    <a:cubicBezTo>
                      <a:pt x="32" y="29"/>
                      <a:pt x="29" y="30"/>
                      <a:pt x="26" y="30"/>
                    </a:cubicBezTo>
                    <a:cubicBezTo>
                      <a:pt x="24" y="31"/>
                      <a:pt x="22" y="33"/>
                      <a:pt x="18" y="32"/>
                    </a:cubicBezTo>
                    <a:cubicBezTo>
                      <a:pt x="16" y="32"/>
                      <a:pt x="14" y="32"/>
                      <a:pt x="13" y="32"/>
                    </a:cubicBezTo>
                    <a:cubicBezTo>
                      <a:pt x="11" y="33"/>
                      <a:pt x="9" y="34"/>
                      <a:pt x="8" y="34"/>
                    </a:cubicBezTo>
                    <a:cubicBezTo>
                      <a:pt x="5" y="35"/>
                      <a:pt x="2" y="39"/>
                      <a:pt x="1" y="41"/>
                    </a:cubicBezTo>
                    <a:cubicBezTo>
                      <a:pt x="0" y="44"/>
                      <a:pt x="1" y="48"/>
                      <a:pt x="1" y="51"/>
                    </a:cubicBezTo>
                    <a:cubicBezTo>
                      <a:pt x="3" y="54"/>
                      <a:pt x="5" y="56"/>
                      <a:pt x="6" y="56"/>
                    </a:cubicBezTo>
                    <a:cubicBezTo>
                      <a:pt x="8" y="57"/>
                      <a:pt x="11" y="62"/>
                      <a:pt x="14" y="66"/>
                    </a:cubicBezTo>
                    <a:cubicBezTo>
                      <a:pt x="17" y="71"/>
                      <a:pt x="19" y="72"/>
                      <a:pt x="22" y="72"/>
                    </a:cubicBezTo>
                    <a:cubicBezTo>
                      <a:pt x="26" y="72"/>
                      <a:pt x="30" y="73"/>
                      <a:pt x="31" y="75"/>
                    </a:cubicBezTo>
                    <a:cubicBezTo>
                      <a:pt x="31" y="77"/>
                      <a:pt x="33" y="75"/>
                      <a:pt x="37" y="79"/>
                    </a:cubicBezTo>
                    <a:cubicBezTo>
                      <a:pt x="41" y="83"/>
                      <a:pt x="42" y="83"/>
                      <a:pt x="44" y="79"/>
                    </a:cubicBezTo>
                    <a:cubicBezTo>
                      <a:pt x="47" y="76"/>
                      <a:pt x="48" y="71"/>
                      <a:pt x="50" y="68"/>
                    </a:cubicBezTo>
                    <a:cubicBezTo>
                      <a:pt x="51" y="65"/>
                      <a:pt x="51" y="59"/>
                      <a:pt x="56" y="59"/>
                    </a:cubicBezTo>
                    <a:cubicBezTo>
                      <a:pt x="61" y="60"/>
                      <a:pt x="60" y="52"/>
                      <a:pt x="63" y="59"/>
                    </a:cubicBezTo>
                    <a:cubicBezTo>
                      <a:pt x="66" y="66"/>
                      <a:pt x="66" y="68"/>
                      <a:pt x="70" y="71"/>
                    </a:cubicBezTo>
                    <a:cubicBezTo>
                      <a:pt x="74" y="73"/>
                      <a:pt x="73" y="72"/>
                      <a:pt x="77" y="72"/>
                    </a:cubicBezTo>
                    <a:cubicBezTo>
                      <a:pt x="78" y="72"/>
                      <a:pt x="78" y="72"/>
                      <a:pt x="79" y="72"/>
                    </a:cubicBezTo>
                    <a:cubicBezTo>
                      <a:pt x="79" y="72"/>
                      <a:pt x="79" y="72"/>
                      <a:pt x="79" y="72"/>
                    </a:cubicBezTo>
                    <a:cubicBezTo>
                      <a:pt x="79" y="69"/>
                      <a:pt x="78" y="66"/>
                      <a:pt x="80" y="64"/>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78" name="Freeform 75">
                <a:extLst>
                  <a:ext uri="{FF2B5EF4-FFF2-40B4-BE49-F238E27FC236}">
                    <a16:creationId xmlns:a16="http://schemas.microsoft.com/office/drawing/2014/main" id="{E5A5BDCD-EBBE-41B7-A7BD-B4706E9CE87A}"/>
                  </a:ext>
                </a:extLst>
              </p:cNvPr>
              <p:cNvSpPr>
                <a:spLocks/>
              </p:cNvSpPr>
              <p:nvPr/>
            </p:nvSpPr>
            <p:spPr bwMode="auto">
              <a:xfrm>
                <a:off x="4988998" y="4111104"/>
                <a:ext cx="659263" cy="668880"/>
              </a:xfrm>
              <a:custGeom>
                <a:avLst/>
                <a:gdLst>
                  <a:gd name="T0" fmla="*/ 294 w 126"/>
                  <a:gd name="T1" fmla="*/ 198 h 128"/>
                  <a:gd name="T2" fmla="*/ 300 w 126"/>
                  <a:gd name="T3" fmla="*/ 166 h 128"/>
                  <a:gd name="T4" fmla="*/ 300 w 126"/>
                  <a:gd name="T5" fmla="*/ 144 h 128"/>
                  <a:gd name="T6" fmla="*/ 284 w 126"/>
                  <a:gd name="T7" fmla="*/ 126 h 128"/>
                  <a:gd name="T8" fmla="*/ 265 w 126"/>
                  <a:gd name="T9" fmla="*/ 123 h 128"/>
                  <a:gd name="T10" fmla="*/ 246 w 126"/>
                  <a:gd name="T11" fmla="*/ 112 h 128"/>
                  <a:gd name="T12" fmla="*/ 230 w 126"/>
                  <a:gd name="T13" fmla="*/ 131 h 128"/>
                  <a:gd name="T14" fmla="*/ 211 w 126"/>
                  <a:gd name="T15" fmla="*/ 126 h 128"/>
                  <a:gd name="T16" fmla="*/ 185 w 126"/>
                  <a:gd name="T17" fmla="*/ 83 h 128"/>
                  <a:gd name="T18" fmla="*/ 177 w 126"/>
                  <a:gd name="T19" fmla="*/ 56 h 128"/>
                  <a:gd name="T20" fmla="*/ 158 w 126"/>
                  <a:gd name="T21" fmla="*/ 32 h 128"/>
                  <a:gd name="T22" fmla="*/ 139 w 126"/>
                  <a:gd name="T23" fmla="*/ 8 h 128"/>
                  <a:gd name="T24" fmla="*/ 112 w 126"/>
                  <a:gd name="T25" fmla="*/ 19 h 128"/>
                  <a:gd name="T26" fmla="*/ 62 w 126"/>
                  <a:gd name="T27" fmla="*/ 21 h 128"/>
                  <a:gd name="T28" fmla="*/ 40 w 126"/>
                  <a:gd name="T29" fmla="*/ 35 h 128"/>
                  <a:gd name="T30" fmla="*/ 37 w 126"/>
                  <a:gd name="T31" fmla="*/ 45 h 128"/>
                  <a:gd name="T32" fmla="*/ 24 w 126"/>
                  <a:gd name="T33" fmla="*/ 64 h 128"/>
                  <a:gd name="T34" fmla="*/ 13 w 126"/>
                  <a:gd name="T35" fmla="*/ 86 h 128"/>
                  <a:gd name="T36" fmla="*/ 3 w 126"/>
                  <a:gd name="T37" fmla="*/ 94 h 128"/>
                  <a:gd name="T38" fmla="*/ 8 w 126"/>
                  <a:gd name="T39" fmla="*/ 99 h 128"/>
                  <a:gd name="T40" fmla="*/ 8 w 126"/>
                  <a:gd name="T41" fmla="*/ 123 h 128"/>
                  <a:gd name="T42" fmla="*/ 3 w 126"/>
                  <a:gd name="T43" fmla="*/ 142 h 128"/>
                  <a:gd name="T44" fmla="*/ 0 w 126"/>
                  <a:gd name="T45" fmla="*/ 150 h 128"/>
                  <a:gd name="T46" fmla="*/ 16 w 126"/>
                  <a:gd name="T47" fmla="*/ 166 h 128"/>
                  <a:gd name="T48" fmla="*/ 53 w 126"/>
                  <a:gd name="T49" fmla="*/ 158 h 128"/>
                  <a:gd name="T50" fmla="*/ 99 w 126"/>
                  <a:gd name="T51" fmla="*/ 187 h 128"/>
                  <a:gd name="T52" fmla="*/ 99 w 126"/>
                  <a:gd name="T53" fmla="*/ 227 h 128"/>
                  <a:gd name="T54" fmla="*/ 134 w 126"/>
                  <a:gd name="T55" fmla="*/ 248 h 128"/>
                  <a:gd name="T56" fmla="*/ 150 w 126"/>
                  <a:gd name="T57" fmla="*/ 240 h 128"/>
                  <a:gd name="T58" fmla="*/ 155 w 126"/>
                  <a:gd name="T59" fmla="*/ 230 h 128"/>
                  <a:gd name="T60" fmla="*/ 158 w 126"/>
                  <a:gd name="T61" fmla="*/ 270 h 128"/>
                  <a:gd name="T62" fmla="*/ 166 w 126"/>
                  <a:gd name="T63" fmla="*/ 315 h 128"/>
                  <a:gd name="T64" fmla="*/ 187 w 126"/>
                  <a:gd name="T65" fmla="*/ 326 h 128"/>
                  <a:gd name="T66" fmla="*/ 211 w 126"/>
                  <a:gd name="T67" fmla="*/ 337 h 128"/>
                  <a:gd name="T68" fmla="*/ 219 w 126"/>
                  <a:gd name="T69" fmla="*/ 342 h 128"/>
                  <a:gd name="T70" fmla="*/ 225 w 126"/>
                  <a:gd name="T71" fmla="*/ 339 h 128"/>
                  <a:gd name="T72" fmla="*/ 230 w 126"/>
                  <a:gd name="T73" fmla="*/ 318 h 128"/>
                  <a:gd name="T74" fmla="*/ 243 w 126"/>
                  <a:gd name="T75" fmla="*/ 313 h 128"/>
                  <a:gd name="T76" fmla="*/ 257 w 126"/>
                  <a:gd name="T77" fmla="*/ 299 h 128"/>
                  <a:gd name="T78" fmla="*/ 265 w 126"/>
                  <a:gd name="T79" fmla="*/ 286 h 128"/>
                  <a:gd name="T80" fmla="*/ 302 w 126"/>
                  <a:gd name="T81" fmla="*/ 283 h 128"/>
                  <a:gd name="T82" fmla="*/ 324 w 126"/>
                  <a:gd name="T83" fmla="*/ 278 h 128"/>
                  <a:gd name="T84" fmla="*/ 337 w 126"/>
                  <a:gd name="T85" fmla="*/ 262 h 128"/>
                  <a:gd name="T86" fmla="*/ 329 w 126"/>
                  <a:gd name="T87" fmla="*/ 248 h 128"/>
                  <a:gd name="T88" fmla="*/ 316 w 126"/>
                  <a:gd name="T89" fmla="*/ 240 h 128"/>
                  <a:gd name="T90" fmla="*/ 300 w 126"/>
                  <a:gd name="T91" fmla="*/ 238 h 128"/>
                  <a:gd name="T92" fmla="*/ 310 w 126"/>
                  <a:gd name="T93" fmla="*/ 216 h 128"/>
                  <a:gd name="T94" fmla="*/ 294 w 126"/>
                  <a:gd name="T95" fmla="*/ 198 h 1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6" h="128">
                    <a:moveTo>
                      <a:pt x="110" y="74"/>
                    </a:moveTo>
                    <a:cubicBezTo>
                      <a:pt x="108" y="72"/>
                      <a:pt x="111" y="64"/>
                      <a:pt x="112" y="62"/>
                    </a:cubicBezTo>
                    <a:cubicBezTo>
                      <a:pt x="113" y="59"/>
                      <a:pt x="114" y="56"/>
                      <a:pt x="112" y="54"/>
                    </a:cubicBezTo>
                    <a:cubicBezTo>
                      <a:pt x="110" y="52"/>
                      <a:pt x="110" y="49"/>
                      <a:pt x="106" y="47"/>
                    </a:cubicBezTo>
                    <a:cubicBezTo>
                      <a:pt x="102" y="44"/>
                      <a:pt x="100" y="48"/>
                      <a:pt x="99" y="46"/>
                    </a:cubicBezTo>
                    <a:cubicBezTo>
                      <a:pt x="97" y="44"/>
                      <a:pt x="92" y="42"/>
                      <a:pt x="92" y="42"/>
                    </a:cubicBezTo>
                    <a:cubicBezTo>
                      <a:pt x="86" y="49"/>
                      <a:pt x="86" y="49"/>
                      <a:pt x="86" y="49"/>
                    </a:cubicBezTo>
                    <a:cubicBezTo>
                      <a:pt x="86" y="49"/>
                      <a:pt x="85" y="51"/>
                      <a:pt x="79" y="47"/>
                    </a:cubicBezTo>
                    <a:cubicBezTo>
                      <a:pt x="74" y="43"/>
                      <a:pt x="71" y="36"/>
                      <a:pt x="69" y="31"/>
                    </a:cubicBezTo>
                    <a:cubicBezTo>
                      <a:pt x="68" y="28"/>
                      <a:pt x="67" y="25"/>
                      <a:pt x="66" y="21"/>
                    </a:cubicBezTo>
                    <a:cubicBezTo>
                      <a:pt x="64" y="21"/>
                      <a:pt x="62" y="16"/>
                      <a:pt x="59" y="12"/>
                    </a:cubicBezTo>
                    <a:cubicBezTo>
                      <a:pt x="55" y="7"/>
                      <a:pt x="55" y="6"/>
                      <a:pt x="52" y="3"/>
                    </a:cubicBezTo>
                    <a:cubicBezTo>
                      <a:pt x="50" y="0"/>
                      <a:pt x="45" y="4"/>
                      <a:pt x="42" y="7"/>
                    </a:cubicBezTo>
                    <a:cubicBezTo>
                      <a:pt x="39" y="9"/>
                      <a:pt x="31" y="10"/>
                      <a:pt x="23" y="8"/>
                    </a:cubicBezTo>
                    <a:cubicBezTo>
                      <a:pt x="15" y="6"/>
                      <a:pt x="17" y="11"/>
                      <a:pt x="15" y="13"/>
                    </a:cubicBezTo>
                    <a:cubicBezTo>
                      <a:pt x="14" y="14"/>
                      <a:pt x="14" y="16"/>
                      <a:pt x="14" y="17"/>
                    </a:cubicBezTo>
                    <a:cubicBezTo>
                      <a:pt x="13" y="20"/>
                      <a:pt x="10" y="22"/>
                      <a:pt x="9" y="24"/>
                    </a:cubicBezTo>
                    <a:cubicBezTo>
                      <a:pt x="7" y="26"/>
                      <a:pt x="5" y="29"/>
                      <a:pt x="5" y="32"/>
                    </a:cubicBezTo>
                    <a:cubicBezTo>
                      <a:pt x="5" y="33"/>
                      <a:pt x="3" y="34"/>
                      <a:pt x="1" y="35"/>
                    </a:cubicBezTo>
                    <a:cubicBezTo>
                      <a:pt x="2" y="35"/>
                      <a:pt x="3" y="36"/>
                      <a:pt x="3" y="37"/>
                    </a:cubicBezTo>
                    <a:cubicBezTo>
                      <a:pt x="4" y="41"/>
                      <a:pt x="3" y="43"/>
                      <a:pt x="3" y="46"/>
                    </a:cubicBezTo>
                    <a:cubicBezTo>
                      <a:pt x="3" y="49"/>
                      <a:pt x="1" y="51"/>
                      <a:pt x="1" y="53"/>
                    </a:cubicBezTo>
                    <a:cubicBezTo>
                      <a:pt x="1" y="55"/>
                      <a:pt x="1" y="55"/>
                      <a:pt x="0" y="56"/>
                    </a:cubicBezTo>
                    <a:cubicBezTo>
                      <a:pt x="6" y="62"/>
                      <a:pt x="6" y="62"/>
                      <a:pt x="6" y="62"/>
                    </a:cubicBezTo>
                    <a:cubicBezTo>
                      <a:pt x="20" y="59"/>
                      <a:pt x="20" y="59"/>
                      <a:pt x="20" y="59"/>
                    </a:cubicBezTo>
                    <a:cubicBezTo>
                      <a:pt x="20" y="59"/>
                      <a:pt x="36" y="66"/>
                      <a:pt x="37" y="70"/>
                    </a:cubicBezTo>
                    <a:cubicBezTo>
                      <a:pt x="38" y="73"/>
                      <a:pt x="33" y="82"/>
                      <a:pt x="37" y="85"/>
                    </a:cubicBezTo>
                    <a:cubicBezTo>
                      <a:pt x="41" y="89"/>
                      <a:pt x="47" y="94"/>
                      <a:pt x="50" y="93"/>
                    </a:cubicBezTo>
                    <a:cubicBezTo>
                      <a:pt x="52" y="92"/>
                      <a:pt x="55" y="92"/>
                      <a:pt x="56" y="90"/>
                    </a:cubicBezTo>
                    <a:cubicBezTo>
                      <a:pt x="57" y="88"/>
                      <a:pt x="57" y="84"/>
                      <a:pt x="58" y="86"/>
                    </a:cubicBezTo>
                    <a:cubicBezTo>
                      <a:pt x="60" y="88"/>
                      <a:pt x="59" y="96"/>
                      <a:pt x="59" y="101"/>
                    </a:cubicBezTo>
                    <a:cubicBezTo>
                      <a:pt x="59" y="107"/>
                      <a:pt x="60" y="117"/>
                      <a:pt x="62" y="118"/>
                    </a:cubicBezTo>
                    <a:cubicBezTo>
                      <a:pt x="63" y="120"/>
                      <a:pt x="65" y="118"/>
                      <a:pt x="70" y="122"/>
                    </a:cubicBezTo>
                    <a:cubicBezTo>
                      <a:pt x="74" y="125"/>
                      <a:pt x="77" y="125"/>
                      <a:pt x="79" y="126"/>
                    </a:cubicBezTo>
                    <a:cubicBezTo>
                      <a:pt x="79" y="127"/>
                      <a:pt x="80" y="127"/>
                      <a:pt x="82" y="128"/>
                    </a:cubicBezTo>
                    <a:cubicBezTo>
                      <a:pt x="82" y="127"/>
                      <a:pt x="83" y="127"/>
                      <a:pt x="84" y="127"/>
                    </a:cubicBezTo>
                    <a:cubicBezTo>
                      <a:pt x="85" y="127"/>
                      <a:pt x="85" y="124"/>
                      <a:pt x="86" y="119"/>
                    </a:cubicBezTo>
                    <a:cubicBezTo>
                      <a:pt x="88" y="114"/>
                      <a:pt x="88" y="117"/>
                      <a:pt x="91" y="117"/>
                    </a:cubicBezTo>
                    <a:cubicBezTo>
                      <a:pt x="93" y="117"/>
                      <a:pt x="95" y="116"/>
                      <a:pt x="96" y="112"/>
                    </a:cubicBezTo>
                    <a:cubicBezTo>
                      <a:pt x="97" y="109"/>
                      <a:pt x="98" y="109"/>
                      <a:pt x="99" y="107"/>
                    </a:cubicBezTo>
                    <a:cubicBezTo>
                      <a:pt x="100" y="106"/>
                      <a:pt x="109" y="106"/>
                      <a:pt x="113" y="106"/>
                    </a:cubicBezTo>
                    <a:cubicBezTo>
                      <a:pt x="116" y="105"/>
                      <a:pt x="119" y="106"/>
                      <a:pt x="121" y="104"/>
                    </a:cubicBezTo>
                    <a:cubicBezTo>
                      <a:pt x="123" y="101"/>
                      <a:pt x="125" y="100"/>
                      <a:pt x="126" y="98"/>
                    </a:cubicBezTo>
                    <a:cubicBezTo>
                      <a:pt x="126" y="96"/>
                      <a:pt x="124" y="95"/>
                      <a:pt x="123" y="93"/>
                    </a:cubicBezTo>
                    <a:cubicBezTo>
                      <a:pt x="122" y="91"/>
                      <a:pt x="121" y="91"/>
                      <a:pt x="118" y="90"/>
                    </a:cubicBezTo>
                    <a:cubicBezTo>
                      <a:pt x="116" y="90"/>
                      <a:pt x="114" y="90"/>
                      <a:pt x="112" y="89"/>
                    </a:cubicBezTo>
                    <a:cubicBezTo>
                      <a:pt x="110" y="88"/>
                      <a:pt x="114" y="83"/>
                      <a:pt x="116" y="81"/>
                    </a:cubicBezTo>
                    <a:cubicBezTo>
                      <a:pt x="113" y="78"/>
                      <a:pt x="112" y="76"/>
                      <a:pt x="110" y="74"/>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79" name="Freeform 76">
                <a:extLst>
                  <a:ext uri="{FF2B5EF4-FFF2-40B4-BE49-F238E27FC236}">
                    <a16:creationId xmlns:a16="http://schemas.microsoft.com/office/drawing/2014/main" id="{36F56706-AD5C-4D9F-AFED-C10F2A016442}"/>
                  </a:ext>
                </a:extLst>
              </p:cNvPr>
              <p:cNvSpPr>
                <a:spLocks/>
              </p:cNvSpPr>
              <p:nvPr/>
            </p:nvSpPr>
            <p:spPr bwMode="auto">
              <a:xfrm>
                <a:off x="5335257" y="4054386"/>
                <a:ext cx="622094" cy="494815"/>
              </a:xfrm>
              <a:custGeom>
                <a:avLst/>
                <a:gdLst>
                  <a:gd name="T0" fmla="*/ 310 w 119"/>
                  <a:gd name="T1" fmla="*/ 133 h 95"/>
                  <a:gd name="T2" fmla="*/ 289 w 119"/>
                  <a:gd name="T3" fmla="*/ 117 h 95"/>
                  <a:gd name="T4" fmla="*/ 275 w 119"/>
                  <a:gd name="T5" fmla="*/ 104 h 95"/>
                  <a:gd name="T6" fmla="*/ 270 w 119"/>
                  <a:gd name="T7" fmla="*/ 88 h 95"/>
                  <a:gd name="T8" fmla="*/ 257 w 119"/>
                  <a:gd name="T9" fmla="*/ 67 h 95"/>
                  <a:gd name="T10" fmla="*/ 241 w 119"/>
                  <a:gd name="T11" fmla="*/ 56 h 95"/>
                  <a:gd name="T12" fmla="*/ 235 w 119"/>
                  <a:gd name="T13" fmla="*/ 56 h 95"/>
                  <a:gd name="T14" fmla="*/ 216 w 119"/>
                  <a:gd name="T15" fmla="*/ 53 h 95"/>
                  <a:gd name="T16" fmla="*/ 198 w 119"/>
                  <a:gd name="T17" fmla="*/ 21 h 95"/>
                  <a:gd name="T18" fmla="*/ 179 w 119"/>
                  <a:gd name="T19" fmla="*/ 21 h 95"/>
                  <a:gd name="T20" fmla="*/ 163 w 119"/>
                  <a:gd name="T21" fmla="*/ 45 h 95"/>
                  <a:gd name="T22" fmla="*/ 147 w 119"/>
                  <a:gd name="T23" fmla="*/ 75 h 95"/>
                  <a:gd name="T24" fmla="*/ 128 w 119"/>
                  <a:gd name="T25" fmla="*/ 75 h 95"/>
                  <a:gd name="T26" fmla="*/ 112 w 119"/>
                  <a:gd name="T27" fmla="*/ 64 h 95"/>
                  <a:gd name="T28" fmla="*/ 88 w 119"/>
                  <a:gd name="T29" fmla="*/ 56 h 95"/>
                  <a:gd name="T30" fmla="*/ 67 w 119"/>
                  <a:gd name="T31" fmla="*/ 40 h 95"/>
                  <a:gd name="T32" fmla="*/ 45 w 119"/>
                  <a:gd name="T33" fmla="*/ 13 h 95"/>
                  <a:gd name="T34" fmla="*/ 29 w 119"/>
                  <a:gd name="T35" fmla="*/ 0 h 95"/>
                  <a:gd name="T36" fmla="*/ 29 w 119"/>
                  <a:gd name="T37" fmla="*/ 3 h 95"/>
                  <a:gd name="T38" fmla="*/ 37 w 119"/>
                  <a:gd name="T39" fmla="*/ 27 h 95"/>
                  <a:gd name="T40" fmla="*/ 24 w 119"/>
                  <a:gd name="T41" fmla="*/ 53 h 95"/>
                  <a:gd name="T42" fmla="*/ 3 w 119"/>
                  <a:gd name="T43" fmla="*/ 85 h 95"/>
                  <a:gd name="T44" fmla="*/ 0 w 119"/>
                  <a:gd name="T45" fmla="*/ 85 h 95"/>
                  <a:gd name="T46" fmla="*/ 8 w 119"/>
                  <a:gd name="T47" fmla="*/ 112 h 95"/>
                  <a:gd name="T48" fmla="*/ 35 w 119"/>
                  <a:gd name="T49" fmla="*/ 154 h 95"/>
                  <a:gd name="T50" fmla="*/ 53 w 119"/>
                  <a:gd name="T51" fmla="*/ 160 h 95"/>
                  <a:gd name="T52" fmla="*/ 69 w 119"/>
                  <a:gd name="T53" fmla="*/ 141 h 95"/>
                  <a:gd name="T54" fmla="*/ 88 w 119"/>
                  <a:gd name="T55" fmla="*/ 152 h 95"/>
                  <a:gd name="T56" fmla="*/ 107 w 119"/>
                  <a:gd name="T57" fmla="*/ 154 h 95"/>
                  <a:gd name="T58" fmla="*/ 123 w 119"/>
                  <a:gd name="T59" fmla="*/ 173 h 95"/>
                  <a:gd name="T60" fmla="*/ 123 w 119"/>
                  <a:gd name="T61" fmla="*/ 194 h 95"/>
                  <a:gd name="T62" fmla="*/ 118 w 119"/>
                  <a:gd name="T63" fmla="*/ 226 h 95"/>
                  <a:gd name="T64" fmla="*/ 134 w 119"/>
                  <a:gd name="T65" fmla="*/ 245 h 95"/>
                  <a:gd name="T66" fmla="*/ 139 w 119"/>
                  <a:gd name="T67" fmla="*/ 245 h 95"/>
                  <a:gd name="T68" fmla="*/ 147 w 119"/>
                  <a:gd name="T69" fmla="*/ 245 h 95"/>
                  <a:gd name="T70" fmla="*/ 163 w 119"/>
                  <a:gd name="T71" fmla="*/ 250 h 95"/>
                  <a:gd name="T72" fmla="*/ 174 w 119"/>
                  <a:gd name="T73" fmla="*/ 253 h 95"/>
                  <a:gd name="T74" fmla="*/ 184 w 119"/>
                  <a:gd name="T75" fmla="*/ 245 h 95"/>
                  <a:gd name="T76" fmla="*/ 195 w 119"/>
                  <a:gd name="T77" fmla="*/ 245 h 95"/>
                  <a:gd name="T78" fmla="*/ 206 w 119"/>
                  <a:gd name="T79" fmla="*/ 248 h 95"/>
                  <a:gd name="T80" fmla="*/ 219 w 119"/>
                  <a:gd name="T81" fmla="*/ 232 h 95"/>
                  <a:gd name="T82" fmla="*/ 241 w 119"/>
                  <a:gd name="T83" fmla="*/ 229 h 95"/>
                  <a:gd name="T84" fmla="*/ 291 w 119"/>
                  <a:gd name="T85" fmla="*/ 200 h 95"/>
                  <a:gd name="T86" fmla="*/ 305 w 119"/>
                  <a:gd name="T87" fmla="*/ 192 h 95"/>
                  <a:gd name="T88" fmla="*/ 310 w 119"/>
                  <a:gd name="T89" fmla="*/ 168 h 95"/>
                  <a:gd name="T90" fmla="*/ 313 w 119"/>
                  <a:gd name="T91" fmla="*/ 149 h 95"/>
                  <a:gd name="T92" fmla="*/ 310 w 119"/>
                  <a:gd name="T93" fmla="*/ 133 h 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9" h="95">
                    <a:moveTo>
                      <a:pt x="116" y="50"/>
                    </a:moveTo>
                    <a:cubicBezTo>
                      <a:pt x="113" y="48"/>
                      <a:pt x="110" y="46"/>
                      <a:pt x="108" y="44"/>
                    </a:cubicBezTo>
                    <a:cubicBezTo>
                      <a:pt x="107" y="42"/>
                      <a:pt x="105" y="42"/>
                      <a:pt x="103" y="39"/>
                    </a:cubicBezTo>
                    <a:cubicBezTo>
                      <a:pt x="100" y="36"/>
                      <a:pt x="103" y="36"/>
                      <a:pt x="101" y="33"/>
                    </a:cubicBezTo>
                    <a:cubicBezTo>
                      <a:pt x="99" y="29"/>
                      <a:pt x="100" y="27"/>
                      <a:pt x="96" y="25"/>
                    </a:cubicBezTo>
                    <a:cubicBezTo>
                      <a:pt x="92" y="23"/>
                      <a:pt x="90" y="23"/>
                      <a:pt x="90" y="21"/>
                    </a:cubicBezTo>
                    <a:cubicBezTo>
                      <a:pt x="89" y="21"/>
                      <a:pt x="89" y="21"/>
                      <a:pt x="88" y="21"/>
                    </a:cubicBezTo>
                    <a:cubicBezTo>
                      <a:pt x="84" y="21"/>
                      <a:pt x="85" y="22"/>
                      <a:pt x="81" y="20"/>
                    </a:cubicBezTo>
                    <a:cubicBezTo>
                      <a:pt x="77" y="17"/>
                      <a:pt x="77" y="15"/>
                      <a:pt x="74" y="8"/>
                    </a:cubicBezTo>
                    <a:cubicBezTo>
                      <a:pt x="71" y="1"/>
                      <a:pt x="72" y="9"/>
                      <a:pt x="67" y="8"/>
                    </a:cubicBezTo>
                    <a:cubicBezTo>
                      <a:pt x="62" y="8"/>
                      <a:pt x="62" y="14"/>
                      <a:pt x="61" y="17"/>
                    </a:cubicBezTo>
                    <a:cubicBezTo>
                      <a:pt x="59" y="20"/>
                      <a:pt x="58" y="25"/>
                      <a:pt x="55" y="28"/>
                    </a:cubicBezTo>
                    <a:cubicBezTo>
                      <a:pt x="53" y="32"/>
                      <a:pt x="52" y="32"/>
                      <a:pt x="48" y="28"/>
                    </a:cubicBezTo>
                    <a:cubicBezTo>
                      <a:pt x="44" y="24"/>
                      <a:pt x="42" y="26"/>
                      <a:pt x="42" y="24"/>
                    </a:cubicBezTo>
                    <a:cubicBezTo>
                      <a:pt x="41" y="22"/>
                      <a:pt x="37" y="21"/>
                      <a:pt x="33" y="21"/>
                    </a:cubicBezTo>
                    <a:cubicBezTo>
                      <a:pt x="30" y="21"/>
                      <a:pt x="28" y="20"/>
                      <a:pt x="25" y="15"/>
                    </a:cubicBezTo>
                    <a:cubicBezTo>
                      <a:pt x="22" y="11"/>
                      <a:pt x="19" y="6"/>
                      <a:pt x="17" y="5"/>
                    </a:cubicBezTo>
                    <a:cubicBezTo>
                      <a:pt x="16" y="5"/>
                      <a:pt x="14" y="3"/>
                      <a:pt x="11" y="0"/>
                    </a:cubicBezTo>
                    <a:cubicBezTo>
                      <a:pt x="11" y="1"/>
                      <a:pt x="11" y="1"/>
                      <a:pt x="11" y="1"/>
                    </a:cubicBezTo>
                    <a:cubicBezTo>
                      <a:pt x="10" y="4"/>
                      <a:pt x="14" y="8"/>
                      <a:pt x="14" y="10"/>
                    </a:cubicBezTo>
                    <a:cubicBezTo>
                      <a:pt x="14" y="12"/>
                      <a:pt x="12" y="16"/>
                      <a:pt x="9" y="20"/>
                    </a:cubicBezTo>
                    <a:cubicBezTo>
                      <a:pt x="6" y="23"/>
                      <a:pt x="4" y="29"/>
                      <a:pt x="1" y="32"/>
                    </a:cubicBezTo>
                    <a:cubicBezTo>
                      <a:pt x="1" y="32"/>
                      <a:pt x="1" y="32"/>
                      <a:pt x="0" y="32"/>
                    </a:cubicBezTo>
                    <a:cubicBezTo>
                      <a:pt x="1" y="36"/>
                      <a:pt x="2" y="39"/>
                      <a:pt x="3" y="42"/>
                    </a:cubicBezTo>
                    <a:cubicBezTo>
                      <a:pt x="5" y="47"/>
                      <a:pt x="8" y="54"/>
                      <a:pt x="13" y="58"/>
                    </a:cubicBezTo>
                    <a:cubicBezTo>
                      <a:pt x="19" y="62"/>
                      <a:pt x="20" y="60"/>
                      <a:pt x="20" y="60"/>
                    </a:cubicBezTo>
                    <a:cubicBezTo>
                      <a:pt x="26" y="53"/>
                      <a:pt x="26" y="53"/>
                      <a:pt x="26" y="53"/>
                    </a:cubicBezTo>
                    <a:cubicBezTo>
                      <a:pt x="26" y="53"/>
                      <a:pt x="31" y="55"/>
                      <a:pt x="33" y="57"/>
                    </a:cubicBezTo>
                    <a:cubicBezTo>
                      <a:pt x="34" y="59"/>
                      <a:pt x="36" y="55"/>
                      <a:pt x="40" y="58"/>
                    </a:cubicBezTo>
                    <a:cubicBezTo>
                      <a:pt x="44" y="60"/>
                      <a:pt x="44" y="63"/>
                      <a:pt x="46" y="65"/>
                    </a:cubicBezTo>
                    <a:cubicBezTo>
                      <a:pt x="48" y="67"/>
                      <a:pt x="47" y="70"/>
                      <a:pt x="46" y="73"/>
                    </a:cubicBezTo>
                    <a:cubicBezTo>
                      <a:pt x="45" y="75"/>
                      <a:pt x="42" y="83"/>
                      <a:pt x="44" y="85"/>
                    </a:cubicBezTo>
                    <a:cubicBezTo>
                      <a:pt x="46" y="87"/>
                      <a:pt x="47" y="89"/>
                      <a:pt x="50" y="92"/>
                    </a:cubicBezTo>
                    <a:cubicBezTo>
                      <a:pt x="51" y="92"/>
                      <a:pt x="51" y="92"/>
                      <a:pt x="52" y="92"/>
                    </a:cubicBezTo>
                    <a:cubicBezTo>
                      <a:pt x="54" y="91"/>
                      <a:pt x="54" y="92"/>
                      <a:pt x="55" y="92"/>
                    </a:cubicBezTo>
                    <a:cubicBezTo>
                      <a:pt x="56" y="93"/>
                      <a:pt x="60" y="94"/>
                      <a:pt x="61" y="94"/>
                    </a:cubicBezTo>
                    <a:cubicBezTo>
                      <a:pt x="62" y="95"/>
                      <a:pt x="65" y="95"/>
                      <a:pt x="65" y="95"/>
                    </a:cubicBezTo>
                    <a:cubicBezTo>
                      <a:pt x="65" y="95"/>
                      <a:pt x="68" y="93"/>
                      <a:pt x="69" y="92"/>
                    </a:cubicBezTo>
                    <a:cubicBezTo>
                      <a:pt x="69" y="91"/>
                      <a:pt x="72" y="92"/>
                      <a:pt x="73" y="92"/>
                    </a:cubicBezTo>
                    <a:cubicBezTo>
                      <a:pt x="73" y="92"/>
                      <a:pt x="77" y="93"/>
                      <a:pt x="77" y="93"/>
                    </a:cubicBezTo>
                    <a:cubicBezTo>
                      <a:pt x="78" y="91"/>
                      <a:pt x="80" y="87"/>
                      <a:pt x="82" y="87"/>
                    </a:cubicBezTo>
                    <a:cubicBezTo>
                      <a:pt x="85" y="87"/>
                      <a:pt x="87" y="85"/>
                      <a:pt x="90" y="86"/>
                    </a:cubicBezTo>
                    <a:cubicBezTo>
                      <a:pt x="93" y="88"/>
                      <a:pt x="107" y="77"/>
                      <a:pt x="109" y="75"/>
                    </a:cubicBezTo>
                    <a:cubicBezTo>
                      <a:pt x="112" y="74"/>
                      <a:pt x="112" y="73"/>
                      <a:pt x="114" y="72"/>
                    </a:cubicBezTo>
                    <a:cubicBezTo>
                      <a:pt x="116" y="70"/>
                      <a:pt x="117" y="66"/>
                      <a:pt x="116" y="63"/>
                    </a:cubicBezTo>
                    <a:cubicBezTo>
                      <a:pt x="115" y="59"/>
                      <a:pt x="115" y="57"/>
                      <a:pt x="117" y="56"/>
                    </a:cubicBezTo>
                    <a:cubicBezTo>
                      <a:pt x="118" y="55"/>
                      <a:pt x="119" y="53"/>
                      <a:pt x="116" y="50"/>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80" name="Freeform 77">
                <a:extLst>
                  <a:ext uri="{FF2B5EF4-FFF2-40B4-BE49-F238E27FC236}">
                    <a16:creationId xmlns:a16="http://schemas.microsoft.com/office/drawing/2014/main" id="{E0313984-098D-444F-AAFC-62516F2EA73C}"/>
                  </a:ext>
                </a:extLst>
              </p:cNvPr>
              <p:cNvSpPr>
                <a:spLocks/>
              </p:cNvSpPr>
              <p:nvPr/>
            </p:nvSpPr>
            <p:spPr bwMode="auto">
              <a:xfrm>
                <a:off x="4983129" y="4418162"/>
                <a:ext cx="436248" cy="684526"/>
              </a:xfrm>
              <a:custGeom>
                <a:avLst/>
                <a:gdLst>
                  <a:gd name="T0" fmla="*/ 191 w 83"/>
                  <a:gd name="T1" fmla="*/ 168 h 131"/>
                  <a:gd name="T2" fmla="*/ 169 w 83"/>
                  <a:gd name="T3" fmla="*/ 158 h 131"/>
                  <a:gd name="T4" fmla="*/ 161 w 83"/>
                  <a:gd name="T5" fmla="*/ 112 h 131"/>
                  <a:gd name="T6" fmla="*/ 159 w 83"/>
                  <a:gd name="T7" fmla="*/ 72 h 131"/>
                  <a:gd name="T8" fmla="*/ 153 w 83"/>
                  <a:gd name="T9" fmla="*/ 83 h 131"/>
                  <a:gd name="T10" fmla="*/ 137 w 83"/>
                  <a:gd name="T11" fmla="*/ 91 h 131"/>
                  <a:gd name="T12" fmla="*/ 102 w 83"/>
                  <a:gd name="T13" fmla="*/ 69 h 131"/>
                  <a:gd name="T14" fmla="*/ 102 w 83"/>
                  <a:gd name="T15" fmla="*/ 29 h 131"/>
                  <a:gd name="T16" fmla="*/ 56 w 83"/>
                  <a:gd name="T17" fmla="*/ 0 h 131"/>
                  <a:gd name="T18" fmla="*/ 19 w 83"/>
                  <a:gd name="T19" fmla="*/ 8 h 131"/>
                  <a:gd name="T20" fmla="*/ 21 w 83"/>
                  <a:gd name="T21" fmla="*/ 11 h 131"/>
                  <a:gd name="T22" fmla="*/ 19 w 83"/>
                  <a:gd name="T23" fmla="*/ 35 h 131"/>
                  <a:gd name="T24" fmla="*/ 13 w 83"/>
                  <a:gd name="T25" fmla="*/ 75 h 131"/>
                  <a:gd name="T26" fmla="*/ 27 w 83"/>
                  <a:gd name="T27" fmla="*/ 94 h 131"/>
                  <a:gd name="T28" fmla="*/ 43 w 83"/>
                  <a:gd name="T29" fmla="*/ 107 h 131"/>
                  <a:gd name="T30" fmla="*/ 32 w 83"/>
                  <a:gd name="T31" fmla="*/ 131 h 131"/>
                  <a:gd name="T32" fmla="*/ 30 w 83"/>
                  <a:gd name="T33" fmla="*/ 155 h 131"/>
                  <a:gd name="T34" fmla="*/ 19 w 83"/>
                  <a:gd name="T35" fmla="*/ 168 h 131"/>
                  <a:gd name="T36" fmla="*/ 19 w 83"/>
                  <a:gd name="T37" fmla="*/ 192 h 131"/>
                  <a:gd name="T38" fmla="*/ 16 w 83"/>
                  <a:gd name="T39" fmla="*/ 211 h 131"/>
                  <a:gd name="T40" fmla="*/ 8 w 83"/>
                  <a:gd name="T41" fmla="*/ 238 h 131"/>
                  <a:gd name="T42" fmla="*/ 8 w 83"/>
                  <a:gd name="T43" fmla="*/ 256 h 131"/>
                  <a:gd name="T44" fmla="*/ 5 w 83"/>
                  <a:gd name="T45" fmla="*/ 283 h 131"/>
                  <a:gd name="T46" fmla="*/ 8 w 83"/>
                  <a:gd name="T47" fmla="*/ 289 h 131"/>
                  <a:gd name="T48" fmla="*/ 8 w 83"/>
                  <a:gd name="T49" fmla="*/ 289 h 131"/>
                  <a:gd name="T50" fmla="*/ 30 w 83"/>
                  <a:gd name="T51" fmla="*/ 313 h 131"/>
                  <a:gd name="T52" fmla="*/ 48 w 83"/>
                  <a:gd name="T53" fmla="*/ 313 h 131"/>
                  <a:gd name="T54" fmla="*/ 62 w 83"/>
                  <a:gd name="T55" fmla="*/ 299 h 131"/>
                  <a:gd name="T56" fmla="*/ 102 w 83"/>
                  <a:gd name="T57" fmla="*/ 299 h 131"/>
                  <a:gd name="T58" fmla="*/ 107 w 83"/>
                  <a:gd name="T59" fmla="*/ 318 h 131"/>
                  <a:gd name="T60" fmla="*/ 140 w 83"/>
                  <a:gd name="T61" fmla="*/ 326 h 131"/>
                  <a:gd name="T62" fmla="*/ 148 w 83"/>
                  <a:gd name="T63" fmla="*/ 334 h 131"/>
                  <a:gd name="T64" fmla="*/ 164 w 83"/>
                  <a:gd name="T65" fmla="*/ 350 h 131"/>
                  <a:gd name="T66" fmla="*/ 175 w 83"/>
                  <a:gd name="T67" fmla="*/ 342 h 131"/>
                  <a:gd name="T68" fmla="*/ 188 w 83"/>
                  <a:gd name="T69" fmla="*/ 334 h 131"/>
                  <a:gd name="T70" fmla="*/ 204 w 83"/>
                  <a:gd name="T71" fmla="*/ 329 h 131"/>
                  <a:gd name="T72" fmla="*/ 204 w 83"/>
                  <a:gd name="T73" fmla="*/ 310 h 131"/>
                  <a:gd name="T74" fmla="*/ 199 w 83"/>
                  <a:gd name="T75" fmla="*/ 291 h 131"/>
                  <a:gd name="T76" fmla="*/ 185 w 83"/>
                  <a:gd name="T77" fmla="*/ 278 h 131"/>
                  <a:gd name="T78" fmla="*/ 164 w 83"/>
                  <a:gd name="T79" fmla="*/ 262 h 131"/>
                  <a:gd name="T80" fmla="*/ 159 w 83"/>
                  <a:gd name="T81" fmla="*/ 243 h 131"/>
                  <a:gd name="T82" fmla="*/ 177 w 83"/>
                  <a:gd name="T83" fmla="*/ 243 h 131"/>
                  <a:gd name="T84" fmla="*/ 196 w 83"/>
                  <a:gd name="T85" fmla="*/ 235 h 131"/>
                  <a:gd name="T86" fmla="*/ 199 w 83"/>
                  <a:gd name="T87" fmla="*/ 219 h 131"/>
                  <a:gd name="T88" fmla="*/ 199 w 83"/>
                  <a:gd name="T89" fmla="*/ 198 h 131"/>
                  <a:gd name="T90" fmla="*/ 215 w 83"/>
                  <a:gd name="T91" fmla="*/ 190 h 131"/>
                  <a:gd name="T92" fmla="*/ 223 w 83"/>
                  <a:gd name="T93" fmla="*/ 184 h 131"/>
                  <a:gd name="T94" fmla="*/ 215 w 83"/>
                  <a:gd name="T95" fmla="*/ 179 h 131"/>
                  <a:gd name="T96" fmla="*/ 191 w 83"/>
                  <a:gd name="T97" fmla="*/ 168 h 1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131">
                    <a:moveTo>
                      <a:pt x="71" y="63"/>
                    </a:moveTo>
                    <a:cubicBezTo>
                      <a:pt x="66" y="59"/>
                      <a:pt x="64" y="61"/>
                      <a:pt x="63" y="59"/>
                    </a:cubicBezTo>
                    <a:cubicBezTo>
                      <a:pt x="61" y="58"/>
                      <a:pt x="60" y="48"/>
                      <a:pt x="60" y="42"/>
                    </a:cubicBezTo>
                    <a:cubicBezTo>
                      <a:pt x="60" y="37"/>
                      <a:pt x="61" y="29"/>
                      <a:pt x="59" y="27"/>
                    </a:cubicBezTo>
                    <a:cubicBezTo>
                      <a:pt x="58" y="25"/>
                      <a:pt x="58" y="29"/>
                      <a:pt x="57" y="31"/>
                    </a:cubicBezTo>
                    <a:cubicBezTo>
                      <a:pt x="56" y="33"/>
                      <a:pt x="53" y="33"/>
                      <a:pt x="51" y="34"/>
                    </a:cubicBezTo>
                    <a:cubicBezTo>
                      <a:pt x="48" y="35"/>
                      <a:pt x="42" y="30"/>
                      <a:pt x="38" y="26"/>
                    </a:cubicBezTo>
                    <a:cubicBezTo>
                      <a:pt x="34" y="23"/>
                      <a:pt x="39" y="14"/>
                      <a:pt x="38" y="11"/>
                    </a:cubicBezTo>
                    <a:cubicBezTo>
                      <a:pt x="37" y="7"/>
                      <a:pt x="21" y="0"/>
                      <a:pt x="21" y="0"/>
                    </a:cubicBezTo>
                    <a:cubicBezTo>
                      <a:pt x="7" y="3"/>
                      <a:pt x="7" y="3"/>
                      <a:pt x="7" y="3"/>
                    </a:cubicBezTo>
                    <a:cubicBezTo>
                      <a:pt x="8" y="4"/>
                      <a:pt x="8" y="4"/>
                      <a:pt x="8" y="4"/>
                    </a:cubicBezTo>
                    <a:cubicBezTo>
                      <a:pt x="8" y="4"/>
                      <a:pt x="9" y="8"/>
                      <a:pt x="7" y="13"/>
                    </a:cubicBezTo>
                    <a:cubicBezTo>
                      <a:pt x="6" y="17"/>
                      <a:pt x="4" y="24"/>
                      <a:pt x="5" y="28"/>
                    </a:cubicBezTo>
                    <a:cubicBezTo>
                      <a:pt x="6" y="31"/>
                      <a:pt x="7" y="34"/>
                      <a:pt x="10" y="35"/>
                    </a:cubicBezTo>
                    <a:cubicBezTo>
                      <a:pt x="13" y="37"/>
                      <a:pt x="15" y="37"/>
                      <a:pt x="16" y="40"/>
                    </a:cubicBezTo>
                    <a:cubicBezTo>
                      <a:pt x="16" y="42"/>
                      <a:pt x="13" y="45"/>
                      <a:pt x="12" y="49"/>
                    </a:cubicBezTo>
                    <a:cubicBezTo>
                      <a:pt x="12" y="53"/>
                      <a:pt x="13" y="55"/>
                      <a:pt x="11" y="58"/>
                    </a:cubicBezTo>
                    <a:cubicBezTo>
                      <a:pt x="10" y="60"/>
                      <a:pt x="7" y="59"/>
                      <a:pt x="7" y="63"/>
                    </a:cubicBezTo>
                    <a:cubicBezTo>
                      <a:pt x="7" y="66"/>
                      <a:pt x="7" y="69"/>
                      <a:pt x="7" y="72"/>
                    </a:cubicBezTo>
                    <a:cubicBezTo>
                      <a:pt x="7" y="75"/>
                      <a:pt x="8" y="74"/>
                      <a:pt x="6" y="79"/>
                    </a:cubicBezTo>
                    <a:cubicBezTo>
                      <a:pt x="4" y="84"/>
                      <a:pt x="3" y="85"/>
                      <a:pt x="3" y="89"/>
                    </a:cubicBezTo>
                    <a:cubicBezTo>
                      <a:pt x="4" y="93"/>
                      <a:pt x="4" y="92"/>
                      <a:pt x="3" y="96"/>
                    </a:cubicBezTo>
                    <a:cubicBezTo>
                      <a:pt x="2" y="99"/>
                      <a:pt x="0" y="104"/>
                      <a:pt x="2" y="106"/>
                    </a:cubicBezTo>
                    <a:cubicBezTo>
                      <a:pt x="2" y="107"/>
                      <a:pt x="2" y="107"/>
                      <a:pt x="3" y="108"/>
                    </a:cubicBezTo>
                    <a:cubicBezTo>
                      <a:pt x="3" y="108"/>
                      <a:pt x="3" y="108"/>
                      <a:pt x="3" y="108"/>
                    </a:cubicBezTo>
                    <a:cubicBezTo>
                      <a:pt x="4" y="108"/>
                      <a:pt x="9" y="114"/>
                      <a:pt x="11" y="117"/>
                    </a:cubicBezTo>
                    <a:cubicBezTo>
                      <a:pt x="12" y="119"/>
                      <a:pt x="16" y="118"/>
                      <a:pt x="18" y="117"/>
                    </a:cubicBezTo>
                    <a:cubicBezTo>
                      <a:pt x="19" y="115"/>
                      <a:pt x="23" y="112"/>
                      <a:pt x="23" y="112"/>
                    </a:cubicBezTo>
                    <a:cubicBezTo>
                      <a:pt x="23" y="112"/>
                      <a:pt x="35" y="112"/>
                      <a:pt x="38" y="112"/>
                    </a:cubicBezTo>
                    <a:cubicBezTo>
                      <a:pt x="40" y="112"/>
                      <a:pt x="40" y="115"/>
                      <a:pt x="40" y="119"/>
                    </a:cubicBezTo>
                    <a:cubicBezTo>
                      <a:pt x="40" y="122"/>
                      <a:pt x="52" y="122"/>
                      <a:pt x="52" y="122"/>
                    </a:cubicBezTo>
                    <a:cubicBezTo>
                      <a:pt x="52" y="122"/>
                      <a:pt x="54" y="124"/>
                      <a:pt x="55" y="125"/>
                    </a:cubicBezTo>
                    <a:cubicBezTo>
                      <a:pt x="57" y="126"/>
                      <a:pt x="61" y="131"/>
                      <a:pt x="61" y="131"/>
                    </a:cubicBezTo>
                    <a:cubicBezTo>
                      <a:pt x="61" y="131"/>
                      <a:pt x="64" y="129"/>
                      <a:pt x="65" y="128"/>
                    </a:cubicBezTo>
                    <a:cubicBezTo>
                      <a:pt x="66" y="128"/>
                      <a:pt x="67" y="125"/>
                      <a:pt x="70" y="125"/>
                    </a:cubicBezTo>
                    <a:cubicBezTo>
                      <a:pt x="72" y="125"/>
                      <a:pt x="76" y="123"/>
                      <a:pt x="76" y="123"/>
                    </a:cubicBezTo>
                    <a:cubicBezTo>
                      <a:pt x="76" y="123"/>
                      <a:pt x="77" y="118"/>
                      <a:pt x="76" y="116"/>
                    </a:cubicBezTo>
                    <a:cubicBezTo>
                      <a:pt x="76" y="114"/>
                      <a:pt x="75" y="112"/>
                      <a:pt x="74" y="109"/>
                    </a:cubicBezTo>
                    <a:cubicBezTo>
                      <a:pt x="74" y="105"/>
                      <a:pt x="71" y="106"/>
                      <a:pt x="69" y="104"/>
                    </a:cubicBezTo>
                    <a:cubicBezTo>
                      <a:pt x="67" y="103"/>
                      <a:pt x="65" y="98"/>
                      <a:pt x="61" y="98"/>
                    </a:cubicBezTo>
                    <a:cubicBezTo>
                      <a:pt x="58" y="97"/>
                      <a:pt x="59" y="93"/>
                      <a:pt x="59" y="91"/>
                    </a:cubicBezTo>
                    <a:cubicBezTo>
                      <a:pt x="60" y="90"/>
                      <a:pt x="64" y="91"/>
                      <a:pt x="66" y="91"/>
                    </a:cubicBezTo>
                    <a:cubicBezTo>
                      <a:pt x="68" y="91"/>
                      <a:pt x="71" y="91"/>
                      <a:pt x="73" y="88"/>
                    </a:cubicBezTo>
                    <a:cubicBezTo>
                      <a:pt x="76" y="86"/>
                      <a:pt x="74" y="84"/>
                      <a:pt x="74" y="82"/>
                    </a:cubicBezTo>
                    <a:cubicBezTo>
                      <a:pt x="73" y="79"/>
                      <a:pt x="73" y="77"/>
                      <a:pt x="74" y="74"/>
                    </a:cubicBezTo>
                    <a:cubicBezTo>
                      <a:pt x="74" y="71"/>
                      <a:pt x="78" y="72"/>
                      <a:pt x="80" y="71"/>
                    </a:cubicBezTo>
                    <a:cubicBezTo>
                      <a:pt x="81" y="70"/>
                      <a:pt x="82" y="69"/>
                      <a:pt x="83" y="69"/>
                    </a:cubicBezTo>
                    <a:cubicBezTo>
                      <a:pt x="81" y="68"/>
                      <a:pt x="80" y="68"/>
                      <a:pt x="80" y="67"/>
                    </a:cubicBezTo>
                    <a:cubicBezTo>
                      <a:pt x="78" y="66"/>
                      <a:pt x="75" y="66"/>
                      <a:pt x="71" y="63"/>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81" name="Freeform 78">
                <a:extLst>
                  <a:ext uri="{FF2B5EF4-FFF2-40B4-BE49-F238E27FC236}">
                    <a16:creationId xmlns:a16="http://schemas.microsoft.com/office/drawing/2014/main" id="{331CDC37-A79F-4E25-AF65-573F4BE8ACA3}"/>
                  </a:ext>
                </a:extLst>
              </p:cNvPr>
              <p:cNvSpPr>
                <a:spLocks/>
              </p:cNvSpPr>
              <p:nvPr/>
            </p:nvSpPr>
            <p:spPr bwMode="auto">
              <a:xfrm>
                <a:off x="4632956" y="4402516"/>
                <a:ext cx="434292" cy="627808"/>
              </a:xfrm>
              <a:custGeom>
                <a:avLst/>
                <a:gdLst>
                  <a:gd name="T0" fmla="*/ 187 w 83"/>
                  <a:gd name="T1" fmla="*/ 265 h 120"/>
                  <a:gd name="T2" fmla="*/ 187 w 83"/>
                  <a:gd name="T3" fmla="*/ 246 h 120"/>
                  <a:gd name="T4" fmla="*/ 195 w 83"/>
                  <a:gd name="T5" fmla="*/ 219 h 120"/>
                  <a:gd name="T6" fmla="*/ 198 w 83"/>
                  <a:gd name="T7" fmla="*/ 201 h 120"/>
                  <a:gd name="T8" fmla="*/ 198 w 83"/>
                  <a:gd name="T9" fmla="*/ 177 h 120"/>
                  <a:gd name="T10" fmla="*/ 209 w 83"/>
                  <a:gd name="T11" fmla="*/ 163 h 120"/>
                  <a:gd name="T12" fmla="*/ 211 w 83"/>
                  <a:gd name="T13" fmla="*/ 139 h 120"/>
                  <a:gd name="T14" fmla="*/ 222 w 83"/>
                  <a:gd name="T15" fmla="*/ 115 h 120"/>
                  <a:gd name="T16" fmla="*/ 206 w 83"/>
                  <a:gd name="T17" fmla="*/ 102 h 120"/>
                  <a:gd name="T18" fmla="*/ 193 w 83"/>
                  <a:gd name="T19" fmla="*/ 83 h 120"/>
                  <a:gd name="T20" fmla="*/ 198 w 83"/>
                  <a:gd name="T21" fmla="*/ 43 h 120"/>
                  <a:gd name="T22" fmla="*/ 201 w 83"/>
                  <a:gd name="T23" fmla="*/ 19 h 120"/>
                  <a:gd name="T24" fmla="*/ 182 w 83"/>
                  <a:gd name="T25" fmla="*/ 0 h 120"/>
                  <a:gd name="T26" fmla="*/ 171 w 83"/>
                  <a:gd name="T27" fmla="*/ 5 h 120"/>
                  <a:gd name="T28" fmla="*/ 152 w 83"/>
                  <a:gd name="T29" fmla="*/ 16 h 120"/>
                  <a:gd name="T30" fmla="*/ 144 w 83"/>
                  <a:gd name="T31" fmla="*/ 21 h 120"/>
                  <a:gd name="T32" fmla="*/ 131 w 83"/>
                  <a:gd name="T33" fmla="*/ 32 h 120"/>
                  <a:gd name="T34" fmla="*/ 134 w 83"/>
                  <a:gd name="T35" fmla="*/ 37 h 120"/>
                  <a:gd name="T36" fmla="*/ 134 w 83"/>
                  <a:gd name="T37" fmla="*/ 45 h 120"/>
                  <a:gd name="T38" fmla="*/ 118 w 83"/>
                  <a:gd name="T39" fmla="*/ 62 h 120"/>
                  <a:gd name="T40" fmla="*/ 110 w 83"/>
                  <a:gd name="T41" fmla="*/ 80 h 120"/>
                  <a:gd name="T42" fmla="*/ 99 w 83"/>
                  <a:gd name="T43" fmla="*/ 83 h 120"/>
                  <a:gd name="T44" fmla="*/ 86 w 83"/>
                  <a:gd name="T45" fmla="*/ 104 h 120"/>
                  <a:gd name="T46" fmla="*/ 94 w 83"/>
                  <a:gd name="T47" fmla="*/ 120 h 120"/>
                  <a:gd name="T48" fmla="*/ 88 w 83"/>
                  <a:gd name="T49" fmla="*/ 128 h 120"/>
                  <a:gd name="T50" fmla="*/ 59 w 83"/>
                  <a:gd name="T51" fmla="*/ 144 h 120"/>
                  <a:gd name="T52" fmla="*/ 37 w 83"/>
                  <a:gd name="T53" fmla="*/ 150 h 120"/>
                  <a:gd name="T54" fmla="*/ 29 w 83"/>
                  <a:gd name="T55" fmla="*/ 163 h 120"/>
                  <a:gd name="T56" fmla="*/ 0 w 83"/>
                  <a:gd name="T57" fmla="*/ 182 h 120"/>
                  <a:gd name="T58" fmla="*/ 8 w 83"/>
                  <a:gd name="T59" fmla="*/ 193 h 120"/>
                  <a:gd name="T60" fmla="*/ 13 w 83"/>
                  <a:gd name="T61" fmla="*/ 211 h 120"/>
                  <a:gd name="T62" fmla="*/ 19 w 83"/>
                  <a:gd name="T63" fmla="*/ 225 h 120"/>
                  <a:gd name="T64" fmla="*/ 27 w 83"/>
                  <a:gd name="T65" fmla="*/ 241 h 120"/>
                  <a:gd name="T66" fmla="*/ 35 w 83"/>
                  <a:gd name="T67" fmla="*/ 257 h 120"/>
                  <a:gd name="T68" fmla="*/ 43 w 83"/>
                  <a:gd name="T69" fmla="*/ 276 h 120"/>
                  <a:gd name="T70" fmla="*/ 43 w 83"/>
                  <a:gd name="T71" fmla="*/ 294 h 120"/>
                  <a:gd name="T72" fmla="*/ 51 w 83"/>
                  <a:gd name="T73" fmla="*/ 300 h 120"/>
                  <a:gd name="T74" fmla="*/ 70 w 83"/>
                  <a:gd name="T75" fmla="*/ 302 h 120"/>
                  <a:gd name="T76" fmla="*/ 80 w 83"/>
                  <a:gd name="T77" fmla="*/ 313 h 120"/>
                  <a:gd name="T78" fmla="*/ 94 w 83"/>
                  <a:gd name="T79" fmla="*/ 318 h 120"/>
                  <a:gd name="T80" fmla="*/ 102 w 83"/>
                  <a:gd name="T81" fmla="*/ 305 h 120"/>
                  <a:gd name="T82" fmla="*/ 112 w 83"/>
                  <a:gd name="T83" fmla="*/ 300 h 120"/>
                  <a:gd name="T84" fmla="*/ 115 w 83"/>
                  <a:gd name="T85" fmla="*/ 313 h 120"/>
                  <a:gd name="T86" fmla="*/ 128 w 83"/>
                  <a:gd name="T87" fmla="*/ 313 h 120"/>
                  <a:gd name="T88" fmla="*/ 142 w 83"/>
                  <a:gd name="T89" fmla="*/ 297 h 120"/>
                  <a:gd name="T90" fmla="*/ 155 w 83"/>
                  <a:gd name="T91" fmla="*/ 302 h 120"/>
                  <a:gd name="T92" fmla="*/ 171 w 83"/>
                  <a:gd name="T93" fmla="*/ 308 h 120"/>
                  <a:gd name="T94" fmla="*/ 187 w 83"/>
                  <a:gd name="T95" fmla="*/ 297 h 120"/>
                  <a:gd name="T96" fmla="*/ 185 w 83"/>
                  <a:gd name="T97" fmla="*/ 292 h 120"/>
                  <a:gd name="T98" fmla="*/ 187 w 83"/>
                  <a:gd name="T99" fmla="*/ 265 h 1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3" h="120">
                    <a:moveTo>
                      <a:pt x="70" y="99"/>
                    </a:moveTo>
                    <a:cubicBezTo>
                      <a:pt x="71" y="95"/>
                      <a:pt x="71" y="96"/>
                      <a:pt x="70" y="92"/>
                    </a:cubicBezTo>
                    <a:cubicBezTo>
                      <a:pt x="70" y="88"/>
                      <a:pt x="71" y="87"/>
                      <a:pt x="73" y="82"/>
                    </a:cubicBezTo>
                    <a:cubicBezTo>
                      <a:pt x="75" y="77"/>
                      <a:pt x="74" y="78"/>
                      <a:pt x="74" y="75"/>
                    </a:cubicBezTo>
                    <a:cubicBezTo>
                      <a:pt x="74" y="72"/>
                      <a:pt x="74" y="69"/>
                      <a:pt x="74" y="66"/>
                    </a:cubicBezTo>
                    <a:cubicBezTo>
                      <a:pt x="74" y="62"/>
                      <a:pt x="77" y="63"/>
                      <a:pt x="78" y="61"/>
                    </a:cubicBezTo>
                    <a:cubicBezTo>
                      <a:pt x="80" y="58"/>
                      <a:pt x="79" y="56"/>
                      <a:pt x="79" y="52"/>
                    </a:cubicBezTo>
                    <a:cubicBezTo>
                      <a:pt x="80" y="48"/>
                      <a:pt x="83" y="45"/>
                      <a:pt x="83" y="43"/>
                    </a:cubicBezTo>
                    <a:cubicBezTo>
                      <a:pt x="82" y="40"/>
                      <a:pt x="80" y="40"/>
                      <a:pt x="77" y="38"/>
                    </a:cubicBezTo>
                    <a:cubicBezTo>
                      <a:pt x="74" y="37"/>
                      <a:pt x="73" y="34"/>
                      <a:pt x="72" y="31"/>
                    </a:cubicBezTo>
                    <a:cubicBezTo>
                      <a:pt x="71" y="27"/>
                      <a:pt x="73" y="20"/>
                      <a:pt x="74" y="16"/>
                    </a:cubicBezTo>
                    <a:cubicBezTo>
                      <a:pt x="76" y="11"/>
                      <a:pt x="75" y="7"/>
                      <a:pt x="75" y="7"/>
                    </a:cubicBezTo>
                    <a:cubicBezTo>
                      <a:pt x="68" y="0"/>
                      <a:pt x="68" y="0"/>
                      <a:pt x="68" y="0"/>
                    </a:cubicBezTo>
                    <a:cubicBezTo>
                      <a:pt x="66" y="0"/>
                      <a:pt x="65" y="1"/>
                      <a:pt x="64" y="2"/>
                    </a:cubicBezTo>
                    <a:cubicBezTo>
                      <a:pt x="61" y="5"/>
                      <a:pt x="59" y="4"/>
                      <a:pt x="57" y="6"/>
                    </a:cubicBezTo>
                    <a:cubicBezTo>
                      <a:pt x="56" y="8"/>
                      <a:pt x="56" y="6"/>
                      <a:pt x="54" y="8"/>
                    </a:cubicBezTo>
                    <a:cubicBezTo>
                      <a:pt x="52" y="10"/>
                      <a:pt x="50" y="11"/>
                      <a:pt x="49" y="12"/>
                    </a:cubicBezTo>
                    <a:cubicBezTo>
                      <a:pt x="50" y="12"/>
                      <a:pt x="50" y="14"/>
                      <a:pt x="50" y="14"/>
                    </a:cubicBezTo>
                    <a:cubicBezTo>
                      <a:pt x="50" y="15"/>
                      <a:pt x="50" y="16"/>
                      <a:pt x="50" y="17"/>
                    </a:cubicBezTo>
                    <a:cubicBezTo>
                      <a:pt x="49" y="19"/>
                      <a:pt x="47" y="21"/>
                      <a:pt x="44" y="23"/>
                    </a:cubicBezTo>
                    <a:cubicBezTo>
                      <a:pt x="41" y="25"/>
                      <a:pt x="41" y="27"/>
                      <a:pt x="41" y="30"/>
                    </a:cubicBezTo>
                    <a:cubicBezTo>
                      <a:pt x="41" y="33"/>
                      <a:pt x="39" y="31"/>
                      <a:pt x="37" y="31"/>
                    </a:cubicBezTo>
                    <a:cubicBezTo>
                      <a:pt x="36" y="31"/>
                      <a:pt x="34" y="35"/>
                      <a:pt x="32" y="39"/>
                    </a:cubicBezTo>
                    <a:cubicBezTo>
                      <a:pt x="31" y="44"/>
                      <a:pt x="36" y="44"/>
                      <a:pt x="35" y="45"/>
                    </a:cubicBezTo>
                    <a:cubicBezTo>
                      <a:pt x="35" y="46"/>
                      <a:pt x="34" y="47"/>
                      <a:pt x="33" y="48"/>
                    </a:cubicBezTo>
                    <a:cubicBezTo>
                      <a:pt x="31" y="50"/>
                      <a:pt x="24" y="53"/>
                      <a:pt x="22" y="54"/>
                    </a:cubicBezTo>
                    <a:cubicBezTo>
                      <a:pt x="20" y="56"/>
                      <a:pt x="16" y="56"/>
                      <a:pt x="14" y="56"/>
                    </a:cubicBezTo>
                    <a:cubicBezTo>
                      <a:pt x="11" y="56"/>
                      <a:pt x="11" y="61"/>
                      <a:pt x="11" y="61"/>
                    </a:cubicBezTo>
                    <a:cubicBezTo>
                      <a:pt x="0" y="68"/>
                      <a:pt x="0" y="68"/>
                      <a:pt x="0" y="68"/>
                    </a:cubicBezTo>
                    <a:cubicBezTo>
                      <a:pt x="0" y="68"/>
                      <a:pt x="2" y="71"/>
                      <a:pt x="3" y="72"/>
                    </a:cubicBezTo>
                    <a:cubicBezTo>
                      <a:pt x="4" y="73"/>
                      <a:pt x="4" y="77"/>
                      <a:pt x="5" y="79"/>
                    </a:cubicBezTo>
                    <a:cubicBezTo>
                      <a:pt x="6" y="80"/>
                      <a:pt x="7" y="81"/>
                      <a:pt x="7" y="84"/>
                    </a:cubicBezTo>
                    <a:cubicBezTo>
                      <a:pt x="7" y="86"/>
                      <a:pt x="8" y="87"/>
                      <a:pt x="10" y="90"/>
                    </a:cubicBezTo>
                    <a:cubicBezTo>
                      <a:pt x="12" y="92"/>
                      <a:pt x="12" y="95"/>
                      <a:pt x="13" y="96"/>
                    </a:cubicBezTo>
                    <a:cubicBezTo>
                      <a:pt x="14" y="98"/>
                      <a:pt x="16" y="100"/>
                      <a:pt x="16" y="103"/>
                    </a:cubicBezTo>
                    <a:cubicBezTo>
                      <a:pt x="16" y="105"/>
                      <a:pt x="16" y="108"/>
                      <a:pt x="16" y="110"/>
                    </a:cubicBezTo>
                    <a:cubicBezTo>
                      <a:pt x="16" y="112"/>
                      <a:pt x="18" y="112"/>
                      <a:pt x="19" y="112"/>
                    </a:cubicBezTo>
                    <a:cubicBezTo>
                      <a:pt x="20" y="111"/>
                      <a:pt x="24" y="113"/>
                      <a:pt x="26" y="113"/>
                    </a:cubicBezTo>
                    <a:cubicBezTo>
                      <a:pt x="27" y="113"/>
                      <a:pt x="28" y="116"/>
                      <a:pt x="30" y="117"/>
                    </a:cubicBezTo>
                    <a:cubicBezTo>
                      <a:pt x="31" y="118"/>
                      <a:pt x="34" y="120"/>
                      <a:pt x="35" y="119"/>
                    </a:cubicBezTo>
                    <a:cubicBezTo>
                      <a:pt x="36" y="118"/>
                      <a:pt x="37" y="117"/>
                      <a:pt x="38" y="114"/>
                    </a:cubicBezTo>
                    <a:cubicBezTo>
                      <a:pt x="40" y="112"/>
                      <a:pt x="42" y="112"/>
                      <a:pt x="42" y="112"/>
                    </a:cubicBezTo>
                    <a:cubicBezTo>
                      <a:pt x="43" y="112"/>
                      <a:pt x="42" y="116"/>
                      <a:pt x="43" y="117"/>
                    </a:cubicBezTo>
                    <a:cubicBezTo>
                      <a:pt x="44" y="118"/>
                      <a:pt x="47" y="118"/>
                      <a:pt x="48" y="117"/>
                    </a:cubicBezTo>
                    <a:cubicBezTo>
                      <a:pt x="49" y="116"/>
                      <a:pt x="50" y="114"/>
                      <a:pt x="53" y="111"/>
                    </a:cubicBezTo>
                    <a:cubicBezTo>
                      <a:pt x="57" y="108"/>
                      <a:pt x="57" y="112"/>
                      <a:pt x="58" y="113"/>
                    </a:cubicBezTo>
                    <a:cubicBezTo>
                      <a:pt x="59" y="114"/>
                      <a:pt x="64" y="115"/>
                      <a:pt x="64" y="115"/>
                    </a:cubicBezTo>
                    <a:cubicBezTo>
                      <a:pt x="64" y="115"/>
                      <a:pt x="68" y="112"/>
                      <a:pt x="70" y="111"/>
                    </a:cubicBezTo>
                    <a:cubicBezTo>
                      <a:pt x="69" y="110"/>
                      <a:pt x="69" y="110"/>
                      <a:pt x="69" y="109"/>
                    </a:cubicBezTo>
                    <a:cubicBezTo>
                      <a:pt x="67" y="107"/>
                      <a:pt x="69" y="102"/>
                      <a:pt x="70" y="99"/>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82" name="Freeform 79">
                <a:extLst>
                  <a:ext uri="{FF2B5EF4-FFF2-40B4-BE49-F238E27FC236}">
                    <a16:creationId xmlns:a16="http://schemas.microsoft.com/office/drawing/2014/main" id="{C8F6460F-21DE-4C04-8794-C67547158323}"/>
                  </a:ext>
                </a:extLst>
              </p:cNvPr>
              <p:cNvSpPr>
                <a:spLocks noEditPoints="1"/>
              </p:cNvSpPr>
              <p:nvPr/>
            </p:nvSpPr>
            <p:spPr bwMode="auto">
              <a:xfrm>
                <a:off x="2565179" y="4267567"/>
                <a:ext cx="669044" cy="768625"/>
              </a:xfrm>
              <a:custGeom>
                <a:avLst/>
                <a:gdLst>
                  <a:gd name="T0" fmla="*/ 318 w 128"/>
                  <a:gd name="T1" fmla="*/ 235 h 147"/>
                  <a:gd name="T2" fmla="*/ 321 w 128"/>
                  <a:gd name="T3" fmla="*/ 203 h 147"/>
                  <a:gd name="T4" fmla="*/ 265 w 128"/>
                  <a:gd name="T5" fmla="*/ 198 h 147"/>
                  <a:gd name="T6" fmla="*/ 267 w 128"/>
                  <a:gd name="T7" fmla="*/ 139 h 147"/>
                  <a:gd name="T8" fmla="*/ 238 w 128"/>
                  <a:gd name="T9" fmla="*/ 134 h 147"/>
                  <a:gd name="T10" fmla="*/ 214 w 128"/>
                  <a:gd name="T11" fmla="*/ 128 h 147"/>
                  <a:gd name="T12" fmla="*/ 195 w 128"/>
                  <a:gd name="T13" fmla="*/ 120 h 147"/>
                  <a:gd name="T14" fmla="*/ 182 w 128"/>
                  <a:gd name="T15" fmla="*/ 99 h 147"/>
                  <a:gd name="T16" fmla="*/ 152 w 128"/>
                  <a:gd name="T17" fmla="*/ 75 h 147"/>
                  <a:gd name="T18" fmla="*/ 123 w 128"/>
                  <a:gd name="T19" fmla="*/ 86 h 147"/>
                  <a:gd name="T20" fmla="*/ 144 w 128"/>
                  <a:gd name="T21" fmla="*/ 131 h 147"/>
                  <a:gd name="T22" fmla="*/ 128 w 128"/>
                  <a:gd name="T23" fmla="*/ 147 h 147"/>
                  <a:gd name="T24" fmla="*/ 110 w 128"/>
                  <a:gd name="T25" fmla="*/ 80 h 147"/>
                  <a:gd name="T26" fmla="*/ 102 w 128"/>
                  <a:gd name="T27" fmla="*/ 48 h 147"/>
                  <a:gd name="T28" fmla="*/ 67 w 128"/>
                  <a:gd name="T29" fmla="*/ 27 h 147"/>
                  <a:gd name="T30" fmla="*/ 40 w 128"/>
                  <a:gd name="T31" fmla="*/ 43 h 147"/>
                  <a:gd name="T32" fmla="*/ 32 w 128"/>
                  <a:gd name="T33" fmla="*/ 86 h 147"/>
                  <a:gd name="T34" fmla="*/ 37 w 128"/>
                  <a:gd name="T35" fmla="*/ 120 h 147"/>
                  <a:gd name="T36" fmla="*/ 24 w 128"/>
                  <a:gd name="T37" fmla="*/ 174 h 147"/>
                  <a:gd name="T38" fmla="*/ 8 w 128"/>
                  <a:gd name="T39" fmla="*/ 206 h 147"/>
                  <a:gd name="T40" fmla="*/ 8 w 128"/>
                  <a:gd name="T41" fmla="*/ 227 h 147"/>
                  <a:gd name="T42" fmla="*/ 19 w 128"/>
                  <a:gd name="T43" fmla="*/ 254 h 147"/>
                  <a:gd name="T44" fmla="*/ 45 w 128"/>
                  <a:gd name="T45" fmla="*/ 238 h 147"/>
                  <a:gd name="T46" fmla="*/ 53 w 128"/>
                  <a:gd name="T47" fmla="*/ 267 h 147"/>
                  <a:gd name="T48" fmla="*/ 43 w 128"/>
                  <a:gd name="T49" fmla="*/ 275 h 147"/>
                  <a:gd name="T50" fmla="*/ 27 w 128"/>
                  <a:gd name="T51" fmla="*/ 273 h 147"/>
                  <a:gd name="T52" fmla="*/ 8 w 128"/>
                  <a:gd name="T53" fmla="*/ 307 h 147"/>
                  <a:gd name="T54" fmla="*/ 56 w 128"/>
                  <a:gd name="T55" fmla="*/ 315 h 147"/>
                  <a:gd name="T56" fmla="*/ 134 w 128"/>
                  <a:gd name="T57" fmla="*/ 329 h 147"/>
                  <a:gd name="T58" fmla="*/ 184 w 128"/>
                  <a:gd name="T59" fmla="*/ 374 h 147"/>
                  <a:gd name="T60" fmla="*/ 208 w 128"/>
                  <a:gd name="T61" fmla="*/ 385 h 147"/>
                  <a:gd name="T62" fmla="*/ 235 w 128"/>
                  <a:gd name="T63" fmla="*/ 390 h 147"/>
                  <a:gd name="T64" fmla="*/ 257 w 128"/>
                  <a:gd name="T65" fmla="*/ 334 h 147"/>
                  <a:gd name="T66" fmla="*/ 297 w 128"/>
                  <a:gd name="T67" fmla="*/ 278 h 147"/>
                  <a:gd name="T68" fmla="*/ 305 w 128"/>
                  <a:gd name="T69" fmla="*/ 249 h 147"/>
                  <a:gd name="T70" fmla="*/ 53 w 128"/>
                  <a:gd name="T71" fmla="*/ 190 h 147"/>
                  <a:gd name="T72" fmla="*/ 37 w 128"/>
                  <a:gd name="T73" fmla="*/ 179 h 147"/>
                  <a:gd name="T74" fmla="*/ 53 w 128"/>
                  <a:gd name="T75" fmla="*/ 190 h 147"/>
                  <a:gd name="T76" fmla="*/ 53 w 128"/>
                  <a:gd name="T77" fmla="*/ 139 h 147"/>
                  <a:gd name="T78" fmla="*/ 48 w 128"/>
                  <a:gd name="T79" fmla="*/ 99 h 147"/>
                  <a:gd name="T80" fmla="*/ 59 w 128"/>
                  <a:gd name="T81" fmla="*/ 118 h 1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8" h="147">
                    <a:moveTo>
                      <a:pt x="119" y="91"/>
                    </a:moveTo>
                    <a:cubicBezTo>
                      <a:pt x="119" y="90"/>
                      <a:pt x="119" y="89"/>
                      <a:pt x="119" y="88"/>
                    </a:cubicBezTo>
                    <a:cubicBezTo>
                      <a:pt x="119" y="86"/>
                      <a:pt x="123" y="83"/>
                      <a:pt x="125" y="81"/>
                    </a:cubicBezTo>
                    <a:cubicBezTo>
                      <a:pt x="128" y="79"/>
                      <a:pt x="123" y="79"/>
                      <a:pt x="120" y="76"/>
                    </a:cubicBezTo>
                    <a:cubicBezTo>
                      <a:pt x="117" y="74"/>
                      <a:pt x="111" y="81"/>
                      <a:pt x="105" y="81"/>
                    </a:cubicBezTo>
                    <a:cubicBezTo>
                      <a:pt x="100" y="81"/>
                      <a:pt x="98" y="80"/>
                      <a:pt x="99" y="74"/>
                    </a:cubicBezTo>
                    <a:cubicBezTo>
                      <a:pt x="100" y="69"/>
                      <a:pt x="102" y="63"/>
                      <a:pt x="104" y="58"/>
                    </a:cubicBezTo>
                    <a:cubicBezTo>
                      <a:pt x="105" y="53"/>
                      <a:pt x="104" y="54"/>
                      <a:pt x="100" y="52"/>
                    </a:cubicBezTo>
                    <a:cubicBezTo>
                      <a:pt x="99" y="52"/>
                      <a:pt x="97" y="50"/>
                      <a:pt x="95" y="49"/>
                    </a:cubicBezTo>
                    <a:cubicBezTo>
                      <a:pt x="94" y="49"/>
                      <a:pt x="91" y="50"/>
                      <a:pt x="89" y="50"/>
                    </a:cubicBezTo>
                    <a:cubicBezTo>
                      <a:pt x="87" y="51"/>
                      <a:pt x="85" y="52"/>
                      <a:pt x="84" y="51"/>
                    </a:cubicBezTo>
                    <a:cubicBezTo>
                      <a:pt x="83" y="50"/>
                      <a:pt x="81" y="49"/>
                      <a:pt x="80" y="48"/>
                    </a:cubicBezTo>
                    <a:cubicBezTo>
                      <a:pt x="80" y="46"/>
                      <a:pt x="80" y="44"/>
                      <a:pt x="78" y="45"/>
                    </a:cubicBezTo>
                    <a:cubicBezTo>
                      <a:pt x="76" y="45"/>
                      <a:pt x="74" y="46"/>
                      <a:pt x="73" y="45"/>
                    </a:cubicBezTo>
                    <a:cubicBezTo>
                      <a:pt x="71" y="44"/>
                      <a:pt x="70" y="43"/>
                      <a:pt x="70" y="42"/>
                    </a:cubicBezTo>
                    <a:cubicBezTo>
                      <a:pt x="69" y="41"/>
                      <a:pt x="69" y="38"/>
                      <a:pt x="68" y="37"/>
                    </a:cubicBezTo>
                    <a:cubicBezTo>
                      <a:pt x="67" y="35"/>
                      <a:pt x="65" y="30"/>
                      <a:pt x="62" y="30"/>
                    </a:cubicBezTo>
                    <a:cubicBezTo>
                      <a:pt x="60" y="30"/>
                      <a:pt x="58" y="29"/>
                      <a:pt x="57" y="28"/>
                    </a:cubicBezTo>
                    <a:cubicBezTo>
                      <a:pt x="57" y="27"/>
                      <a:pt x="52" y="25"/>
                      <a:pt x="47" y="27"/>
                    </a:cubicBezTo>
                    <a:cubicBezTo>
                      <a:pt x="48" y="28"/>
                      <a:pt x="44" y="29"/>
                      <a:pt x="46" y="32"/>
                    </a:cubicBezTo>
                    <a:cubicBezTo>
                      <a:pt x="49" y="35"/>
                      <a:pt x="52" y="38"/>
                      <a:pt x="51" y="41"/>
                    </a:cubicBezTo>
                    <a:cubicBezTo>
                      <a:pt x="51" y="44"/>
                      <a:pt x="53" y="45"/>
                      <a:pt x="54" y="49"/>
                    </a:cubicBezTo>
                    <a:cubicBezTo>
                      <a:pt x="56" y="54"/>
                      <a:pt x="62" y="61"/>
                      <a:pt x="56" y="60"/>
                    </a:cubicBezTo>
                    <a:cubicBezTo>
                      <a:pt x="50" y="60"/>
                      <a:pt x="50" y="62"/>
                      <a:pt x="48" y="55"/>
                    </a:cubicBezTo>
                    <a:cubicBezTo>
                      <a:pt x="46" y="47"/>
                      <a:pt x="43" y="45"/>
                      <a:pt x="42" y="40"/>
                    </a:cubicBezTo>
                    <a:cubicBezTo>
                      <a:pt x="42" y="35"/>
                      <a:pt x="42" y="34"/>
                      <a:pt x="41" y="30"/>
                    </a:cubicBezTo>
                    <a:cubicBezTo>
                      <a:pt x="40" y="26"/>
                      <a:pt x="39" y="25"/>
                      <a:pt x="40" y="23"/>
                    </a:cubicBezTo>
                    <a:cubicBezTo>
                      <a:pt x="41" y="21"/>
                      <a:pt x="40" y="19"/>
                      <a:pt x="38" y="18"/>
                    </a:cubicBezTo>
                    <a:cubicBezTo>
                      <a:pt x="37" y="17"/>
                      <a:pt x="31" y="13"/>
                      <a:pt x="31" y="13"/>
                    </a:cubicBezTo>
                    <a:cubicBezTo>
                      <a:pt x="25" y="10"/>
                      <a:pt x="25" y="10"/>
                      <a:pt x="25" y="10"/>
                    </a:cubicBezTo>
                    <a:cubicBezTo>
                      <a:pt x="25" y="10"/>
                      <a:pt x="20" y="0"/>
                      <a:pt x="18" y="7"/>
                    </a:cubicBezTo>
                    <a:cubicBezTo>
                      <a:pt x="15" y="14"/>
                      <a:pt x="15" y="12"/>
                      <a:pt x="15" y="16"/>
                    </a:cubicBezTo>
                    <a:cubicBezTo>
                      <a:pt x="15" y="19"/>
                      <a:pt x="14" y="23"/>
                      <a:pt x="13" y="26"/>
                    </a:cubicBezTo>
                    <a:cubicBezTo>
                      <a:pt x="12" y="29"/>
                      <a:pt x="11" y="30"/>
                      <a:pt x="12" y="32"/>
                    </a:cubicBezTo>
                    <a:cubicBezTo>
                      <a:pt x="14" y="35"/>
                      <a:pt x="13" y="35"/>
                      <a:pt x="13" y="40"/>
                    </a:cubicBezTo>
                    <a:cubicBezTo>
                      <a:pt x="14" y="44"/>
                      <a:pt x="17" y="44"/>
                      <a:pt x="14" y="45"/>
                    </a:cubicBezTo>
                    <a:cubicBezTo>
                      <a:pt x="10" y="46"/>
                      <a:pt x="10" y="45"/>
                      <a:pt x="11" y="51"/>
                    </a:cubicBezTo>
                    <a:cubicBezTo>
                      <a:pt x="11" y="56"/>
                      <a:pt x="8" y="63"/>
                      <a:pt x="9" y="65"/>
                    </a:cubicBezTo>
                    <a:cubicBezTo>
                      <a:pt x="10" y="68"/>
                      <a:pt x="9" y="73"/>
                      <a:pt x="7" y="73"/>
                    </a:cubicBezTo>
                    <a:cubicBezTo>
                      <a:pt x="6" y="74"/>
                      <a:pt x="3" y="75"/>
                      <a:pt x="3" y="77"/>
                    </a:cubicBezTo>
                    <a:cubicBezTo>
                      <a:pt x="3" y="78"/>
                      <a:pt x="3" y="77"/>
                      <a:pt x="3" y="79"/>
                    </a:cubicBezTo>
                    <a:cubicBezTo>
                      <a:pt x="4" y="81"/>
                      <a:pt x="3" y="80"/>
                      <a:pt x="3" y="85"/>
                    </a:cubicBezTo>
                    <a:cubicBezTo>
                      <a:pt x="3" y="91"/>
                      <a:pt x="0" y="95"/>
                      <a:pt x="2" y="98"/>
                    </a:cubicBezTo>
                    <a:cubicBezTo>
                      <a:pt x="5" y="102"/>
                      <a:pt x="6" y="99"/>
                      <a:pt x="7" y="95"/>
                    </a:cubicBezTo>
                    <a:cubicBezTo>
                      <a:pt x="8" y="91"/>
                      <a:pt x="7" y="87"/>
                      <a:pt x="10" y="87"/>
                    </a:cubicBezTo>
                    <a:cubicBezTo>
                      <a:pt x="13" y="87"/>
                      <a:pt x="15" y="86"/>
                      <a:pt x="17" y="89"/>
                    </a:cubicBezTo>
                    <a:cubicBezTo>
                      <a:pt x="19" y="91"/>
                      <a:pt x="21" y="92"/>
                      <a:pt x="20" y="94"/>
                    </a:cubicBezTo>
                    <a:cubicBezTo>
                      <a:pt x="20" y="96"/>
                      <a:pt x="17" y="96"/>
                      <a:pt x="20" y="100"/>
                    </a:cubicBezTo>
                    <a:cubicBezTo>
                      <a:pt x="23" y="103"/>
                      <a:pt x="24" y="105"/>
                      <a:pt x="22" y="106"/>
                    </a:cubicBezTo>
                    <a:cubicBezTo>
                      <a:pt x="19" y="106"/>
                      <a:pt x="18" y="106"/>
                      <a:pt x="16" y="103"/>
                    </a:cubicBezTo>
                    <a:cubicBezTo>
                      <a:pt x="14" y="100"/>
                      <a:pt x="13" y="97"/>
                      <a:pt x="12" y="98"/>
                    </a:cubicBezTo>
                    <a:cubicBezTo>
                      <a:pt x="11" y="100"/>
                      <a:pt x="11" y="99"/>
                      <a:pt x="10" y="102"/>
                    </a:cubicBezTo>
                    <a:cubicBezTo>
                      <a:pt x="9" y="106"/>
                      <a:pt x="7" y="101"/>
                      <a:pt x="6" y="105"/>
                    </a:cubicBezTo>
                    <a:cubicBezTo>
                      <a:pt x="5" y="108"/>
                      <a:pt x="4" y="112"/>
                      <a:pt x="3" y="115"/>
                    </a:cubicBezTo>
                    <a:cubicBezTo>
                      <a:pt x="8" y="112"/>
                      <a:pt x="13" y="109"/>
                      <a:pt x="16" y="110"/>
                    </a:cubicBezTo>
                    <a:cubicBezTo>
                      <a:pt x="20" y="113"/>
                      <a:pt x="16" y="115"/>
                      <a:pt x="21" y="118"/>
                    </a:cubicBezTo>
                    <a:cubicBezTo>
                      <a:pt x="27" y="122"/>
                      <a:pt x="29" y="124"/>
                      <a:pt x="37" y="123"/>
                    </a:cubicBezTo>
                    <a:cubicBezTo>
                      <a:pt x="46" y="122"/>
                      <a:pt x="48" y="119"/>
                      <a:pt x="50" y="123"/>
                    </a:cubicBezTo>
                    <a:cubicBezTo>
                      <a:pt x="52" y="128"/>
                      <a:pt x="56" y="131"/>
                      <a:pt x="60" y="133"/>
                    </a:cubicBezTo>
                    <a:cubicBezTo>
                      <a:pt x="63" y="135"/>
                      <a:pt x="67" y="136"/>
                      <a:pt x="69" y="140"/>
                    </a:cubicBezTo>
                    <a:cubicBezTo>
                      <a:pt x="72" y="144"/>
                      <a:pt x="69" y="146"/>
                      <a:pt x="72" y="146"/>
                    </a:cubicBezTo>
                    <a:cubicBezTo>
                      <a:pt x="76" y="147"/>
                      <a:pt x="76" y="146"/>
                      <a:pt x="78" y="144"/>
                    </a:cubicBezTo>
                    <a:cubicBezTo>
                      <a:pt x="81" y="142"/>
                      <a:pt x="79" y="137"/>
                      <a:pt x="84" y="141"/>
                    </a:cubicBezTo>
                    <a:cubicBezTo>
                      <a:pt x="86" y="142"/>
                      <a:pt x="87" y="144"/>
                      <a:pt x="88" y="146"/>
                    </a:cubicBezTo>
                    <a:cubicBezTo>
                      <a:pt x="90" y="143"/>
                      <a:pt x="92" y="141"/>
                      <a:pt x="93" y="141"/>
                    </a:cubicBezTo>
                    <a:cubicBezTo>
                      <a:pt x="95" y="139"/>
                      <a:pt x="97" y="131"/>
                      <a:pt x="96" y="125"/>
                    </a:cubicBezTo>
                    <a:cubicBezTo>
                      <a:pt x="95" y="120"/>
                      <a:pt x="100" y="113"/>
                      <a:pt x="100" y="113"/>
                    </a:cubicBezTo>
                    <a:cubicBezTo>
                      <a:pt x="100" y="113"/>
                      <a:pt x="107" y="108"/>
                      <a:pt x="111" y="104"/>
                    </a:cubicBezTo>
                    <a:cubicBezTo>
                      <a:pt x="115" y="100"/>
                      <a:pt x="113" y="99"/>
                      <a:pt x="109" y="97"/>
                    </a:cubicBezTo>
                    <a:cubicBezTo>
                      <a:pt x="105" y="95"/>
                      <a:pt x="109" y="93"/>
                      <a:pt x="114" y="93"/>
                    </a:cubicBezTo>
                    <a:cubicBezTo>
                      <a:pt x="117" y="93"/>
                      <a:pt x="118" y="92"/>
                      <a:pt x="119" y="91"/>
                    </a:cubicBezTo>
                    <a:moveTo>
                      <a:pt x="20" y="71"/>
                    </a:moveTo>
                    <a:cubicBezTo>
                      <a:pt x="19" y="72"/>
                      <a:pt x="17" y="74"/>
                      <a:pt x="16" y="75"/>
                    </a:cubicBezTo>
                    <a:cubicBezTo>
                      <a:pt x="14" y="75"/>
                      <a:pt x="14" y="70"/>
                      <a:pt x="14" y="67"/>
                    </a:cubicBezTo>
                    <a:cubicBezTo>
                      <a:pt x="13" y="64"/>
                      <a:pt x="17" y="61"/>
                      <a:pt x="19" y="62"/>
                    </a:cubicBezTo>
                    <a:cubicBezTo>
                      <a:pt x="22" y="63"/>
                      <a:pt x="20" y="70"/>
                      <a:pt x="20" y="71"/>
                    </a:cubicBezTo>
                    <a:close/>
                    <a:moveTo>
                      <a:pt x="22" y="44"/>
                    </a:moveTo>
                    <a:cubicBezTo>
                      <a:pt x="23" y="46"/>
                      <a:pt x="21" y="51"/>
                      <a:pt x="20" y="52"/>
                    </a:cubicBezTo>
                    <a:cubicBezTo>
                      <a:pt x="19" y="53"/>
                      <a:pt x="18" y="46"/>
                      <a:pt x="18" y="44"/>
                    </a:cubicBezTo>
                    <a:cubicBezTo>
                      <a:pt x="18" y="43"/>
                      <a:pt x="17" y="39"/>
                      <a:pt x="18" y="37"/>
                    </a:cubicBezTo>
                    <a:cubicBezTo>
                      <a:pt x="19" y="35"/>
                      <a:pt x="23" y="33"/>
                      <a:pt x="23" y="35"/>
                    </a:cubicBezTo>
                    <a:cubicBezTo>
                      <a:pt x="24" y="37"/>
                      <a:pt x="22" y="42"/>
                      <a:pt x="22" y="44"/>
                    </a:cubicBezTo>
                    <a:close/>
                  </a:path>
                </a:pathLst>
              </a:custGeom>
              <a:solidFill>
                <a:srgbClr val="4A095A"/>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83" name="Freeform 80">
                <a:extLst>
                  <a:ext uri="{FF2B5EF4-FFF2-40B4-BE49-F238E27FC236}">
                    <a16:creationId xmlns:a16="http://schemas.microsoft.com/office/drawing/2014/main" id="{ABE9A958-0C0C-4E65-BEA0-900569CC2472}"/>
                  </a:ext>
                </a:extLst>
              </p:cNvPr>
              <p:cNvSpPr>
                <a:spLocks/>
              </p:cNvSpPr>
              <p:nvPr/>
            </p:nvSpPr>
            <p:spPr bwMode="auto">
              <a:xfrm>
                <a:off x="3062072" y="4204981"/>
                <a:ext cx="596662" cy="663013"/>
              </a:xfrm>
              <a:custGeom>
                <a:avLst/>
                <a:gdLst>
                  <a:gd name="T0" fmla="*/ 302 w 114"/>
                  <a:gd name="T1" fmla="*/ 190 h 127"/>
                  <a:gd name="T2" fmla="*/ 297 w 114"/>
                  <a:gd name="T3" fmla="*/ 176 h 127"/>
                  <a:gd name="T4" fmla="*/ 265 w 114"/>
                  <a:gd name="T5" fmla="*/ 155 h 127"/>
                  <a:gd name="T6" fmla="*/ 268 w 114"/>
                  <a:gd name="T7" fmla="*/ 120 h 127"/>
                  <a:gd name="T8" fmla="*/ 281 w 114"/>
                  <a:gd name="T9" fmla="*/ 99 h 127"/>
                  <a:gd name="T10" fmla="*/ 278 w 114"/>
                  <a:gd name="T11" fmla="*/ 88 h 127"/>
                  <a:gd name="T12" fmla="*/ 262 w 114"/>
                  <a:gd name="T13" fmla="*/ 85 h 127"/>
                  <a:gd name="T14" fmla="*/ 257 w 114"/>
                  <a:gd name="T15" fmla="*/ 75 h 127"/>
                  <a:gd name="T16" fmla="*/ 246 w 114"/>
                  <a:gd name="T17" fmla="*/ 69 h 127"/>
                  <a:gd name="T18" fmla="*/ 246 w 114"/>
                  <a:gd name="T19" fmla="*/ 51 h 127"/>
                  <a:gd name="T20" fmla="*/ 233 w 114"/>
                  <a:gd name="T21" fmla="*/ 45 h 127"/>
                  <a:gd name="T22" fmla="*/ 219 w 114"/>
                  <a:gd name="T23" fmla="*/ 43 h 127"/>
                  <a:gd name="T24" fmla="*/ 206 w 114"/>
                  <a:gd name="T25" fmla="*/ 32 h 127"/>
                  <a:gd name="T26" fmla="*/ 195 w 114"/>
                  <a:gd name="T27" fmla="*/ 27 h 127"/>
                  <a:gd name="T28" fmla="*/ 190 w 114"/>
                  <a:gd name="T29" fmla="*/ 45 h 127"/>
                  <a:gd name="T30" fmla="*/ 185 w 114"/>
                  <a:gd name="T31" fmla="*/ 51 h 127"/>
                  <a:gd name="T32" fmla="*/ 174 w 114"/>
                  <a:gd name="T33" fmla="*/ 43 h 127"/>
                  <a:gd name="T34" fmla="*/ 169 w 114"/>
                  <a:gd name="T35" fmla="*/ 37 h 127"/>
                  <a:gd name="T36" fmla="*/ 169 w 114"/>
                  <a:gd name="T37" fmla="*/ 19 h 127"/>
                  <a:gd name="T38" fmla="*/ 163 w 114"/>
                  <a:gd name="T39" fmla="*/ 8 h 127"/>
                  <a:gd name="T40" fmla="*/ 155 w 114"/>
                  <a:gd name="T41" fmla="*/ 0 h 127"/>
                  <a:gd name="T42" fmla="*/ 144 w 114"/>
                  <a:gd name="T43" fmla="*/ 5 h 127"/>
                  <a:gd name="T44" fmla="*/ 123 w 114"/>
                  <a:gd name="T45" fmla="*/ 32 h 127"/>
                  <a:gd name="T46" fmla="*/ 118 w 114"/>
                  <a:gd name="T47" fmla="*/ 51 h 127"/>
                  <a:gd name="T48" fmla="*/ 91 w 114"/>
                  <a:gd name="T49" fmla="*/ 67 h 127"/>
                  <a:gd name="T50" fmla="*/ 78 w 114"/>
                  <a:gd name="T51" fmla="*/ 80 h 127"/>
                  <a:gd name="T52" fmla="*/ 75 w 114"/>
                  <a:gd name="T53" fmla="*/ 91 h 127"/>
                  <a:gd name="T54" fmla="*/ 64 w 114"/>
                  <a:gd name="T55" fmla="*/ 88 h 127"/>
                  <a:gd name="T56" fmla="*/ 62 w 114"/>
                  <a:gd name="T57" fmla="*/ 125 h 127"/>
                  <a:gd name="T58" fmla="*/ 51 w 114"/>
                  <a:gd name="T59" fmla="*/ 128 h 127"/>
                  <a:gd name="T60" fmla="*/ 43 w 114"/>
                  <a:gd name="T61" fmla="*/ 144 h 127"/>
                  <a:gd name="T62" fmla="*/ 11 w 114"/>
                  <a:gd name="T63" fmla="*/ 141 h 127"/>
                  <a:gd name="T64" fmla="*/ 3 w 114"/>
                  <a:gd name="T65" fmla="*/ 155 h 127"/>
                  <a:gd name="T66" fmla="*/ 0 w 114"/>
                  <a:gd name="T67" fmla="*/ 163 h 127"/>
                  <a:gd name="T68" fmla="*/ 0 w 114"/>
                  <a:gd name="T69" fmla="*/ 163 h 127"/>
                  <a:gd name="T70" fmla="*/ 13 w 114"/>
                  <a:gd name="T71" fmla="*/ 171 h 127"/>
                  <a:gd name="T72" fmla="*/ 24 w 114"/>
                  <a:gd name="T73" fmla="*/ 187 h 127"/>
                  <a:gd name="T74" fmla="*/ 11 w 114"/>
                  <a:gd name="T75" fmla="*/ 230 h 127"/>
                  <a:gd name="T76" fmla="*/ 27 w 114"/>
                  <a:gd name="T77" fmla="*/ 248 h 127"/>
                  <a:gd name="T78" fmla="*/ 67 w 114"/>
                  <a:gd name="T79" fmla="*/ 235 h 127"/>
                  <a:gd name="T80" fmla="*/ 80 w 114"/>
                  <a:gd name="T81" fmla="*/ 248 h 127"/>
                  <a:gd name="T82" fmla="*/ 64 w 114"/>
                  <a:gd name="T83" fmla="*/ 267 h 127"/>
                  <a:gd name="T84" fmla="*/ 64 w 114"/>
                  <a:gd name="T85" fmla="*/ 275 h 127"/>
                  <a:gd name="T86" fmla="*/ 80 w 114"/>
                  <a:gd name="T87" fmla="*/ 291 h 127"/>
                  <a:gd name="T88" fmla="*/ 104 w 114"/>
                  <a:gd name="T89" fmla="*/ 304 h 127"/>
                  <a:gd name="T90" fmla="*/ 136 w 114"/>
                  <a:gd name="T91" fmla="*/ 286 h 127"/>
                  <a:gd name="T92" fmla="*/ 153 w 114"/>
                  <a:gd name="T93" fmla="*/ 299 h 127"/>
                  <a:gd name="T94" fmla="*/ 171 w 114"/>
                  <a:gd name="T95" fmla="*/ 304 h 127"/>
                  <a:gd name="T96" fmla="*/ 190 w 114"/>
                  <a:gd name="T97" fmla="*/ 299 h 127"/>
                  <a:gd name="T98" fmla="*/ 209 w 114"/>
                  <a:gd name="T99" fmla="*/ 318 h 127"/>
                  <a:gd name="T100" fmla="*/ 227 w 114"/>
                  <a:gd name="T101" fmla="*/ 315 h 127"/>
                  <a:gd name="T102" fmla="*/ 225 w 114"/>
                  <a:gd name="T103" fmla="*/ 339 h 127"/>
                  <a:gd name="T104" fmla="*/ 227 w 114"/>
                  <a:gd name="T105" fmla="*/ 331 h 127"/>
                  <a:gd name="T106" fmla="*/ 243 w 114"/>
                  <a:gd name="T107" fmla="*/ 315 h 127"/>
                  <a:gd name="T108" fmla="*/ 268 w 114"/>
                  <a:gd name="T109" fmla="*/ 299 h 127"/>
                  <a:gd name="T110" fmla="*/ 292 w 114"/>
                  <a:gd name="T111" fmla="*/ 254 h 127"/>
                  <a:gd name="T112" fmla="*/ 305 w 114"/>
                  <a:gd name="T113" fmla="*/ 222 h 127"/>
                  <a:gd name="T114" fmla="*/ 302 w 114"/>
                  <a:gd name="T115" fmla="*/ 190 h 1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4" h="127">
                    <a:moveTo>
                      <a:pt x="113" y="71"/>
                    </a:moveTo>
                    <a:cubicBezTo>
                      <a:pt x="113" y="70"/>
                      <a:pt x="114" y="67"/>
                      <a:pt x="111" y="66"/>
                    </a:cubicBezTo>
                    <a:cubicBezTo>
                      <a:pt x="108" y="65"/>
                      <a:pt x="99" y="60"/>
                      <a:pt x="99" y="58"/>
                    </a:cubicBezTo>
                    <a:cubicBezTo>
                      <a:pt x="100" y="57"/>
                      <a:pt x="99" y="48"/>
                      <a:pt x="100" y="45"/>
                    </a:cubicBezTo>
                    <a:cubicBezTo>
                      <a:pt x="102" y="42"/>
                      <a:pt x="105" y="38"/>
                      <a:pt x="105" y="37"/>
                    </a:cubicBezTo>
                    <a:cubicBezTo>
                      <a:pt x="105" y="36"/>
                      <a:pt x="106" y="32"/>
                      <a:pt x="104" y="33"/>
                    </a:cubicBezTo>
                    <a:cubicBezTo>
                      <a:pt x="102" y="33"/>
                      <a:pt x="98" y="33"/>
                      <a:pt x="98" y="32"/>
                    </a:cubicBezTo>
                    <a:cubicBezTo>
                      <a:pt x="98" y="31"/>
                      <a:pt x="98" y="28"/>
                      <a:pt x="96" y="28"/>
                    </a:cubicBezTo>
                    <a:cubicBezTo>
                      <a:pt x="94" y="29"/>
                      <a:pt x="92" y="28"/>
                      <a:pt x="92" y="26"/>
                    </a:cubicBezTo>
                    <a:cubicBezTo>
                      <a:pt x="92" y="24"/>
                      <a:pt x="93" y="20"/>
                      <a:pt x="92" y="19"/>
                    </a:cubicBezTo>
                    <a:cubicBezTo>
                      <a:pt x="90" y="18"/>
                      <a:pt x="87" y="17"/>
                      <a:pt x="87" y="17"/>
                    </a:cubicBezTo>
                    <a:cubicBezTo>
                      <a:pt x="82" y="16"/>
                      <a:pt x="82" y="16"/>
                      <a:pt x="82" y="16"/>
                    </a:cubicBezTo>
                    <a:cubicBezTo>
                      <a:pt x="82" y="16"/>
                      <a:pt x="79" y="13"/>
                      <a:pt x="77" y="12"/>
                    </a:cubicBezTo>
                    <a:cubicBezTo>
                      <a:pt x="75" y="12"/>
                      <a:pt x="73" y="10"/>
                      <a:pt x="73" y="10"/>
                    </a:cubicBezTo>
                    <a:cubicBezTo>
                      <a:pt x="72" y="11"/>
                      <a:pt x="71" y="17"/>
                      <a:pt x="71" y="17"/>
                    </a:cubicBezTo>
                    <a:cubicBezTo>
                      <a:pt x="71" y="17"/>
                      <a:pt x="70" y="21"/>
                      <a:pt x="69" y="19"/>
                    </a:cubicBezTo>
                    <a:cubicBezTo>
                      <a:pt x="68" y="16"/>
                      <a:pt x="67" y="16"/>
                      <a:pt x="65" y="16"/>
                    </a:cubicBezTo>
                    <a:cubicBezTo>
                      <a:pt x="63" y="16"/>
                      <a:pt x="63" y="17"/>
                      <a:pt x="63" y="14"/>
                    </a:cubicBezTo>
                    <a:cubicBezTo>
                      <a:pt x="63" y="11"/>
                      <a:pt x="66" y="9"/>
                      <a:pt x="63" y="7"/>
                    </a:cubicBezTo>
                    <a:cubicBezTo>
                      <a:pt x="61" y="5"/>
                      <a:pt x="61" y="5"/>
                      <a:pt x="61" y="3"/>
                    </a:cubicBezTo>
                    <a:cubicBezTo>
                      <a:pt x="61" y="2"/>
                      <a:pt x="58" y="0"/>
                      <a:pt x="58" y="0"/>
                    </a:cubicBezTo>
                    <a:cubicBezTo>
                      <a:pt x="58" y="0"/>
                      <a:pt x="56" y="0"/>
                      <a:pt x="54" y="2"/>
                    </a:cubicBezTo>
                    <a:cubicBezTo>
                      <a:pt x="52" y="4"/>
                      <a:pt x="46" y="9"/>
                      <a:pt x="46" y="12"/>
                    </a:cubicBezTo>
                    <a:cubicBezTo>
                      <a:pt x="46" y="15"/>
                      <a:pt x="47" y="17"/>
                      <a:pt x="44" y="19"/>
                    </a:cubicBezTo>
                    <a:cubicBezTo>
                      <a:pt x="42" y="21"/>
                      <a:pt x="35" y="24"/>
                      <a:pt x="34" y="25"/>
                    </a:cubicBezTo>
                    <a:cubicBezTo>
                      <a:pt x="33" y="26"/>
                      <a:pt x="30" y="29"/>
                      <a:pt x="29" y="30"/>
                    </a:cubicBezTo>
                    <a:cubicBezTo>
                      <a:pt x="28" y="31"/>
                      <a:pt x="28" y="34"/>
                      <a:pt x="28" y="34"/>
                    </a:cubicBezTo>
                    <a:cubicBezTo>
                      <a:pt x="24" y="33"/>
                      <a:pt x="24" y="33"/>
                      <a:pt x="24" y="33"/>
                    </a:cubicBezTo>
                    <a:cubicBezTo>
                      <a:pt x="23" y="47"/>
                      <a:pt x="23" y="47"/>
                      <a:pt x="23" y="47"/>
                    </a:cubicBezTo>
                    <a:cubicBezTo>
                      <a:pt x="23" y="47"/>
                      <a:pt x="20" y="47"/>
                      <a:pt x="19" y="48"/>
                    </a:cubicBezTo>
                    <a:cubicBezTo>
                      <a:pt x="18" y="49"/>
                      <a:pt x="16" y="54"/>
                      <a:pt x="16" y="54"/>
                    </a:cubicBezTo>
                    <a:cubicBezTo>
                      <a:pt x="4" y="53"/>
                      <a:pt x="4" y="53"/>
                      <a:pt x="4" y="53"/>
                    </a:cubicBezTo>
                    <a:cubicBezTo>
                      <a:pt x="4" y="53"/>
                      <a:pt x="1" y="57"/>
                      <a:pt x="1" y="58"/>
                    </a:cubicBezTo>
                    <a:cubicBezTo>
                      <a:pt x="0" y="58"/>
                      <a:pt x="0" y="61"/>
                      <a:pt x="0" y="61"/>
                    </a:cubicBezTo>
                    <a:cubicBezTo>
                      <a:pt x="0" y="61"/>
                      <a:pt x="0" y="61"/>
                      <a:pt x="0" y="61"/>
                    </a:cubicBezTo>
                    <a:cubicBezTo>
                      <a:pt x="2" y="62"/>
                      <a:pt x="4" y="64"/>
                      <a:pt x="5" y="64"/>
                    </a:cubicBezTo>
                    <a:cubicBezTo>
                      <a:pt x="9" y="66"/>
                      <a:pt x="10" y="65"/>
                      <a:pt x="9" y="70"/>
                    </a:cubicBezTo>
                    <a:cubicBezTo>
                      <a:pt x="7" y="75"/>
                      <a:pt x="5" y="81"/>
                      <a:pt x="4" y="86"/>
                    </a:cubicBezTo>
                    <a:cubicBezTo>
                      <a:pt x="3" y="92"/>
                      <a:pt x="5" y="93"/>
                      <a:pt x="10" y="93"/>
                    </a:cubicBezTo>
                    <a:cubicBezTo>
                      <a:pt x="16" y="93"/>
                      <a:pt x="22" y="86"/>
                      <a:pt x="25" y="88"/>
                    </a:cubicBezTo>
                    <a:cubicBezTo>
                      <a:pt x="28" y="91"/>
                      <a:pt x="33" y="91"/>
                      <a:pt x="30" y="93"/>
                    </a:cubicBezTo>
                    <a:cubicBezTo>
                      <a:pt x="28" y="95"/>
                      <a:pt x="24" y="98"/>
                      <a:pt x="24" y="100"/>
                    </a:cubicBezTo>
                    <a:cubicBezTo>
                      <a:pt x="24" y="101"/>
                      <a:pt x="24" y="102"/>
                      <a:pt x="24" y="103"/>
                    </a:cubicBezTo>
                    <a:cubicBezTo>
                      <a:pt x="27" y="105"/>
                      <a:pt x="29" y="107"/>
                      <a:pt x="30" y="109"/>
                    </a:cubicBezTo>
                    <a:cubicBezTo>
                      <a:pt x="33" y="114"/>
                      <a:pt x="33" y="116"/>
                      <a:pt x="39" y="114"/>
                    </a:cubicBezTo>
                    <a:cubicBezTo>
                      <a:pt x="44" y="111"/>
                      <a:pt x="47" y="107"/>
                      <a:pt x="51" y="107"/>
                    </a:cubicBezTo>
                    <a:cubicBezTo>
                      <a:pt x="54" y="107"/>
                      <a:pt x="56" y="108"/>
                      <a:pt x="57" y="112"/>
                    </a:cubicBezTo>
                    <a:cubicBezTo>
                      <a:pt x="58" y="116"/>
                      <a:pt x="61" y="114"/>
                      <a:pt x="64" y="114"/>
                    </a:cubicBezTo>
                    <a:cubicBezTo>
                      <a:pt x="67" y="113"/>
                      <a:pt x="67" y="109"/>
                      <a:pt x="71" y="112"/>
                    </a:cubicBezTo>
                    <a:cubicBezTo>
                      <a:pt x="75" y="114"/>
                      <a:pt x="75" y="119"/>
                      <a:pt x="78" y="119"/>
                    </a:cubicBezTo>
                    <a:cubicBezTo>
                      <a:pt x="81" y="119"/>
                      <a:pt x="82" y="115"/>
                      <a:pt x="85" y="118"/>
                    </a:cubicBezTo>
                    <a:cubicBezTo>
                      <a:pt x="87" y="120"/>
                      <a:pt x="84" y="122"/>
                      <a:pt x="84" y="127"/>
                    </a:cubicBezTo>
                    <a:cubicBezTo>
                      <a:pt x="84" y="126"/>
                      <a:pt x="85" y="125"/>
                      <a:pt x="85" y="124"/>
                    </a:cubicBezTo>
                    <a:cubicBezTo>
                      <a:pt x="86" y="123"/>
                      <a:pt x="87" y="120"/>
                      <a:pt x="91" y="118"/>
                    </a:cubicBezTo>
                    <a:cubicBezTo>
                      <a:pt x="95" y="115"/>
                      <a:pt x="97" y="113"/>
                      <a:pt x="100" y="112"/>
                    </a:cubicBezTo>
                    <a:cubicBezTo>
                      <a:pt x="104" y="110"/>
                      <a:pt x="107" y="99"/>
                      <a:pt x="109" y="95"/>
                    </a:cubicBezTo>
                    <a:cubicBezTo>
                      <a:pt x="111" y="91"/>
                      <a:pt x="113" y="85"/>
                      <a:pt x="114" y="83"/>
                    </a:cubicBezTo>
                    <a:cubicBezTo>
                      <a:pt x="114" y="80"/>
                      <a:pt x="112" y="73"/>
                      <a:pt x="113" y="71"/>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84" name="Freeform 81">
                <a:extLst>
                  <a:ext uri="{FF2B5EF4-FFF2-40B4-BE49-F238E27FC236}">
                    <a16:creationId xmlns:a16="http://schemas.microsoft.com/office/drawing/2014/main" id="{42D8A721-ED60-4A52-8670-414A3F961C0D}"/>
                  </a:ext>
                </a:extLst>
              </p:cNvPr>
              <p:cNvSpPr>
                <a:spLocks/>
              </p:cNvSpPr>
              <p:nvPr/>
            </p:nvSpPr>
            <p:spPr bwMode="auto">
              <a:xfrm>
                <a:off x="3024903" y="4742824"/>
                <a:ext cx="492980" cy="438097"/>
              </a:xfrm>
              <a:custGeom>
                <a:avLst/>
                <a:gdLst>
                  <a:gd name="T0" fmla="*/ 247 w 94"/>
                  <a:gd name="T1" fmla="*/ 40 h 84"/>
                  <a:gd name="T2" fmla="*/ 228 w 94"/>
                  <a:gd name="T3" fmla="*/ 43 h 84"/>
                  <a:gd name="T4" fmla="*/ 209 w 94"/>
                  <a:gd name="T5" fmla="*/ 24 h 84"/>
                  <a:gd name="T6" fmla="*/ 190 w 94"/>
                  <a:gd name="T7" fmla="*/ 29 h 84"/>
                  <a:gd name="T8" fmla="*/ 172 w 94"/>
                  <a:gd name="T9" fmla="*/ 24 h 84"/>
                  <a:gd name="T10" fmla="*/ 155 w 94"/>
                  <a:gd name="T11" fmla="*/ 11 h 84"/>
                  <a:gd name="T12" fmla="*/ 123 w 94"/>
                  <a:gd name="T13" fmla="*/ 29 h 84"/>
                  <a:gd name="T14" fmla="*/ 99 w 94"/>
                  <a:gd name="T15" fmla="*/ 16 h 84"/>
                  <a:gd name="T16" fmla="*/ 83 w 94"/>
                  <a:gd name="T17" fmla="*/ 0 h 84"/>
                  <a:gd name="T18" fmla="*/ 70 w 94"/>
                  <a:gd name="T19" fmla="*/ 5 h 84"/>
                  <a:gd name="T20" fmla="*/ 56 w 94"/>
                  <a:gd name="T21" fmla="*/ 16 h 84"/>
                  <a:gd name="T22" fmla="*/ 62 w 94"/>
                  <a:gd name="T23" fmla="*/ 35 h 84"/>
                  <a:gd name="T24" fmla="*/ 32 w 94"/>
                  <a:gd name="T25" fmla="*/ 59 h 84"/>
                  <a:gd name="T26" fmla="*/ 21 w 94"/>
                  <a:gd name="T27" fmla="*/ 91 h 84"/>
                  <a:gd name="T28" fmla="*/ 13 w 94"/>
                  <a:gd name="T29" fmla="*/ 133 h 84"/>
                  <a:gd name="T30" fmla="*/ 0 w 94"/>
                  <a:gd name="T31" fmla="*/ 147 h 84"/>
                  <a:gd name="T32" fmla="*/ 11 w 94"/>
                  <a:gd name="T33" fmla="*/ 165 h 84"/>
                  <a:gd name="T34" fmla="*/ 29 w 94"/>
                  <a:gd name="T35" fmla="*/ 171 h 84"/>
                  <a:gd name="T36" fmla="*/ 46 w 94"/>
                  <a:gd name="T37" fmla="*/ 173 h 84"/>
                  <a:gd name="T38" fmla="*/ 40 w 94"/>
                  <a:gd name="T39" fmla="*/ 219 h 84"/>
                  <a:gd name="T40" fmla="*/ 40 w 94"/>
                  <a:gd name="T41" fmla="*/ 216 h 84"/>
                  <a:gd name="T42" fmla="*/ 64 w 94"/>
                  <a:gd name="T43" fmla="*/ 216 h 84"/>
                  <a:gd name="T44" fmla="*/ 83 w 94"/>
                  <a:gd name="T45" fmla="*/ 213 h 84"/>
                  <a:gd name="T46" fmla="*/ 105 w 94"/>
                  <a:gd name="T47" fmla="*/ 219 h 84"/>
                  <a:gd name="T48" fmla="*/ 118 w 94"/>
                  <a:gd name="T49" fmla="*/ 203 h 84"/>
                  <a:gd name="T50" fmla="*/ 142 w 94"/>
                  <a:gd name="T51" fmla="*/ 192 h 84"/>
                  <a:gd name="T52" fmla="*/ 172 w 94"/>
                  <a:gd name="T53" fmla="*/ 195 h 84"/>
                  <a:gd name="T54" fmla="*/ 180 w 94"/>
                  <a:gd name="T55" fmla="*/ 181 h 84"/>
                  <a:gd name="T56" fmla="*/ 196 w 94"/>
                  <a:gd name="T57" fmla="*/ 176 h 84"/>
                  <a:gd name="T58" fmla="*/ 220 w 94"/>
                  <a:gd name="T59" fmla="*/ 168 h 84"/>
                  <a:gd name="T60" fmla="*/ 223 w 94"/>
                  <a:gd name="T61" fmla="*/ 139 h 84"/>
                  <a:gd name="T62" fmla="*/ 209 w 94"/>
                  <a:gd name="T63" fmla="*/ 128 h 84"/>
                  <a:gd name="T64" fmla="*/ 212 w 94"/>
                  <a:gd name="T65" fmla="*/ 109 h 84"/>
                  <a:gd name="T66" fmla="*/ 244 w 94"/>
                  <a:gd name="T67" fmla="*/ 96 h 84"/>
                  <a:gd name="T68" fmla="*/ 241 w 94"/>
                  <a:gd name="T69" fmla="*/ 83 h 84"/>
                  <a:gd name="T70" fmla="*/ 244 w 94"/>
                  <a:gd name="T71" fmla="*/ 64 h 84"/>
                  <a:gd name="T72" fmla="*/ 247 w 94"/>
                  <a:gd name="T73" fmla="*/ 40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84">
                    <a:moveTo>
                      <a:pt x="92" y="15"/>
                    </a:moveTo>
                    <a:cubicBezTo>
                      <a:pt x="89" y="12"/>
                      <a:pt x="88" y="16"/>
                      <a:pt x="85" y="16"/>
                    </a:cubicBezTo>
                    <a:cubicBezTo>
                      <a:pt x="82" y="16"/>
                      <a:pt x="82" y="11"/>
                      <a:pt x="78" y="9"/>
                    </a:cubicBezTo>
                    <a:cubicBezTo>
                      <a:pt x="74" y="6"/>
                      <a:pt x="74" y="10"/>
                      <a:pt x="71" y="11"/>
                    </a:cubicBezTo>
                    <a:cubicBezTo>
                      <a:pt x="68" y="11"/>
                      <a:pt x="65" y="13"/>
                      <a:pt x="64" y="9"/>
                    </a:cubicBezTo>
                    <a:cubicBezTo>
                      <a:pt x="63" y="5"/>
                      <a:pt x="61" y="4"/>
                      <a:pt x="58" y="4"/>
                    </a:cubicBezTo>
                    <a:cubicBezTo>
                      <a:pt x="54" y="4"/>
                      <a:pt x="51" y="8"/>
                      <a:pt x="46" y="11"/>
                    </a:cubicBezTo>
                    <a:cubicBezTo>
                      <a:pt x="40" y="13"/>
                      <a:pt x="40" y="11"/>
                      <a:pt x="37" y="6"/>
                    </a:cubicBezTo>
                    <a:cubicBezTo>
                      <a:pt x="36" y="4"/>
                      <a:pt x="34" y="2"/>
                      <a:pt x="31" y="0"/>
                    </a:cubicBezTo>
                    <a:cubicBezTo>
                      <a:pt x="30" y="1"/>
                      <a:pt x="29" y="2"/>
                      <a:pt x="26" y="2"/>
                    </a:cubicBezTo>
                    <a:cubicBezTo>
                      <a:pt x="21" y="2"/>
                      <a:pt x="17" y="4"/>
                      <a:pt x="21" y="6"/>
                    </a:cubicBezTo>
                    <a:cubicBezTo>
                      <a:pt x="25" y="8"/>
                      <a:pt x="27" y="9"/>
                      <a:pt x="23" y="13"/>
                    </a:cubicBezTo>
                    <a:cubicBezTo>
                      <a:pt x="19" y="17"/>
                      <a:pt x="12" y="22"/>
                      <a:pt x="12" y="22"/>
                    </a:cubicBezTo>
                    <a:cubicBezTo>
                      <a:pt x="12" y="22"/>
                      <a:pt x="7" y="29"/>
                      <a:pt x="8" y="34"/>
                    </a:cubicBezTo>
                    <a:cubicBezTo>
                      <a:pt x="9" y="40"/>
                      <a:pt x="7" y="48"/>
                      <a:pt x="5" y="50"/>
                    </a:cubicBezTo>
                    <a:cubicBezTo>
                      <a:pt x="4" y="50"/>
                      <a:pt x="2" y="52"/>
                      <a:pt x="0" y="55"/>
                    </a:cubicBezTo>
                    <a:cubicBezTo>
                      <a:pt x="2" y="57"/>
                      <a:pt x="2" y="60"/>
                      <a:pt x="4" y="62"/>
                    </a:cubicBezTo>
                    <a:cubicBezTo>
                      <a:pt x="7" y="66"/>
                      <a:pt x="5" y="64"/>
                      <a:pt x="11" y="64"/>
                    </a:cubicBezTo>
                    <a:cubicBezTo>
                      <a:pt x="17" y="65"/>
                      <a:pt x="16" y="60"/>
                      <a:pt x="17" y="65"/>
                    </a:cubicBezTo>
                    <a:cubicBezTo>
                      <a:pt x="17" y="69"/>
                      <a:pt x="14" y="74"/>
                      <a:pt x="15" y="82"/>
                    </a:cubicBezTo>
                    <a:cubicBezTo>
                      <a:pt x="15" y="82"/>
                      <a:pt x="15" y="82"/>
                      <a:pt x="15" y="81"/>
                    </a:cubicBezTo>
                    <a:cubicBezTo>
                      <a:pt x="15" y="80"/>
                      <a:pt x="22" y="81"/>
                      <a:pt x="24" y="81"/>
                    </a:cubicBezTo>
                    <a:cubicBezTo>
                      <a:pt x="26" y="81"/>
                      <a:pt x="28" y="79"/>
                      <a:pt x="31" y="80"/>
                    </a:cubicBezTo>
                    <a:cubicBezTo>
                      <a:pt x="34" y="81"/>
                      <a:pt x="36" y="84"/>
                      <a:pt x="39" y="82"/>
                    </a:cubicBezTo>
                    <a:cubicBezTo>
                      <a:pt x="41" y="80"/>
                      <a:pt x="42" y="77"/>
                      <a:pt x="44" y="76"/>
                    </a:cubicBezTo>
                    <a:cubicBezTo>
                      <a:pt x="46" y="75"/>
                      <a:pt x="52" y="72"/>
                      <a:pt x="53" y="72"/>
                    </a:cubicBezTo>
                    <a:cubicBezTo>
                      <a:pt x="55" y="72"/>
                      <a:pt x="64" y="73"/>
                      <a:pt x="64" y="73"/>
                    </a:cubicBezTo>
                    <a:cubicBezTo>
                      <a:pt x="67" y="68"/>
                      <a:pt x="67" y="68"/>
                      <a:pt x="67" y="68"/>
                    </a:cubicBezTo>
                    <a:cubicBezTo>
                      <a:pt x="67" y="68"/>
                      <a:pt x="70" y="65"/>
                      <a:pt x="73" y="66"/>
                    </a:cubicBezTo>
                    <a:cubicBezTo>
                      <a:pt x="77" y="67"/>
                      <a:pt x="81" y="67"/>
                      <a:pt x="82" y="63"/>
                    </a:cubicBezTo>
                    <a:cubicBezTo>
                      <a:pt x="84" y="59"/>
                      <a:pt x="84" y="53"/>
                      <a:pt x="83" y="52"/>
                    </a:cubicBezTo>
                    <a:cubicBezTo>
                      <a:pt x="82" y="51"/>
                      <a:pt x="78" y="51"/>
                      <a:pt x="78" y="48"/>
                    </a:cubicBezTo>
                    <a:cubicBezTo>
                      <a:pt x="78" y="45"/>
                      <a:pt x="77" y="42"/>
                      <a:pt x="79" y="41"/>
                    </a:cubicBezTo>
                    <a:cubicBezTo>
                      <a:pt x="81" y="39"/>
                      <a:pt x="91" y="37"/>
                      <a:pt x="91" y="36"/>
                    </a:cubicBezTo>
                    <a:cubicBezTo>
                      <a:pt x="91" y="35"/>
                      <a:pt x="90" y="31"/>
                      <a:pt x="90" y="31"/>
                    </a:cubicBezTo>
                    <a:cubicBezTo>
                      <a:pt x="90" y="31"/>
                      <a:pt x="90" y="27"/>
                      <a:pt x="91" y="24"/>
                    </a:cubicBezTo>
                    <a:cubicBezTo>
                      <a:pt x="91" y="19"/>
                      <a:pt x="94" y="17"/>
                      <a:pt x="92" y="15"/>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85" name="Freeform 82">
                <a:extLst>
                  <a:ext uri="{FF2B5EF4-FFF2-40B4-BE49-F238E27FC236}">
                    <a16:creationId xmlns:a16="http://schemas.microsoft.com/office/drawing/2014/main" id="{BCE4EF8C-EDB4-4AD7-BB92-0574F50B7749}"/>
                  </a:ext>
                </a:extLst>
              </p:cNvPr>
              <p:cNvSpPr>
                <a:spLocks/>
              </p:cNvSpPr>
              <p:nvPr/>
            </p:nvSpPr>
            <p:spPr bwMode="auto">
              <a:xfrm>
                <a:off x="2449760" y="4836701"/>
                <a:ext cx="665132" cy="606295"/>
              </a:xfrm>
              <a:custGeom>
                <a:avLst/>
                <a:gdLst>
                  <a:gd name="T0" fmla="*/ 340 w 127"/>
                  <a:gd name="T1" fmla="*/ 126 h 116"/>
                  <a:gd name="T2" fmla="*/ 324 w 127"/>
                  <a:gd name="T3" fmla="*/ 123 h 116"/>
                  <a:gd name="T4" fmla="*/ 305 w 127"/>
                  <a:gd name="T5" fmla="*/ 118 h 116"/>
                  <a:gd name="T6" fmla="*/ 281 w 127"/>
                  <a:gd name="T7" fmla="*/ 86 h 116"/>
                  <a:gd name="T8" fmla="*/ 268 w 127"/>
                  <a:gd name="T9" fmla="*/ 94 h 116"/>
                  <a:gd name="T10" fmla="*/ 252 w 127"/>
                  <a:gd name="T11" fmla="*/ 102 h 116"/>
                  <a:gd name="T12" fmla="*/ 244 w 127"/>
                  <a:gd name="T13" fmla="*/ 83 h 116"/>
                  <a:gd name="T14" fmla="*/ 217 w 127"/>
                  <a:gd name="T15" fmla="*/ 64 h 116"/>
                  <a:gd name="T16" fmla="*/ 193 w 127"/>
                  <a:gd name="T17" fmla="*/ 40 h 116"/>
                  <a:gd name="T18" fmla="*/ 158 w 127"/>
                  <a:gd name="T19" fmla="*/ 37 h 116"/>
                  <a:gd name="T20" fmla="*/ 115 w 127"/>
                  <a:gd name="T21" fmla="*/ 27 h 116"/>
                  <a:gd name="T22" fmla="*/ 99 w 127"/>
                  <a:gd name="T23" fmla="*/ 3 h 116"/>
                  <a:gd name="T24" fmla="*/ 67 w 127"/>
                  <a:gd name="T25" fmla="*/ 16 h 116"/>
                  <a:gd name="T26" fmla="*/ 64 w 127"/>
                  <a:gd name="T27" fmla="*/ 29 h 116"/>
                  <a:gd name="T28" fmla="*/ 54 w 127"/>
                  <a:gd name="T29" fmla="*/ 64 h 116"/>
                  <a:gd name="T30" fmla="*/ 48 w 127"/>
                  <a:gd name="T31" fmla="*/ 99 h 116"/>
                  <a:gd name="T32" fmla="*/ 46 w 127"/>
                  <a:gd name="T33" fmla="*/ 128 h 116"/>
                  <a:gd name="T34" fmla="*/ 35 w 127"/>
                  <a:gd name="T35" fmla="*/ 158 h 116"/>
                  <a:gd name="T36" fmla="*/ 32 w 127"/>
                  <a:gd name="T37" fmla="*/ 192 h 116"/>
                  <a:gd name="T38" fmla="*/ 27 w 127"/>
                  <a:gd name="T39" fmla="*/ 208 h 116"/>
                  <a:gd name="T40" fmla="*/ 16 w 127"/>
                  <a:gd name="T41" fmla="*/ 238 h 116"/>
                  <a:gd name="T42" fmla="*/ 16 w 127"/>
                  <a:gd name="T43" fmla="*/ 265 h 116"/>
                  <a:gd name="T44" fmla="*/ 0 w 127"/>
                  <a:gd name="T45" fmla="*/ 289 h 116"/>
                  <a:gd name="T46" fmla="*/ 35 w 127"/>
                  <a:gd name="T47" fmla="*/ 297 h 116"/>
                  <a:gd name="T48" fmla="*/ 78 w 127"/>
                  <a:gd name="T49" fmla="*/ 297 h 116"/>
                  <a:gd name="T50" fmla="*/ 99 w 127"/>
                  <a:gd name="T51" fmla="*/ 299 h 116"/>
                  <a:gd name="T52" fmla="*/ 134 w 127"/>
                  <a:gd name="T53" fmla="*/ 289 h 116"/>
                  <a:gd name="T54" fmla="*/ 185 w 127"/>
                  <a:gd name="T55" fmla="*/ 294 h 116"/>
                  <a:gd name="T56" fmla="*/ 214 w 127"/>
                  <a:gd name="T57" fmla="*/ 291 h 116"/>
                  <a:gd name="T58" fmla="*/ 244 w 127"/>
                  <a:gd name="T59" fmla="*/ 294 h 116"/>
                  <a:gd name="T60" fmla="*/ 270 w 127"/>
                  <a:gd name="T61" fmla="*/ 273 h 116"/>
                  <a:gd name="T62" fmla="*/ 268 w 127"/>
                  <a:gd name="T63" fmla="*/ 267 h 116"/>
                  <a:gd name="T64" fmla="*/ 265 w 127"/>
                  <a:gd name="T65" fmla="*/ 243 h 116"/>
                  <a:gd name="T66" fmla="*/ 273 w 127"/>
                  <a:gd name="T67" fmla="*/ 216 h 116"/>
                  <a:gd name="T68" fmla="*/ 257 w 127"/>
                  <a:gd name="T69" fmla="*/ 184 h 116"/>
                  <a:gd name="T70" fmla="*/ 294 w 127"/>
                  <a:gd name="T71" fmla="*/ 174 h 116"/>
                  <a:gd name="T72" fmla="*/ 313 w 127"/>
                  <a:gd name="T73" fmla="*/ 174 h 116"/>
                  <a:gd name="T74" fmla="*/ 324 w 127"/>
                  <a:gd name="T75" fmla="*/ 192 h 116"/>
                  <a:gd name="T76" fmla="*/ 335 w 127"/>
                  <a:gd name="T77" fmla="*/ 174 h 116"/>
                  <a:gd name="T78" fmla="*/ 340 w 127"/>
                  <a:gd name="T79" fmla="*/ 12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7" h="116">
                    <a:moveTo>
                      <a:pt x="127" y="47"/>
                    </a:moveTo>
                    <a:cubicBezTo>
                      <a:pt x="126" y="42"/>
                      <a:pt x="127" y="47"/>
                      <a:pt x="121" y="46"/>
                    </a:cubicBezTo>
                    <a:cubicBezTo>
                      <a:pt x="115" y="46"/>
                      <a:pt x="117" y="48"/>
                      <a:pt x="114" y="44"/>
                    </a:cubicBezTo>
                    <a:cubicBezTo>
                      <a:pt x="111" y="40"/>
                      <a:pt x="111" y="35"/>
                      <a:pt x="105" y="32"/>
                    </a:cubicBezTo>
                    <a:cubicBezTo>
                      <a:pt x="100" y="29"/>
                      <a:pt x="102" y="33"/>
                      <a:pt x="100" y="35"/>
                    </a:cubicBezTo>
                    <a:cubicBezTo>
                      <a:pt x="97" y="37"/>
                      <a:pt x="97" y="38"/>
                      <a:pt x="94" y="38"/>
                    </a:cubicBezTo>
                    <a:cubicBezTo>
                      <a:pt x="91" y="37"/>
                      <a:pt x="93" y="35"/>
                      <a:pt x="91" y="31"/>
                    </a:cubicBezTo>
                    <a:cubicBezTo>
                      <a:pt x="88" y="27"/>
                      <a:pt x="85" y="26"/>
                      <a:pt x="81" y="24"/>
                    </a:cubicBezTo>
                    <a:cubicBezTo>
                      <a:pt x="77" y="22"/>
                      <a:pt x="74" y="19"/>
                      <a:pt x="72" y="15"/>
                    </a:cubicBezTo>
                    <a:cubicBezTo>
                      <a:pt x="70" y="10"/>
                      <a:pt x="67" y="13"/>
                      <a:pt x="59" y="14"/>
                    </a:cubicBezTo>
                    <a:cubicBezTo>
                      <a:pt x="51" y="15"/>
                      <a:pt x="49" y="13"/>
                      <a:pt x="43" y="10"/>
                    </a:cubicBezTo>
                    <a:cubicBezTo>
                      <a:pt x="37" y="6"/>
                      <a:pt x="42" y="4"/>
                      <a:pt x="37" y="1"/>
                    </a:cubicBezTo>
                    <a:cubicBezTo>
                      <a:pt x="35" y="0"/>
                      <a:pt x="30" y="3"/>
                      <a:pt x="25" y="6"/>
                    </a:cubicBezTo>
                    <a:cubicBezTo>
                      <a:pt x="24" y="8"/>
                      <a:pt x="24" y="9"/>
                      <a:pt x="24" y="11"/>
                    </a:cubicBezTo>
                    <a:cubicBezTo>
                      <a:pt x="23" y="13"/>
                      <a:pt x="22" y="16"/>
                      <a:pt x="20" y="24"/>
                    </a:cubicBezTo>
                    <a:cubicBezTo>
                      <a:pt x="18" y="32"/>
                      <a:pt x="18" y="31"/>
                      <a:pt x="18" y="37"/>
                    </a:cubicBezTo>
                    <a:cubicBezTo>
                      <a:pt x="19" y="44"/>
                      <a:pt x="20" y="43"/>
                      <a:pt x="17" y="48"/>
                    </a:cubicBezTo>
                    <a:cubicBezTo>
                      <a:pt x="13" y="53"/>
                      <a:pt x="12" y="54"/>
                      <a:pt x="13" y="59"/>
                    </a:cubicBezTo>
                    <a:cubicBezTo>
                      <a:pt x="14" y="64"/>
                      <a:pt x="13" y="66"/>
                      <a:pt x="12" y="72"/>
                    </a:cubicBezTo>
                    <a:cubicBezTo>
                      <a:pt x="11" y="77"/>
                      <a:pt x="10" y="74"/>
                      <a:pt x="10" y="78"/>
                    </a:cubicBezTo>
                    <a:cubicBezTo>
                      <a:pt x="10" y="83"/>
                      <a:pt x="8" y="86"/>
                      <a:pt x="6" y="89"/>
                    </a:cubicBezTo>
                    <a:cubicBezTo>
                      <a:pt x="5" y="93"/>
                      <a:pt x="8" y="92"/>
                      <a:pt x="6" y="99"/>
                    </a:cubicBezTo>
                    <a:cubicBezTo>
                      <a:pt x="4" y="104"/>
                      <a:pt x="1" y="106"/>
                      <a:pt x="0" y="108"/>
                    </a:cubicBezTo>
                    <a:cubicBezTo>
                      <a:pt x="4" y="110"/>
                      <a:pt x="9" y="111"/>
                      <a:pt x="13" y="111"/>
                    </a:cubicBezTo>
                    <a:cubicBezTo>
                      <a:pt x="21" y="112"/>
                      <a:pt x="26" y="108"/>
                      <a:pt x="29" y="111"/>
                    </a:cubicBezTo>
                    <a:cubicBezTo>
                      <a:pt x="32" y="113"/>
                      <a:pt x="32" y="116"/>
                      <a:pt x="37" y="112"/>
                    </a:cubicBezTo>
                    <a:cubicBezTo>
                      <a:pt x="41" y="108"/>
                      <a:pt x="44" y="106"/>
                      <a:pt x="50" y="108"/>
                    </a:cubicBezTo>
                    <a:cubicBezTo>
                      <a:pt x="56" y="109"/>
                      <a:pt x="67" y="109"/>
                      <a:pt x="69" y="110"/>
                    </a:cubicBezTo>
                    <a:cubicBezTo>
                      <a:pt x="71" y="110"/>
                      <a:pt x="75" y="106"/>
                      <a:pt x="80" y="109"/>
                    </a:cubicBezTo>
                    <a:cubicBezTo>
                      <a:pt x="85" y="112"/>
                      <a:pt x="90" y="111"/>
                      <a:pt x="91" y="110"/>
                    </a:cubicBezTo>
                    <a:cubicBezTo>
                      <a:pt x="92" y="108"/>
                      <a:pt x="95" y="105"/>
                      <a:pt x="101" y="102"/>
                    </a:cubicBezTo>
                    <a:cubicBezTo>
                      <a:pt x="101" y="101"/>
                      <a:pt x="100" y="101"/>
                      <a:pt x="100" y="100"/>
                    </a:cubicBezTo>
                    <a:cubicBezTo>
                      <a:pt x="100" y="97"/>
                      <a:pt x="98" y="95"/>
                      <a:pt x="99" y="91"/>
                    </a:cubicBezTo>
                    <a:cubicBezTo>
                      <a:pt x="100" y="87"/>
                      <a:pt x="102" y="83"/>
                      <a:pt x="102" y="81"/>
                    </a:cubicBezTo>
                    <a:cubicBezTo>
                      <a:pt x="102" y="79"/>
                      <a:pt x="96" y="69"/>
                      <a:pt x="96" y="69"/>
                    </a:cubicBezTo>
                    <a:cubicBezTo>
                      <a:pt x="96" y="69"/>
                      <a:pt x="108" y="65"/>
                      <a:pt x="110" y="65"/>
                    </a:cubicBezTo>
                    <a:cubicBezTo>
                      <a:pt x="111" y="65"/>
                      <a:pt x="116" y="63"/>
                      <a:pt x="117" y="65"/>
                    </a:cubicBezTo>
                    <a:cubicBezTo>
                      <a:pt x="118" y="66"/>
                      <a:pt x="118" y="76"/>
                      <a:pt x="121" y="72"/>
                    </a:cubicBezTo>
                    <a:cubicBezTo>
                      <a:pt x="124" y="70"/>
                      <a:pt x="125" y="66"/>
                      <a:pt x="125" y="65"/>
                    </a:cubicBezTo>
                    <a:cubicBezTo>
                      <a:pt x="123" y="56"/>
                      <a:pt x="127" y="51"/>
                      <a:pt x="127" y="47"/>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86" name="Freeform 83">
                <a:extLst>
                  <a:ext uri="{FF2B5EF4-FFF2-40B4-BE49-F238E27FC236}">
                    <a16:creationId xmlns:a16="http://schemas.microsoft.com/office/drawing/2014/main" id="{28B71FA8-D322-472A-BADA-D52B82376785}"/>
                  </a:ext>
                </a:extLst>
              </p:cNvPr>
              <p:cNvSpPr>
                <a:spLocks/>
              </p:cNvSpPr>
              <p:nvPr/>
            </p:nvSpPr>
            <p:spPr bwMode="auto">
              <a:xfrm>
                <a:off x="2303039" y="5370632"/>
                <a:ext cx="764901" cy="463522"/>
              </a:xfrm>
              <a:custGeom>
                <a:avLst/>
                <a:gdLst>
                  <a:gd name="T0" fmla="*/ 388 w 146"/>
                  <a:gd name="T1" fmla="*/ 72 h 89"/>
                  <a:gd name="T2" fmla="*/ 386 w 146"/>
                  <a:gd name="T3" fmla="*/ 53 h 89"/>
                  <a:gd name="T4" fmla="*/ 383 w 146"/>
                  <a:gd name="T5" fmla="*/ 37 h 89"/>
                  <a:gd name="T6" fmla="*/ 354 w 146"/>
                  <a:gd name="T7" fmla="*/ 16 h 89"/>
                  <a:gd name="T8" fmla="*/ 345 w 146"/>
                  <a:gd name="T9" fmla="*/ 0 h 89"/>
                  <a:gd name="T10" fmla="*/ 319 w 146"/>
                  <a:gd name="T11" fmla="*/ 21 h 89"/>
                  <a:gd name="T12" fmla="*/ 289 w 146"/>
                  <a:gd name="T13" fmla="*/ 19 h 89"/>
                  <a:gd name="T14" fmla="*/ 260 w 146"/>
                  <a:gd name="T15" fmla="*/ 21 h 89"/>
                  <a:gd name="T16" fmla="*/ 209 w 146"/>
                  <a:gd name="T17" fmla="*/ 16 h 89"/>
                  <a:gd name="T18" fmla="*/ 174 w 146"/>
                  <a:gd name="T19" fmla="*/ 27 h 89"/>
                  <a:gd name="T20" fmla="*/ 153 w 146"/>
                  <a:gd name="T21" fmla="*/ 24 h 89"/>
                  <a:gd name="T22" fmla="*/ 110 w 146"/>
                  <a:gd name="T23" fmla="*/ 24 h 89"/>
                  <a:gd name="T24" fmla="*/ 75 w 146"/>
                  <a:gd name="T25" fmla="*/ 16 h 89"/>
                  <a:gd name="T26" fmla="*/ 72 w 146"/>
                  <a:gd name="T27" fmla="*/ 21 h 89"/>
                  <a:gd name="T28" fmla="*/ 62 w 146"/>
                  <a:gd name="T29" fmla="*/ 43 h 89"/>
                  <a:gd name="T30" fmla="*/ 37 w 146"/>
                  <a:gd name="T31" fmla="*/ 64 h 89"/>
                  <a:gd name="T32" fmla="*/ 16 w 146"/>
                  <a:gd name="T33" fmla="*/ 61 h 89"/>
                  <a:gd name="T34" fmla="*/ 13 w 146"/>
                  <a:gd name="T35" fmla="*/ 80 h 89"/>
                  <a:gd name="T36" fmla="*/ 40 w 146"/>
                  <a:gd name="T37" fmla="*/ 85 h 89"/>
                  <a:gd name="T38" fmla="*/ 48 w 146"/>
                  <a:gd name="T39" fmla="*/ 93 h 89"/>
                  <a:gd name="T40" fmla="*/ 64 w 146"/>
                  <a:gd name="T41" fmla="*/ 85 h 89"/>
                  <a:gd name="T42" fmla="*/ 83 w 146"/>
                  <a:gd name="T43" fmla="*/ 91 h 89"/>
                  <a:gd name="T44" fmla="*/ 88 w 146"/>
                  <a:gd name="T45" fmla="*/ 109 h 89"/>
                  <a:gd name="T46" fmla="*/ 83 w 146"/>
                  <a:gd name="T47" fmla="*/ 128 h 89"/>
                  <a:gd name="T48" fmla="*/ 80 w 146"/>
                  <a:gd name="T49" fmla="*/ 157 h 89"/>
                  <a:gd name="T50" fmla="*/ 94 w 146"/>
                  <a:gd name="T51" fmla="*/ 157 h 89"/>
                  <a:gd name="T52" fmla="*/ 102 w 146"/>
                  <a:gd name="T53" fmla="*/ 141 h 89"/>
                  <a:gd name="T54" fmla="*/ 110 w 146"/>
                  <a:gd name="T55" fmla="*/ 144 h 89"/>
                  <a:gd name="T56" fmla="*/ 129 w 146"/>
                  <a:gd name="T57" fmla="*/ 162 h 89"/>
                  <a:gd name="T58" fmla="*/ 158 w 146"/>
                  <a:gd name="T59" fmla="*/ 178 h 89"/>
                  <a:gd name="T60" fmla="*/ 177 w 146"/>
                  <a:gd name="T61" fmla="*/ 189 h 89"/>
                  <a:gd name="T62" fmla="*/ 214 w 146"/>
                  <a:gd name="T63" fmla="*/ 194 h 89"/>
                  <a:gd name="T64" fmla="*/ 230 w 146"/>
                  <a:gd name="T65" fmla="*/ 197 h 89"/>
                  <a:gd name="T66" fmla="*/ 244 w 146"/>
                  <a:gd name="T67" fmla="*/ 210 h 89"/>
                  <a:gd name="T68" fmla="*/ 257 w 146"/>
                  <a:gd name="T69" fmla="*/ 221 h 89"/>
                  <a:gd name="T70" fmla="*/ 276 w 146"/>
                  <a:gd name="T71" fmla="*/ 232 h 89"/>
                  <a:gd name="T72" fmla="*/ 316 w 146"/>
                  <a:gd name="T73" fmla="*/ 221 h 89"/>
                  <a:gd name="T74" fmla="*/ 321 w 146"/>
                  <a:gd name="T75" fmla="*/ 208 h 89"/>
                  <a:gd name="T76" fmla="*/ 324 w 146"/>
                  <a:gd name="T77" fmla="*/ 181 h 89"/>
                  <a:gd name="T78" fmla="*/ 343 w 146"/>
                  <a:gd name="T79" fmla="*/ 162 h 89"/>
                  <a:gd name="T80" fmla="*/ 356 w 146"/>
                  <a:gd name="T81" fmla="*/ 133 h 89"/>
                  <a:gd name="T82" fmla="*/ 378 w 146"/>
                  <a:gd name="T83" fmla="*/ 112 h 89"/>
                  <a:gd name="T84" fmla="*/ 378 w 146"/>
                  <a:gd name="T85" fmla="*/ 96 h 89"/>
                  <a:gd name="T86" fmla="*/ 388 w 146"/>
                  <a:gd name="T87" fmla="*/ 88 h 89"/>
                  <a:gd name="T88" fmla="*/ 388 w 146"/>
                  <a:gd name="T89" fmla="*/ 72 h 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6" h="89">
                    <a:moveTo>
                      <a:pt x="145" y="27"/>
                    </a:moveTo>
                    <a:cubicBezTo>
                      <a:pt x="145" y="24"/>
                      <a:pt x="145" y="22"/>
                      <a:pt x="144" y="20"/>
                    </a:cubicBezTo>
                    <a:cubicBezTo>
                      <a:pt x="142" y="17"/>
                      <a:pt x="144" y="15"/>
                      <a:pt x="143" y="14"/>
                    </a:cubicBezTo>
                    <a:cubicBezTo>
                      <a:pt x="143" y="12"/>
                      <a:pt x="134" y="9"/>
                      <a:pt x="132" y="6"/>
                    </a:cubicBezTo>
                    <a:cubicBezTo>
                      <a:pt x="131" y="4"/>
                      <a:pt x="130" y="2"/>
                      <a:pt x="129" y="0"/>
                    </a:cubicBezTo>
                    <a:cubicBezTo>
                      <a:pt x="123" y="3"/>
                      <a:pt x="120" y="6"/>
                      <a:pt x="119" y="8"/>
                    </a:cubicBezTo>
                    <a:cubicBezTo>
                      <a:pt x="118" y="9"/>
                      <a:pt x="113" y="10"/>
                      <a:pt x="108" y="7"/>
                    </a:cubicBezTo>
                    <a:cubicBezTo>
                      <a:pt x="103" y="4"/>
                      <a:pt x="99" y="8"/>
                      <a:pt x="97" y="8"/>
                    </a:cubicBezTo>
                    <a:cubicBezTo>
                      <a:pt x="95" y="7"/>
                      <a:pt x="84" y="7"/>
                      <a:pt x="78" y="6"/>
                    </a:cubicBezTo>
                    <a:cubicBezTo>
                      <a:pt x="72" y="4"/>
                      <a:pt x="69" y="6"/>
                      <a:pt x="65" y="10"/>
                    </a:cubicBezTo>
                    <a:cubicBezTo>
                      <a:pt x="60" y="14"/>
                      <a:pt x="60" y="11"/>
                      <a:pt x="57" y="9"/>
                    </a:cubicBezTo>
                    <a:cubicBezTo>
                      <a:pt x="54" y="6"/>
                      <a:pt x="49" y="10"/>
                      <a:pt x="41" y="9"/>
                    </a:cubicBezTo>
                    <a:cubicBezTo>
                      <a:pt x="37" y="9"/>
                      <a:pt x="32" y="8"/>
                      <a:pt x="28" y="6"/>
                    </a:cubicBezTo>
                    <a:cubicBezTo>
                      <a:pt x="28" y="7"/>
                      <a:pt x="28" y="7"/>
                      <a:pt x="27" y="8"/>
                    </a:cubicBezTo>
                    <a:cubicBezTo>
                      <a:pt x="26" y="10"/>
                      <a:pt x="27" y="12"/>
                      <a:pt x="23" y="16"/>
                    </a:cubicBezTo>
                    <a:cubicBezTo>
                      <a:pt x="19" y="19"/>
                      <a:pt x="19" y="24"/>
                      <a:pt x="14" y="24"/>
                    </a:cubicBezTo>
                    <a:cubicBezTo>
                      <a:pt x="10" y="24"/>
                      <a:pt x="9" y="19"/>
                      <a:pt x="6" y="23"/>
                    </a:cubicBezTo>
                    <a:cubicBezTo>
                      <a:pt x="3" y="27"/>
                      <a:pt x="0" y="31"/>
                      <a:pt x="5" y="30"/>
                    </a:cubicBezTo>
                    <a:cubicBezTo>
                      <a:pt x="9" y="30"/>
                      <a:pt x="14" y="30"/>
                      <a:pt x="15" y="32"/>
                    </a:cubicBezTo>
                    <a:cubicBezTo>
                      <a:pt x="15" y="35"/>
                      <a:pt x="15" y="37"/>
                      <a:pt x="18" y="35"/>
                    </a:cubicBezTo>
                    <a:cubicBezTo>
                      <a:pt x="20" y="33"/>
                      <a:pt x="21" y="31"/>
                      <a:pt x="24" y="32"/>
                    </a:cubicBezTo>
                    <a:cubicBezTo>
                      <a:pt x="26" y="34"/>
                      <a:pt x="28" y="33"/>
                      <a:pt x="31" y="34"/>
                    </a:cubicBezTo>
                    <a:cubicBezTo>
                      <a:pt x="33" y="35"/>
                      <a:pt x="35" y="38"/>
                      <a:pt x="33" y="41"/>
                    </a:cubicBezTo>
                    <a:cubicBezTo>
                      <a:pt x="31" y="43"/>
                      <a:pt x="31" y="46"/>
                      <a:pt x="31" y="48"/>
                    </a:cubicBezTo>
                    <a:cubicBezTo>
                      <a:pt x="30" y="50"/>
                      <a:pt x="29" y="56"/>
                      <a:pt x="30" y="59"/>
                    </a:cubicBezTo>
                    <a:cubicBezTo>
                      <a:pt x="30" y="59"/>
                      <a:pt x="33" y="60"/>
                      <a:pt x="35" y="59"/>
                    </a:cubicBezTo>
                    <a:cubicBezTo>
                      <a:pt x="36" y="57"/>
                      <a:pt x="36" y="53"/>
                      <a:pt x="38" y="53"/>
                    </a:cubicBezTo>
                    <a:cubicBezTo>
                      <a:pt x="40" y="52"/>
                      <a:pt x="40" y="50"/>
                      <a:pt x="41" y="54"/>
                    </a:cubicBezTo>
                    <a:cubicBezTo>
                      <a:pt x="43" y="58"/>
                      <a:pt x="45" y="59"/>
                      <a:pt x="48" y="61"/>
                    </a:cubicBezTo>
                    <a:cubicBezTo>
                      <a:pt x="51" y="63"/>
                      <a:pt x="56" y="65"/>
                      <a:pt x="59" y="67"/>
                    </a:cubicBezTo>
                    <a:cubicBezTo>
                      <a:pt x="62" y="69"/>
                      <a:pt x="63" y="71"/>
                      <a:pt x="66" y="71"/>
                    </a:cubicBezTo>
                    <a:cubicBezTo>
                      <a:pt x="69" y="70"/>
                      <a:pt x="78" y="72"/>
                      <a:pt x="80" y="73"/>
                    </a:cubicBezTo>
                    <a:cubicBezTo>
                      <a:pt x="82" y="73"/>
                      <a:pt x="85" y="71"/>
                      <a:pt x="86" y="74"/>
                    </a:cubicBezTo>
                    <a:cubicBezTo>
                      <a:pt x="88" y="77"/>
                      <a:pt x="89" y="75"/>
                      <a:pt x="91" y="79"/>
                    </a:cubicBezTo>
                    <a:cubicBezTo>
                      <a:pt x="93" y="83"/>
                      <a:pt x="94" y="83"/>
                      <a:pt x="96" y="83"/>
                    </a:cubicBezTo>
                    <a:cubicBezTo>
                      <a:pt x="97" y="84"/>
                      <a:pt x="101" y="86"/>
                      <a:pt x="103" y="87"/>
                    </a:cubicBezTo>
                    <a:cubicBezTo>
                      <a:pt x="106" y="88"/>
                      <a:pt x="113" y="89"/>
                      <a:pt x="118" y="83"/>
                    </a:cubicBezTo>
                    <a:cubicBezTo>
                      <a:pt x="118" y="83"/>
                      <a:pt x="119" y="79"/>
                      <a:pt x="120" y="78"/>
                    </a:cubicBezTo>
                    <a:cubicBezTo>
                      <a:pt x="120" y="77"/>
                      <a:pt x="121" y="70"/>
                      <a:pt x="121" y="68"/>
                    </a:cubicBezTo>
                    <a:cubicBezTo>
                      <a:pt x="122" y="66"/>
                      <a:pt x="124" y="63"/>
                      <a:pt x="128" y="61"/>
                    </a:cubicBezTo>
                    <a:cubicBezTo>
                      <a:pt x="131" y="59"/>
                      <a:pt x="132" y="53"/>
                      <a:pt x="133" y="50"/>
                    </a:cubicBezTo>
                    <a:cubicBezTo>
                      <a:pt x="134" y="48"/>
                      <a:pt x="140" y="44"/>
                      <a:pt x="141" y="42"/>
                    </a:cubicBezTo>
                    <a:cubicBezTo>
                      <a:pt x="142" y="41"/>
                      <a:pt x="141" y="36"/>
                      <a:pt x="141" y="36"/>
                    </a:cubicBezTo>
                    <a:cubicBezTo>
                      <a:pt x="145" y="33"/>
                      <a:pt x="145" y="33"/>
                      <a:pt x="145" y="33"/>
                    </a:cubicBezTo>
                    <a:cubicBezTo>
                      <a:pt x="145" y="33"/>
                      <a:pt x="146" y="30"/>
                      <a:pt x="145" y="27"/>
                    </a:cubicBezTo>
                    <a:close/>
                  </a:path>
                </a:pathLst>
              </a:custGeom>
              <a:solidFill>
                <a:srgbClr val="4A095A"/>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87" name="Freeform 84">
                <a:extLst>
                  <a:ext uri="{FF2B5EF4-FFF2-40B4-BE49-F238E27FC236}">
                    <a16:creationId xmlns:a16="http://schemas.microsoft.com/office/drawing/2014/main" id="{355B023B-6A30-466E-A264-D0B5729097EE}"/>
                  </a:ext>
                </a:extLst>
              </p:cNvPr>
              <p:cNvSpPr>
                <a:spLocks/>
              </p:cNvSpPr>
              <p:nvPr/>
            </p:nvSpPr>
            <p:spPr bwMode="auto">
              <a:xfrm>
                <a:off x="3492451" y="4576581"/>
                <a:ext cx="469505" cy="490903"/>
              </a:xfrm>
              <a:custGeom>
                <a:avLst/>
                <a:gdLst>
                  <a:gd name="T0" fmla="*/ 168 w 90"/>
                  <a:gd name="T1" fmla="*/ 214 h 94"/>
                  <a:gd name="T2" fmla="*/ 171 w 90"/>
                  <a:gd name="T3" fmla="*/ 214 h 94"/>
                  <a:gd name="T4" fmla="*/ 179 w 90"/>
                  <a:gd name="T5" fmla="*/ 195 h 94"/>
                  <a:gd name="T6" fmla="*/ 176 w 90"/>
                  <a:gd name="T7" fmla="*/ 176 h 94"/>
                  <a:gd name="T8" fmla="*/ 189 w 90"/>
                  <a:gd name="T9" fmla="*/ 160 h 94"/>
                  <a:gd name="T10" fmla="*/ 216 w 90"/>
                  <a:gd name="T11" fmla="*/ 150 h 94"/>
                  <a:gd name="T12" fmla="*/ 235 w 90"/>
                  <a:gd name="T13" fmla="*/ 134 h 94"/>
                  <a:gd name="T14" fmla="*/ 235 w 90"/>
                  <a:gd name="T15" fmla="*/ 131 h 94"/>
                  <a:gd name="T16" fmla="*/ 232 w 90"/>
                  <a:gd name="T17" fmla="*/ 120 h 94"/>
                  <a:gd name="T18" fmla="*/ 240 w 90"/>
                  <a:gd name="T19" fmla="*/ 107 h 94"/>
                  <a:gd name="T20" fmla="*/ 235 w 90"/>
                  <a:gd name="T21" fmla="*/ 88 h 94"/>
                  <a:gd name="T22" fmla="*/ 224 w 90"/>
                  <a:gd name="T23" fmla="*/ 64 h 94"/>
                  <a:gd name="T24" fmla="*/ 224 w 90"/>
                  <a:gd name="T25" fmla="*/ 43 h 94"/>
                  <a:gd name="T26" fmla="*/ 224 w 90"/>
                  <a:gd name="T27" fmla="*/ 40 h 94"/>
                  <a:gd name="T28" fmla="*/ 147 w 90"/>
                  <a:gd name="T29" fmla="*/ 37 h 94"/>
                  <a:gd name="T30" fmla="*/ 147 w 90"/>
                  <a:gd name="T31" fmla="*/ 29 h 94"/>
                  <a:gd name="T32" fmla="*/ 139 w 90"/>
                  <a:gd name="T33" fmla="*/ 21 h 94"/>
                  <a:gd name="T34" fmla="*/ 123 w 90"/>
                  <a:gd name="T35" fmla="*/ 11 h 94"/>
                  <a:gd name="T36" fmla="*/ 115 w 90"/>
                  <a:gd name="T37" fmla="*/ 8 h 94"/>
                  <a:gd name="T38" fmla="*/ 91 w 90"/>
                  <a:gd name="T39" fmla="*/ 19 h 94"/>
                  <a:gd name="T40" fmla="*/ 80 w 90"/>
                  <a:gd name="T41" fmla="*/ 0 h 94"/>
                  <a:gd name="T42" fmla="*/ 83 w 90"/>
                  <a:gd name="T43" fmla="*/ 32 h 94"/>
                  <a:gd name="T44" fmla="*/ 72 w 90"/>
                  <a:gd name="T45" fmla="*/ 64 h 94"/>
                  <a:gd name="T46" fmla="*/ 48 w 90"/>
                  <a:gd name="T47" fmla="*/ 107 h 94"/>
                  <a:gd name="T48" fmla="*/ 24 w 90"/>
                  <a:gd name="T49" fmla="*/ 125 h 94"/>
                  <a:gd name="T50" fmla="*/ 8 w 90"/>
                  <a:gd name="T51" fmla="*/ 142 h 94"/>
                  <a:gd name="T52" fmla="*/ 0 w 90"/>
                  <a:gd name="T53" fmla="*/ 168 h 94"/>
                  <a:gd name="T54" fmla="*/ 3 w 90"/>
                  <a:gd name="T55" fmla="*/ 182 h 94"/>
                  <a:gd name="T56" fmla="*/ 3 w 90"/>
                  <a:gd name="T57" fmla="*/ 182 h 94"/>
                  <a:gd name="T58" fmla="*/ 8 w 90"/>
                  <a:gd name="T59" fmla="*/ 190 h 94"/>
                  <a:gd name="T60" fmla="*/ 21 w 90"/>
                  <a:gd name="T61" fmla="*/ 214 h 94"/>
                  <a:gd name="T62" fmla="*/ 40 w 90"/>
                  <a:gd name="T63" fmla="*/ 230 h 94"/>
                  <a:gd name="T64" fmla="*/ 53 w 90"/>
                  <a:gd name="T65" fmla="*/ 230 h 94"/>
                  <a:gd name="T66" fmla="*/ 67 w 90"/>
                  <a:gd name="T67" fmla="*/ 232 h 94"/>
                  <a:gd name="T68" fmla="*/ 67 w 90"/>
                  <a:gd name="T69" fmla="*/ 251 h 94"/>
                  <a:gd name="T70" fmla="*/ 115 w 90"/>
                  <a:gd name="T71" fmla="*/ 246 h 94"/>
                  <a:gd name="T72" fmla="*/ 125 w 90"/>
                  <a:gd name="T73" fmla="*/ 232 h 94"/>
                  <a:gd name="T74" fmla="*/ 136 w 90"/>
                  <a:gd name="T75" fmla="*/ 219 h 94"/>
                  <a:gd name="T76" fmla="*/ 152 w 90"/>
                  <a:gd name="T77" fmla="*/ 219 h 94"/>
                  <a:gd name="T78" fmla="*/ 168 w 90"/>
                  <a:gd name="T79" fmla="*/ 214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94">
                    <a:moveTo>
                      <a:pt x="63" y="80"/>
                    </a:moveTo>
                    <a:cubicBezTo>
                      <a:pt x="63" y="80"/>
                      <a:pt x="64" y="80"/>
                      <a:pt x="64" y="80"/>
                    </a:cubicBezTo>
                    <a:cubicBezTo>
                      <a:pt x="67" y="80"/>
                      <a:pt x="67" y="74"/>
                      <a:pt x="67" y="73"/>
                    </a:cubicBezTo>
                    <a:cubicBezTo>
                      <a:pt x="66" y="71"/>
                      <a:pt x="64" y="69"/>
                      <a:pt x="66" y="66"/>
                    </a:cubicBezTo>
                    <a:cubicBezTo>
                      <a:pt x="68" y="64"/>
                      <a:pt x="68" y="60"/>
                      <a:pt x="71" y="60"/>
                    </a:cubicBezTo>
                    <a:cubicBezTo>
                      <a:pt x="73" y="61"/>
                      <a:pt x="78" y="57"/>
                      <a:pt x="81" y="56"/>
                    </a:cubicBezTo>
                    <a:cubicBezTo>
                      <a:pt x="82" y="56"/>
                      <a:pt x="85" y="54"/>
                      <a:pt x="88" y="50"/>
                    </a:cubicBezTo>
                    <a:cubicBezTo>
                      <a:pt x="88" y="50"/>
                      <a:pt x="88" y="49"/>
                      <a:pt x="88" y="49"/>
                    </a:cubicBezTo>
                    <a:cubicBezTo>
                      <a:pt x="88" y="47"/>
                      <a:pt x="86" y="47"/>
                      <a:pt x="87" y="45"/>
                    </a:cubicBezTo>
                    <a:cubicBezTo>
                      <a:pt x="89" y="43"/>
                      <a:pt x="90" y="43"/>
                      <a:pt x="90" y="40"/>
                    </a:cubicBezTo>
                    <a:cubicBezTo>
                      <a:pt x="90" y="37"/>
                      <a:pt x="89" y="34"/>
                      <a:pt x="88" y="33"/>
                    </a:cubicBezTo>
                    <a:cubicBezTo>
                      <a:pt x="87" y="31"/>
                      <a:pt x="83" y="27"/>
                      <a:pt x="84" y="24"/>
                    </a:cubicBezTo>
                    <a:cubicBezTo>
                      <a:pt x="85" y="22"/>
                      <a:pt x="85" y="20"/>
                      <a:pt x="84" y="16"/>
                    </a:cubicBezTo>
                    <a:cubicBezTo>
                      <a:pt x="84" y="15"/>
                      <a:pt x="84" y="15"/>
                      <a:pt x="84" y="15"/>
                    </a:cubicBezTo>
                    <a:cubicBezTo>
                      <a:pt x="55" y="14"/>
                      <a:pt x="55" y="14"/>
                      <a:pt x="55" y="14"/>
                    </a:cubicBezTo>
                    <a:cubicBezTo>
                      <a:pt x="55" y="14"/>
                      <a:pt x="55" y="12"/>
                      <a:pt x="55" y="11"/>
                    </a:cubicBezTo>
                    <a:cubicBezTo>
                      <a:pt x="55" y="9"/>
                      <a:pt x="53" y="8"/>
                      <a:pt x="52" y="8"/>
                    </a:cubicBezTo>
                    <a:cubicBezTo>
                      <a:pt x="51" y="7"/>
                      <a:pt x="47" y="5"/>
                      <a:pt x="46" y="4"/>
                    </a:cubicBezTo>
                    <a:cubicBezTo>
                      <a:pt x="46" y="4"/>
                      <a:pt x="45" y="2"/>
                      <a:pt x="43" y="3"/>
                    </a:cubicBezTo>
                    <a:cubicBezTo>
                      <a:pt x="40" y="4"/>
                      <a:pt x="34" y="6"/>
                      <a:pt x="34" y="7"/>
                    </a:cubicBezTo>
                    <a:cubicBezTo>
                      <a:pt x="33" y="7"/>
                      <a:pt x="31" y="0"/>
                      <a:pt x="30" y="0"/>
                    </a:cubicBezTo>
                    <a:cubicBezTo>
                      <a:pt x="30" y="2"/>
                      <a:pt x="32" y="9"/>
                      <a:pt x="31" y="12"/>
                    </a:cubicBezTo>
                    <a:cubicBezTo>
                      <a:pt x="31" y="14"/>
                      <a:pt x="28" y="20"/>
                      <a:pt x="27" y="24"/>
                    </a:cubicBezTo>
                    <a:cubicBezTo>
                      <a:pt x="25" y="28"/>
                      <a:pt x="21" y="39"/>
                      <a:pt x="18" y="40"/>
                    </a:cubicBezTo>
                    <a:cubicBezTo>
                      <a:pt x="14" y="42"/>
                      <a:pt x="13" y="44"/>
                      <a:pt x="9" y="47"/>
                    </a:cubicBezTo>
                    <a:cubicBezTo>
                      <a:pt x="4" y="49"/>
                      <a:pt x="4" y="52"/>
                      <a:pt x="3" y="53"/>
                    </a:cubicBezTo>
                    <a:cubicBezTo>
                      <a:pt x="2" y="55"/>
                      <a:pt x="0" y="63"/>
                      <a:pt x="0" y="63"/>
                    </a:cubicBezTo>
                    <a:cubicBezTo>
                      <a:pt x="0" y="63"/>
                      <a:pt x="1" y="67"/>
                      <a:pt x="1" y="68"/>
                    </a:cubicBezTo>
                    <a:cubicBezTo>
                      <a:pt x="1" y="68"/>
                      <a:pt x="1" y="68"/>
                      <a:pt x="1" y="68"/>
                    </a:cubicBezTo>
                    <a:cubicBezTo>
                      <a:pt x="2" y="70"/>
                      <a:pt x="3" y="71"/>
                      <a:pt x="3" y="71"/>
                    </a:cubicBezTo>
                    <a:cubicBezTo>
                      <a:pt x="6" y="73"/>
                      <a:pt x="6" y="77"/>
                      <a:pt x="8" y="80"/>
                    </a:cubicBezTo>
                    <a:cubicBezTo>
                      <a:pt x="9" y="83"/>
                      <a:pt x="12" y="86"/>
                      <a:pt x="15" y="86"/>
                    </a:cubicBezTo>
                    <a:cubicBezTo>
                      <a:pt x="17" y="87"/>
                      <a:pt x="17" y="84"/>
                      <a:pt x="20" y="86"/>
                    </a:cubicBezTo>
                    <a:cubicBezTo>
                      <a:pt x="23" y="87"/>
                      <a:pt x="24" y="84"/>
                      <a:pt x="25" y="87"/>
                    </a:cubicBezTo>
                    <a:cubicBezTo>
                      <a:pt x="26" y="90"/>
                      <a:pt x="23" y="93"/>
                      <a:pt x="25" y="94"/>
                    </a:cubicBezTo>
                    <a:cubicBezTo>
                      <a:pt x="28" y="94"/>
                      <a:pt x="40" y="94"/>
                      <a:pt x="43" y="92"/>
                    </a:cubicBezTo>
                    <a:cubicBezTo>
                      <a:pt x="45" y="91"/>
                      <a:pt x="45" y="91"/>
                      <a:pt x="47" y="87"/>
                    </a:cubicBezTo>
                    <a:cubicBezTo>
                      <a:pt x="49" y="84"/>
                      <a:pt x="47" y="80"/>
                      <a:pt x="51" y="82"/>
                    </a:cubicBezTo>
                    <a:cubicBezTo>
                      <a:pt x="54" y="83"/>
                      <a:pt x="53" y="82"/>
                      <a:pt x="57" y="82"/>
                    </a:cubicBezTo>
                    <a:cubicBezTo>
                      <a:pt x="61" y="83"/>
                      <a:pt x="61" y="81"/>
                      <a:pt x="63" y="80"/>
                    </a:cubicBezTo>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88" name="Freeform 85">
                <a:extLst>
                  <a:ext uri="{FF2B5EF4-FFF2-40B4-BE49-F238E27FC236}">
                    <a16:creationId xmlns:a16="http://schemas.microsoft.com/office/drawing/2014/main" id="{90F16E56-C05D-4BDA-B1A1-1A38A7130B10}"/>
                  </a:ext>
                </a:extLst>
              </p:cNvPr>
              <p:cNvSpPr>
                <a:spLocks/>
              </p:cNvSpPr>
              <p:nvPr/>
            </p:nvSpPr>
            <p:spPr bwMode="auto">
              <a:xfrm>
                <a:off x="3492451" y="4576581"/>
                <a:ext cx="469505" cy="490903"/>
              </a:xfrm>
              <a:custGeom>
                <a:avLst/>
                <a:gdLst>
                  <a:gd name="T0" fmla="*/ 168 w 90"/>
                  <a:gd name="T1" fmla="*/ 214 h 94"/>
                  <a:gd name="T2" fmla="*/ 171 w 90"/>
                  <a:gd name="T3" fmla="*/ 214 h 94"/>
                  <a:gd name="T4" fmla="*/ 179 w 90"/>
                  <a:gd name="T5" fmla="*/ 195 h 94"/>
                  <a:gd name="T6" fmla="*/ 176 w 90"/>
                  <a:gd name="T7" fmla="*/ 176 h 94"/>
                  <a:gd name="T8" fmla="*/ 189 w 90"/>
                  <a:gd name="T9" fmla="*/ 160 h 94"/>
                  <a:gd name="T10" fmla="*/ 216 w 90"/>
                  <a:gd name="T11" fmla="*/ 150 h 94"/>
                  <a:gd name="T12" fmla="*/ 235 w 90"/>
                  <a:gd name="T13" fmla="*/ 134 h 94"/>
                  <a:gd name="T14" fmla="*/ 235 w 90"/>
                  <a:gd name="T15" fmla="*/ 131 h 94"/>
                  <a:gd name="T16" fmla="*/ 232 w 90"/>
                  <a:gd name="T17" fmla="*/ 120 h 94"/>
                  <a:gd name="T18" fmla="*/ 240 w 90"/>
                  <a:gd name="T19" fmla="*/ 107 h 94"/>
                  <a:gd name="T20" fmla="*/ 235 w 90"/>
                  <a:gd name="T21" fmla="*/ 88 h 94"/>
                  <a:gd name="T22" fmla="*/ 224 w 90"/>
                  <a:gd name="T23" fmla="*/ 64 h 94"/>
                  <a:gd name="T24" fmla="*/ 224 w 90"/>
                  <a:gd name="T25" fmla="*/ 43 h 94"/>
                  <a:gd name="T26" fmla="*/ 224 w 90"/>
                  <a:gd name="T27" fmla="*/ 40 h 94"/>
                  <a:gd name="T28" fmla="*/ 147 w 90"/>
                  <a:gd name="T29" fmla="*/ 37 h 94"/>
                  <a:gd name="T30" fmla="*/ 147 w 90"/>
                  <a:gd name="T31" fmla="*/ 29 h 94"/>
                  <a:gd name="T32" fmla="*/ 139 w 90"/>
                  <a:gd name="T33" fmla="*/ 21 h 94"/>
                  <a:gd name="T34" fmla="*/ 123 w 90"/>
                  <a:gd name="T35" fmla="*/ 11 h 94"/>
                  <a:gd name="T36" fmla="*/ 115 w 90"/>
                  <a:gd name="T37" fmla="*/ 8 h 94"/>
                  <a:gd name="T38" fmla="*/ 91 w 90"/>
                  <a:gd name="T39" fmla="*/ 19 h 94"/>
                  <a:gd name="T40" fmla="*/ 80 w 90"/>
                  <a:gd name="T41" fmla="*/ 0 h 94"/>
                  <a:gd name="T42" fmla="*/ 83 w 90"/>
                  <a:gd name="T43" fmla="*/ 32 h 94"/>
                  <a:gd name="T44" fmla="*/ 72 w 90"/>
                  <a:gd name="T45" fmla="*/ 64 h 94"/>
                  <a:gd name="T46" fmla="*/ 48 w 90"/>
                  <a:gd name="T47" fmla="*/ 107 h 94"/>
                  <a:gd name="T48" fmla="*/ 24 w 90"/>
                  <a:gd name="T49" fmla="*/ 125 h 94"/>
                  <a:gd name="T50" fmla="*/ 8 w 90"/>
                  <a:gd name="T51" fmla="*/ 142 h 94"/>
                  <a:gd name="T52" fmla="*/ 0 w 90"/>
                  <a:gd name="T53" fmla="*/ 168 h 94"/>
                  <a:gd name="T54" fmla="*/ 3 w 90"/>
                  <a:gd name="T55" fmla="*/ 182 h 94"/>
                  <a:gd name="T56" fmla="*/ 3 w 90"/>
                  <a:gd name="T57" fmla="*/ 182 h 94"/>
                  <a:gd name="T58" fmla="*/ 8 w 90"/>
                  <a:gd name="T59" fmla="*/ 190 h 94"/>
                  <a:gd name="T60" fmla="*/ 21 w 90"/>
                  <a:gd name="T61" fmla="*/ 214 h 94"/>
                  <a:gd name="T62" fmla="*/ 40 w 90"/>
                  <a:gd name="T63" fmla="*/ 230 h 94"/>
                  <a:gd name="T64" fmla="*/ 53 w 90"/>
                  <a:gd name="T65" fmla="*/ 230 h 94"/>
                  <a:gd name="T66" fmla="*/ 67 w 90"/>
                  <a:gd name="T67" fmla="*/ 232 h 94"/>
                  <a:gd name="T68" fmla="*/ 67 w 90"/>
                  <a:gd name="T69" fmla="*/ 251 h 94"/>
                  <a:gd name="T70" fmla="*/ 115 w 90"/>
                  <a:gd name="T71" fmla="*/ 246 h 94"/>
                  <a:gd name="T72" fmla="*/ 125 w 90"/>
                  <a:gd name="T73" fmla="*/ 232 h 94"/>
                  <a:gd name="T74" fmla="*/ 136 w 90"/>
                  <a:gd name="T75" fmla="*/ 219 h 94"/>
                  <a:gd name="T76" fmla="*/ 152 w 90"/>
                  <a:gd name="T77" fmla="*/ 219 h 94"/>
                  <a:gd name="T78" fmla="*/ 168 w 90"/>
                  <a:gd name="T79" fmla="*/ 214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94">
                    <a:moveTo>
                      <a:pt x="63" y="80"/>
                    </a:moveTo>
                    <a:cubicBezTo>
                      <a:pt x="63" y="80"/>
                      <a:pt x="64" y="80"/>
                      <a:pt x="64" y="80"/>
                    </a:cubicBezTo>
                    <a:cubicBezTo>
                      <a:pt x="67" y="80"/>
                      <a:pt x="67" y="74"/>
                      <a:pt x="67" y="73"/>
                    </a:cubicBezTo>
                    <a:cubicBezTo>
                      <a:pt x="66" y="71"/>
                      <a:pt x="64" y="69"/>
                      <a:pt x="66" y="66"/>
                    </a:cubicBezTo>
                    <a:cubicBezTo>
                      <a:pt x="68" y="64"/>
                      <a:pt x="68" y="60"/>
                      <a:pt x="71" y="60"/>
                    </a:cubicBezTo>
                    <a:cubicBezTo>
                      <a:pt x="73" y="61"/>
                      <a:pt x="78" y="57"/>
                      <a:pt x="81" y="56"/>
                    </a:cubicBezTo>
                    <a:cubicBezTo>
                      <a:pt x="82" y="56"/>
                      <a:pt x="85" y="54"/>
                      <a:pt x="88" y="50"/>
                    </a:cubicBezTo>
                    <a:cubicBezTo>
                      <a:pt x="88" y="50"/>
                      <a:pt x="88" y="49"/>
                      <a:pt x="88" y="49"/>
                    </a:cubicBezTo>
                    <a:cubicBezTo>
                      <a:pt x="88" y="47"/>
                      <a:pt x="86" y="47"/>
                      <a:pt x="87" y="45"/>
                    </a:cubicBezTo>
                    <a:cubicBezTo>
                      <a:pt x="89" y="43"/>
                      <a:pt x="90" y="43"/>
                      <a:pt x="90" y="40"/>
                    </a:cubicBezTo>
                    <a:cubicBezTo>
                      <a:pt x="90" y="37"/>
                      <a:pt x="89" y="34"/>
                      <a:pt x="88" y="33"/>
                    </a:cubicBezTo>
                    <a:cubicBezTo>
                      <a:pt x="87" y="31"/>
                      <a:pt x="83" y="27"/>
                      <a:pt x="84" y="24"/>
                    </a:cubicBezTo>
                    <a:cubicBezTo>
                      <a:pt x="85" y="22"/>
                      <a:pt x="85" y="20"/>
                      <a:pt x="84" y="16"/>
                    </a:cubicBezTo>
                    <a:cubicBezTo>
                      <a:pt x="84" y="15"/>
                      <a:pt x="84" y="15"/>
                      <a:pt x="84" y="15"/>
                    </a:cubicBezTo>
                    <a:cubicBezTo>
                      <a:pt x="55" y="14"/>
                      <a:pt x="55" y="14"/>
                      <a:pt x="55" y="14"/>
                    </a:cubicBezTo>
                    <a:cubicBezTo>
                      <a:pt x="55" y="14"/>
                      <a:pt x="55" y="12"/>
                      <a:pt x="55" y="11"/>
                    </a:cubicBezTo>
                    <a:cubicBezTo>
                      <a:pt x="55" y="9"/>
                      <a:pt x="53" y="8"/>
                      <a:pt x="52" y="8"/>
                    </a:cubicBezTo>
                    <a:cubicBezTo>
                      <a:pt x="51" y="7"/>
                      <a:pt x="47" y="5"/>
                      <a:pt x="46" y="4"/>
                    </a:cubicBezTo>
                    <a:cubicBezTo>
                      <a:pt x="46" y="4"/>
                      <a:pt x="45" y="2"/>
                      <a:pt x="43" y="3"/>
                    </a:cubicBezTo>
                    <a:cubicBezTo>
                      <a:pt x="40" y="4"/>
                      <a:pt x="34" y="6"/>
                      <a:pt x="34" y="7"/>
                    </a:cubicBezTo>
                    <a:cubicBezTo>
                      <a:pt x="33" y="7"/>
                      <a:pt x="31" y="0"/>
                      <a:pt x="30" y="0"/>
                    </a:cubicBezTo>
                    <a:cubicBezTo>
                      <a:pt x="30" y="2"/>
                      <a:pt x="32" y="9"/>
                      <a:pt x="31" y="12"/>
                    </a:cubicBezTo>
                    <a:cubicBezTo>
                      <a:pt x="31" y="14"/>
                      <a:pt x="28" y="20"/>
                      <a:pt x="27" y="24"/>
                    </a:cubicBezTo>
                    <a:cubicBezTo>
                      <a:pt x="25" y="28"/>
                      <a:pt x="21" y="39"/>
                      <a:pt x="18" y="40"/>
                    </a:cubicBezTo>
                    <a:cubicBezTo>
                      <a:pt x="14" y="42"/>
                      <a:pt x="13" y="44"/>
                      <a:pt x="9" y="47"/>
                    </a:cubicBezTo>
                    <a:cubicBezTo>
                      <a:pt x="4" y="49"/>
                      <a:pt x="4" y="52"/>
                      <a:pt x="3" y="53"/>
                    </a:cubicBezTo>
                    <a:cubicBezTo>
                      <a:pt x="2" y="55"/>
                      <a:pt x="0" y="63"/>
                      <a:pt x="0" y="63"/>
                    </a:cubicBezTo>
                    <a:cubicBezTo>
                      <a:pt x="0" y="63"/>
                      <a:pt x="1" y="67"/>
                      <a:pt x="1" y="68"/>
                    </a:cubicBezTo>
                    <a:cubicBezTo>
                      <a:pt x="1" y="68"/>
                      <a:pt x="1" y="68"/>
                      <a:pt x="1" y="68"/>
                    </a:cubicBezTo>
                    <a:cubicBezTo>
                      <a:pt x="2" y="70"/>
                      <a:pt x="3" y="71"/>
                      <a:pt x="3" y="71"/>
                    </a:cubicBezTo>
                    <a:cubicBezTo>
                      <a:pt x="6" y="73"/>
                      <a:pt x="6" y="77"/>
                      <a:pt x="8" y="80"/>
                    </a:cubicBezTo>
                    <a:cubicBezTo>
                      <a:pt x="9" y="83"/>
                      <a:pt x="12" y="86"/>
                      <a:pt x="15" y="86"/>
                    </a:cubicBezTo>
                    <a:cubicBezTo>
                      <a:pt x="17" y="87"/>
                      <a:pt x="17" y="84"/>
                      <a:pt x="20" y="86"/>
                    </a:cubicBezTo>
                    <a:cubicBezTo>
                      <a:pt x="23" y="87"/>
                      <a:pt x="24" y="84"/>
                      <a:pt x="25" y="87"/>
                    </a:cubicBezTo>
                    <a:cubicBezTo>
                      <a:pt x="26" y="90"/>
                      <a:pt x="23" y="93"/>
                      <a:pt x="25" y="94"/>
                    </a:cubicBezTo>
                    <a:cubicBezTo>
                      <a:pt x="28" y="94"/>
                      <a:pt x="40" y="94"/>
                      <a:pt x="43" y="92"/>
                    </a:cubicBezTo>
                    <a:cubicBezTo>
                      <a:pt x="45" y="91"/>
                      <a:pt x="45" y="91"/>
                      <a:pt x="47" y="87"/>
                    </a:cubicBezTo>
                    <a:cubicBezTo>
                      <a:pt x="49" y="84"/>
                      <a:pt x="47" y="80"/>
                      <a:pt x="51" y="82"/>
                    </a:cubicBezTo>
                    <a:cubicBezTo>
                      <a:pt x="54" y="83"/>
                      <a:pt x="53" y="82"/>
                      <a:pt x="57" y="82"/>
                    </a:cubicBezTo>
                    <a:cubicBezTo>
                      <a:pt x="61" y="83"/>
                      <a:pt x="61" y="81"/>
                      <a:pt x="63" y="80"/>
                    </a:cubicBezTo>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89" name="Freeform 86">
                <a:extLst>
                  <a:ext uri="{FF2B5EF4-FFF2-40B4-BE49-F238E27FC236}">
                    <a16:creationId xmlns:a16="http://schemas.microsoft.com/office/drawing/2014/main" id="{018FBBB7-0C51-4AB2-8B46-3CA4C073A152}"/>
                  </a:ext>
                </a:extLst>
              </p:cNvPr>
              <p:cNvSpPr>
                <a:spLocks/>
              </p:cNvSpPr>
              <p:nvPr/>
            </p:nvSpPr>
            <p:spPr bwMode="auto">
              <a:xfrm>
                <a:off x="3821105" y="4643078"/>
                <a:ext cx="671000" cy="700173"/>
              </a:xfrm>
              <a:custGeom>
                <a:avLst/>
                <a:gdLst>
                  <a:gd name="T0" fmla="*/ 43 w 128"/>
                  <a:gd name="T1" fmla="*/ 227 h 134"/>
                  <a:gd name="T2" fmla="*/ 102 w 128"/>
                  <a:gd name="T3" fmla="*/ 238 h 134"/>
                  <a:gd name="T4" fmla="*/ 147 w 128"/>
                  <a:gd name="T5" fmla="*/ 286 h 134"/>
                  <a:gd name="T6" fmla="*/ 161 w 128"/>
                  <a:gd name="T7" fmla="*/ 323 h 134"/>
                  <a:gd name="T8" fmla="*/ 185 w 128"/>
                  <a:gd name="T9" fmla="*/ 355 h 134"/>
                  <a:gd name="T10" fmla="*/ 214 w 128"/>
                  <a:gd name="T11" fmla="*/ 353 h 134"/>
                  <a:gd name="T12" fmla="*/ 230 w 128"/>
                  <a:gd name="T13" fmla="*/ 358 h 134"/>
                  <a:gd name="T14" fmla="*/ 247 w 128"/>
                  <a:gd name="T15" fmla="*/ 355 h 134"/>
                  <a:gd name="T16" fmla="*/ 263 w 128"/>
                  <a:gd name="T17" fmla="*/ 347 h 134"/>
                  <a:gd name="T18" fmla="*/ 271 w 128"/>
                  <a:gd name="T19" fmla="*/ 329 h 134"/>
                  <a:gd name="T20" fmla="*/ 295 w 128"/>
                  <a:gd name="T21" fmla="*/ 318 h 134"/>
                  <a:gd name="T22" fmla="*/ 322 w 128"/>
                  <a:gd name="T23" fmla="*/ 291 h 134"/>
                  <a:gd name="T24" fmla="*/ 338 w 128"/>
                  <a:gd name="T25" fmla="*/ 259 h 134"/>
                  <a:gd name="T26" fmla="*/ 308 w 128"/>
                  <a:gd name="T27" fmla="*/ 248 h 134"/>
                  <a:gd name="T28" fmla="*/ 314 w 128"/>
                  <a:gd name="T29" fmla="*/ 232 h 134"/>
                  <a:gd name="T30" fmla="*/ 300 w 128"/>
                  <a:gd name="T31" fmla="*/ 219 h 134"/>
                  <a:gd name="T32" fmla="*/ 279 w 128"/>
                  <a:gd name="T33" fmla="*/ 198 h 134"/>
                  <a:gd name="T34" fmla="*/ 268 w 128"/>
                  <a:gd name="T35" fmla="*/ 152 h 134"/>
                  <a:gd name="T36" fmla="*/ 265 w 128"/>
                  <a:gd name="T37" fmla="*/ 118 h 134"/>
                  <a:gd name="T38" fmla="*/ 247 w 128"/>
                  <a:gd name="T39" fmla="*/ 104 h 134"/>
                  <a:gd name="T40" fmla="*/ 230 w 128"/>
                  <a:gd name="T41" fmla="*/ 75 h 134"/>
                  <a:gd name="T42" fmla="*/ 225 w 128"/>
                  <a:gd name="T43" fmla="*/ 59 h 134"/>
                  <a:gd name="T44" fmla="*/ 222 w 128"/>
                  <a:gd name="T45" fmla="*/ 43 h 134"/>
                  <a:gd name="T46" fmla="*/ 214 w 128"/>
                  <a:gd name="T47" fmla="*/ 35 h 134"/>
                  <a:gd name="T48" fmla="*/ 201 w 128"/>
                  <a:gd name="T49" fmla="*/ 27 h 134"/>
                  <a:gd name="T50" fmla="*/ 193 w 128"/>
                  <a:gd name="T51" fmla="*/ 8 h 134"/>
                  <a:gd name="T52" fmla="*/ 185 w 128"/>
                  <a:gd name="T53" fmla="*/ 3 h 134"/>
                  <a:gd name="T54" fmla="*/ 166 w 128"/>
                  <a:gd name="T55" fmla="*/ 16 h 134"/>
                  <a:gd name="T56" fmla="*/ 161 w 128"/>
                  <a:gd name="T57" fmla="*/ 43 h 134"/>
                  <a:gd name="T58" fmla="*/ 155 w 128"/>
                  <a:gd name="T59" fmla="*/ 59 h 134"/>
                  <a:gd name="T60" fmla="*/ 139 w 128"/>
                  <a:gd name="T61" fmla="*/ 67 h 134"/>
                  <a:gd name="T62" fmla="*/ 137 w 128"/>
                  <a:gd name="T63" fmla="*/ 77 h 134"/>
                  <a:gd name="T64" fmla="*/ 102 w 128"/>
                  <a:gd name="T65" fmla="*/ 77 h 134"/>
                  <a:gd name="T66" fmla="*/ 88 w 128"/>
                  <a:gd name="T67" fmla="*/ 85 h 134"/>
                  <a:gd name="T68" fmla="*/ 80 w 128"/>
                  <a:gd name="T69" fmla="*/ 91 h 134"/>
                  <a:gd name="T70" fmla="*/ 72 w 128"/>
                  <a:gd name="T71" fmla="*/ 104 h 134"/>
                  <a:gd name="T72" fmla="*/ 67 w 128"/>
                  <a:gd name="T73" fmla="*/ 99 h 134"/>
                  <a:gd name="T74" fmla="*/ 48 w 128"/>
                  <a:gd name="T75" fmla="*/ 115 h 134"/>
                  <a:gd name="T76" fmla="*/ 21 w 128"/>
                  <a:gd name="T77" fmla="*/ 126 h 134"/>
                  <a:gd name="T78" fmla="*/ 8 w 128"/>
                  <a:gd name="T79" fmla="*/ 142 h 134"/>
                  <a:gd name="T80" fmla="*/ 11 w 128"/>
                  <a:gd name="T81" fmla="*/ 160 h 134"/>
                  <a:gd name="T82" fmla="*/ 3 w 128"/>
                  <a:gd name="T83" fmla="*/ 179 h 134"/>
                  <a:gd name="T84" fmla="*/ 0 w 128"/>
                  <a:gd name="T85" fmla="*/ 179 h 134"/>
                  <a:gd name="T86" fmla="*/ 3 w 128"/>
                  <a:gd name="T87" fmla="*/ 192 h 134"/>
                  <a:gd name="T88" fmla="*/ 24 w 128"/>
                  <a:gd name="T89" fmla="*/ 198 h 134"/>
                  <a:gd name="T90" fmla="*/ 21 w 128"/>
                  <a:gd name="T91" fmla="*/ 216 h 134"/>
                  <a:gd name="T92" fmla="*/ 38 w 128"/>
                  <a:gd name="T93" fmla="*/ 227 h 134"/>
                  <a:gd name="T94" fmla="*/ 43 w 128"/>
                  <a:gd name="T95" fmla="*/ 227 h 1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8" h="134">
                    <a:moveTo>
                      <a:pt x="16" y="85"/>
                    </a:moveTo>
                    <a:cubicBezTo>
                      <a:pt x="22" y="84"/>
                      <a:pt x="33" y="83"/>
                      <a:pt x="38" y="89"/>
                    </a:cubicBezTo>
                    <a:cubicBezTo>
                      <a:pt x="45" y="97"/>
                      <a:pt x="49" y="100"/>
                      <a:pt x="55" y="107"/>
                    </a:cubicBezTo>
                    <a:cubicBezTo>
                      <a:pt x="60" y="114"/>
                      <a:pt x="58" y="117"/>
                      <a:pt x="60" y="121"/>
                    </a:cubicBezTo>
                    <a:cubicBezTo>
                      <a:pt x="61" y="125"/>
                      <a:pt x="69" y="133"/>
                      <a:pt x="69" y="133"/>
                    </a:cubicBezTo>
                    <a:cubicBezTo>
                      <a:pt x="69" y="133"/>
                      <a:pt x="76" y="132"/>
                      <a:pt x="80" y="132"/>
                    </a:cubicBezTo>
                    <a:cubicBezTo>
                      <a:pt x="82" y="132"/>
                      <a:pt x="84" y="133"/>
                      <a:pt x="86" y="134"/>
                    </a:cubicBezTo>
                    <a:cubicBezTo>
                      <a:pt x="88" y="134"/>
                      <a:pt x="91" y="133"/>
                      <a:pt x="92" y="133"/>
                    </a:cubicBezTo>
                    <a:cubicBezTo>
                      <a:pt x="95" y="134"/>
                      <a:pt x="96" y="134"/>
                      <a:pt x="98" y="130"/>
                    </a:cubicBezTo>
                    <a:cubicBezTo>
                      <a:pt x="99" y="125"/>
                      <a:pt x="96" y="122"/>
                      <a:pt x="101" y="123"/>
                    </a:cubicBezTo>
                    <a:cubicBezTo>
                      <a:pt x="106" y="124"/>
                      <a:pt x="106" y="124"/>
                      <a:pt x="110" y="119"/>
                    </a:cubicBezTo>
                    <a:cubicBezTo>
                      <a:pt x="115" y="114"/>
                      <a:pt x="116" y="113"/>
                      <a:pt x="120" y="109"/>
                    </a:cubicBezTo>
                    <a:cubicBezTo>
                      <a:pt x="124" y="106"/>
                      <a:pt x="128" y="98"/>
                      <a:pt x="126" y="97"/>
                    </a:cubicBezTo>
                    <a:cubicBezTo>
                      <a:pt x="123" y="95"/>
                      <a:pt x="116" y="93"/>
                      <a:pt x="115" y="93"/>
                    </a:cubicBezTo>
                    <a:cubicBezTo>
                      <a:pt x="113" y="92"/>
                      <a:pt x="118" y="91"/>
                      <a:pt x="117" y="87"/>
                    </a:cubicBezTo>
                    <a:cubicBezTo>
                      <a:pt x="116" y="84"/>
                      <a:pt x="116" y="82"/>
                      <a:pt x="112" y="82"/>
                    </a:cubicBezTo>
                    <a:cubicBezTo>
                      <a:pt x="108" y="82"/>
                      <a:pt x="105" y="80"/>
                      <a:pt x="104" y="74"/>
                    </a:cubicBezTo>
                    <a:cubicBezTo>
                      <a:pt x="104" y="68"/>
                      <a:pt x="101" y="62"/>
                      <a:pt x="100" y="57"/>
                    </a:cubicBezTo>
                    <a:cubicBezTo>
                      <a:pt x="99" y="51"/>
                      <a:pt x="99" y="44"/>
                      <a:pt x="99" y="44"/>
                    </a:cubicBezTo>
                    <a:cubicBezTo>
                      <a:pt x="99" y="44"/>
                      <a:pt x="95" y="39"/>
                      <a:pt x="92" y="39"/>
                    </a:cubicBezTo>
                    <a:cubicBezTo>
                      <a:pt x="90" y="38"/>
                      <a:pt x="86" y="28"/>
                      <a:pt x="86" y="28"/>
                    </a:cubicBezTo>
                    <a:cubicBezTo>
                      <a:pt x="86" y="28"/>
                      <a:pt x="85" y="24"/>
                      <a:pt x="84" y="22"/>
                    </a:cubicBezTo>
                    <a:cubicBezTo>
                      <a:pt x="83" y="20"/>
                      <a:pt x="82" y="18"/>
                      <a:pt x="83" y="16"/>
                    </a:cubicBezTo>
                    <a:cubicBezTo>
                      <a:pt x="83" y="15"/>
                      <a:pt x="82" y="13"/>
                      <a:pt x="80" y="13"/>
                    </a:cubicBezTo>
                    <a:cubicBezTo>
                      <a:pt x="79" y="12"/>
                      <a:pt x="76" y="11"/>
                      <a:pt x="75" y="10"/>
                    </a:cubicBezTo>
                    <a:cubicBezTo>
                      <a:pt x="74" y="9"/>
                      <a:pt x="72" y="4"/>
                      <a:pt x="72" y="3"/>
                    </a:cubicBezTo>
                    <a:cubicBezTo>
                      <a:pt x="72" y="2"/>
                      <a:pt x="71" y="0"/>
                      <a:pt x="69" y="1"/>
                    </a:cubicBezTo>
                    <a:cubicBezTo>
                      <a:pt x="67" y="1"/>
                      <a:pt x="63" y="5"/>
                      <a:pt x="62" y="6"/>
                    </a:cubicBezTo>
                    <a:cubicBezTo>
                      <a:pt x="62" y="7"/>
                      <a:pt x="60" y="14"/>
                      <a:pt x="60" y="16"/>
                    </a:cubicBezTo>
                    <a:cubicBezTo>
                      <a:pt x="61" y="17"/>
                      <a:pt x="60" y="20"/>
                      <a:pt x="58" y="22"/>
                    </a:cubicBezTo>
                    <a:cubicBezTo>
                      <a:pt x="57" y="23"/>
                      <a:pt x="53" y="23"/>
                      <a:pt x="52" y="25"/>
                    </a:cubicBezTo>
                    <a:cubicBezTo>
                      <a:pt x="51" y="28"/>
                      <a:pt x="51" y="29"/>
                      <a:pt x="51" y="29"/>
                    </a:cubicBezTo>
                    <a:cubicBezTo>
                      <a:pt x="51" y="29"/>
                      <a:pt x="40" y="27"/>
                      <a:pt x="38" y="29"/>
                    </a:cubicBezTo>
                    <a:cubicBezTo>
                      <a:pt x="36" y="31"/>
                      <a:pt x="34" y="31"/>
                      <a:pt x="33" y="32"/>
                    </a:cubicBezTo>
                    <a:cubicBezTo>
                      <a:pt x="32" y="32"/>
                      <a:pt x="30" y="32"/>
                      <a:pt x="30" y="34"/>
                    </a:cubicBezTo>
                    <a:cubicBezTo>
                      <a:pt x="30" y="36"/>
                      <a:pt x="30" y="39"/>
                      <a:pt x="27" y="39"/>
                    </a:cubicBezTo>
                    <a:cubicBezTo>
                      <a:pt x="26" y="38"/>
                      <a:pt x="25" y="38"/>
                      <a:pt x="25" y="37"/>
                    </a:cubicBezTo>
                    <a:cubicBezTo>
                      <a:pt x="22" y="41"/>
                      <a:pt x="19" y="43"/>
                      <a:pt x="18" y="43"/>
                    </a:cubicBezTo>
                    <a:cubicBezTo>
                      <a:pt x="15" y="44"/>
                      <a:pt x="10" y="48"/>
                      <a:pt x="8" y="47"/>
                    </a:cubicBezTo>
                    <a:cubicBezTo>
                      <a:pt x="5" y="47"/>
                      <a:pt x="5" y="51"/>
                      <a:pt x="3" y="53"/>
                    </a:cubicBezTo>
                    <a:cubicBezTo>
                      <a:pt x="1" y="56"/>
                      <a:pt x="3" y="58"/>
                      <a:pt x="4" y="60"/>
                    </a:cubicBezTo>
                    <a:cubicBezTo>
                      <a:pt x="4" y="61"/>
                      <a:pt x="4" y="67"/>
                      <a:pt x="1" y="67"/>
                    </a:cubicBezTo>
                    <a:cubicBezTo>
                      <a:pt x="1" y="67"/>
                      <a:pt x="0" y="67"/>
                      <a:pt x="0" y="67"/>
                    </a:cubicBezTo>
                    <a:cubicBezTo>
                      <a:pt x="1" y="72"/>
                      <a:pt x="1" y="72"/>
                      <a:pt x="1" y="72"/>
                    </a:cubicBezTo>
                    <a:cubicBezTo>
                      <a:pt x="1" y="72"/>
                      <a:pt x="8" y="72"/>
                      <a:pt x="9" y="74"/>
                    </a:cubicBezTo>
                    <a:cubicBezTo>
                      <a:pt x="10" y="75"/>
                      <a:pt x="7" y="78"/>
                      <a:pt x="8" y="81"/>
                    </a:cubicBezTo>
                    <a:cubicBezTo>
                      <a:pt x="9" y="83"/>
                      <a:pt x="12" y="85"/>
                      <a:pt x="14" y="85"/>
                    </a:cubicBezTo>
                    <a:cubicBezTo>
                      <a:pt x="14" y="85"/>
                      <a:pt x="15" y="85"/>
                      <a:pt x="16" y="85"/>
                    </a:cubicBezTo>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90" name="Freeform 87">
                <a:extLst>
                  <a:ext uri="{FF2B5EF4-FFF2-40B4-BE49-F238E27FC236}">
                    <a16:creationId xmlns:a16="http://schemas.microsoft.com/office/drawing/2014/main" id="{E5E3907F-875C-4AB1-8CD5-1DFE4CFE3470}"/>
                  </a:ext>
                </a:extLst>
              </p:cNvPr>
              <p:cNvSpPr>
                <a:spLocks/>
              </p:cNvSpPr>
              <p:nvPr/>
            </p:nvSpPr>
            <p:spPr bwMode="auto">
              <a:xfrm>
                <a:off x="3821105" y="4643078"/>
                <a:ext cx="671000" cy="700173"/>
              </a:xfrm>
              <a:custGeom>
                <a:avLst/>
                <a:gdLst>
                  <a:gd name="T0" fmla="*/ 43 w 128"/>
                  <a:gd name="T1" fmla="*/ 227 h 134"/>
                  <a:gd name="T2" fmla="*/ 102 w 128"/>
                  <a:gd name="T3" fmla="*/ 238 h 134"/>
                  <a:gd name="T4" fmla="*/ 147 w 128"/>
                  <a:gd name="T5" fmla="*/ 286 h 134"/>
                  <a:gd name="T6" fmla="*/ 161 w 128"/>
                  <a:gd name="T7" fmla="*/ 323 h 134"/>
                  <a:gd name="T8" fmla="*/ 185 w 128"/>
                  <a:gd name="T9" fmla="*/ 355 h 134"/>
                  <a:gd name="T10" fmla="*/ 214 w 128"/>
                  <a:gd name="T11" fmla="*/ 353 h 134"/>
                  <a:gd name="T12" fmla="*/ 230 w 128"/>
                  <a:gd name="T13" fmla="*/ 358 h 134"/>
                  <a:gd name="T14" fmla="*/ 247 w 128"/>
                  <a:gd name="T15" fmla="*/ 355 h 134"/>
                  <a:gd name="T16" fmla="*/ 263 w 128"/>
                  <a:gd name="T17" fmla="*/ 347 h 134"/>
                  <a:gd name="T18" fmla="*/ 271 w 128"/>
                  <a:gd name="T19" fmla="*/ 329 h 134"/>
                  <a:gd name="T20" fmla="*/ 295 w 128"/>
                  <a:gd name="T21" fmla="*/ 318 h 134"/>
                  <a:gd name="T22" fmla="*/ 322 w 128"/>
                  <a:gd name="T23" fmla="*/ 291 h 134"/>
                  <a:gd name="T24" fmla="*/ 338 w 128"/>
                  <a:gd name="T25" fmla="*/ 259 h 134"/>
                  <a:gd name="T26" fmla="*/ 308 w 128"/>
                  <a:gd name="T27" fmla="*/ 248 h 134"/>
                  <a:gd name="T28" fmla="*/ 314 w 128"/>
                  <a:gd name="T29" fmla="*/ 232 h 134"/>
                  <a:gd name="T30" fmla="*/ 300 w 128"/>
                  <a:gd name="T31" fmla="*/ 219 h 134"/>
                  <a:gd name="T32" fmla="*/ 279 w 128"/>
                  <a:gd name="T33" fmla="*/ 198 h 134"/>
                  <a:gd name="T34" fmla="*/ 268 w 128"/>
                  <a:gd name="T35" fmla="*/ 152 h 134"/>
                  <a:gd name="T36" fmla="*/ 265 w 128"/>
                  <a:gd name="T37" fmla="*/ 118 h 134"/>
                  <a:gd name="T38" fmla="*/ 247 w 128"/>
                  <a:gd name="T39" fmla="*/ 104 h 134"/>
                  <a:gd name="T40" fmla="*/ 230 w 128"/>
                  <a:gd name="T41" fmla="*/ 75 h 134"/>
                  <a:gd name="T42" fmla="*/ 225 w 128"/>
                  <a:gd name="T43" fmla="*/ 59 h 134"/>
                  <a:gd name="T44" fmla="*/ 222 w 128"/>
                  <a:gd name="T45" fmla="*/ 43 h 134"/>
                  <a:gd name="T46" fmla="*/ 214 w 128"/>
                  <a:gd name="T47" fmla="*/ 35 h 134"/>
                  <a:gd name="T48" fmla="*/ 201 w 128"/>
                  <a:gd name="T49" fmla="*/ 27 h 134"/>
                  <a:gd name="T50" fmla="*/ 193 w 128"/>
                  <a:gd name="T51" fmla="*/ 8 h 134"/>
                  <a:gd name="T52" fmla="*/ 185 w 128"/>
                  <a:gd name="T53" fmla="*/ 3 h 134"/>
                  <a:gd name="T54" fmla="*/ 166 w 128"/>
                  <a:gd name="T55" fmla="*/ 16 h 134"/>
                  <a:gd name="T56" fmla="*/ 161 w 128"/>
                  <a:gd name="T57" fmla="*/ 43 h 134"/>
                  <a:gd name="T58" fmla="*/ 155 w 128"/>
                  <a:gd name="T59" fmla="*/ 59 h 134"/>
                  <a:gd name="T60" fmla="*/ 139 w 128"/>
                  <a:gd name="T61" fmla="*/ 67 h 134"/>
                  <a:gd name="T62" fmla="*/ 137 w 128"/>
                  <a:gd name="T63" fmla="*/ 77 h 134"/>
                  <a:gd name="T64" fmla="*/ 102 w 128"/>
                  <a:gd name="T65" fmla="*/ 77 h 134"/>
                  <a:gd name="T66" fmla="*/ 88 w 128"/>
                  <a:gd name="T67" fmla="*/ 85 h 134"/>
                  <a:gd name="T68" fmla="*/ 80 w 128"/>
                  <a:gd name="T69" fmla="*/ 91 h 134"/>
                  <a:gd name="T70" fmla="*/ 72 w 128"/>
                  <a:gd name="T71" fmla="*/ 104 h 134"/>
                  <a:gd name="T72" fmla="*/ 67 w 128"/>
                  <a:gd name="T73" fmla="*/ 99 h 134"/>
                  <a:gd name="T74" fmla="*/ 48 w 128"/>
                  <a:gd name="T75" fmla="*/ 115 h 134"/>
                  <a:gd name="T76" fmla="*/ 21 w 128"/>
                  <a:gd name="T77" fmla="*/ 126 h 134"/>
                  <a:gd name="T78" fmla="*/ 8 w 128"/>
                  <a:gd name="T79" fmla="*/ 142 h 134"/>
                  <a:gd name="T80" fmla="*/ 11 w 128"/>
                  <a:gd name="T81" fmla="*/ 160 h 134"/>
                  <a:gd name="T82" fmla="*/ 3 w 128"/>
                  <a:gd name="T83" fmla="*/ 179 h 134"/>
                  <a:gd name="T84" fmla="*/ 0 w 128"/>
                  <a:gd name="T85" fmla="*/ 179 h 134"/>
                  <a:gd name="T86" fmla="*/ 3 w 128"/>
                  <a:gd name="T87" fmla="*/ 192 h 134"/>
                  <a:gd name="T88" fmla="*/ 24 w 128"/>
                  <a:gd name="T89" fmla="*/ 198 h 134"/>
                  <a:gd name="T90" fmla="*/ 21 w 128"/>
                  <a:gd name="T91" fmla="*/ 216 h 134"/>
                  <a:gd name="T92" fmla="*/ 38 w 128"/>
                  <a:gd name="T93" fmla="*/ 227 h 134"/>
                  <a:gd name="T94" fmla="*/ 43 w 128"/>
                  <a:gd name="T95" fmla="*/ 227 h 1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8" h="134">
                    <a:moveTo>
                      <a:pt x="16" y="85"/>
                    </a:moveTo>
                    <a:cubicBezTo>
                      <a:pt x="22" y="84"/>
                      <a:pt x="33" y="83"/>
                      <a:pt x="38" y="89"/>
                    </a:cubicBezTo>
                    <a:cubicBezTo>
                      <a:pt x="45" y="97"/>
                      <a:pt x="49" y="100"/>
                      <a:pt x="55" y="107"/>
                    </a:cubicBezTo>
                    <a:cubicBezTo>
                      <a:pt x="60" y="114"/>
                      <a:pt x="58" y="117"/>
                      <a:pt x="60" y="121"/>
                    </a:cubicBezTo>
                    <a:cubicBezTo>
                      <a:pt x="61" y="125"/>
                      <a:pt x="69" y="133"/>
                      <a:pt x="69" y="133"/>
                    </a:cubicBezTo>
                    <a:cubicBezTo>
                      <a:pt x="69" y="133"/>
                      <a:pt x="76" y="132"/>
                      <a:pt x="80" y="132"/>
                    </a:cubicBezTo>
                    <a:cubicBezTo>
                      <a:pt x="82" y="132"/>
                      <a:pt x="84" y="133"/>
                      <a:pt x="86" y="134"/>
                    </a:cubicBezTo>
                    <a:cubicBezTo>
                      <a:pt x="88" y="134"/>
                      <a:pt x="91" y="133"/>
                      <a:pt x="92" y="133"/>
                    </a:cubicBezTo>
                    <a:cubicBezTo>
                      <a:pt x="95" y="134"/>
                      <a:pt x="96" y="134"/>
                      <a:pt x="98" y="130"/>
                    </a:cubicBezTo>
                    <a:cubicBezTo>
                      <a:pt x="99" y="125"/>
                      <a:pt x="96" y="122"/>
                      <a:pt x="101" y="123"/>
                    </a:cubicBezTo>
                    <a:cubicBezTo>
                      <a:pt x="106" y="124"/>
                      <a:pt x="106" y="124"/>
                      <a:pt x="110" y="119"/>
                    </a:cubicBezTo>
                    <a:cubicBezTo>
                      <a:pt x="115" y="114"/>
                      <a:pt x="116" y="113"/>
                      <a:pt x="120" y="109"/>
                    </a:cubicBezTo>
                    <a:cubicBezTo>
                      <a:pt x="124" y="106"/>
                      <a:pt x="128" y="98"/>
                      <a:pt x="126" y="97"/>
                    </a:cubicBezTo>
                    <a:cubicBezTo>
                      <a:pt x="123" y="95"/>
                      <a:pt x="116" y="93"/>
                      <a:pt x="115" y="93"/>
                    </a:cubicBezTo>
                    <a:cubicBezTo>
                      <a:pt x="113" y="92"/>
                      <a:pt x="118" y="91"/>
                      <a:pt x="117" y="87"/>
                    </a:cubicBezTo>
                    <a:cubicBezTo>
                      <a:pt x="116" y="84"/>
                      <a:pt x="116" y="82"/>
                      <a:pt x="112" y="82"/>
                    </a:cubicBezTo>
                    <a:cubicBezTo>
                      <a:pt x="108" y="82"/>
                      <a:pt x="105" y="80"/>
                      <a:pt x="104" y="74"/>
                    </a:cubicBezTo>
                    <a:cubicBezTo>
                      <a:pt x="104" y="68"/>
                      <a:pt x="101" y="62"/>
                      <a:pt x="100" y="57"/>
                    </a:cubicBezTo>
                    <a:cubicBezTo>
                      <a:pt x="99" y="51"/>
                      <a:pt x="99" y="44"/>
                      <a:pt x="99" y="44"/>
                    </a:cubicBezTo>
                    <a:cubicBezTo>
                      <a:pt x="99" y="44"/>
                      <a:pt x="95" y="39"/>
                      <a:pt x="92" y="39"/>
                    </a:cubicBezTo>
                    <a:cubicBezTo>
                      <a:pt x="90" y="38"/>
                      <a:pt x="86" y="28"/>
                      <a:pt x="86" y="28"/>
                    </a:cubicBezTo>
                    <a:cubicBezTo>
                      <a:pt x="86" y="28"/>
                      <a:pt x="85" y="24"/>
                      <a:pt x="84" y="22"/>
                    </a:cubicBezTo>
                    <a:cubicBezTo>
                      <a:pt x="83" y="20"/>
                      <a:pt x="82" y="18"/>
                      <a:pt x="83" y="16"/>
                    </a:cubicBezTo>
                    <a:cubicBezTo>
                      <a:pt x="83" y="15"/>
                      <a:pt x="82" y="13"/>
                      <a:pt x="80" y="13"/>
                    </a:cubicBezTo>
                    <a:cubicBezTo>
                      <a:pt x="79" y="12"/>
                      <a:pt x="76" y="11"/>
                      <a:pt x="75" y="10"/>
                    </a:cubicBezTo>
                    <a:cubicBezTo>
                      <a:pt x="74" y="9"/>
                      <a:pt x="72" y="4"/>
                      <a:pt x="72" y="3"/>
                    </a:cubicBezTo>
                    <a:cubicBezTo>
                      <a:pt x="72" y="2"/>
                      <a:pt x="71" y="0"/>
                      <a:pt x="69" y="1"/>
                    </a:cubicBezTo>
                    <a:cubicBezTo>
                      <a:pt x="67" y="1"/>
                      <a:pt x="63" y="5"/>
                      <a:pt x="62" y="6"/>
                    </a:cubicBezTo>
                    <a:cubicBezTo>
                      <a:pt x="62" y="7"/>
                      <a:pt x="60" y="14"/>
                      <a:pt x="60" y="16"/>
                    </a:cubicBezTo>
                    <a:cubicBezTo>
                      <a:pt x="61" y="17"/>
                      <a:pt x="60" y="20"/>
                      <a:pt x="58" y="22"/>
                    </a:cubicBezTo>
                    <a:cubicBezTo>
                      <a:pt x="57" y="23"/>
                      <a:pt x="53" y="23"/>
                      <a:pt x="52" y="25"/>
                    </a:cubicBezTo>
                    <a:cubicBezTo>
                      <a:pt x="51" y="28"/>
                      <a:pt x="51" y="29"/>
                      <a:pt x="51" y="29"/>
                    </a:cubicBezTo>
                    <a:cubicBezTo>
                      <a:pt x="51" y="29"/>
                      <a:pt x="40" y="27"/>
                      <a:pt x="38" y="29"/>
                    </a:cubicBezTo>
                    <a:cubicBezTo>
                      <a:pt x="36" y="31"/>
                      <a:pt x="34" y="31"/>
                      <a:pt x="33" y="32"/>
                    </a:cubicBezTo>
                    <a:cubicBezTo>
                      <a:pt x="32" y="32"/>
                      <a:pt x="30" y="32"/>
                      <a:pt x="30" y="34"/>
                    </a:cubicBezTo>
                    <a:cubicBezTo>
                      <a:pt x="30" y="36"/>
                      <a:pt x="30" y="39"/>
                      <a:pt x="27" y="39"/>
                    </a:cubicBezTo>
                    <a:cubicBezTo>
                      <a:pt x="26" y="38"/>
                      <a:pt x="25" y="38"/>
                      <a:pt x="25" y="37"/>
                    </a:cubicBezTo>
                    <a:cubicBezTo>
                      <a:pt x="22" y="41"/>
                      <a:pt x="19" y="43"/>
                      <a:pt x="18" y="43"/>
                    </a:cubicBezTo>
                    <a:cubicBezTo>
                      <a:pt x="15" y="44"/>
                      <a:pt x="10" y="48"/>
                      <a:pt x="8" y="47"/>
                    </a:cubicBezTo>
                    <a:cubicBezTo>
                      <a:pt x="5" y="47"/>
                      <a:pt x="5" y="51"/>
                      <a:pt x="3" y="53"/>
                    </a:cubicBezTo>
                    <a:cubicBezTo>
                      <a:pt x="1" y="56"/>
                      <a:pt x="3" y="58"/>
                      <a:pt x="4" y="60"/>
                    </a:cubicBezTo>
                    <a:cubicBezTo>
                      <a:pt x="4" y="61"/>
                      <a:pt x="4" y="67"/>
                      <a:pt x="1" y="67"/>
                    </a:cubicBezTo>
                    <a:cubicBezTo>
                      <a:pt x="1" y="67"/>
                      <a:pt x="0" y="67"/>
                      <a:pt x="0" y="67"/>
                    </a:cubicBezTo>
                    <a:cubicBezTo>
                      <a:pt x="1" y="72"/>
                      <a:pt x="1" y="72"/>
                      <a:pt x="1" y="72"/>
                    </a:cubicBezTo>
                    <a:cubicBezTo>
                      <a:pt x="1" y="72"/>
                      <a:pt x="8" y="72"/>
                      <a:pt x="9" y="74"/>
                    </a:cubicBezTo>
                    <a:cubicBezTo>
                      <a:pt x="10" y="75"/>
                      <a:pt x="7" y="78"/>
                      <a:pt x="8" y="81"/>
                    </a:cubicBezTo>
                    <a:cubicBezTo>
                      <a:pt x="9" y="83"/>
                      <a:pt x="12" y="85"/>
                      <a:pt x="14" y="85"/>
                    </a:cubicBezTo>
                    <a:cubicBezTo>
                      <a:pt x="14" y="85"/>
                      <a:pt x="15" y="85"/>
                      <a:pt x="16" y="85"/>
                    </a:cubicBezTo>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91" name="Freeform 88">
                <a:extLst>
                  <a:ext uri="{FF2B5EF4-FFF2-40B4-BE49-F238E27FC236}">
                    <a16:creationId xmlns:a16="http://schemas.microsoft.com/office/drawing/2014/main" id="{9253BFF6-02D1-4AD5-8EA3-4C81F0F139B9}"/>
                  </a:ext>
                </a:extLst>
              </p:cNvPr>
              <p:cNvSpPr>
                <a:spLocks/>
              </p:cNvSpPr>
              <p:nvPr/>
            </p:nvSpPr>
            <p:spPr bwMode="auto">
              <a:xfrm>
                <a:off x="3361381" y="4930579"/>
                <a:ext cx="549712" cy="365733"/>
              </a:xfrm>
              <a:custGeom>
                <a:avLst/>
                <a:gdLst>
                  <a:gd name="T0" fmla="*/ 257 w 105"/>
                  <a:gd name="T1" fmla="*/ 69 h 70"/>
                  <a:gd name="T2" fmla="*/ 260 w 105"/>
                  <a:gd name="T3" fmla="*/ 51 h 70"/>
                  <a:gd name="T4" fmla="*/ 238 w 105"/>
                  <a:gd name="T5" fmla="*/ 45 h 70"/>
                  <a:gd name="T6" fmla="*/ 236 w 105"/>
                  <a:gd name="T7" fmla="*/ 32 h 70"/>
                  <a:gd name="T8" fmla="*/ 219 w 105"/>
                  <a:gd name="T9" fmla="*/ 37 h 70"/>
                  <a:gd name="T10" fmla="*/ 203 w 105"/>
                  <a:gd name="T11" fmla="*/ 37 h 70"/>
                  <a:gd name="T12" fmla="*/ 193 w 105"/>
                  <a:gd name="T13" fmla="*/ 51 h 70"/>
                  <a:gd name="T14" fmla="*/ 182 w 105"/>
                  <a:gd name="T15" fmla="*/ 64 h 70"/>
                  <a:gd name="T16" fmla="*/ 136 w 105"/>
                  <a:gd name="T17" fmla="*/ 69 h 70"/>
                  <a:gd name="T18" fmla="*/ 134 w 105"/>
                  <a:gd name="T19" fmla="*/ 51 h 70"/>
                  <a:gd name="T20" fmla="*/ 120 w 105"/>
                  <a:gd name="T21" fmla="*/ 48 h 70"/>
                  <a:gd name="T22" fmla="*/ 107 w 105"/>
                  <a:gd name="T23" fmla="*/ 48 h 70"/>
                  <a:gd name="T24" fmla="*/ 88 w 105"/>
                  <a:gd name="T25" fmla="*/ 32 h 70"/>
                  <a:gd name="T26" fmla="*/ 75 w 105"/>
                  <a:gd name="T27" fmla="*/ 8 h 70"/>
                  <a:gd name="T28" fmla="*/ 72 w 105"/>
                  <a:gd name="T29" fmla="*/ 0 h 70"/>
                  <a:gd name="T30" fmla="*/ 37 w 105"/>
                  <a:gd name="T31" fmla="*/ 13 h 70"/>
                  <a:gd name="T32" fmla="*/ 37 w 105"/>
                  <a:gd name="T33" fmla="*/ 32 h 70"/>
                  <a:gd name="T34" fmla="*/ 48 w 105"/>
                  <a:gd name="T35" fmla="*/ 43 h 70"/>
                  <a:gd name="T36" fmla="*/ 48 w 105"/>
                  <a:gd name="T37" fmla="*/ 72 h 70"/>
                  <a:gd name="T38" fmla="*/ 24 w 105"/>
                  <a:gd name="T39" fmla="*/ 80 h 70"/>
                  <a:gd name="T40" fmla="*/ 5 w 105"/>
                  <a:gd name="T41" fmla="*/ 85 h 70"/>
                  <a:gd name="T42" fmla="*/ 0 w 105"/>
                  <a:gd name="T43" fmla="*/ 96 h 70"/>
                  <a:gd name="T44" fmla="*/ 27 w 105"/>
                  <a:gd name="T45" fmla="*/ 104 h 70"/>
                  <a:gd name="T46" fmla="*/ 16 w 105"/>
                  <a:gd name="T47" fmla="*/ 118 h 70"/>
                  <a:gd name="T48" fmla="*/ 16 w 105"/>
                  <a:gd name="T49" fmla="*/ 136 h 70"/>
                  <a:gd name="T50" fmla="*/ 35 w 105"/>
                  <a:gd name="T51" fmla="*/ 144 h 70"/>
                  <a:gd name="T52" fmla="*/ 37 w 105"/>
                  <a:gd name="T53" fmla="*/ 168 h 70"/>
                  <a:gd name="T54" fmla="*/ 54 w 105"/>
                  <a:gd name="T55" fmla="*/ 184 h 70"/>
                  <a:gd name="T56" fmla="*/ 91 w 105"/>
                  <a:gd name="T57" fmla="*/ 182 h 70"/>
                  <a:gd name="T58" fmla="*/ 115 w 105"/>
                  <a:gd name="T59" fmla="*/ 187 h 70"/>
                  <a:gd name="T60" fmla="*/ 134 w 105"/>
                  <a:gd name="T61" fmla="*/ 166 h 70"/>
                  <a:gd name="T62" fmla="*/ 150 w 105"/>
                  <a:gd name="T63" fmla="*/ 163 h 70"/>
                  <a:gd name="T64" fmla="*/ 179 w 105"/>
                  <a:gd name="T65" fmla="*/ 144 h 70"/>
                  <a:gd name="T66" fmla="*/ 203 w 105"/>
                  <a:gd name="T67" fmla="*/ 128 h 70"/>
                  <a:gd name="T68" fmla="*/ 206 w 105"/>
                  <a:gd name="T69" fmla="*/ 107 h 70"/>
                  <a:gd name="T70" fmla="*/ 219 w 105"/>
                  <a:gd name="T71" fmla="*/ 85 h 70"/>
                  <a:gd name="T72" fmla="*/ 268 w 105"/>
                  <a:gd name="T73" fmla="*/ 88 h 70"/>
                  <a:gd name="T74" fmla="*/ 281 w 105"/>
                  <a:gd name="T75" fmla="*/ 80 h 70"/>
                  <a:gd name="T76" fmla="*/ 273 w 105"/>
                  <a:gd name="T77" fmla="*/ 80 h 70"/>
                  <a:gd name="T78" fmla="*/ 257 w 105"/>
                  <a:gd name="T79" fmla="*/ 69 h 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 h="70">
                    <a:moveTo>
                      <a:pt x="96" y="26"/>
                    </a:moveTo>
                    <a:cubicBezTo>
                      <a:pt x="95" y="23"/>
                      <a:pt x="98" y="20"/>
                      <a:pt x="97" y="19"/>
                    </a:cubicBezTo>
                    <a:cubicBezTo>
                      <a:pt x="96" y="17"/>
                      <a:pt x="89" y="17"/>
                      <a:pt x="89" y="17"/>
                    </a:cubicBezTo>
                    <a:cubicBezTo>
                      <a:pt x="88" y="12"/>
                      <a:pt x="88" y="12"/>
                      <a:pt x="88" y="12"/>
                    </a:cubicBezTo>
                    <a:cubicBezTo>
                      <a:pt x="86" y="13"/>
                      <a:pt x="86" y="15"/>
                      <a:pt x="82" y="14"/>
                    </a:cubicBezTo>
                    <a:cubicBezTo>
                      <a:pt x="79" y="14"/>
                      <a:pt x="79" y="15"/>
                      <a:pt x="76" y="14"/>
                    </a:cubicBezTo>
                    <a:cubicBezTo>
                      <a:pt x="72" y="12"/>
                      <a:pt x="74" y="16"/>
                      <a:pt x="72" y="19"/>
                    </a:cubicBezTo>
                    <a:cubicBezTo>
                      <a:pt x="70" y="23"/>
                      <a:pt x="70" y="23"/>
                      <a:pt x="68" y="24"/>
                    </a:cubicBezTo>
                    <a:cubicBezTo>
                      <a:pt x="65" y="26"/>
                      <a:pt x="53" y="26"/>
                      <a:pt x="51" y="26"/>
                    </a:cubicBezTo>
                    <a:cubicBezTo>
                      <a:pt x="48" y="25"/>
                      <a:pt x="51" y="22"/>
                      <a:pt x="50" y="19"/>
                    </a:cubicBezTo>
                    <a:cubicBezTo>
                      <a:pt x="49" y="16"/>
                      <a:pt x="48" y="19"/>
                      <a:pt x="45" y="18"/>
                    </a:cubicBezTo>
                    <a:cubicBezTo>
                      <a:pt x="42" y="16"/>
                      <a:pt x="42" y="19"/>
                      <a:pt x="40" y="18"/>
                    </a:cubicBezTo>
                    <a:cubicBezTo>
                      <a:pt x="37" y="18"/>
                      <a:pt x="34" y="15"/>
                      <a:pt x="33" y="12"/>
                    </a:cubicBezTo>
                    <a:cubicBezTo>
                      <a:pt x="31" y="9"/>
                      <a:pt x="31" y="5"/>
                      <a:pt x="28" y="3"/>
                    </a:cubicBezTo>
                    <a:cubicBezTo>
                      <a:pt x="28" y="3"/>
                      <a:pt x="27" y="2"/>
                      <a:pt x="27" y="0"/>
                    </a:cubicBezTo>
                    <a:cubicBezTo>
                      <a:pt x="26" y="1"/>
                      <a:pt x="16" y="3"/>
                      <a:pt x="14" y="5"/>
                    </a:cubicBezTo>
                    <a:cubicBezTo>
                      <a:pt x="12" y="6"/>
                      <a:pt x="14" y="9"/>
                      <a:pt x="14" y="12"/>
                    </a:cubicBezTo>
                    <a:cubicBezTo>
                      <a:pt x="14" y="14"/>
                      <a:pt x="18" y="15"/>
                      <a:pt x="18" y="16"/>
                    </a:cubicBezTo>
                    <a:cubicBezTo>
                      <a:pt x="19" y="17"/>
                      <a:pt x="19" y="23"/>
                      <a:pt x="18" y="27"/>
                    </a:cubicBezTo>
                    <a:cubicBezTo>
                      <a:pt x="17" y="31"/>
                      <a:pt x="13" y="31"/>
                      <a:pt x="9" y="30"/>
                    </a:cubicBezTo>
                    <a:cubicBezTo>
                      <a:pt x="6" y="29"/>
                      <a:pt x="2" y="32"/>
                      <a:pt x="2" y="32"/>
                    </a:cubicBezTo>
                    <a:cubicBezTo>
                      <a:pt x="0" y="36"/>
                      <a:pt x="0" y="36"/>
                      <a:pt x="0" y="36"/>
                    </a:cubicBezTo>
                    <a:cubicBezTo>
                      <a:pt x="5" y="37"/>
                      <a:pt x="9" y="38"/>
                      <a:pt x="10" y="39"/>
                    </a:cubicBezTo>
                    <a:cubicBezTo>
                      <a:pt x="12" y="40"/>
                      <a:pt x="9" y="40"/>
                      <a:pt x="6" y="44"/>
                    </a:cubicBezTo>
                    <a:cubicBezTo>
                      <a:pt x="2" y="47"/>
                      <a:pt x="4" y="48"/>
                      <a:pt x="6" y="51"/>
                    </a:cubicBezTo>
                    <a:cubicBezTo>
                      <a:pt x="8" y="54"/>
                      <a:pt x="10" y="53"/>
                      <a:pt x="13" y="54"/>
                    </a:cubicBezTo>
                    <a:cubicBezTo>
                      <a:pt x="15" y="56"/>
                      <a:pt x="14" y="59"/>
                      <a:pt x="14" y="63"/>
                    </a:cubicBezTo>
                    <a:cubicBezTo>
                      <a:pt x="14" y="67"/>
                      <a:pt x="17" y="68"/>
                      <a:pt x="20" y="69"/>
                    </a:cubicBezTo>
                    <a:cubicBezTo>
                      <a:pt x="22" y="70"/>
                      <a:pt x="30" y="68"/>
                      <a:pt x="34" y="68"/>
                    </a:cubicBezTo>
                    <a:cubicBezTo>
                      <a:pt x="37" y="68"/>
                      <a:pt x="43" y="70"/>
                      <a:pt x="43" y="70"/>
                    </a:cubicBezTo>
                    <a:cubicBezTo>
                      <a:pt x="43" y="70"/>
                      <a:pt x="47" y="68"/>
                      <a:pt x="50" y="62"/>
                    </a:cubicBezTo>
                    <a:cubicBezTo>
                      <a:pt x="52" y="56"/>
                      <a:pt x="54" y="61"/>
                      <a:pt x="56" y="61"/>
                    </a:cubicBezTo>
                    <a:cubicBezTo>
                      <a:pt x="59" y="61"/>
                      <a:pt x="65" y="57"/>
                      <a:pt x="67" y="54"/>
                    </a:cubicBezTo>
                    <a:cubicBezTo>
                      <a:pt x="69" y="51"/>
                      <a:pt x="74" y="50"/>
                      <a:pt x="76" y="48"/>
                    </a:cubicBezTo>
                    <a:cubicBezTo>
                      <a:pt x="78" y="46"/>
                      <a:pt x="79" y="44"/>
                      <a:pt x="77" y="40"/>
                    </a:cubicBezTo>
                    <a:cubicBezTo>
                      <a:pt x="75" y="36"/>
                      <a:pt x="79" y="34"/>
                      <a:pt x="82" y="32"/>
                    </a:cubicBezTo>
                    <a:cubicBezTo>
                      <a:pt x="84" y="30"/>
                      <a:pt x="95" y="32"/>
                      <a:pt x="100" y="33"/>
                    </a:cubicBezTo>
                    <a:cubicBezTo>
                      <a:pt x="101" y="33"/>
                      <a:pt x="103" y="31"/>
                      <a:pt x="105" y="30"/>
                    </a:cubicBezTo>
                    <a:cubicBezTo>
                      <a:pt x="103" y="30"/>
                      <a:pt x="102" y="30"/>
                      <a:pt x="102" y="30"/>
                    </a:cubicBezTo>
                    <a:cubicBezTo>
                      <a:pt x="100" y="30"/>
                      <a:pt x="97" y="28"/>
                      <a:pt x="96" y="26"/>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92" name="Freeform 89">
                <a:extLst>
                  <a:ext uri="{FF2B5EF4-FFF2-40B4-BE49-F238E27FC236}">
                    <a16:creationId xmlns:a16="http://schemas.microsoft.com/office/drawing/2014/main" id="{20D1A78C-CE34-430E-88AC-095B0A1FE91D}"/>
                  </a:ext>
                </a:extLst>
              </p:cNvPr>
              <p:cNvSpPr>
                <a:spLocks/>
              </p:cNvSpPr>
              <p:nvPr/>
            </p:nvSpPr>
            <p:spPr bwMode="auto">
              <a:xfrm>
                <a:off x="3705685" y="5077264"/>
                <a:ext cx="565362" cy="475257"/>
              </a:xfrm>
              <a:custGeom>
                <a:avLst/>
                <a:gdLst>
                  <a:gd name="T0" fmla="*/ 244 w 108"/>
                  <a:gd name="T1" fmla="*/ 134 h 91"/>
                  <a:gd name="T2" fmla="*/ 219 w 108"/>
                  <a:gd name="T3" fmla="*/ 101 h 91"/>
                  <a:gd name="T4" fmla="*/ 206 w 108"/>
                  <a:gd name="T5" fmla="*/ 64 h 91"/>
                  <a:gd name="T6" fmla="*/ 161 w 108"/>
                  <a:gd name="T7" fmla="*/ 16 h 91"/>
                  <a:gd name="T8" fmla="*/ 104 w 108"/>
                  <a:gd name="T9" fmla="*/ 5 h 91"/>
                  <a:gd name="T10" fmla="*/ 91 w 108"/>
                  <a:gd name="T11" fmla="*/ 13 h 91"/>
                  <a:gd name="T12" fmla="*/ 43 w 108"/>
                  <a:gd name="T13" fmla="*/ 11 h 91"/>
                  <a:gd name="T14" fmla="*/ 29 w 108"/>
                  <a:gd name="T15" fmla="*/ 32 h 91"/>
                  <a:gd name="T16" fmla="*/ 27 w 108"/>
                  <a:gd name="T17" fmla="*/ 53 h 91"/>
                  <a:gd name="T18" fmla="*/ 3 w 108"/>
                  <a:gd name="T19" fmla="*/ 67 h 91"/>
                  <a:gd name="T20" fmla="*/ 5 w 108"/>
                  <a:gd name="T21" fmla="*/ 85 h 91"/>
                  <a:gd name="T22" fmla="*/ 27 w 108"/>
                  <a:gd name="T23" fmla="*/ 117 h 91"/>
                  <a:gd name="T24" fmla="*/ 32 w 108"/>
                  <a:gd name="T25" fmla="*/ 142 h 91"/>
                  <a:gd name="T26" fmla="*/ 37 w 108"/>
                  <a:gd name="T27" fmla="*/ 163 h 91"/>
                  <a:gd name="T28" fmla="*/ 67 w 108"/>
                  <a:gd name="T29" fmla="*/ 190 h 91"/>
                  <a:gd name="T30" fmla="*/ 88 w 108"/>
                  <a:gd name="T31" fmla="*/ 192 h 91"/>
                  <a:gd name="T32" fmla="*/ 104 w 108"/>
                  <a:gd name="T33" fmla="*/ 216 h 91"/>
                  <a:gd name="T34" fmla="*/ 139 w 108"/>
                  <a:gd name="T35" fmla="*/ 230 h 91"/>
                  <a:gd name="T36" fmla="*/ 158 w 108"/>
                  <a:gd name="T37" fmla="*/ 211 h 91"/>
                  <a:gd name="T38" fmla="*/ 201 w 108"/>
                  <a:gd name="T39" fmla="*/ 214 h 91"/>
                  <a:gd name="T40" fmla="*/ 219 w 108"/>
                  <a:gd name="T41" fmla="*/ 222 h 91"/>
                  <a:gd name="T42" fmla="*/ 230 w 108"/>
                  <a:gd name="T43" fmla="*/ 203 h 91"/>
                  <a:gd name="T44" fmla="*/ 230 w 108"/>
                  <a:gd name="T45" fmla="*/ 166 h 91"/>
                  <a:gd name="T46" fmla="*/ 254 w 108"/>
                  <a:gd name="T47" fmla="*/ 168 h 91"/>
                  <a:gd name="T48" fmla="*/ 278 w 108"/>
                  <a:gd name="T49" fmla="*/ 160 h 91"/>
                  <a:gd name="T50" fmla="*/ 286 w 108"/>
                  <a:gd name="T51" fmla="*/ 136 h 91"/>
                  <a:gd name="T52" fmla="*/ 289 w 108"/>
                  <a:gd name="T53" fmla="*/ 136 h 91"/>
                  <a:gd name="T54" fmla="*/ 273 w 108"/>
                  <a:gd name="T55" fmla="*/ 131 h 91"/>
                  <a:gd name="T56" fmla="*/ 244 w 108"/>
                  <a:gd name="T57" fmla="*/ 134 h 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91">
                    <a:moveTo>
                      <a:pt x="91" y="50"/>
                    </a:moveTo>
                    <a:cubicBezTo>
                      <a:pt x="91" y="50"/>
                      <a:pt x="83" y="42"/>
                      <a:pt x="82" y="38"/>
                    </a:cubicBezTo>
                    <a:cubicBezTo>
                      <a:pt x="80" y="34"/>
                      <a:pt x="82" y="31"/>
                      <a:pt x="77" y="24"/>
                    </a:cubicBezTo>
                    <a:cubicBezTo>
                      <a:pt x="72" y="17"/>
                      <a:pt x="67" y="14"/>
                      <a:pt x="60" y="6"/>
                    </a:cubicBezTo>
                    <a:cubicBezTo>
                      <a:pt x="55" y="0"/>
                      <a:pt x="44" y="1"/>
                      <a:pt x="39" y="2"/>
                    </a:cubicBezTo>
                    <a:cubicBezTo>
                      <a:pt x="37" y="3"/>
                      <a:pt x="35" y="5"/>
                      <a:pt x="34" y="5"/>
                    </a:cubicBezTo>
                    <a:cubicBezTo>
                      <a:pt x="29" y="4"/>
                      <a:pt x="18" y="2"/>
                      <a:pt x="16" y="4"/>
                    </a:cubicBezTo>
                    <a:cubicBezTo>
                      <a:pt x="13" y="6"/>
                      <a:pt x="9" y="8"/>
                      <a:pt x="11" y="12"/>
                    </a:cubicBezTo>
                    <a:cubicBezTo>
                      <a:pt x="13" y="16"/>
                      <a:pt x="12" y="18"/>
                      <a:pt x="10" y="20"/>
                    </a:cubicBezTo>
                    <a:cubicBezTo>
                      <a:pt x="8" y="22"/>
                      <a:pt x="4" y="23"/>
                      <a:pt x="1" y="25"/>
                    </a:cubicBezTo>
                    <a:cubicBezTo>
                      <a:pt x="1" y="28"/>
                      <a:pt x="0" y="31"/>
                      <a:pt x="2" y="32"/>
                    </a:cubicBezTo>
                    <a:cubicBezTo>
                      <a:pt x="5" y="35"/>
                      <a:pt x="8" y="42"/>
                      <a:pt x="10" y="44"/>
                    </a:cubicBezTo>
                    <a:cubicBezTo>
                      <a:pt x="13" y="47"/>
                      <a:pt x="14" y="49"/>
                      <a:pt x="12" y="53"/>
                    </a:cubicBezTo>
                    <a:cubicBezTo>
                      <a:pt x="10" y="57"/>
                      <a:pt x="9" y="57"/>
                      <a:pt x="14" y="61"/>
                    </a:cubicBezTo>
                    <a:cubicBezTo>
                      <a:pt x="19" y="64"/>
                      <a:pt x="24" y="68"/>
                      <a:pt x="25" y="71"/>
                    </a:cubicBezTo>
                    <a:cubicBezTo>
                      <a:pt x="26" y="74"/>
                      <a:pt x="27" y="71"/>
                      <a:pt x="33" y="72"/>
                    </a:cubicBezTo>
                    <a:cubicBezTo>
                      <a:pt x="37" y="72"/>
                      <a:pt x="43" y="71"/>
                      <a:pt x="39" y="81"/>
                    </a:cubicBezTo>
                    <a:cubicBezTo>
                      <a:pt x="45" y="86"/>
                      <a:pt x="51" y="91"/>
                      <a:pt x="52" y="86"/>
                    </a:cubicBezTo>
                    <a:cubicBezTo>
                      <a:pt x="54" y="81"/>
                      <a:pt x="53" y="78"/>
                      <a:pt x="59" y="79"/>
                    </a:cubicBezTo>
                    <a:cubicBezTo>
                      <a:pt x="64" y="80"/>
                      <a:pt x="72" y="79"/>
                      <a:pt x="75" y="80"/>
                    </a:cubicBezTo>
                    <a:cubicBezTo>
                      <a:pt x="79" y="81"/>
                      <a:pt x="82" y="83"/>
                      <a:pt x="82" y="83"/>
                    </a:cubicBezTo>
                    <a:cubicBezTo>
                      <a:pt x="82" y="83"/>
                      <a:pt x="89" y="81"/>
                      <a:pt x="86" y="76"/>
                    </a:cubicBezTo>
                    <a:cubicBezTo>
                      <a:pt x="84" y="70"/>
                      <a:pt x="83" y="64"/>
                      <a:pt x="86" y="62"/>
                    </a:cubicBezTo>
                    <a:cubicBezTo>
                      <a:pt x="89" y="60"/>
                      <a:pt x="91" y="61"/>
                      <a:pt x="95" y="63"/>
                    </a:cubicBezTo>
                    <a:cubicBezTo>
                      <a:pt x="98" y="65"/>
                      <a:pt x="102" y="63"/>
                      <a:pt x="104" y="60"/>
                    </a:cubicBezTo>
                    <a:cubicBezTo>
                      <a:pt x="105" y="56"/>
                      <a:pt x="107" y="51"/>
                      <a:pt x="107" y="51"/>
                    </a:cubicBezTo>
                    <a:cubicBezTo>
                      <a:pt x="107" y="51"/>
                      <a:pt x="107" y="51"/>
                      <a:pt x="108" y="51"/>
                    </a:cubicBezTo>
                    <a:cubicBezTo>
                      <a:pt x="106" y="50"/>
                      <a:pt x="104" y="49"/>
                      <a:pt x="102" y="49"/>
                    </a:cubicBezTo>
                    <a:cubicBezTo>
                      <a:pt x="98" y="49"/>
                      <a:pt x="91" y="50"/>
                      <a:pt x="91" y="50"/>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93" name="Freeform 90">
                <a:extLst>
                  <a:ext uri="{FF2B5EF4-FFF2-40B4-BE49-F238E27FC236}">
                    <a16:creationId xmlns:a16="http://schemas.microsoft.com/office/drawing/2014/main" id="{2DDA20F7-037A-4A86-92CC-84AC5DA5EA16}"/>
                  </a:ext>
                </a:extLst>
              </p:cNvPr>
              <p:cNvSpPr>
                <a:spLocks/>
              </p:cNvSpPr>
              <p:nvPr/>
            </p:nvSpPr>
            <p:spPr bwMode="auto">
              <a:xfrm>
                <a:off x="3234224" y="5208301"/>
                <a:ext cx="696432" cy="688438"/>
              </a:xfrm>
              <a:custGeom>
                <a:avLst/>
                <a:gdLst>
                  <a:gd name="T0" fmla="*/ 329 w 133"/>
                  <a:gd name="T1" fmla="*/ 125 h 132"/>
                  <a:gd name="T2" fmla="*/ 308 w 133"/>
                  <a:gd name="T3" fmla="*/ 123 h 132"/>
                  <a:gd name="T4" fmla="*/ 278 w 133"/>
                  <a:gd name="T5" fmla="*/ 96 h 132"/>
                  <a:gd name="T6" fmla="*/ 273 w 133"/>
                  <a:gd name="T7" fmla="*/ 75 h 132"/>
                  <a:gd name="T8" fmla="*/ 268 w 133"/>
                  <a:gd name="T9" fmla="*/ 51 h 132"/>
                  <a:gd name="T10" fmla="*/ 246 w 133"/>
                  <a:gd name="T11" fmla="*/ 19 h 132"/>
                  <a:gd name="T12" fmla="*/ 244 w 133"/>
                  <a:gd name="T13" fmla="*/ 0 h 132"/>
                  <a:gd name="T14" fmla="*/ 244 w 133"/>
                  <a:gd name="T15" fmla="*/ 3 h 132"/>
                  <a:gd name="T16" fmla="*/ 214 w 133"/>
                  <a:gd name="T17" fmla="*/ 21 h 132"/>
                  <a:gd name="T18" fmla="*/ 198 w 133"/>
                  <a:gd name="T19" fmla="*/ 24 h 132"/>
                  <a:gd name="T20" fmla="*/ 179 w 133"/>
                  <a:gd name="T21" fmla="*/ 45 h 132"/>
                  <a:gd name="T22" fmla="*/ 155 w 133"/>
                  <a:gd name="T23" fmla="*/ 40 h 132"/>
                  <a:gd name="T24" fmla="*/ 126 w 133"/>
                  <a:gd name="T25" fmla="*/ 43 h 132"/>
                  <a:gd name="T26" fmla="*/ 128 w 133"/>
                  <a:gd name="T27" fmla="*/ 59 h 132"/>
                  <a:gd name="T28" fmla="*/ 158 w 133"/>
                  <a:gd name="T29" fmla="*/ 88 h 132"/>
                  <a:gd name="T30" fmla="*/ 163 w 133"/>
                  <a:gd name="T31" fmla="*/ 107 h 132"/>
                  <a:gd name="T32" fmla="*/ 145 w 133"/>
                  <a:gd name="T33" fmla="*/ 109 h 132"/>
                  <a:gd name="T34" fmla="*/ 131 w 133"/>
                  <a:gd name="T35" fmla="*/ 147 h 132"/>
                  <a:gd name="T36" fmla="*/ 107 w 133"/>
                  <a:gd name="T37" fmla="*/ 163 h 132"/>
                  <a:gd name="T38" fmla="*/ 75 w 133"/>
                  <a:gd name="T39" fmla="*/ 149 h 132"/>
                  <a:gd name="T40" fmla="*/ 51 w 133"/>
                  <a:gd name="T41" fmla="*/ 163 h 132"/>
                  <a:gd name="T42" fmla="*/ 35 w 133"/>
                  <a:gd name="T43" fmla="*/ 171 h 132"/>
                  <a:gd name="T44" fmla="*/ 29 w 133"/>
                  <a:gd name="T45" fmla="*/ 195 h 132"/>
                  <a:gd name="T46" fmla="*/ 19 w 133"/>
                  <a:gd name="T47" fmla="*/ 208 h 132"/>
                  <a:gd name="T48" fmla="*/ 11 w 133"/>
                  <a:gd name="T49" fmla="*/ 224 h 132"/>
                  <a:gd name="T50" fmla="*/ 19 w 133"/>
                  <a:gd name="T51" fmla="*/ 240 h 132"/>
                  <a:gd name="T52" fmla="*/ 16 w 133"/>
                  <a:gd name="T53" fmla="*/ 253 h 132"/>
                  <a:gd name="T54" fmla="*/ 35 w 133"/>
                  <a:gd name="T55" fmla="*/ 259 h 132"/>
                  <a:gd name="T56" fmla="*/ 40 w 133"/>
                  <a:gd name="T57" fmla="*/ 277 h 132"/>
                  <a:gd name="T58" fmla="*/ 21 w 133"/>
                  <a:gd name="T59" fmla="*/ 288 h 132"/>
                  <a:gd name="T60" fmla="*/ 3 w 133"/>
                  <a:gd name="T61" fmla="*/ 317 h 132"/>
                  <a:gd name="T62" fmla="*/ 5 w 133"/>
                  <a:gd name="T63" fmla="*/ 349 h 132"/>
                  <a:gd name="T64" fmla="*/ 32 w 133"/>
                  <a:gd name="T65" fmla="*/ 347 h 132"/>
                  <a:gd name="T66" fmla="*/ 46 w 133"/>
                  <a:gd name="T67" fmla="*/ 339 h 132"/>
                  <a:gd name="T68" fmla="*/ 54 w 133"/>
                  <a:gd name="T69" fmla="*/ 323 h 132"/>
                  <a:gd name="T70" fmla="*/ 59 w 133"/>
                  <a:gd name="T71" fmla="*/ 304 h 132"/>
                  <a:gd name="T72" fmla="*/ 72 w 133"/>
                  <a:gd name="T73" fmla="*/ 307 h 132"/>
                  <a:gd name="T74" fmla="*/ 83 w 133"/>
                  <a:gd name="T75" fmla="*/ 312 h 132"/>
                  <a:gd name="T76" fmla="*/ 91 w 133"/>
                  <a:gd name="T77" fmla="*/ 291 h 132"/>
                  <a:gd name="T78" fmla="*/ 104 w 133"/>
                  <a:gd name="T79" fmla="*/ 277 h 132"/>
                  <a:gd name="T80" fmla="*/ 115 w 133"/>
                  <a:gd name="T81" fmla="*/ 261 h 132"/>
                  <a:gd name="T82" fmla="*/ 120 w 133"/>
                  <a:gd name="T83" fmla="*/ 240 h 132"/>
                  <a:gd name="T84" fmla="*/ 137 w 133"/>
                  <a:gd name="T85" fmla="*/ 224 h 132"/>
                  <a:gd name="T86" fmla="*/ 179 w 133"/>
                  <a:gd name="T87" fmla="*/ 248 h 132"/>
                  <a:gd name="T88" fmla="*/ 182 w 133"/>
                  <a:gd name="T89" fmla="*/ 216 h 132"/>
                  <a:gd name="T90" fmla="*/ 195 w 133"/>
                  <a:gd name="T91" fmla="*/ 203 h 132"/>
                  <a:gd name="T92" fmla="*/ 190 w 133"/>
                  <a:gd name="T93" fmla="*/ 179 h 132"/>
                  <a:gd name="T94" fmla="*/ 206 w 133"/>
                  <a:gd name="T95" fmla="*/ 173 h 132"/>
                  <a:gd name="T96" fmla="*/ 219 w 133"/>
                  <a:gd name="T97" fmla="*/ 203 h 132"/>
                  <a:gd name="T98" fmla="*/ 230 w 133"/>
                  <a:gd name="T99" fmla="*/ 195 h 132"/>
                  <a:gd name="T100" fmla="*/ 241 w 133"/>
                  <a:gd name="T101" fmla="*/ 181 h 132"/>
                  <a:gd name="T102" fmla="*/ 257 w 133"/>
                  <a:gd name="T103" fmla="*/ 197 h 132"/>
                  <a:gd name="T104" fmla="*/ 273 w 133"/>
                  <a:gd name="T105" fmla="*/ 200 h 132"/>
                  <a:gd name="T106" fmla="*/ 270 w 133"/>
                  <a:gd name="T107" fmla="*/ 195 h 132"/>
                  <a:gd name="T108" fmla="*/ 278 w 133"/>
                  <a:gd name="T109" fmla="*/ 168 h 132"/>
                  <a:gd name="T110" fmla="*/ 300 w 133"/>
                  <a:gd name="T111" fmla="*/ 149 h 132"/>
                  <a:gd name="T112" fmla="*/ 337 w 133"/>
                  <a:gd name="T113" fmla="*/ 144 h 132"/>
                  <a:gd name="T114" fmla="*/ 345 w 133"/>
                  <a:gd name="T115" fmla="*/ 149 h 132"/>
                  <a:gd name="T116" fmla="*/ 329 w 133"/>
                  <a:gd name="T117" fmla="*/ 125 h 1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3" h="132">
                    <a:moveTo>
                      <a:pt x="123" y="47"/>
                    </a:moveTo>
                    <a:cubicBezTo>
                      <a:pt x="117" y="46"/>
                      <a:pt x="116" y="49"/>
                      <a:pt x="115" y="46"/>
                    </a:cubicBezTo>
                    <a:cubicBezTo>
                      <a:pt x="114" y="43"/>
                      <a:pt x="109" y="39"/>
                      <a:pt x="104" y="36"/>
                    </a:cubicBezTo>
                    <a:cubicBezTo>
                      <a:pt x="99" y="32"/>
                      <a:pt x="100" y="32"/>
                      <a:pt x="102" y="28"/>
                    </a:cubicBezTo>
                    <a:cubicBezTo>
                      <a:pt x="104" y="24"/>
                      <a:pt x="103" y="22"/>
                      <a:pt x="100" y="19"/>
                    </a:cubicBezTo>
                    <a:cubicBezTo>
                      <a:pt x="98" y="17"/>
                      <a:pt x="95" y="10"/>
                      <a:pt x="92" y="7"/>
                    </a:cubicBezTo>
                    <a:cubicBezTo>
                      <a:pt x="90" y="6"/>
                      <a:pt x="91" y="3"/>
                      <a:pt x="91" y="0"/>
                    </a:cubicBezTo>
                    <a:cubicBezTo>
                      <a:pt x="91" y="1"/>
                      <a:pt x="91" y="1"/>
                      <a:pt x="91" y="1"/>
                    </a:cubicBezTo>
                    <a:cubicBezTo>
                      <a:pt x="89" y="4"/>
                      <a:pt x="83" y="8"/>
                      <a:pt x="80" y="8"/>
                    </a:cubicBezTo>
                    <a:cubicBezTo>
                      <a:pt x="78" y="8"/>
                      <a:pt x="76" y="3"/>
                      <a:pt x="74" y="9"/>
                    </a:cubicBezTo>
                    <a:cubicBezTo>
                      <a:pt x="71" y="15"/>
                      <a:pt x="67" y="17"/>
                      <a:pt x="67" y="17"/>
                    </a:cubicBezTo>
                    <a:cubicBezTo>
                      <a:pt x="67" y="17"/>
                      <a:pt x="61" y="15"/>
                      <a:pt x="58" y="15"/>
                    </a:cubicBezTo>
                    <a:cubicBezTo>
                      <a:pt x="55" y="15"/>
                      <a:pt x="50" y="16"/>
                      <a:pt x="47" y="16"/>
                    </a:cubicBezTo>
                    <a:cubicBezTo>
                      <a:pt x="47" y="18"/>
                      <a:pt x="48" y="20"/>
                      <a:pt x="48" y="22"/>
                    </a:cubicBezTo>
                    <a:cubicBezTo>
                      <a:pt x="50" y="25"/>
                      <a:pt x="55" y="30"/>
                      <a:pt x="59" y="33"/>
                    </a:cubicBezTo>
                    <a:cubicBezTo>
                      <a:pt x="63" y="36"/>
                      <a:pt x="62" y="37"/>
                      <a:pt x="61" y="40"/>
                    </a:cubicBezTo>
                    <a:cubicBezTo>
                      <a:pt x="61" y="43"/>
                      <a:pt x="57" y="40"/>
                      <a:pt x="54" y="41"/>
                    </a:cubicBezTo>
                    <a:cubicBezTo>
                      <a:pt x="52" y="42"/>
                      <a:pt x="51" y="47"/>
                      <a:pt x="49" y="55"/>
                    </a:cubicBezTo>
                    <a:cubicBezTo>
                      <a:pt x="46" y="62"/>
                      <a:pt x="43" y="60"/>
                      <a:pt x="40" y="61"/>
                    </a:cubicBezTo>
                    <a:cubicBezTo>
                      <a:pt x="37" y="61"/>
                      <a:pt x="33" y="57"/>
                      <a:pt x="28" y="56"/>
                    </a:cubicBezTo>
                    <a:cubicBezTo>
                      <a:pt x="23" y="55"/>
                      <a:pt x="23" y="58"/>
                      <a:pt x="19" y="61"/>
                    </a:cubicBezTo>
                    <a:cubicBezTo>
                      <a:pt x="17" y="64"/>
                      <a:pt x="15" y="64"/>
                      <a:pt x="13" y="64"/>
                    </a:cubicBezTo>
                    <a:cubicBezTo>
                      <a:pt x="12" y="67"/>
                      <a:pt x="11" y="71"/>
                      <a:pt x="11" y="73"/>
                    </a:cubicBezTo>
                    <a:cubicBezTo>
                      <a:pt x="11" y="75"/>
                      <a:pt x="9" y="76"/>
                      <a:pt x="7" y="78"/>
                    </a:cubicBezTo>
                    <a:cubicBezTo>
                      <a:pt x="4" y="80"/>
                      <a:pt x="2" y="80"/>
                      <a:pt x="4" y="84"/>
                    </a:cubicBezTo>
                    <a:cubicBezTo>
                      <a:pt x="7" y="88"/>
                      <a:pt x="9" y="86"/>
                      <a:pt x="7" y="90"/>
                    </a:cubicBezTo>
                    <a:cubicBezTo>
                      <a:pt x="5" y="93"/>
                      <a:pt x="4" y="95"/>
                      <a:pt x="6" y="95"/>
                    </a:cubicBezTo>
                    <a:cubicBezTo>
                      <a:pt x="9" y="95"/>
                      <a:pt x="12" y="94"/>
                      <a:pt x="13" y="97"/>
                    </a:cubicBezTo>
                    <a:cubicBezTo>
                      <a:pt x="14" y="100"/>
                      <a:pt x="16" y="102"/>
                      <a:pt x="15" y="104"/>
                    </a:cubicBezTo>
                    <a:cubicBezTo>
                      <a:pt x="14" y="106"/>
                      <a:pt x="11" y="105"/>
                      <a:pt x="8" y="108"/>
                    </a:cubicBezTo>
                    <a:cubicBezTo>
                      <a:pt x="5" y="111"/>
                      <a:pt x="0" y="113"/>
                      <a:pt x="1" y="119"/>
                    </a:cubicBezTo>
                    <a:cubicBezTo>
                      <a:pt x="1" y="123"/>
                      <a:pt x="3" y="127"/>
                      <a:pt x="2" y="131"/>
                    </a:cubicBezTo>
                    <a:cubicBezTo>
                      <a:pt x="6" y="132"/>
                      <a:pt x="9" y="131"/>
                      <a:pt x="12" y="130"/>
                    </a:cubicBezTo>
                    <a:cubicBezTo>
                      <a:pt x="15" y="130"/>
                      <a:pt x="15" y="131"/>
                      <a:pt x="17" y="127"/>
                    </a:cubicBezTo>
                    <a:cubicBezTo>
                      <a:pt x="18" y="123"/>
                      <a:pt x="19" y="124"/>
                      <a:pt x="20" y="121"/>
                    </a:cubicBezTo>
                    <a:cubicBezTo>
                      <a:pt x="21" y="119"/>
                      <a:pt x="19" y="116"/>
                      <a:pt x="22" y="114"/>
                    </a:cubicBezTo>
                    <a:cubicBezTo>
                      <a:pt x="25" y="112"/>
                      <a:pt x="26" y="114"/>
                      <a:pt x="27" y="115"/>
                    </a:cubicBezTo>
                    <a:cubicBezTo>
                      <a:pt x="29" y="116"/>
                      <a:pt x="30" y="117"/>
                      <a:pt x="31" y="117"/>
                    </a:cubicBezTo>
                    <a:cubicBezTo>
                      <a:pt x="32" y="114"/>
                      <a:pt x="34" y="111"/>
                      <a:pt x="34" y="109"/>
                    </a:cubicBezTo>
                    <a:cubicBezTo>
                      <a:pt x="34" y="107"/>
                      <a:pt x="36" y="104"/>
                      <a:pt x="39" y="104"/>
                    </a:cubicBezTo>
                    <a:cubicBezTo>
                      <a:pt x="42" y="104"/>
                      <a:pt x="44" y="102"/>
                      <a:pt x="43" y="98"/>
                    </a:cubicBezTo>
                    <a:cubicBezTo>
                      <a:pt x="43" y="95"/>
                      <a:pt x="42" y="92"/>
                      <a:pt x="45" y="90"/>
                    </a:cubicBezTo>
                    <a:cubicBezTo>
                      <a:pt x="48" y="88"/>
                      <a:pt x="47" y="81"/>
                      <a:pt x="51" y="84"/>
                    </a:cubicBezTo>
                    <a:cubicBezTo>
                      <a:pt x="55" y="86"/>
                      <a:pt x="65" y="98"/>
                      <a:pt x="67" y="93"/>
                    </a:cubicBezTo>
                    <a:cubicBezTo>
                      <a:pt x="68" y="88"/>
                      <a:pt x="64" y="83"/>
                      <a:pt x="68" y="81"/>
                    </a:cubicBezTo>
                    <a:cubicBezTo>
                      <a:pt x="73" y="80"/>
                      <a:pt x="75" y="78"/>
                      <a:pt x="73" y="76"/>
                    </a:cubicBezTo>
                    <a:cubicBezTo>
                      <a:pt x="71" y="73"/>
                      <a:pt x="68" y="69"/>
                      <a:pt x="71" y="67"/>
                    </a:cubicBezTo>
                    <a:cubicBezTo>
                      <a:pt x="73" y="64"/>
                      <a:pt x="74" y="60"/>
                      <a:pt x="77" y="65"/>
                    </a:cubicBezTo>
                    <a:cubicBezTo>
                      <a:pt x="80" y="70"/>
                      <a:pt x="79" y="76"/>
                      <a:pt x="82" y="76"/>
                    </a:cubicBezTo>
                    <a:cubicBezTo>
                      <a:pt x="86" y="76"/>
                      <a:pt x="86" y="75"/>
                      <a:pt x="86" y="73"/>
                    </a:cubicBezTo>
                    <a:cubicBezTo>
                      <a:pt x="86" y="70"/>
                      <a:pt x="88" y="67"/>
                      <a:pt x="90" y="68"/>
                    </a:cubicBezTo>
                    <a:cubicBezTo>
                      <a:pt x="93" y="69"/>
                      <a:pt x="91" y="73"/>
                      <a:pt x="96" y="74"/>
                    </a:cubicBezTo>
                    <a:cubicBezTo>
                      <a:pt x="98" y="75"/>
                      <a:pt x="100" y="75"/>
                      <a:pt x="102" y="75"/>
                    </a:cubicBezTo>
                    <a:cubicBezTo>
                      <a:pt x="101" y="74"/>
                      <a:pt x="101" y="74"/>
                      <a:pt x="101" y="73"/>
                    </a:cubicBezTo>
                    <a:cubicBezTo>
                      <a:pt x="102" y="73"/>
                      <a:pt x="104" y="67"/>
                      <a:pt x="104" y="63"/>
                    </a:cubicBezTo>
                    <a:cubicBezTo>
                      <a:pt x="104" y="59"/>
                      <a:pt x="106" y="57"/>
                      <a:pt x="112" y="56"/>
                    </a:cubicBezTo>
                    <a:cubicBezTo>
                      <a:pt x="117" y="56"/>
                      <a:pt x="119" y="48"/>
                      <a:pt x="126" y="54"/>
                    </a:cubicBezTo>
                    <a:cubicBezTo>
                      <a:pt x="127" y="54"/>
                      <a:pt x="128" y="55"/>
                      <a:pt x="129" y="56"/>
                    </a:cubicBezTo>
                    <a:cubicBezTo>
                      <a:pt x="133" y="46"/>
                      <a:pt x="127" y="47"/>
                      <a:pt x="123" y="47"/>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94" name="Freeform 91">
                <a:extLst>
                  <a:ext uri="{FF2B5EF4-FFF2-40B4-BE49-F238E27FC236}">
                    <a16:creationId xmlns:a16="http://schemas.microsoft.com/office/drawing/2014/main" id="{E9C63DCE-4590-4769-876B-A1A235AC2F92}"/>
                  </a:ext>
                </a:extLst>
              </p:cNvPr>
              <p:cNvSpPr>
                <a:spLocks/>
              </p:cNvSpPr>
              <p:nvPr/>
            </p:nvSpPr>
            <p:spPr bwMode="auto">
              <a:xfrm>
                <a:off x="2952521" y="5118335"/>
                <a:ext cx="612312" cy="428318"/>
              </a:xfrm>
              <a:custGeom>
                <a:avLst/>
                <a:gdLst>
                  <a:gd name="T0" fmla="*/ 179 w 117"/>
                  <a:gd name="T1" fmla="*/ 216 h 82"/>
                  <a:gd name="T2" fmla="*/ 195 w 117"/>
                  <a:gd name="T3" fmla="*/ 211 h 82"/>
                  <a:gd name="T4" fmla="*/ 219 w 117"/>
                  <a:gd name="T5" fmla="*/ 195 h 82"/>
                  <a:gd name="T6" fmla="*/ 251 w 117"/>
                  <a:gd name="T7" fmla="*/ 208 h 82"/>
                  <a:gd name="T8" fmla="*/ 276 w 117"/>
                  <a:gd name="T9" fmla="*/ 192 h 82"/>
                  <a:gd name="T10" fmla="*/ 289 w 117"/>
                  <a:gd name="T11" fmla="*/ 155 h 82"/>
                  <a:gd name="T12" fmla="*/ 308 w 117"/>
                  <a:gd name="T13" fmla="*/ 152 h 82"/>
                  <a:gd name="T14" fmla="*/ 302 w 117"/>
                  <a:gd name="T15" fmla="*/ 136 h 82"/>
                  <a:gd name="T16" fmla="*/ 273 w 117"/>
                  <a:gd name="T17" fmla="*/ 104 h 82"/>
                  <a:gd name="T18" fmla="*/ 270 w 117"/>
                  <a:gd name="T19" fmla="*/ 91 h 82"/>
                  <a:gd name="T20" fmla="*/ 259 w 117"/>
                  <a:gd name="T21" fmla="*/ 91 h 82"/>
                  <a:gd name="T22" fmla="*/ 246 w 117"/>
                  <a:gd name="T23" fmla="*/ 72 h 82"/>
                  <a:gd name="T24" fmla="*/ 241 w 117"/>
                  <a:gd name="T25" fmla="*/ 51 h 82"/>
                  <a:gd name="T26" fmla="*/ 225 w 117"/>
                  <a:gd name="T27" fmla="*/ 40 h 82"/>
                  <a:gd name="T28" fmla="*/ 225 w 117"/>
                  <a:gd name="T29" fmla="*/ 21 h 82"/>
                  <a:gd name="T30" fmla="*/ 235 w 117"/>
                  <a:gd name="T31" fmla="*/ 8 h 82"/>
                  <a:gd name="T32" fmla="*/ 209 w 117"/>
                  <a:gd name="T33" fmla="*/ 0 h 82"/>
                  <a:gd name="T34" fmla="*/ 206 w 117"/>
                  <a:gd name="T35" fmla="*/ 3 h 82"/>
                  <a:gd name="T36" fmla="*/ 179 w 117"/>
                  <a:gd name="T37" fmla="*/ 0 h 82"/>
                  <a:gd name="T38" fmla="*/ 155 w 117"/>
                  <a:gd name="T39" fmla="*/ 11 h 82"/>
                  <a:gd name="T40" fmla="*/ 139 w 117"/>
                  <a:gd name="T41" fmla="*/ 27 h 82"/>
                  <a:gd name="T42" fmla="*/ 120 w 117"/>
                  <a:gd name="T43" fmla="*/ 21 h 82"/>
                  <a:gd name="T44" fmla="*/ 102 w 117"/>
                  <a:gd name="T45" fmla="*/ 24 h 82"/>
                  <a:gd name="T46" fmla="*/ 78 w 117"/>
                  <a:gd name="T47" fmla="*/ 27 h 82"/>
                  <a:gd name="T48" fmla="*/ 67 w 117"/>
                  <a:gd name="T49" fmla="*/ 48 h 82"/>
                  <a:gd name="T50" fmla="*/ 56 w 117"/>
                  <a:gd name="T51" fmla="*/ 29 h 82"/>
                  <a:gd name="T52" fmla="*/ 37 w 117"/>
                  <a:gd name="T53" fmla="*/ 29 h 82"/>
                  <a:gd name="T54" fmla="*/ 0 w 117"/>
                  <a:gd name="T55" fmla="*/ 40 h 82"/>
                  <a:gd name="T56" fmla="*/ 16 w 117"/>
                  <a:gd name="T57" fmla="*/ 72 h 82"/>
                  <a:gd name="T58" fmla="*/ 8 w 117"/>
                  <a:gd name="T59" fmla="*/ 99 h 82"/>
                  <a:gd name="T60" fmla="*/ 11 w 117"/>
                  <a:gd name="T61" fmla="*/ 123 h 82"/>
                  <a:gd name="T62" fmla="*/ 21 w 117"/>
                  <a:gd name="T63" fmla="*/ 144 h 82"/>
                  <a:gd name="T64" fmla="*/ 27 w 117"/>
                  <a:gd name="T65" fmla="*/ 150 h 82"/>
                  <a:gd name="T66" fmla="*/ 37 w 117"/>
                  <a:gd name="T67" fmla="*/ 142 h 82"/>
                  <a:gd name="T68" fmla="*/ 43 w 117"/>
                  <a:gd name="T69" fmla="*/ 134 h 82"/>
                  <a:gd name="T70" fmla="*/ 56 w 117"/>
                  <a:gd name="T71" fmla="*/ 128 h 82"/>
                  <a:gd name="T72" fmla="*/ 64 w 117"/>
                  <a:gd name="T73" fmla="*/ 147 h 82"/>
                  <a:gd name="T74" fmla="*/ 91 w 117"/>
                  <a:gd name="T75" fmla="*/ 176 h 82"/>
                  <a:gd name="T76" fmla="*/ 104 w 117"/>
                  <a:gd name="T77" fmla="*/ 198 h 82"/>
                  <a:gd name="T78" fmla="*/ 123 w 117"/>
                  <a:gd name="T79" fmla="*/ 208 h 82"/>
                  <a:gd name="T80" fmla="*/ 171 w 117"/>
                  <a:gd name="T81" fmla="*/ 216 h 82"/>
                  <a:gd name="T82" fmla="*/ 179 w 117"/>
                  <a:gd name="T83" fmla="*/ 216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7" h="82">
                    <a:moveTo>
                      <a:pt x="67" y="81"/>
                    </a:moveTo>
                    <a:cubicBezTo>
                      <a:pt x="69" y="82"/>
                      <a:pt x="70" y="81"/>
                      <a:pt x="73" y="79"/>
                    </a:cubicBezTo>
                    <a:cubicBezTo>
                      <a:pt x="76" y="75"/>
                      <a:pt x="77" y="72"/>
                      <a:pt x="82" y="73"/>
                    </a:cubicBezTo>
                    <a:cubicBezTo>
                      <a:pt x="87" y="75"/>
                      <a:pt x="91" y="79"/>
                      <a:pt x="94" y="78"/>
                    </a:cubicBezTo>
                    <a:cubicBezTo>
                      <a:pt x="97" y="78"/>
                      <a:pt x="100" y="79"/>
                      <a:pt x="103" y="72"/>
                    </a:cubicBezTo>
                    <a:cubicBezTo>
                      <a:pt x="105" y="65"/>
                      <a:pt x="106" y="59"/>
                      <a:pt x="108" y="58"/>
                    </a:cubicBezTo>
                    <a:cubicBezTo>
                      <a:pt x="111" y="57"/>
                      <a:pt x="114" y="60"/>
                      <a:pt x="115" y="57"/>
                    </a:cubicBezTo>
                    <a:cubicBezTo>
                      <a:pt x="116" y="55"/>
                      <a:pt x="117" y="54"/>
                      <a:pt x="113" y="51"/>
                    </a:cubicBezTo>
                    <a:cubicBezTo>
                      <a:pt x="109" y="48"/>
                      <a:pt x="104" y="43"/>
                      <a:pt x="102" y="39"/>
                    </a:cubicBezTo>
                    <a:cubicBezTo>
                      <a:pt x="101" y="38"/>
                      <a:pt x="101" y="36"/>
                      <a:pt x="101" y="34"/>
                    </a:cubicBezTo>
                    <a:cubicBezTo>
                      <a:pt x="99" y="34"/>
                      <a:pt x="98" y="34"/>
                      <a:pt x="97" y="34"/>
                    </a:cubicBezTo>
                    <a:cubicBezTo>
                      <a:pt x="95" y="33"/>
                      <a:pt x="92" y="31"/>
                      <a:pt x="92" y="27"/>
                    </a:cubicBezTo>
                    <a:cubicBezTo>
                      <a:pt x="92" y="23"/>
                      <a:pt x="93" y="20"/>
                      <a:pt x="90" y="19"/>
                    </a:cubicBezTo>
                    <a:cubicBezTo>
                      <a:pt x="88" y="17"/>
                      <a:pt x="86" y="18"/>
                      <a:pt x="84" y="15"/>
                    </a:cubicBezTo>
                    <a:cubicBezTo>
                      <a:pt x="82" y="13"/>
                      <a:pt x="80" y="12"/>
                      <a:pt x="84" y="8"/>
                    </a:cubicBezTo>
                    <a:cubicBezTo>
                      <a:pt x="87" y="5"/>
                      <a:pt x="90" y="4"/>
                      <a:pt x="88" y="3"/>
                    </a:cubicBezTo>
                    <a:cubicBezTo>
                      <a:pt x="87" y="2"/>
                      <a:pt x="82" y="1"/>
                      <a:pt x="78" y="0"/>
                    </a:cubicBezTo>
                    <a:cubicBezTo>
                      <a:pt x="77" y="1"/>
                      <a:pt x="77" y="1"/>
                      <a:pt x="77" y="1"/>
                    </a:cubicBezTo>
                    <a:cubicBezTo>
                      <a:pt x="77" y="1"/>
                      <a:pt x="68" y="0"/>
                      <a:pt x="67" y="0"/>
                    </a:cubicBezTo>
                    <a:cubicBezTo>
                      <a:pt x="66" y="0"/>
                      <a:pt x="60" y="3"/>
                      <a:pt x="58" y="4"/>
                    </a:cubicBezTo>
                    <a:cubicBezTo>
                      <a:pt x="55" y="5"/>
                      <a:pt x="55" y="8"/>
                      <a:pt x="52" y="10"/>
                    </a:cubicBezTo>
                    <a:cubicBezTo>
                      <a:pt x="50" y="12"/>
                      <a:pt x="47" y="9"/>
                      <a:pt x="45" y="8"/>
                    </a:cubicBezTo>
                    <a:cubicBezTo>
                      <a:pt x="42" y="7"/>
                      <a:pt x="40" y="10"/>
                      <a:pt x="38" y="9"/>
                    </a:cubicBezTo>
                    <a:cubicBezTo>
                      <a:pt x="36" y="9"/>
                      <a:pt x="29" y="8"/>
                      <a:pt x="29" y="10"/>
                    </a:cubicBezTo>
                    <a:cubicBezTo>
                      <a:pt x="29" y="11"/>
                      <a:pt x="28" y="15"/>
                      <a:pt x="25" y="18"/>
                    </a:cubicBezTo>
                    <a:cubicBezTo>
                      <a:pt x="22" y="22"/>
                      <a:pt x="22" y="12"/>
                      <a:pt x="21" y="11"/>
                    </a:cubicBezTo>
                    <a:cubicBezTo>
                      <a:pt x="20" y="9"/>
                      <a:pt x="15" y="11"/>
                      <a:pt x="14" y="11"/>
                    </a:cubicBezTo>
                    <a:cubicBezTo>
                      <a:pt x="12" y="11"/>
                      <a:pt x="0" y="15"/>
                      <a:pt x="0" y="15"/>
                    </a:cubicBezTo>
                    <a:cubicBezTo>
                      <a:pt x="0" y="15"/>
                      <a:pt x="6" y="25"/>
                      <a:pt x="6" y="27"/>
                    </a:cubicBezTo>
                    <a:cubicBezTo>
                      <a:pt x="6" y="29"/>
                      <a:pt x="4" y="33"/>
                      <a:pt x="3" y="37"/>
                    </a:cubicBezTo>
                    <a:cubicBezTo>
                      <a:pt x="2" y="41"/>
                      <a:pt x="4" y="43"/>
                      <a:pt x="4" y="46"/>
                    </a:cubicBezTo>
                    <a:cubicBezTo>
                      <a:pt x="4" y="48"/>
                      <a:pt x="6" y="50"/>
                      <a:pt x="8" y="54"/>
                    </a:cubicBezTo>
                    <a:cubicBezTo>
                      <a:pt x="8" y="54"/>
                      <a:pt x="9" y="55"/>
                      <a:pt x="10" y="56"/>
                    </a:cubicBezTo>
                    <a:cubicBezTo>
                      <a:pt x="11" y="55"/>
                      <a:pt x="13" y="54"/>
                      <a:pt x="14" y="53"/>
                    </a:cubicBezTo>
                    <a:cubicBezTo>
                      <a:pt x="14" y="51"/>
                      <a:pt x="16" y="50"/>
                      <a:pt x="16" y="50"/>
                    </a:cubicBezTo>
                    <a:cubicBezTo>
                      <a:pt x="21" y="48"/>
                      <a:pt x="21" y="48"/>
                      <a:pt x="21" y="48"/>
                    </a:cubicBezTo>
                    <a:cubicBezTo>
                      <a:pt x="21" y="48"/>
                      <a:pt x="22" y="51"/>
                      <a:pt x="24" y="55"/>
                    </a:cubicBezTo>
                    <a:cubicBezTo>
                      <a:pt x="27" y="59"/>
                      <a:pt x="31" y="64"/>
                      <a:pt x="34" y="66"/>
                    </a:cubicBezTo>
                    <a:cubicBezTo>
                      <a:pt x="37" y="68"/>
                      <a:pt x="38" y="71"/>
                      <a:pt x="39" y="74"/>
                    </a:cubicBezTo>
                    <a:cubicBezTo>
                      <a:pt x="41" y="77"/>
                      <a:pt x="41" y="77"/>
                      <a:pt x="46" y="78"/>
                    </a:cubicBezTo>
                    <a:cubicBezTo>
                      <a:pt x="52" y="79"/>
                      <a:pt x="60" y="80"/>
                      <a:pt x="64" y="81"/>
                    </a:cubicBezTo>
                    <a:cubicBezTo>
                      <a:pt x="65" y="81"/>
                      <a:pt x="66" y="81"/>
                      <a:pt x="67" y="81"/>
                    </a:cubicBezTo>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95" name="Freeform 92">
                <a:extLst>
                  <a:ext uri="{FF2B5EF4-FFF2-40B4-BE49-F238E27FC236}">
                    <a16:creationId xmlns:a16="http://schemas.microsoft.com/office/drawing/2014/main" id="{CF439104-EBD6-41B7-836F-48D383D98E3B}"/>
                  </a:ext>
                </a:extLst>
              </p:cNvPr>
              <p:cNvSpPr>
                <a:spLocks/>
              </p:cNvSpPr>
              <p:nvPr/>
            </p:nvSpPr>
            <p:spPr bwMode="auto">
              <a:xfrm>
                <a:off x="2952521" y="5118335"/>
                <a:ext cx="612312" cy="428318"/>
              </a:xfrm>
              <a:custGeom>
                <a:avLst/>
                <a:gdLst>
                  <a:gd name="T0" fmla="*/ 179 w 117"/>
                  <a:gd name="T1" fmla="*/ 216 h 82"/>
                  <a:gd name="T2" fmla="*/ 195 w 117"/>
                  <a:gd name="T3" fmla="*/ 211 h 82"/>
                  <a:gd name="T4" fmla="*/ 219 w 117"/>
                  <a:gd name="T5" fmla="*/ 195 h 82"/>
                  <a:gd name="T6" fmla="*/ 251 w 117"/>
                  <a:gd name="T7" fmla="*/ 208 h 82"/>
                  <a:gd name="T8" fmla="*/ 276 w 117"/>
                  <a:gd name="T9" fmla="*/ 192 h 82"/>
                  <a:gd name="T10" fmla="*/ 289 w 117"/>
                  <a:gd name="T11" fmla="*/ 155 h 82"/>
                  <a:gd name="T12" fmla="*/ 308 w 117"/>
                  <a:gd name="T13" fmla="*/ 152 h 82"/>
                  <a:gd name="T14" fmla="*/ 302 w 117"/>
                  <a:gd name="T15" fmla="*/ 136 h 82"/>
                  <a:gd name="T16" fmla="*/ 273 w 117"/>
                  <a:gd name="T17" fmla="*/ 104 h 82"/>
                  <a:gd name="T18" fmla="*/ 270 w 117"/>
                  <a:gd name="T19" fmla="*/ 91 h 82"/>
                  <a:gd name="T20" fmla="*/ 259 w 117"/>
                  <a:gd name="T21" fmla="*/ 91 h 82"/>
                  <a:gd name="T22" fmla="*/ 246 w 117"/>
                  <a:gd name="T23" fmla="*/ 72 h 82"/>
                  <a:gd name="T24" fmla="*/ 241 w 117"/>
                  <a:gd name="T25" fmla="*/ 51 h 82"/>
                  <a:gd name="T26" fmla="*/ 225 w 117"/>
                  <a:gd name="T27" fmla="*/ 40 h 82"/>
                  <a:gd name="T28" fmla="*/ 225 w 117"/>
                  <a:gd name="T29" fmla="*/ 21 h 82"/>
                  <a:gd name="T30" fmla="*/ 235 w 117"/>
                  <a:gd name="T31" fmla="*/ 8 h 82"/>
                  <a:gd name="T32" fmla="*/ 209 w 117"/>
                  <a:gd name="T33" fmla="*/ 0 h 82"/>
                  <a:gd name="T34" fmla="*/ 206 w 117"/>
                  <a:gd name="T35" fmla="*/ 3 h 82"/>
                  <a:gd name="T36" fmla="*/ 179 w 117"/>
                  <a:gd name="T37" fmla="*/ 0 h 82"/>
                  <a:gd name="T38" fmla="*/ 155 w 117"/>
                  <a:gd name="T39" fmla="*/ 11 h 82"/>
                  <a:gd name="T40" fmla="*/ 139 w 117"/>
                  <a:gd name="T41" fmla="*/ 27 h 82"/>
                  <a:gd name="T42" fmla="*/ 120 w 117"/>
                  <a:gd name="T43" fmla="*/ 21 h 82"/>
                  <a:gd name="T44" fmla="*/ 102 w 117"/>
                  <a:gd name="T45" fmla="*/ 24 h 82"/>
                  <a:gd name="T46" fmla="*/ 78 w 117"/>
                  <a:gd name="T47" fmla="*/ 27 h 82"/>
                  <a:gd name="T48" fmla="*/ 67 w 117"/>
                  <a:gd name="T49" fmla="*/ 48 h 82"/>
                  <a:gd name="T50" fmla="*/ 56 w 117"/>
                  <a:gd name="T51" fmla="*/ 29 h 82"/>
                  <a:gd name="T52" fmla="*/ 37 w 117"/>
                  <a:gd name="T53" fmla="*/ 29 h 82"/>
                  <a:gd name="T54" fmla="*/ 0 w 117"/>
                  <a:gd name="T55" fmla="*/ 40 h 82"/>
                  <a:gd name="T56" fmla="*/ 16 w 117"/>
                  <a:gd name="T57" fmla="*/ 72 h 82"/>
                  <a:gd name="T58" fmla="*/ 8 w 117"/>
                  <a:gd name="T59" fmla="*/ 99 h 82"/>
                  <a:gd name="T60" fmla="*/ 11 w 117"/>
                  <a:gd name="T61" fmla="*/ 123 h 82"/>
                  <a:gd name="T62" fmla="*/ 21 w 117"/>
                  <a:gd name="T63" fmla="*/ 144 h 82"/>
                  <a:gd name="T64" fmla="*/ 27 w 117"/>
                  <a:gd name="T65" fmla="*/ 150 h 82"/>
                  <a:gd name="T66" fmla="*/ 37 w 117"/>
                  <a:gd name="T67" fmla="*/ 142 h 82"/>
                  <a:gd name="T68" fmla="*/ 43 w 117"/>
                  <a:gd name="T69" fmla="*/ 134 h 82"/>
                  <a:gd name="T70" fmla="*/ 56 w 117"/>
                  <a:gd name="T71" fmla="*/ 128 h 82"/>
                  <a:gd name="T72" fmla="*/ 64 w 117"/>
                  <a:gd name="T73" fmla="*/ 147 h 82"/>
                  <a:gd name="T74" fmla="*/ 91 w 117"/>
                  <a:gd name="T75" fmla="*/ 176 h 82"/>
                  <a:gd name="T76" fmla="*/ 104 w 117"/>
                  <a:gd name="T77" fmla="*/ 198 h 82"/>
                  <a:gd name="T78" fmla="*/ 123 w 117"/>
                  <a:gd name="T79" fmla="*/ 208 h 82"/>
                  <a:gd name="T80" fmla="*/ 171 w 117"/>
                  <a:gd name="T81" fmla="*/ 216 h 82"/>
                  <a:gd name="T82" fmla="*/ 179 w 117"/>
                  <a:gd name="T83" fmla="*/ 216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7" h="82">
                    <a:moveTo>
                      <a:pt x="67" y="81"/>
                    </a:moveTo>
                    <a:cubicBezTo>
                      <a:pt x="69" y="82"/>
                      <a:pt x="70" y="81"/>
                      <a:pt x="73" y="79"/>
                    </a:cubicBezTo>
                    <a:cubicBezTo>
                      <a:pt x="76" y="75"/>
                      <a:pt x="77" y="72"/>
                      <a:pt x="82" y="73"/>
                    </a:cubicBezTo>
                    <a:cubicBezTo>
                      <a:pt x="87" y="75"/>
                      <a:pt x="91" y="79"/>
                      <a:pt x="94" y="78"/>
                    </a:cubicBezTo>
                    <a:cubicBezTo>
                      <a:pt x="97" y="78"/>
                      <a:pt x="100" y="79"/>
                      <a:pt x="103" y="72"/>
                    </a:cubicBezTo>
                    <a:cubicBezTo>
                      <a:pt x="105" y="65"/>
                      <a:pt x="106" y="59"/>
                      <a:pt x="108" y="58"/>
                    </a:cubicBezTo>
                    <a:cubicBezTo>
                      <a:pt x="111" y="57"/>
                      <a:pt x="114" y="60"/>
                      <a:pt x="115" y="57"/>
                    </a:cubicBezTo>
                    <a:cubicBezTo>
                      <a:pt x="116" y="55"/>
                      <a:pt x="117" y="54"/>
                      <a:pt x="113" y="51"/>
                    </a:cubicBezTo>
                    <a:cubicBezTo>
                      <a:pt x="109" y="48"/>
                      <a:pt x="104" y="43"/>
                      <a:pt x="102" y="39"/>
                    </a:cubicBezTo>
                    <a:cubicBezTo>
                      <a:pt x="101" y="38"/>
                      <a:pt x="101" y="36"/>
                      <a:pt x="101" y="34"/>
                    </a:cubicBezTo>
                    <a:cubicBezTo>
                      <a:pt x="99" y="34"/>
                      <a:pt x="98" y="34"/>
                      <a:pt x="97" y="34"/>
                    </a:cubicBezTo>
                    <a:cubicBezTo>
                      <a:pt x="95" y="33"/>
                      <a:pt x="92" y="31"/>
                      <a:pt x="92" y="27"/>
                    </a:cubicBezTo>
                    <a:cubicBezTo>
                      <a:pt x="92" y="23"/>
                      <a:pt x="93" y="20"/>
                      <a:pt x="90" y="19"/>
                    </a:cubicBezTo>
                    <a:cubicBezTo>
                      <a:pt x="88" y="17"/>
                      <a:pt x="86" y="18"/>
                      <a:pt x="84" y="15"/>
                    </a:cubicBezTo>
                    <a:cubicBezTo>
                      <a:pt x="82" y="13"/>
                      <a:pt x="80" y="12"/>
                      <a:pt x="84" y="8"/>
                    </a:cubicBezTo>
                    <a:cubicBezTo>
                      <a:pt x="87" y="5"/>
                      <a:pt x="90" y="4"/>
                      <a:pt x="88" y="3"/>
                    </a:cubicBezTo>
                    <a:cubicBezTo>
                      <a:pt x="87" y="2"/>
                      <a:pt x="82" y="1"/>
                      <a:pt x="78" y="0"/>
                    </a:cubicBezTo>
                    <a:cubicBezTo>
                      <a:pt x="77" y="1"/>
                      <a:pt x="77" y="1"/>
                      <a:pt x="77" y="1"/>
                    </a:cubicBezTo>
                    <a:cubicBezTo>
                      <a:pt x="77" y="1"/>
                      <a:pt x="68" y="0"/>
                      <a:pt x="67" y="0"/>
                    </a:cubicBezTo>
                    <a:cubicBezTo>
                      <a:pt x="66" y="0"/>
                      <a:pt x="60" y="3"/>
                      <a:pt x="58" y="4"/>
                    </a:cubicBezTo>
                    <a:cubicBezTo>
                      <a:pt x="55" y="5"/>
                      <a:pt x="55" y="8"/>
                      <a:pt x="52" y="10"/>
                    </a:cubicBezTo>
                    <a:cubicBezTo>
                      <a:pt x="50" y="12"/>
                      <a:pt x="47" y="9"/>
                      <a:pt x="45" y="8"/>
                    </a:cubicBezTo>
                    <a:cubicBezTo>
                      <a:pt x="42" y="7"/>
                      <a:pt x="40" y="10"/>
                      <a:pt x="38" y="9"/>
                    </a:cubicBezTo>
                    <a:cubicBezTo>
                      <a:pt x="36" y="9"/>
                      <a:pt x="29" y="8"/>
                      <a:pt x="29" y="10"/>
                    </a:cubicBezTo>
                    <a:cubicBezTo>
                      <a:pt x="29" y="11"/>
                      <a:pt x="28" y="15"/>
                      <a:pt x="25" y="18"/>
                    </a:cubicBezTo>
                    <a:cubicBezTo>
                      <a:pt x="22" y="22"/>
                      <a:pt x="22" y="12"/>
                      <a:pt x="21" y="11"/>
                    </a:cubicBezTo>
                    <a:cubicBezTo>
                      <a:pt x="20" y="9"/>
                      <a:pt x="15" y="11"/>
                      <a:pt x="14" y="11"/>
                    </a:cubicBezTo>
                    <a:cubicBezTo>
                      <a:pt x="12" y="11"/>
                      <a:pt x="0" y="15"/>
                      <a:pt x="0" y="15"/>
                    </a:cubicBezTo>
                    <a:cubicBezTo>
                      <a:pt x="0" y="15"/>
                      <a:pt x="6" y="25"/>
                      <a:pt x="6" y="27"/>
                    </a:cubicBezTo>
                    <a:cubicBezTo>
                      <a:pt x="6" y="29"/>
                      <a:pt x="4" y="33"/>
                      <a:pt x="3" y="37"/>
                    </a:cubicBezTo>
                    <a:cubicBezTo>
                      <a:pt x="2" y="41"/>
                      <a:pt x="4" y="43"/>
                      <a:pt x="4" y="46"/>
                    </a:cubicBezTo>
                    <a:cubicBezTo>
                      <a:pt x="4" y="48"/>
                      <a:pt x="6" y="50"/>
                      <a:pt x="8" y="54"/>
                    </a:cubicBezTo>
                    <a:cubicBezTo>
                      <a:pt x="8" y="54"/>
                      <a:pt x="9" y="55"/>
                      <a:pt x="10" y="56"/>
                    </a:cubicBezTo>
                    <a:cubicBezTo>
                      <a:pt x="11" y="55"/>
                      <a:pt x="13" y="54"/>
                      <a:pt x="14" y="53"/>
                    </a:cubicBezTo>
                    <a:cubicBezTo>
                      <a:pt x="14" y="51"/>
                      <a:pt x="16" y="50"/>
                      <a:pt x="16" y="50"/>
                    </a:cubicBezTo>
                    <a:cubicBezTo>
                      <a:pt x="21" y="48"/>
                      <a:pt x="21" y="48"/>
                      <a:pt x="21" y="48"/>
                    </a:cubicBezTo>
                    <a:cubicBezTo>
                      <a:pt x="21" y="48"/>
                      <a:pt x="22" y="51"/>
                      <a:pt x="24" y="55"/>
                    </a:cubicBezTo>
                    <a:cubicBezTo>
                      <a:pt x="27" y="59"/>
                      <a:pt x="31" y="64"/>
                      <a:pt x="34" y="66"/>
                    </a:cubicBezTo>
                    <a:cubicBezTo>
                      <a:pt x="37" y="68"/>
                      <a:pt x="38" y="71"/>
                      <a:pt x="39" y="74"/>
                    </a:cubicBezTo>
                    <a:cubicBezTo>
                      <a:pt x="41" y="77"/>
                      <a:pt x="41" y="77"/>
                      <a:pt x="46" y="78"/>
                    </a:cubicBezTo>
                    <a:cubicBezTo>
                      <a:pt x="52" y="79"/>
                      <a:pt x="60" y="80"/>
                      <a:pt x="64" y="81"/>
                    </a:cubicBezTo>
                    <a:cubicBezTo>
                      <a:pt x="65" y="81"/>
                      <a:pt x="66" y="81"/>
                      <a:pt x="67" y="81"/>
                    </a:cubicBezTo>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96" name="Freeform 93">
                <a:extLst>
                  <a:ext uri="{FF2B5EF4-FFF2-40B4-BE49-F238E27FC236}">
                    <a16:creationId xmlns:a16="http://schemas.microsoft.com/office/drawing/2014/main" id="{CB2F1961-C7CB-405D-8350-E88F4AE53C4E}"/>
                  </a:ext>
                </a:extLst>
              </p:cNvPr>
              <p:cNvSpPr>
                <a:spLocks/>
              </p:cNvSpPr>
              <p:nvPr/>
            </p:nvSpPr>
            <p:spPr bwMode="auto">
              <a:xfrm>
                <a:off x="2921220" y="5364765"/>
                <a:ext cx="397123" cy="528063"/>
              </a:xfrm>
              <a:custGeom>
                <a:avLst/>
                <a:gdLst>
                  <a:gd name="T0" fmla="*/ 139 w 76"/>
                  <a:gd name="T1" fmla="*/ 80 h 101"/>
                  <a:gd name="T2" fmla="*/ 120 w 76"/>
                  <a:gd name="T3" fmla="*/ 72 h 101"/>
                  <a:gd name="T4" fmla="*/ 107 w 76"/>
                  <a:gd name="T5" fmla="*/ 51 h 101"/>
                  <a:gd name="T6" fmla="*/ 83 w 76"/>
                  <a:gd name="T7" fmla="*/ 21 h 101"/>
                  <a:gd name="T8" fmla="*/ 72 w 76"/>
                  <a:gd name="T9" fmla="*/ 0 h 101"/>
                  <a:gd name="T10" fmla="*/ 59 w 76"/>
                  <a:gd name="T11" fmla="*/ 5 h 101"/>
                  <a:gd name="T12" fmla="*/ 53 w 76"/>
                  <a:gd name="T13" fmla="*/ 16 h 101"/>
                  <a:gd name="T14" fmla="*/ 43 w 76"/>
                  <a:gd name="T15" fmla="*/ 21 h 101"/>
                  <a:gd name="T16" fmla="*/ 67 w 76"/>
                  <a:gd name="T17" fmla="*/ 37 h 101"/>
                  <a:gd name="T18" fmla="*/ 69 w 76"/>
                  <a:gd name="T19" fmla="*/ 53 h 101"/>
                  <a:gd name="T20" fmla="*/ 72 w 76"/>
                  <a:gd name="T21" fmla="*/ 75 h 101"/>
                  <a:gd name="T22" fmla="*/ 72 w 76"/>
                  <a:gd name="T23" fmla="*/ 88 h 101"/>
                  <a:gd name="T24" fmla="*/ 61 w 76"/>
                  <a:gd name="T25" fmla="*/ 99 h 101"/>
                  <a:gd name="T26" fmla="*/ 61 w 76"/>
                  <a:gd name="T27" fmla="*/ 115 h 101"/>
                  <a:gd name="T28" fmla="*/ 40 w 76"/>
                  <a:gd name="T29" fmla="*/ 136 h 101"/>
                  <a:gd name="T30" fmla="*/ 27 w 76"/>
                  <a:gd name="T31" fmla="*/ 166 h 101"/>
                  <a:gd name="T32" fmla="*/ 8 w 76"/>
                  <a:gd name="T33" fmla="*/ 184 h 101"/>
                  <a:gd name="T34" fmla="*/ 5 w 76"/>
                  <a:gd name="T35" fmla="*/ 211 h 101"/>
                  <a:gd name="T36" fmla="*/ 0 w 76"/>
                  <a:gd name="T37" fmla="*/ 225 h 101"/>
                  <a:gd name="T38" fmla="*/ 19 w 76"/>
                  <a:gd name="T39" fmla="*/ 230 h 101"/>
                  <a:gd name="T40" fmla="*/ 43 w 76"/>
                  <a:gd name="T41" fmla="*/ 246 h 101"/>
                  <a:gd name="T42" fmla="*/ 61 w 76"/>
                  <a:gd name="T43" fmla="*/ 262 h 101"/>
                  <a:gd name="T44" fmla="*/ 83 w 76"/>
                  <a:gd name="T45" fmla="*/ 267 h 101"/>
                  <a:gd name="T46" fmla="*/ 126 w 76"/>
                  <a:gd name="T47" fmla="*/ 267 h 101"/>
                  <a:gd name="T48" fmla="*/ 160 w 76"/>
                  <a:gd name="T49" fmla="*/ 270 h 101"/>
                  <a:gd name="T50" fmla="*/ 166 w 76"/>
                  <a:gd name="T51" fmla="*/ 270 h 101"/>
                  <a:gd name="T52" fmla="*/ 163 w 76"/>
                  <a:gd name="T53" fmla="*/ 238 h 101"/>
                  <a:gd name="T54" fmla="*/ 182 w 76"/>
                  <a:gd name="T55" fmla="*/ 209 h 101"/>
                  <a:gd name="T56" fmla="*/ 200 w 76"/>
                  <a:gd name="T57" fmla="*/ 198 h 101"/>
                  <a:gd name="T58" fmla="*/ 195 w 76"/>
                  <a:gd name="T59" fmla="*/ 179 h 101"/>
                  <a:gd name="T60" fmla="*/ 176 w 76"/>
                  <a:gd name="T61" fmla="*/ 174 h 101"/>
                  <a:gd name="T62" fmla="*/ 179 w 76"/>
                  <a:gd name="T63" fmla="*/ 160 h 101"/>
                  <a:gd name="T64" fmla="*/ 171 w 76"/>
                  <a:gd name="T65" fmla="*/ 144 h 101"/>
                  <a:gd name="T66" fmla="*/ 179 w 76"/>
                  <a:gd name="T67" fmla="*/ 128 h 101"/>
                  <a:gd name="T68" fmla="*/ 190 w 76"/>
                  <a:gd name="T69" fmla="*/ 115 h 101"/>
                  <a:gd name="T70" fmla="*/ 195 w 76"/>
                  <a:gd name="T71" fmla="*/ 91 h 101"/>
                  <a:gd name="T72" fmla="*/ 187 w 76"/>
                  <a:gd name="T73" fmla="*/ 91 h 101"/>
                  <a:gd name="T74" fmla="*/ 139 w 76"/>
                  <a:gd name="T75" fmla="*/ 80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6" h="101">
                    <a:moveTo>
                      <a:pt x="52" y="30"/>
                    </a:moveTo>
                    <a:cubicBezTo>
                      <a:pt x="47" y="30"/>
                      <a:pt x="47" y="30"/>
                      <a:pt x="45" y="27"/>
                    </a:cubicBezTo>
                    <a:cubicBezTo>
                      <a:pt x="44" y="24"/>
                      <a:pt x="43" y="21"/>
                      <a:pt x="40" y="19"/>
                    </a:cubicBezTo>
                    <a:cubicBezTo>
                      <a:pt x="38" y="17"/>
                      <a:pt x="33" y="12"/>
                      <a:pt x="31" y="8"/>
                    </a:cubicBezTo>
                    <a:cubicBezTo>
                      <a:pt x="28" y="4"/>
                      <a:pt x="27" y="0"/>
                      <a:pt x="27" y="0"/>
                    </a:cubicBezTo>
                    <a:cubicBezTo>
                      <a:pt x="22" y="2"/>
                      <a:pt x="22" y="2"/>
                      <a:pt x="22" y="2"/>
                    </a:cubicBezTo>
                    <a:cubicBezTo>
                      <a:pt x="22" y="2"/>
                      <a:pt x="20" y="3"/>
                      <a:pt x="20" y="6"/>
                    </a:cubicBezTo>
                    <a:cubicBezTo>
                      <a:pt x="19" y="7"/>
                      <a:pt x="17" y="8"/>
                      <a:pt x="16" y="8"/>
                    </a:cubicBezTo>
                    <a:cubicBezTo>
                      <a:pt x="19" y="11"/>
                      <a:pt x="25" y="13"/>
                      <a:pt x="25" y="14"/>
                    </a:cubicBezTo>
                    <a:cubicBezTo>
                      <a:pt x="26" y="16"/>
                      <a:pt x="24" y="18"/>
                      <a:pt x="26" y="20"/>
                    </a:cubicBezTo>
                    <a:cubicBezTo>
                      <a:pt x="27" y="23"/>
                      <a:pt x="27" y="25"/>
                      <a:pt x="27" y="28"/>
                    </a:cubicBezTo>
                    <a:cubicBezTo>
                      <a:pt x="28" y="30"/>
                      <a:pt x="27" y="33"/>
                      <a:pt x="27" y="33"/>
                    </a:cubicBezTo>
                    <a:cubicBezTo>
                      <a:pt x="23" y="37"/>
                      <a:pt x="23" y="37"/>
                      <a:pt x="23" y="37"/>
                    </a:cubicBezTo>
                    <a:cubicBezTo>
                      <a:pt x="23" y="37"/>
                      <a:pt x="24" y="42"/>
                      <a:pt x="23" y="43"/>
                    </a:cubicBezTo>
                    <a:cubicBezTo>
                      <a:pt x="22" y="45"/>
                      <a:pt x="16" y="49"/>
                      <a:pt x="15" y="51"/>
                    </a:cubicBezTo>
                    <a:cubicBezTo>
                      <a:pt x="14" y="54"/>
                      <a:pt x="13" y="60"/>
                      <a:pt x="10" y="62"/>
                    </a:cubicBezTo>
                    <a:cubicBezTo>
                      <a:pt x="6" y="64"/>
                      <a:pt x="4" y="67"/>
                      <a:pt x="3" y="69"/>
                    </a:cubicBezTo>
                    <a:cubicBezTo>
                      <a:pt x="3" y="70"/>
                      <a:pt x="2" y="78"/>
                      <a:pt x="2" y="79"/>
                    </a:cubicBezTo>
                    <a:cubicBezTo>
                      <a:pt x="1" y="80"/>
                      <a:pt x="0" y="84"/>
                      <a:pt x="0" y="84"/>
                    </a:cubicBezTo>
                    <a:cubicBezTo>
                      <a:pt x="0" y="84"/>
                      <a:pt x="5" y="83"/>
                      <a:pt x="7" y="86"/>
                    </a:cubicBezTo>
                    <a:cubicBezTo>
                      <a:pt x="10" y="90"/>
                      <a:pt x="13" y="91"/>
                      <a:pt x="16" y="92"/>
                    </a:cubicBezTo>
                    <a:cubicBezTo>
                      <a:pt x="18" y="93"/>
                      <a:pt x="22" y="96"/>
                      <a:pt x="23" y="98"/>
                    </a:cubicBezTo>
                    <a:cubicBezTo>
                      <a:pt x="24" y="100"/>
                      <a:pt x="27" y="100"/>
                      <a:pt x="31" y="100"/>
                    </a:cubicBezTo>
                    <a:cubicBezTo>
                      <a:pt x="34" y="100"/>
                      <a:pt x="41" y="100"/>
                      <a:pt x="47" y="100"/>
                    </a:cubicBezTo>
                    <a:cubicBezTo>
                      <a:pt x="53" y="100"/>
                      <a:pt x="57" y="98"/>
                      <a:pt x="60" y="101"/>
                    </a:cubicBezTo>
                    <a:cubicBezTo>
                      <a:pt x="61" y="101"/>
                      <a:pt x="62" y="101"/>
                      <a:pt x="62" y="101"/>
                    </a:cubicBezTo>
                    <a:cubicBezTo>
                      <a:pt x="63" y="97"/>
                      <a:pt x="61" y="93"/>
                      <a:pt x="61" y="89"/>
                    </a:cubicBezTo>
                    <a:cubicBezTo>
                      <a:pt x="60" y="83"/>
                      <a:pt x="65" y="81"/>
                      <a:pt x="68" y="78"/>
                    </a:cubicBezTo>
                    <a:cubicBezTo>
                      <a:pt x="71" y="75"/>
                      <a:pt x="74" y="76"/>
                      <a:pt x="75" y="74"/>
                    </a:cubicBezTo>
                    <a:cubicBezTo>
                      <a:pt x="76" y="72"/>
                      <a:pt x="74" y="70"/>
                      <a:pt x="73" y="67"/>
                    </a:cubicBezTo>
                    <a:cubicBezTo>
                      <a:pt x="72" y="64"/>
                      <a:pt x="69" y="65"/>
                      <a:pt x="66" y="65"/>
                    </a:cubicBezTo>
                    <a:cubicBezTo>
                      <a:pt x="64" y="65"/>
                      <a:pt x="65" y="63"/>
                      <a:pt x="67" y="60"/>
                    </a:cubicBezTo>
                    <a:cubicBezTo>
                      <a:pt x="69" y="56"/>
                      <a:pt x="67" y="58"/>
                      <a:pt x="64" y="54"/>
                    </a:cubicBezTo>
                    <a:cubicBezTo>
                      <a:pt x="62" y="50"/>
                      <a:pt x="64" y="50"/>
                      <a:pt x="67" y="48"/>
                    </a:cubicBezTo>
                    <a:cubicBezTo>
                      <a:pt x="69" y="46"/>
                      <a:pt x="71" y="45"/>
                      <a:pt x="71" y="43"/>
                    </a:cubicBezTo>
                    <a:cubicBezTo>
                      <a:pt x="71" y="41"/>
                      <a:pt x="72" y="37"/>
                      <a:pt x="73" y="34"/>
                    </a:cubicBezTo>
                    <a:cubicBezTo>
                      <a:pt x="72" y="34"/>
                      <a:pt x="71" y="34"/>
                      <a:pt x="70" y="34"/>
                    </a:cubicBezTo>
                    <a:cubicBezTo>
                      <a:pt x="66" y="33"/>
                      <a:pt x="58" y="31"/>
                      <a:pt x="52" y="30"/>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97" name="Freeform 94">
                <a:extLst>
                  <a:ext uri="{FF2B5EF4-FFF2-40B4-BE49-F238E27FC236}">
                    <a16:creationId xmlns:a16="http://schemas.microsoft.com/office/drawing/2014/main" id="{3C7794E9-8F45-4D4A-97A1-428A3039A4A1}"/>
                  </a:ext>
                </a:extLst>
              </p:cNvPr>
              <p:cNvSpPr>
                <a:spLocks/>
              </p:cNvSpPr>
              <p:nvPr/>
            </p:nvSpPr>
            <p:spPr bwMode="auto">
              <a:xfrm>
                <a:off x="3396594" y="5521228"/>
                <a:ext cx="545799" cy="449832"/>
              </a:xfrm>
              <a:custGeom>
                <a:avLst/>
                <a:gdLst>
                  <a:gd name="T0" fmla="*/ 279 w 104"/>
                  <a:gd name="T1" fmla="*/ 190 h 86"/>
                  <a:gd name="T2" fmla="*/ 271 w 104"/>
                  <a:gd name="T3" fmla="*/ 182 h 86"/>
                  <a:gd name="T4" fmla="*/ 236 w 104"/>
                  <a:gd name="T5" fmla="*/ 179 h 86"/>
                  <a:gd name="T6" fmla="*/ 225 w 104"/>
                  <a:gd name="T7" fmla="*/ 166 h 86"/>
                  <a:gd name="T8" fmla="*/ 236 w 104"/>
                  <a:gd name="T9" fmla="*/ 147 h 86"/>
                  <a:gd name="T10" fmla="*/ 249 w 104"/>
                  <a:gd name="T11" fmla="*/ 134 h 86"/>
                  <a:gd name="T12" fmla="*/ 241 w 104"/>
                  <a:gd name="T13" fmla="*/ 123 h 86"/>
                  <a:gd name="T14" fmla="*/ 228 w 104"/>
                  <a:gd name="T15" fmla="*/ 118 h 86"/>
                  <a:gd name="T16" fmla="*/ 239 w 104"/>
                  <a:gd name="T17" fmla="*/ 107 h 86"/>
                  <a:gd name="T18" fmla="*/ 247 w 104"/>
                  <a:gd name="T19" fmla="*/ 91 h 86"/>
                  <a:gd name="T20" fmla="*/ 236 w 104"/>
                  <a:gd name="T21" fmla="*/ 72 h 86"/>
                  <a:gd name="T22" fmla="*/ 196 w 104"/>
                  <a:gd name="T23" fmla="*/ 48 h 86"/>
                  <a:gd name="T24" fmla="*/ 190 w 104"/>
                  <a:gd name="T25" fmla="*/ 40 h 86"/>
                  <a:gd name="T26" fmla="*/ 174 w 104"/>
                  <a:gd name="T27" fmla="*/ 37 h 86"/>
                  <a:gd name="T28" fmla="*/ 158 w 104"/>
                  <a:gd name="T29" fmla="*/ 21 h 86"/>
                  <a:gd name="T30" fmla="*/ 148 w 104"/>
                  <a:gd name="T31" fmla="*/ 35 h 86"/>
                  <a:gd name="T32" fmla="*/ 137 w 104"/>
                  <a:gd name="T33" fmla="*/ 43 h 86"/>
                  <a:gd name="T34" fmla="*/ 123 w 104"/>
                  <a:gd name="T35" fmla="*/ 13 h 86"/>
                  <a:gd name="T36" fmla="*/ 107 w 104"/>
                  <a:gd name="T37" fmla="*/ 19 h 86"/>
                  <a:gd name="T38" fmla="*/ 113 w 104"/>
                  <a:gd name="T39" fmla="*/ 43 h 86"/>
                  <a:gd name="T40" fmla="*/ 99 w 104"/>
                  <a:gd name="T41" fmla="*/ 56 h 86"/>
                  <a:gd name="T42" fmla="*/ 97 w 104"/>
                  <a:gd name="T43" fmla="*/ 88 h 86"/>
                  <a:gd name="T44" fmla="*/ 54 w 104"/>
                  <a:gd name="T45" fmla="*/ 64 h 86"/>
                  <a:gd name="T46" fmla="*/ 38 w 104"/>
                  <a:gd name="T47" fmla="*/ 80 h 86"/>
                  <a:gd name="T48" fmla="*/ 32 w 104"/>
                  <a:gd name="T49" fmla="*/ 102 h 86"/>
                  <a:gd name="T50" fmla="*/ 21 w 104"/>
                  <a:gd name="T51" fmla="*/ 118 h 86"/>
                  <a:gd name="T52" fmla="*/ 8 w 104"/>
                  <a:gd name="T53" fmla="*/ 131 h 86"/>
                  <a:gd name="T54" fmla="*/ 0 w 104"/>
                  <a:gd name="T55" fmla="*/ 152 h 86"/>
                  <a:gd name="T56" fmla="*/ 5 w 104"/>
                  <a:gd name="T57" fmla="*/ 150 h 86"/>
                  <a:gd name="T58" fmla="*/ 24 w 104"/>
                  <a:gd name="T59" fmla="*/ 163 h 86"/>
                  <a:gd name="T60" fmla="*/ 46 w 104"/>
                  <a:gd name="T61" fmla="*/ 168 h 86"/>
                  <a:gd name="T62" fmla="*/ 62 w 104"/>
                  <a:gd name="T63" fmla="*/ 177 h 86"/>
                  <a:gd name="T64" fmla="*/ 62 w 104"/>
                  <a:gd name="T65" fmla="*/ 190 h 86"/>
                  <a:gd name="T66" fmla="*/ 78 w 104"/>
                  <a:gd name="T67" fmla="*/ 187 h 86"/>
                  <a:gd name="T68" fmla="*/ 94 w 104"/>
                  <a:gd name="T69" fmla="*/ 187 h 86"/>
                  <a:gd name="T70" fmla="*/ 113 w 104"/>
                  <a:gd name="T71" fmla="*/ 193 h 86"/>
                  <a:gd name="T72" fmla="*/ 121 w 104"/>
                  <a:gd name="T73" fmla="*/ 201 h 86"/>
                  <a:gd name="T74" fmla="*/ 131 w 104"/>
                  <a:gd name="T75" fmla="*/ 214 h 86"/>
                  <a:gd name="T76" fmla="*/ 158 w 104"/>
                  <a:gd name="T77" fmla="*/ 211 h 86"/>
                  <a:gd name="T78" fmla="*/ 174 w 104"/>
                  <a:gd name="T79" fmla="*/ 217 h 86"/>
                  <a:gd name="T80" fmla="*/ 193 w 104"/>
                  <a:gd name="T81" fmla="*/ 225 h 86"/>
                  <a:gd name="T82" fmla="*/ 193 w 104"/>
                  <a:gd name="T83" fmla="*/ 230 h 86"/>
                  <a:gd name="T84" fmla="*/ 212 w 104"/>
                  <a:gd name="T85" fmla="*/ 230 h 86"/>
                  <a:gd name="T86" fmla="*/ 233 w 104"/>
                  <a:gd name="T87" fmla="*/ 222 h 86"/>
                  <a:gd name="T88" fmla="*/ 266 w 104"/>
                  <a:gd name="T89" fmla="*/ 206 h 86"/>
                  <a:gd name="T90" fmla="*/ 276 w 104"/>
                  <a:gd name="T91" fmla="*/ 203 h 86"/>
                  <a:gd name="T92" fmla="*/ 279 w 104"/>
                  <a:gd name="T93" fmla="*/ 190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4" h="86">
                    <a:moveTo>
                      <a:pt x="104" y="71"/>
                    </a:moveTo>
                    <a:cubicBezTo>
                      <a:pt x="103" y="70"/>
                      <a:pt x="104" y="68"/>
                      <a:pt x="101" y="68"/>
                    </a:cubicBezTo>
                    <a:cubicBezTo>
                      <a:pt x="97" y="67"/>
                      <a:pt x="91" y="68"/>
                      <a:pt x="88" y="67"/>
                    </a:cubicBezTo>
                    <a:cubicBezTo>
                      <a:pt x="86" y="67"/>
                      <a:pt x="84" y="66"/>
                      <a:pt x="84" y="62"/>
                    </a:cubicBezTo>
                    <a:cubicBezTo>
                      <a:pt x="84" y="59"/>
                      <a:pt x="85" y="56"/>
                      <a:pt x="88" y="55"/>
                    </a:cubicBezTo>
                    <a:cubicBezTo>
                      <a:pt x="91" y="54"/>
                      <a:pt x="94" y="53"/>
                      <a:pt x="93" y="50"/>
                    </a:cubicBezTo>
                    <a:cubicBezTo>
                      <a:pt x="92" y="47"/>
                      <a:pt x="93" y="46"/>
                      <a:pt x="90" y="46"/>
                    </a:cubicBezTo>
                    <a:cubicBezTo>
                      <a:pt x="87" y="47"/>
                      <a:pt x="84" y="46"/>
                      <a:pt x="85" y="44"/>
                    </a:cubicBezTo>
                    <a:cubicBezTo>
                      <a:pt x="85" y="43"/>
                      <a:pt x="86" y="42"/>
                      <a:pt x="89" y="40"/>
                    </a:cubicBezTo>
                    <a:cubicBezTo>
                      <a:pt x="92" y="37"/>
                      <a:pt x="93" y="37"/>
                      <a:pt x="92" y="34"/>
                    </a:cubicBezTo>
                    <a:cubicBezTo>
                      <a:pt x="91" y="30"/>
                      <a:pt x="92" y="29"/>
                      <a:pt x="88" y="27"/>
                    </a:cubicBezTo>
                    <a:cubicBezTo>
                      <a:pt x="84" y="25"/>
                      <a:pt x="75" y="21"/>
                      <a:pt x="73" y="18"/>
                    </a:cubicBezTo>
                    <a:cubicBezTo>
                      <a:pt x="72" y="17"/>
                      <a:pt x="71" y="16"/>
                      <a:pt x="71" y="15"/>
                    </a:cubicBezTo>
                    <a:cubicBezTo>
                      <a:pt x="69" y="15"/>
                      <a:pt x="67" y="15"/>
                      <a:pt x="65" y="14"/>
                    </a:cubicBezTo>
                    <a:cubicBezTo>
                      <a:pt x="60" y="13"/>
                      <a:pt x="62" y="9"/>
                      <a:pt x="59" y="8"/>
                    </a:cubicBezTo>
                    <a:cubicBezTo>
                      <a:pt x="57" y="7"/>
                      <a:pt x="55" y="10"/>
                      <a:pt x="55" y="13"/>
                    </a:cubicBezTo>
                    <a:cubicBezTo>
                      <a:pt x="55" y="15"/>
                      <a:pt x="55" y="16"/>
                      <a:pt x="51" y="16"/>
                    </a:cubicBezTo>
                    <a:cubicBezTo>
                      <a:pt x="48" y="16"/>
                      <a:pt x="49" y="10"/>
                      <a:pt x="46" y="5"/>
                    </a:cubicBezTo>
                    <a:cubicBezTo>
                      <a:pt x="43" y="0"/>
                      <a:pt x="42" y="4"/>
                      <a:pt x="40" y="7"/>
                    </a:cubicBezTo>
                    <a:cubicBezTo>
                      <a:pt x="37" y="9"/>
                      <a:pt x="40" y="13"/>
                      <a:pt x="42" y="16"/>
                    </a:cubicBezTo>
                    <a:cubicBezTo>
                      <a:pt x="44" y="18"/>
                      <a:pt x="42" y="20"/>
                      <a:pt x="37" y="21"/>
                    </a:cubicBezTo>
                    <a:cubicBezTo>
                      <a:pt x="33" y="23"/>
                      <a:pt x="37" y="28"/>
                      <a:pt x="36" y="33"/>
                    </a:cubicBezTo>
                    <a:cubicBezTo>
                      <a:pt x="34" y="38"/>
                      <a:pt x="24" y="26"/>
                      <a:pt x="20" y="24"/>
                    </a:cubicBezTo>
                    <a:cubicBezTo>
                      <a:pt x="16" y="21"/>
                      <a:pt x="17" y="28"/>
                      <a:pt x="14" y="30"/>
                    </a:cubicBezTo>
                    <a:cubicBezTo>
                      <a:pt x="11" y="32"/>
                      <a:pt x="12" y="35"/>
                      <a:pt x="12" y="38"/>
                    </a:cubicBezTo>
                    <a:cubicBezTo>
                      <a:pt x="12" y="42"/>
                      <a:pt x="11" y="44"/>
                      <a:pt x="8" y="44"/>
                    </a:cubicBezTo>
                    <a:cubicBezTo>
                      <a:pt x="5" y="44"/>
                      <a:pt x="3" y="47"/>
                      <a:pt x="3" y="49"/>
                    </a:cubicBezTo>
                    <a:cubicBezTo>
                      <a:pt x="3" y="51"/>
                      <a:pt x="1" y="54"/>
                      <a:pt x="0" y="57"/>
                    </a:cubicBezTo>
                    <a:cubicBezTo>
                      <a:pt x="1" y="57"/>
                      <a:pt x="1" y="57"/>
                      <a:pt x="2" y="56"/>
                    </a:cubicBezTo>
                    <a:cubicBezTo>
                      <a:pt x="3" y="55"/>
                      <a:pt x="6" y="59"/>
                      <a:pt x="9" y="61"/>
                    </a:cubicBezTo>
                    <a:cubicBezTo>
                      <a:pt x="12" y="62"/>
                      <a:pt x="15" y="63"/>
                      <a:pt x="17" y="63"/>
                    </a:cubicBezTo>
                    <a:cubicBezTo>
                      <a:pt x="20" y="64"/>
                      <a:pt x="23" y="62"/>
                      <a:pt x="23" y="66"/>
                    </a:cubicBezTo>
                    <a:cubicBezTo>
                      <a:pt x="23" y="69"/>
                      <a:pt x="21" y="72"/>
                      <a:pt x="23" y="71"/>
                    </a:cubicBezTo>
                    <a:cubicBezTo>
                      <a:pt x="25" y="70"/>
                      <a:pt x="26" y="68"/>
                      <a:pt x="29" y="70"/>
                    </a:cubicBezTo>
                    <a:cubicBezTo>
                      <a:pt x="32" y="71"/>
                      <a:pt x="31" y="69"/>
                      <a:pt x="35" y="70"/>
                    </a:cubicBezTo>
                    <a:cubicBezTo>
                      <a:pt x="38" y="71"/>
                      <a:pt x="41" y="71"/>
                      <a:pt x="42" y="72"/>
                    </a:cubicBezTo>
                    <a:cubicBezTo>
                      <a:pt x="44" y="73"/>
                      <a:pt x="45" y="71"/>
                      <a:pt x="45" y="75"/>
                    </a:cubicBezTo>
                    <a:cubicBezTo>
                      <a:pt x="45" y="79"/>
                      <a:pt x="44" y="80"/>
                      <a:pt x="49" y="80"/>
                    </a:cubicBezTo>
                    <a:cubicBezTo>
                      <a:pt x="54" y="81"/>
                      <a:pt x="55" y="78"/>
                      <a:pt x="59" y="79"/>
                    </a:cubicBezTo>
                    <a:cubicBezTo>
                      <a:pt x="64" y="80"/>
                      <a:pt x="60" y="80"/>
                      <a:pt x="65" y="81"/>
                    </a:cubicBezTo>
                    <a:cubicBezTo>
                      <a:pt x="70" y="82"/>
                      <a:pt x="71" y="77"/>
                      <a:pt x="72" y="84"/>
                    </a:cubicBezTo>
                    <a:cubicBezTo>
                      <a:pt x="72" y="85"/>
                      <a:pt x="72" y="86"/>
                      <a:pt x="72" y="86"/>
                    </a:cubicBezTo>
                    <a:cubicBezTo>
                      <a:pt x="72" y="86"/>
                      <a:pt x="77" y="85"/>
                      <a:pt x="79" y="86"/>
                    </a:cubicBezTo>
                    <a:cubicBezTo>
                      <a:pt x="80" y="86"/>
                      <a:pt x="86" y="84"/>
                      <a:pt x="87" y="83"/>
                    </a:cubicBezTo>
                    <a:cubicBezTo>
                      <a:pt x="88" y="82"/>
                      <a:pt x="98" y="76"/>
                      <a:pt x="99" y="77"/>
                    </a:cubicBezTo>
                    <a:cubicBezTo>
                      <a:pt x="101" y="77"/>
                      <a:pt x="103" y="76"/>
                      <a:pt x="103" y="76"/>
                    </a:cubicBezTo>
                    <a:cubicBezTo>
                      <a:pt x="103" y="76"/>
                      <a:pt x="104" y="72"/>
                      <a:pt x="104" y="71"/>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98" name="Freeform 95">
                <a:extLst>
                  <a:ext uri="{FF2B5EF4-FFF2-40B4-BE49-F238E27FC236}">
                    <a16:creationId xmlns:a16="http://schemas.microsoft.com/office/drawing/2014/main" id="{3D741022-59E5-4E3E-8472-06BC0D8442AB}"/>
                  </a:ext>
                </a:extLst>
              </p:cNvPr>
              <p:cNvSpPr>
                <a:spLocks/>
              </p:cNvSpPr>
              <p:nvPr/>
            </p:nvSpPr>
            <p:spPr bwMode="auto">
              <a:xfrm>
                <a:off x="4271047" y="4654813"/>
                <a:ext cx="440161" cy="463522"/>
              </a:xfrm>
              <a:custGeom>
                <a:avLst/>
                <a:gdLst>
                  <a:gd name="T0" fmla="*/ 212 w 84"/>
                  <a:gd name="T1" fmla="*/ 109 h 89"/>
                  <a:gd name="T2" fmla="*/ 204 w 84"/>
                  <a:gd name="T3" fmla="*/ 93 h 89"/>
                  <a:gd name="T4" fmla="*/ 198 w 84"/>
                  <a:gd name="T5" fmla="*/ 80 h 89"/>
                  <a:gd name="T6" fmla="*/ 193 w 84"/>
                  <a:gd name="T7" fmla="*/ 64 h 89"/>
                  <a:gd name="T8" fmla="*/ 185 w 84"/>
                  <a:gd name="T9" fmla="*/ 53 h 89"/>
                  <a:gd name="T10" fmla="*/ 177 w 84"/>
                  <a:gd name="T11" fmla="*/ 43 h 89"/>
                  <a:gd name="T12" fmla="*/ 158 w 84"/>
                  <a:gd name="T13" fmla="*/ 37 h 89"/>
                  <a:gd name="T14" fmla="*/ 155 w 84"/>
                  <a:gd name="T15" fmla="*/ 29 h 89"/>
                  <a:gd name="T16" fmla="*/ 155 w 84"/>
                  <a:gd name="T17" fmla="*/ 16 h 89"/>
                  <a:gd name="T18" fmla="*/ 137 w 84"/>
                  <a:gd name="T19" fmla="*/ 16 h 89"/>
                  <a:gd name="T20" fmla="*/ 137 w 84"/>
                  <a:gd name="T21" fmla="*/ 27 h 89"/>
                  <a:gd name="T22" fmla="*/ 107 w 84"/>
                  <a:gd name="T23" fmla="*/ 27 h 89"/>
                  <a:gd name="T24" fmla="*/ 91 w 84"/>
                  <a:gd name="T25" fmla="*/ 0 h 89"/>
                  <a:gd name="T26" fmla="*/ 67 w 84"/>
                  <a:gd name="T27" fmla="*/ 16 h 89"/>
                  <a:gd name="T28" fmla="*/ 51 w 84"/>
                  <a:gd name="T29" fmla="*/ 16 h 89"/>
                  <a:gd name="T30" fmla="*/ 32 w 84"/>
                  <a:gd name="T31" fmla="*/ 16 h 89"/>
                  <a:gd name="T32" fmla="*/ 29 w 84"/>
                  <a:gd name="T33" fmla="*/ 35 h 89"/>
                  <a:gd name="T34" fmla="*/ 0 w 84"/>
                  <a:gd name="T35" fmla="*/ 69 h 89"/>
                  <a:gd name="T36" fmla="*/ 16 w 84"/>
                  <a:gd name="T37" fmla="*/ 99 h 89"/>
                  <a:gd name="T38" fmla="*/ 35 w 84"/>
                  <a:gd name="T39" fmla="*/ 112 h 89"/>
                  <a:gd name="T40" fmla="*/ 38 w 84"/>
                  <a:gd name="T41" fmla="*/ 146 h 89"/>
                  <a:gd name="T42" fmla="*/ 48 w 84"/>
                  <a:gd name="T43" fmla="*/ 192 h 89"/>
                  <a:gd name="T44" fmla="*/ 80 w 84"/>
                  <a:gd name="T45" fmla="*/ 210 h 89"/>
                  <a:gd name="T46" fmla="*/ 104 w 84"/>
                  <a:gd name="T47" fmla="*/ 226 h 89"/>
                  <a:gd name="T48" fmla="*/ 131 w 84"/>
                  <a:gd name="T49" fmla="*/ 234 h 89"/>
                  <a:gd name="T50" fmla="*/ 166 w 84"/>
                  <a:gd name="T51" fmla="*/ 218 h 89"/>
                  <a:gd name="T52" fmla="*/ 196 w 84"/>
                  <a:gd name="T53" fmla="*/ 226 h 89"/>
                  <a:gd name="T54" fmla="*/ 201 w 84"/>
                  <a:gd name="T55" fmla="*/ 210 h 89"/>
                  <a:gd name="T56" fmla="*/ 206 w 84"/>
                  <a:gd name="T57" fmla="*/ 192 h 89"/>
                  <a:gd name="T58" fmla="*/ 201 w 84"/>
                  <a:gd name="T59" fmla="*/ 173 h 89"/>
                  <a:gd name="T60" fmla="*/ 196 w 84"/>
                  <a:gd name="T61" fmla="*/ 157 h 89"/>
                  <a:gd name="T62" fmla="*/ 225 w 84"/>
                  <a:gd name="T63" fmla="*/ 136 h 89"/>
                  <a:gd name="T64" fmla="*/ 220 w 84"/>
                  <a:gd name="T65" fmla="*/ 128 h 89"/>
                  <a:gd name="T66" fmla="*/ 212 w 84"/>
                  <a:gd name="T67" fmla="*/ 109 h 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4" h="89">
                    <a:moveTo>
                      <a:pt x="79" y="41"/>
                    </a:moveTo>
                    <a:cubicBezTo>
                      <a:pt x="77" y="39"/>
                      <a:pt x="76" y="38"/>
                      <a:pt x="76" y="35"/>
                    </a:cubicBezTo>
                    <a:cubicBezTo>
                      <a:pt x="76" y="33"/>
                      <a:pt x="75" y="32"/>
                      <a:pt x="74" y="30"/>
                    </a:cubicBezTo>
                    <a:cubicBezTo>
                      <a:pt x="73" y="29"/>
                      <a:pt x="73" y="24"/>
                      <a:pt x="72" y="24"/>
                    </a:cubicBezTo>
                    <a:cubicBezTo>
                      <a:pt x="71" y="23"/>
                      <a:pt x="69" y="20"/>
                      <a:pt x="69" y="20"/>
                    </a:cubicBezTo>
                    <a:cubicBezTo>
                      <a:pt x="69" y="20"/>
                      <a:pt x="67" y="17"/>
                      <a:pt x="66" y="16"/>
                    </a:cubicBezTo>
                    <a:cubicBezTo>
                      <a:pt x="65" y="15"/>
                      <a:pt x="61" y="14"/>
                      <a:pt x="59" y="14"/>
                    </a:cubicBezTo>
                    <a:cubicBezTo>
                      <a:pt x="58" y="14"/>
                      <a:pt x="58" y="12"/>
                      <a:pt x="58" y="11"/>
                    </a:cubicBezTo>
                    <a:cubicBezTo>
                      <a:pt x="58" y="9"/>
                      <a:pt x="58" y="6"/>
                      <a:pt x="58" y="6"/>
                    </a:cubicBezTo>
                    <a:cubicBezTo>
                      <a:pt x="58" y="6"/>
                      <a:pt x="53" y="4"/>
                      <a:pt x="51" y="6"/>
                    </a:cubicBezTo>
                    <a:cubicBezTo>
                      <a:pt x="50" y="8"/>
                      <a:pt x="51" y="10"/>
                      <a:pt x="51" y="10"/>
                    </a:cubicBezTo>
                    <a:cubicBezTo>
                      <a:pt x="50" y="11"/>
                      <a:pt x="41" y="13"/>
                      <a:pt x="40" y="10"/>
                    </a:cubicBezTo>
                    <a:cubicBezTo>
                      <a:pt x="38" y="7"/>
                      <a:pt x="35" y="0"/>
                      <a:pt x="34" y="0"/>
                    </a:cubicBezTo>
                    <a:cubicBezTo>
                      <a:pt x="25" y="6"/>
                      <a:pt x="25" y="6"/>
                      <a:pt x="25" y="6"/>
                    </a:cubicBezTo>
                    <a:cubicBezTo>
                      <a:pt x="25" y="6"/>
                      <a:pt x="20" y="6"/>
                      <a:pt x="19" y="6"/>
                    </a:cubicBezTo>
                    <a:cubicBezTo>
                      <a:pt x="17" y="6"/>
                      <a:pt x="13" y="4"/>
                      <a:pt x="12" y="6"/>
                    </a:cubicBezTo>
                    <a:cubicBezTo>
                      <a:pt x="12" y="8"/>
                      <a:pt x="11" y="13"/>
                      <a:pt x="11" y="13"/>
                    </a:cubicBezTo>
                    <a:cubicBezTo>
                      <a:pt x="11" y="14"/>
                      <a:pt x="3" y="25"/>
                      <a:pt x="0" y="26"/>
                    </a:cubicBezTo>
                    <a:cubicBezTo>
                      <a:pt x="0" y="26"/>
                      <a:pt x="4" y="36"/>
                      <a:pt x="6" y="37"/>
                    </a:cubicBezTo>
                    <a:cubicBezTo>
                      <a:pt x="9" y="37"/>
                      <a:pt x="13" y="42"/>
                      <a:pt x="13" y="42"/>
                    </a:cubicBezTo>
                    <a:cubicBezTo>
                      <a:pt x="13" y="42"/>
                      <a:pt x="13" y="49"/>
                      <a:pt x="14" y="55"/>
                    </a:cubicBezTo>
                    <a:cubicBezTo>
                      <a:pt x="15" y="60"/>
                      <a:pt x="18" y="66"/>
                      <a:pt x="18" y="72"/>
                    </a:cubicBezTo>
                    <a:cubicBezTo>
                      <a:pt x="22" y="75"/>
                      <a:pt x="26" y="79"/>
                      <a:pt x="30" y="79"/>
                    </a:cubicBezTo>
                    <a:cubicBezTo>
                      <a:pt x="38" y="80"/>
                      <a:pt x="36" y="83"/>
                      <a:pt x="39" y="85"/>
                    </a:cubicBezTo>
                    <a:cubicBezTo>
                      <a:pt x="42" y="87"/>
                      <a:pt x="44" y="89"/>
                      <a:pt x="49" y="88"/>
                    </a:cubicBezTo>
                    <a:cubicBezTo>
                      <a:pt x="53" y="86"/>
                      <a:pt x="57" y="79"/>
                      <a:pt x="62" y="82"/>
                    </a:cubicBezTo>
                    <a:cubicBezTo>
                      <a:pt x="68" y="85"/>
                      <a:pt x="71" y="87"/>
                      <a:pt x="73" y="85"/>
                    </a:cubicBezTo>
                    <a:cubicBezTo>
                      <a:pt x="74" y="82"/>
                      <a:pt x="74" y="81"/>
                      <a:pt x="75" y="79"/>
                    </a:cubicBezTo>
                    <a:cubicBezTo>
                      <a:pt x="77" y="77"/>
                      <a:pt x="77" y="73"/>
                      <a:pt x="77" y="72"/>
                    </a:cubicBezTo>
                    <a:cubicBezTo>
                      <a:pt x="76" y="71"/>
                      <a:pt x="76" y="66"/>
                      <a:pt x="75" y="65"/>
                    </a:cubicBezTo>
                    <a:cubicBezTo>
                      <a:pt x="73" y="64"/>
                      <a:pt x="70" y="62"/>
                      <a:pt x="73" y="59"/>
                    </a:cubicBezTo>
                    <a:cubicBezTo>
                      <a:pt x="75" y="57"/>
                      <a:pt x="78" y="53"/>
                      <a:pt x="84" y="51"/>
                    </a:cubicBezTo>
                    <a:cubicBezTo>
                      <a:pt x="83" y="50"/>
                      <a:pt x="82" y="49"/>
                      <a:pt x="82" y="48"/>
                    </a:cubicBezTo>
                    <a:cubicBezTo>
                      <a:pt x="81" y="46"/>
                      <a:pt x="81" y="44"/>
                      <a:pt x="79" y="41"/>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99" name="Freeform 96">
                <a:extLst>
                  <a:ext uri="{FF2B5EF4-FFF2-40B4-BE49-F238E27FC236}">
                    <a16:creationId xmlns:a16="http://schemas.microsoft.com/office/drawing/2014/main" id="{18EA50A0-9365-4AB0-AFD6-6D5713F35854}"/>
                  </a:ext>
                </a:extLst>
              </p:cNvPr>
              <p:cNvSpPr>
                <a:spLocks/>
              </p:cNvSpPr>
              <p:nvPr/>
            </p:nvSpPr>
            <p:spPr bwMode="auto">
              <a:xfrm>
                <a:off x="4366904" y="4920800"/>
                <a:ext cx="684694" cy="547621"/>
              </a:xfrm>
              <a:custGeom>
                <a:avLst/>
                <a:gdLst>
                  <a:gd name="T0" fmla="*/ 350 w 131"/>
                  <a:gd name="T1" fmla="*/ 123 h 105"/>
                  <a:gd name="T2" fmla="*/ 331 w 131"/>
                  <a:gd name="T3" fmla="*/ 109 h 105"/>
                  <a:gd name="T4" fmla="*/ 310 w 131"/>
                  <a:gd name="T5" fmla="*/ 88 h 105"/>
                  <a:gd name="T6" fmla="*/ 307 w 131"/>
                  <a:gd name="T7" fmla="*/ 43 h 105"/>
                  <a:gd name="T8" fmla="*/ 291 w 131"/>
                  <a:gd name="T9" fmla="*/ 35 h 105"/>
                  <a:gd name="T10" fmla="*/ 278 w 131"/>
                  <a:gd name="T11" fmla="*/ 32 h 105"/>
                  <a:gd name="T12" fmla="*/ 265 w 131"/>
                  <a:gd name="T13" fmla="*/ 48 h 105"/>
                  <a:gd name="T14" fmla="*/ 251 w 131"/>
                  <a:gd name="T15" fmla="*/ 48 h 105"/>
                  <a:gd name="T16" fmla="*/ 248 w 131"/>
                  <a:gd name="T17" fmla="*/ 35 h 105"/>
                  <a:gd name="T18" fmla="*/ 238 w 131"/>
                  <a:gd name="T19" fmla="*/ 40 h 105"/>
                  <a:gd name="T20" fmla="*/ 230 w 131"/>
                  <a:gd name="T21" fmla="*/ 53 h 105"/>
                  <a:gd name="T22" fmla="*/ 216 w 131"/>
                  <a:gd name="T23" fmla="*/ 48 h 105"/>
                  <a:gd name="T24" fmla="*/ 206 w 131"/>
                  <a:gd name="T25" fmla="*/ 37 h 105"/>
                  <a:gd name="T26" fmla="*/ 187 w 131"/>
                  <a:gd name="T27" fmla="*/ 35 h 105"/>
                  <a:gd name="T28" fmla="*/ 179 w 131"/>
                  <a:gd name="T29" fmla="*/ 29 h 105"/>
                  <a:gd name="T30" fmla="*/ 179 w 131"/>
                  <a:gd name="T31" fmla="*/ 11 h 105"/>
                  <a:gd name="T32" fmla="*/ 176 w 131"/>
                  <a:gd name="T33" fmla="*/ 0 h 105"/>
                  <a:gd name="T34" fmla="*/ 147 w 131"/>
                  <a:gd name="T35" fmla="*/ 21 h 105"/>
                  <a:gd name="T36" fmla="*/ 152 w 131"/>
                  <a:gd name="T37" fmla="*/ 37 h 105"/>
                  <a:gd name="T38" fmla="*/ 158 w 131"/>
                  <a:gd name="T39" fmla="*/ 56 h 105"/>
                  <a:gd name="T40" fmla="*/ 152 w 131"/>
                  <a:gd name="T41" fmla="*/ 75 h 105"/>
                  <a:gd name="T42" fmla="*/ 147 w 131"/>
                  <a:gd name="T43" fmla="*/ 91 h 105"/>
                  <a:gd name="T44" fmla="*/ 118 w 131"/>
                  <a:gd name="T45" fmla="*/ 83 h 105"/>
                  <a:gd name="T46" fmla="*/ 83 w 131"/>
                  <a:gd name="T47" fmla="*/ 99 h 105"/>
                  <a:gd name="T48" fmla="*/ 56 w 131"/>
                  <a:gd name="T49" fmla="*/ 91 h 105"/>
                  <a:gd name="T50" fmla="*/ 32 w 131"/>
                  <a:gd name="T51" fmla="*/ 75 h 105"/>
                  <a:gd name="T52" fmla="*/ 0 w 131"/>
                  <a:gd name="T53" fmla="*/ 56 h 105"/>
                  <a:gd name="T54" fmla="*/ 0 w 131"/>
                  <a:gd name="T55" fmla="*/ 56 h 105"/>
                  <a:gd name="T56" fmla="*/ 21 w 131"/>
                  <a:gd name="T57" fmla="*/ 77 h 105"/>
                  <a:gd name="T58" fmla="*/ 35 w 131"/>
                  <a:gd name="T59" fmla="*/ 91 h 105"/>
                  <a:gd name="T60" fmla="*/ 29 w 131"/>
                  <a:gd name="T61" fmla="*/ 107 h 105"/>
                  <a:gd name="T62" fmla="*/ 59 w 131"/>
                  <a:gd name="T63" fmla="*/ 117 h 105"/>
                  <a:gd name="T64" fmla="*/ 43 w 131"/>
                  <a:gd name="T65" fmla="*/ 149 h 105"/>
                  <a:gd name="T66" fmla="*/ 37 w 131"/>
                  <a:gd name="T67" fmla="*/ 155 h 105"/>
                  <a:gd name="T68" fmla="*/ 56 w 131"/>
                  <a:gd name="T69" fmla="*/ 155 h 105"/>
                  <a:gd name="T70" fmla="*/ 64 w 131"/>
                  <a:gd name="T71" fmla="*/ 160 h 105"/>
                  <a:gd name="T72" fmla="*/ 69 w 131"/>
                  <a:gd name="T73" fmla="*/ 171 h 105"/>
                  <a:gd name="T74" fmla="*/ 104 w 131"/>
                  <a:gd name="T75" fmla="*/ 168 h 105"/>
                  <a:gd name="T76" fmla="*/ 112 w 131"/>
                  <a:gd name="T77" fmla="*/ 155 h 105"/>
                  <a:gd name="T78" fmla="*/ 123 w 131"/>
                  <a:gd name="T79" fmla="*/ 147 h 105"/>
                  <a:gd name="T80" fmla="*/ 134 w 131"/>
                  <a:gd name="T81" fmla="*/ 147 h 105"/>
                  <a:gd name="T82" fmla="*/ 144 w 131"/>
                  <a:gd name="T83" fmla="*/ 149 h 105"/>
                  <a:gd name="T84" fmla="*/ 136 w 131"/>
                  <a:gd name="T85" fmla="*/ 168 h 105"/>
                  <a:gd name="T86" fmla="*/ 166 w 131"/>
                  <a:gd name="T87" fmla="*/ 173 h 105"/>
                  <a:gd name="T88" fmla="*/ 174 w 131"/>
                  <a:gd name="T89" fmla="*/ 192 h 105"/>
                  <a:gd name="T90" fmla="*/ 198 w 131"/>
                  <a:gd name="T91" fmla="*/ 197 h 105"/>
                  <a:gd name="T92" fmla="*/ 206 w 131"/>
                  <a:gd name="T93" fmla="*/ 211 h 105"/>
                  <a:gd name="T94" fmla="*/ 208 w 131"/>
                  <a:gd name="T95" fmla="*/ 232 h 105"/>
                  <a:gd name="T96" fmla="*/ 195 w 131"/>
                  <a:gd name="T97" fmla="*/ 256 h 105"/>
                  <a:gd name="T98" fmla="*/ 200 w 131"/>
                  <a:gd name="T99" fmla="*/ 261 h 105"/>
                  <a:gd name="T100" fmla="*/ 206 w 131"/>
                  <a:gd name="T101" fmla="*/ 280 h 105"/>
                  <a:gd name="T102" fmla="*/ 211 w 131"/>
                  <a:gd name="T103" fmla="*/ 280 h 105"/>
                  <a:gd name="T104" fmla="*/ 214 w 131"/>
                  <a:gd name="T105" fmla="*/ 280 h 105"/>
                  <a:gd name="T106" fmla="*/ 230 w 131"/>
                  <a:gd name="T107" fmla="*/ 267 h 105"/>
                  <a:gd name="T108" fmla="*/ 251 w 131"/>
                  <a:gd name="T109" fmla="*/ 245 h 105"/>
                  <a:gd name="T110" fmla="*/ 275 w 131"/>
                  <a:gd name="T111" fmla="*/ 211 h 105"/>
                  <a:gd name="T112" fmla="*/ 294 w 131"/>
                  <a:gd name="T113" fmla="*/ 208 h 105"/>
                  <a:gd name="T114" fmla="*/ 299 w 131"/>
                  <a:gd name="T115" fmla="*/ 184 h 105"/>
                  <a:gd name="T116" fmla="*/ 305 w 131"/>
                  <a:gd name="T117" fmla="*/ 155 h 105"/>
                  <a:gd name="T118" fmla="*/ 350 w 131"/>
                  <a:gd name="T119" fmla="*/ 123 h 1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1" h="105">
                    <a:moveTo>
                      <a:pt x="131" y="46"/>
                    </a:moveTo>
                    <a:cubicBezTo>
                      <a:pt x="131" y="46"/>
                      <a:pt x="127" y="42"/>
                      <a:pt x="124" y="41"/>
                    </a:cubicBezTo>
                    <a:cubicBezTo>
                      <a:pt x="122" y="39"/>
                      <a:pt x="116" y="33"/>
                      <a:pt x="116" y="33"/>
                    </a:cubicBezTo>
                    <a:cubicBezTo>
                      <a:pt x="115" y="16"/>
                      <a:pt x="115" y="16"/>
                      <a:pt x="115" y="16"/>
                    </a:cubicBezTo>
                    <a:cubicBezTo>
                      <a:pt x="115" y="16"/>
                      <a:pt x="110" y="15"/>
                      <a:pt x="109" y="13"/>
                    </a:cubicBezTo>
                    <a:cubicBezTo>
                      <a:pt x="108" y="12"/>
                      <a:pt x="108" y="9"/>
                      <a:pt x="104" y="12"/>
                    </a:cubicBezTo>
                    <a:cubicBezTo>
                      <a:pt x="101" y="15"/>
                      <a:pt x="100" y="17"/>
                      <a:pt x="99" y="18"/>
                    </a:cubicBezTo>
                    <a:cubicBezTo>
                      <a:pt x="98" y="19"/>
                      <a:pt x="95" y="19"/>
                      <a:pt x="94" y="18"/>
                    </a:cubicBezTo>
                    <a:cubicBezTo>
                      <a:pt x="93" y="17"/>
                      <a:pt x="94" y="13"/>
                      <a:pt x="93" y="13"/>
                    </a:cubicBezTo>
                    <a:cubicBezTo>
                      <a:pt x="93" y="13"/>
                      <a:pt x="91" y="13"/>
                      <a:pt x="89" y="15"/>
                    </a:cubicBezTo>
                    <a:cubicBezTo>
                      <a:pt x="88" y="17"/>
                      <a:pt x="87" y="19"/>
                      <a:pt x="86" y="20"/>
                    </a:cubicBezTo>
                    <a:cubicBezTo>
                      <a:pt x="85" y="21"/>
                      <a:pt x="82" y="19"/>
                      <a:pt x="81" y="18"/>
                    </a:cubicBezTo>
                    <a:cubicBezTo>
                      <a:pt x="79" y="17"/>
                      <a:pt x="78" y="14"/>
                      <a:pt x="77" y="14"/>
                    </a:cubicBezTo>
                    <a:cubicBezTo>
                      <a:pt x="75" y="14"/>
                      <a:pt x="71" y="12"/>
                      <a:pt x="70" y="13"/>
                    </a:cubicBezTo>
                    <a:cubicBezTo>
                      <a:pt x="69" y="13"/>
                      <a:pt x="67" y="13"/>
                      <a:pt x="67" y="11"/>
                    </a:cubicBezTo>
                    <a:cubicBezTo>
                      <a:pt x="67" y="9"/>
                      <a:pt x="67" y="6"/>
                      <a:pt x="67" y="4"/>
                    </a:cubicBezTo>
                    <a:cubicBezTo>
                      <a:pt x="67" y="2"/>
                      <a:pt x="66" y="1"/>
                      <a:pt x="66" y="0"/>
                    </a:cubicBezTo>
                    <a:cubicBezTo>
                      <a:pt x="60" y="2"/>
                      <a:pt x="57" y="6"/>
                      <a:pt x="55" y="8"/>
                    </a:cubicBezTo>
                    <a:cubicBezTo>
                      <a:pt x="52" y="11"/>
                      <a:pt x="56" y="13"/>
                      <a:pt x="57" y="14"/>
                    </a:cubicBezTo>
                    <a:cubicBezTo>
                      <a:pt x="58" y="15"/>
                      <a:pt x="58" y="20"/>
                      <a:pt x="59" y="21"/>
                    </a:cubicBezTo>
                    <a:cubicBezTo>
                      <a:pt x="59" y="22"/>
                      <a:pt x="59" y="26"/>
                      <a:pt x="57" y="28"/>
                    </a:cubicBezTo>
                    <a:cubicBezTo>
                      <a:pt x="56" y="30"/>
                      <a:pt x="56" y="31"/>
                      <a:pt x="55" y="34"/>
                    </a:cubicBezTo>
                    <a:cubicBezTo>
                      <a:pt x="53" y="36"/>
                      <a:pt x="50" y="34"/>
                      <a:pt x="44" y="31"/>
                    </a:cubicBezTo>
                    <a:cubicBezTo>
                      <a:pt x="39" y="28"/>
                      <a:pt x="35" y="35"/>
                      <a:pt x="31" y="37"/>
                    </a:cubicBezTo>
                    <a:cubicBezTo>
                      <a:pt x="26" y="38"/>
                      <a:pt x="24" y="36"/>
                      <a:pt x="21" y="34"/>
                    </a:cubicBezTo>
                    <a:cubicBezTo>
                      <a:pt x="18" y="32"/>
                      <a:pt x="20" y="29"/>
                      <a:pt x="12" y="28"/>
                    </a:cubicBezTo>
                    <a:cubicBezTo>
                      <a:pt x="8" y="28"/>
                      <a:pt x="4" y="24"/>
                      <a:pt x="0" y="21"/>
                    </a:cubicBezTo>
                    <a:cubicBezTo>
                      <a:pt x="0" y="21"/>
                      <a:pt x="0" y="21"/>
                      <a:pt x="0" y="21"/>
                    </a:cubicBezTo>
                    <a:cubicBezTo>
                      <a:pt x="1" y="27"/>
                      <a:pt x="4" y="29"/>
                      <a:pt x="8" y="29"/>
                    </a:cubicBezTo>
                    <a:cubicBezTo>
                      <a:pt x="12" y="29"/>
                      <a:pt x="12" y="31"/>
                      <a:pt x="13" y="34"/>
                    </a:cubicBezTo>
                    <a:cubicBezTo>
                      <a:pt x="14" y="38"/>
                      <a:pt x="9" y="39"/>
                      <a:pt x="11" y="40"/>
                    </a:cubicBezTo>
                    <a:cubicBezTo>
                      <a:pt x="12" y="40"/>
                      <a:pt x="19" y="42"/>
                      <a:pt x="22" y="44"/>
                    </a:cubicBezTo>
                    <a:cubicBezTo>
                      <a:pt x="25" y="45"/>
                      <a:pt x="20" y="53"/>
                      <a:pt x="16" y="56"/>
                    </a:cubicBezTo>
                    <a:cubicBezTo>
                      <a:pt x="15" y="57"/>
                      <a:pt x="15" y="57"/>
                      <a:pt x="14" y="58"/>
                    </a:cubicBezTo>
                    <a:cubicBezTo>
                      <a:pt x="21" y="58"/>
                      <a:pt x="21" y="58"/>
                      <a:pt x="21" y="58"/>
                    </a:cubicBezTo>
                    <a:cubicBezTo>
                      <a:pt x="21" y="58"/>
                      <a:pt x="25" y="58"/>
                      <a:pt x="24" y="60"/>
                    </a:cubicBezTo>
                    <a:cubicBezTo>
                      <a:pt x="22" y="62"/>
                      <a:pt x="23" y="64"/>
                      <a:pt x="26" y="64"/>
                    </a:cubicBezTo>
                    <a:cubicBezTo>
                      <a:pt x="30" y="64"/>
                      <a:pt x="39" y="63"/>
                      <a:pt x="39" y="63"/>
                    </a:cubicBezTo>
                    <a:cubicBezTo>
                      <a:pt x="39" y="63"/>
                      <a:pt x="41" y="60"/>
                      <a:pt x="42" y="58"/>
                    </a:cubicBezTo>
                    <a:cubicBezTo>
                      <a:pt x="43" y="56"/>
                      <a:pt x="44" y="54"/>
                      <a:pt x="46" y="55"/>
                    </a:cubicBezTo>
                    <a:cubicBezTo>
                      <a:pt x="47" y="57"/>
                      <a:pt x="48" y="55"/>
                      <a:pt x="50" y="55"/>
                    </a:cubicBezTo>
                    <a:cubicBezTo>
                      <a:pt x="53" y="54"/>
                      <a:pt x="56" y="51"/>
                      <a:pt x="54" y="56"/>
                    </a:cubicBezTo>
                    <a:cubicBezTo>
                      <a:pt x="52" y="61"/>
                      <a:pt x="49" y="62"/>
                      <a:pt x="51" y="63"/>
                    </a:cubicBezTo>
                    <a:cubicBezTo>
                      <a:pt x="54" y="64"/>
                      <a:pt x="61" y="63"/>
                      <a:pt x="62" y="65"/>
                    </a:cubicBezTo>
                    <a:cubicBezTo>
                      <a:pt x="63" y="67"/>
                      <a:pt x="62" y="72"/>
                      <a:pt x="65" y="72"/>
                    </a:cubicBezTo>
                    <a:cubicBezTo>
                      <a:pt x="69" y="72"/>
                      <a:pt x="72" y="72"/>
                      <a:pt x="74" y="74"/>
                    </a:cubicBezTo>
                    <a:cubicBezTo>
                      <a:pt x="75" y="76"/>
                      <a:pt x="73" y="78"/>
                      <a:pt x="77" y="79"/>
                    </a:cubicBezTo>
                    <a:cubicBezTo>
                      <a:pt x="80" y="79"/>
                      <a:pt x="79" y="85"/>
                      <a:pt x="78" y="87"/>
                    </a:cubicBezTo>
                    <a:cubicBezTo>
                      <a:pt x="77" y="89"/>
                      <a:pt x="75" y="92"/>
                      <a:pt x="73" y="96"/>
                    </a:cubicBezTo>
                    <a:cubicBezTo>
                      <a:pt x="74" y="96"/>
                      <a:pt x="75" y="97"/>
                      <a:pt x="75" y="98"/>
                    </a:cubicBezTo>
                    <a:cubicBezTo>
                      <a:pt x="77" y="101"/>
                      <a:pt x="75" y="104"/>
                      <a:pt x="77" y="105"/>
                    </a:cubicBezTo>
                    <a:cubicBezTo>
                      <a:pt x="78" y="105"/>
                      <a:pt x="79" y="105"/>
                      <a:pt x="79" y="105"/>
                    </a:cubicBezTo>
                    <a:cubicBezTo>
                      <a:pt x="80" y="105"/>
                      <a:pt x="80" y="105"/>
                      <a:pt x="80" y="105"/>
                    </a:cubicBezTo>
                    <a:cubicBezTo>
                      <a:pt x="80" y="105"/>
                      <a:pt x="85" y="100"/>
                      <a:pt x="86" y="100"/>
                    </a:cubicBezTo>
                    <a:cubicBezTo>
                      <a:pt x="87" y="100"/>
                      <a:pt x="92" y="93"/>
                      <a:pt x="94" y="92"/>
                    </a:cubicBezTo>
                    <a:cubicBezTo>
                      <a:pt x="96" y="91"/>
                      <a:pt x="102" y="79"/>
                      <a:pt x="103" y="79"/>
                    </a:cubicBezTo>
                    <a:cubicBezTo>
                      <a:pt x="103" y="79"/>
                      <a:pt x="109" y="78"/>
                      <a:pt x="110" y="78"/>
                    </a:cubicBezTo>
                    <a:cubicBezTo>
                      <a:pt x="111" y="78"/>
                      <a:pt x="112" y="71"/>
                      <a:pt x="112" y="69"/>
                    </a:cubicBezTo>
                    <a:cubicBezTo>
                      <a:pt x="111" y="66"/>
                      <a:pt x="111" y="60"/>
                      <a:pt x="114" y="58"/>
                    </a:cubicBezTo>
                    <a:cubicBezTo>
                      <a:pt x="117" y="55"/>
                      <a:pt x="131" y="46"/>
                      <a:pt x="131" y="46"/>
                    </a:cubicBezTo>
                    <a:close/>
                  </a:path>
                </a:pathLst>
              </a:custGeom>
              <a:solidFill>
                <a:srgbClr val="2B8D8A"/>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00" name="Freeform 97">
                <a:extLst>
                  <a:ext uri="{FF2B5EF4-FFF2-40B4-BE49-F238E27FC236}">
                    <a16:creationId xmlns:a16="http://schemas.microsoft.com/office/drawing/2014/main" id="{B763D5D8-5AE6-40B7-8B2A-CCE6BFF88F67}"/>
                  </a:ext>
                </a:extLst>
              </p:cNvPr>
              <p:cNvSpPr>
                <a:spLocks/>
              </p:cNvSpPr>
              <p:nvPr/>
            </p:nvSpPr>
            <p:spPr bwMode="auto">
              <a:xfrm>
                <a:off x="4124326" y="5186788"/>
                <a:ext cx="661219" cy="449832"/>
              </a:xfrm>
              <a:custGeom>
                <a:avLst/>
                <a:gdLst>
                  <a:gd name="T0" fmla="*/ 330 w 126"/>
                  <a:gd name="T1" fmla="*/ 75 h 86"/>
                  <a:gd name="T2" fmla="*/ 322 w 126"/>
                  <a:gd name="T3" fmla="*/ 64 h 86"/>
                  <a:gd name="T4" fmla="*/ 298 w 126"/>
                  <a:gd name="T5" fmla="*/ 56 h 86"/>
                  <a:gd name="T6" fmla="*/ 290 w 126"/>
                  <a:gd name="T7" fmla="*/ 37 h 86"/>
                  <a:gd name="T8" fmla="*/ 260 w 126"/>
                  <a:gd name="T9" fmla="*/ 35 h 86"/>
                  <a:gd name="T10" fmla="*/ 268 w 126"/>
                  <a:gd name="T11" fmla="*/ 13 h 86"/>
                  <a:gd name="T12" fmla="*/ 258 w 126"/>
                  <a:gd name="T13" fmla="*/ 11 h 86"/>
                  <a:gd name="T14" fmla="*/ 247 w 126"/>
                  <a:gd name="T15" fmla="*/ 13 h 86"/>
                  <a:gd name="T16" fmla="*/ 236 w 126"/>
                  <a:gd name="T17" fmla="*/ 19 h 86"/>
                  <a:gd name="T18" fmla="*/ 228 w 126"/>
                  <a:gd name="T19" fmla="*/ 32 h 86"/>
                  <a:gd name="T20" fmla="*/ 193 w 126"/>
                  <a:gd name="T21" fmla="*/ 35 h 86"/>
                  <a:gd name="T22" fmla="*/ 188 w 126"/>
                  <a:gd name="T23" fmla="*/ 24 h 86"/>
                  <a:gd name="T24" fmla="*/ 180 w 126"/>
                  <a:gd name="T25" fmla="*/ 19 h 86"/>
                  <a:gd name="T26" fmla="*/ 161 w 126"/>
                  <a:gd name="T27" fmla="*/ 19 h 86"/>
                  <a:gd name="T28" fmla="*/ 139 w 126"/>
                  <a:gd name="T29" fmla="*/ 40 h 86"/>
                  <a:gd name="T30" fmla="*/ 115 w 126"/>
                  <a:gd name="T31" fmla="*/ 51 h 86"/>
                  <a:gd name="T32" fmla="*/ 107 w 126"/>
                  <a:gd name="T33" fmla="*/ 70 h 86"/>
                  <a:gd name="T34" fmla="*/ 91 w 126"/>
                  <a:gd name="T35" fmla="*/ 80 h 86"/>
                  <a:gd name="T36" fmla="*/ 72 w 126"/>
                  <a:gd name="T37" fmla="*/ 83 h 86"/>
                  <a:gd name="T38" fmla="*/ 64 w 126"/>
                  <a:gd name="T39" fmla="*/ 104 h 86"/>
                  <a:gd name="T40" fmla="*/ 38 w 126"/>
                  <a:gd name="T41" fmla="*/ 112 h 86"/>
                  <a:gd name="T42" fmla="*/ 16 w 126"/>
                  <a:gd name="T43" fmla="*/ 110 h 86"/>
                  <a:gd name="T44" fmla="*/ 16 w 126"/>
                  <a:gd name="T45" fmla="*/ 147 h 86"/>
                  <a:gd name="T46" fmla="*/ 5 w 126"/>
                  <a:gd name="T47" fmla="*/ 166 h 86"/>
                  <a:gd name="T48" fmla="*/ 3 w 126"/>
                  <a:gd name="T49" fmla="*/ 163 h 86"/>
                  <a:gd name="T50" fmla="*/ 0 w 126"/>
                  <a:gd name="T51" fmla="*/ 185 h 86"/>
                  <a:gd name="T52" fmla="*/ 11 w 126"/>
                  <a:gd name="T53" fmla="*/ 203 h 86"/>
                  <a:gd name="T54" fmla="*/ 46 w 126"/>
                  <a:gd name="T55" fmla="*/ 206 h 86"/>
                  <a:gd name="T56" fmla="*/ 67 w 126"/>
                  <a:gd name="T57" fmla="*/ 174 h 86"/>
                  <a:gd name="T58" fmla="*/ 80 w 126"/>
                  <a:gd name="T59" fmla="*/ 195 h 86"/>
                  <a:gd name="T60" fmla="*/ 97 w 126"/>
                  <a:gd name="T61" fmla="*/ 203 h 86"/>
                  <a:gd name="T62" fmla="*/ 107 w 126"/>
                  <a:gd name="T63" fmla="*/ 211 h 86"/>
                  <a:gd name="T64" fmla="*/ 126 w 126"/>
                  <a:gd name="T65" fmla="*/ 211 h 86"/>
                  <a:gd name="T66" fmla="*/ 142 w 126"/>
                  <a:gd name="T67" fmla="*/ 230 h 86"/>
                  <a:gd name="T68" fmla="*/ 150 w 126"/>
                  <a:gd name="T69" fmla="*/ 219 h 86"/>
                  <a:gd name="T70" fmla="*/ 166 w 126"/>
                  <a:gd name="T71" fmla="*/ 209 h 86"/>
                  <a:gd name="T72" fmla="*/ 182 w 126"/>
                  <a:gd name="T73" fmla="*/ 203 h 86"/>
                  <a:gd name="T74" fmla="*/ 204 w 126"/>
                  <a:gd name="T75" fmla="*/ 193 h 86"/>
                  <a:gd name="T76" fmla="*/ 231 w 126"/>
                  <a:gd name="T77" fmla="*/ 174 h 86"/>
                  <a:gd name="T78" fmla="*/ 247 w 126"/>
                  <a:gd name="T79" fmla="*/ 171 h 86"/>
                  <a:gd name="T80" fmla="*/ 263 w 126"/>
                  <a:gd name="T81" fmla="*/ 155 h 86"/>
                  <a:gd name="T82" fmla="*/ 279 w 126"/>
                  <a:gd name="T83" fmla="*/ 147 h 86"/>
                  <a:gd name="T84" fmla="*/ 292 w 126"/>
                  <a:gd name="T85" fmla="*/ 128 h 86"/>
                  <a:gd name="T86" fmla="*/ 319 w 126"/>
                  <a:gd name="T87" fmla="*/ 123 h 86"/>
                  <a:gd name="T88" fmla="*/ 333 w 126"/>
                  <a:gd name="T89" fmla="*/ 99 h 86"/>
                  <a:gd name="T90" fmla="*/ 330 w 126"/>
                  <a:gd name="T91" fmla="*/ 75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6" h="86">
                    <a:moveTo>
                      <a:pt x="123" y="28"/>
                    </a:moveTo>
                    <a:cubicBezTo>
                      <a:pt x="119" y="27"/>
                      <a:pt x="121" y="26"/>
                      <a:pt x="120" y="24"/>
                    </a:cubicBezTo>
                    <a:cubicBezTo>
                      <a:pt x="118" y="22"/>
                      <a:pt x="115" y="21"/>
                      <a:pt x="111" y="21"/>
                    </a:cubicBezTo>
                    <a:cubicBezTo>
                      <a:pt x="108" y="21"/>
                      <a:pt x="109" y="17"/>
                      <a:pt x="108" y="14"/>
                    </a:cubicBezTo>
                    <a:cubicBezTo>
                      <a:pt x="107" y="12"/>
                      <a:pt x="100" y="14"/>
                      <a:pt x="97" y="13"/>
                    </a:cubicBezTo>
                    <a:cubicBezTo>
                      <a:pt x="95" y="12"/>
                      <a:pt x="98" y="10"/>
                      <a:pt x="100" y="5"/>
                    </a:cubicBezTo>
                    <a:cubicBezTo>
                      <a:pt x="102" y="0"/>
                      <a:pt x="99" y="3"/>
                      <a:pt x="96" y="4"/>
                    </a:cubicBezTo>
                    <a:cubicBezTo>
                      <a:pt x="94" y="5"/>
                      <a:pt x="93" y="6"/>
                      <a:pt x="92" y="5"/>
                    </a:cubicBezTo>
                    <a:cubicBezTo>
                      <a:pt x="90" y="3"/>
                      <a:pt x="89" y="6"/>
                      <a:pt x="88" y="7"/>
                    </a:cubicBezTo>
                    <a:cubicBezTo>
                      <a:pt x="87" y="9"/>
                      <a:pt x="85" y="12"/>
                      <a:pt x="85" y="12"/>
                    </a:cubicBezTo>
                    <a:cubicBezTo>
                      <a:pt x="85" y="12"/>
                      <a:pt x="76" y="13"/>
                      <a:pt x="72" y="13"/>
                    </a:cubicBezTo>
                    <a:cubicBezTo>
                      <a:pt x="69" y="14"/>
                      <a:pt x="68" y="11"/>
                      <a:pt x="70" y="9"/>
                    </a:cubicBezTo>
                    <a:cubicBezTo>
                      <a:pt x="71" y="7"/>
                      <a:pt x="67" y="7"/>
                      <a:pt x="67" y="7"/>
                    </a:cubicBezTo>
                    <a:cubicBezTo>
                      <a:pt x="60" y="7"/>
                      <a:pt x="60" y="7"/>
                      <a:pt x="60" y="7"/>
                    </a:cubicBezTo>
                    <a:cubicBezTo>
                      <a:pt x="57" y="9"/>
                      <a:pt x="56" y="11"/>
                      <a:pt x="52" y="15"/>
                    </a:cubicBezTo>
                    <a:cubicBezTo>
                      <a:pt x="48" y="20"/>
                      <a:pt x="48" y="20"/>
                      <a:pt x="43" y="19"/>
                    </a:cubicBezTo>
                    <a:cubicBezTo>
                      <a:pt x="38" y="18"/>
                      <a:pt x="41" y="21"/>
                      <a:pt x="40" y="26"/>
                    </a:cubicBezTo>
                    <a:cubicBezTo>
                      <a:pt x="38" y="31"/>
                      <a:pt x="37" y="31"/>
                      <a:pt x="34" y="30"/>
                    </a:cubicBezTo>
                    <a:cubicBezTo>
                      <a:pt x="32" y="29"/>
                      <a:pt x="27" y="31"/>
                      <a:pt x="27" y="31"/>
                    </a:cubicBezTo>
                    <a:cubicBezTo>
                      <a:pt x="27" y="31"/>
                      <a:pt x="25" y="36"/>
                      <a:pt x="24" y="39"/>
                    </a:cubicBezTo>
                    <a:cubicBezTo>
                      <a:pt x="22" y="42"/>
                      <a:pt x="18" y="44"/>
                      <a:pt x="14" y="42"/>
                    </a:cubicBezTo>
                    <a:cubicBezTo>
                      <a:pt x="11" y="40"/>
                      <a:pt x="9" y="39"/>
                      <a:pt x="6" y="41"/>
                    </a:cubicBezTo>
                    <a:cubicBezTo>
                      <a:pt x="3" y="43"/>
                      <a:pt x="4" y="50"/>
                      <a:pt x="6" y="55"/>
                    </a:cubicBezTo>
                    <a:cubicBezTo>
                      <a:pt x="9" y="61"/>
                      <a:pt x="2" y="62"/>
                      <a:pt x="2" y="62"/>
                    </a:cubicBezTo>
                    <a:cubicBezTo>
                      <a:pt x="2" y="62"/>
                      <a:pt x="2" y="62"/>
                      <a:pt x="1" y="61"/>
                    </a:cubicBezTo>
                    <a:cubicBezTo>
                      <a:pt x="0" y="69"/>
                      <a:pt x="0" y="69"/>
                      <a:pt x="0" y="69"/>
                    </a:cubicBezTo>
                    <a:cubicBezTo>
                      <a:pt x="0" y="69"/>
                      <a:pt x="0" y="75"/>
                      <a:pt x="4" y="76"/>
                    </a:cubicBezTo>
                    <a:cubicBezTo>
                      <a:pt x="7" y="78"/>
                      <a:pt x="14" y="81"/>
                      <a:pt x="17" y="77"/>
                    </a:cubicBezTo>
                    <a:cubicBezTo>
                      <a:pt x="19" y="72"/>
                      <a:pt x="23" y="61"/>
                      <a:pt x="25" y="65"/>
                    </a:cubicBezTo>
                    <a:cubicBezTo>
                      <a:pt x="27" y="70"/>
                      <a:pt x="25" y="73"/>
                      <a:pt x="30" y="73"/>
                    </a:cubicBezTo>
                    <a:cubicBezTo>
                      <a:pt x="34" y="73"/>
                      <a:pt x="34" y="74"/>
                      <a:pt x="36" y="76"/>
                    </a:cubicBezTo>
                    <a:cubicBezTo>
                      <a:pt x="37" y="78"/>
                      <a:pt x="37" y="80"/>
                      <a:pt x="40" y="79"/>
                    </a:cubicBezTo>
                    <a:cubicBezTo>
                      <a:pt x="43" y="78"/>
                      <a:pt x="44" y="77"/>
                      <a:pt x="47" y="79"/>
                    </a:cubicBezTo>
                    <a:cubicBezTo>
                      <a:pt x="48" y="80"/>
                      <a:pt x="51" y="83"/>
                      <a:pt x="53" y="86"/>
                    </a:cubicBezTo>
                    <a:cubicBezTo>
                      <a:pt x="54" y="84"/>
                      <a:pt x="54" y="82"/>
                      <a:pt x="56" y="82"/>
                    </a:cubicBezTo>
                    <a:cubicBezTo>
                      <a:pt x="59" y="82"/>
                      <a:pt x="58" y="78"/>
                      <a:pt x="62" y="78"/>
                    </a:cubicBezTo>
                    <a:cubicBezTo>
                      <a:pt x="66" y="77"/>
                      <a:pt x="63" y="77"/>
                      <a:pt x="68" y="76"/>
                    </a:cubicBezTo>
                    <a:cubicBezTo>
                      <a:pt x="73" y="75"/>
                      <a:pt x="76" y="72"/>
                      <a:pt x="76" y="72"/>
                    </a:cubicBezTo>
                    <a:cubicBezTo>
                      <a:pt x="76" y="72"/>
                      <a:pt x="82" y="65"/>
                      <a:pt x="86" y="65"/>
                    </a:cubicBezTo>
                    <a:cubicBezTo>
                      <a:pt x="90" y="66"/>
                      <a:pt x="90" y="66"/>
                      <a:pt x="92" y="64"/>
                    </a:cubicBezTo>
                    <a:cubicBezTo>
                      <a:pt x="95" y="61"/>
                      <a:pt x="95" y="58"/>
                      <a:pt x="98" y="58"/>
                    </a:cubicBezTo>
                    <a:cubicBezTo>
                      <a:pt x="102" y="58"/>
                      <a:pt x="102" y="58"/>
                      <a:pt x="104" y="55"/>
                    </a:cubicBezTo>
                    <a:cubicBezTo>
                      <a:pt x="106" y="52"/>
                      <a:pt x="106" y="49"/>
                      <a:pt x="109" y="48"/>
                    </a:cubicBezTo>
                    <a:cubicBezTo>
                      <a:pt x="112" y="48"/>
                      <a:pt x="117" y="45"/>
                      <a:pt x="119" y="46"/>
                    </a:cubicBezTo>
                    <a:cubicBezTo>
                      <a:pt x="121" y="41"/>
                      <a:pt x="123" y="38"/>
                      <a:pt x="124" y="37"/>
                    </a:cubicBezTo>
                    <a:cubicBezTo>
                      <a:pt x="125" y="34"/>
                      <a:pt x="126" y="29"/>
                      <a:pt x="123" y="28"/>
                    </a:cubicBezTo>
                    <a:close/>
                  </a:path>
                </a:pathLst>
              </a:custGeom>
              <a:solidFill>
                <a:srgbClr val="2B8D8A"/>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01" name="Freeform 98">
                <a:extLst>
                  <a:ext uri="{FF2B5EF4-FFF2-40B4-BE49-F238E27FC236}">
                    <a16:creationId xmlns:a16="http://schemas.microsoft.com/office/drawing/2014/main" id="{28C34DF5-4593-4CF4-BEB9-7A8DC0C98776}"/>
                  </a:ext>
                </a:extLst>
              </p:cNvPr>
              <p:cNvSpPr>
                <a:spLocks/>
              </p:cNvSpPr>
              <p:nvPr/>
            </p:nvSpPr>
            <p:spPr bwMode="auto">
              <a:xfrm>
                <a:off x="3764373" y="5458643"/>
                <a:ext cx="637744" cy="481124"/>
              </a:xfrm>
              <a:custGeom>
                <a:avLst/>
                <a:gdLst>
                  <a:gd name="T0" fmla="*/ 310 w 122"/>
                  <a:gd name="T1" fmla="*/ 72 h 92"/>
                  <a:gd name="T2" fmla="*/ 291 w 122"/>
                  <a:gd name="T3" fmla="*/ 72 h 92"/>
                  <a:gd name="T4" fmla="*/ 281 w 122"/>
                  <a:gd name="T5" fmla="*/ 64 h 92"/>
                  <a:gd name="T6" fmla="*/ 265 w 122"/>
                  <a:gd name="T7" fmla="*/ 56 h 92"/>
                  <a:gd name="T8" fmla="*/ 251 w 122"/>
                  <a:gd name="T9" fmla="*/ 35 h 92"/>
                  <a:gd name="T10" fmla="*/ 230 w 122"/>
                  <a:gd name="T11" fmla="*/ 67 h 92"/>
                  <a:gd name="T12" fmla="*/ 195 w 122"/>
                  <a:gd name="T13" fmla="*/ 64 h 92"/>
                  <a:gd name="T14" fmla="*/ 184 w 122"/>
                  <a:gd name="T15" fmla="*/ 45 h 92"/>
                  <a:gd name="T16" fmla="*/ 187 w 122"/>
                  <a:gd name="T17" fmla="*/ 24 h 92"/>
                  <a:gd name="T18" fmla="*/ 171 w 122"/>
                  <a:gd name="T19" fmla="*/ 19 h 92"/>
                  <a:gd name="T20" fmla="*/ 128 w 122"/>
                  <a:gd name="T21" fmla="*/ 16 h 92"/>
                  <a:gd name="T22" fmla="*/ 110 w 122"/>
                  <a:gd name="T23" fmla="*/ 35 h 92"/>
                  <a:gd name="T24" fmla="*/ 67 w 122"/>
                  <a:gd name="T25" fmla="*/ 16 h 92"/>
                  <a:gd name="T26" fmla="*/ 29 w 122"/>
                  <a:gd name="T27" fmla="*/ 21 h 92"/>
                  <a:gd name="T28" fmla="*/ 8 w 122"/>
                  <a:gd name="T29" fmla="*/ 40 h 92"/>
                  <a:gd name="T30" fmla="*/ 0 w 122"/>
                  <a:gd name="T31" fmla="*/ 67 h 92"/>
                  <a:gd name="T32" fmla="*/ 8 w 122"/>
                  <a:gd name="T33" fmla="*/ 80 h 92"/>
                  <a:gd name="T34" fmla="*/ 48 w 122"/>
                  <a:gd name="T35" fmla="*/ 104 h 92"/>
                  <a:gd name="T36" fmla="*/ 59 w 122"/>
                  <a:gd name="T37" fmla="*/ 123 h 92"/>
                  <a:gd name="T38" fmla="*/ 51 w 122"/>
                  <a:gd name="T39" fmla="*/ 139 h 92"/>
                  <a:gd name="T40" fmla="*/ 40 w 122"/>
                  <a:gd name="T41" fmla="*/ 150 h 92"/>
                  <a:gd name="T42" fmla="*/ 53 w 122"/>
                  <a:gd name="T43" fmla="*/ 158 h 92"/>
                  <a:gd name="T44" fmla="*/ 61 w 122"/>
                  <a:gd name="T45" fmla="*/ 166 h 92"/>
                  <a:gd name="T46" fmla="*/ 48 w 122"/>
                  <a:gd name="T47" fmla="*/ 179 h 92"/>
                  <a:gd name="T48" fmla="*/ 37 w 122"/>
                  <a:gd name="T49" fmla="*/ 198 h 92"/>
                  <a:gd name="T50" fmla="*/ 48 w 122"/>
                  <a:gd name="T51" fmla="*/ 211 h 92"/>
                  <a:gd name="T52" fmla="*/ 83 w 122"/>
                  <a:gd name="T53" fmla="*/ 214 h 92"/>
                  <a:gd name="T54" fmla="*/ 91 w 122"/>
                  <a:gd name="T55" fmla="*/ 222 h 92"/>
                  <a:gd name="T56" fmla="*/ 88 w 122"/>
                  <a:gd name="T57" fmla="*/ 233 h 92"/>
                  <a:gd name="T58" fmla="*/ 131 w 122"/>
                  <a:gd name="T59" fmla="*/ 227 h 92"/>
                  <a:gd name="T60" fmla="*/ 142 w 122"/>
                  <a:gd name="T61" fmla="*/ 206 h 92"/>
                  <a:gd name="T62" fmla="*/ 139 w 122"/>
                  <a:gd name="T63" fmla="*/ 182 h 92"/>
                  <a:gd name="T64" fmla="*/ 182 w 122"/>
                  <a:gd name="T65" fmla="*/ 185 h 92"/>
                  <a:gd name="T66" fmla="*/ 219 w 122"/>
                  <a:gd name="T67" fmla="*/ 190 h 92"/>
                  <a:gd name="T68" fmla="*/ 246 w 122"/>
                  <a:gd name="T69" fmla="*/ 176 h 92"/>
                  <a:gd name="T70" fmla="*/ 257 w 122"/>
                  <a:gd name="T71" fmla="*/ 163 h 92"/>
                  <a:gd name="T72" fmla="*/ 283 w 122"/>
                  <a:gd name="T73" fmla="*/ 182 h 92"/>
                  <a:gd name="T74" fmla="*/ 289 w 122"/>
                  <a:gd name="T75" fmla="*/ 174 h 92"/>
                  <a:gd name="T76" fmla="*/ 291 w 122"/>
                  <a:gd name="T77" fmla="*/ 166 h 92"/>
                  <a:gd name="T78" fmla="*/ 283 w 122"/>
                  <a:gd name="T79" fmla="*/ 163 h 92"/>
                  <a:gd name="T80" fmla="*/ 273 w 122"/>
                  <a:gd name="T81" fmla="*/ 155 h 92"/>
                  <a:gd name="T82" fmla="*/ 270 w 122"/>
                  <a:gd name="T83" fmla="*/ 144 h 92"/>
                  <a:gd name="T84" fmla="*/ 278 w 122"/>
                  <a:gd name="T85" fmla="*/ 136 h 92"/>
                  <a:gd name="T86" fmla="*/ 281 w 122"/>
                  <a:gd name="T87" fmla="*/ 131 h 92"/>
                  <a:gd name="T88" fmla="*/ 286 w 122"/>
                  <a:gd name="T89" fmla="*/ 142 h 92"/>
                  <a:gd name="T90" fmla="*/ 291 w 122"/>
                  <a:gd name="T91" fmla="*/ 131 h 92"/>
                  <a:gd name="T92" fmla="*/ 302 w 122"/>
                  <a:gd name="T93" fmla="*/ 110 h 92"/>
                  <a:gd name="T94" fmla="*/ 305 w 122"/>
                  <a:gd name="T95" fmla="*/ 96 h 92"/>
                  <a:gd name="T96" fmla="*/ 323 w 122"/>
                  <a:gd name="T97" fmla="*/ 91 h 92"/>
                  <a:gd name="T98" fmla="*/ 326 w 122"/>
                  <a:gd name="T99" fmla="*/ 88 h 92"/>
                  <a:gd name="T100" fmla="*/ 310 w 122"/>
                  <a:gd name="T101" fmla="*/ 72 h 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2" h="92">
                    <a:moveTo>
                      <a:pt x="116" y="27"/>
                    </a:moveTo>
                    <a:cubicBezTo>
                      <a:pt x="113" y="25"/>
                      <a:pt x="113" y="26"/>
                      <a:pt x="109" y="27"/>
                    </a:cubicBezTo>
                    <a:cubicBezTo>
                      <a:pt x="106" y="27"/>
                      <a:pt x="106" y="26"/>
                      <a:pt x="105" y="24"/>
                    </a:cubicBezTo>
                    <a:cubicBezTo>
                      <a:pt x="103" y="21"/>
                      <a:pt x="103" y="21"/>
                      <a:pt x="99" y="21"/>
                    </a:cubicBezTo>
                    <a:cubicBezTo>
                      <a:pt x="94" y="21"/>
                      <a:pt x="96" y="18"/>
                      <a:pt x="94" y="13"/>
                    </a:cubicBezTo>
                    <a:cubicBezTo>
                      <a:pt x="92" y="9"/>
                      <a:pt x="88" y="20"/>
                      <a:pt x="86" y="25"/>
                    </a:cubicBezTo>
                    <a:cubicBezTo>
                      <a:pt x="83" y="29"/>
                      <a:pt x="76" y="26"/>
                      <a:pt x="73" y="24"/>
                    </a:cubicBezTo>
                    <a:cubicBezTo>
                      <a:pt x="69" y="23"/>
                      <a:pt x="69" y="17"/>
                      <a:pt x="69" y="17"/>
                    </a:cubicBezTo>
                    <a:cubicBezTo>
                      <a:pt x="70" y="9"/>
                      <a:pt x="70" y="9"/>
                      <a:pt x="70" y="9"/>
                    </a:cubicBezTo>
                    <a:cubicBezTo>
                      <a:pt x="68" y="9"/>
                      <a:pt x="66" y="8"/>
                      <a:pt x="64" y="7"/>
                    </a:cubicBezTo>
                    <a:cubicBezTo>
                      <a:pt x="61" y="6"/>
                      <a:pt x="53" y="7"/>
                      <a:pt x="48" y="6"/>
                    </a:cubicBezTo>
                    <a:cubicBezTo>
                      <a:pt x="42" y="5"/>
                      <a:pt x="43" y="8"/>
                      <a:pt x="41" y="13"/>
                    </a:cubicBezTo>
                    <a:cubicBezTo>
                      <a:pt x="40" y="18"/>
                      <a:pt x="32" y="11"/>
                      <a:pt x="25" y="6"/>
                    </a:cubicBezTo>
                    <a:cubicBezTo>
                      <a:pt x="18" y="0"/>
                      <a:pt x="16" y="8"/>
                      <a:pt x="11" y="8"/>
                    </a:cubicBezTo>
                    <a:cubicBezTo>
                      <a:pt x="5" y="9"/>
                      <a:pt x="3" y="11"/>
                      <a:pt x="3" y="15"/>
                    </a:cubicBezTo>
                    <a:cubicBezTo>
                      <a:pt x="3" y="19"/>
                      <a:pt x="1" y="25"/>
                      <a:pt x="0" y="25"/>
                    </a:cubicBezTo>
                    <a:cubicBezTo>
                      <a:pt x="0" y="26"/>
                      <a:pt x="1" y="27"/>
                      <a:pt x="3" y="30"/>
                    </a:cubicBezTo>
                    <a:cubicBezTo>
                      <a:pt x="5" y="33"/>
                      <a:pt x="14" y="37"/>
                      <a:pt x="18" y="39"/>
                    </a:cubicBezTo>
                    <a:cubicBezTo>
                      <a:pt x="22" y="41"/>
                      <a:pt x="21" y="43"/>
                      <a:pt x="22" y="46"/>
                    </a:cubicBezTo>
                    <a:cubicBezTo>
                      <a:pt x="23" y="49"/>
                      <a:pt x="22" y="49"/>
                      <a:pt x="19" y="52"/>
                    </a:cubicBezTo>
                    <a:cubicBezTo>
                      <a:pt x="16" y="54"/>
                      <a:pt x="15" y="55"/>
                      <a:pt x="15" y="56"/>
                    </a:cubicBezTo>
                    <a:cubicBezTo>
                      <a:pt x="14" y="58"/>
                      <a:pt x="17" y="59"/>
                      <a:pt x="20" y="59"/>
                    </a:cubicBezTo>
                    <a:cubicBezTo>
                      <a:pt x="23" y="58"/>
                      <a:pt x="22" y="59"/>
                      <a:pt x="23" y="62"/>
                    </a:cubicBezTo>
                    <a:cubicBezTo>
                      <a:pt x="24" y="65"/>
                      <a:pt x="21" y="66"/>
                      <a:pt x="18" y="67"/>
                    </a:cubicBezTo>
                    <a:cubicBezTo>
                      <a:pt x="15" y="68"/>
                      <a:pt x="14" y="71"/>
                      <a:pt x="14" y="74"/>
                    </a:cubicBezTo>
                    <a:cubicBezTo>
                      <a:pt x="14" y="78"/>
                      <a:pt x="16" y="79"/>
                      <a:pt x="18" y="79"/>
                    </a:cubicBezTo>
                    <a:cubicBezTo>
                      <a:pt x="21" y="80"/>
                      <a:pt x="27" y="79"/>
                      <a:pt x="31" y="80"/>
                    </a:cubicBezTo>
                    <a:cubicBezTo>
                      <a:pt x="34" y="80"/>
                      <a:pt x="34" y="82"/>
                      <a:pt x="34" y="83"/>
                    </a:cubicBezTo>
                    <a:cubicBezTo>
                      <a:pt x="34" y="84"/>
                      <a:pt x="34" y="85"/>
                      <a:pt x="33" y="87"/>
                    </a:cubicBezTo>
                    <a:cubicBezTo>
                      <a:pt x="40" y="92"/>
                      <a:pt x="48" y="87"/>
                      <a:pt x="49" y="85"/>
                    </a:cubicBezTo>
                    <a:cubicBezTo>
                      <a:pt x="50" y="83"/>
                      <a:pt x="53" y="79"/>
                      <a:pt x="53" y="77"/>
                    </a:cubicBezTo>
                    <a:cubicBezTo>
                      <a:pt x="53" y="75"/>
                      <a:pt x="52" y="68"/>
                      <a:pt x="52" y="68"/>
                    </a:cubicBezTo>
                    <a:cubicBezTo>
                      <a:pt x="52" y="68"/>
                      <a:pt x="65" y="67"/>
                      <a:pt x="68" y="69"/>
                    </a:cubicBezTo>
                    <a:cubicBezTo>
                      <a:pt x="71" y="70"/>
                      <a:pt x="78" y="71"/>
                      <a:pt x="82" y="71"/>
                    </a:cubicBezTo>
                    <a:cubicBezTo>
                      <a:pt x="86" y="71"/>
                      <a:pt x="90" y="68"/>
                      <a:pt x="92" y="66"/>
                    </a:cubicBezTo>
                    <a:cubicBezTo>
                      <a:pt x="95" y="64"/>
                      <a:pt x="96" y="61"/>
                      <a:pt x="96" y="61"/>
                    </a:cubicBezTo>
                    <a:cubicBezTo>
                      <a:pt x="106" y="68"/>
                      <a:pt x="106" y="68"/>
                      <a:pt x="106" y="68"/>
                    </a:cubicBezTo>
                    <a:cubicBezTo>
                      <a:pt x="107" y="67"/>
                      <a:pt x="107" y="66"/>
                      <a:pt x="108" y="65"/>
                    </a:cubicBezTo>
                    <a:cubicBezTo>
                      <a:pt x="109" y="64"/>
                      <a:pt x="110" y="63"/>
                      <a:pt x="109" y="62"/>
                    </a:cubicBezTo>
                    <a:cubicBezTo>
                      <a:pt x="108" y="62"/>
                      <a:pt x="108" y="62"/>
                      <a:pt x="106" y="61"/>
                    </a:cubicBezTo>
                    <a:cubicBezTo>
                      <a:pt x="104" y="60"/>
                      <a:pt x="103" y="60"/>
                      <a:pt x="102" y="58"/>
                    </a:cubicBezTo>
                    <a:cubicBezTo>
                      <a:pt x="102" y="56"/>
                      <a:pt x="101" y="56"/>
                      <a:pt x="101" y="54"/>
                    </a:cubicBezTo>
                    <a:cubicBezTo>
                      <a:pt x="102" y="53"/>
                      <a:pt x="103" y="52"/>
                      <a:pt x="104" y="51"/>
                    </a:cubicBezTo>
                    <a:cubicBezTo>
                      <a:pt x="104" y="51"/>
                      <a:pt x="104" y="45"/>
                      <a:pt x="105" y="49"/>
                    </a:cubicBezTo>
                    <a:cubicBezTo>
                      <a:pt x="106" y="52"/>
                      <a:pt x="105" y="51"/>
                      <a:pt x="107" y="53"/>
                    </a:cubicBezTo>
                    <a:cubicBezTo>
                      <a:pt x="109" y="55"/>
                      <a:pt x="109" y="50"/>
                      <a:pt x="109" y="49"/>
                    </a:cubicBezTo>
                    <a:cubicBezTo>
                      <a:pt x="110" y="47"/>
                      <a:pt x="113" y="43"/>
                      <a:pt x="113" y="41"/>
                    </a:cubicBezTo>
                    <a:cubicBezTo>
                      <a:pt x="113" y="39"/>
                      <a:pt x="112" y="37"/>
                      <a:pt x="114" y="36"/>
                    </a:cubicBezTo>
                    <a:cubicBezTo>
                      <a:pt x="115" y="34"/>
                      <a:pt x="119" y="35"/>
                      <a:pt x="121" y="34"/>
                    </a:cubicBezTo>
                    <a:cubicBezTo>
                      <a:pt x="121" y="34"/>
                      <a:pt x="122" y="34"/>
                      <a:pt x="122" y="33"/>
                    </a:cubicBezTo>
                    <a:cubicBezTo>
                      <a:pt x="120" y="31"/>
                      <a:pt x="117" y="28"/>
                      <a:pt x="116" y="27"/>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02" name="Freeform 99">
                <a:extLst>
                  <a:ext uri="{FF2B5EF4-FFF2-40B4-BE49-F238E27FC236}">
                    <a16:creationId xmlns:a16="http://schemas.microsoft.com/office/drawing/2014/main" id="{04446EE2-5F9C-41A9-B5F9-72AD9CCF20C2}"/>
                  </a:ext>
                </a:extLst>
              </p:cNvPr>
              <p:cNvSpPr>
                <a:spLocks/>
              </p:cNvSpPr>
              <p:nvPr/>
            </p:nvSpPr>
            <p:spPr bwMode="auto">
              <a:xfrm>
                <a:off x="3764373" y="5777436"/>
                <a:ext cx="622094" cy="334440"/>
              </a:xfrm>
              <a:custGeom>
                <a:avLst/>
                <a:gdLst>
                  <a:gd name="T0" fmla="*/ 310 w 119"/>
                  <a:gd name="T1" fmla="*/ 102 h 64"/>
                  <a:gd name="T2" fmla="*/ 297 w 119"/>
                  <a:gd name="T3" fmla="*/ 80 h 64"/>
                  <a:gd name="T4" fmla="*/ 286 w 119"/>
                  <a:gd name="T5" fmla="*/ 61 h 64"/>
                  <a:gd name="T6" fmla="*/ 283 w 119"/>
                  <a:gd name="T7" fmla="*/ 43 h 64"/>
                  <a:gd name="T8" fmla="*/ 283 w 119"/>
                  <a:gd name="T9" fmla="*/ 24 h 64"/>
                  <a:gd name="T10" fmla="*/ 283 w 119"/>
                  <a:gd name="T11" fmla="*/ 19 h 64"/>
                  <a:gd name="T12" fmla="*/ 257 w 119"/>
                  <a:gd name="T13" fmla="*/ 0 h 64"/>
                  <a:gd name="T14" fmla="*/ 246 w 119"/>
                  <a:gd name="T15" fmla="*/ 13 h 64"/>
                  <a:gd name="T16" fmla="*/ 219 w 119"/>
                  <a:gd name="T17" fmla="*/ 27 h 64"/>
                  <a:gd name="T18" fmla="*/ 182 w 119"/>
                  <a:gd name="T19" fmla="*/ 21 h 64"/>
                  <a:gd name="T20" fmla="*/ 139 w 119"/>
                  <a:gd name="T21" fmla="*/ 19 h 64"/>
                  <a:gd name="T22" fmla="*/ 142 w 119"/>
                  <a:gd name="T23" fmla="*/ 43 h 64"/>
                  <a:gd name="T24" fmla="*/ 131 w 119"/>
                  <a:gd name="T25" fmla="*/ 64 h 64"/>
                  <a:gd name="T26" fmla="*/ 88 w 119"/>
                  <a:gd name="T27" fmla="*/ 69 h 64"/>
                  <a:gd name="T28" fmla="*/ 88 w 119"/>
                  <a:gd name="T29" fmla="*/ 72 h 64"/>
                  <a:gd name="T30" fmla="*/ 77 w 119"/>
                  <a:gd name="T31" fmla="*/ 75 h 64"/>
                  <a:gd name="T32" fmla="*/ 45 w 119"/>
                  <a:gd name="T33" fmla="*/ 91 h 64"/>
                  <a:gd name="T34" fmla="*/ 24 w 119"/>
                  <a:gd name="T35" fmla="*/ 99 h 64"/>
                  <a:gd name="T36" fmla="*/ 5 w 119"/>
                  <a:gd name="T37" fmla="*/ 99 h 64"/>
                  <a:gd name="T38" fmla="*/ 5 w 119"/>
                  <a:gd name="T39" fmla="*/ 99 h 64"/>
                  <a:gd name="T40" fmla="*/ 8 w 119"/>
                  <a:gd name="T41" fmla="*/ 118 h 64"/>
                  <a:gd name="T42" fmla="*/ 24 w 119"/>
                  <a:gd name="T43" fmla="*/ 136 h 64"/>
                  <a:gd name="T44" fmla="*/ 40 w 119"/>
                  <a:gd name="T45" fmla="*/ 139 h 64"/>
                  <a:gd name="T46" fmla="*/ 48 w 119"/>
                  <a:gd name="T47" fmla="*/ 147 h 64"/>
                  <a:gd name="T48" fmla="*/ 59 w 119"/>
                  <a:gd name="T49" fmla="*/ 152 h 64"/>
                  <a:gd name="T50" fmla="*/ 64 w 119"/>
                  <a:gd name="T51" fmla="*/ 168 h 64"/>
                  <a:gd name="T52" fmla="*/ 86 w 119"/>
                  <a:gd name="T53" fmla="*/ 160 h 64"/>
                  <a:gd name="T54" fmla="*/ 102 w 119"/>
                  <a:gd name="T55" fmla="*/ 152 h 64"/>
                  <a:gd name="T56" fmla="*/ 112 w 119"/>
                  <a:gd name="T57" fmla="*/ 144 h 64"/>
                  <a:gd name="T58" fmla="*/ 150 w 119"/>
                  <a:gd name="T59" fmla="*/ 158 h 64"/>
                  <a:gd name="T60" fmla="*/ 174 w 119"/>
                  <a:gd name="T61" fmla="*/ 166 h 64"/>
                  <a:gd name="T62" fmla="*/ 203 w 119"/>
                  <a:gd name="T63" fmla="*/ 166 h 64"/>
                  <a:gd name="T64" fmla="*/ 227 w 119"/>
                  <a:gd name="T65" fmla="*/ 152 h 64"/>
                  <a:gd name="T66" fmla="*/ 241 w 119"/>
                  <a:gd name="T67" fmla="*/ 142 h 64"/>
                  <a:gd name="T68" fmla="*/ 259 w 119"/>
                  <a:gd name="T69" fmla="*/ 128 h 64"/>
                  <a:gd name="T70" fmla="*/ 278 w 119"/>
                  <a:gd name="T71" fmla="*/ 131 h 64"/>
                  <a:gd name="T72" fmla="*/ 313 w 119"/>
                  <a:gd name="T73" fmla="*/ 142 h 64"/>
                  <a:gd name="T74" fmla="*/ 313 w 119"/>
                  <a:gd name="T75" fmla="*/ 126 h 64"/>
                  <a:gd name="T76" fmla="*/ 310 w 119"/>
                  <a:gd name="T77" fmla="*/ 102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9" h="64">
                    <a:moveTo>
                      <a:pt x="116" y="38"/>
                    </a:moveTo>
                    <a:cubicBezTo>
                      <a:pt x="114" y="36"/>
                      <a:pt x="112" y="32"/>
                      <a:pt x="111" y="30"/>
                    </a:cubicBezTo>
                    <a:cubicBezTo>
                      <a:pt x="110" y="28"/>
                      <a:pt x="108" y="25"/>
                      <a:pt x="107" y="23"/>
                    </a:cubicBezTo>
                    <a:cubicBezTo>
                      <a:pt x="106" y="21"/>
                      <a:pt x="106" y="17"/>
                      <a:pt x="106" y="16"/>
                    </a:cubicBezTo>
                    <a:cubicBezTo>
                      <a:pt x="106" y="14"/>
                      <a:pt x="105" y="12"/>
                      <a:pt x="106" y="9"/>
                    </a:cubicBezTo>
                    <a:cubicBezTo>
                      <a:pt x="106" y="8"/>
                      <a:pt x="106" y="7"/>
                      <a:pt x="106" y="7"/>
                    </a:cubicBezTo>
                    <a:cubicBezTo>
                      <a:pt x="96" y="0"/>
                      <a:pt x="96" y="0"/>
                      <a:pt x="96" y="0"/>
                    </a:cubicBezTo>
                    <a:cubicBezTo>
                      <a:pt x="96" y="0"/>
                      <a:pt x="95" y="3"/>
                      <a:pt x="92" y="5"/>
                    </a:cubicBezTo>
                    <a:cubicBezTo>
                      <a:pt x="90" y="7"/>
                      <a:pt x="86" y="10"/>
                      <a:pt x="82" y="10"/>
                    </a:cubicBezTo>
                    <a:cubicBezTo>
                      <a:pt x="78" y="10"/>
                      <a:pt x="71" y="9"/>
                      <a:pt x="68" y="8"/>
                    </a:cubicBezTo>
                    <a:cubicBezTo>
                      <a:pt x="65" y="6"/>
                      <a:pt x="52" y="7"/>
                      <a:pt x="52" y="7"/>
                    </a:cubicBezTo>
                    <a:cubicBezTo>
                      <a:pt x="52" y="7"/>
                      <a:pt x="53" y="14"/>
                      <a:pt x="53" y="16"/>
                    </a:cubicBezTo>
                    <a:cubicBezTo>
                      <a:pt x="53" y="18"/>
                      <a:pt x="50" y="22"/>
                      <a:pt x="49" y="24"/>
                    </a:cubicBezTo>
                    <a:cubicBezTo>
                      <a:pt x="48" y="26"/>
                      <a:pt x="40" y="31"/>
                      <a:pt x="33" y="26"/>
                    </a:cubicBezTo>
                    <a:cubicBezTo>
                      <a:pt x="33" y="27"/>
                      <a:pt x="33" y="27"/>
                      <a:pt x="33" y="27"/>
                    </a:cubicBezTo>
                    <a:cubicBezTo>
                      <a:pt x="33" y="27"/>
                      <a:pt x="31" y="28"/>
                      <a:pt x="29" y="28"/>
                    </a:cubicBezTo>
                    <a:cubicBezTo>
                      <a:pt x="28" y="27"/>
                      <a:pt x="18" y="33"/>
                      <a:pt x="17" y="34"/>
                    </a:cubicBezTo>
                    <a:cubicBezTo>
                      <a:pt x="16" y="35"/>
                      <a:pt x="10" y="37"/>
                      <a:pt x="9" y="37"/>
                    </a:cubicBezTo>
                    <a:cubicBezTo>
                      <a:pt x="7" y="36"/>
                      <a:pt x="2" y="37"/>
                      <a:pt x="2" y="37"/>
                    </a:cubicBezTo>
                    <a:cubicBezTo>
                      <a:pt x="2" y="37"/>
                      <a:pt x="2" y="37"/>
                      <a:pt x="2" y="37"/>
                    </a:cubicBezTo>
                    <a:cubicBezTo>
                      <a:pt x="2" y="41"/>
                      <a:pt x="0" y="39"/>
                      <a:pt x="3" y="44"/>
                    </a:cubicBezTo>
                    <a:cubicBezTo>
                      <a:pt x="5" y="50"/>
                      <a:pt x="7" y="49"/>
                      <a:pt x="9" y="51"/>
                    </a:cubicBezTo>
                    <a:cubicBezTo>
                      <a:pt x="11" y="52"/>
                      <a:pt x="14" y="49"/>
                      <a:pt x="15" y="52"/>
                    </a:cubicBezTo>
                    <a:cubicBezTo>
                      <a:pt x="16" y="55"/>
                      <a:pt x="16" y="55"/>
                      <a:pt x="18" y="55"/>
                    </a:cubicBezTo>
                    <a:cubicBezTo>
                      <a:pt x="19" y="55"/>
                      <a:pt x="21" y="53"/>
                      <a:pt x="22" y="57"/>
                    </a:cubicBezTo>
                    <a:cubicBezTo>
                      <a:pt x="22" y="62"/>
                      <a:pt x="21" y="63"/>
                      <a:pt x="24" y="63"/>
                    </a:cubicBezTo>
                    <a:cubicBezTo>
                      <a:pt x="28" y="62"/>
                      <a:pt x="29" y="61"/>
                      <a:pt x="32" y="60"/>
                    </a:cubicBezTo>
                    <a:cubicBezTo>
                      <a:pt x="35" y="59"/>
                      <a:pt x="37" y="58"/>
                      <a:pt x="38" y="57"/>
                    </a:cubicBezTo>
                    <a:cubicBezTo>
                      <a:pt x="40" y="56"/>
                      <a:pt x="37" y="52"/>
                      <a:pt x="42" y="54"/>
                    </a:cubicBezTo>
                    <a:cubicBezTo>
                      <a:pt x="47" y="56"/>
                      <a:pt x="52" y="56"/>
                      <a:pt x="56" y="59"/>
                    </a:cubicBezTo>
                    <a:cubicBezTo>
                      <a:pt x="60" y="61"/>
                      <a:pt x="62" y="60"/>
                      <a:pt x="65" y="62"/>
                    </a:cubicBezTo>
                    <a:cubicBezTo>
                      <a:pt x="68" y="64"/>
                      <a:pt x="73" y="63"/>
                      <a:pt x="76" y="62"/>
                    </a:cubicBezTo>
                    <a:cubicBezTo>
                      <a:pt x="79" y="60"/>
                      <a:pt x="83" y="58"/>
                      <a:pt x="85" y="57"/>
                    </a:cubicBezTo>
                    <a:cubicBezTo>
                      <a:pt x="87" y="56"/>
                      <a:pt x="86" y="54"/>
                      <a:pt x="90" y="53"/>
                    </a:cubicBezTo>
                    <a:cubicBezTo>
                      <a:pt x="94" y="52"/>
                      <a:pt x="93" y="47"/>
                      <a:pt x="97" y="48"/>
                    </a:cubicBezTo>
                    <a:cubicBezTo>
                      <a:pt x="101" y="49"/>
                      <a:pt x="98" y="48"/>
                      <a:pt x="104" y="49"/>
                    </a:cubicBezTo>
                    <a:cubicBezTo>
                      <a:pt x="109" y="50"/>
                      <a:pt x="114" y="51"/>
                      <a:pt x="117" y="53"/>
                    </a:cubicBezTo>
                    <a:cubicBezTo>
                      <a:pt x="117" y="53"/>
                      <a:pt x="117" y="51"/>
                      <a:pt x="117" y="47"/>
                    </a:cubicBezTo>
                    <a:cubicBezTo>
                      <a:pt x="117" y="44"/>
                      <a:pt x="119" y="41"/>
                      <a:pt x="116" y="38"/>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03" name="Freeform 100">
                <a:extLst>
                  <a:ext uri="{FF2B5EF4-FFF2-40B4-BE49-F238E27FC236}">
                    <a16:creationId xmlns:a16="http://schemas.microsoft.com/office/drawing/2014/main" id="{5E9D6CC7-6BE6-4357-B735-5967F0517731}"/>
                  </a:ext>
                </a:extLst>
              </p:cNvPr>
              <p:cNvSpPr>
                <a:spLocks/>
              </p:cNvSpPr>
              <p:nvPr/>
            </p:nvSpPr>
            <p:spPr bwMode="auto">
              <a:xfrm>
                <a:off x="5288307" y="4529643"/>
                <a:ext cx="643613" cy="537842"/>
              </a:xfrm>
              <a:custGeom>
                <a:avLst/>
                <a:gdLst>
                  <a:gd name="T0" fmla="*/ 318 w 123"/>
                  <a:gd name="T1" fmla="*/ 120 h 103"/>
                  <a:gd name="T2" fmla="*/ 329 w 123"/>
                  <a:gd name="T3" fmla="*/ 99 h 103"/>
                  <a:gd name="T4" fmla="*/ 318 w 123"/>
                  <a:gd name="T5" fmla="*/ 80 h 103"/>
                  <a:gd name="T6" fmla="*/ 302 w 123"/>
                  <a:gd name="T7" fmla="*/ 61 h 103"/>
                  <a:gd name="T8" fmla="*/ 273 w 123"/>
                  <a:gd name="T9" fmla="*/ 56 h 103"/>
                  <a:gd name="T10" fmla="*/ 259 w 123"/>
                  <a:gd name="T11" fmla="*/ 35 h 103"/>
                  <a:gd name="T12" fmla="*/ 254 w 123"/>
                  <a:gd name="T13" fmla="*/ 24 h 103"/>
                  <a:gd name="T14" fmla="*/ 241 w 123"/>
                  <a:gd name="T15" fmla="*/ 19 h 103"/>
                  <a:gd name="T16" fmla="*/ 227 w 123"/>
                  <a:gd name="T17" fmla="*/ 8 h 103"/>
                  <a:gd name="T18" fmla="*/ 230 w 123"/>
                  <a:gd name="T19" fmla="*/ 5 h 103"/>
                  <a:gd name="T20" fmla="*/ 219 w 123"/>
                  <a:gd name="T21" fmla="*/ 3 h 103"/>
                  <a:gd name="T22" fmla="*/ 209 w 123"/>
                  <a:gd name="T23" fmla="*/ 3 h 103"/>
                  <a:gd name="T24" fmla="*/ 198 w 123"/>
                  <a:gd name="T25" fmla="*/ 11 h 103"/>
                  <a:gd name="T26" fmla="*/ 187 w 123"/>
                  <a:gd name="T27" fmla="*/ 8 h 103"/>
                  <a:gd name="T28" fmla="*/ 171 w 123"/>
                  <a:gd name="T29" fmla="*/ 3 h 103"/>
                  <a:gd name="T30" fmla="*/ 163 w 123"/>
                  <a:gd name="T31" fmla="*/ 3 h 103"/>
                  <a:gd name="T32" fmla="*/ 147 w 123"/>
                  <a:gd name="T33" fmla="*/ 24 h 103"/>
                  <a:gd name="T34" fmla="*/ 163 w 123"/>
                  <a:gd name="T35" fmla="*/ 27 h 103"/>
                  <a:gd name="T36" fmla="*/ 177 w 123"/>
                  <a:gd name="T37" fmla="*/ 35 h 103"/>
                  <a:gd name="T38" fmla="*/ 185 w 123"/>
                  <a:gd name="T39" fmla="*/ 48 h 103"/>
                  <a:gd name="T40" fmla="*/ 171 w 123"/>
                  <a:gd name="T41" fmla="*/ 64 h 103"/>
                  <a:gd name="T42" fmla="*/ 150 w 123"/>
                  <a:gd name="T43" fmla="*/ 69 h 103"/>
                  <a:gd name="T44" fmla="*/ 112 w 123"/>
                  <a:gd name="T45" fmla="*/ 72 h 103"/>
                  <a:gd name="T46" fmla="*/ 104 w 123"/>
                  <a:gd name="T47" fmla="*/ 85 h 103"/>
                  <a:gd name="T48" fmla="*/ 91 w 123"/>
                  <a:gd name="T49" fmla="*/ 99 h 103"/>
                  <a:gd name="T50" fmla="*/ 78 w 123"/>
                  <a:gd name="T51" fmla="*/ 104 h 103"/>
                  <a:gd name="T52" fmla="*/ 72 w 123"/>
                  <a:gd name="T53" fmla="*/ 125 h 103"/>
                  <a:gd name="T54" fmla="*/ 59 w 123"/>
                  <a:gd name="T55" fmla="*/ 133 h 103"/>
                  <a:gd name="T56" fmla="*/ 43 w 123"/>
                  <a:gd name="T57" fmla="*/ 142 h 103"/>
                  <a:gd name="T58" fmla="*/ 43 w 123"/>
                  <a:gd name="T59" fmla="*/ 163 h 103"/>
                  <a:gd name="T60" fmla="*/ 40 w 123"/>
                  <a:gd name="T61" fmla="*/ 179 h 103"/>
                  <a:gd name="T62" fmla="*/ 21 w 123"/>
                  <a:gd name="T63" fmla="*/ 187 h 103"/>
                  <a:gd name="T64" fmla="*/ 3 w 123"/>
                  <a:gd name="T65" fmla="*/ 187 h 103"/>
                  <a:gd name="T66" fmla="*/ 8 w 123"/>
                  <a:gd name="T67" fmla="*/ 206 h 103"/>
                  <a:gd name="T68" fmla="*/ 29 w 123"/>
                  <a:gd name="T69" fmla="*/ 222 h 103"/>
                  <a:gd name="T70" fmla="*/ 43 w 123"/>
                  <a:gd name="T71" fmla="*/ 235 h 103"/>
                  <a:gd name="T72" fmla="*/ 48 w 123"/>
                  <a:gd name="T73" fmla="*/ 254 h 103"/>
                  <a:gd name="T74" fmla="*/ 48 w 123"/>
                  <a:gd name="T75" fmla="*/ 272 h 103"/>
                  <a:gd name="T76" fmla="*/ 83 w 123"/>
                  <a:gd name="T77" fmla="*/ 270 h 103"/>
                  <a:gd name="T78" fmla="*/ 78 w 123"/>
                  <a:gd name="T79" fmla="*/ 254 h 103"/>
                  <a:gd name="T80" fmla="*/ 83 w 123"/>
                  <a:gd name="T81" fmla="*/ 235 h 103"/>
                  <a:gd name="T82" fmla="*/ 99 w 123"/>
                  <a:gd name="T83" fmla="*/ 251 h 103"/>
                  <a:gd name="T84" fmla="*/ 102 w 123"/>
                  <a:gd name="T85" fmla="*/ 222 h 103"/>
                  <a:gd name="T86" fmla="*/ 120 w 123"/>
                  <a:gd name="T87" fmla="*/ 192 h 103"/>
                  <a:gd name="T88" fmla="*/ 144 w 123"/>
                  <a:gd name="T89" fmla="*/ 187 h 103"/>
                  <a:gd name="T90" fmla="*/ 158 w 123"/>
                  <a:gd name="T91" fmla="*/ 195 h 103"/>
                  <a:gd name="T92" fmla="*/ 177 w 123"/>
                  <a:gd name="T93" fmla="*/ 190 h 103"/>
                  <a:gd name="T94" fmla="*/ 195 w 123"/>
                  <a:gd name="T95" fmla="*/ 174 h 103"/>
                  <a:gd name="T96" fmla="*/ 206 w 123"/>
                  <a:gd name="T97" fmla="*/ 179 h 103"/>
                  <a:gd name="T98" fmla="*/ 222 w 123"/>
                  <a:gd name="T99" fmla="*/ 190 h 103"/>
                  <a:gd name="T100" fmla="*/ 254 w 123"/>
                  <a:gd name="T101" fmla="*/ 171 h 103"/>
                  <a:gd name="T102" fmla="*/ 270 w 123"/>
                  <a:gd name="T103" fmla="*/ 144 h 103"/>
                  <a:gd name="T104" fmla="*/ 300 w 123"/>
                  <a:gd name="T105" fmla="*/ 128 h 103"/>
                  <a:gd name="T106" fmla="*/ 316 w 123"/>
                  <a:gd name="T107" fmla="*/ 123 h 103"/>
                  <a:gd name="T108" fmla="*/ 318 w 123"/>
                  <a:gd name="T109" fmla="*/ 120 h 1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 h="103">
                    <a:moveTo>
                      <a:pt x="119" y="45"/>
                    </a:moveTo>
                    <a:cubicBezTo>
                      <a:pt x="121" y="42"/>
                      <a:pt x="123" y="39"/>
                      <a:pt x="123" y="37"/>
                    </a:cubicBezTo>
                    <a:cubicBezTo>
                      <a:pt x="123" y="36"/>
                      <a:pt x="122" y="33"/>
                      <a:pt x="119" y="30"/>
                    </a:cubicBezTo>
                    <a:cubicBezTo>
                      <a:pt x="116" y="26"/>
                      <a:pt x="116" y="23"/>
                      <a:pt x="113" y="23"/>
                    </a:cubicBezTo>
                    <a:cubicBezTo>
                      <a:pt x="109" y="23"/>
                      <a:pt x="104" y="25"/>
                      <a:pt x="102" y="21"/>
                    </a:cubicBezTo>
                    <a:cubicBezTo>
                      <a:pt x="99" y="17"/>
                      <a:pt x="98" y="15"/>
                      <a:pt x="97" y="13"/>
                    </a:cubicBezTo>
                    <a:cubicBezTo>
                      <a:pt x="97" y="11"/>
                      <a:pt x="98" y="9"/>
                      <a:pt x="95" y="9"/>
                    </a:cubicBezTo>
                    <a:cubicBezTo>
                      <a:pt x="92" y="9"/>
                      <a:pt x="91" y="8"/>
                      <a:pt x="90" y="7"/>
                    </a:cubicBezTo>
                    <a:cubicBezTo>
                      <a:pt x="89" y="5"/>
                      <a:pt x="85" y="3"/>
                      <a:pt x="85" y="3"/>
                    </a:cubicBezTo>
                    <a:cubicBezTo>
                      <a:pt x="86" y="2"/>
                      <a:pt x="86" y="2"/>
                      <a:pt x="86" y="2"/>
                    </a:cubicBezTo>
                    <a:cubicBezTo>
                      <a:pt x="86" y="2"/>
                      <a:pt x="82" y="1"/>
                      <a:pt x="82" y="1"/>
                    </a:cubicBezTo>
                    <a:cubicBezTo>
                      <a:pt x="81" y="1"/>
                      <a:pt x="78" y="0"/>
                      <a:pt x="78" y="1"/>
                    </a:cubicBezTo>
                    <a:cubicBezTo>
                      <a:pt x="77" y="2"/>
                      <a:pt x="74" y="4"/>
                      <a:pt x="74" y="4"/>
                    </a:cubicBezTo>
                    <a:cubicBezTo>
                      <a:pt x="74" y="4"/>
                      <a:pt x="71" y="4"/>
                      <a:pt x="70" y="3"/>
                    </a:cubicBezTo>
                    <a:cubicBezTo>
                      <a:pt x="69" y="3"/>
                      <a:pt x="65" y="2"/>
                      <a:pt x="64" y="1"/>
                    </a:cubicBezTo>
                    <a:cubicBezTo>
                      <a:pt x="63" y="1"/>
                      <a:pt x="63" y="0"/>
                      <a:pt x="61" y="1"/>
                    </a:cubicBezTo>
                    <a:cubicBezTo>
                      <a:pt x="58" y="1"/>
                      <a:pt x="52" y="8"/>
                      <a:pt x="55" y="9"/>
                    </a:cubicBezTo>
                    <a:cubicBezTo>
                      <a:pt x="57" y="10"/>
                      <a:pt x="59" y="10"/>
                      <a:pt x="61" y="10"/>
                    </a:cubicBezTo>
                    <a:cubicBezTo>
                      <a:pt x="64" y="11"/>
                      <a:pt x="65" y="11"/>
                      <a:pt x="66" y="13"/>
                    </a:cubicBezTo>
                    <a:cubicBezTo>
                      <a:pt x="67" y="15"/>
                      <a:pt x="69" y="16"/>
                      <a:pt x="69" y="18"/>
                    </a:cubicBezTo>
                    <a:cubicBezTo>
                      <a:pt x="68" y="20"/>
                      <a:pt x="66" y="21"/>
                      <a:pt x="64" y="24"/>
                    </a:cubicBezTo>
                    <a:cubicBezTo>
                      <a:pt x="62" y="26"/>
                      <a:pt x="59" y="25"/>
                      <a:pt x="56" y="26"/>
                    </a:cubicBezTo>
                    <a:cubicBezTo>
                      <a:pt x="52" y="26"/>
                      <a:pt x="43" y="26"/>
                      <a:pt x="42" y="27"/>
                    </a:cubicBezTo>
                    <a:cubicBezTo>
                      <a:pt x="41" y="29"/>
                      <a:pt x="40" y="29"/>
                      <a:pt x="39" y="32"/>
                    </a:cubicBezTo>
                    <a:cubicBezTo>
                      <a:pt x="38" y="36"/>
                      <a:pt x="36" y="37"/>
                      <a:pt x="34" y="37"/>
                    </a:cubicBezTo>
                    <a:cubicBezTo>
                      <a:pt x="31" y="37"/>
                      <a:pt x="31" y="34"/>
                      <a:pt x="29" y="39"/>
                    </a:cubicBezTo>
                    <a:cubicBezTo>
                      <a:pt x="28" y="44"/>
                      <a:pt x="28" y="47"/>
                      <a:pt x="27" y="47"/>
                    </a:cubicBezTo>
                    <a:cubicBezTo>
                      <a:pt x="26" y="47"/>
                      <a:pt x="23" y="49"/>
                      <a:pt x="22" y="50"/>
                    </a:cubicBezTo>
                    <a:cubicBezTo>
                      <a:pt x="20" y="51"/>
                      <a:pt x="16" y="50"/>
                      <a:pt x="16" y="53"/>
                    </a:cubicBezTo>
                    <a:cubicBezTo>
                      <a:pt x="15" y="56"/>
                      <a:pt x="15" y="58"/>
                      <a:pt x="16" y="61"/>
                    </a:cubicBezTo>
                    <a:cubicBezTo>
                      <a:pt x="16" y="63"/>
                      <a:pt x="18" y="65"/>
                      <a:pt x="15" y="67"/>
                    </a:cubicBezTo>
                    <a:cubicBezTo>
                      <a:pt x="13" y="70"/>
                      <a:pt x="10" y="70"/>
                      <a:pt x="8" y="70"/>
                    </a:cubicBezTo>
                    <a:cubicBezTo>
                      <a:pt x="6" y="70"/>
                      <a:pt x="2" y="69"/>
                      <a:pt x="1" y="70"/>
                    </a:cubicBezTo>
                    <a:cubicBezTo>
                      <a:pt x="1" y="72"/>
                      <a:pt x="0" y="76"/>
                      <a:pt x="3" y="77"/>
                    </a:cubicBezTo>
                    <a:cubicBezTo>
                      <a:pt x="7" y="77"/>
                      <a:pt x="9" y="82"/>
                      <a:pt x="11" y="83"/>
                    </a:cubicBezTo>
                    <a:cubicBezTo>
                      <a:pt x="13" y="85"/>
                      <a:pt x="16" y="84"/>
                      <a:pt x="16" y="88"/>
                    </a:cubicBezTo>
                    <a:cubicBezTo>
                      <a:pt x="17" y="91"/>
                      <a:pt x="18" y="93"/>
                      <a:pt x="18" y="95"/>
                    </a:cubicBezTo>
                    <a:cubicBezTo>
                      <a:pt x="19" y="97"/>
                      <a:pt x="18" y="102"/>
                      <a:pt x="18" y="102"/>
                    </a:cubicBezTo>
                    <a:cubicBezTo>
                      <a:pt x="21" y="103"/>
                      <a:pt x="28" y="101"/>
                      <a:pt x="31" y="101"/>
                    </a:cubicBezTo>
                    <a:cubicBezTo>
                      <a:pt x="33" y="100"/>
                      <a:pt x="31" y="98"/>
                      <a:pt x="29" y="95"/>
                    </a:cubicBezTo>
                    <a:cubicBezTo>
                      <a:pt x="26" y="92"/>
                      <a:pt x="28" y="89"/>
                      <a:pt x="31" y="88"/>
                    </a:cubicBezTo>
                    <a:cubicBezTo>
                      <a:pt x="33" y="87"/>
                      <a:pt x="35" y="93"/>
                      <a:pt x="37" y="94"/>
                    </a:cubicBezTo>
                    <a:cubicBezTo>
                      <a:pt x="39" y="94"/>
                      <a:pt x="38" y="89"/>
                      <a:pt x="38" y="83"/>
                    </a:cubicBezTo>
                    <a:cubicBezTo>
                      <a:pt x="38" y="78"/>
                      <a:pt x="42" y="75"/>
                      <a:pt x="45" y="72"/>
                    </a:cubicBezTo>
                    <a:cubicBezTo>
                      <a:pt x="47" y="70"/>
                      <a:pt x="52" y="69"/>
                      <a:pt x="54" y="70"/>
                    </a:cubicBezTo>
                    <a:cubicBezTo>
                      <a:pt x="57" y="71"/>
                      <a:pt x="57" y="74"/>
                      <a:pt x="59" y="73"/>
                    </a:cubicBezTo>
                    <a:cubicBezTo>
                      <a:pt x="61" y="72"/>
                      <a:pt x="66" y="71"/>
                      <a:pt x="66" y="71"/>
                    </a:cubicBezTo>
                    <a:cubicBezTo>
                      <a:pt x="66" y="71"/>
                      <a:pt x="72" y="67"/>
                      <a:pt x="73" y="65"/>
                    </a:cubicBezTo>
                    <a:cubicBezTo>
                      <a:pt x="74" y="63"/>
                      <a:pt x="77" y="67"/>
                      <a:pt x="77" y="67"/>
                    </a:cubicBezTo>
                    <a:cubicBezTo>
                      <a:pt x="83" y="71"/>
                      <a:pt x="83" y="71"/>
                      <a:pt x="83" y="71"/>
                    </a:cubicBezTo>
                    <a:cubicBezTo>
                      <a:pt x="83" y="71"/>
                      <a:pt x="92" y="68"/>
                      <a:pt x="95" y="64"/>
                    </a:cubicBezTo>
                    <a:cubicBezTo>
                      <a:pt x="99" y="60"/>
                      <a:pt x="99" y="53"/>
                      <a:pt x="101" y="54"/>
                    </a:cubicBezTo>
                    <a:cubicBezTo>
                      <a:pt x="103" y="55"/>
                      <a:pt x="106" y="53"/>
                      <a:pt x="112" y="48"/>
                    </a:cubicBezTo>
                    <a:cubicBezTo>
                      <a:pt x="114" y="47"/>
                      <a:pt x="116" y="46"/>
                      <a:pt x="118" y="46"/>
                    </a:cubicBezTo>
                    <a:cubicBezTo>
                      <a:pt x="118" y="46"/>
                      <a:pt x="119" y="46"/>
                      <a:pt x="119" y="45"/>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04" name="Freeform 101">
                <a:extLst>
                  <a:ext uri="{FF2B5EF4-FFF2-40B4-BE49-F238E27FC236}">
                    <a16:creationId xmlns:a16="http://schemas.microsoft.com/office/drawing/2014/main" id="{5D71E48D-5C9C-4B6E-9B37-32D30CEBC280}"/>
                  </a:ext>
                </a:extLst>
              </p:cNvPr>
              <p:cNvSpPr>
                <a:spLocks/>
              </p:cNvSpPr>
              <p:nvPr/>
            </p:nvSpPr>
            <p:spPr bwMode="auto">
              <a:xfrm>
                <a:off x="5303957" y="4768249"/>
                <a:ext cx="602531" cy="565223"/>
              </a:xfrm>
              <a:custGeom>
                <a:avLst/>
                <a:gdLst>
                  <a:gd name="T0" fmla="*/ 287 w 115"/>
                  <a:gd name="T1" fmla="*/ 37 h 108"/>
                  <a:gd name="T2" fmla="*/ 300 w 115"/>
                  <a:gd name="T3" fmla="*/ 21 h 108"/>
                  <a:gd name="T4" fmla="*/ 303 w 115"/>
                  <a:gd name="T5" fmla="*/ 0 h 108"/>
                  <a:gd name="T6" fmla="*/ 308 w 115"/>
                  <a:gd name="T7" fmla="*/ 0 h 108"/>
                  <a:gd name="T8" fmla="*/ 292 w 115"/>
                  <a:gd name="T9" fmla="*/ 5 h 108"/>
                  <a:gd name="T10" fmla="*/ 262 w 115"/>
                  <a:gd name="T11" fmla="*/ 21 h 108"/>
                  <a:gd name="T12" fmla="*/ 246 w 115"/>
                  <a:gd name="T13" fmla="*/ 48 h 108"/>
                  <a:gd name="T14" fmla="*/ 214 w 115"/>
                  <a:gd name="T15" fmla="*/ 67 h 108"/>
                  <a:gd name="T16" fmla="*/ 198 w 115"/>
                  <a:gd name="T17" fmla="*/ 56 h 108"/>
                  <a:gd name="T18" fmla="*/ 187 w 115"/>
                  <a:gd name="T19" fmla="*/ 51 h 108"/>
                  <a:gd name="T20" fmla="*/ 169 w 115"/>
                  <a:gd name="T21" fmla="*/ 67 h 108"/>
                  <a:gd name="T22" fmla="*/ 150 w 115"/>
                  <a:gd name="T23" fmla="*/ 72 h 108"/>
                  <a:gd name="T24" fmla="*/ 137 w 115"/>
                  <a:gd name="T25" fmla="*/ 64 h 108"/>
                  <a:gd name="T26" fmla="*/ 112 w 115"/>
                  <a:gd name="T27" fmla="*/ 70 h 108"/>
                  <a:gd name="T28" fmla="*/ 94 w 115"/>
                  <a:gd name="T29" fmla="*/ 99 h 108"/>
                  <a:gd name="T30" fmla="*/ 91 w 115"/>
                  <a:gd name="T31" fmla="*/ 128 h 108"/>
                  <a:gd name="T32" fmla="*/ 75 w 115"/>
                  <a:gd name="T33" fmla="*/ 112 h 108"/>
                  <a:gd name="T34" fmla="*/ 70 w 115"/>
                  <a:gd name="T35" fmla="*/ 131 h 108"/>
                  <a:gd name="T36" fmla="*/ 75 w 115"/>
                  <a:gd name="T37" fmla="*/ 147 h 108"/>
                  <a:gd name="T38" fmla="*/ 40 w 115"/>
                  <a:gd name="T39" fmla="*/ 150 h 108"/>
                  <a:gd name="T40" fmla="*/ 24 w 115"/>
                  <a:gd name="T41" fmla="*/ 155 h 108"/>
                  <a:gd name="T42" fmla="*/ 11 w 115"/>
                  <a:gd name="T43" fmla="*/ 163 h 108"/>
                  <a:gd name="T44" fmla="*/ 0 w 115"/>
                  <a:gd name="T45" fmla="*/ 171 h 108"/>
                  <a:gd name="T46" fmla="*/ 13 w 115"/>
                  <a:gd name="T47" fmla="*/ 182 h 108"/>
                  <a:gd name="T48" fmla="*/ 16 w 115"/>
                  <a:gd name="T49" fmla="*/ 206 h 108"/>
                  <a:gd name="T50" fmla="*/ 29 w 115"/>
                  <a:gd name="T51" fmla="*/ 227 h 108"/>
                  <a:gd name="T52" fmla="*/ 27 w 115"/>
                  <a:gd name="T53" fmla="*/ 244 h 108"/>
                  <a:gd name="T54" fmla="*/ 51 w 115"/>
                  <a:gd name="T55" fmla="*/ 257 h 108"/>
                  <a:gd name="T56" fmla="*/ 70 w 115"/>
                  <a:gd name="T57" fmla="*/ 270 h 108"/>
                  <a:gd name="T58" fmla="*/ 75 w 115"/>
                  <a:gd name="T59" fmla="*/ 278 h 108"/>
                  <a:gd name="T60" fmla="*/ 88 w 115"/>
                  <a:gd name="T61" fmla="*/ 278 h 108"/>
                  <a:gd name="T62" fmla="*/ 102 w 115"/>
                  <a:gd name="T63" fmla="*/ 281 h 108"/>
                  <a:gd name="T64" fmla="*/ 121 w 115"/>
                  <a:gd name="T65" fmla="*/ 289 h 108"/>
                  <a:gd name="T66" fmla="*/ 145 w 115"/>
                  <a:gd name="T67" fmla="*/ 260 h 108"/>
                  <a:gd name="T68" fmla="*/ 155 w 115"/>
                  <a:gd name="T69" fmla="*/ 262 h 108"/>
                  <a:gd name="T70" fmla="*/ 179 w 115"/>
                  <a:gd name="T71" fmla="*/ 273 h 108"/>
                  <a:gd name="T72" fmla="*/ 212 w 115"/>
                  <a:gd name="T73" fmla="*/ 257 h 108"/>
                  <a:gd name="T74" fmla="*/ 246 w 115"/>
                  <a:gd name="T75" fmla="*/ 254 h 108"/>
                  <a:gd name="T76" fmla="*/ 265 w 115"/>
                  <a:gd name="T77" fmla="*/ 225 h 108"/>
                  <a:gd name="T78" fmla="*/ 279 w 115"/>
                  <a:gd name="T79" fmla="*/ 219 h 108"/>
                  <a:gd name="T80" fmla="*/ 300 w 115"/>
                  <a:gd name="T81" fmla="*/ 225 h 108"/>
                  <a:gd name="T82" fmla="*/ 300 w 115"/>
                  <a:gd name="T83" fmla="*/ 209 h 108"/>
                  <a:gd name="T84" fmla="*/ 295 w 115"/>
                  <a:gd name="T85" fmla="*/ 193 h 108"/>
                  <a:gd name="T86" fmla="*/ 276 w 115"/>
                  <a:gd name="T87" fmla="*/ 163 h 108"/>
                  <a:gd name="T88" fmla="*/ 262 w 115"/>
                  <a:gd name="T89" fmla="*/ 131 h 108"/>
                  <a:gd name="T90" fmla="*/ 295 w 115"/>
                  <a:gd name="T91" fmla="*/ 88 h 108"/>
                  <a:gd name="T92" fmla="*/ 303 w 115"/>
                  <a:gd name="T93" fmla="*/ 72 h 108"/>
                  <a:gd name="T94" fmla="*/ 303 w 115"/>
                  <a:gd name="T95" fmla="*/ 67 h 108"/>
                  <a:gd name="T96" fmla="*/ 287 w 115"/>
                  <a:gd name="T97" fmla="*/ 37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5" h="108">
                    <a:moveTo>
                      <a:pt x="107" y="14"/>
                    </a:moveTo>
                    <a:cubicBezTo>
                      <a:pt x="109" y="13"/>
                      <a:pt x="111" y="12"/>
                      <a:pt x="112" y="8"/>
                    </a:cubicBezTo>
                    <a:cubicBezTo>
                      <a:pt x="113" y="5"/>
                      <a:pt x="113" y="0"/>
                      <a:pt x="113" y="0"/>
                    </a:cubicBezTo>
                    <a:cubicBezTo>
                      <a:pt x="113" y="0"/>
                      <a:pt x="114" y="1"/>
                      <a:pt x="115" y="0"/>
                    </a:cubicBezTo>
                    <a:cubicBezTo>
                      <a:pt x="113" y="0"/>
                      <a:pt x="111" y="1"/>
                      <a:pt x="109" y="2"/>
                    </a:cubicBezTo>
                    <a:cubicBezTo>
                      <a:pt x="103" y="7"/>
                      <a:pt x="100" y="9"/>
                      <a:pt x="98" y="8"/>
                    </a:cubicBezTo>
                    <a:cubicBezTo>
                      <a:pt x="96" y="7"/>
                      <a:pt x="96" y="14"/>
                      <a:pt x="92" y="18"/>
                    </a:cubicBezTo>
                    <a:cubicBezTo>
                      <a:pt x="89" y="22"/>
                      <a:pt x="80" y="25"/>
                      <a:pt x="80" y="25"/>
                    </a:cubicBezTo>
                    <a:cubicBezTo>
                      <a:pt x="74" y="21"/>
                      <a:pt x="74" y="21"/>
                      <a:pt x="74" y="21"/>
                    </a:cubicBezTo>
                    <a:cubicBezTo>
                      <a:pt x="74" y="21"/>
                      <a:pt x="71" y="17"/>
                      <a:pt x="70" y="19"/>
                    </a:cubicBezTo>
                    <a:cubicBezTo>
                      <a:pt x="69" y="21"/>
                      <a:pt x="63" y="25"/>
                      <a:pt x="63" y="25"/>
                    </a:cubicBezTo>
                    <a:cubicBezTo>
                      <a:pt x="63" y="25"/>
                      <a:pt x="58" y="26"/>
                      <a:pt x="56" y="27"/>
                    </a:cubicBezTo>
                    <a:cubicBezTo>
                      <a:pt x="54" y="28"/>
                      <a:pt x="54" y="25"/>
                      <a:pt x="51" y="24"/>
                    </a:cubicBezTo>
                    <a:cubicBezTo>
                      <a:pt x="49" y="23"/>
                      <a:pt x="44" y="24"/>
                      <a:pt x="42" y="26"/>
                    </a:cubicBezTo>
                    <a:cubicBezTo>
                      <a:pt x="39" y="29"/>
                      <a:pt x="35" y="32"/>
                      <a:pt x="35" y="37"/>
                    </a:cubicBezTo>
                    <a:cubicBezTo>
                      <a:pt x="35" y="43"/>
                      <a:pt x="36" y="48"/>
                      <a:pt x="34" y="48"/>
                    </a:cubicBezTo>
                    <a:cubicBezTo>
                      <a:pt x="32" y="47"/>
                      <a:pt x="30" y="41"/>
                      <a:pt x="28" y="42"/>
                    </a:cubicBezTo>
                    <a:cubicBezTo>
                      <a:pt x="25" y="43"/>
                      <a:pt x="23" y="46"/>
                      <a:pt x="26" y="49"/>
                    </a:cubicBezTo>
                    <a:cubicBezTo>
                      <a:pt x="28" y="52"/>
                      <a:pt x="30" y="54"/>
                      <a:pt x="28" y="55"/>
                    </a:cubicBezTo>
                    <a:cubicBezTo>
                      <a:pt x="25" y="55"/>
                      <a:pt x="18" y="57"/>
                      <a:pt x="15" y="56"/>
                    </a:cubicBezTo>
                    <a:cubicBezTo>
                      <a:pt x="15" y="56"/>
                      <a:pt x="11" y="58"/>
                      <a:pt x="9" y="58"/>
                    </a:cubicBezTo>
                    <a:cubicBezTo>
                      <a:pt x="6" y="58"/>
                      <a:pt x="5" y="61"/>
                      <a:pt x="4" y="61"/>
                    </a:cubicBezTo>
                    <a:cubicBezTo>
                      <a:pt x="3" y="62"/>
                      <a:pt x="0" y="64"/>
                      <a:pt x="0" y="64"/>
                    </a:cubicBezTo>
                    <a:cubicBezTo>
                      <a:pt x="5" y="68"/>
                      <a:pt x="5" y="68"/>
                      <a:pt x="5" y="68"/>
                    </a:cubicBezTo>
                    <a:cubicBezTo>
                      <a:pt x="5" y="68"/>
                      <a:pt x="3" y="75"/>
                      <a:pt x="6" y="77"/>
                    </a:cubicBezTo>
                    <a:cubicBezTo>
                      <a:pt x="8" y="79"/>
                      <a:pt x="10" y="81"/>
                      <a:pt x="11" y="85"/>
                    </a:cubicBezTo>
                    <a:cubicBezTo>
                      <a:pt x="13" y="89"/>
                      <a:pt x="8" y="88"/>
                      <a:pt x="10" y="91"/>
                    </a:cubicBezTo>
                    <a:cubicBezTo>
                      <a:pt x="12" y="93"/>
                      <a:pt x="14" y="93"/>
                      <a:pt x="19" y="96"/>
                    </a:cubicBezTo>
                    <a:cubicBezTo>
                      <a:pt x="24" y="99"/>
                      <a:pt x="26" y="97"/>
                      <a:pt x="26" y="101"/>
                    </a:cubicBezTo>
                    <a:cubicBezTo>
                      <a:pt x="27" y="103"/>
                      <a:pt x="27" y="104"/>
                      <a:pt x="28" y="104"/>
                    </a:cubicBezTo>
                    <a:cubicBezTo>
                      <a:pt x="29" y="104"/>
                      <a:pt x="31" y="106"/>
                      <a:pt x="33" y="104"/>
                    </a:cubicBezTo>
                    <a:cubicBezTo>
                      <a:pt x="36" y="102"/>
                      <a:pt x="38" y="105"/>
                      <a:pt x="38" y="105"/>
                    </a:cubicBezTo>
                    <a:cubicBezTo>
                      <a:pt x="38" y="105"/>
                      <a:pt x="43" y="108"/>
                      <a:pt x="45" y="108"/>
                    </a:cubicBezTo>
                    <a:cubicBezTo>
                      <a:pt x="47" y="108"/>
                      <a:pt x="51" y="103"/>
                      <a:pt x="54" y="97"/>
                    </a:cubicBezTo>
                    <a:cubicBezTo>
                      <a:pt x="57" y="91"/>
                      <a:pt x="58" y="98"/>
                      <a:pt x="58" y="98"/>
                    </a:cubicBezTo>
                    <a:cubicBezTo>
                      <a:pt x="58" y="98"/>
                      <a:pt x="65" y="101"/>
                      <a:pt x="67" y="102"/>
                    </a:cubicBezTo>
                    <a:cubicBezTo>
                      <a:pt x="69" y="104"/>
                      <a:pt x="74" y="99"/>
                      <a:pt x="79" y="96"/>
                    </a:cubicBezTo>
                    <a:cubicBezTo>
                      <a:pt x="84" y="94"/>
                      <a:pt x="90" y="94"/>
                      <a:pt x="92" y="95"/>
                    </a:cubicBezTo>
                    <a:cubicBezTo>
                      <a:pt x="93" y="93"/>
                      <a:pt x="98" y="88"/>
                      <a:pt x="99" y="84"/>
                    </a:cubicBezTo>
                    <a:cubicBezTo>
                      <a:pt x="101" y="80"/>
                      <a:pt x="102" y="82"/>
                      <a:pt x="104" y="82"/>
                    </a:cubicBezTo>
                    <a:cubicBezTo>
                      <a:pt x="106" y="82"/>
                      <a:pt x="110" y="85"/>
                      <a:pt x="112" y="84"/>
                    </a:cubicBezTo>
                    <a:cubicBezTo>
                      <a:pt x="114" y="82"/>
                      <a:pt x="114" y="82"/>
                      <a:pt x="112" y="78"/>
                    </a:cubicBezTo>
                    <a:cubicBezTo>
                      <a:pt x="111" y="74"/>
                      <a:pt x="110" y="72"/>
                      <a:pt x="110" y="72"/>
                    </a:cubicBezTo>
                    <a:cubicBezTo>
                      <a:pt x="110" y="72"/>
                      <a:pt x="105" y="64"/>
                      <a:pt x="103" y="61"/>
                    </a:cubicBezTo>
                    <a:cubicBezTo>
                      <a:pt x="100" y="57"/>
                      <a:pt x="99" y="54"/>
                      <a:pt x="98" y="49"/>
                    </a:cubicBezTo>
                    <a:cubicBezTo>
                      <a:pt x="98" y="44"/>
                      <a:pt x="106" y="37"/>
                      <a:pt x="110" y="33"/>
                    </a:cubicBezTo>
                    <a:cubicBezTo>
                      <a:pt x="111" y="31"/>
                      <a:pt x="113" y="29"/>
                      <a:pt x="113" y="27"/>
                    </a:cubicBezTo>
                    <a:cubicBezTo>
                      <a:pt x="113" y="26"/>
                      <a:pt x="113" y="26"/>
                      <a:pt x="113" y="25"/>
                    </a:cubicBezTo>
                    <a:cubicBezTo>
                      <a:pt x="109" y="20"/>
                      <a:pt x="105" y="16"/>
                      <a:pt x="107" y="14"/>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05" name="Freeform 102">
                <a:extLst>
                  <a:ext uri="{FF2B5EF4-FFF2-40B4-BE49-F238E27FC236}">
                    <a16:creationId xmlns:a16="http://schemas.microsoft.com/office/drawing/2014/main" id="{DE4C46D2-AC20-4CFD-A50B-E21F7AE69316}"/>
                  </a:ext>
                </a:extLst>
              </p:cNvPr>
              <p:cNvSpPr>
                <a:spLocks/>
              </p:cNvSpPr>
              <p:nvPr/>
            </p:nvSpPr>
            <p:spPr bwMode="auto">
              <a:xfrm>
                <a:off x="5785199" y="4911021"/>
                <a:ext cx="446029" cy="522196"/>
              </a:xfrm>
              <a:custGeom>
                <a:avLst/>
                <a:gdLst>
                  <a:gd name="T0" fmla="*/ 207 w 85"/>
                  <a:gd name="T1" fmla="*/ 67 h 100"/>
                  <a:gd name="T2" fmla="*/ 193 w 85"/>
                  <a:gd name="T3" fmla="*/ 59 h 100"/>
                  <a:gd name="T4" fmla="*/ 172 w 85"/>
                  <a:gd name="T5" fmla="*/ 67 h 100"/>
                  <a:gd name="T6" fmla="*/ 148 w 85"/>
                  <a:gd name="T7" fmla="*/ 72 h 100"/>
                  <a:gd name="T8" fmla="*/ 126 w 85"/>
                  <a:gd name="T9" fmla="*/ 67 h 100"/>
                  <a:gd name="T10" fmla="*/ 105 w 85"/>
                  <a:gd name="T11" fmla="*/ 51 h 100"/>
                  <a:gd name="T12" fmla="*/ 78 w 85"/>
                  <a:gd name="T13" fmla="*/ 48 h 100"/>
                  <a:gd name="T14" fmla="*/ 59 w 85"/>
                  <a:gd name="T15" fmla="*/ 27 h 100"/>
                  <a:gd name="T16" fmla="*/ 56 w 85"/>
                  <a:gd name="T17" fmla="*/ 0 h 100"/>
                  <a:gd name="T18" fmla="*/ 48 w 85"/>
                  <a:gd name="T19" fmla="*/ 16 h 100"/>
                  <a:gd name="T20" fmla="*/ 16 w 85"/>
                  <a:gd name="T21" fmla="*/ 59 h 100"/>
                  <a:gd name="T22" fmla="*/ 30 w 85"/>
                  <a:gd name="T23" fmla="*/ 91 h 100"/>
                  <a:gd name="T24" fmla="*/ 48 w 85"/>
                  <a:gd name="T25" fmla="*/ 120 h 100"/>
                  <a:gd name="T26" fmla="*/ 54 w 85"/>
                  <a:gd name="T27" fmla="*/ 136 h 100"/>
                  <a:gd name="T28" fmla="*/ 54 w 85"/>
                  <a:gd name="T29" fmla="*/ 152 h 100"/>
                  <a:gd name="T30" fmla="*/ 32 w 85"/>
                  <a:gd name="T31" fmla="*/ 147 h 100"/>
                  <a:gd name="T32" fmla="*/ 19 w 85"/>
                  <a:gd name="T33" fmla="*/ 152 h 100"/>
                  <a:gd name="T34" fmla="*/ 0 w 85"/>
                  <a:gd name="T35" fmla="*/ 182 h 100"/>
                  <a:gd name="T36" fmla="*/ 19 w 85"/>
                  <a:gd name="T37" fmla="*/ 192 h 100"/>
                  <a:gd name="T38" fmla="*/ 32 w 85"/>
                  <a:gd name="T39" fmla="*/ 216 h 100"/>
                  <a:gd name="T40" fmla="*/ 46 w 85"/>
                  <a:gd name="T41" fmla="*/ 224 h 100"/>
                  <a:gd name="T42" fmla="*/ 54 w 85"/>
                  <a:gd name="T43" fmla="*/ 254 h 100"/>
                  <a:gd name="T44" fmla="*/ 70 w 85"/>
                  <a:gd name="T45" fmla="*/ 267 h 100"/>
                  <a:gd name="T46" fmla="*/ 72 w 85"/>
                  <a:gd name="T47" fmla="*/ 259 h 100"/>
                  <a:gd name="T48" fmla="*/ 80 w 85"/>
                  <a:gd name="T49" fmla="*/ 248 h 100"/>
                  <a:gd name="T50" fmla="*/ 99 w 85"/>
                  <a:gd name="T51" fmla="*/ 235 h 100"/>
                  <a:gd name="T52" fmla="*/ 113 w 85"/>
                  <a:gd name="T53" fmla="*/ 232 h 100"/>
                  <a:gd name="T54" fmla="*/ 115 w 85"/>
                  <a:gd name="T55" fmla="*/ 214 h 100"/>
                  <a:gd name="T56" fmla="*/ 123 w 85"/>
                  <a:gd name="T57" fmla="*/ 211 h 100"/>
                  <a:gd name="T58" fmla="*/ 139 w 85"/>
                  <a:gd name="T59" fmla="*/ 208 h 100"/>
                  <a:gd name="T60" fmla="*/ 153 w 85"/>
                  <a:gd name="T61" fmla="*/ 195 h 100"/>
                  <a:gd name="T62" fmla="*/ 174 w 85"/>
                  <a:gd name="T63" fmla="*/ 192 h 100"/>
                  <a:gd name="T64" fmla="*/ 193 w 85"/>
                  <a:gd name="T65" fmla="*/ 179 h 100"/>
                  <a:gd name="T66" fmla="*/ 196 w 85"/>
                  <a:gd name="T67" fmla="*/ 142 h 100"/>
                  <a:gd name="T68" fmla="*/ 207 w 85"/>
                  <a:gd name="T69" fmla="*/ 120 h 100"/>
                  <a:gd name="T70" fmla="*/ 217 w 85"/>
                  <a:gd name="T71" fmla="*/ 107 h 100"/>
                  <a:gd name="T72" fmla="*/ 228 w 85"/>
                  <a:gd name="T73" fmla="*/ 93 h 100"/>
                  <a:gd name="T74" fmla="*/ 207 w 85"/>
                  <a:gd name="T75" fmla="*/ 67 h 1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5" h="100">
                    <a:moveTo>
                      <a:pt x="77" y="25"/>
                    </a:moveTo>
                    <a:cubicBezTo>
                      <a:pt x="75" y="22"/>
                      <a:pt x="75" y="21"/>
                      <a:pt x="72" y="22"/>
                    </a:cubicBezTo>
                    <a:cubicBezTo>
                      <a:pt x="70" y="22"/>
                      <a:pt x="68" y="23"/>
                      <a:pt x="64" y="25"/>
                    </a:cubicBezTo>
                    <a:cubicBezTo>
                      <a:pt x="60" y="27"/>
                      <a:pt x="57" y="26"/>
                      <a:pt x="55" y="27"/>
                    </a:cubicBezTo>
                    <a:cubicBezTo>
                      <a:pt x="53" y="28"/>
                      <a:pt x="50" y="28"/>
                      <a:pt x="47" y="25"/>
                    </a:cubicBezTo>
                    <a:cubicBezTo>
                      <a:pt x="43" y="22"/>
                      <a:pt x="43" y="18"/>
                      <a:pt x="39" y="19"/>
                    </a:cubicBezTo>
                    <a:cubicBezTo>
                      <a:pt x="36" y="21"/>
                      <a:pt x="29" y="20"/>
                      <a:pt x="29" y="18"/>
                    </a:cubicBezTo>
                    <a:cubicBezTo>
                      <a:pt x="29" y="17"/>
                      <a:pt x="24" y="16"/>
                      <a:pt x="22" y="10"/>
                    </a:cubicBezTo>
                    <a:cubicBezTo>
                      <a:pt x="21" y="4"/>
                      <a:pt x="24" y="4"/>
                      <a:pt x="21" y="0"/>
                    </a:cubicBezTo>
                    <a:cubicBezTo>
                      <a:pt x="21" y="2"/>
                      <a:pt x="19" y="4"/>
                      <a:pt x="18" y="6"/>
                    </a:cubicBezTo>
                    <a:cubicBezTo>
                      <a:pt x="14" y="10"/>
                      <a:pt x="6" y="17"/>
                      <a:pt x="6" y="22"/>
                    </a:cubicBezTo>
                    <a:cubicBezTo>
                      <a:pt x="7" y="27"/>
                      <a:pt x="8" y="30"/>
                      <a:pt x="11" y="34"/>
                    </a:cubicBezTo>
                    <a:cubicBezTo>
                      <a:pt x="13" y="37"/>
                      <a:pt x="18" y="45"/>
                      <a:pt x="18" y="45"/>
                    </a:cubicBezTo>
                    <a:cubicBezTo>
                      <a:pt x="18" y="45"/>
                      <a:pt x="19" y="47"/>
                      <a:pt x="20" y="51"/>
                    </a:cubicBezTo>
                    <a:cubicBezTo>
                      <a:pt x="22" y="55"/>
                      <a:pt x="22" y="55"/>
                      <a:pt x="20" y="57"/>
                    </a:cubicBezTo>
                    <a:cubicBezTo>
                      <a:pt x="18" y="58"/>
                      <a:pt x="14" y="55"/>
                      <a:pt x="12" y="55"/>
                    </a:cubicBezTo>
                    <a:cubicBezTo>
                      <a:pt x="10" y="55"/>
                      <a:pt x="9" y="53"/>
                      <a:pt x="7" y="57"/>
                    </a:cubicBezTo>
                    <a:cubicBezTo>
                      <a:pt x="6" y="61"/>
                      <a:pt x="1" y="66"/>
                      <a:pt x="0" y="68"/>
                    </a:cubicBezTo>
                    <a:cubicBezTo>
                      <a:pt x="3" y="68"/>
                      <a:pt x="6" y="70"/>
                      <a:pt x="7" y="72"/>
                    </a:cubicBezTo>
                    <a:cubicBezTo>
                      <a:pt x="9" y="74"/>
                      <a:pt x="11" y="77"/>
                      <a:pt x="12" y="81"/>
                    </a:cubicBezTo>
                    <a:cubicBezTo>
                      <a:pt x="13" y="86"/>
                      <a:pt x="13" y="84"/>
                      <a:pt x="17" y="84"/>
                    </a:cubicBezTo>
                    <a:cubicBezTo>
                      <a:pt x="22" y="83"/>
                      <a:pt x="20" y="90"/>
                      <a:pt x="20" y="95"/>
                    </a:cubicBezTo>
                    <a:cubicBezTo>
                      <a:pt x="21" y="96"/>
                      <a:pt x="23" y="98"/>
                      <a:pt x="26" y="100"/>
                    </a:cubicBezTo>
                    <a:cubicBezTo>
                      <a:pt x="26" y="99"/>
                      <a:pt x="26" y="98"/>
                      <a:pt x="27" y="97"/>
                    </a:cubicBezTo>
                    <a:cubicBezTo>
                      <a:pt x="29" y="96"/>
                      <a:pt x="24" y="95"/>
                      <a:pt x="30" y="93"/>
                    </a:cubicBezTo>
                    <a:cubicBezTo>
                      <a:pt x="35" y="90"/>
                      <a:pt x="36" y="85"/>
                      <a:pt x="37" y="88"/>
                    </a:cubicBezTo>
                    <a:cubicBezTo>
                      <a:pt x="39" y="91"/>
                      <a:pt x="41" y="92"/>
                      <a:pt x="42" y="87"/>
                    </a:cubicBezTo>
                    <a:cubicBezTo>
                      <a:pt x="43" y="83"/>
                      <a:pt x="42" y="81"/>
                      <a:pt x="43" y="80"/>
                    </a:cubicBezTo>
                    <a:cubicBezTo>
                      <a:pt x="44" y="80"/>
                      <a:pt x="44" y="78"/>
                      <a:pt x="46" y="79"/>
                    </a:cubicBezTo>
                    <a:cubicBezTo>
                      <a:pt x="49" y="80"/>
                      <a:pt x="51" y="80"/>
                      <a:pt x="52" y="78"/>
                    </a:cubicBezTo>
                    <a:cubicBezTo>
                      <a:pt x="53" y="76"/>
                      <a:pt x="54" y="72"/>
                      <a:pt x="57" y="73"/>
                    </a:cubicBezTo>
                    <a:cubicBezTo>
                      <a:pt x="61" y="74"/>
                      <a:pt x="60" y="73"/>
                      <a:pt x="65" y="72"/>
                    </a:cubicBezTo>
                    <a:cubicBezTo>
                      <a:pt x="69" y="70"/>
                      <a:pt x="70" y="68"/>
                      <a:pt x="72" y="67"/>
                    </a:cubicBezTo>
                    <a:cubicBezTo>
                      <a:pt x="74" y="66"/>
                      <a:pt x="73" y="54"/>
                      <a:pt x="73" y="53"/>
                    </a:cubicBezTo>
                    <a:cubicBezTo>
                      <a:pt x="73" y="52"/>
                      <a:pt x="75" y="47"/>
                      <a:pt x="77" y="45"/>
                    </a:cubicBezTo>
                    <a:cubicBezTo>
                      <a:pt x="79" y="44"/>
                      <a:pt x="79" y="42"/>
                      <a:pt x="81" y="40"/>
                    </a:cubicBezTo>
                    <a:cubicBezTo>
                      <a:pt x="83" y="38"/>
                      <a:pt x="85" y="35"/>
                      <a:pt x="85" y="35"/>
                    </a:cubicBezTo>
                    <a:cubicBezTo>
                      <a:pt x="85" y="35"/>
                      <a:pt x="79" y="28"/>
                      <a:pt x="77" y="25"/>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06" name="Freeform 103">
                <a:extLst>
                  <a:ext uri="{FF2B5EF4-FFF2-40B4-BE49-F238E27FC236}">
                    <a16:creationId xmlns:a16="http://schemas.microsoft.com/office/drawing/2014/main" id="{EA110A02-8BF1-4A2E-AB03-153808960FA9}"/>
                  </a:ext>
                </a:extLst>
              </p:cNvPr>
              <p:cNvSpPr>
                <a:spLocks/>
              </p:cNvSpPr>
              <p:nvPr/>
            </p:nvSpPr>
            <p:spPr bwMode="auto">
              <a:xfrm>
                <a:off x="5382208" y="5243506"/>
                <a:ext cx="539930" cy="449832"/>
              </a:xfrm>
              <a:custGeom>
                <a:avLst/>
                <a:gdLst>
                  <a:gd name="T0" fmla="*/ 260 w 103"/>
                  <a:gd name="T1" fmla="*/ 83 h 86"/>
                  <a:gd name="T2" fmla="*/ 252 w 103"/>
                  <a:gd name="T3" fmla="*/ 53 h 86"/>
                  <a:gd name="T4" fmla="*/ 238 w 103"/>
                  <a:gd name="T5" fmla="*/ 45 h 86"/>
                  <a:gd name="T6" fmla="*/ 225 w 103"/>
                  <a:gd name="T7" fmla="*/ 21 h 86"/>
                  <a:gd name="T8" fmla="*/ 206 w 103"/>
                  <a:gd name="T9" fmla="*/ 11 h 86"/>
                  <a:gd name="T10" fmla="*/ 171 w 103"/>
                  <a:gd name="T11" fmla="*/ 13 h 86"/>
                  <a:gd name="T12" fmla="*/ 139 w 103"/>
                  <a:gd name="T13" fmla="*/ 29 h 86"/>
                  <a:gd name="T14" fmla="*/ 115 w 103"/>
                  <a:gd name="T15" fmla="*/ 19 h 86"/>
                  <a:gd name="T16" fmla="*/ 105 w 103"/>
                  <a:gd name="T17" fmla="*/ 16 h 86"/>
                  <a:gd name="T18" fmla="*/ 80 w 103"/>
                  <a:gd name="T19" fmla="*/ 45 h 86"/>
                  <a:gd name="T20" fmla="*/ 62 w 103"/>
                  <a:gd name="T21" fmla="*/ 37 h 86"/>
                  <a:gd name="T22" fmla="*/ 48 w 103"/>
                  <a:gd name="T23" fmla="*/ 35 h 86"/>
                  <a:gd name="T24" fmla="*/ 35 w 103"/>
                  <a:gd name="T25" fmla="*/ 35 h 86"/>
                  <a:gd name="T26" fmla="*/ 32 w 103"/>
                  <a:gd name="T27" fmla="*/ 43 h 86"/>
                  <a:gd name="T28" fmla="*/ 13 w 103"/>
                  <a:gd name="T29" fmla="*/ 53 h 86"/>
                  <a:gd name="T30" fmla="*/ 5 w 103"/>
                  <a:gd name="T31" fmla="*/ 72 h 86"/>
                  <a:gd name="T32" fmla="*/ 19 w 103"/>
                  <a:gd name="T33" fmla="*/ 91 h 86"/>
                  <a:gd name="T34" fmla="*/ 27 w 103"/>
                  <a:gd name="T35" fmla="*/ 112 h 86"/>
                  <a:gd name="T36" fmla="*/ 21 w 103"/>
                  <a:gd name="T37" fmla="*/ 128 h 86"/>
                  <a:gd name="T38" fmla="*/ 16 w 103"/>
                  <a:gd name="T39" fmla="*/ 139 h 86"/>
                  <a:gd name="T40" fmla="*/ 24 w 103"/>
                  <a:gd name="T41" fmla="*/ 163 h 86"/>
                  <a:gd name="T42" fmla="*/ 13 w 103"/>
                  <a:gd name="T43" fmla="*/ 177 h 86"/>
                  <a:gd name="T44" fmla="*/ 16 w 103"/>
                  <a:gd name="T45" fmla="*/ 185 h 86"/>
                  <a:gd name="T46" fmla="*/ 21 w 103"/>
                  <a:gd name="T47" fmla="*/ 195 h 86"/>
                  <a:gd name="T48" fmla="*/ 38 w 103"/>
                  <a:gd name="T49" fmla="*/ 206 h 86"/>
                  <a:gd name="T50" fmla="*/ 51 w 103"/>
                  <a:gd name="T51" fmla="*/ 211 h 86"/>
                  <a:gd name="T52" fmla="*/ 56 w 103"/>
                  <a:gd name="T53" fmla="*/ 225 h 86"/>
                  <a:gd name="T54" fmla="*/ 64 w 103"/>
                  <a:gd name="T55" fmla="*/ 227 h 86"/>
                  <a:gd name="T56" fmla="*/ 78 w 103"/>
                  <a:gd name="T57" fmla="*/ 214 h 86"/>
                  <a:gd name="T58" fmla="*/ 83 w 103"/>
                  <a:gd name="T59" fmla="*/ 203 h 86"/>
                  <a:gd name="T60" fmla="*/ 105 w 103"/>
                  <a:gd name="T61" fmla="*/ 211 h 86"/>
                  <a:gd name="T62" fmla="*/ 126 w 103"/>
                  <a:gd name="T63" fmla="*/ 219 h 86"/>
                  <a:gd name="T64" fmla="*/ 121 w 103"/>
                  <a:gd name="T65" fmla="*/ 206 h 86"/>
                  <a:gd name="T66" fmla="*/ 145 w 103"/>
                  <a:gd name="T67" fmla="*/ 203 h 86"/>
                  <a:gd name="T68" fmla="*/ 163 w 103"/>
                  <a:gd name="T69" fmla="*/ 211 h 86"/>
                  <a:gd name="T70" fmla="*/ 180 w 103"/>
                  <a:gd name="T71" fmla="*/ 198 h 86"/>
                  <a:gd name="T72" fmla="*/ 206 w 103"/>
                  <a:gd name="T73" fmla="*/ 182 h 86"/>
                  <a:gd name="T74" fmla="*/ 214 w 103"/>
                  <a:gd name="T75" fmla="*/ 171 h 86"/>
                  <a:gd name="T76" fmla="*/ 228 w 103"/>
                  <a:gd name="T77" fmla="*/ 177 h 86"/>
                  <a:gd name="T78" fmla="*/ 230 w 103"/>
                  <a:gd name="T79" fmla="*/ 158 h 86"/>
                  <a:gd name="T80" fmla="*/ 220 w 103"/>
                  <a:gd name="T81" fmla="*/ 150 h 86"/>
                  <a:gd name="T82" fmla="*/ 220 w 103"/>
                  <a:gd name="T83" fmla="*/ 136 h 86"/>
                  <a:gd name="T84" fmla="*/ 241 w 103"/>
                  <a:gd name="T85" fmla="*/ 118 h 86"/>
                  <a:gd name="T86" fmla="*/ 249 w 103"/>
                  <a:gd name="T87" fmla="*/ 102 h 86"/>
                  <a:gd name="T88" fmla="*/ 268 w 103"/>
                  <a:gd name="T89" fmla="*/ 104 h 86"/>
                  <a:gd name="T90" fmla="*/ 276 w 103"/>
                  <a:gd name="T91" fmla="*/ 96 h 86"/>
                  <a:gd name="T92" fmla="*/ 260 w 103"/>
                  <a:gd name="T93" fmla="*/ 83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3" h="86">
                    <a:moveTo>
                      <a:pt x="97" y="31"/>
                    </a:moveTo>
                    <a:cubicBezTo>
                      <a:pt x="97" y="26"/>
                      <a:pt x="99" y="19"/>
                      <a:pt x="94" y="20"/>
                    </a:cubicBezTo>
                    <a:cubicBezTo>
                      <a:pt x="90" y="20"/>
                      <a:pt x="90" y="22"/>
                      <a:pt x="89" y="17"/>
                    </a:cubicBezTo>
                    <a:cubicBezTo>
                      <a:pt x="88" y="13"/>
                      <a:pt x="86" y="10"/>
                      <a:pt x="84" y="8"/>
                    </a:cubicBezTo>
                    <a:cubicBezTo>
                      <a:pt x="83" y="6"/>
                      <a:pt x="80" y="4"/>
                      <a:pt x="77" y="4"/>
                    </a:cubicBezTo>
                    <a:cubicBezTo>
                      <a:pt x="75" y="3"/>
                      <a:pt x="69" y="3"/>
                      <a:pt x="64" y="5"/>
                    </a:cubicBezTo>
                    <a:cubicBezTo>
                      <a:pt x="59" y="8"/>
                      <a:pt x="54" y="13"/>
                      <a:pt x="52" y="11"/>
                    </a:cubicBezTo>
                    <a:cubicBezTo>
                      <a:pt x="50" y="10"/>
                      <a:pt x="43" y="7"/>
                      <a:pt x="43" y="7"/>
                    </a:cubicBezTo>
                    <a:cubicBezTo>
                      <a:pt x="43" y="7"/>
                      <a:pt x="42" y="0"/>
                      <a:pt x="39" y="6"/>
                    </a:cubicBezTo>
                    <a:cubicBezTo>
                      <a:pt x="36" y="12"/>
                      <a:pt x="32" y="17"/>
                      <a:pt x="30" y="17"/>
                    </a:cubicBezTo>
                    <a:cubicBezTo>
                      <a:pt x="28" y="17"/>
                      <a:pt x="23" y="14"/>
                      <a:pt x="23" y="14"/>
                    </a:cubicBezTo>
                    <a:cubicBezTo>
                      <a:pt x="23" y="14"/>
                      <a:pt x="21" y="11"/>
                      <a:pt x="18" y="13"/>
                    </a:cubicBezTo>
                    <a:cubicBezTo>
                      <a:pt x="16" y="15"/>
                      <a:pt x="14" y="13"/>
                      <a:pt x="13" y="13"/>
                    </a:cubicBezTo>
                    <a:cubicBezTo>
                      <a:pt x="13" y="14"/>
                      <a:pt x="13" y="15"/>
                      <a:pt x="12" y="16"/>
                    </a:cubicBezTo>
                    <a:cubicBezTo>
                      <a:pt x="10" y="20"/>
                      <a:pt x="7" y="17"/>
                      <a:pt x="5" y="20"/>
                    </a:cubicBezTo>
                    <a:cubicBezTo>
                      <a:pt x="4" y="23"/>
                      <a:pt x="0" y="24"/>
                      <a:pt x="2" y="27"/>
                    </a:cubicBezTo>
                    <a:cubicBezTo>
                      <a:pt x="4" y="29"/>
                      <a:pt x="4" y="30"/>
                      <a:pt x="7" y="34"/>
                    </a:cubicBezTo>
                    <a:cubicBezTo>
                      <a:pt x="9" y="38"/>
                      <a:pt x="11" y="38"/>
                      <a:pt x="10" y="42"/>
                    </a:cubicBezTo>
                    <a:cubicBezTo>
                      <a:pt x="9" y="47"/>
                      <a:pt x="10" y="45"/>
                      <a:pt x="8" y="48"/>
                    </a:cubicBezTo>
                    <a:cubicBezTo>
                      <a:pt x="6" y="52"/>
                      <a:pt x="5" y="47"/>
                      <a:pt x="6" y="52"/>
                    </a:cubicBezTo>
                    <a:cubicBezTo>
                      <a:pt x="7" y="57"/>
                      <a:pt x="10" y="56"/>
                      <a:pt x="9" y="61"/>
                    </a:cubicBezTo>
                    <a:cubicBezTo>
                      <a:pt x="9" y="65"/>
                      <a:pt x="5" y="61"/>
                      <a:pt x="5" y="66"/>
                    </a:cubicBezTo>
                    <a:cubicBezTo>
                      <a:pt x="5" y="67"/>
                      <a:pt x="5" y="68"/>
                      <a:pt x="6" y="69"/>
                    </a:cubicBezTo>
                    <a:cubicBezTo>
                      <a:pt x="7" y="69"/>
                      <a:pt x="8" y="71"/>
                      <a:pt x="8" y="73"/>
                    </a:cubicBezTo>
                    <a:cubicBezTo>
                      <a:pt x="9" y="76"/>
                      <a:pt x="12" y="76"/>
                      <a:pt x="14" y="77"/>
                    </a:cubicBezTo>
                    <a:cubicBezTo>
                      <a:pt x="17" y="78"/>
                      <a:pt x="19" y="76"/>
                      <a:pt x="19" y="79"/>
                    </a:cubicBezTo>
                    <a:cubicBezTo>
                      <a:pt x="19" y="82"/>
                      <a:pt x="19" y="81"/>
                      <a:pt x="21" y="84"/>
                    </a:cubicBezTo>
                    <a:cubicBezTo>
                      <a:pt x="22" y="86"/>
                      <a:pt x="22" y="85"/>
                      <a:pt x="24" y="85"/>
                    </a:cubicBezTo>
                    <a:cubicBezTo>
                      <a:pt x="27" y="85"/>
                      <a:pt x="30" y="82"/>
                      <a:pt x="29" y="80"/>
                    </a:cubicBezTo>
                    <a:cubicBezTo>
                      <a:pt x="27" y="78"/>
                      <a:pt x="27" y="75"/>
                      <a:pt x="31" y="76"/>
                    </a:cubicBezTo>
                    <a:cubicBezTo>
                      <a:pt x="35" y="77"/>
                      <a:pt x="39" y="77"/>
                      <a:pt x="39" y="79"/>
                    </a:cubicBezTo>
                    <a:cubicBezTo>
                      <a:pt x="39" y="82"/>
                      <a:pt x="47" y="82"/>
                      <a:pt x="47" y="82"/>
                    </a:cubicBezTo>
                    <a:cubicBezTo>
                      <a:pt x="47" y="82"/>
                      <a:pt x="41" y="77"/>
                      <a:pt x="45" y="77"/>
                    </a:cubicBezTo>
                    <a:cubicBezTo>
                      <a:pt x="50" y="77"/>
                      <a:pt x="52" y="74"/>
                      <a:pt x="54" y="76"/>
                    </a:cubicBezTo>
                    <a:cubicBezTo>
                      <a:pt x="55" y="77"/>
                      <a:pt x="58" y="79"/>
                      <a:pt x="61" y="79"/>
                    </a:cubicBezTo>
                    <a:cubicBezTo>
                      <a:pt x="65" y="79"/>
                      <a:pt x="59" y="76"/>
                      <a:pt x="67" y="74"/>
                    </a:cubicBezTo>
                    <a:cubicBezTo>
                      <a:pt x="74" y="72"/>
                      <a:pt x="75" y="68"/>
                      <a:pt x="77" y="68"/>
                    </a:cubicBezTo>
                    <a:cubicBezTo>
                      <a:pt x="78" y="68"/>
                      <a:pt x="77" y="61"/>
                      <a:pt x="80" y="64"/>
                    </a:cubicBezTo>
                    <a:cubicBezTo>
                      <a:pt x="83" y="67"/>
                      <a:pt x="83" y="67"/>
                      <a:pt x="85" y="66"/>
                    </a:cubicBezTo>
                    <a:cubicBezTo>
                      <a:pt x="87" y="65"/>
                      <a:pt x="87" y="60"/>
                      <a:pt x="86" y="59"/>
                    </a:cubicBezTo>
                    <a:cubicBezTo>
                      <a:pt x="86" y="58"/>
                      <a:pt x="84" y="56"/>
                      <a:pt x="82" y="56"/>
                    </a:cubicBezTo>
                    <a:cubicBezTo>
                      <a:pt x="81" y="55"/>
                      <a:pt x="78" y="53"/>
                      <a:pt x="82" y="51"/>
                    </a:cubicBezTo>
                    <a:cubicBezTo>
                      <a:pt x="86" y="49"/>
                      <a:pt x="89" y="46"/>
                      <a:pt x="90" y="44"/>
                    </a:cubicBezTo>
                    <a:cubicBezTo>
                      <a:pt x="91" y="43"/>
                      <a:pt x="90" y="38"/>
                      <a:pt x="93" y="38"/>
                    </a:cubicBezTo>
                    <a:cubicBezTo>
                      <a:pt x="97" y="38"/>
                      <a:pt x="97" y="39"/>
                      <a:pt x="100" y="39"/>
                    </a:cubicBezTo>
                    <a:cubicBezTo>
                      <a:pt x="102" y="38"/>
                      <a:pt x="102" y="37"/>
                      <a:pt x="103" y="36"/>
                    </a:cubicBezTo>
                    <a:cubicBezTo>
                      <a:pt x="100" y="34"/>
                      <a:pt x="98" y="32"/>
                      <a:pt x="97" y="31"/>
                    </a:cubicBezTo>
                    <a:close/>
                  </a:path>
                </a:pathLst>
              </a:custGeom>
              <a:solidFill>
                <a:srgbClr val="3BAF7D"/>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07" name="Freeform 104">
                <a:extLst>
                  <a:ext uri="{FF2B5EF4-FFF2-40B4-BE49-F238E27FC236}">
                    <a16:creationId xmlns:a16="http://schemas.microsoft.com/office/drawing/2014/main" id="{436082FC-C79D-4173-8C49-6ADF147BB29C}"/>
                  </a:ext>
                </a:extLst>
              </p:cNvPr>
              <p:cNvSpPr>
                <a:spLocks/>
              </p:cNvSpPr>
              <p:nvPr/>
            </p:nvSpPr>
            <p:spPr bwMode="auto">
              <a:xfrm>
                <a:off x="4779677" y="5202434"/>
                <a:ext cx="671000" cy="443964"/>
              </a:xfrm>
              <a:custGeom>
                <a:avLst/>
                <a:gdLst>
                  <a:gd name="T0" fmla="*/ 332 w 128"/>
                  <a:gd name="T1" fmla="*/ 184 h 85"/>
                  <a:gd name="T2" fmla="*/ 324 w 128"/>
                  <a:gd name="T3" fmla="*/ 160 h 85"/>
                  <a:gd name="T4" fmla="*/ 330 w 128"/>
                  <a:gd name="T5" fmla="*/ 150 h 85"/>
                  <a:gd name="T6" fmla="*/ 335 w 128"/>
                  <a:gd name="T7" fmla="*/ 134 h 85"/>
                  <a:gd name="T8" fmla="*/ 327 w 128"/>
                  <a:gd name="T9" fmla="*/ 112 h 85"/>
                  <a:gd name="T10" fmla="*/ 314 w 128"/>
                  <a:gd name="T11" fmla="*/ 93 h 85"/>
                  <a:gd name="T12" fmla="*/ 322 w 128"/>
                  <a:gd name="T13" fmla="*/ 75 h 85"/>
                  <a:gd name="T14" fmla="*/ 340 w 128"/>
                  <a:gd name="T15" fmla="*/ 64 h 85"/>
                  <a:gd name="T16" fmla="*/ 340 w 128"/>
                  <a:gd name="T17" fmla="*/ 56 h 85"/>
                  <a:gd name="T18" fmla="*/ 340 w 128"/>
                  <a:gd name="T19" fmla="*/ 59 h 85"/>
                  <a:gd name="T20" fmla="*/ 308 w 128"/>
                  <a:gd name="T21" fmla="*/ 67 h 85"/>
                  <a:gd name="T22" fmla="*/ 263 w 128"/>
                  <a:gd name="T23" fmla="*/ 59 h 85"/>
                  <a:gd name="T24" fmla="*/ 244 w 128"/>
                  <a:gd name="T25" fmla="*/ 48 h 85"/>
                  <a:gd name="T26" fmla="*/ 225 w 128"/>
                  <a:gd name="T27" fmla="*/ 45 h 85"/>
                  <a:gd name="T28" fmla="*/ 198 w 128"/>
                  <a:gd name="T29" fmla="*/ 40 h 85"/>
                  <a:gd name="T30" fmla="*/ 182 w 128"/>
                  <a:gd name="T31" fmla="*/ 29 h 85"/>
                  <a:gd name="T32" fmla="*/ 163 w 128"/>
                  <a:gd name="T33" fmla="*/ 11 h 85"/>
                  <a:gd name="T34" fmla="*/ 139 w 128"/>
                  <a:gd name="T35" fmla="*/ 13 h 85"/>
                  <a:gd name="T36" fmla="*/ 118 w 128"/>
                  <a:gd name="T37" fmla="*/ 8 h 85"/>
                  <a:gd name="T38" fmla="*/ 107 w 128"/>
                  <a:gd name="T39" fmla="*/ 0 h 85"/>
                  <a:gd name="T40" fmla="*/ 94 w 128"/>
                  <a:gd name="T41" fmla="*/ 11 h 85"/>
                  <a:gd name="T42" fmla="*/ 88 w 128"/>
                  <a:gd name="T43" fmla="*/ 40 h 85"/>
                  <a:gd name="T44" fmla="*/ 83 w 128"/>
                  <a:gd name="T45" fmla="*/ 64 h 85"/>
                  <a:gd name="T46" fmla="*/ 62 w 128"/>
                  <a:gd name="T47" fmla="*/ 67 h 85"/>
                  <a:gd name="T48" fmla="*/ 40 w 128"/>
                  <a:gd name="T49" fmla="*/ 101 h 85"/>
                  <a:gd name="T50" fmla="*/ 19 w 128"/>
                  <a:gd name="T51" fmla="*/ 123 h 85"/>
                  <a:gd name="T52" fmla="*/ 0 w 128"/>
                  <a:gd name="T53" fmla="*/ 136 h 85"/>
                  <a:gd name="T54" fmla="*/ 16 w 128"/>
                  <a:gd name="T55" fmla="*/ 136 h 85"/>
                  <a:gd name="T56" fmla="*/ 27 w 128"/>
                  <a:gd name="T57" fmla="*/ 144 h 85"/>
                  <a:gd name="T58" fmla="*/ 54 w 128"/>
                  <a:gd name="T59" fmla="*/ 144 h 85"/>
                  <a:gd name="T60" fmla="*/ 94 w 128"/>
                  <a:gd name="T61" fmla="*/ 152 h 85"/>
                  <a:gd name="T62" fmla="*/ 107 w 128"/>
                  <a:gd name="T63" fmla="*/ 166 h 85"/>
                  <a:gd name="T64" fmla="*/ 126 w 128"/>
                  <a:gd name="T65" fmla="*/ 168 h 85"/>
                  <a:gd name="T66" fmla="*/ 150 w 128"/>
                  <a:gd name="T67" fmla="*/ 168 h 85"/>
                  <a:gd name="T68" fmla="*/ 158 w 128"/>
                  <a:gd name="T69" fmla="*/ 171 h 85"/>
                  <a:gd name="T70" fmla="*/ 174 w 128"/>
                  <a:gd name="T71" fmla="*/ 176 h 85"/>
                  <a:gd name="T72" fmla="*/ 204 w 128"/>
                  <a:gd name="T73" fmla="*/ 174 h 85"/>
                  <a:gd name="T74" fmla="*/ 212 w 128"/>
                  <a:gd name="T75" fmla="*/ 187 h 85"/>
                  <a:gd name="T76" fmla="*/ 236 w 128"/>
                  <a:gd name="T77" fmla="*/ 187 h 85"/>
                  <a:gd name="T78" fmla="*/ 255 w 128"/>
                  <a:gd name="T79" fmla="*/ 184 h 85"/>
                  <a:gd name="T80" fmla="*/ 265 w 128"/>
                  <a:gd name="T81" fmla="*/ 203 h 85"/>
                  <a:gd name="T82" fmla="*/ 287 w 128"/>
                  <a:gd name="T83" fmla="*/ 200 h 85"/>
                  <a:gd name="T84" fmla="*/ 300 w 128"/>
                  <a:gd name="T85" fmla="*/ 219 h 85"/>
                  <a:gd name="T86" fmla="*/ 308 w 128"/>
                  <a:gd name="T87" fmla="*/ 222 h 85"/>
                  <a:gd name="T88" fmla="*/ 319 w 128"/>
                  <a:gd name="T89" fmla="*/ 214 h 85"/>
                  <a:gd name="T90" fmla="*/ 319 w 128"/>
                  <a:gd name="T91" fmla="*/ 203 h 85"/>
                  <a:gd name="T92" fmla="*/ 322 w 128"/>
                  <a:gd name="T93" fmla="*/ 203 h 85"/>
                  <a:gd name="T94" fmla="*/ 322 w 128"/>
                  <a:gd name="T95" fmla="*/ 198 h 85"/>
                  <a:gd name="T96" fmla="*/ 332 w 128"/>
                  <a:gd name="T97" fmla="*/ 184 h 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8" h="85">
                    <a:moveTo>
                      <a:pt x="124" y="69"/>
                    </a:moveTo>
                    <a:cubicBezTo>
                      <a:pt x="125" y="64"/>
                      <a:pt x="122" y="65"/>
                      <a:pt x="121" y="60"/>
                    </a:cubicBezTo>
                    <a:cubicBezTo>
                      <a:pt x="120" y="55"/>
                      <a:pt x="121" y="60"/>
                      <a:pt x="123" y="56"/>
                    </a:cubicBezTo>
                    <a:cubicBezTo>
                      <a:pt x="125" y="53"/>
                      <a:pt x="124" y="54"/>
                      <a:pt x="125" y="50"/>
                    </a:cubicBezTo>
                    <a:cubicBezTo>
                      <a:pt x="126" y="45"/>
                      <a:pt x="124" y="45"/>
                      <a:pt x="122" y="42"/>
                    </a:cubicBezTo>
                    <a:cubicBezTo>
                      <a:pt x="119" y="38"/>
                      <a:pt x="119" y="37"/>
                      <a:pt x="117" y="35"/>
                    </a:cubicBezTo>
                    <a:cubicBezTo>
                      <a:pt x="115" y="32"/>
                      <a:pt x="119" y="31"/>
                      <a:pt x="120" y="28"/>
                    </a:cubicBezTo>
                    <a:cubicBezTo>
                      <a:pt x="122" y="25"/>
                      <a:pt x="125" y="28"/>
                      <a:pt x="127" y="24"/>
                    </a:cubicBezTo>
                    <a:cubicBezTo>
                      <a:pt x="128" y="22"/>
                      <a:pt x="128" y="22"/>
                      <a:pt x="127" y="21"/>
                    </a:cubicBezTo>
                    <a:cubicBezTo>
                      <a:pt x="127" y="21"/>
                      <a:pt x="127" y="21"/>
                      <a:pt x="127" y="22"/>
                    </a:cubicBezTo>
                    <a:cubicBezTo>
                      <a:pt x="125" y="24"/>
                      <a:pt x="121" y="25"/>
                      <a:pt x="115" y="25"/>
                    </a:cubicBezTo>
                    <a:cubicBezTo>
                      <a:pt x="108" y="25"/>
                      <a:pt x="100" y="24"/>
                      <a:pt x="98" y="22"/>
                    </a:cubicBezTo>
                    <a:cubicBezTo>
                      <a:pt x="96" y="20"/>
                      <a:pt x="93" y="19"/>
                      <a:pt x="91" y="18"/>
                    </a:cubicBezTo>
                    <a:cubicBezTo>
                      <a:pt x="90" y="17"/>
                      <a:pt x="87" y="16"/>
                      <a:pt x="84" y="17"/>
                    </a:cubicBezTo>
                    <a:cubicBezTo>
                      <a:pt x="81" y="17"/>
                      <a:pt x="76" y="15"/>
                      <a:pt x="74" y="15"/>
                    </a:cubicBezTo>
                    <a:cubicBezTo>
                      <a:pt x="72" y="15"/>
                      <a:pt x="70" y="14"/>
                      <a:pt x="68" y="11"/>
                    </a:cubicBezTo>
                    <a:cubicBezTo>
                      <a:pt x="65" y="8"/>
                      <a:pt x="63" y="2"/>
                      <a:pt x="61" y="4"/>
                    </a:cubicBezTo>
                    <a:cubicBezTo>
                      <a:pt x="58" y="6"/>
                      <a:pt x="54" y="5"/>
                      <a:pt x="52" y="5"/>
                    </a:cubicBezTo>
                    <a:cubicBezTo>
                      <a:pt x="49" y="5"/>
                      <a:pt x="47" y="5"/>
                      <a:pt x="44" y="3"/>
                    </a:cubicBezTo>
                    <a:cubicBezTo>
                      <a:pt x="43" y="2"/>
                      <a:pt x="41" y="1"/>
                      <a:pt x="40" y="0"/>
                    </a:cubicBezTo>
                    <a:cubicBezTo>
                      <a:pt x="37" y="2"/>
                      <a:pt x="36" y="3"/>
                      <a:pt x="35" y="4"/>
                    </a:cubicBezTo>
                    <a:cubicBezTo>
                      <a:pt x="32" y="6"/>
                      <a:pt x="32" y="12"/>
                      <a:pt x="33" y="15"/>
                    </a:cubicBezTo>
                    <a:cubicBezTo>
                      <a:pt x="33" y="17"/>
                      <a:pt x="32" y="24"/>
                      <a:pt x="31" y="24"/>
                    </a:cubicBezTo>
                    <a:cubicBezTo>
                      <a:pt x="30" y="24"/>
                      <a:pt x="24" y="25"/>
                      <a:pt x="23" y="25"/>
                    </a:cubicBezTo>
                    <a:cubicBezTo>
                      <a:pt x="23" y="25"/>
                      <a:pt x="17" y="37"/>
                      <a:pt x="15" y="38"/>
                    </a:cubicBezTo>
                    <a:cubicBezTo>
                      <a:pt x="13" y="39"/>
                      <a:pt x="7" y="46"/>
                      <a:pt x="7" y="46"/>
                    </a:cubicBezTo>
                    <a:cubicBezTo>
                      <a:pt x="6" y="46"/>
                      <a:pt x="0" y="51"/>
                      <a:pt x="0" y="51"/>
                    </a:cubicBezTo>
                    <a:cubicBezTo>
                      <a:pt x="2" y="51"/>
                      <a:pt x="5" y="50"/>
                      <a:pt x="6" y="51"/>
                    </a:cubicBezTo>
                    <a:cubicBezTo>
                      <a:pt x="7" y="53"/>
                      <a:pt x="8" y="53"/>
                      <a:pt x="10" y="54"/>
                    </a:cubicBezTo>
                    <a:cubicBezTo>
                      <a:pt x="11" y="55"/>
                      <a:pt x="15" y="55"/>
                      <a:pt x="20" y="54"/>
                    </a:cubicBezTo>
                    <a:cubicBezTo>
                      <a:pt x="26" y="54"/>
                      <a:pt x="35" y="55"/>
                      <a:pt x="35" y="57"/>
                    </a:cubicBezTo>
                    <a:cubicBezTo>
                      <a:pt x="36" y="59"/>
                      <a:pt x="37" y="62"/>
                      <a:pt x="40" y="62"/>
                    </a:cubicBezTo>
                    <a:cubicBezTo>
                      <a:pt x="43" y="62"/>
                      <a:pt x="46" y="62"/>
                      <a:pt x="47" y="63"/>
                    </a:cubicBezTo>
                    <a:cubicBezTo>
                      <a:pt x="49" y="65"/>
                      <a:pt x="54" y="63"/>
                      <a:pt x="56" y="63"/>
                    </a:cubicBezTo>
                    <a:cubicBezTo>
                      <a:pt x="57" y="62"/>
                      <a:pt x="59" y="61"/>
                      <a:pt x="59" y="64"/>
                    </a:cubicBezTo>
                    <a:cubicBezTo>
                      <a:pt x="59" y="67"/>
                      <a:pt x="60" y="66"/>
                      <a:pt x="65" y="66"/>
                    </a:cubicBezTo>
                    <a:cubicBezTo>
                      <a:pt x="70" y="66"/>
                      <a:pt x="74" y="63"/>
                      <a:pt x="76" y="65"/>
                    </a:cubicBezTo>
                    <a:cubicBezTo>
                      <a:pt x="78" y="66"/>
                      <a:pt x="75" y="68"/>
                      <a:pt x="79" y="70"/>
                    </a:cubicBezTo>
                    <a:cubicBezTo>
                      <a:pt x="82" y="71"/>
                      <a:pt x="84" y="70"/>
                      <a:pt x="88" y="70"/>
                    </a:cubicBezTo>
                    <a:cubicBezTo>
                      <a:pt x="92" y="70"/>
                      <a:pt x="93" y="67"/>
                      <a:pt x="95" y="69"/>
                    </a:cubicBezTo>
                    <a:cubicBezTo>
                      <a:pt x="97" y="71"/>
                      <a:pt x="94" y="76"/>
                      <a:pt x="99" y="76"/>
                    </a:cubicBezTo>
                    <a:cubicBezTo>
                      <a:pt x="103" y="76"/>
                      <a:pt x="104" y="73"/>
                      <a:pt x="107" y="75"/>
                    </a:cubicBezTo>
                    <a:cubicBezTo>
                      <a:pt x="110" y="77"/>
                      <a:pt x="112" y="82"/>
                      <a:pt x="112" y="82"/>
                    </a:cubicBezTo>
                    <a:cubicBezTo>
                      <a:pt x="112" y="82"/>
                      <a:pt x="113" y="80"/>
                      <a:pt x="115" y="83"/>
                    </a:cubicBezTo>
                    <a:cubicBezTo>
                      <a:pt x="117" y="85"/>
                      <a:pt x="119" y="81"/>
                      <a:pt x="119" y="80"/>
                    </a:cubicBezTo>
                    <a:cubicBezTo>
                      <a:pt x="120" y="79"/>
                      <a:pt x="118" y="76"/>
                      <a:pt x="119" y="76"/>
                    </a:cubicBezTo>
                    <a:cubicBezTo>
                      <a:pt x="120" y="76"/>
                      <a:pt x="120" y="76"/>
                      <a:pt x="120" y="76"/>
                    </a:cubicBezTo>
                    <a:cubicBezTo>
                      <a:pt x="120" y="76"/>
                      <a:pt x="120" y="75"/>
                      <a:pt x="120" y="74"/>
                    </a:cubicBezTo>
                    <a:cubicBezTo>
                      <a:pt x="120" y="69"/>
                      <a:pt x="124" y="73"/>
                      <a:pt x="124" y="69"/>
                    </a:cubicBezTo>
                    <a:close/>
                  </a:path>
                </a:pathLst>
              </a:custGeom>
              <a:solidFill>
                <a:srgbClr val="2B8D8A"/>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08" name="Freeform 105">
                <a:extLst>
                  <a:ext uri="{FF2B5EF4-FFF2-40B4-BE49-F238E27FC236}">
                    <a16:creationId xmlns:a16="http://schemas.microsoft.com/office/drawing/2014/main" id="{8A865E0F-537F-490B-AADA-58EC21091EC4}"/>
                  </a:ext>
                </a:extLst>
              </p:cNvPr>
              <p:cNvSpPr>
                <a:spLocks/>
              </p:cNvSpPr>
              <p:nvPr/>
            </p:nvSpPr>
            <p:spPr bwMode="auto">
              <a:xfrm>
                <a:off x="4967479" y="4977518"/>
                <a:ext cx="477330" cy="355954"/>
              </a:xfrm>
              <a:custGeom>
                <a:avLst/>
                <a:gdLst>
                  <a:gd name="T0" fmla="*/ 223 w 91"/>
                  <a:gd name="T1" fmla="*/ 150 h 68"/>
                  <a:gd name="T2" fmla="*/ 198 w 91"/>
                  <a:gd name="T3" fmla="*/ 137 h 68"/>
                  <a:gd name="T4" fmla="*/ 201 w 91"/>
                  <a:gd name="T5" fmla="*/ 120 h 68"/>
                  <a:gd name="T6" fmla="*/ 188 w 91"/>
                  <a:gd name="T7" fmla="*/ 99 h 68"/>
                  <a:gd name="T8" fmla="*/ 185 w 91"/>
                  <a:gd name="T9" fmla="*/ 75 h 68"/>
                  <a:gd name="T10" fmla="*/ 172 w 91"/>
                  <a:gd name="T11" fmla="*/ 64 h 68"/>
                  <a:gd name="T12" fmla="*/ 156 w 91"/>
                  <a:gd name="T13" fmla="*/ 48 h 68"/>
                  <a:gd name="T14" fmla="*/ 147 w 91"/>
                  <a:gd name="T15" fmla="*/ 37 h 68"/>
                  <a:gd name="T16" fmla="*/ 113 w 91"/>
                  <a:gd name="T17" fmla="*/ 32 h 68"/>
                  <a:gd name="T18" fmla="*/ 110 w 91"/>
                  <a:gd name="T19" fmla="*/ 13 h 68"/>
                  <a:gd name="T20" fmla="*/ 70 w 91"/>
                  <a:gd name="T21" fmla="*/ 11 h 68"/>
                  <a:gd name="T22" fmla="*/ 54 w 91"/>
                  <a:gd name="T23" fmla="*/ 24 h 68"/>
                  <a:gd name="T24" fmla="*/ 38 w 91"/>
                  <a:gd name="T25" fmla="*/ 24 h 68"/>
                  <a:gd name="T26" fmla="*/ 16 w 91"/>
                  <a:gd name="T27" fmla="*/ 3 h 68"/>
                  <a:gd name="T28" fmla="*/ 0 w 91"/>
                  <a:gd name="T29" fmla="*/ 13 h 68"/>
                  <a:gd name="T30" fmla="*/ 3 w 91"/>
                  <a:gd name="T31" fmla="*/ 59 h 68"/>
                  <a:gd name="T32" fmla="*/ 24 w 91"/>
                  <a:gd name="T33" fmla="*/ 80 h 68"/>
                  <a:gd name="T34" fmla="*/ 43 w 91"/>
                  <a:gd name="T35" fmla="*/ 94 h 68"/>
                  <a:gd name="T36" fmla="*/ 11 w 91"/>
                  <a:gd name="T37" fmla="*/ 115 h 68"/>
                  <a:gd name="T38" fmla="*/ 21 w 91"/>
                  <a:gd name="T39" fmla="*/ 123 h 68"/>
                  <a:gd name="T40" fmla="*/ 43 w 91"/>
                  <a:gd name="T41" fmla="*/ 128 h 68"/>
                  <a:gd name="T42" fmla="*/ 67 w 91"/>
                  <a:gd name="T43" fmla="*/ 126 h 68"/>
                  <a:gd name="T44" fmla="*/ 86 w 91"/>
                  <a:gd name="T45" fmla="*/ 145 h 68"/>
                  <a:gd name="T46" fmla="*/ 102 w 91"/>
                  <a:gd name="T47" fmla="*/ 155 h 68"/>
                  <a:gd name="T48" fmla="*/ 129 w 91"/>
                  <a:gd name="T49" fmla="*/ 161 h 68"/>
                  <a:gd name="T50" fmla="*/ 147 w 91"/>
                  <a:gd name="T51" fmla="*/ 163 h 68"/>
                  <a:gd name="T52" fmla="*/ 166 w 91"/>
                  <a:gd name="T53" fmla="*/ 174 h 68"/>
                  <a:gd name="T54" fmla="*/ 212 w 91"/>
                  <a:gd name="T55" fmla="*/ 182 h 68"/>
                  <a:gd name="T56" fmla="*/ 244 w 91"/>
                  <a:gd name="T57" fmla="*/ 174 h 68"/>
                  <a:gd name="T58" fmla="*/ 244 w 91"/>
                  <a:gd name="T59" fmla="*/ 171 h 68"/>
                  <a:gd name="T60" fmla="*/ 241 w 91"/>
                  <a:gd name="T61" fmla="*/ 163 h 68"/>
                  <a:gd name="T62" fmla="*/ 223 w 91"/>
                  <a:gd name="T63" fmla="*/ 150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1" h="68">
                    <a:moveTo>
                      <a:pt x="83" y="56"/>
                    </a:moveTo>
                    <a:cubicBezTo>
                      <a:pt x="78" y="52"/>
                      <a:pt x="76" y="53"/>
                      <a:pt x="74" y="51"/>
                    </a:cubicBezTo>
                    <a:cubicBezTo>
                      <a:pt x="72" y="48"/>
                      <a:pt x="77" y="49"/>
                      <a:pt x="75" y="45"/>
                    </a:cubicBezTo>
                    <a:cubicBezTo>
                      <a:pt x="73" y="41"/>
                      <a:pt x="72" y="39"/>
                      <a:pt x="70" y="37"/>
                    </a:cubicBezTo>
                    <a:cubicBezTo>
                      <a:pt x="67" y="35"/>
                      <a:pt x="69" y="28"/>
                      <a:pt x="69" y="28"/>
                    </a:cubicBezTo>
                    <a:cubicBezTo>
                      <a:pt x="64" y="24"/>
                      <a:pt x="64" y="24"/>
                      <a:pt x="64" y="24"/>
                    </a:cubicBezTo>
                    <a:cubicBezTo>
                      <a:pt x="64" y="24"/>
                      <a:pt x="59" y="19"/>
                      <a:pt x="58" y="18"/>
                    </a:cubicBezTo>
                    <a:cubicBezTo>
                      <a:pt x="57" y="17"/>
                      <a:pt x="55" y="14"/>
                      <a:pt x="55" y="14"/>
                    </a:cubicBezTo>
                    <a:cubicBezTo>
                      <a:pt x="55" y="14"/>
                      <a:pt x="42" y="15"/>
                      <a:pt x="42" y="12"/>
                    </a:cubicBezTo>
                    <a:cubicBezTo>
                      <a:pt x="42" y="8"/>
                      <a:pt x="43" y="4"/>
                      <a:pt x="41" y="5"/>
                    </a:cubicBezTo>
                    <a:cubicBezTo>
                      <a:pt x="38" y="5"/>
                      <a:pt x="26" y="4"/>
                      <a:pt x="26" y="4"/>
                    </a:cubicBezTo>
                    <a:cubicBezTo>
                      <a:pt x="26" y="4"/>
                      <a:pt x="22" y="8"/>
                      <a:pt x="20" y="9"/>
                    </a:cubicBezTo>
                    <a:cubicBezTo>
                      <a:pt x="19" y="11"/>
                      <a:pt x="15" y="12"/>
                      <a:pt x="14" y="9"/>
                    </a:cubicBezTo>
                    <a:cubicBezTo>
                      <a:pt x="12" y="7"/>
                      <a:pt x="7" y="1"/>
                      <a:pt x="6" y="1"/>
                    </a:cubicBezTo>
                    <a:cubicBezTo>
                      <a:pt x="6" y="0"/>
                      <a:pt x="0" y="5"/>
                      <a:pt x="0" y="5"/>
                    </a:cubicBezTo>
                    <a:cubicBezTo>
                      <a:pt x="1" y="22"/>
                      <a:pt x="1" y="22"/>
                      <a:pt x="1" y="22"/>
                    </a:cubicBezTo>
                    <a:cubicBezTo>
                      <a:pt x="1" y="22"/>
                      <a:pt x="7" y="28"/>
                      <a:pt x="9" y="30"/>
                    </a:cubicBezTo>
                    <a:cubicBezTo>
                      <a:pt x="12" y="31"/>
                      <a:pt x="16" y="35"/>
                      <a:pt x="16" y="35"/>
                    </a:cubicBezTo>
                    <a:cubicBezTo>
                      <a:pt x="16" y="35"/>
                      <a:pt x="9" y="40"/>
                      <a:pt x="4" y="43"/>
                    </a:cubicBezTo>
                    <a:cubicBezTo>
                      <a:pt x="5" y="44"/>
                      <a:pt x="7" y="45"/>
                      <a:pt x="8" y="46"/>
                    </a:cubicBezTo>
                    <a:cubicBezTo>
                      <a:pt x="11" y="48"/>
                      <a:pt x="13" y="48"/>
                      <a:pt x="16" y="48"/>
                    </a:cubicBezTo>
                    <a:cubicBezTo>
                      <a:pt x="18" y="48"/>
                      <a:pt x="22" y="49"/>
                      <a:pt x="25" y="47"/>
                    </a:cubicBezTo>
                    <a:cubicBezTo>
                      <a:pt x="27" y="45"/>
                      <a:pt x="29" y="51"/>
                      <a:pt x="32" y="54"/>
                    </a:cubicBezTo>
                    <a:cubicBezTo>
                      <a:pt x="34" y="57"/>
                      <a:pt x="36" y="58"/>
                      <a:pt x="38" y="58"/>
                    </a:cubicBezTo>
                    <a:cubicBezTo>
                      <a:pt x="40" y="58"/>
                      <a:pt x="45" y="60"/>
                      <a:pt x="48" y="60"/>
                    </a:cubicBezTo>
                    <a:cubicBezTo>
                      <a:pt x="51" y="59"/>
                      <a:pt x="54" y="60"/>
                      <a:pt x="55" y="61"/>
                    </a:cubicBezTo>
                    <a:cubicBezTo>
                      <a:pt x="57" y="62"/>
                      <a:pt x="60" y="63"/>
                      <a:pt x="62" y="65"/>
                    </a:cubicBezTo>
                    <a:cubicBezTo>
                      <a:pt x="64" y="67"/>
                      <a:pt x="72" y="68"/>
                      <a:pt x="79" y="68"/>
                    </a:cubicBezTo>
                    <a:cubicBezTo>
                      <a:pt x="85" y="68"/>
                      <a:pt x="89" y="67"/>
                      <a:pt x="91" y="65"/>
                    </a:cubicBezTo>
                    <a:cubicBezTo>
                      <a:pt x="91" y="64"/>
                      <a:pt x="91" y="64"/>
                      <a:pt x="91" y="64"/>
                    </a:cubicBezTo>
                    <a:cubicBezTo>
                      <a:pt x="91" y="63"/>
                      <a:pt x="90" y="63"/>
                      <a:pt x="90" y="61"/>
                    </a:cubicBezTo>
                    <a:cubicBezTo>
                      <a:pt x="89" y="57"/>
                      <a:pt x="88" y="59"/>
                      <a:pt x="83" y="56"/>
                    </a:cubicBezTo>
                    <a:close/>
                  </a:path>
                </a:pathLst>
              </a:custGeom>
              <a:solidFill>
                <a:schemeClr val="bg1">
                  <a:lumMod val="85000"/>
                </a:schemeClr>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grpSp>
        <p:sp>
          <p:nvSpPr>
            <p:cNvPr id="114" name="ZoneTexte 113">
              <a:extLst>
                <a:ext uri="{FF2B5EF4-FFF2-40B4-BE49-F238E27FC236}">
                  <a16:creationId xmlns:a16="http://schemas.microsoft.com/office/drawing/2014/main" id="{601C5184-AC31-4120-86FA-FBC962173643}"/>
                </a:ext>
              </a:extLst>
            </p:cNvPr>
            <p:cNvSpPr txBox="1"/>
            <p:nvPr/>
          </p:nvSpPr>
          <p:spPr>
            <a:xfrm>
              <a:off x="2588163" y="3943676"/>
              <a:ext cx="746954" cy="336522"/>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2024</a:t>
              </a:r>
            </a:p>
          </p:txBody>
        </p:sp>
      </p:grpSp>
      <p:sp>
        <p:nvSpPr>
          <p:cNvPr id="115" name="ZoneTexte 114">
            <a:extLst>
              <a:ext uri="{FF2B5EF4-FFF2-40B4-BE49-F238E27FC236}">
                <a16:creationId xmlns:a16="http://schemas.microsoft.com/office/drawing/2014/main" id="{89DDEB49-AB7D-48D3-8447-A371EA0F16A8}"/>
              </a:ext>
            </a:extLst>
          </p:cNvPr>
          <p:cNvSpPr txBox="1"/>
          <p:nvPr/>
        </p:nvSpPr>
        <p:spPr>
          <a:xfrm>
            <a:off x="536077" y="4576251"/>
            <a:ext cx="11119846" cy="4160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600" b="1" dirty="0">
                <a:latin typeface="Arial" panose="020B0604020202020204" pitchFamily="34" charset="0"/>
                <a:cs typeface="Arial" panose="020B0604020202020204" pitchFamily="34" charset="0"/>
              </a:rPr>
              <a:t>2024</a:t>
            </a:r>
            <a:r>
              <a:rPr lang="en-GB"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Unprecedented West Nile virus season in </a:t>
            </a:r>
            <a:r>
              <a:rPr lang="en-US" sz="1600" i="1" dirty="0" err="1">
                <a:latin typeface="Arial" panose="020B0604020202020204" pitchFamily="34" charset="0"/>
                <a:cs typeface="Arial" panose="020B0604020202020204" pitchFamily="34" charset="0"/>
              </a:rPr>
              <a:t>Occitanie</a:t>
            </a:r>
            <a:r>
              <a:rPr lang="en-US" sz="1600" i="1" dirty="0">
                <a:latin typeface="Arial" panose="020B0604020202020204" pitchFamily="34" charset="0"/>
                <a:cs typeface="Arial" panose="020B0604020202020204" pitchFamily="34" charset="0"/>
              </a:rPr>
              <a:t>, Corse and PACA (</a:t>
            </a:r>
            <a:r>
              <a:rPr lang="en-US" sz="1600" dirty="0">
                <a:latin typeface="Arial" panose="020B0604020202020204" pitchFamily="34" charset="0"/>
                <a:cs typeface="Arial" panose="020B0604020202020204" pitchFamily="34" charset="0"/>
              </a:rPr>
              <a:t>36 human cases, 86 equine cases)</a:t>
            </a:r>
            <a:endParaRPr lang="en-GB" sz="1600" i="1" dirty="0">
              <a:latin typeface="Arial" panose="020B0604020202020204" pitchFamily="34" charset="0"/>
              <a:cs typeface="Arial" panose="020B0604020202020204" pitchFamily="34" charset="0"/>
            </a:endParaRPr>
          </a:p>
        </p:txBody>
      </p:sp>
      <p:pic>
        <p:nvPicPr>
          <p:cNvPr id="116" name="Image 115">
            <a:extLst>
              <a:ext uri="{FF2B5EF4-FFF2-40B4-BE49-F238E27FC236}">
                <a16:creationId xmlns:a16="http://schemas.microsoft.com/office/drawing/2014/main" id="{991D02D7-FC99-4868-857B-5BD45CED3B6E}"/>
              </a:ext>
            </a:extLst>
          </p:cNvPr>
          <p:cNvPicPr>
            <a:picLocks noChangeAspect="1"/>
          </p:cNvPicPr>
          <p:nvPr/>
        </p:nvPicPr>
        <p:blipFill rotWithShape="1">
          <a:blip r:embed="rId7"/>
          <a:srcRect l="38992" t="460" r="37586" b="82872"/>
          <a:stretch/>
        </p:blipFill>
        <p:spPr>
          <a:xfrm>
            <a:off x="4599941" y="1316075"/>
            <a:ext cx="2099515" cy="497678"/>
          </a:xfrm>
          <a:prstGeom prst="rect">
            <a:avLst/>
          </a:prstGeom>
        </p:spPr>
      </p:pic>
      <p:grpSp>
        <p:nvGrpSpPr>
          <p:cNvPr id="255" name="Groupe 254">
            <a:extLst>
              <a:ext uri="{FF2B5EF4-FFF2-40B4-BE49-F238E27FC236}">
                <a16:creationId xmlns:a16="http://schemas.microsoft.com/office/drawing/2014/main" id="{D39E10F4-58FA-44AF-8BAB-DF161A96E73E}"/>
              </a:ext>
            </a:extLst>
          </p:cNvPr>
          <p:cNvGrpSpPr/>
          <p:nvPr/>
        </p:nvGrpSpPr>
        <p:grpSpPr>
          <a:xfrm>
            <a:off x="6911618" y="1422902"/>
            <a:ext cx="3235354" cy="2913676"/>
            <a:chOff x="7632605" y="1357161"/>
            <a:chExt cx="3235354" cy="2913676"/>
          </a:xfrm>
        </p:grpSpPr>
        <p:grpSp>
          <p:nvGrpSpPr>
            <p:cNvPr id="117" name="Groupe 116">
              <a:extLst>
                <a:ext uri="{FF2B5EF4-FFF2-40B4-BE49-F238E27FC236}">
                  <a16:creationId xmlns:a16="http://schemas.microsoft.com/office/drawing/2014/main" id="{428E50EE-45A3-4C95-A432-AE0BF571DA70}"/>
                </a:ext>
              </a:extLst>
            </p:cNvPr>
            <p:cNvGrpSpPr/>
            <p:nvPr/>
          </p:nvGrpSpPr>
          <p:grpSpPr>
            <a:xfrm>
              <a:off x="7632605" y="1357161"/>
              <a:ext cx="2448560" cy="2586515"/>
              <a:chOff x="1328817" y="1196977"/>
              <a:chExt cx="5027613" cy="5159373"/>
            </a:xfrm>
            <a:solidFill>
              <a:schemeClr val="bg1">
                <a:lumMod val="85000"/>
              </a:schemeClr>
            </a:solidFill>
          </p:grpSpPr>
          <p:sp>
            <p:nvSpPr>
              <p:cNvPr id="118" name="Freeform 5">
                <a:extLst>
                  <a:ext uri="{FF2B5EF4-FFF2-40B4-BE49-F238E27FC236}">
                    <a16:creationId xmlns:a16="http://schemas.microsoft.com/office/drawing/2014/main" id="{E61E2304-EC4D-4D6E-BBF9-9262D52C4A7D}"/>
                  </a:ext>
                </a:extLst>
              </p:cNvPr>
              <p:cNvSpPr>
                <a:spLocks/>
              </p:cNvSpPr>
              <p:nvPr/>
            </p:nvSpPr>
            <p:spPr bwMode="auto">
              <a:xfrm>
                <a:off x="1328817" y="2419346"/>
                <a:ext cx="559493" cy="569135"/>
              </a:xfrm>
              <a:custGeom>
                <a:avLst/>
                <a:gdLst>
                  <a:gd name="T0" fmla="*/ 273 w 107"/>
                  <a:gd name="T1" fmla="*/ 264 h 109"/>
                  <a:gd name="T2" fmla="*/ 217 w 107"/>
                  <a:gd name="T3" fmla="*/ 206 h 109"/>
                  <a:gd name="T4" fmla="*/ 251 w 107"/>
                  <a:gd name="T5" fmla="*/ 176 h 109"/>
                  <a:gd name="T6" fmla="*/ 246 w 107"/>
                  <a:gd name="T7" fmla="*/ 123 h 109"/>
                  <a:gd name="T8" fmla="*/ 233 w 107"/>
                  <a:gd name="T9" fmla="*/ 24 h 109"/>
                  <a:gd name="T10" fmla="*/ 225 w 107"/>
                  <a:gd name="T11" fmla="*/ 21 h 109"/>
                  <a:gd name="T12" fmla="*/ 206 w 107"/>
                  <a:gd name="T13" fmla="*/ 13 h 109"/>
                  <a:gd name="T14" fmla="*/ 184 w 107"/>
                  <a:gd name="T15" fmla="*/ 27 h 109"/>
                  <a:gd name="T16" fmla="*/ 166 w 107"/>
                  <a:gd name="T17" fmla="*/ 3 h 109"/>
                  <a:gd name="T18" fmla="*/ 136 w 107"/>
                  <a:gd name="T19" fmla="*/ 11 h 109"/>
                  <a:gd name="T20" fmla="*/ 102 w 107"/>
                  <a:gd name="T21" fmla="*/ 24 h 109"/>
                  <a:gd name="T22" fmla="*/ 67 w 107"/>
                  <a:gd name="T23" fmla="*/ 21 h 109"/>
                  <a:gd name="T24" fmla="*/ 61 w 107"/>
                  <a:gd name="T25" fmla="*/ 43 h 109"/>
                  <a:gd name="T26" fmla="*/ 19 w 107"/>
                  <a:gd name="T27" fmla="*/ 40 h 109"/>
                  <a:gd name="T28" fmla="*/ 8 w 107"/>
                  <a:gd name="T29" fmla="*/ 77 h 109"/>
                  <a:gd name="T30" fmla="*/ 16 w 107"/>
                  <a:gd name="T31" fmla="*/ 109 h 109"/>
                  <a:gd name="T32" fmla="*/ 64 w 107"/>
                  <a:gd name="T33" fmla="*/ 99 h 109"/>
                  <a:gd name="T34" fmla="*/ 104 w 107"/>
                  <a:gd name="T35" fmla="*/ 91 h 109"/>
                  <a:gd name="T36" fmla="*/ 75 w 107"/>
                  <a:gd name="T37" fmla="*/ 112 h 109"/>
                  <a:gd name="T38" fmla="*/ 110 w 107"/>
                  <a:gd name="T39" fmla="*/ 125 h 109"/>
                  <a:gd name="T40" fmla="*/ 94 w 107"/>
                  <a:gd name="T41" fmla="*/ 141 h 109"/>
                  <a:gd name="T42" fmla="*/ 72 w 107"/>
                  <a:gd name="T43" fmla="*/ 131 h 109"/>
                  <a:gd name="T44" fmla="*/ 45 w 107"/>
                  <a:gd name="T45" fmla="*/ 120 h 109"/>
                  <a:gd name="T46" fmla="*/ 32 w 107"/>
                  <a:gd name="T47" fmla="*/ 128 h 109"/>
                  <a:gd name="T48" fmla="*/ 64 w 107"/>
                  <a:gd name="T49" fmla="*/ 144 h 109"/>
                  <a:gd name="T50" fmla="*/ 96 w 107"/>
                  <a:gd name="T51" fmla="*/ 187 h 109"/>
                  <a:gd name="T52" fmla="*/ 27 w 107"/>
                  <a:gd name="T53" fmla="*/ 176 h 109"/>
                  <a:gd name="T54" fmla="*/ 35 w 107"/>
                  <a:gd name="T55" fmla="*/ 190 h 109"/>
                  <a:gd name="T56" fmla="*/ 67 w 107"/>
                  <a:gd name="T57" fmla="*/ 230 h 109"/>
                  <a:gd name="T58" fmla="*/ 69 w 107"/>
                  <a:gd name="T59" fmla="*/ 251 h 109"/>
                  <a:gd name="T60" fmla="*/ 91 w 107"/>
                  <a:gd name="T61" fmla="*/ 259 h 109"/>
                  <a:gd name="T62" fmla="*/ 112 w 107"/>
                  <a:gd name="T63" fmla="*/ 232 h 109"/>
                  <a:gd name="T64" fmla="*/ 134 w 107"/>
                  <a:gd name="T65" fmla="*/ 224 h 109"/>
                  <a:gd name="T66" fmla="*/ 155 w 107"/>
                  <a:gd name="T67" fmla="*/ 235 h 109"/>
                  <a:gd name="T68" fmla="*/ 184 w 107"/>
                  <a:gd name="T69" fmla="*/ 238 h 109"/>
                  <a:gd name="T70" fmla="*/ 192 w 107"/>
                  <a:gd name="T71" fmla="*/ 267 h 109"/>
                  <a:gd name="T72" fmla="*/ 206 w 107"/>
                  <a:gd name="T73" fmla="*/ 280 h 109"/>
                  <a:gd name="T74" fmla="*/ 222 w 107"/>
                  <a:gd name="T75" fmla="*/ 283 h 109"/>
                  <a:gd name="T76" fmla="*/ 243 w 107"/>
                  <a:gd name="T77" fmla="*/ 267 h 109"/>
                  <a:gd name="T78" fmla="*/ 259 w 107"/>
                  <a:gd name="T79" fmla="*/ 267 h 1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7" h="109">
                    <a:moveTo>
                      <a:pt x="98" y="100"/>
                    </a:moveTo>
                    <a:cubicBezTo>
                      <a:pt x="102" y="99"/>
                      <a:pt x="102" y="99"/>
                      <a:pt x="102" y="99"/>
                    </a:cubicBezTo>
                    <a:cubicBezTo>
                      <a:pt x="102" y="99"/>
                      <a:pt x="107" y="90"/>
                      <a:pt x="103" y="88"/>
                    </a:cubicBezTo>
                    <a:cubicBezTo>
                      <a:pt x="99" y="86"/>
                      <a:pt x="82" y="82"/>
                      <a:pt x="81" y="77"/>
                    </a:cubicBezTo>
                    <a:cubicBezTo>
                      <a:pt x="80" y="72"/>
                      <a:pt x="81" y="64"/>
                      <a:pt x="81" y="64"/>
                    </a:cubicBezTo>
                    <a:cubicBezTo>
                      <a:pt x="94" y="66"/>
                      <a:pt x="94" y="66"/>
                      <a:pt x="94" y="66"/>
                    </a:cubicBezTo>
                    <a:cubicBezTo>
                      <a:pt x="94" y="65"/>
                      <a:pt x="94" y="65"/>
                      <a:pt x="94" y="65"/>
                    </a:cubicBezTo>
                    <a:cubicBezTo>
                      <a:pt x="92" y="46"/>
                      <a:pt x="92" y="46"/>
                      <a:pt x="92" y="46"/>
                    </a:cubicBezTo>
                    <a:cubicBezTo>
                      <a:pt x="86" y="40"/>
                      <a:pt x="95" y="23"/>
                      <a:pt x="95" y="23"/>
                    </a:cubicBezTo>
                    <a:cubicBezTo>
                      <a:pt x="89" y="20"/>
                      <a:pt x="87" y="14"/>
                      <a:pt x="87" y="9"/>
                    </a:cubicBezTo>
                    <a:cubicBezTo>
                      <a:pt x="86" y="9"/>
                      <a:pt x="86" y="9"/>
                      <a:pt x="86" y="9"/>
                    </a:cubicBezTo>
                    <a:cubicBezTo>
                      <a:pt x="85" y="9"/>
                      <a:pt x="84" y="9"/>
                      <a:pt x="84" y="8"/>
                    </a:cubicBezTo>
                    <a:cubicBezTo>
                      <a:pt x="84" y="6"/>
                      <a:pt x="84" y="5"/>
                      <a:pt x="82" y="5"/>
                    </a:cubicBezTo>
                    <a:cubicBezTo>
                      <a:pt x="81" y="5"/>
                      <a:pt x="78" y="5"/>
                      <a:pt x="77" y="5"/>
                    </a:cubicBezTo>
                    <a:cubicBezTo>
                      <a:pt x="76" y="5"/>
                      <a:pt x="73" y="3"/>
                      <a:pt x="73" y="7"/>
                    </a:cubicBezTo>
                    <a:cubicBezTo>
                      <a:pt x="73" y="10"/>
                      <a:pt x="72" y="14"/>
                      <a:pt x="69" y="10"/>
                    </a:cubicBezTo>
                    <a:cubicBezTo>
                      <a:pt x="66" y="7"/>
                      <a:pt x="67" y="7"/>
                      <a:pt x="66" y="4"/>
                    </a:cubicBezTo>
                    <a:cubicBezTo>
                      <a:pt x="64" y="1"/>
                      <a:pt x="64" y="2"/>
                      <a:pt x="62" y="1"/>
                    </a:cubicBezTo>
                    <a:cubicBezTo>
                      <a:pt x="59" y="0"/>
                      <a:pt x="58" y="2"/>
                      <a:pt x="56" y="3"/>
                    </a:cubicBezTo>
                    <a:cubicBezTo>
                      <a:pt x="54" y="5"/>
                      <a:pt x="55" y="3"/>
                      <a:pt x="51" y="4"/>
                    </a:cubicBezTo>
                    <a:cubicBezTo>
                      <a:pt x="47" y="5"/>
                      <a:pt x="47" y="6"/>
                      <a:pt x="45" y="8"/>
                    </a:cubicBezTo>
                    <a:cubicBezTo>
                      <a:pt x="42" y="10"/>
                      <a:pt x="38" y="12"/>
                      <a:pt x="38" y="9"/>
                    </a:cubicBezTo>
                    <a:cubicBezTo>
                      <a:pt x="38" y="7"/>
                      <a:pt x="38" y="6"/>
                      <a:pt x="34" y="6"/>
                    </a:cubicBezTo>
                    <a:cubicBezTo>
                      <a:pt x="31" y="6"/>
                      <a:pt x="28" y="7"/>
                      <a:pt x="25" y="8"/>
                    </a:cubicBezTo>
                    <a:cubicBezTo>
                      <a:pt x="22" y="8"/>
                      <a:pt x="18" y="7"/>
                      <a:pt x="20" y="9"/>
                    </a:cubicBezTo>
                    <a:cubicBezTo>
                      <a:pt x="22" y="12"/>
                      <a:pt x="26" y="15"/>
                      <a:pt x="23" y="16"/>
                    </a:cubicBezTo>
                    <a:cubicBezTo>
                      <a:pt x="19" y="18"/>
                      <a:pt x="16" y="12"/>
                      <a:pt x="14" y="12"/>
                    </a:cubicBezTo>
                    <a:cubicBezTo>
                      <a:pt x="11" y="12"/>
                      <a:pt x="8" y="13"/>
                      <a:pt x="7" y="15"/>
                    </a:cubicBezTo>
                    <a:cubicBezTo>
                      <a:pt x="6" y="16"/>
                      <a:pt x="4" y="20"/>
                      <a:pt x="4" y="21"/>
                    </a:cubicBezTo>
                    <a:cubicBezTo>
                      <a:pt x="5" y="23"/>
                      <a:pt x="5" y="27"/>
                      <a:pt x="3" y="29"/>
                    </a:cubicBezTo>
                    <a:cubicBezTo>
                      <a:pt x="2" y="31"/>
                      <a:pt x="1" y="31"/>
                      <a:pt x="3" y="35"/>
                    </a:cubicBezTo>
                    <a:cubicBezTo>
                      <a:pt x="5" y="38"/>
                      <a:pt x="1" y="44"/>
                      <a:pt x="6" y="41"/>
                    </a:cubicBezTo>
                    <a:cubicBezTo>
                      <a:pt x="10" y="38"/>
                      <a:pt x="11" y="35"/>
                      <a:pt x="15" y="37"/>
                    </a:cubicBezTo>
                    <a:cubicBezTo>
                      <a:pt x="20" y="39"/>
                      <a:pt x="20" y="38"/>
                      <a:pt x="24" y="37"/>
                    </a:cubicBezTo>
                    <a:cubicBezTo>
                      <a:pt x="28" y="36"/>
                      <a:pt x="26" y="35"/>
                      <a:pt x="31" y="34"/>
                    </a:cubicBezTo>
                    <a:cubicBezTo>
                      <a:pt x="37" y="34"/>
                      <a:pt x="36" y="33"/>
                      <a:pt x="39" y="34"/>
                    </a:cubicBezTo>
                    <a:cubicBezTo>
                      <a:pt x="42" y="35"/>
                      <a:pt x="39" y="37"/>
                      <a:pt x="37" y="38"/>
                    </a:cubicBezTo>
                    <a:cubicBezTo>
                      <a:pt x="34" y="39"/>
                      <a:pt x="24" y="39"/>
                      <a:pt x="28" y="42"/>
                    </a:cubicBezTo>
                    <a:cubicBezTo>
                      <a:pt x="31" y="44"/>
                      <a:pt x="32" y="42"/>
                      <a:pt x="35" y="43"/>
                    </a:cubicBezTo>
                    <a:cubicBezTo>
                      <a:pt x="39" y="44"/>
                      <a:pt x="41" y="45"/>
                      <a:pt x="41" y="47"/>
                    </a:cubicBezTo>
                    <a:cubicBezTo>
                      <a:pt x="41" y="49"/>
                      <a:pt x="42" y="51"/>
                      <a:pt x="40" y="52"/>
                    </a:cubicBezTo>
                    <a:cubicBezTo>
                      <a:pt x="38" y="54"/>
                      <a:pt x="37" y="54"/>
                      <a:pt x="35" y="53"/>
                    </a:cubicBezTo>
                    <a:cubicBezTo>
                      <a:pt x="33" y="51"/>
                      <a:pt x="35" y="48"/>
                      <a:pt x="32" y="49"/>
                    </a:cubicBezTo>
                    <a:cubicBezTo>
                      <a:pt x="29" y="50"/>
                      <a:pt x="29" y="49"/>
                      <a:pt x="27" y="49"/>
                    </a:cubicBezTo>
                    <a:cubicBezTo>
                      <a:pt x="25" y="50"/>
                      <a:pt x="21" y="48"/>
                      <a:pt x="20" y="48"/>
                    </a:cubicBezTo>
                    <a:cubicBezTo>
                      <a:pt x="19" y="47"/>
                      <a:pt x="19" y="47"/>
                      <a:pt x="17" y="45"/>
                    </a:cubicBezTo>
                    <a:cubicBezTo>
                      <a:pt x="16" y="44"/>
                      <a:pt x="17" y="41"/>
                      <a:pt x="15" y="43"/>
                    </a:cubicBezTo>
                    <a:cubicBezTo>
                      <a:pt x="13" y="45"/>
                      <a:pt x="9" y="46"/>
                      <a:pt x="12" y="48"/>
                    </a:cubicBezTo>
                    <a:cubicBezTo>
                      <a:pt x="15" y="51"/>
                      <a:pt x="12" y="59"/>
                      <a:pt x="15" y="57"/>
                    </a:cubicBezTo>
                    <a:cubicBezTo>
                      <a:pt x="18" y="54"/>
                      <a:pt x="19" y="54"/>
                      <a:pt x="24" y="54"/>
                    </a:cubicBezTo>
                    <a:cubicBezTo>
                      <a:pt x="28" y="55"/>
                      <a:pt x="35" y="57"/>
                      <a:pt x="35" y="60"/>
                    </a:cubicBezTo>
                    <a:cubicBezTo>
                      <a:pt x="36" y="63"/>
                      <a:pt x="41" y="75"/>
                      <a:pt x="36" y="70"/>
                    </a:cubicBezTo>
                    <a:cubicBezTo>
                      <a:pt x="30" y="65"/>
                      <a:pt x="30" y="62"/>
                      <a:pt x="24" y="64"/>
                    </a:cubicBezTo>
                    <a:cubicBezTo>
                      <a:pt x="18" y="66"/>
                      <a:pt x="15" y="66"/>
                      <a:pt x="10" y="66"/>
                    </a:cubicBezTo>
                    <a:cubicBezTo>
                      <a:pt x="6" y="67"/>
                      <a:pt x="0" y="68"/>
                      <a:pt x="0" y="70"/>
                    </a:cubicBezTo>
                    <a:cubicBezTo>
                      <a:pt x="1" y="71"/>
                      <a:pt x="9" y="69"/>
                      <a:pt x="13" y="71"/>
                    </a:cubicBezTo>
                    <a:cubicBezTo>
                      <a:pt x="16" y="72"/>
                      <a:pt x="18" y="74"/>
                      <a:pt x="20" y="78"/>
                    </a:cubicBezTo>
                    <a:cubicBezTo>
                      <a:pt x="22" y="81"/>
                      <a:pt x="23" y="86"/>
                      <a:pt x="25" y="86"/>
                    </a:cubicBezTo>
                    <a:cubicBezTo>
                      <a:pt x="28" y="85"/>
                      <a:pt x="30" y="85"/>
                      <a:pt x="29" y="89"/>
                    </a:cubicBezTo>
                    <a:cubicBezTo>
                      <a:pt x="29" y="93"/>
                      <a:pt x="28" y="91"/>
                      <a:pt x="26" y="94"/>
                    </a:cubicBezTo>
                    <a:cubicBezTo>
                      <a:pt x="24" y="96"/>
                      <a:pt x="24" y="95"/>
                      <a:pt x="28" y="96"/>
                    </a:cubicBezTo>
                    <a:cubicBezTo>
                      <a:pt x="31" y="97"/>
                      <a:pt x="29" y="95"/>
                      <a:pt x="34" y="97"/>
                    </a:cubicBezTo>
                    <a:cubicBezTo>
                      <a:pt x="38" y="98"/>
                      <a:pt x="38" y="99"/>
                      <a:pt x="40" y="96"/>
                    </a:cubicBezTo>
                    <a:cubicBezTo>
                      <a:pt x="42" y="92"/>
                      <a:pt x="42" y="89"/>
                      <a:pt x="42" y="87"/>
                    </a:cubicBezTo>
                    <a:cubicBezTo>
                      <a:pt x="42" y="85"/>
                      <a:pt x="41" y="83"/>
                      <a:pt x="44" y="83"/>
                    </a:cubicBezTo>
                    <a:cubicBezTo>
                      <a:pt x="48" y="83"/>
                      <a:pt x="49" y="77"/>
                      <a:pt x="50" y="84"/>
                    </a:cubicBezTo>
                    <a:cubicBezTo>
                      <a:pt x="51" y="92"/>
                      <a:pt x="50" y="95"/>
                      <a:pt x="53" y="93"/>
                    </a:cubicBezTo>
                    <a:cubicBezTo>
                      <a:pt x="55" y="91"/>
                      <a:pt x="57" y="90"/>
                      <a:pt x="58" y="88"/>
                    </a:cubicBezTo>
                    <a:cubicBezTo>
                      <a:pt x="60" y="86"/>
                      <a:pt x="57" y="84"/>
                      <a:pt x="62" y="85"/>
                    </a:cubicBezTo>
                    <a:cubicBezTo>
                      <a:pt x="68" y="87"/>
                      <a:pt x="72" y="82"/>
                      <a:pt x="69" y="89"/>
                    </a:cubicBezTo>
                    <a:cubicBezTo>
                      <a:pt x="66" y="95"/>
                      <a:pt x="62" y="98"/>
                      <a:pt x="65" y="99"/>
                    </a:cubicBezTo>
                    <a:cubicBezTo>
                      <a:pt x="68" y="101"/>
                      <a:pt x="70" y="100"/>
                      <a:pt x="72" y="100"/>
                    </a:cubicBezTo>
                    <a:cubicBezTo>
                      <a:pt x="74" y="99"/>
                      <a:pt x="77" y="96"/>
                      <a:pt x="77" y="99"/>
                    </a:cubicBezTo>
                    <a:cubicBezTo>
                      <a:pt x="78" y="101"/>
                      <a:pt x="76" y="104"/>
                      <a:pt x="77" y="105"/>
                    </a:cubicBezTo>
                    <a:cubicBezTo>
                      <a:pt x="77" y="106"/>
                      <a:pt x="76" y="105"/>
                      <a:pt x="77" y="107"/>
                    </a:cubicBezTo>
                    <a:cubicBezTo>
                      <a:pt x="78" y="109"/>
                      <a:pt x="81" y="107"/>
                      <a:pt x="83" y="106"/>
                    </a:cubicBezTo>
                    <a:cubicBezTo>
                      <a:pt x="86" y="106"/>
                      <a:pt x="86" y="105"/>
                      <a:pt x="87" y="103"/>
                    </a:cubicBezTo>
                    <a:cubicBezTo>
                      <a:pt x="89" y="101"/>
                      <a:pt x="89" y="100"/>
                      <a:pt x="91" y="100"/>
                    </a:cubicBezTo>
                    <a:cubicBezTo>
                      <a:pt x="93" y="100"/>
                      <a:pt x="94" y="99"/>
                      <a:pt x="96" y="100"/>
                    </a:cubicBezTo>
                    <a:cubicBezTo>
                      <a:pt x="97" y="100"/>
                      <a:pt x="97" y="100"/>
                      <a:pt x="97" y="100"/>
                    </a:cubicBezTo>
                    <a:lnTo>
                      <a:pt x="98" y="100"/>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19" name="Freeform 6">
                <a:extLst>
                  <a:ext uri="{FF2B5EF4-FFF2-40B4-BE49-F238E27FC236}">
                    <a16:creationId xmlns:a16="http://schemas.microsoft.com/office/drawing/2014/main" id="{2FFE614C-1ABD-4762-88FB-85C819142547}"/>
                  </a:ext>
                </a:extLst>
              </p:cNvPr>
              <p:cNvSpPr>
                <a:spLocks/>
              </p:cNvSpPr>
              <p:nvPr/>
            </p:nvSpPr>
            <p:spPr bwMode="auto">
              <a:xfrm>
                <a:off x="1778759" y="2372407"/>
                <a:ext cx="645569" cy="479168"/>
              </a:xfrm>
              <a:custGeom>
                <a:avLst/>
                <a:gdLst>
                  <a:gd name="T0" fmla="*/ 260 w 123"/>
                  <a:gd name="T1" fmla="*/ 218 h 92"/>
                  <a:gd name="T2" fmla="*/ 263 w 123"/>
                  <a:gd name="T3" fmla="*/ 210 h 92"/>
                  <a:gd name="T4" fmla="*/ 300 w 123"/>
                  <a:gd name="T5" fmla="*/ 178 h 92"/>
                  <a:gd name="T6" fmla="*/ 327 w 123"/>
                  <a:gd name="T7" fmla="*/ 165 h 92"/>
                  <a:gd name="T8" fmla="*/ 322 w 123"/>
                  <a:gd name="T9" fmla="*/ 130 h 92"/>
                  <a:gd name="T10" fmla="*/ 287 w 123"/>
                  <a:gd name="T11" fmla="*/ 112 h 92"/>
                  <a:gd name="T12" fmla="*/ 287 w 123"/>
                  <a:gd name="T13" fmla="*/ 93 h 92"/>
                  <a:gd name="T14" fmla="*/ 287 w 123"/>
                  <a:gd name="T15" fmla="*/ 91 h 92"/>
                  <a:gd name="T16" fmla="*/ 284 w 123"/>
                  <a:gd name="T17" fmla="*/ 93 h 92"/>
                  <a:gd name="T18" fmla="*/ 271 w 123"/>
                  <a:gd name="T19" fmla="*/ 93 h 92"/>
                  <a:gd name="T20" fmla="*/ 266 w 123"/>
                  <a:gd name="T21" fmla="*/ 85 h 92"/>
                  <a:gd name="T22" fmla="*/ 252 w 123"/>
                  <a:gd name="T23" fmla="*/ 83 h 92"/>
                  <a:gd name="T24" fmla="*/ 263 w 123"/>
                  <a:gd name="T25" fmla="*/ 69 h 92"/>
                  <a:gd name="T26" fmla="*/ 236 w 123"/>
                  <a:gd name="T27" fmla="*/ 69 h 92"/>
                  <a:gd name="T28" fmla="*/ 209 w 123"/>
                  <a:gd name="T29" fmla="*/ 85 h 92"/>
                  <a:gd name="T30" fmla="*/ 166 w 123"/>
                  <a:gd name="T31" fmla="*/ 80 h 92"/>
                  <a:gd name="T32" fmla="*/ 148 w 123"/>
                  <a:gd name="T33" fmla="*/ 56 h 92"/>
                  <a:gd name="T34" fmla="*/ 142 w 123"/>
                  <a:gd name="T35" fmla="*/ 37 h 92"/>
                  <a:gd name="T36" fmla="*/ 123 w 123"/>
                  <a:gd name="T37" fmla="*/ 29 h 92"/>
                  <a:gd name="T38" fmla="*/ 123 w 123"/>
                  <a:gd name="T39" fmla="*/ 24 h 92"/>
                  <a:gd name="T40" fmla="*/ 115 w 123"/>
                  <a:gd name="T41" fmla="*/ 32 h 92"/>
                  <a:gd name="T42" fmla="*/ 99 w 123"/>
                  <a:gd name="T43" fmla="*/ 27 h 92"/>
                  <a:gd name="T44" fmla="*/ 107 w 123"/>
                  <a:gd name="T45" fmla="*/ 13 h 92"/>
                  <a:gd name="T46" fmla="*/ 107 w 123"/>
                  <a:gd name="T47" fmla="*/ 3 h 92"/>
                  <a:gd name="T48" fmla="*/ 97 w 123"/>
                  <a:gd name="T49" fmla="*/ 5 h 92"/>
                  <a:gd name="T50" fmla="*/ 75 w 123"/>
                  <a:gd name="T51" fmla="*/ 21 h 92"/>
                  <a:gd name="T52" fmla="*/ 80 w 123"/>
                  <a:gd name="T53" fmla="*/ 13 h 92"/>
                  <a:gd name="T54" fmla="*/ 72 w 123"/>
                  <a:gd name="T55" fmla="*/ 13 h 92"/>
                  <a:gd name="T56" fmla="*/ 56 w 123"/>
                  <a:gd name="T57" fmla="*/ 21 h 92"/>
                  <a:gd name="T58" fmla="*/ 43 w 123"/>
                  <a:gd name="T59" fmla="*/ 16 h 92"/>
                  <a:gd name="T60" fmla="*/ 35 w 123"/>
                  <a:gd name="T61" fmla="*/ 11 h 92"/>
                  <a:gd name="T62" fmla="*/ 16 w 123"/>
                  <a:gd name="T63" fmla="*/ 13 h 92"/>
                  <a:gd name="T64" fmla="*/ 11 w 123"/>
                  <a:gd name="T65" fmla="*/ 29 h 92"/>
                  <a:gd name="T66" fmla="*/ 8 w 123"/>
                  <a:gd name="T67" fmla="*/ 48 h 92"/>
                  <a:gd name="T68" fmla="*/ 3 w 123"/>
                  <a:gd name="T69" fmla="*/ 48 h 92"/>
                  <a:gd name="T70" fmla="*/ 3 w 123"/>
                  <a:gd name="T71" fmla="*/ 48 h 92"/>
                  <a:gd name="T72" fmla="*/ 24 w 123"/>
                  <a:gd name="T73" fmla="*/ 85 h 92"/>
                  <a:gd name="T74" fmla="*/ 16 w 123"/>
                  <a:gd name="T75" fmla="*/ 146 h 92"/>
                  <a:gd name="T76" fmla="*/ 21 w 123"/>
                  <a:gd name="T77" fmla="*/ 200 h 92"/>
                  <a:gd name="T78" fmla="*/ 21 w 123"/>
                  <a:gd name="T79" fmla="*/ 200 h 92"/>
                  <a:gd name="T80" fmla="*/ 27 w 123"/>
                  <a:gd name="T81" fmla="*/ 200 h 92"/>
                  <a:gd name="T82" fmla="*/ 54 w 123"/>
                  <a:gd name="T83" fmla="*/ 205 h 92"/>
                  <a:gd name="T84" fmla="*/ 83 w 123"/>
                  <a:gd name="T85" fmla="*/ 202 h 92"/>
                  <a:gd name="T86" fmla="*/ 131 w 123"/>
                  <a:gd name="T87" fmla="*/ 194 h 92"/>
                  <a:gd name="T88" fmla="*/ 153 w 123"/>
                  <a:gd name="T89" fmla="*/ 218 h 92"/>
                  <a:gd name="T90" fmla="*/ 180 w 123"/>
                  <a:gd name="T91" fmla="*/ 234 h 92"/>
                  <a:gd name="T92" fmla="*/ 188 w 123"/>
                  <a:gd name="T93" fmla="*/ 240 h 92"/>
                  <a:gd name="T94" fmla="*/ 207 w 123"/>
                  <a:gd name="T95" fmla="*/ 224 h 92"/>
                  <a:gd name="T96" fmla="*/ 233 w 123"/>
                  <a:gd name="T97" fmla="*/ 213 h 92"/>
                  <a:gd name="T98" fmla="*/ 258 w 123"/>
                  <a:gd name="T99" fmla="*/ 218 h 92"/>
                  <a:gd name="T100" fmla="*/ 260 w 123"/>
                  <a:gd name="T101" fmla="*/ 218 h 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3" h="92">
                    <a:moveTo>
                      <a:pt x="97" y="82"/>
                    </a:moveTo>
                    <a:cubicBezTo>
                      <a:pt x="97" y="81"/>
                      <a:pt x="98" y="80"/>
                      <a:pt x="98" y="79"/>
                    </a:cubicBezTo>
                    <a:cubicBezTo>
                      <a:pt x="99" y="75"/>
                      <a:pt x="107" y="71"/>
                      <a:pt x="112" y="67"/>
                    </a:cubicBezTo>
                    <a:cubicBezTo>
                      <a:pt x="117" y="62"/>
                      <a:pt x="121" y="63"/>
                      <a:pt x="122" y="62"/>
                    </a:cubicBezTo>
                    <a:cubicBezTo>
                      <a:pt x="123" y="60"/>
                      <a:pt x="122" y="51"/>
                      <a:pt x="120" y="49"/>
                    </a:cubicBezTo>
                    <a:cubicBezTo>
                      <a:pt x="118" y="48"/>
                      <a:pt x="107" y="42"/>
                      <a:pt x="107" y="42"/>
                    </a:cubicBezTo>
                    <a:cubicBezTo>
                      <a:pt x="107" y="35"/>
                      <a:pt x="107" y="35"/>
                      <a:pt x="107" y="35"/>
                    </a:cubicBezTo>
                    <a:cubicBezTo>
                      <a:pt x="107" y="34"/>
                      <a:pt x="107" y="34"/>
                      <a:pt x="107" y="34"/>
                    </a:cubicBezTo>
                    <a:cubicBezTo>
                      <a:pt x="106" y="35"/>
                      <a:pt x="106" y="35"/>
                      <a:pt x="106" y="35"/>
                    </a:cubicBezTo>
                    <a:cubicBezTo>
                      <a:pt x="101" y="37"/>
                      <a:pt x="101" y="37"/>
                      <a:pt x="101" y="35"/>
                    </a:cubicBezTo>
                    <a:cubicBezTo>
                      <a:pt x="101" y="33"/>
                      <a:pt x="101" y="32"/>
                      <a:pt x="99" y="32"/>
                    </a:cubicBezTo>
                    <a:cubicBezTo>
                      <a:pt x="97" y="32"/>
                      <a:pt x="93" y="34"/>
                      <a:pt x="94" y="31"/>
                    </a:cubicBezTo>
                    <a:cubicBezTo>
                      <a:pt x="96" y="28"/>
                      <a:pt x="100" y="27"/>
                      <a:pt x="98" y="26"/>
                    </a:cubicBezTo>
                    <a:cubicBezTo>
                      <a:pt x="95" y="25"/>
                      <a:pt x="93" y="24"/>
                      <a:pt x="88" y="26"/>
                    </a:cubicBezTo>
                    <a:cubicBezTo>
                      <a:pt x="83" y="29"/>
                      <a:pt x="84" y="32"/>
                      <a:pt x="78" y="32"/>
                    </a:cubicBezTo>
                    <a:cubicBezTo>
                      <a:pt x="72" y="33"/>
                      <a:pt x="65" y="37"/>
                      <a:pt x="62" y="30"/>
                    </a:cubicBezTo>
                    <a:cubicBezTo>
                      <a:pt x="58" y="23"/>
                      <a:pt x="56" y="26"/>
                      <a:pt x="55" y="21"/>
                    </a:cubicBezTo>
                    <a:cubicBezTo>
                      <a:pt x="53" y="16"/>
                      <a:pt x="57" y="16"/>
                      <a:pt x="53" y="14"/>
                    </a:cubicBezTo>
                    <a:cubicBezTo>
                      <a:pt x="48" y="12"/>
                      <a:pt x="45" y="13"/>
                      <a:pt x="46" y="11"/>
                    </a:cubicBezTo>
                    <a:cubicBezTo>
                      <a:pt x="47" y="10"/>
                      <a:pt x="47" y="9"/>
                      <a:pt x="46" y="9"/>
                    </a:cubicBezTo>
                    <a:cubicBezTo>
                      <a:pt x="44" y="9"/>
                      <a:pt x="45" y="12"/>
                      <a:pt x="43" y="12"/>
                    </a:cubicBezTo>
                    <a:cubicBezTo>
                      <a:pt x="40" y="12"/>
                      <a:pt x="36" y="14"/>
                      <a:pt x="37" y="10"/>
                    </a:cubicBezTo>
                    <a:cubicBezTo>
                      <a:pt x="38" y="7"/>
                      <a:pt x="39" y="6"/>
                      <a:pt x="40" y="5"/>
                    </a:cubicBezTo>
                    <a:cubicBezTo>
                      <a:pt x="42" y="4"/>
                      <a:pt x="42" y="2"/>
                      <a:pt x="40" y="1"/>
                    </a:cubicBezTo>
                    <a:cubicBezTo>
                      <a:pt x="39" y="1"/>
                      <a:pt x="39" y="0"/>
                      <a:pt x="36" y="2"/>
                    </a:cubicBezTo>
                    <a:cubicBezTo>
                      <a:pt x="33" y="5"/>
                      <a:pt x="30" y="8"/>
                      <a:pt x="28" y="8"/>
                    </a:cubicBezTo>
                    <a:cubicBezTo>
                      <a:pt x="25" y="9"/>
                      <a:pt x="30" y="6"/>
                      <a:pt x="30" y="5"/>
                    </a:cubicBezTo>
                    <a:cubicBezTo>
                      <a:pt x="29" y="3"/>
                      <a:pt x="29" y="4"/>
                      <a:pt x="27" y="5"/>
                    </a:cubicBezTo>
                    <a:cubicBezTo>
                      <a:pt x="25" y="6"/>
                      <a:pt x="24" y="8"/>
                      <a:pt x="21" y="8"/>
                    </a:cubicBezTo>
                    <a:cubicBezTo>
                      <a:pt x="19" y="8"/>
                      <a:pt x="18" y="9"/>
                      <a:pt x="16" y="6"/>
                    </a:cubicBezTo>
                    <a:cubicBezTo>
                      <a:pt x="14" y="4"/>
                      <a:pt x="15" y="3"/>
                      <a:pt x="13" y="4"/>
                    </a:cubicBezTo>
                    <a:cubicBezTo>
                      <a:pt x="10" y="5"/>
                      <a:pt x="7" y="3"/>
                      <a:pt x="6" y="5"/>
                    </a:cubicBezTo>
                    <a:cubicBezTo>
                      <a:pt x="5" y="7"/>
                      <a:pt x="3" y="9"/>
                      <a:pt x="4" y="11"/>
                    </a:cubicBezTo>
                    <a:cubicBezTo>
                      <a:pt x="4" y="12"/>
                      <a:pt x="5" y="18"/>
                      <a:pt x="3" y="18"/>
                    </a:cubicBezTo>
                    <a:cubicBezTo>
                      <a:pt x="2" y="18"/>
                      <a:pt x="2" y="18"/>
                      <a:pt x="1" y="18"/>
                    </a:cubicBezTo>
                    <a:cubicBezTo>
                      <a:pt x="1" y="18"/>
                      <a:pt x="1" y="18"/>
                      <a:pt x="1" y="18"/>
                    </a:cubicBezTo>
                    <a:cubicBezTo>
                      <a:pt x="1" y="23"/>
                      <a:pt x="3" y="29"/>
                      <a:pt x="9" y="32"/>
                    </a:cubicBezTo>
                    <a:cubicBezTo>
                      <a:pt x="9" y="32"/>
                      <a:pt x="0" y="49"/>
                      <a:pt x="6" y="55"/>
                    </a:cubicBezTo>
                    <a:cubicBezTo>
                      <a:pt x="8" y="75"/>
                      <a:pt x="8" y="75"/>
                      <a:pt x="8" y="75"/>
                    </a:cubicBezTo>
                    <a:cubicBezTo>
                      <a:pt x="8" y="75"/>
                      <a:pt x="8" y="75"/>
                      <a:pt x="8" y="75"/>
                    </a:cubicBezTo>
                    <a:cubicBezTo>
                      <a:pt x="10" y="75"/>
                      <a:pt x="10" y="75"/>
                      <a:pt x="10" y="75"/>
                    </a:cubicBezTo>
                    <a:cubicBezTo>
                      <a:pt x="10" y="75"/>
                      <a:pt x="17" y="76"/>
                      <a:pt x="20" y="77"/>
                    </a:cubicBezTo>
                    <a:cubicBezTo>
                      <a:pt x="24" y="78"/>
                      <a:pt x="28" y="80"/>
                      <a:pt x="31" y="76"/>
                    </a:cubicBezTo>
                    <a:cubicBezTo>
                      <a:pt x="34" y="73"/>
                      <a:pt x="44" y="67"/>
                      <a:pt x="49" y="73"/>
                    </a:cubicBezTo>
                    <a:cubicBezTo>
                      <a:pt x="55" y="79"/>
                      <a:pt x="56" y="80"/>
                      <a:pt x="57" y="82"/>
                    </a:cubicBezTo>
                    <a:cubicBezTo>
                      <a:pt x="58" y="84"/>
                      <a:pt x="64" y="84"/>
                      <a:pt x="67" y="88"/>
                    </a:cubicBezTo>
                    <a:cubicBezTo>
                      <a:pt x="70" y="92"/>
                      <a:pt x="70" y="90"/>
                      <a:pt x="70" y="90"/>
                    </a:cubicBezTo>
                    <a:cubicBezTo>
                      <a:pt x="77" y="84"/>
                      <a:pt x="77" y="84"/>
                      <a:pt x="77" y="84"/>
                    </a:cubicBezTo>
                    <a:cubicBezTo>
                      <a:pt x="77" y="84"/>
                      <a:pt x="82" y="78"/>
                      <a:pt x="87" y="80"/>
                    </a:cubicBezTo>
                    <a:cubicBezTo>
                      <a:pt x="88" y="80"/>
                      <a:pt x="92" y="81"/>
                      <a:pt x="96" y="82"/>
                    </a:cubicBezTo>
                    <a:lnTo>
                      <a:pt x="97" y="82"/>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20" name="Freeform 7">
                <a:extLst>
                  <a:ext uri="{FF2B5EF4-FFF2-40B4-BE49-F238E27FC236}">
                    <a16:creationId xmlns:a16="http://schemas.microsoft.com/office/drawing/2014/main" id="{ADAE9182-D175-4F60-9BAB-29F2A1E12096}"/>
                  </a:ext>
                </a:extLst>
              </p:cNvPr>
              <p:cNvSpPr>
                <a:spLocks/>
              </p:cNvSpPr>
              <p:nvPr/>
            </p:nvSpPr>
            <p:spPr bwMode="auto">
              <a:xfrm>
                <a:off x="2250220" y="2501489"/>
                <a:ext cx="508630" cy="596516"/>
              </a:xfrm>
              <a:custGeom>
                <a:avLst/>
                <a:gdLst>
                  <a:gd name="T0" fmla="*/ 46 w 97"/>
                  <a:gd name="T1" fmla="*/ 27 h 114"/>
                  <a:gd name="T2" fmla="*/ 46 w 97"/>
                  <a:gd name="T3" fmla="*/ 45 h 114"/>
                  <a:gd name="T4" fmla="*/ 80 w 97"/>
                  <a:gd name="T5" fmla="*/ 64 h 114"/>
                  <a:gd name="T6" fmla="*/ 86 w 97"/>
                  <a:gd name="T7" fmla="*/ 99 h 114"/>
                  <a:gd name="T8" fmla="*/ 59 w 97"/>
                  <a:gd name="T9" fmla="*/ 112 h 114"/>
                  <a:gd name="T10" fmla="*/ 21 w 97"/>
                  <a:gd name="T11" fmla="*/ 144 h 114"/>
                  <a:gd name="T12" fmla="*/ 19 w 97"/>
                  <a:gd name="T13" fmla="*/ 161 h 114"/>
                  <a:gd name="T14" fmla="*/ 24 w 97"/>
                  <a:gd name="T15" fmla="*/ 179 h 114"/>
                  <a:gd name="T16" fmla="*/ 5 w 97"/>
                  <a:gd name="T17" fmla="*/ 190 h 114"/>
                  <a:gd name="T18" fmla="*/ 43 w 97"/>
                  <a:gd name="T19" fmla="*/ 203 h 114"/>
                  <a:gd name="T20" fmla="*/ 54 w 97"/>
                  <a:gd name="T21" fmla="*/ 219 h 114"/>
                  <a:gd name="T22" fmla="*/ 35 w 97"/>
                  <a:gd name="T23" fmla="*/ 227 h 114"/>
                  <a:gd name="T24" fmla="*/ 56 w 97"/>
                  <a:gd name="T25" fmla="*/ 230 h 114"/>
                  <a:gd name="T26" fmla="*/ 51 w 97"/>
                  <a:gd name="T27" fmla="*/ 254 h 114"/>
                  <a:gd name="T28" fmla="*/ 43 w 97"/>
                  <a:gd name="T29" fmla="*/ 278 h 114"/>
                  <a:gd name="T30" fmla="*/ 51 w 97"/>
                  <a:gd name="T31" fmla="*/ 289 h 114"/>
                  <a:gd name="T32" fmla="*/ 48 w 97"/>
                  <a:gd name="T33" fmla="*/ 305 h 114"/>
                  <a:gd name="T34" fmla="*/ 48 w 97"/>
                  <a:gd name="T35" fmla="*/ 305 h 114"/>
                  <a:gd name="T36" fmla="*/ 83 w 97"/>
                  <a:gd name="T37" fmla="*/ 286 h 114"/>
                  <a:gd name="T38" fmla="*/ 126 w 97"/>
                  <a:gd name="T39" fmla="*/ 289 h 114"/>
                  <a:gd name="T40" fmla="*/ 134 w 97"/>
                  <a:gd name="T41" fmla="*/ 273 h 114"/>
                  <a:gd name="T42" fmla="*/ 147 w 97"/>
                  <a:gd name="T43" fmla="*/ 262 h 114"/>
                  <a:gd name="T44" fmla="*/ 158 w 97"/>
                  <a:gd name="T45" fmla="*/ 251 h 114"/>
                  <a:gd name="T46" fmla="*/ 180 w 97"/>
                  <a:gd name="T47" fmla="*/ 246 h 114"/>
                  <a:gd name="T48" fmla="*/ 209 w 97"/>
                  <a:gd name="T49" fmla="*/ 251 h 114"/>
                  <a:gd name="T50" fmla="*/ 233 w 97"/>
                  <a:gd name="T51" fmla="*/ 206 h 114"/>
                  <a:gd name="T52" fmla="*/ 260 w 97"/>
                  <a:gd name="T53" fmla="*/ 209 h 114"/>
                  <a:gd name="T54" fmla="*/ 255 w 97"/>
                  <a:gd name="T55" fmla="*/ 177 h 114"/>
                  <a:gd name="T56" fmla="*/ 252 w 97"/>
                  <a:gd name="T57" fmla="*/ 158 h 114"/>
                  <a:gd name="T58" fmla="*/ 244 w 97"/>
                  <a:gd name="T59" fmla="*/ 136 h 114"/>
                  <a:gd name="T60" fmla="*/ 249 w 97"/>
                  <a:gd name="T61" fmla="*/ 123 h 114"/>
                  <a:gd name="T62" fmla="*/ 252 w 97"/>
                  <a:gd name="T63" fmla="*/ 104 h 114"/>
                  <a:gd name="T64" fmla="*/ 255 w 97"/>
                  <a:gd name="T65" fmla="*/ 78 h 114"/>
                  <a:gd name="T66" fmla="*/ 252 w 97"/>
                  <a:gd name="T67" fmla="*/ 67 h 114"/>
                  <a:gd name="T68" fmla="*/ 244 w 97"/>
                  <a:gd name="T69" fmla="*/ 59 h 114"/>
                  <a:gd name="T70" fmla="*/ 233 w 97"/>
                  <a:gd name="T71" fmla="*/ 56 h 114"/>
                  <a:gd name="T72" fmla="*/ 217 w 97"/>
                  <a:gd name="T73" fmla="*/ 48 h 114"/>
                  <a:gd name="T74" fmla="*/ 196 w 97"/>
                  <a:gd name="T75" fmla="*/ 62 h 114"/>
                  <a:gd name="T76" fmla="*/ 177 w 97"/>
                  <a:gd name="T77" fmla="*/ 70 h 114"/>
                  <a:gd name="T78" fmla="*/ 164 w 97"/>
                  <a:gd name="T79" fmla="*/ 67 h 114"/>
                  <a:gd name="T80" fmla="*/ 158 w 97"/>
                  <a:gd name="T81" fmla="*/ 59 h 114"/>
                  <a:gd name="T82" fmla="*/ 153 w 97"/>
                  <a:gd name="T83" fmla="*/ 43 h 114"/>
                  <a:gd name="T84" fmla="*/ 150 w 97"/>
                  <a:gd name="T85" fmla="*/ 27 h 114"/>
                  <a:gd name="T86" fmla="*/ 150 w 97"/>
                  <a:gd name="T87" fmla="*/ 29 h 114"/>
                  <a:gd name="T88" fmla="*/ 134 w 97"/>
                  <a:gd name="T89" fmla="*/ 29 h 114"/>
                  <a:gd name="T90" fmla="*/ 107 w 97"/>
                  <a:gd name="T91" fmla="*/ 21 h 114"/>
                  <a:gd name="T92" fmla="*/ 99 w 97"/>
                  <a:gd name="T93" fmla="*/ 0 h 114"/>
                  <a:gd name="T94" fmla="*/ 86 w 97"/>
                  <a:gd name="T95" fmla="*/ 8 h 114"/>
                  <a:gd name="T96" fmla="*/ 91 w 97"/>
                  <a:gd name="T97" fmla="*/ 27 h 114"/>
                  <a:gd name="T98" fmla="*/ 91 w 97"/>
                  <a:gd name="T99" fmla="*/ 51 h 114"/>
                  <a:gd name="T100" fmla="*/ 83 w 97"/>
                  <a:gd name="T101" fmla="*/ 48 h 114"/>
                  <a:gd name="T102" fmla="*/ 72 w 97"/>
                  <a:gd name="T103" fmla="*/ 35 h 114"/>
                  <a:gd name="T104" fmla="*/ 67 w 97"/>
                  <a:gd name="T105" fmla="*/ 16 h 114"/>
                  <a:gd name="T106" fmla="*/ 54 w 97"/>
                  <a:gd name="T107" fmla="*/ 5 h 114"/>
                  <a:gd name="T108" fmla="*/ 48 w 97"/>
                  <a:gd name="T109" fmla="*/ 19 h 114"/>
                  <a:gd name="T110" fmla="*/ 46 w 97"/>
                  <a:gd name="T111" fmla="*/ 24 h 114"/>
                  <a:gd name="T112" fmla="*/ 46 w 97"/>
                  <a:gd name="T113" fmla="*/ 27 h 11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97" h="114">
                    <a:moveTo>
                      <a:pt x="17" y="10"/>
                    </a:moveTo>
                    <a:cubicBezTo>
                      <a:pt x="17" y="17"/>
                      <a:pt x="17" y="17"/>
                      <a:pt x="17" y="17"/>
                    </a:cubicBezTo>
                    <a:cubicBezTo>
                      <a:pt x="17" y="17"/>
                      <a:pt x="28" y="23"/>
                      <a:pt x="30" y="24"/>
                    </a:cubicBezTo>
                    <a:cubicBezTo>
                      <a:pt x="32" y="26"/>
                      <a:pt x="33" y="35"/>
                      <a:pt x="32" y="37"/>
                    </a:cubicBezTo>
                    <a:cubicBezTo>
                      <a:pt x="31" y="38"/>
                      <a:pt x="27" y="37"/>
                      <a:pt x="22" y="42"/>
                    </a:cubicBezTo>
                    <a:cubicBezTo>
                      <a:pt x="17" y="46"/>
                      <a:pt x="9" y="51"/>
                      <a:pt x="8" y="54"/>
                    </a:cubicBezTo>
                    <a:cubicBezTo>
                      <a:pt x="8" y="57"/>
                      <a:pt x="5" y="59"/>
                      <a:pt x="7" y="60"/>
                    </a:cubicBezTo>
                    <a:cubicBezTo>
                      <a:pt x="10" y="62"/>
                      <a:pt x="11" y="66"/>
                      <a:pt x="9" y="67"/>
                    </a:cubicBezTo>
                    <a:cubicBezTo>
                      <a:pt x="6" y="68"/>
                      <a:pt x="0" y="69"/>
                      <a:pt x="2" y="71"/>
                    </a:cubicBezTo>
                    <a:cubicBezTo>
                      <a:pt x="8" y="75"/>
                      <a:pt x="13" y="72"/>
                      <a:pt x="16" y="76"/>
                    </a:cubicBezTo>
                    <a:cubicBezTo>
                      <a:pt x="19" y="79"/>
                      <a:pt x="24" y="79"/>
                      <a:pt x="20" y="82"/>
                    </a:cubicBezTo>
                    <a:cubicBezTo>
                      <a:pt x="16" y="85"/>
                      <a:pt x="11" y="84"/>
                      <a:pt x="13" y="85"/>
                    </a:cubicBezTo>
                    <a:cubicBezTo>
                      <a:pt x="16" y="86"/>
                      <a:pt x="20" y="81"/>
                      <a:pt x="21" y="86"/>
                    </a:cubicBezTo>
                    <a:cubicBezTo>
                      <a:pt x="22" y="92"/>
                      <a:pt x="20" y="92"/>
                      <a:pt x="19" y="95"/>
                    </a:cubicBezTo>
                    <a:cubicBezTo>
                      <a:pt x="17" y="98"/>
                      <a:pt x="16" y="104"/>
                      <a:pt x="16" y="104"/>
                    </a:cubicBezTo>
                    <a:cubicBezTo>
                      <a:pt x="16" y="104"/>
                      <a:pt x="19" y="105"/>
                      <a:pt x="19" y="108"/>
                    </a:cubicBezTo>
                    <a:cubicBezTo>
                      <a:pt x="19" y="110"/>
                      <a:pt x="18" y="112"/>
                      <a:pt x="18" y="114"/>
                    </a:cubicBezTo>
                    <a:cubicBezTo>
                      <a:pt x="18" y="114"/>
                      <a:pt x="18" y="114"/>
                      <a:pt x="18" y="114"/>
                    </a:cubicBezTo>
                    <a:cubicBezTo>
                      <a:pt x="22" y="110"/>
                      <a:pt x="27" y="107"/>
                      <a:pt x="31" y="107"/>
                    </a:cubicBezTo>
                    <a:cubicBezTo>
                      <a:pt x="38" y="108"/>
                      <a:pt x="47" y="108"/>
                      <a:pt x="47" y="108"/>
                    </a:cubicBezTo>
                    <a:cubicBezTo>
                      <a:pt x="50" y="102"/>
                      <a:pt x="50" y="102"/>
                      <a:pt x="50" y="102"/>
                    </a:cubicBezTo>
                    <a:cubicBezTo>
                      <a:pt x="50" y="102"/>
                      <a:pt x="54" y="97"/>
                      <a:pt x="55" y="98"/>
                    </a:cubicBezTo>
                    <a:cubicBezTo>
                      <a:pt x="56" y="98"/>
                      <a:pt x="58" y="95"/>
                      <a:pt x="59" y="94"/>
                    </a:cubicBezTo>
                    <a:cubicBezTo>
                      <a:pt x="60" y="92"/>
                      <a:pt x="65" y="91"/>
                      <a:pt x="67" y="92"/>
                    </a:cubicBezTo>
                    <a:cubicBezTo>
                      <a:pt x="69" y="92"/>
                      <a:pt x="78" y="94"/>
                      <a:pt x="78" y="94"/>
                    </a:cubicBezTo>
                    <a:cubicBezTo>
                      <a:pt x="87" y="77"/>
                      <a:pt x="87" y="77"/>
                      <a:pt x="87" y="77"/>
                    </a:cubicBezTo>
                    <a:cubicBezTo>
                      <a:pt x="97" y="78"/>
                      <a:pt x="97" y="78"/>
                      <a:pt x="97" y="78"/>
                    </a:cubicBezTo>
                    <a:cubicBezTo>
                      <a:pt x="97" y="78"/>
                      <a:pt x="97" y="68"/>
                      <a:pt x="95" y="66"/>
                    </a:cubicBezTo>
                    <a:cubicBezTo>
                      <a:pt x="93" y="63"/>
                      <a:pt x="95" y="61"/>
                      <a:pt x="94" y="59"/>
                    </a:cubicBezTo>
                    <a:cubicBezTo>
                      <a:pt x="94" y="56"/>
                      <a:pt x="92" y="54"/>
                      <a:pt x="91" y="51"/>
                    </a:cubicBezTo>
                    <a:cubicBezTo>
                      <a:pt x="91" y="49"/>
                      <a:pt x="92" y="49"/>
                      <a:pt x="93" y="46"/>
                    </a:cubicBezTo>
                    <a:cubicBezTo>
                      <a:pt x="93" y="44"/>
                      <a:pt x="94" y="40"/>
                      <a:pt x="94" y="39"/>
                    </a:cubicBezTo>
                    <a:cubicBezTo>
                      <a:pt x="94" y="38"/>
                      <a:pt x="96" y="30"/>
                      <a:pt x="95" y="29"/>
                    </a:cubicBezTo>
                    <a:cubicBezTo>
                      <a:pt x="95" y="28"/>
                      <a:pt x="94" y="25"/>
                      <a:pt x="94" y="25"/>
                    </a:cubicBezTo>
                    <a:cubicBezTo>
                      <a:pt x="94" y="25"/>
                      <a:pt x="93" y="24"/>
                      <a:pt x="91" y="22"/>
                    </a:cubicBezTo>
                    <a:cubicBezTo>
                      <a:pt x="90" y="21"/>
                      <a:pt x="90" y="21"/>
                      <a:pt x="87" y="21"/>
                    </a:cubicBezTo>
                    <a:cubicBezTo>
                      <a:pt x="85" y="20"/>
                      <a:pt x="83" y="18"/>
                      <a:pt x="81" y="18"/>
                    </a:cubicBezTo>
                    <a:cubicBezTo>
                      <a:pt x="78" y="18"/>
                      <a:pt x="73" y="21"/>
                      <a:pt x="73" y="23"/>
                    </a:cubicBezTo>
                    <a:cubicBezTo>
                      <a:pt x="72" y="24"/>
                      <a:pt x="68" y="26"/>
                      <a:pt x="66" y="26"/>
                    </a:cubicBezTo>
                    <a:cubicBezTo>
                      <a:pt x="64" y="26"/>
                      <a:pt x="62" y="26"/>
                      <a:pt x="61" y="25"/>
                    </a:cubicBezTo>
                    <a:cubicBezTo>
                      <a:pt x="59" y="25"/>
                      <a:pt x="60" y="23"/>
                      <a:pt x="59" y="22"/>
                    </a:cubicBezTo>
                    <a:cubicBezTo>
                      <a:pt x="58" y="21"/>
                      <a:pt x="57" y="16"/>
                      <a:pt x="57" y="16"/>
                    </a:cubicBezTo>
                    <a:cubicBezTo>
                      <a:pt x="56" y="10"/>
                      <a:pt x="56" y="10"/>
                      <a:pt x="56" y="10"/>
                    </a:cubicBezTo>
                    <a:cubicBezTo>
                      <a:pt x="56" y="11"/>
                      <a:pt x="56" y="11"/>
                      <a:pt x="56" y="11"/>
                    </a:cubicBezTo>
                    <a:cubicBezTo>
                      <a:pt x="55" y="12"/>
                      <a:pt x="53" y="12"/>
                      <a:pt x="50" y="11"/>
                    </a:cubicBezTo>
                    <a:cubicBezTo>
                      <a:pt x="46" y="9"/>
                      <a:pt x="39" y="11"/>
                      <a:pt x="40" y="8"/>
                    </a:cubicBezTo>
                    <a:cubicBezTo>
                      <a:pt x="40" y="5"/>
                      <a:pt x="41" y="0"/>
                      <a:pt x="37" y="0"/>
                    </a:cubicBezTo>
                    <a:cubicBezTo>
                      <a:pt x="34" y="0"/>
                      <a:pt x="31" y="0"/>
                      <a:pt x="32" y="3"/>
                    </a:cubicBezTo>
                    <a:cubicBezTo>
                      <a:pt x="32" y="6"/>
                      <a:pt x="33" y="7"/>
                      <a:pt x="34" y="10"/>
                    </a:cubicBezTo>
                    <a:cubicBezTo>
                      <a:pt x="35" y="12"/>
                      <a:pt x="34" y="16"/>
                      <a:pt x="34" y="19"/>
                    </a:cubicBezTo>
                    <a:cubicBezTo>
                      <a:pt x="33" y="21"/>
                      <a:pt x="34" y="20"/>
                      <a:pt x="31" y="18"/>
                    </a:cubicBezTo>
                    <a:cubicBezTo>
                      <a:pt x="28" y="17"/>
                      <a:pt x="26" y="17"/>
                      <a:pt x="27" y="13"/>
                    </a:cubicBezTo>
                    <a:cubicBezTo>
                      <a:pt x="28" y="9"/>
                      <a:pt x="28" y="8"/>
                      <a:pt x="25" y="6"/>
                    </a:cubicBezTo>
                    <a:cubicBezTo>
                      <a:pt x="23" y="4"/>
                      <a:pt x="21" y="0"/>
                      <a:pt x="20" y="2"/>
                    </a:cubicBezTo>
                    <a:cubicBezTo>
                      <a:pt x="19" y="4"/>
                      <a:pt x="19" y="5"/>
                      <a:pt x="18" y="7"/>
                    </a:cubicBezTo>
                    <a:cubicBezTo>
                      <a:pt x="17" y="8"/>
                      <a:pt x="19" y="8"/>
                      <a:pt x="17" y="9"/>
                    </a:cubicBezTo>
                    <a:lnTo>
                      <a:pt x="17" y="10"/>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21" name="Freeform 8">
                <a:extLst>
                  <a:ext uri="{FF2B5EF4-FFF2-40B4-BE49-F238E27FC236}">
                    <a16:creationId xmlns:a16="http://schemas.microsoft.com/office/drawing/2014/main" id="{D2534DD1-3C7D-4731-A686-D0B2702E54E3}"/>
                  </a:ext>
                </a:extLst>
              </p:cNvPr>
              <p:cNvSpPr>
                <a:spLocks/>
              </p:cNvSpPr>
              <p:nvPr/>
            </p:nvSpPr>
            <p:spPr bwMode="auto">
              <a:xfrm>
                <a:off x="1747459" y="2722493"/>
                <a:ext cx="627963" cy="459611"/>
              </a:xfrm>
              <a:custGeom>
                <a:avLst/>
                <a:gdLst>
                  <a:gd name="T0" fmla="*/ 59 w 120"/>
                  <a:gd name="T1" fmla="*/ 109 h 88"/>
                  <a:gd name="T2" fmla="*/ 3 w 120"/>
                  <a:gd name="T3" fmla="*/ 51 h 88"/>
                  <a:gd name="T4" fmla="*/ 43 w 120"/>
                  <a:gd name="T5" fmla="*/ 21 h 88"/>
                  <a:gd name="T6" fmla="*/ 99 w 120"/>
                  <a:gd name="T7" fmla="*/ 24 h 88"/>
                  <a:gd name="T8" fmla="*/ 169 w 120"/>
                  <a:gd name="T9" fmla="*/ 40 h 88"/>
                  <a:gd name="T10" fmla="*/ 203 w 120"/>
                  <a:gd name="T11" fmla="*/ 61 h 88"/>
                  <a:gd name="T12" fmla="*/ 249 w 120"/>
                  <a:gd name="T13" fmla="*/ 35 h 88"/>
                  <a:gd name="T14" fmla="*/ 276 w 120"/>
                  <a:gd name="T15" fmla="*/ 40 h 88"/>
                  <a:gd name="T16" fmla="*/ 281 w 120"/>
                  <a:gd name="T17" fmla="*/ 67 h 88"/>
                  <a:gd name="T18" fmla="*/ 300 w 120"/>
                  <a:gd name="T19" fmla="*/ 91 h 88"/>
                  <a:gd name="T20" fmla="*/ 292 w 120"/>
                  <a:gd name="T21" fmla="*/ 115 h 88"/>
                  <a:gd name="T22" fmla="*/ 308 w 120"/>
                  <a:gd name="T23" fmla="*/ 142 h 88"/>
                  <a:gd name="T24" fmla="*/ 308 w 120"/>
                  <a:gd name="T25" fmla="*/ 176 h 88"/>
                  <a:gd name="T26" fmla="*/ 305 w 120"/>
                  <a:gd name="T27" fmla="*/ 192 h 88"/>
                  <a:gd name="T28" fmla="*/ 270 w 120"/>
                  <a:gd name="T29" fmla="*/ 219 h 88"/>
                  <a:gd name="T30" fmla="*/ 254 w 120"/>
                  <a:gd name="T31" fmla="*/ 235 h 88"/>
                  <a:gd name="T32" fmla="*/ 214 w 120"/>
                  <a:gd name="T33" fmla="*/ 222 h 88"/>
                  <a:gd name="T34" fmla="*/ 243 w 120"/>
                  <a:gd name="T35" fmla="*/ 222 h 88"/>
                  <a:gd name="T36" fmla="*/ 227 w 120"/>
                  <a:gd name="T37" fmla="*/ 206 h 88"/>
                  <a:gd name="T38" fmla="*/ 206 w 120"/>
                  <a:gd name="T39" fmla="*/ 203 h 88"/>
                  <a:gd name="T40" fmla="*/ 193 w 120"/>
                  <a:gd name="T41" fmla="*/ 208 h 88"/>
                  <a:gd name="T42" fmla="*/ 161 w 120"/>
                  <a:gd name="T43" fmla="*/ 208 h 88"/>
                  <a:gd name="T44" fmla="*/ 174 w 120"/>
                  <a:gd name="T45" fmla="*/ 203 h 88"/>
                  <a:gd name="T46" fmla="*/ 190 w 120"/>
                  <a:gd name="T47" fmla="*/ 184 h 88"/>
                  <a:gd name="T48" fmla="*/ 171 w 120"/>
                  <a:gd name="T49" fmla="*/ 190 h 88"/>
                  <a:gd name="T50" fmla="*/ 158 w 120"/>
                  <a:gd name="T51" fmla="*/ 184 h 88"/>
                  <a:gd name="T52" fmla="*/ 136 w 120"/>
                  <a:gd name="T53" fmla="*/ 174 h 88"/>
                  <a:gd name="T54" fmla="*/ 128 w 120"/>
                  <a:gd name="T55" fmla="*/ 187 h 88"/>
                  <a:gd name="T56" fmla="*/ 104 w 120"/>
                  <a:gd name="T57" fmla="*/ 192 h 88"/>
                  <a:gd name="T58" fmla="*/ 99 w 120"/>
                  <a:gd name="T59" fmla="*/ 227 h 88"/>
                  <a:gd name="T60" fmla="*/ 94 w 120"/>
                  <a:gd name="T61" fmla="*/ 187 h 88"/>
                  <a:gd name="T62" fmla="*/ 94 w 120"/>
                  <a:gd name="T63" fmla="*/ 142 h 88"/>
                  <a:gd name="T64" fmla="*/ 78 w 120"/>
                  <a:gd name="T65" fmla="*/ 163 h 88"/>
                  <a:gd name="T66" fmla="*/ 64 w 120"/>
                  <a:gd name="T67" fmla="*/ 155 h 88"/>
                  <a:gd name="T68" fmla="*/ 70 w 120"/>
                  <a:gd name="T69" fmla="*/ 144 h 88"/>
                  <a:gd name="T70" fmla="*/ 37 w 120"/>
                  <a:gd name="T71" fmla="*/ 150 h 88"/>
                  <a:gd name="T72" fmla="*/ 35 w 120"/>
                  <a:gd name="T73" fmla="*/ 118 h 88"/>
                  <a:gd name="T74" fmla="*/ 45 w 120"/>
                  <a:gd name="T75" fmla="*/ 112 h 8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0" h="88">
                    <a:moveTo>
                      <a:pt x="18" y="42"/>
                    </a:moveTo>
                    <a:cubicBezTo>
                      <a:pt x="22" y="41"/>
                      <a:pt x="22" y="41"/>
                      <a:pt x="22" y="41"/>
                    </a:cubicBezTo>
                    <a:cubicBezTo>
                      <a:pt x="22" y="41"/>
                      <a:pt x="27" y="32"/>
                      <a:pt x="23" y="30"/>
                    </a:cubicBezTo>
                    <a:cubicBezTo>
                      <a:pt x="19" y="28"/>
                      <a:pt x="2" y="24"/>
                      <a:pt x="1" y="19"/>
                    </a:cubicBezTo>
                    <a:cubicBezTo>
                      <a:pt x="0" y="14"/>
                      <a:pt x="1" y="6"/>
                      <a:pt x="1" y="6"/>
                    </a:cubicBezTo>
                    <a:cubicBezTo>
                      <a:pt x="16" y="8"/>
                      <a:pt x="16" y="8"/>
                      <a:pt x="16" y="8"/>
                    </a:cubicBezTo>
                    <a:cubicBezTo>
                      <a:pt x="16" y="8"/>
                      <a:pt x="23" y="9"/>
                      <a:pt x="26" y="10"/>
                    </a:cubicBezTo>
                    <a:cubicBezTo>
                      <a:pt x="30" y="11"/>
                      <a:pt x="34" y="13"/>
                      <a:pt x="37" y="9"/>
                    </a:cubicBezTo>
                    <a:cubicBezTo>
                      <a:pt x="40" y="6"/>
                      <a:pt x="50" y="0"/>
                      <a:pt x="55" y="6"/>
                    </a:cubicBezTo>
                    <a:cubicBezTo>
                      <a:pt x="61" y="12"/>
                      <a:pt x="62" y="13"/>
                      <a:pt x="63" y="15"/>
                    </a:cubicBezTo>
                    <a:cubicBezTo>
                      <a:pt x="64" y="17"/>
                      <a:pt x="70" y="17"/>
                      <a:pt x="73" y="21"/>
                    </a:cubicBezTo>
                    <a:cubicBezTo>
                      <a:pt x="76" y="25"/>
                      <a:pt x="76" y="23"/>
                      <a:pt x="76" y="23"/>
                    </a:cubicBezTo>
                    <a:cubicBezTo>
                      <a:pt x="83" y="17"/>
                      <a:pt x="83" y="17"/>
                      <a:pt x="83" y="17"/>
                    </a:cubicBezTo>
                    <a:cubicBezTo>
                      <a:pt x="83" y="17"/>
                      <a:pt x="88" y="11"/>
                      <a:pt x="93" y="13"/>
                    </a:cubicBezTo>
                    <a:cubicBezTo>
                      <a:pt x="94" y="13"/>
                      <a:pt x="98" y="14"/>
                      <a:pt x="103" y="15"/>
                    </a:cubicBezTo>
                    <a:cubicBezTo>
                      <a:pt x="103" y="15"/>
                      <a:pt x="103" y="15"/>
                      <a:pt x="103" y="15"/>
                    </a:cubicBezTo>
                    <a:cubicBezTo>
                      <a:pt x="102" y="16"/>
                      <a:pt x="102" y="17"/>
                      <a:pt x="103" y="18"/>
                    </a:cubicBezTo>
                    <a:cubicBezTo>
                      <a:pt x="106" y="20"/>
                      <a:pt x="107" y="24"/>
                      <a:pt x="105" y="25"/>
                    </a:cubicBezTo>
                    <a:cubicBezTo>
                      <a:pt x="102" y="26"/>
                      <a:pt x="96" y="27"/>
                      <a:pt x="98" y="29"/>
                    </a:cubicBezTo>
                    <a:cubicBezTo>
                      <a:pt x="104" y="33"/>
                      <a:pt x="109" y="30"/>
                      <a:pt x="112" y="34"/>
                    </a:cubicBezTo>
                    <a:cubicBezTo>
                      <a:pt x="115" y="37"/>
                      <a:pt x="120" y="37"/>
                      <a:pt x="116" y="40"/>
                    </a:cubicBezTo>
                    <a:cubicBezTo>
                      <a:pt x="112" y="42"/>
                      <a:pt x="107" y="42"/>
                      <a:pt x="109" y="43"/>
                    </a:cubicBezTo>
                    <a:cubicBezTo>
                      <a:pt x="112" y="44"/>
                      <a:pt x="116" y="39"/>
                      <a:pt x="117" y="44"/>
                    </a:cubicBezTo>
                    <a:cubicBezTo>
                      <a:pt x="118" y="50"/>
                      <a:pt x="116" y="50"/>
                      <a:pt x="115" y="53"/>
                    </a:cubicBezTo>
                    <a:cubicBezTo>
                      <a:pt x="113" y="56"/>
                      <a:pt x="112" y="62"/>
                      <a:pt x="112" y="62"/>
                    </a:cubicBezTo>
                    <a:cubicBezTo>
                      <a:pt x="112" y="62"/>
                      <a:pt x="115" y="63"/>
                      <a:pt x="115" y="66"/>
                    </a:cubicBezTo>
                    <a:cubicBezTo>
                      <a:pt x="115" y="68"/>
                      <a:pt x="114" y="70"/>
                      <a:pt x="114" y="72"/>
                    </a:cubicBezTo>
                    <a:cubicBezTo>
                      <a:pt x="114" y="72"/>
                      <a:pt x="114" y="72"/>
                      <a:pt x="114" y="72"/>
                    </a:cubicBezTo>
                    <a:cubicBezTo>
                      <a:pt x="111" y="75"/>
                      <a:pt x="108" y="79"/>
                      <a:pt x="108" y="80"/>
                    </a:cubicBezTo>
                    <a:cubicBezTo>
                      <a:pt x="106" y="82"/>
                      <a:pt x="104" y="83"/>
                      <a:pt x="101" y="82"/>
                    </a:cubicBezTo>
                    <a:cubicBezTo>
                      <a:pt x="98" y="82"/>
                      <a:pt x="98" y="83"/>
                      <a:pt x="97" y="84"/>
                    </a:cubicBezTo>
                    <a:cubicBezTo>
                      <a:pt x="97" y="85"/>
                      <a:pt x="95" y="88"/>
                      <a:pt x="95" y="88"/>
                    </a:cubicBezTo>
                    <a:cubicBezTo>
                      <a:pt x="81" y="88"/>
                      <a:pt x="81" y="88"/>
                      <a:pt x="81" y="88"/>
                    </a:cubicBezTo>
                    <a:cubicBezTo>
                      <a:pt x="80" y="87"/>
                      <a:pt x="80" y="85"/>
                      <a:pt x="80" y="83"/>
                    </a:cubicBezTo>
                    <a:cubicBezTo>
                      <a:pt x="81" y="80"/>
                      <a:pt x="83" y="85"/>
                      <a:pt x="86" y="84"/>
                    </a:cubicBezTo>
                    <a:cubicBezTo>
                      <a:pt x="89" y="84"/>
                      <a:pt x="90" y="85"/>
                      <a:pt x="91" y="83"/>
                    </a:cubicBezTo>
                    <a:cubicBezTo>
                      <a:pt x="93" y="81"/>
                      <a:pt x="93" y="80"/>
                      <a:pt x="88" y="80"/>
                    </a:cubicBezTo>
                    <a:cubicBezTo>
                      <a:pt x="83" y="80"/>
                      <a:pt x="86" y="80"/>
                      <a:pt x="85" y="77"/>
                    </a:cubicBezTo>
                    <a:cubicBezTo>
                      <a:pt x="84" y="74"/>
                      <a:pt x="84" y="77"/>
                      <a:pt x="81" y="79"/>
                    </a:cubicBezTo>
                    <a:cubicBezTo>
                      <a:pt x="78" y="80"/>
                      <a:pt x="79" y="80"/>
                      <a:pt x="77" y="76"/>
                    </a:cubicBezTo>
                    <a:cubicBezTo>
                      <a:pt x="75" y="72"/>
                      <a:pt x="76" y="75"/>
                      <a:pt x="73" y="75"/>
                    </a:cubicBezTo>
                    <a:cubicBezTo>
                      <a:pt x="71" y="76"/>
                      <a:pt x="73" y="78"/>
                      <a:pt x="72" y="78"/>
                    </a:cubicBezTo>
                    <a:cubicBezTo>
                      <a:pt x="71" y="78"/>
                      <a:pt x="71" y="77"/>
                      <a:pt x="69" y="77"/>
                    </a:cubicBezTo>
                    <a:cubicBezTo>
                      <a:pt x="67" y="77"/>
                      <a:pt x="60" y="79"/>
                      <a:pt x="60" y="78"/>
                    </a:cubicBezTo>
                    <a:cubicBezTo>
                      <a:pt x="60" y="76"/>
                      <a:pt x="60" y="78"/>
                      <a:pt x="61" y="78"/>
                    </a:cubicBezTo>
                    <a:cubicBezTo>
                      <a:pt x="63" y="77"/>
                      <a:pt x="64" y="77"/>
                      <a:pt x="65" y="76"/>
                    </a:cubicBezTo>
                    <a:cubicBezTo>
                      <a:pt x="65" y="74"/>
                      <a:pt x="65" y="75"/>
                      <a:pt x="68" y="74"/>
                    </a:cubicBezTo>
                    <a:cubicBezTo>
                      <a:pt x="71" y="73"/>
                      <a:pt x="72" y="71"/>
                      <a:pt x="71" y="69"/>
                    </a:cubicBezTo>
                    <a:cubicBezTo>
                      <a:pt x="71" y="66"/>
                      <a:pt x="70" y="70"/>
                      <a:pt x="69" y="70"/>
                    </a:cubicBezTo>
                    <a:cubicBezTo>
                      <a:pt x="69" y="71"/>
                      <a:pt x="65" y="71"/>
                      <a:pt x="64" y="71"/>
                    </a:cubicBezTo>
                    <a:cubicBezTo>
                      <a:pt x="63" y="70"/>
                      <a:pt x="65" y="67"/>
                      <a:pt x="62" y="66"/>
                    </a:cubicBezTo>
                    <a:cubicBezTo>
                      <a:pt x="60" y="65"/>
                      <a:pt x="61" y="68"/>
                      <a:pt x="59" y="69"/>
                    </a:cubicBezTo>
                    <a:cubicBezTo>
                      <a:pt x="57" y="70"/>
                      <a:pt x="56" y="69"/>
                      <a:pt x="56" y="67"/>
                    </a:cubicBezTo>
                    <a:cubicBezTo>
                      <a:pt x="56" y="65"/>
                      <a:pt x="56" y="65"/>
                      <a:pt x="51" y="65"/>
                    </a:cubicBezTo>
                    <a:cubicBezTo>
                      <a:pt x="46" y="66"/>
                      <a:pt x="51" y="67"/>
                      <a:pt x="50" y="69"/>
                    </a:cubicBezTo>
                    <a:cubicBezTo>
                      <a:pt x="49" y="71"/>
                      <a:pt x="49" y="72"/>
                      <a:pt x="48" y="70"/>
                    </a:cubicBezTo>
                    <a:cubicBezTo>
                      <a:pt x="47" y="67"/>
                      <a:pt x="46" y="69"/>
                      <a:pt x="46" y="71"/>
                    </a:cubicBezTo>
                    <a:cubicBezTo>
                      <a:pt x="46" y="72"/>
                      <a:pt x="43" y="72"/>
                      <a:pt x="39" y="72"/>
                    </a:cubicBezTo>
                    <a:cubicBezTo>
                      <a:pt x="36" y="72"/>
                      <a:pt x="38" y="75"/>
                      <a:pt x="40" y="78"/>
                    </a:cubicBezTo>
                    <a:cubicBezTo>
                      <a:pt x="42" y="80"/>
                      <a:pt x="39" y="84"/>
                      <a:pt x="37" y="85"/>
                    </a:cubicBezTo>
                    <a:cubicBezTo>
                      <a:pt x="34" y="86"/>
                      <a:pt x="33" y="79"/>
                      <a:pt x="33" y="76"/>
                    </a:cubicBezTo>
                    <a:cubicBezTo>
                      <a:pt x="34" y="73"/>
                      <a:pt x="35" y="73"/>
                      <a:pt x="35" y="70"/>
                    </a:cubicBezTo>
                    <a:cubicBezTo>
                      <a:pt x="34" y="66"/>
                      <a:pt x="36" y="65"/>
                      <a:pt x="37" y="62"/>
                    </a:cubicBezTo>
                    <a:cubicBezTo>
                      <a:pt x="39" y="58"/>
                      <a:pt x="39" y="54"/>
                      <a:pt x="35" y="53"/>
                    </a:cubicBezTo>
                    <a:cubicBezTo>
                      <a:pt x="32" y="51"/>
                      <a:pt x="33" y="55"/>
                      <a:pt x="32" y="56"/>
                    </a:cubicBezTo>
                    <a:cubicBezTo>
                      <a:pt x="30" y="57"/>
                      <a:pt x="30" y="60"/>
                      <a:pt x="29" y="61"/>
                    </a:cubicBezTo>
                    <a:cubicBezTo>
                      <a:pt x="27" y="62"/>
                      <a:pt x="27" y="62"/>
                      <a:pt x="23" y="60"/>
                    </a:cubicBezTo>
                    <a:cubicBezTo>
                      <a:pt x="18" y="57"/>
                      <a:pt x="22" y="59"/>
                      <a:pt x="24" y="58"/>
                    </a:cubicBezTo>
                    <a:cubicBezTo>
                      <a:pt x="27" y="57"/>
                      <a:pt x="30" y="55"/>
                      <a:pt x="30" y="52"/>
                    </a:cubicBezTo>
                    <a:cubicBezTo>
                      <a:pt x="30" y="48"/>
                      <a:pt x="28" y="53"/>
                      <a:pt x="26" y="54"/>
                    </a:cubicBezTo>
                    <a:cubicBezTo>
                      <a:pt x="24" y="54"/>
                      <a:pt x="22" y="53"/>
                      <a:pt x="18" y="52"/>
                    </a:cubicBezTo>
                    <a:cubicBezTo>
                      <a:pt x="14" y="51"/>
                      <a:pt x="16" y="53"/>
                      <a:pt x="14" y="56"/>
                    </a:cubicBezTo>
                    <a:cubicBezTo>
                      <a:pt x="12" y="59"/>
                      <a:pt x="11" y="52"/>
                      <a:pt x="9" y="50"/>
                    </a:cubicBezTo>
                    <a:cubicBezTo>
                      <a:pt x="7" y="47"/>
                      <a:pt x="11" y="45"/>
                      <a:pt x="13" y="44"/>
                    </a:cubicBezTo>
                    <a:cubicBezTo>
                      <a:pt x="15" y="43"/>
                      <a:pt x="20" y="43"/>
                      <a:pt x="20" y="43"/>
                    </a:cubicBezTo>
                    <a:cubicBezTo>
                      <a:pt x="20" y="43"/>
                      <a:pt x="19" y="43"/>
                      <a:pt x="17" y="42"/>
                    </a:cubicBezTo>
                    <a:lnTo>
                      <a:pt x="18" y="42"/>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22" name="Freeform 9">
                <a:extLst>
                  <a:ext uri="{FF2B5EF4-FFF2-40B4-BE49-F238E27FC236}">
                    <a16:creationId xmlns:a16="http://schemas.microsoft.com/office/drawing/2014/main" id="{54B0E343-CC72-4858-A21E-AE71584D3F9B}"/>
                  </a:ext>
                </a:extLst>
              </p:cNvPr>
              <p:cNvSpPr>
                <a:spLocks/>
              </p:cNvSpPr>
              <p:nvPr/>
            </p:nvSpPr>
            <p:spPr bwMode="auto">
              <a:xfrm>
                <a:off x="4617306" y="1703527"/>
                <a:ext cx="512543" cy="537842"/>
              </a:xfrm>
              <a:custGeom>
                <a:avLst/>
                <a:gdLst>
                  <a:gd name="T0" fmla="*/ 201 w 98"/>
                  <a:gd name="T1" fmla="*/ 275 h 103"/>
                  <a:gd name="T2" fmla="*/ 203 w 98"/>
                  <a:gd name="T3" fmla="*/ 262 h 103"/>
                  <a:gd name="T4" fmla="*/ 217 w 98"/>
                  <a:gd name="T5" fmla="*/ 232 h 103"/>
                  <a:gd name="T6" fmla="*/ 225 w 98"/>
                  <a:gd name="T7" fmla="*/ 219 h 103"/>
                  <a:gd name="T8" fmla="*/ 211 w 98"/>
                  <a:gd name="T9" fmla="*/ 206 h 103"/>
                  <a:gd name="T10" fmla="*/ 211 w 98"/>
                  <a:gd name="T11" fmla="*/ 168 h 103"/>
                  <a:gd name="T12" fmla="*/ 238 w 98"/>
                  <a:gd name="T13" fmla="*/ 168 h 103"/>
                  <a:gd name="T14" fmla="*/ 251 w 98"/>
                  <a:gd name="T15" fmla="*/ 179 h 103"/>
                  <a:gd name="T16" fmla="*/ 262 w 98"/>
                  <a:gd name="T17" fmla="*/ 168 h 103"/>
                  <a:gd name="T18" fmla="*/ 259 w 98"/>
                  <a:gd name="T19" fmla="*/ 150 h 103"/>
                  <a:gd name="T20" fmla="*/ 249 w 98"/>
                  <a:gd name="T21" fmla="*/ 136 h 103"/>
                  <a:gd name="T22" fmla="*/ 233 w 98"/>
                  <a:gd name="T23" fmla="*/ 131 h 103"/>
                  <a:gd name="T24" fmla="*/ 225 w 98"/>
                  <a:gd name="T25" fmla="*/ 120 h 103"/>
                  <a:gd name="T26" fmla="*/ 203 w 98"/>
                  <a:gd name="T27" fmla="*/ 117 h 103"/>
                  <a:gd name="T28" fmla="*/ 184 w 98"/>
                  <a:gd name="T29" fmla="*/ 112 h 103"/>
                  <a:gd name="T30" fmla="*/ 166 w 98"/>
                  <a:gd name="T31" fmla="*/ 85 h 103"/>
                  <a:gd name="T32" fmla="*/ 166 w 98"/>
                  <a:gd name="T33" fmla="*/ 67 h 103"/>
                  <a:gd name="T34" fmla="*/ 163 w 98"/>
                  <a:gd name="T35" fmla="*/ 40 h 103"/>
                  <a:gd name="T36" fmla="*/ 163 w 98"/>
                  <a:gd name="T37" fmla="*/ 21 h 103"/>
                  <a:gd name="T38" fmla="*/ 158 w 98"/>
                  <a:gd name="T39" fmla="*/ 5 h 103"/>
                  <a:gd name="T40" fmla="*/ 152 w 98"/>
                  <a:gd name="T41" fmla="*/ 5 h 103"/>
                  <a:gd name="T42" fmla="*/ 134 w 98"/>
                  <a:gd name="T43" fmla="*/ 24 h 103"/>
                  <a:gd name="T44" fmla="*/ 118 w 98"/>
                  <a:gd name="T45" fmla="*/ 48 h 103"/>
                  <a:gd name="T46" fmla="*/ 94 w 98"/>
                  <a:gd name="T47" fmla="*/ 61 h 103"/>
                  <a:gd name="T48" fmla="*/ 75 w 98"/>
                  <a:gd name="T49" fmla="*/ 59 h 103"/>
                  <a:gd name="T50" fmla="*/ 56 w 98"/>
                  <a:gd name="T51" fmla="*/ 53 h 103"/>
                  <a:gd name="T52" fmla="*/ 61 w 98"/>
                  <a:gd name="T53" fmla="*/ 61 h 103"/>
                  <a:gd name="T54" fmla="*/ 61 w 98"/>
                  <a:gd name="T55" fmla="*/ 83 h 103"/>
                  <a:gd name="T56" fmla="*/ 51 w 98"/>
                  <a:gd name="T57" fmla="*/ 101 h 103"/>
                  <a:gd name="T58" fmla="*/ 53 w 98"/>
                  <a:gd name="T59" fmla="*/ 128 h 103"/>
                  <a:gd name="T60" fmla="*/ 35 w 98"/>
                  <a:gd name="T61" fmla="*/ 150 h 103"/>
                  <a:gd name="T62" fmla="*/ 27 w 98"/>
                  <a:gd name="T63" fmla="*/ 158 h 103"/>
                  <a:gd name="T64" fmla="*/ 11 w 98"/>
                  <a:gd name="T65" fmla="*/ 155 h 103"/>
                  <a:gd name="T66" fmla="*/ 3 w 98"/>
                  <a:gd name="T67" fmla="*/ 163 h 103"/>
                  <a:gd name="T68" fmla="*/ 19 w 98"/>
                  <a:gd name="T69" fmla="*/ 174 h 103"/>
                  <a:gd name="T70" fmla="*/ 27 w 98"/>
                  <a:gd name="T71" fmla="*/ 176 h 103"/>
                  <a:gd name="T72" fmla="*/ 19 w 98"/>
                  <a:gd name="T73" fmla="*/ 195 h 103"/>
                  <a:gd name="T74" fmla="*/ 19 w 98"/>
                  <a:gd name="T75" fmla="*/ 206 h 103"/>
                  <a:gd name="T76" fmla="*/ 19 w 98"/>
                  <a:gd name="T77" fmla="*/ 222 h 103"/>
                  <a:gd name="T78" fmla="*/ 19 w 98"/>
                  <a:gd name="T79" fmla="*/ 222 h 103"/>
                  <a:gd name="T80" fmla="*/ 32 w 98"/>
                  <a:gd name="T81" fmla="*/ 227 h 103"/>
                  <a:gd name="T82" fmla="*/ 67 w 98"/>
                  <a:gd name="T83" fmla="*/ 243 h 103"/>
                  <a:gd name="T84" fmla="*/ 91 w 98"/>
                  <a:gd name="T85" fmla="*/ 251 h 103"/>
                  <a:gd name="T86" fmla="*/ 120 w 98"/>
                  <a:gd name="T87" fmla="*/ 254 h 103"/>
                  <a:gd name="T88" fmla="*/ 144 w 98"/>
                  <a:gd name="T89" fmla="*/ 272 h 103"/>
                  <a:gd name="T90" fmla="*/ 168 w 98"/>
                  <a:gd name="T91" fmla="*/ 270 h 103"/>
                  <a:gd name="T92" fmla="*/ 201 w 98"/>
                  <a:gd name="T93" fmla="*/ 275 h 1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98" h="103">
                    <a:moveTo>
                      <a:pt x="75" y="103"/>
                    </a:moveTo>
                    <a:cubicBezTo>
                      <a:pt x="75" y="101"/>
                      <a:pt x="75" y="100"/>
                      <a:pt x="76" y="98"/>
                    </a:cubicBezTo>
                    <a:cubicBezTo>
                      <a:pt x="76" y="96"/>
                      <a:pt x="79" y="90"/>
                      <a:pt x="81" y="87"/>
                    </a:cubicBezTo>
                    <a:cubicBezTo>
                      <a:pt x="83" y="85"/>
                      <a:pt x="85" y="84"/>
                      <a:pt x="84" y="82"/>
                    </a:cubicBezTo>
                    <a:cubicBezTo>
                      <a:pt x="83" y="79"/>
                      <a:pt x="78" y="80"/>
                      <a:pt x="79" y="77"/>
                    </a:cubicBezTo>
                    <a:cubicBezTo>
                      <a:pt x="79" y="73"/>
                      <a:pt x="79" y="63"/>
                      <a:pt x="79" y="63"/>
                    </a:cubicBezTo>
                    <a:cubicBezTo>
                      <a:pt x="89" y="63"/>
                      <a:pt x="89" y="63"/>
                      <a:pt x="89" y="63"/>
                    </a:cubicBezTo>
                    <a:cubicBezTo>
                      <a:pt x="89" y="63"/>
                      <a:pt x="92" y="67"/>
                      <a:pt x="94" y="67"/>
                    </a:cubicBezTo>
                    <a:cubicBezTo>
                      <a:pt x="96" y="67"/>
                      <a:pt x="98" y="63"/>
                      <a:pt x="98" y="63"/>
                    </a:cubicBezTo>
                    <a:cubicBezTo>
                      <a:pt x="97" y="56"/>
                      <a:pt x="97" y="56"/>
                      <a:pt x="97" y="56"/>
                    </a:cubicBezTo>
                    <a:cubicBezTo>
                      <a:pt x="96" y="53"/>
                      <a:pt x="95" y="51"/>
                      <a:pt x="93" y="51"/>
                    </a:cubicBezTo>
                    <a:cubicBezTo>
                      <a:pt x="91" y="51"/>
                      <a:pt x="87" y="49"/>
                      <a:pt x="87" y="49"/>
                    </a:cubicBezTo>
                    <a:cubicBezTo>
                      <a:pt x="87" y="49"/>
                      <a:pt x="87" y="45"/>
                      <a:pt x="84" y="45"/>
                    </a:cubicBezTo>
                    <a:cubicBezTo>
                      <a:pt x="80" y="45"/>
                      <a:pt x="78" y="46"/>
                      <a:pt x="76" y="44"/>
                    </a:cubicBezTo>
                    <a:cubicBezTo>
                      <a:pt x="74" y="42"/>
                      <a:pt x="71" y="45"/>
                      <a:pt x="69" y="42"/>
                    </a:cubicBezTo>
                    <a:cubicBezTo>
                      <a:pt x="67" y="38"/>
                      <a:pt x="62" y="32"/>
                      <a:pt x="62" y="32"/>
                    </a:cubicBezTo>
                    <a:cubicBezTo>
                      <a:pt x="62" y="32"/>
                      <a:pt x="63" y="29"/>
                      <a:pt x="62" y="25"/>
                    </a:cubicBezTo>
                    <a:cubicBezTo>
                      <a:pt x="62" y="22"/>
                      <a:pt x="64" y="18"/>
                      <a:pt x="61" y="15"/>
                    </a:cubicBezTo>
                    <a:cubicBezTo>
                      <a:pt x="59" y="12"/>
                      <a:pt x="61" y="12"/>
                      <a:pt x="61" y="8"/>
                    </a:cubicBezTo>
                    <a:cubicBezTo>
                      <a:pt x="60" y="4"/>
                      <a:pt x="60" y="2"/>
                      <a:pt x="59" y="2"/>
                    </a:cubicBezTo>
                    <a:cubicBezTo>
                      <a:pt x="59" y="3"/>
                      <a:pt x="60" y="0"/>
                      <a:pt x="57" y="2"/>
                    </a:cubicBezTo>
                    <a:cubicBezTo>
                      <a:pt x="53" y="5"/>
                      <a:pt x="52" y="4"/>
                      <a:pt x="50" y="9"/>
                    </a:cubicBezTo>
                    <a:cubicBezTo>
                      <a:pt x="48" y="13"/>
                      <a:pt x="44" y="18"/>
                      <a:pt x="44" y="18"/>
                    </a:cubicBezTo>
                    <a:cubicBezTo>
                      <a:pt x="44" y="18"/>
                      <a:pt x="38" y="23"/>
                      <a:pt x="35" y="23"/>
                    </a:cubicBezTo>
                    <a:cubicBezTo>
                      <a:pt x="32" y="23"/>
                      <a:pt x="28" y="22"/>
                      <a:pt x="28" y="22"/>
                    </a:cubicBezTo>
                    <a:cubicBezTo>
                      <a:pt x="21" y="20"/>
                      <a:pt x="21" y="20"/>
                      <a:pt x="21" y="20"/>
                    </a:cubicBezTo>
                    <a:cubicBezTo>
                      <a:pt x="21" y="20"/>
                      <a:pt x="23" y="23"/>
                      <a:pt x="23" y="23"/>
                    </a:cubicBezTo>
                    <a:cubicBezTo>
                      <a:pt x="23" y="24"/>
                      <a:pt x="25" y="29"/>
                      <a:pt x="23" y="31"/>
                    </a:cubicBezTo>
                    <a:cubicBezTo>
                      <a:pt x="21" y="33"/>
                      <a:pt x="18" y="36"/>
                      <a:pt x="19" y="38"/>
                    </a:cubicBezTo>
                    <a:cubicBezTo>
                      <a:pt x="20" y="39"/>
                      <a:pt x="21" y="46"/>
                      <a:pt x="20" y="48"/>
                    </a:cubicBezTo>
                    <a:cubicBezTo>
                      <a:pt x="18" y="51"/>
                      <a:pt x="14" y="54"/>
                      <a:pt x="13" y="56"/>
                    </a:cubicBezTo>
                    <a:cubicBezTo>
                      <a:pt x="12" y="59"/>
                      <a:pt x="11" y="59"/>
                      <a:pt x="10" y="59"/>
                    </a:cubicBezTo>
                    <a:cubicBezTo>
                      <a:pt x="9" y="58"/>
                      <a:pt x="6" y="57"/>
                      <a:pt x="4" y="58"/>
                    </a:cubicBezTo>
                    <a:cubicBezTo>
                      <a:pt x="2" y="60"/>
                      <a:pt x="0" y="60"/>
                      <a:pt x="1" y="61"/>
                    </a:cubicBezTo>
                    <a:cubicBezTo>
                      <a:pt x="2" y="62"/>
                      <a:pt x="6" y="65"/>
                      <a:pt x="7" y="65"/>
                    </a:cubicBezTo>
                    <a:cubicBezTo>
                      <a:pt x="8" y="65"/>
                      <a:pt x="10" y="64"/>
                      <a:pt x="10" y="66"/>
                    </a:cubicBezTo>
                    <a:cubicBezTo>
                      <a:pt x="10" y="68"/>
                      <a:pt x="7" y="71"/>
                      <a:pt x="7" y="73"/>
                    </a:cubicBezTo>
                    <a:cubicBezTo>
                      <a:pt x="7" y="75"/>
                      <a:pt x="5" y="74"/>
                      <a:pt x="7" y="77"/>
                    </a:cubicBezTo>
                    <a:cubicBezTo>
                      <a:pt x="7" y="79"/>
                      <a:pt x="7" y="81"/>
                      <a:pt x="7" y="83"/>
                    </a:cubicBezTo>
                    <a:cubicBezTo>
                      <a:pt x="7" y="83"/>
                      <a:pt x="7" y="83"/>
                      <a:pt x="7" y="83"/>
                    </a:cubicBezTo>
                    <a:cubicBezTo>
                      <a:pt x="8" y="84"/>
                      <a:pt x="10" y="85"/>
                      <a:pt x="12" y="85"/>
                    </a:cubicBezTo>
                    <a:cubicBezTo>
                      <a:pt x="18" y="86"/>
                      <a:pt x="22" y="88"/>
                      <a:pt x="25" y="91"/>
                    </a:cubicBezTo>
                    <a:cubicBezTo>
                      <a:pt x="28" y="94"/>
                      <a:pt x="28" y="94"/>
                      <a:pt x="34" y="94"/>
                    </a:cubicBezTo>
                    <a:cubicBezTo>
                      <a:pt x="39" y="94"/>
                      <a:pt x="41" y="92"/>
                      <a:pt x="45" y="95"/>
                    </a:cubicBezTo>
                    <a:cubicBezTo>
                      <a:pt x="49" y="99"/>
                      <a:pt x="50" y="102"/>
                      <a:pt x="54" y="102"/>
                    </a:cubicBezTo>
                    <a:cubicBezTo>
                      <a:pt x="58" y="103"/>
                      <a:pt x="58" y="99"/>
                      <a:pt x="63" y="101"/>
                    </a:cubicBezTo>
                    <a:cubicBezTo>
                      <a:pt x="66" y="102"/>
                      <a:pt x="70" y="102"/>
                      <a:pt x="75" y="103"/>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23" name="Freeform 10">
                <a:extLst>
                  <a:ext uri="{FF2B5EF4-FFF2-40B4-BE49-F238E27FC236}">
                    <a16:creationId xmlns:a16="http://schemas.microsoft.com/office/drawing/2014/main" id="{293A956B-4974-47F2-BE72-932E20F0D9FA}"/>
                  </a:ext>
                </a:extLst>
              </p:cNvPr>
              <p:cNvSpPr>
                <a:spLocks/>
              </p:cNvSpPr>
              <p:nvPr/>
            </p:nvSpPr>
            <p:spPr bwMode="auto">
              <a:xfrm>
                <a:off x="4251484" y="1766112"/>
                <a:ext cx="496892" cy="700173"/>
              </a:xfrm>
              <a:custGeom>
                <a:avLst/>
                <a:gdLst>
                  <a:gd name="T0" fmla="*/ 24 w 95"/>
                  <a:gd name="T1" fmla="*/ 64 h 134"/>
                  <a:gd name="T2" fmla="*/ 43 w 95"/>
                  <a:gd name="T3" fmla="*/ 27 h 134"/>
                  <a:gd name="T4" fmla="*/ 61 w 95"/>
                  <a:gd name="T5" fmla="*/ 21 h 134"/>
                  <a:gd name="T6" fmla="*/ 80 w 95"/>
                  <a:gd name="T7" fmla="*/ 24 h 134"/>
                  <a:gd name="T8" fmla="*/ 102 w 95"/>
                  <a:gd name="T9" fmla="*/ 19 h 134"/>
                  <a:gd name="T10" fmla="*/ 128 w 95"/>
                  <a:gd name="T11" fmla="*/ 8 h 134"/>
                  <a:gd name="T12" fmla="*/ 163 w 95"/>
                  <a:gd name="T13" fmla="*/ 16 h 134"/>
                  <a:gd name="T14" fmla="*/ 190 w 95"/>
                  <a:gd name="T15" fmla="*/ 11 h 134"/>
                  <a:gd name="T16" fmla="*/ 217 w 95"/>
                  <a:gd name="T17" fmla="*/ 24 h 134"/>
                  <a:gd name="T18" fmla="*/ 235 w 95"/>
                  <a:gd name="T19" fmla="*/ 13 h 134"/>
                  <a:gd name="T20" fmla="*/ 243 w 95"/>
                  <a:gd name="T21" fmla="*/ 21 h 134"/>
                  <a:gd name="T22" fmla="*/ 249 w 95"/>
                  <a:gd name="T23" fmla="*/ 51 h 134"/>
                  <a:gd name="T24" fmla="*/ 241 w 95"/>
                  <a:gd name="T25" fmla="*/ 96 h 134"/>
                  <a:gd name="T26" fmla="*/ 214 w 95"/>
                  <a:gd name="T27" fmla="*/ 126 h 134"/>
                  <a:gd name="T28" fmla="*/ 190 w 95"/>
                  <a:gd name="T29" fmla="*/ 131 h 134"/>
                  <a:gd name="T30" fmla="*/ 214 w 95"/>
                  <a:gd name="T31" fmla="*/ 144 h 134"/>
                  <a:gd name="T32" fmla="*/ 206 w 95"/>
                  <a:gd name="T33" fmla="*/ 174 h 134"/>
                  <a:gd name="T34" fmla="*/ 187 w 95"/>
                  <a:gd name="T35" fmla="*/ 200 h 134"/>
                  <a:gd name="T36" fmla="*/ 166 w 95"/>
                  <a:gd name="T37" fmla="*/ 214 h 134"/>
                  <a:gd name="T38" fmla="*/ 131 w 95"/>
                  <a:gd name="T39" fmla="*/ 222 h 134"/>
                  <a:gd name="T40" fmla="*/ 155 w 95"/>
                  <a:gd name="T41" fmla="*/ 262 h 134"/>
                  <a:gd name="T42" fmla="*/ 123 w 95"/>
                  <a:gd name="T43" fmla="*/ 278 h 134"/>
                  <a:gd name="T44" fmla="*/ 139 w 95"/>
                  <a:gd name="T45" fmla="*/ 307 h 134"/>
                  <a:gd name="T46" fmla="*/ 131 w 95"/>
                  <a:gd name="T47" fmla="*/ 329 h 134"/>
                  <a:gd name="T48" fmla="*/ 115 w 95"/>
                  <a:gd name="T49" fmla="*/ 345 h 134"/>
                  <a:gd name="T50" fmla="*/ 99 w 95"/>
                  <a:gd name="T51" fmla="*/ 353 h 134"/>
                  <a:gd name="T52" fmla="*/ 70 w 95"/>
                  <a:gd name="T53" fmla="*/ 326 h 134"/>
                  <a:gd name="T54" fmla="*/ 53 w 95"/>
                  <a:gd name="T55" fmla="*/ 315 h 134"/>
                  <a:gd name="T56" fmla="*/ 43 w 95"/>
                  <a:gd name="T57" fmla="*/ 283 h 134"/>
                  <a:gd name="T58" fmla="*/ 29 w 95"/>
                  <a:gd name="T59" fmla="*/ 281 h 134"/>
                  <a:gd name="T60" fmla="*/ 32 w 95"/>
                  <a:gd name="T61" fmla="*/ 256 h 134"/>
                  <a:gd name="T62" fmla="*/ 5 w 95"/>
                  <a:gd name="T63" fmla="*/ 262 h 134"/>
                  <a:gd name="T64" fmla="*/ 8 w 95"/>
                  <a:gd name="T65" fmla="*/ 232 h 134"/>
                  <a:gd name="T66" fmla="*/ 32 w 95"/>
                  <a:gd name="T67" fmla="*/ 190 h 134"/>
                  <a:gd name="T68" fmla="*/ 24 w 95"/>
                  <a:gd name="T69" fmla="*/ 110 h 13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95" h="134">
                    <a:moveTo>
                      <a:pt x="9" y="41"/>
                    </a:moveTo>
                    <a:cubicBezTo>
                      <a:pt x="9" y="24"/>
                      <a:pt x="9" y="24"/>
                      <a:pt x="9" y="24"/>
                    </a:cubicBezTo>
                    <a:cubicBezTo>
                      <a:pt x="9" y="24"/>
                      <a:pt x="17" y="16"/>
                      <a:pt x="16" y="10"/>
                    </a:cubicBezTo>
                    <a:cubicBezTo>
                      <a:pt x="16" y="10"/>
                      <a:pt x="16" y="10"/>
                      <a:pt x="16" y="10"/>
                    </a:cubicBezTo>
                    <a:cubicBezTo>
                      <a:pt x="17" y="10"/>
                      <a:pt x="18" y="10"/>
                      <a:pt x="19" y="10"/>
                    </a:cubicBezTo>
                    <a:cubicBezTo>
                      <a:pt x="20" y="10"/>
                      <a:pt x="22" y="9"/>
                      <a:pt x="23" y="8"/>
                    </a:cubicBezTo>
                    <a:cubicBezTo>
                      <a:pt x="24" y="6"/>
                      <a:pt x="26" y="10"/>
                      <a:pt x="27" y="10"/>
                    </a:cubicBezTo>
                    <a:cubicBezTo>
                      <a:pt x="28" y="11"/>
                      <a:pt x="29" y="9"/>
                      <a:pt x="30" y="9"/>
                    </a:cubicBezTo>
                    <a:cubicBezTo>
                      <a:pt x="30" y="8"/>
                      <a:pt x="32" y="9"/>
                      <a:pt x="34" y="8"/>
                    </a:cubicBezTo>
                    <a:cubicBezTo>
                      <a:pt x="35" y="7"/>
                      <a:pt x="36" y="7"/>
                      <a:pt x="38" y="7"/>
                    </a:cubicBezTo>
                    <a:cubicBezTo>
                      <a:pt x="39" y="7"/>
                      <a:pt x="41" y="6"/>
                      <a:pt x="43" y="6"/>
                    </a:cubicBezTo>
                    <a:cubicBezTo>
                      <a:pt x="45" y="6"/>
                      <a:pt x="48" y="6"/>
                      <a:pt x="48" y="3"/>
                    </a:cubicBezTo>
                    <a:cubicBezTo>
                      <a:pt x="49" y="1"/>
                      <a:pt x="51" y="1"/>
                      <a:pt x="52" y="0"/>
                    </a:cubicBezTo>
                    <a:cubicBezTo>
                      <a:pt x="54" y="0"/>
                      <a:pt x="60" y="5"/>
                      <a:pt x="61" y="6"/>
                    </a:cubicBezTo>
                    <a:cubicBezTo>
                      <a:pt x="61" y="7"/>
                      <a:pt x="64" y="8"/>
                      <a:pt x="66" y="6"/>
                    </a:cubicBezTo>
                    <a:cubicBezTo>
                      <a:pt x="68" y="3"/>
                      <a:pt x="70" y="4"/>
                      <a:pt x="71" y="4"/>
                    </a:cubicBezTo>
                    <a:cubicBezTo>
                      <a:pt x="71" y="4"/>
                      <a:pt x="77" y="9"/>
                      <a:pt x="78" y="8"/>
                    </a:cubicBezTo>
                    <a:cubicBezTo>
                      <a:pt x="79" y="6"/>
                      <a:pt x="80" y="9"/>
                      <a:pt x="81" y="9"/>
                    </a:cubicBezTo>
                    <a:cubicBezTo>
                      <a:pt x="82" y="9"/>
                      <a:pt x="84" y="8"/>
                      <a:pt x="84" y="6"/>
                    </a:cubicBezTo>
                    <a:cubicBezTo>
                      <a:pt x="85" y="3"/>
                      <a:pt x="87" y="5"/>
                      <a:pt x="88" y="5"/>
                    </a:cubicBezTo>
                    <a:cubicBezTo>
                      <a:pt x="89" y="5"/>
                      <a:pt x="89" y="5"/>
                      <a:pt x="89" y="4"/>
                    </a:cubicBezTo>
                    <a:cubicBezTo>
                      <a:pt x="91" y="8"/>
                      <a:pt x="91" y="8"/>
                      <a:pt x="91" y="8"/>
                    </a:cubicBezTo>
                    <a:cubicBezTo>
                      <a:pt x="91" y="8"/>
                      <a:pt x="93" y="11"/>
                      <a:pt x="93" y="11"/>
                    </a:cubicBezTo>
                    <a:cubicBezTo>
                      <a:pt x="93" y="12"/>
                      <a:pt x="95" y="17"/>
                      <a:pt x="93" y="19"/>
                    </a:cubicBezTo>
                    <a:cubicBezTo>
                      <a:pt x="91" y="21"/>
                      <a:pt x="88" y="24"/>
                      <a:pt x="89" y="26"/>
                    </a:cubicBezTo>
                    <a:cubicBezTo>
                      <a:pt x="90" y="27"/>
                      <a:pt x="91" y="34"/>
                      <a:pt x="90" y="36"/>
                    </a:cubicBezTo>
                    <a:cubicBezTo>
                      <a:pt x="88" y="39"/>
                      <a:pt x="84" y="42"/>
                      <a:pt x="83" y="44"/>
                    </a:cubicBezTo>
                    <a:cubicBezTo>
                      <a:pt x="82" y="47"/>
                      <a:pt x="81" y="47"/>
                      <a:pt x="80" y="47"/>
                    </a:cubicBezTo>
                    <a:cubicBezTo>
                      <a:pt x="79" y="46"/>
                      <a:pt x="76" y="45"/>
                      <a:pt x="74" y="46"/>
                    </a:cubicBezTo>
                    <a:cubicBezTo>
                      <a:pt x="72" y="48"/>
                      <a:pt x="70" y="48"/>
                      <a:pt x="71" y="49"/>
                    </a:cubicBezTo>
                    <a:cubicBezTo>
                      <a:pt x="72" y="50"/>
                      <a:pt x="76" y="53"/>
                      <a:pt x="77" y="53"/>
                    </a:cubicBezTo>
                    <a:cubicBezTo>
                      <a:pt x="78" y="53"/>
                      <a:pt x="80" y="52"/>
                      <a:pt x="80" y="54"/>
                    </a:cubicBezTo>
                    <a:cubicBezTo>
                      <a:pt x="80" y="56"/>
                      <a:pt x="77" y="59"/>
                      <a:pt x="77" y="61"/>
                    </a:cubicBezTo>
                    <a:cubicBezTo>
                      <a:pt x="77" y="63"/>
                      <a:pt x="75" y="62"/>
                      <a:pt x="77" y="65"/>
                    </a:cubicBezTo>
                    <a:cubicBezTo>
                      <a:pt x="78" y="69"/>
                      <a:pt x="76" y="75"/>
                      <a:pt x="75" y="76"/>
                    </a:cubicBezTo>
                    <a:cubicBezTo>
                      <a:pt x="73" y="76"/>
                      <a:pt x="72" y="75"/>
                      <a:pt x="70" y="75"/>
                    </a:cubicBezTo>
                    <a:cubicBezTo>
                      <a:pt x="68" y="76"/>
                      <a:pt x="67" y="74"/>
                      <a:pt x="66" y="75"/>
                    </a:cubicBezTo>
                    <a:cubicBezTo>
                      <a:pt x="64" y="76"/>
                      <a:pt x="65" y="81"/>
                      <a:pt x="62" y="80"/>
                    </a:cubicBezTo>
                    <a:cubicBezTo>
                      <a:pt x="58" y="79"/>
                      <a:pt x="56" y="76"/>
                      <a:pt x="53" y="78"/>
                    </a:cubicBezTo>
                    <a:cubicBezTo>
                      <a:pt x="51" y="79"/>
                      <a:pt x="48" y="80"/>
                      <a:pt x="49" y="83"/>
                    </a:cubicBezTo>
                    <a:cubicBezTo>
                      <a:pt x="49" y="87"/>
                      <a:pt x="47" y="89"/>
                      <a:pt x="50" y="91"/>
                    </a:cubicBezTo>
                    <a:cubicBezTo>
                      <a:pt x="53" y="93"/>
                      <a:pt x="57" y="98"/>
                      <a:pt x="58" y="98"/>
                    </a:cubicBezTo>
                    <a:cubicBezTo>
                      <a:pt x="59" y="98"/>
                      <a:pt x="57" y="99"/>
                      <a:pt x="55" y="100"/>
                    </a:cubicBezTo>
                    <a:cubicBezTo>
                      <a:pt x="52" y="100"/>
                      <a:pt x="48" y="101"/>
                      <a:pt x="46" y="104"/>
                    </a:cubicBezTo>
                    <a:cubicBezTo>
                      <a:pt x="45" y="106"/>
                      <a:pt x="42" y="108"/>
                      <a:pt x="45" y="110"/>
                    </a:cubicBezTo>
                    <a:cubicBezTo>
                      <a:pt x="49" y="112"/>
                      <a:pt x="50" y="114"/>
                      <a:pt x="52" y="115"/>
                    </a:cubicBezTo>
                    <a:cubicBezTo>
                      <a:pt x="54" y="116"/>
                      <a:pt x="55" y="117"/>
                      <a:pt x="53" y="119"/>
                    </a:cubicBezTo>
                    <a:cubicBezTo>
                      <a:pt x="51" y="120"/>
                      <a:pt x="49" y="119"/>
                      <a:pt x="49" y="123"/>
                    </a:cubicBezTo>
                    <a:cubicBezTo>
                      <a:pt x="49" y="126"/>
                      <a:pt x="47" y="129"/>
                      <a:pt x="46" y="128"/>
                    </a:cubicBezTo>
                    <a:cubicBezTo>
                      <a:pt x="44" y="128"/>
                      <a:pt x="44" y="128"/>
                      <a:pt x="43" y="129"/>
                    </a:cubicBezTo>
                    <a:cubicBezTo>
                      <a:pt x="42" y="129"/>
                      <a:pt x="42" y="126"/>
                      <a:pt x="40" y="129"/>
                    </a:cubicBezTo>
                    <a:cubicBezTo>
                      <a:pt x="39" y="131"/>
                      <a:pt x="39" y="134"/>
                      <a:pt x="37" y="132"/>
                    </a:cubicBezTo>
                    <a:cubicBezTo>
                      <a:pt x="35" y="130"/>
                      <a:pt x="34" y="129"/>
                      <a:pt x="32" y="127"/>
                    </a:cubicBezTo>
                    <a:cubicBezTo>
                      <a:pt x="29" y="125"/>
                      <a:pt x="27" y="124"/>
                      <a:pt x="26" y="122"/>
                    </a:cubicBezTo>
                    <a:cubicBezTo>
                      <a:pt x="26" y="121"/>
                      <a:pt x="25" y="120"/>
                      <a:pt x="23" y="120"/>
                    </a:cubicBezTo>
                    <a:cubicBezTo>
                      <a:pt x="22" y="120"/>
                      <a:pt x="21" y="121"/>
                      <a:pt x="20" y="118"/>
                    </a:cubicBezTo>
                    <a:cubicBezTo>
                      <a:pt x="19" y="114"/>
                      <a:pt x="18" y="112"/>
                      <a:pt x="18" y="110"/>
                    </a:cubicBezTo>
                    <a:cubicBezTo>
                      <a:pt x="17" y="108"/>
                      <a:pt x="17" y="107"/>
                      <a:pt x="16" y="106"/>
                    </a:cubicBezTo>
                    <a:cubicBezTo>
                      <a:pt x="16" y="105"/>
                      <a:pt x="15" y="104"/>
                      <a:pt x="14" y="105"/>
                    </a:cubicBezTo>
                    <a:cubicBezTo>
                      <a:pt x="13" y="105"/>
                      <a:pt x="13" y="103"/>
                      <a:pt x="11" y="105"/>
                    </a:cubicBezTo>
                    <a:cubicBezTo>
                      <a:pt x="11" y="105"/>
                      <a:pt x="10" y="102"/>
                      <a:pt x="11" y="101"/>
                    </a:cubicBezTo>
                    <a:cubicBezTo>
                      <a:pt x="11" y="100"/>
                      <a:pt x="13" y="98"/>
                      <a:pt x="12" y="96"/>
                    </a:cubicBezTo>
                    <a:cubicBezTo>
                      <a:pt x="12" y="95"/>
                      <a:pt x="11" y="94"/>
                      <a:pt x="9" y="96"/>
                    </a:cubicBezTo>
                    <a:cubicBezTo>
                      <a:pt x="7" y="98"/>
                      <a:pt x="3" y="100"/>
                      <a:pt x="2" y="98"/>
                    </a:cubicBezTo>
                    <a:cubicBezTo>
                      <a:pt x="1" y="96"/>
                      <a:pt x="0" y="93"/>
                      <a:pt x="0" y="91"/>
                    </a:cubicBezTo>
                    <a:cubicBezTo>
                      <a:pt x="1" y="90"/>
                      <a:pt x="3" y="89"/>
                      <a:pt x="3" y="87"/>
                    </a:cubicBezTo>
                    <a:cubicBezTo>
                      <a:pt x="4" y="85"/>
                      <a:pt x="4" y="77"/>
                      <a:pt x="7" y="77"/>
                    </a:cubicBezTo>
                    <a:cubicBezTo>
                      <a:pt x="9" y="76"/>
                      <a:pt x="10" y="75"/>
                      <a:pt x="12" y="71"/>
                    </a:cubicBezTo>
                    <a:cubicBezTo>
                      <a:pt x="13" y="67"/>
                      <a:pt x="19" y="59"/>
                      <a:pt x="15" y="52"/>
                    </a:cubicBezTo>
                    <a:cubicBezTo>
                      <a:pt x="13" y="49"/>
                      <a:pt x="11" y="44"/>
                      <a:pt x="9" y="41"/>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24" name="Freeform 11">
                <a:extLst>
                  <a:ext uri="{FF2B5EF4-FFF2-40B4-BE49-F238E27FC236}">
                    <a16:creationId xmlns:a16="http://schemas.microsoft.com/office/drawing/2014/main" id="{9A8BB0BE-29AB-4164-AB26-C0B7E0C9D046}"/>
                  </a:ext>
                </a:extLst>
              </p:cNvPr>
              <p:cNvSpPr>
                <a:spLocks/>
              </p:cNvSpPr>
              <p:nvPr/>
            </p:nvSpPr>
            <p:spPr bwMode="auto">
              <a:xfrm>
                <a:off x="4407985" y="2135756"/>
                <a:ext cx="633831" cy="512417"/>
              </a:xfrm>
              <a:custGeom>
                <a:avLst/>
                <a:gdLst>
                  <a:gd name="T0" fmla="*/ 126 w 121"/>
                  <a:gd name="T1" fmla="*/ 0 h 98"/>
                  <a:gd name="T2" fmla="*/ 120 w 121"/>
                  <a:gd name="T3" fmla="*/ 13 h 98"/>
                  <a:gd name="T4" fmla="*/ 107 w 121"/>
                  <a:gd name="T5" fmla="*/ 11 h 98"/>
                  <a:gd name="T6" fmla="*/ 96 w 121"/>
                  <a:gd name="T7" fmla="*/ 11 h 98"/>
                  <a:gd name="T8" fmla="*/ 86 w 121"/>
                  <a:gd name="T9" fmla="*/ 24 h 98"/>
                  <a:gd name="T10" fmla="*/ 62 w 121"/>
                  <a:gd name="T11" fmla="*/ 19 h 98"/>
                  <a:gd name="T12" fmla="*/ 51 w 121"/>
                  <a:gd name="T13" fmla="*/ 32 h 98"/>
                  <a:gd name="T14" fmla="*/ 54 w 121"/>
                  <a:gd name="T15" fmla="*/ 53 h 98"/>
                  <a:gd name="T16" fmla="*/ 75 w 121"/>
                  <a:gd name="T17" fmla="*/ 72 h 98"/>
                  <a:gd name="T18" fmla="*/ 67 w 121"/>
                  <a:gd name="T19" fmla="*/ 78 h 98"/>
                  <a:gd name="T20" fmla="*/ 43 w 121"/>
                  <a:gd name="T21" fmla="*/ 88 h 98"/>
                  <a:gd name="T22" fmla="*/ 40 w 121"/>
                  <a:gd name="T23" fmla="*/ 104 h 98"/>
                  <a:gd name="T24" fmla="*/ 59 w 121"/>
                  <a:gd name="T25" fmla="*/ 118 h 98"/>
                  <a:gd name="T26" fmla="*/ 62 w 121"/>
                  <a:gd name="T27" fmla="*/ 128 h 98"/>
                  <a:gd name="T28" fmla="*/ 51 w 121"/>
                  <a:gd name="T29" fmla="*/ 139 h 98"/>
                  <a:gd name="T30" fmla="*/ 43 w 121"/>
                  <a:gd name="T31" fmla="*/ 152 h 98"/>
                  <a:gd name="T32" fmla="*/ 35 w 121"/>
                  <a:gd name="T33" fmla="*/ 155 h 98"/>
                  <a:gd name="T34" fmla="*/ 27 w 121"/>
                  <a:gd name="T35" fmla="*/ 155 h 98"/>
                  <a:gd name="T36" fmla="*/ 29 w 121"/>
                  <a:gd name="T37" fmla="*/ 166 h 98"/>
                  <a:gd name="T38" fmla="*/ 24 w 121"/>
                  <a:gd name="T39" fmla="*/ 174 h 98"/>
                  <a:gd name="T40" fmla="*/ 5 w 121"/>
                  <a:gd name="T41" fmla="*/ 171 h 98"/>
                  <a:gd name="T42" fmla="*/ 5 w 121"/>
                  <a:gd name="T43" fmla="*/ 182 h 98"/>
                  <a:gd name="T44" fmla="*/ 21 w 121"/>
                  <a:gd name="T45" fmla="*/ 198 h 98"/>
                  <a:gd name="T46" fmla="*/ 24 w 121"/>
                  <a:gd name="T47" fmla="*/ 214 h 98"/>
                  <a:gd name="T48" fmla="*/ 40 w 121"/>
                  <a:gd name="T49" fmla="*/ 219 h 98"/>
                  <a:gd name="T50" fmla="*/ 43 w 121"/>
                  <a:gd name="T51" fmla="*/ 235 h 98"/>
                  <a:gd name="T52" fmla="*/ 43 w 121"/>
                  <a:gd name="T53" fmla="*/ 235 h 98"/>
                  <a:gd name="T54" fmla="*/ 88 w 121"/>
                  <a:gd name="T55" fmla="*/ 249 h 98"/>
                  <a:gd name="T56" fmla="*/ 123 w 121"/>
                  <a:gd name="T57" fmla="*/ 230 h 98"/>
                  <a:gd name="T58" fmla="*/ 169 w 121"/>
                  <a:gd name="T59" fmla="*/ 201 h 98"/>
                  <a:gd name="T60" fmla="*/ 193 w 121"/>
                  <a:gd name="T61" fmla="*/ 217 h 98"/>
                  <a:gd name="T62" fmla="*/ 212 w 121"/>
                  <a:gd name="T63" fmla="*/ 251 h 98"/>
                  <a:gd name="T64" fmla="*/ 273 w 121"/>
                  <a:gd name="T65" fmla="*/ 254 h 98"/>
                  <a:gd name="T66" fmla="*/ 281 w 121"/>
                  <a:gd name="T67" fmla="*/ 222 h 98"/>
                  <a:gd name="T68" fmla="*/ 308 w 121"/>
                  <a:gd name="T69" fmla="*/ 206 h 98"/>
                  <a:gd name="T70" fmla="*/ 311 w 121"/>
                  <a:gd name="T71" fmla="*/ 206 h 98"/>
                  <a:gd name="T72" fmla="*/ 311 w 121"/>
                  <a:gd name="T73" fmla="*/ 187 h 98"/>
                  <a:gd name="T74" fmla="*/ 305 w 121"/>
                  <a:gd name="T75" fmla="*/ 166 h 98"/>
                  <a:gd name="T76" fmla="*/ 300 w 121"/>
                  <a:gd name="T77" fmla="*/ 147 h 98"/>
                  <a:gd name="T78" fmla="*/ 313 w 121"/>
                  <a:gd name="T79" fmla="*/ 131 h 98"/>
                  <a:gd name="T80" fmla="*/ 319 w 121"/>
                  <a:gd name="T81" fmla="*/ 104 h 98"/>
                  <a:gd name="T82" fmla="*/ 308 w 121"/>
                  <a:gd name="T83" fmla="*/ 67 h 98"/>
                  <a:gd name="T84" fmla="*/ 308 w 121"/>
                  <a:gd name="T85" fmla="*/ 56 h 98"/>
                  <a:gd name="T86" fmla="*/ 308 w 121"/>
                  <a:gd name="T87" fmla="*/ 53 h 98"/>
                  <a:gd name="T88" fmla="*/ 276 w 121"/>
                  <a:gd name="T89" fmla="*/ 48 h 98"/>
                  <a:gd name="T90" fmla="*/ 252 w 121"/>
                  <a:gd name="T91" fmla="*/ 51 h 98"/>
                  <a:gd name="T92" fmla="*/ 228 w 121"/>
                  <a:gd name="T93" fmla="*/ 32 h 98"/>
                  <a:gd name="T94" fmla="*/ 198 w 121"/>
                  <a:gd name="T95" fmla="*/ 29 h 98"/>
                  <a:gd name="T96" fmla="*/ 174 w 121"/>
                  <a:gd name="T97" fmla="*/ 21 h 98"/>
                  <a:gd name="T98" fmla="*/ 139 w 121"/>
                  <a:gd name="T99" fmla="*/ 5 h 98"/>
                  <a:gd name="T100" fmla="*/ 126 w 121"/>
                  <a:gd name="T101" fmla="*/ 0 h 9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1" h="98">
                    <a:moveTo>
                      <a:pt x="47" y="0"/>
                    </a:moveTo>
                    <a:cubicBezTo>
                      <a:pt x="46" y="3"/>
                      <a:pt x="45" y="4"/>
                      <a:pt x="45" y="5"/>
                    </a:cubicBezTo>
                    <a:cubicBezTo>
                      <a:pt x="43" y="5"/>
                      <a:pt x="42" y="4"/>
                      <a:pt x="40" y="4"/>
                    </a:cubicBezTo>
                    <a:cubicBezTo>
                      <a:pt x="38" y="5"/>
                      <a:pt x="37" y="3"/>
                      <a:pt x="36" y="4"/>
                    </a:cubicBezTo>
                    <a:cubicBezTo>
                      <a:pt x="34" y="5"/>
                      <a:pt x="35" y="10"/>
                      <a:pt x="32" y="9"/>
                    </a:cubicBezTo>
                    <a:cubicBezTo>
                      <a:pt x="28" y="8"/>
                      <a:pt x="26" y="5"/>
                      <a:pt x="23" y="7"/>
                    </a:cubicBezTo>
                    <a:cubicBezTo>
                      <a:pt x="21" y="8"/>
                      <a:pt x="18" y="9"/>
                      <a:pt x="19" y="12"/>
                    </a:cubicBezTo>
                    <a:cubicBezTo>
                      <a:pt x="19" y="16"/>
                      <a:pt x="17" y="18"/>
                      <a:pt x="20" y="20"/>
                    </a:cubicBezTo>
                    <a:cubicBezTo>
                      <a:pt x="23" y="22"/>
                      <a:pt x="27" y="27"/>
                      <a:pt x="28" y="27"/>
                    </a:cubicBezTo>
                    <a:cubicBezTo>
                      <a:pt x="29" y="27"/>
                      <a:pt x="27" y="28"/>
                      <a:pt x="25" y="29"/>
                    </a:cubicBezTo>
                    <a:cubicBezTo>
                      <a:pt x="22" y="29"/>
                      <a:pt x="18" y="30"/>
                      <a:pt x="16" y="33"/>
                    </a:cubicBezTo>
                    <a:cubicBezTo>
                      <a:pt x="15" y="35"/>
                      <a:pt x="12" y="37"/>
                      <a:pt x="15" y="39"/>
                    </a:cubicBezTo>
                    <a:cubicBezTo>
                      <a:pt x="19" y="41"/>
                      <a:pt x="20" y="43"/>
                      <a:pt x="22" y="44"/>
                    </a:cubicBezTo>
                    <a:cubicBezTo>
                      <a:pt x="24" y="45"/>
                      <a:pt x="25" y="46"/>
                      <a:pt x="23" y="48"/>
                    </a:cubicBezTo>
                    <a:cubicBezTo>
                      <a:pt x="21" y="49"/>
                      <a:pt x="19" y="48"/>
                      <a:pt x="19" y="52"/>
                    </a:cubicBezTo>
                    <a:cubicBezTo>
                      <a:pt x="19" y="55"/>
                      <a:pt x="17" y="58"/>
                      <a:pt x="16" y="57"/>
                    </a:cubicBezTo>
                    <a:cubicBezTo>
                      <a:pt x="14" y="57"/>
                      <a:pt x="14" y="57"/>
                      <a:pt x="13" y="58"/>
                    </a:cubicBezTo>
                    <a:cubicBezTo>
                      <a:pt x="12" y="58"/>
                      <a:pt x="12" y="55"/>
                      <a:pt x="10" y="58"/>
                    </a:cubicBezTo>
                    <a:cubicBezTo>
                      <a:pt x="10" y="58"/>
                      <a:pt x="11" y="62"/>
                      <a:pt x="11" y="62"/>
                    </a:cubicBezTo>
                    <a:cubicBezTo>
                      <a:pt x="11" y="63"/>
                      <a:pt x="10" y="65"/>
                      <a:pt x="9" y="65"/>
                    </a:cubicBezTo>
                    <a:cubicBezTo>
                      <a:pt x="8" y="64"/>
                      <a:pt x="4" y="63"/>
                      <a:pt x="2" y="64"/>
                    </a:cubicBezTo>
                    <a:cubicBezTo>
                      <a:pt x="0" y="66"/>
                      <a:pt x="0" y="66"/>
                      <a:pt x="2" y="68"/>
                    </a:cubicBezTo>
                    <a:cubicBezTo>
                      <a:pt x="3" y="69"/>
                      <a:pt x="8" y="72"/>
                      <a:pt x="8" y="74"/>
                    </a:cubicBezTo>
                    <a:cubicBezTo>
                      <a:pt x="8" y="76"/>
                      <a:pt x="8" y="80"/>
                      <a:pt x="9" y="80"/>
                    </a:cubicBezTo>
                    <a:cubicBezTo>
                      <a:pt x="11" y="81"/>
                      <a:pt x="15" y="80"/>
                      <a:pt x="15" y="82"/>
                    </a:cubicBezTo>
                    <a:cubicBezTo>
                      <a:pt x="16" y="84"/>
                      <a:pt x="17" y="86"/>
                      <a:pt x="16" y="88"/>
                    </a:cubicBezTo>
                    <a:cubicBezTo>
                      <a:pt x="16" y="88"/>
                      <a:pt x="16" y="88"/>
                      <a:pt x="16" y="88"/>
                    </a:cubicBezTo>
                    <a:cubicBezTo>
                      <a:pt x="21" y="90"/>
                      <a:pt x="29" y="93"/>
                      <a:pt x="33" y="93"/>
                    </a:cubicBezTo>
                    <a:cubicBezTo>
                      <a:pt x="39" y="93"/>
                      <a:pt x="42" y="91"/>
                      <a:pt x="46" y="86"/>
                    </a:cubicBezTo>
                    <a:cubicBezTo>
                      <a:pt x="49" y="82"/>
                      <a:pt x="58" y="74"/>
                      <a:pt x="63" y="75"/>
                    </a:cubicBezTo>
                    <a:cubicBezTo>
                      <a:pt x="68" y="77"/>
                      <a:pt x="71" y="75"/>
                      <a:pt x="72" y="81"/>
                    </a:cubicBezTo>
                    <a:cubicBezTo>
                      <a:pt x="73" y="86"/>
                      <a:pt x="73" y="93"/>
                      <a:pt x="79" y="94"/>
                    </a:cubicBezTo>
                    <a:cubicBezTo>
                      <a:pt x="85" y="95"/>
                      <a:pt x="100" y="98"/>
                      <a:pt x="102" y="95"/>
                    </a:cubicBezTo>
                    <a:cubicBezTo>
                      <a:pt x="104" y="93"/>
                      <a:pt x="101" y="87"/>
                      <a:pt x="105" y="83"/>
                    </a:cubicBezTo>
                    <a:cubicBezTo>
                      <a:pt x="107" y="80"/>
                      <a:pt x="111" y="78"/>
                      <a:pt x="115" y="77"/>
                    </a:cubicBezTo>
                    <a:cubicBezTo>
                      <a:pt x="116" y="77"/>
                      <a:pt x="116" y="77"/>
                      <a:pt x="116" y="77"/>
                    </a:cubicBezTo>
                    <a:cubicBezTo>
                      <a:pt x="116" y="77"/>
                      <a:pt x="116" y="73"/>
                      <a:pt x="116" y="70"/>
                    </a:cubicBezTo>
                    <a:cubicBezTo>
                      <a:pt x="115" y="67"/>
                      <a:pt x="116" y="66"/>
                      <a:pt x="114" y="62"/>
                    </a:cubicBezTo>
                    <a:cubicBezTo>
                      <a:pt x="111" y="58"/>
                      <a:pt x="112" y="55"/>
                      <a:pt x="112" y="55"/>
                    </a:cubicBezTo>
                    <a:cubicBezTo>
                      <a:pt x="112" y="55"/>
                      <a:pt x="116" y="53"/>
                      <a:pt x="117" y="49"/>
                    </a:cubicBezTo>
                    <a:cubicBezTo>
                      <a:pt x="119" y="45"/>
                      <a:pt x="121" y="45"/>
                      <a:pt x="119" y="39"/>
                    </a:cubicBezTo>
                    <a:cubicBezTo>
                      <a:pt x="116" y="34"/>
                      <a:pt x="115" y="30"/>
                      <a:pt x="115" y="25"/>
                    </a:cubicBezTo>
                    <a:cubicBezTo>
                      <a:pt x="115" y="24"/>
                      <a:pt x="115" y="22"/>
                      <a:pt x="115" y="21"/>
                    </a:cubicBezTo>
                    <a:cubicBezTo>
                      <a:pt x="115" y="20"/>
                      <a:pt x="115" y="20"/>
                      <a:pt x="115" y="20"/>
                    </a:cubicBezTo>
                    <a:cubicBezTo>
                      <a:pt x="110" y="19"/>
                      <a:pt x="105" y="19"/>
                      <a:pt x="103" y="18"/>
                    </a:cubicBezTo>
                    <a:cubicBezTo>
                      <a:pt x="98" y="16"/>
                      <a:pt x="98" y="20"/>
                      <a:pt x="94" y="19"/>
                    </a:cubicBezTo>
                    <a:cubicBezTo>
                      <a:pt x="90" y="19"/>
                      <a:pt x="89" y="16"/>
                      <a:pt x="85" y="12"/>
                    </a:cubicBezTo>
                    <a:cubicBezTo>
                      <a:pt x="81" y="9"/>
                      <a:pt x="79" y="11"/>
                      <a:pt x="74" y="11"/>
                    </a:cubicBezTo>
                    <a:cubicBezTo>
                      <a:pt x="68" y="11"/>
                      <a:pt x="68" y="11"/>
                      <a:pt x="65" y="8"/>
                    </a:cubicBezTo>
                    <a:cubicBezTo>
                      <a:pt x="62" y="5"/>
                      <a:pt x="58" y="3"/>
                      <a:pt x="52" y="2"/>
                    </a:cubicBezTo>
                    <a:cubicBezTo>
                      <a:pt x="50" y="2"/>
                      <a:pt x="48" y="1"/>
                      <a:pt x="47" y="0"/>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25" name="Freeform 12">
                <a:extLst>
                  <a:ext uri="{FF2B5EF4-FFF2-40B4-BE49-F238E27FC236}">
                    <a16:creationId xmlns:a16="http://schemas.microsoft.com/office/drawing/2014/main" id="{06E0FD2E-8EAE-403A-8516-7200413192BD}"/>
                  </a:ext>
                </a:extLst>
              </p:cNvPr>
              <p:cNvSpPr>
                <a:spLocks/>
              </p:cNvSpPr>
              <p:nvPr/>
            </p:nvSpPr>
            <p:spPr bwMode="auto">
              <a:xfrm>
                <a:off x="4445155" y="2523002"/>
                <a:ext cx="528193" cy="465478"/>
              </a:xfrm>
              <a:custGeom>
                <a:avLst/>
                <a:gdLst>
                  <a:gd name="T0" fmla="*/ 27 w 101"/>
                  <a:gd name="T1" fmla="*/ 40 h 89"/>
                  <a:gd name="T2" fmla="*/ 70 w 101"/>
                  <a:gd name="T3" fmla="*/ 51 h 89"/>
                  <a:gd name="T4" fmla="*/ 104 w 101"/>
                  <a:gd name="T5" fmla="*/ 32 h 89"/>
                  <a:gd name="T6" fmla="*/ 150 w 101"/>
                  <a:gd name="T7" fmla="*/ 3 h 89"/>
                  <a:gd name="T8" fmla="*/ 174 w 101"/>
                  <a:gd name="T9" fmla="*/ 19 h 89"/>
                  <a:gd name="T10" fmla="*/ 192 w 101"/>
                  <a:gd name="T11" fmla="*/ 53 h 89"/>
                  <a:gd name="T12" fmla="*/ 230 w 101"/>
                  <a:gd name="T13" fmla="*/ 59 h 89"/>
                  <a:gd name="T14" fmla="*/ 230 w 101"/>
                  <a:gd name="T15" fmla="*/ 62 h 89"/>
                  <a:gd name="T16" fmla="*/ 235 w 101"/>
                  <a:gd name="T17" fmla="*/ 86 h 89"/>
                  <a:gd name="T18" fmla="*/ 262 w 101"/>
                  <a:gd name="T19" fmla="*/ 110 h 89"/>
                  <a:gd name="T20" fmla="*/ 267 w 101"/>
                  <a:gd name="T21" fmla="*/ 123 h 89"/>
                  <a:gd name="T22" fmla="*/ 270 w 101"/>
                  <a:gd name="T23" fmla="*/ 166 h 89"/>
                  <a:gd name="T24" fmla="*/ 257 w 101"/>
                  <a:gd name="T25" fmla="*/ 176 h 89"/>
                  <a:gd name="T26" fmla="*/ 243 w 101"/>
                  <a:gd name="T27" fmla="*/ 187 h 89"/>
                  <a:gd name="T28" fmla="*/ 243 w 101"/>
                  <a:gd name="T29" fmla="*/ 195 h 89"/>
                  <a:gd name="T30" fmla="*/ 243 w 101"/>
                  <a:gd name="T31" fmla="*/ 198 h 89"/>
                  <a:gd name="T32" fmla="*/ 241 w 101"/>
                  <a:gd name="T33" fmla="*/ 198 h 89"/>
                  <a:gd name="T34" fmla="*/ 227 w 101"/>
                  <a:gd name="T35" fmla="*/ 195 h 89"/>
                  <a:gd name="T36" fmla="*/ 227 w 101"/>
                  <a:gd name="T37" fmla="*/ 217 h 89"/>
                  <a:gd name="T38" fmla="*/ 203 w 101"/>
                  <a:gd name="T39" fmla="*/ 217 h 89"/>
                  <a:gd name="T40" fmla="*/ 182 w 101"/>
                  <a:gd name="T41" fmla="*/ 219 h 89"/>
                  <a:gd name="T42" fmla="*/ 171 w 101"/>
                  <a:gd name="T43" fmla="*/ 230 h 89"/>
                  <a:gd name="T44" fmla="*/ 163 w 101"/>
                  <a:gd name="T45" fmla="*/ 222 h 89"/>
                  <a:gd name="T46" fmla="*/ 152 w 101"/>
                  <a:gd name="T47" fmla="*/ 214 h 89"/>
                  <a:gd name="T48" fmla="*/ 120 w 101"/>
                  <a:gd name="T49" fmla="*/ 227 h 89"/>
                  <a:gd name="T50" fmla="*/ 104 w 101"/>
                  <a:gd name="T51" fmla="*/ 235 h 89"/>
                  <a:gd name="T52" fmla="*/ 99 w 101"/>
                  <a:gd name="T53" fmla="*/ 227 h 89"/>
                  <a:gd name="T54" fmla="*/ 88 w 101"/>
                  <a:gd name="T55" fmla="*/ 217 h 89"/>
                  <a:gd name="T56" fmla="*/ 88 w 101"/>
                  <a:gd name="T57" fmla="*/ 203 h 89"/>
                  <a:gd name="T58" fmla="*/ 83 w 101"/>
                  <a:gd name="T59" fmla="*/ 193 h 89"/>
                  <a:gd name="T60" fmla="*/ 72 w 101"/>
                  <a:gd name="T61" fmla="*/ 179 h 89"/>
                  <a:gd name="T62" fmla="*/ 59 w 101"/>
                  <a:gd name="T63" fmla="*/ 171 h 89"/>
                  <a:gd name="T64" fmla="*/ 43 w 101"/>
                  <a:gd name="T65" fmla="*/ 168 h 89"/>
                  <a:gd name="T66" fmla="*/ 32 w 101"/>
                  <a:gd name="T67" fmla="*/ 166 h 89"/>
                  <a:gd name="T68" fmla="*/ 37 w 101"/>
                  <a:gd name="T69" fmla="*/ 152 h 89"/>
                  <a:gd name="T70" fmla="*/ 35 w 101"/>
                  <a:gd name="T71" fmla="*/ 139 h 89"/>
                  <a:gd name="T72" fmla="*/ 21 w 101"/>
                  <a:gd name="T73" fmla="*/ 120 h 89"/>
                  <a:gd name="T74" fmla="*/ 5 w 101"/>
                  <a:gd name="T75" fmla="*/ 107 h 89"/>
                  <a:gd name="T76" fmla="*/ 3 w 101"/>
                  <a:gd name="T77" fmla="*/ 67 h 89"/>
                  <a:gd name="T78" fmla="*/ 11 w 101"/>
                  <a:gd name="T79" fmla="*/ 59 h 89"/>
                  <a:gd name="T80" fmla="*/ 21 w 101"/>
                  <a:gd name="T81" fmla="*/ 43 h 89"/>
                  <a:gd name="T82" fmla="*/ 24 w 101"/>
                  <a:gd name="T83" fmla="*/ 37 h 89"/>
                  <a:gd name="T84" fmla="*/ 27 w 101"/>
                  <a:gd name="T85" fmla="*/ 40 h 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 h="89">
                    <a:moveTo>
                      <a:pt x="10" y="15"/>
                    </a:moveTo>
                    <a:cubicBezTo>
                      <a:pt x="15" y="17"/>
                      <a:pt x="22" y="19"/>
                      <a:pt x="26" y="19"/>
                    </a:cubicBezTo>
                    <a:cubicBezTo>
                      <a:pt x="32" y="19"/>
                      <a:pt x="35" y="17"/>
                      <a:pt x="39" y="12"/>
                    </a:cubicBezTo>
                    <a:cubicBezTo>
                      <a:pt x="42" y="8"/>
                      <a:pt x="51" y="0"/>
                      <a:pt x="56" y="1"/>
                    </a:cubicBezTo>
                    <a:cubicBezTo>
                      <a:pt x="61" y="3"/>
                      <a:pt x="64" y="1"/>
                      <a:pt x="65" y="7"/>
                    </a:cubicBezTo>
                    <a:cubicBezTo>
                      <a:pt x="66" y="12"/>
                      <a:pt x="66" y="19"/>
                      <a:pt x="72" y="20"/>
                    </a:cubicBezTo>
                    <a:cubicBezTo>
                      <a:pt x="75" y="20"/>
                      <a:pt x="81" y="21"/>
                      <a:pt x="86" y="22"/>
                    </a:cubicBezTo>
                    <a:cubicBezTo>
                      <a:pt x="86" y="23"/>
                      <a:pt x="86" y="23"/>
                      <a:pt x="86" y="23"/>
                    </a:cubicBezTo>
                    <a:cubicBezTo>
                      <a:pt x="85" y="26"/>
                      <a:pt x="86" y="30"/>
                      <a:pt x="88" y="32"/>
                    </a:cubicBezTo>
                    <a:cubicBezTo>
                      <a:pt x="94" y="36"/>
                      <a:pt x="98" y="41"/>
                      <a:pt x="98" y="41"/>
                    </a:cubicBezTo>
                    <a:cubicBezTo>
                      <a:pt x="100" y="46"/>
                      <a:pt x="100" y="46"/>
                      <a:pt x="100" y="46"/>
                    </a:cubicBezTo>
                    <a:cubicBezTo>
                      <a:pt x="101" y="62"/>
                      <a:pt x="101" y="62"/>
                      <a:pt x="101" y="62"/>
                    </a:cubicBezTo>
                    <a:cubicBezTo>
                      <a:pt x="101" y="62"/>
                      <a:pt x="99" y="66"/>
                      <a:pt x="96" y="66"/>
                    </a:cubicBezTo>
                    <a:cubicBezTo>
                      <a:pt x="93" y="67"/>
                      <a:pt x="90" y="68"/>
                      <a:pt x="91" y="70"/>
                    </a:cubicBezTo>
                    <a:cubicBezTo>
                      <a:pt x="91" y="71"/>
                      <a:pt x="91" y="72"/>
                      <a:pt x="91" y="73"/>
                    </a:cubicBezTo>
                    <a:cubicBezTo>
                      <a:pt x="91" y="74"/>
                      <a:pt x="91" y="74"/>
                      <a:pt x="91" y="74"/>
                    </a:cubicBezTo>
                    <a:cubicBezTo>
                      <a:pt x="91" y="74"/>
                      <a:pt x="91" y="74"/>
                      <a:pt x="90" y="74"/>
                    </a:cubicBezTo>
                    <a:cubicBezTo>
                      <a:pt x="89" y="73"/>
                      <a:pt x="85" y="73"/>
                      <a:pt x="85" y="73"/>
                    </a:cubicBezTo>
                    <a:cubicBezTo>
                      <a:pt x="85" y="73"/>
                      <a:pt x="86" y="81"/>
                      <a:pt x="85" y="81"/>
                    </a:cubicBezTo>
                    <a:cubicBezTo>
                      <a:pt x="84" y="82"/>
                      <a:pt x="78" y="82"/>
                      <a:pt x="76" y="81"/>
                    </a:cubicBezTo>
                    <a:cubicBezTo>
                      <a:pt x="74" y="80"/>
                      <a:pt x="72" y="81"/>
                      <a:pt x="68" y="82"/>
                    </a:cubicBezTo>
                    <a:cubicBezTo>
                      <a:pt x="64" y="82"/>
                      <a:pt x="64" y="86"/>
                      <a:pt x="64" y="86"/>
                    </a:cubicBezTo>
                    <a:cubicBezTo>
                      <a:pt x="64" y="86"/>
                      <a:pt x="62" y="85"/>
                      <a:pt x="61" y="83"/>
                    </a:cubicBezTo>
                    <a:cubicBezTo>
                      <a:pt x="59" y="82"/>
                      <a:pt x="58" y="80"/>
                      <a:pt x="57" y="80"/>
                    </a:cubicBezTo>
                    <a:cubicBezTo>
                      <a:pt x="56" y="80"/>
                      <a:pt x="47" y="84"/>
                      <a:pt x="45" y="85"/>
                    </a:cubicBezTo>
                    <a:cubicBezTo>
                      <a:pt x="44" y="86"/>
                      <a:pt x="42" y="87"/>
                      <a:pt x="39" y="88"/>
                    </a:cubicBezTo>
                    <a:cubicBezTo>
                      <a:pt x="37" y="89"/>
                      <a:pt x="38" y="87"/>
                      <a:pt x="37" y="85"/>
                    </a:cubicBezTo>
                    <a:cubicBezTo>
                      <a:pt x="37" y="84"/>
                      <a:pt x="34" y="83"/>
                      <a:pt x="33" y="81"/>
                    </a:cubicBezTo>
                    <a:cubicBezTo>
                      <a:pt x="31" y="79"/>
                      <a:pt x="33" y="79"/>
                      <a:pt x="33" y="76"/>
                    </a:cubicBezTo>
                    <a:cubicBezTo>
                      <a:pt x="33" y="73"/>
                      <a:pt x="32" y="74"/>
                      <a:pt x="31" y="72"/>
                    </a:cubicBezTo>
                    <a:cubicBezTo>
                      <a:pt x="29" y="71"/>
                      <a:pt x="30" y="70"/>
                      <a:pt x="27" y="67"/>
                    </a:cubicBezTo>
                    <a:cubicBezTo>
                      <a:pt x="25" y="64"/>
                      <a:pt x="24" y="66"/>
                      <a:pt x="22" y="64"/>
                    </a:cubicBezTo>
                    <a:cubicBezTo>
                      <a:pt x="19" y="62"/>
                      <a:pt x="19" y="62"/>
                      <a:pt x="16" y="63"/>
                    </a:cubicBezTo>
                    <a:cubicBezTo>
                      <a:pt x="13" y="64"/>
                      <a:pt x="13" y="63"/>
                      <a:pt x="12" y="62"/>
                    </a:cubicBezTo>
                    <a:cubicBezTo>
                      <a:pt x="12" y="61"/>
                      <a:pt x="12" y="58"/>
                      <a:pt x="14" y="57"/>
                    </a:cubicBezTo>
                    <a:cubicBezTo>
                      <a:pt x="16" y="55"/>
                      <a:pt x="14" y="54"/>
                      <a:pt x="13" y="52"/>
                    </a:cubicBezTo>
                    <a:cubicBezTo>
                      <a:pt x="12" y="51"/>
                      <a:pt x="10" y="47"/>
                      <a:pt x="8" y="45"/>
                    </a:cubicBezTo>
                    <a:cubicBezTo>
                      <a:pt x="5" y="43"/>
                      <a:pt x="5" y="41"/>
                      <a:pt x="2" y="40"/>
                    </a:cubicBezTo>
                    <a:cubicBezTo>
                      <a:pt x="0" y="39"/>
                      <a:pt x="1" y="29"/>
                      <a:pt x="1" y="25"/>
                    </a:cubicBezTo>
                    <a:cubicBezTo>
                      <a:pt x="1" y="22"/>
                      <a:pt x="2" y="24"/>
                      <a:pt x="4" y="22"/>
                    </a:cubicBezTo>
                    <a:cubicBezTo>
                      <a:pt x="6" y="19"/>
                      <a:pt x="6" y="17"/>
                      <a:pt x="8" y="16"/>
                    </a:cubicBezTo>
                    <a:cubicBezTo>
                      <a:pt x="9" y="15"/>
                      <a:pt x="9" y="15"/>
                      <a:pt x="9" y="14"/>
                    </a:cubicBezTo>
                    <a:lnTo>
                      <a:pt x="10" y="15"/>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26" name="Freeform 13">
                <a:extLst>
                  <a:ext uri="{FF2B5EF4-FFF2-40B4-BE49-F238E27FC236}">
                    <a16:creationId xmlns:a16="http://schemas.microsoft.com/office/drawing/2014/main" id="{D11AA23D-4193-4E56-9CD2-14E3C8E8D9E2}"/>
                  </a:ext>
                </a:extLst>
              </p:cNvPr>
              <p:cNvSpPr>
                <a:spLocks/>
              </p:cNvSpPr>
              <p:nvPr/>
            </p:nvSpPr>
            <p:spPr bwMode="auto">
              <a:xfrm>
                <a:off x="3433763" y="2397832"/>
                <a:ext cx="455811" cy="569135"/>
              </a:xfrm>
              <a:custGeom>
                <a:avLst/>
                <a:gdLst>
                  <a:gd name="T0" fmla="*/ 233 w 87"/>
                  <a:gd name="T1" fmla="*/ 190 h 109"/>
                  <a:gd name="T2" fmla="*/ 230 w 87"/>
                  <a:gd name="T3" fmla="*/ 208 h 109"/>
                  <a:gd name="T4" fmla="*/ 220 w 87"/>
                  <a:gd name="T5" fmla="*/ 232 h 109"/>
                  <a:gd name="T6" fmla="*/ 198 w 87"/>
                  <a:gd name="T7" fmla="*/ 240 h 109"/>
                  <a:gd name="T8" fmla="*/ 193 w 87"/>
                  <a:gd name="T9" fmla="*/ 256 h 109"/>
                  <a:gd name="T10" fmla="*/ 174 w 87"/>
                  <a:gd name="T11" fmla="*/ 256 h 109"/>
                  <a:gd name="T12" fmla="*/ 163 w 87"/>
                  <a:gd name="T13" fmla="*/ 259 h 109"/>
                  <a:gd name="T14" fmla="*/ 134 w 87"/>
                  <a:gd name="T15" fmla="*/ 270 h 109"/>
                  <a:gd name="T16" fmla="*/ 112 w 87"/>
                  <a:gd name="T17" fmla="*/ 291 h 109"/>
                  <a:gd name="T18" fmla="*/ 91 w 87"/>
                  <a:gd name="T19" fmla="*/ 288 h 109"/>
                  <a:gd name="T20" fmla="*/ 72 w 87"/>
                  <a:gd name="T21" fmla="*/ 262 h 109"/>
                  <a:gd name="T22" fmla="*/ 62 w 87"/>
                  <a:gd name="T23" fmla="*/ 246 h 109"/>
                  <a:gd name="T24" fmla="*/ 43 w 87"/>
                  <a:gd name="T25" fmla="*/ 240 h 109"/>
                  <a:gd name="T26" fmla="*/ 27 w 87"/>
                  <a:gd name="T27" fmla="*/ 238 h 109"/>
                  <a:gd name="T28" fmla="*/ 24 w 87"/>
                  <a:gd name="T29" fmla="*/ 238 h 109"/>
                  <a:gd name="T30" fmla="*/ 24 w 87"/>
                  <a:gd name="T31" fmla="*/ 230 h 109"/>
                  <a:gd name="T32" fmla="*/ 13 w 87"/>
                  <a:gd name="T33" fmla="*/ 211 h 109"/>
                  <a:gd name="T34" fmla="*/ 3 w 87"/>
                  <a:gd name="T35" fmla="*/ 198 h 109"/>
                  <a:gd name="T36" fmla="*/ 3 w 87"/>
                  <a:gd name="T37" fmla="*/ 182 h 109"/>
                  <a:gd name="T38" fmla="*/ 11 w 87"/>
                  <a:gd name="T39" fmla="*/ 166 h 109"/>
                  <a:gd name="T40" fmla="*/ 35 w 87"/>
                  <a:gd name="T41" fmla="*/ 147 h 109"/>
                  <a:gd name="T42" fmla="*/ 40 w 87"/>
                  <a:gd name="T43" fmla="*/ 131 h 109"/>
                  <a:gd name="T44" fmla="*/ 29 w 87"/>
                  <a:gd name="T45" fmla="*/ 115 h 109"/>
                  <a:gd name="T46" fmla="*/ 0 w 87"/>
                  <a:gd name="T47" fmla="*/ 77 h 109"/>
                  <a:gd name="T48" fmla="*/ 21 w 87"/>
                  <a:gd name="T49" fmla="*/ 69 h 109"/>
                  <a:gd name="T50" fmla="*/ 51 w 87"/>
                  <a:gd name="T51" fmla="*/ 59 h 109"/>
                  <a:gd name="T52" fmla="*/ 80 w 87"/>
                  <a:gd name="T53" fmla="*/ 59 h 109"/>
                  <a:gd name="T54" fmla="*/ 104 w 87"/>
                  <a:gd name="T55" fmla="*/ 48 h 109"/>
                  <a:gd name="T56" fmla="*/ 118 w 87"/>
                  <a:gd name="T57" fmla="*/ 24 h 109"/>
                  <a:gd name="T58" fmla="*/ 123 w 87"/>
                  <a:gd name="T59" fmla="*/ 8 h 109"/>
                  <a:gd name="T60" fmla="*/ 134 w 87"/>
                  <a:gd name="T61" fmla="*/ 5 h 109"/>
                  <a:gd name="T62" fmla="*/ 139 w 87"/>
                  <a:gd name="T63" fmla="*/ 5 h 109"/>
                  <a:gd name="T64" fmla="*/ 139 w 87"/>
                  <a:gd name="T65" fmla="*/ 5 h 109"/>
                  <a:gd name="T66" fmla="*/ 145 w 87"/>
                  <a:gd name="T67" fmla="*/ 21 h 109"/>
                  <a:gd name="T68" fmla="*/ 153 w 87"/>
                  <a:gd name="T69" fmla="*/ 37 h 109"/>
                  <a:gd name="T70" fmla="*/ 155 w 87"/>
                  <a:gd name="T71" fmla="*/ 53 h 109"/>
                  <a:gd name="T72" fmla="*/ 155 w 87"/>
                  <a:gd name="T73" fmla="*/ 72 h 109"/>
                  <a:gd name="T74" fmla="*/ 161 w 87"/>
                  <a:gd name="T75" fmla="*/ 91 h 109"/>
                  <a:gd name="T76" fmla="*/ 166 w 87"/>
                  <a:gd name="T77" fmla="*/ 101 h 109"/>
                  <a:gd name="T78" fmla="*/ 177 w 87"/>
                  <a:gd name="T79" fmla="*/ 109 h 109"/>
                  <a:gd name="T80" fmla="*/ 190 w 87"/>
                  <a:gd name="T81" fmla="*/ 112 h 109"/>
                  <a:gd name="T82" fmla="*/ 196 w 87"/>
                  <a:gd name="T83" fmla="*/ 131 h 109"/>
                  <a:gd name="T84" fmla="*/ 193 w 87"/>
                  <a:gd name="T85" fmla="*/ 139 h 109"/>
                  <a:gd name="T86" fmla="*/ 217 w 87"/>
                  <a:gd name="T87" fmla="*/ 144 h 109"/>
                  <a:gd name="T88" fmla="*/ 220 w 87"/>
                  <a:gd name="T89" fmla="*/ 163 h 109"/>
                  <a:gd name="T90" fmla="*/ 220 w 87"/>
                  <a:gd name="T91" fmla="*/ 187 h 109"/>
                  <a:gd name="T92" fmla="*/ 233 w 87"/>
                  <a:gd name="T93" fmla="*/ 187 h 109"/>
                  <a:gd name="T94" fmla="*/ 233 w 87"/>
                  <a:gd name="T95" fmla="*/ 190 h 1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87" h="109">
                    <a:moveTo>
                      <a:pt x="87" y="71"/>
                    </a:moveTo>
                    <a:cubicBezTo>
                      <a:pt x="86" y="74"/>
                      <a:pt x="86" y="77"/>
                      <a:pt x="86" y="78"/>
                    </a:cubicBezTo>
                    <a:cubicBezTo>
                      <a:pt x="87" y="79"/>
                      <a:pt x="83" y="85"/>
                      <a:pt x="82" y="87"/>
                    </a:cubicBezTo>
                    <a:cubicBezTo>
                      <a:pt x="81" y="88"/>
                      <a:pt x="75" y="88"/>
                      <a:pt x="74" y="90"/>
                    </a:cubicBezTo>
                    <a:cubicBezTo>
                      <a:pt x="72" y="91"/>
                      <a:pt x="74" y="95"/>
                      <a:pt x="72" y="96"/>
                    </a:cubicBezTo>
                    <a:cubicBezTo>
                      <a:pt x="70" y="97"/>
                      <a:pt x="65" y="96"/>
                      <a:pt x="65" y="96"/>
                    </a:cubicBezTo>
                    <a:cubicBezTo>
                      <a:pt x="65" y="96"/>
                      <a:pt x="64" y="97"/>
                      <a:pt x="61" y="97"/>
                    </a:cubicBezTo>
                    <a:cubicBezTo>
                      <a:pt x="59" y="97"/>
                      <a:pt x="52" y="97"/>
                      <a:pt x="50" y="101"/>
                    </a:cubicBezTo>
                    <a:cubicBezTo>
                      <a:pt x="48" y="105"/>
                      <a:pt x="44" y="109"/>
                      <a:pt x="42" y="109"/>
                    </a:cubicBezTo>
                    <a:cubicBezTo>
                      <a:pt x="40" y="109"/>
                      <a:pt x="38" y="109"/>
                      <a:pt x="34" y="108"/>
                    </a:cubicBezTo>
                    <a:cubicBezTo>
                      <a:pt x="31" y="106"/>
                      <a:pt x="29" y="100"/>
                      <a:pt x="27" y="98"/>
                    </a:cubicBezTo>
                    <a:cubicBezTo>
                      <a:pt x="26" y="97"/>
                      <a:pt x="26" y="93"/>
                      <a:pt x="23" y="92"/>
                    </a:cubicBezTo>
                    <a:cubicBezTo>
                      <a:pt x="21" y="91"/>
                      <a:pt x="18" y="87"/>
                      <a:pt x="16" y="90"/>
                    </a:cubicBezTo>
                    <a:cubicBezTo>
                      <a:pt x="14" y="93"/>
                      <a:pt x="12" y="90"/>
                      <a:pt x="10" y="89"/>
                    </a:cubicBezTo>
                    <a:cubicBezTo>
                      <a:pt x="9" y="89"/>
                      <a:pt x="9" y="89"/>
                      <a:pt x="9" y="89"/>
                    </a:cubicBezTo>
                    <a:cubicBezTo>
                      <a:pt x="9" y="88"/>
                      <a:pt x="9" y="87"/>
                      <a:pt x="9" y="86"/>
                    </a:cubicBezTo>
                    <a:cubicBezTo>
                      <a:pt x="9" y="85"/>
                      <a:pt x="6" y="80"/>
                      <a:pt x="5" y="79"/>
                    </a:cubicBezTo>
                    <a:cubicBezTo>
                      <a:pt x="4" y="78"/>
                      <a:pt x="1" y="74"/>
                      <a:pt x="1" y="74"/>
                    </a:cubicBezTo>
                    <a:cubicBezTo>
                      <a:pt x="1" y="74"/>
                      <a:pt x="1" y="69"/>
                      <a:pt x="1" y="68"/>
                    </a:cubicBezTo>
                    <a:cubicBezTo>
                      <a:pt x="0" y="66"/>
                      <a:pt x="2" y="63"/>
                      <a:pt x="4" y="62"/>
                    </a:cubicBezTo>
                    <a:cubicBezTo>
                      <a:pt x="6" y="61"/>
                      <a:pt x="12" y="56"/>
                      <a:pt x="13" y="55"/>
                    </a:cubicBezTo>
                    <a:cubicBezTo>
                      <a:pt x="14" y="54"/>
                      <a:pt x="16" y="52"/>
                      <a:pt x="15" y="49"/>
                    </a:cubicBezTo>
                    <a:cubicBezTo>
                      <a:pt x="14" y="46"/>
                      <a:pt x="12" y="44"/>
                      <a:pt x="11" y="43"/>
                    </a:cubicBezTo>
                    <a:cubicBezTo>
                      <a:pt x="9" y="42"/>
                      <a:pt x="3" y="38"/>
                      <a:pt x="0" y="29"/>
                    </a:cubicBezTo>
                    <a:cubicBezTo>
                      <a:pt x="0" y="29"/>
                      <a:pt x="5" y="27"/>
                      <a:pt x="8" y="26"/>
                    </a:cubicBezTo>
                    <a:cubicBezTo>
                      <a:pt x="11" y="24"/>
                      <a:pt x="14" y="24"/>
                      <a:pt x="19" y="22"/>
                    </a:cubicBezTo>
                    <a:cubicBezTo>
                      <a:pt x="23" y="20"/>
                      <a:pt x="26" y="22"/>
                      <a:pt x="30" y="22"/>
                    </a:cubicBezTo>
                    <a:cubicBezTo>
                      <a:pt x="35" y="22"/>
                      <a:pt x="36" y="20"/>
                      <a:pt x="39" y="18"/>
                    </a:cubicBezTo>
                    <a:cubicBezTo>
                      <a:pt x="42" y="16"/>
                      <a:pt x="43" y="13"/>
                      <a:pt x="44" y="9"/>
                    </a:cubicBezTo>
                    <a:cubicBezTo>
                      <a:pt x="44" y="5"/>
                      <a:pt x="44" y="4"/>
                      <a:pt x="46" y="3"/>
                    </a:cubicBezTo>
                    <a:cubicBezTo>
                      <a:pt x="48" y="1"/>
                      <a:pt x="48" y="0"/>
                      <a:pt x="50" y="2"/>
                    </a:cubicBezTo>
                    <a:cubicBezTo>
                      <a:pt x="51" y="3"/>
                      <a:pt x="51" y="2"/>
                      <a:pt x="52" y="2"/>
                    </a:cubicBezTo>
                    <a:cubicBezTo>
                      <a:pt x="52" y="2"/>
                      <a:pt x="52" y="2"/>
                      <a:pt x="52" y="2"/>
                    </a:cubicBezTo>
                    <a:cubicBezTo>
                      <a:pt x="52" y="2"/>
                      <a:pt x="54" y="6"/>
                      <a:pt x="54" y="8"/>
                    </a:cubicBezTo>
                    <a:cubicBezTo>
                      <a:pt x="54" y="9"/>
                      <a:pt x="57" y="13"/>
                      <a:pt x="57" y="14"/>
                    </a:cubicBezTo>
                    <a:cubicBezTo>
                      <a:pt x="58" y="15"/>
                      <a:pt x="59" y="17"/>
                      <a:pt x="58" y="20"/>
                    </a:cubicBezTo>
                    <a:cubicBezTo>
                      <a:pt x="57" y="23"/>
                      <a:pt x="57" y="26"/>
                      <a:pt x="58" y="27"/>
                    </a:cubicBezTo>
                    <a:cubicBezTo>
                      <a:pt x="59" y="28"/>
                      <a:pt x="60" y="32"/>
                      <a:pt x="60" y="34"/>
                    </a:cubicBezTo>
                    <a:cubicBezTo>
                      <a:pt x="60" y="35"/>
                      <a:pt x="61" y="36"/>
                      <a:pt x="62" y="38"/>
                    </a:cubicBezTo>
                    <a:cubicBezTo>
                      <a:pt x="62" y="40"/>
                      <a:pt x="63" y="40"/>
                      <a:pt x="66" y="41"/>
                    </a:cubicBezTo>
                    <a:cubicBezTo>
                      <a:pt x="69" y="41"/>
                      <a:pt x="70" y="39"/>
                      <a:pt x="71" y="42"/>
                    </a:cubicBezTo>
                    <a:cubicBezTo>
                      <a:pt x="71" y="46"/>
                      <a:pt x="73" y="49"/>
                      <a:pt x="73" y="49"/>
                    </a:cubicBezTo>
                    <a:cubicBezTo>
                      <a:pt x="73" y="49"/>
                      <a:pt x="70" y="51"/>
                      <a:pt x="72" y="52"/>
                    </a:cubicBezTo>
                    <a:cubicBezTo>
                      <a:pt x="75" y="52"/>
                      <a:pt x="80" y="53"/>
                      <a:pt x="81" y="54"/>
                    </a:cubicBezTo>
                    <a:cubicBezTo>
                      <a:pt x="82" y="55"/>
                      <a:pt x="83" y="58"/>
                      <a:pt x="82" y="61"/>
                    </a:cubicBezTo>
                    <a:cubicBezTo>
                      <a:pt x="82" y="65"/>
                      <a:pt x="80" y="70"/>
                      <a:pt x="82" y="70"/>
                    </a:cubicBezTo>
                    <a:cubicBezTo>
                      <a:pt x="84" y="70"/>
                      <a:pt x="85" y="70"/>
                      <a:pt x="87" y="70"/>
                    </a:cubicBezTo>
                    <a:lnTo>
                      <a:pt x="87" y="71"/>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27" name="Freeform 14">
                <a:extLst>
                  <a:ext uri="{FF2B5EF4-FFF2-40B4-BE49-F238E27FC236}">
                    <a16:creationId xmlns:a16="http://schemas.microsoft.com/office/drawing/2014/main" id="{B61F71AA-F908-4E39-B857-CB03F2BE943D}"/>
                  </a:ext>
                </a:extLst>
              </p:cNvPr>
              <p:cNvSpPr>
                <a:spLocks/>
              </p:cNvSpPr>
              <p:nvPr/>
            </p:nvSpPr>
            <p:spPr bwMode="auto">
              <a:xfrm>
                <a:off x="3695903" y="2738139"/>
                <a:ext cx="643613" cy="510461"/>
              </a:xfrm>
              <a:custGeom>
                <a:avLst/>
                <a:gdLst>
                  <a:gd name="T0" fmla="*/ 0 w 123"/>
                  <a:gd name="T1" fmla="*/ 96 h 98"/>
                  <a:gd name="T2" fmla="*/ 8 w 123"/>
                  <a:gd name="T3" fmla="*/ 104 h 98"/>
                  <a:gd name="T4" fmla="*/ 21 w 123"/>
                  <a:gd name="T5" fmla="*/ 120 h 98"/>
                  <a:gd name="T6" fmla="*/ 24 w 123"/>
                  <a:gd name="T7" fmla="*/ 154 h 98"/>
                  <a:gd name="T8" fmla="*/ 43 w 123"/>
                  <a:gd name="T9" fmla="*/ 176 h 98"/>
                  <a:gd name="T10" fmla="*/ 67 w 123"/>
                  <a:gd name="T11" fmla="*/ 181 h 98"/>
                  <a:gd name="T12" fmla="*/ 80 w 123"/>
                  <a:gd name="T13" fmla="*/ 205 h 98"/>
                  <a:gd name="T14" fmla="*/ 166 w 123"/>
                  <a:gd name="T15" fmla="*/ 221 h 98"/>
                  <a:gd name="T16" fmla="*/ 187 w 123"/>
                  <a:gd name="T17" fmla="*/ 229 h 98"/>
                  <a:gd name="T18" fmla="*/ 214 w 123"/>
                  <a:gd name="T19" fmla="*/ 232 h 98"/>
                  <a:gd name="T20" fmla="*/ 238 w 123"/>
                  <a:gd name="T21" fmla="*/ 248 h 98"/>
                  <a:gd name="T22" fmla="*/ 257 w 123"/>
                  <a:gd name="T23" fmla="*/ 256 h 98"/>
                  <a:gd name="T24" fmla="*/ 281 w 123"/>
                  <a:gd name="T25" fmla="*/ 256 h 98"/>
                  <a:gd name="T26" fmla="*/ 284 w 123"/>
                  <a:gd name="T27" fmla="*/ 256 h 98"/>
                  <a:gd name="T28" fmla="*/ 284 w 123"/>
                  <a:gd name="T29" fmla="*/ 245 h 98"/>
                  <a:gd name="T30" fmla="*/ 289 w 123"/>
                  <a:gd name="T31" fmla="*/ 229 h 98"/>
                  <a:gd name="T32" fmla="*/ 278 w 123"/>
                  <a:gd name="T33" fmla="*/ 197 h 98"/>
                  <a:gd name="T34" fmla="*/ 278 w 123"/>
                  <a:gd name="T35" fmla="*/ 176 h 98"/>
                  <a:gd name="T36" fmla="*/ 286 w 123"/>
                  <a:gd name="T37" fmla="*/ 168 h 98"/>
                  <a:gd name="T38" fmla="*/ 305 w 123"/>
                  <a:gd name="T39" fmla="*/ 160 h 98"/>
                  <a:gd name="T40" fmla="*/ 297 w 123"/>
                  <a:gd name="T41" fmla="*/ 146 h 98"/>
                  <a:gd name="T42" fmla="*/ 305 w 123"/>
                  <a:gd name="T43" fmla="*/ 133 h 98"/>
                  <a:gd name="T44" fmla="*/ 316 w 123"/>
                  <a:gd name="T45" fmla="*/ 123 h 98"/>
                  <a:gd name="T46" fmla="*/ 329 w 123"/>
                  <a:gd name="T47" fmla="*/ 104 h 98"/>
                  <a:gd name="T48" fmla="*/ 318 w 123"/>
                  <a:gd name="T49" fmla="*/ 88 h 98"/>
                  <a:gd name="T50" fmla="*/ 310 w 123"/>
                  <a:gd name="T51" fmla="*/ 64 h 98"/>
                  <a:gd name="T52" fmla="*/ 305 w 123"/>
                  <a:gd name="T53" fmla="*/ 53 h 98"/>
                  <a:gd name="T54" fmla="*/ 300 w 123"/>
                  <a:gd name="T55" fmla="*/ 59 h 98"/>
                  <a:gd name="T56" fmla="*/ 276 w 123"/>
                  <a:gd name="T57" fmla="*/ 61 h 98"/>
                  <a:gd name="T58" fmla="*/ 259 w 123"/>
                  <a:gd name="T59" fmla="*/ 64 h 98"/>
                  <a:gd name="T60" fmla="*/ 257 w 123"/>
                  <a:gd name="T61" fmla="*/ 51 h 98"/>
                  <a:gd name="T62" fmla="*/ 246 w 123"/>
                  <a:gd name="T63" fmla="*/ 45 h 98"/>
                  <a:gd name="T64" fmla="*/ 241 w 123"/>
                  <a:gd name="T65" fmla="*/ 59 h 98"/>
                  <a:gd name="T66" fmla="*/ 235 w 123"/>
                  <a:gd name="T67" fmla="*/ 59 h 98"/>
                  <a:gd name="T68" fmla="*/ 225 w 123"/>
                  <a:gd name="T69" fmla="*/ 59 h 98"/>
                  <a:gd name="T70" fmla="*/ 214 w 123"/>
                  <a:gd name="T71" fmla="*/ 61 h 98"/>
                  <a:gd name="T72" fmla="*/ 201 w 123"/>
                  <a:gd name="T73" fmla="*/ 61 h 98"/>
                  <a:gd name="T74" fmla="*/ 195 w 123"/>
                  <a:gd name="T75" fmla="*/ 61 h 98"/>
                  <a:gd name="T76" fmla="*/ 206 w 123"/>
                  <a:gd name="T77" fmla="*/ 45 h 98"/>
                  <a:gd name="T78" fmla="*/ 209 w 123"/>
                  <a:gd name="T79" fmla="*/ 27 h 98"/>
                  <a:gd name="T80" fmla="*/ 201 w 123"/>
                  <a:gd name="T81" fmla="*/ 3 h 98"/>
                  <a:gd name="T82" fmla="*/ 201 w 123"/>
                  <a:gd name="T83" fmla="*/ 3 h 98"/>
                  <a:gd name="T84" fmla="*/ 187 w 123"/>
                  <a:gd name="T85" fmla="*/ 16 h 98"/>
                  <a:gd name="T86" fmla="*/ 171 w 123"/>
                  <a:gd name="T87" fmla="*/ 8 h 98"/>
                  <a:gd name="T88" fmla="*/ 155 w 123"/>
                  <a:gd name="T89" fmla="*/ 13 h 98"/>
                  <a:gd name="T90" fmla="*/ 131 w 123"/>
                  <a:gd name="T91" fmla="*/ 11 h 98"/>
                  <a:gd name="T92" fmla="*/ 107 w 123"/>
                  <a:gd name="T93" fmla="*/ 16 h 98"/>
                  <a:gd name="T94" fmla="*/ 99 w 123"/>
                  <a:gd name="T95" fmla="*/ 13 h 98"/>
                  <a:gd name="T96" fmla="*/ 99 w 123"/>
                  <a:gd name="T97" fmla="*/ 16 h 98"/>
                  <a:gd name="T98" fmla="*/ 96 w 123"/>
                  <a:gd name="T99" fmla="*/ 35 h 98"/>
                  <a:gd name="T100" fmla="*/ 86 w 123"/>
                  <a:gd name="T101" fmla="*/ 59 h 98"/>
                  <a:gd name="T102" fmla="*/ 64 w 123"/>
                  <a:gd name="T103" fmla="*/ 67 h 98"/>
                  <a:gd name="T104" fmla="*/ 59 w 123"/>
                  <a:gd name="T105" fmla="*/ 83 h 98"/>
                  <a:gd name="T106" fmla="*/ 40 w 123"/>
                  <a:gd name="T107" fmla="*/ 83 h 98"/>
                  <a:gd name="T108" fmla="*/ 29 w 123"/>
                  <a:gd name="T109" fmla="*/ 85 h 98"/>
                  <a:gd name="T110" fmla="*/ 0 w 123"/>
                  <a:gd name="T111" fmla="*/ 96 h 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23" h="98">
                    <a:moveTo>
                      <a:pt x="0" y="36"/>
                    </a:moveTo>
                    <a:cubicBezTo>
                      <a:pt x="1" y="38"/>
                      <a:pt x="2" y="39"/>
                      <a:pt x="3" y="39"/>
                    </a:cubicBezTo>
                    <a:cubicBezTo>
                      <a:pt x="6" y="39"/>
                      <a:pt x="9" y="40"/>
                      <a:pt x="8" y="45"/>
                    </a:cubicBezTo>
                    <a:cubicBezTo>
                      <a:pt x="8" y="50"/>
                      <a:pt x="6" y="54"/>
                      <a:pt x="9" y="58"/>
                    </a:cubicBezTo>
                    <a:cubicBezTo>
                      <a:pt x="12" y="62"/>
                      <a:pt x="13" y="65"/>
                      <a:pt x="16" y="66"/>
                    </a:cubicBezTo>
                    <a:cubicBezTo>
                      <a:pt x="19" y="68"/>
                      <a:pt x="22" y="62"/>
                      <a:pt x="25" y="68"/>
                    </a:cubicBezTo>
                    <a:cubicBezTo>
                      <a:pt x="28" y="75"/>
                      <a:pt x="15" y="77"/>
                      <a:pt x="30" y="77"/>
                    </a:cubicBezTo>
                    <a:cubicBezTo>
                      <a:pt x="44" y="76"/>
                      <a:pt x="58" y="81"/>
                      <a:pt x="62" y="83"/>
                    </a:cubicBezTo>
                    <a:cubicBezTo>
                      <a:pt x="65" y="84"/>
                      <a:pt x="67" y="83"/>
                      <a:pt x="70" y="86"/>
                    </a:cubicBezTo>
                    <a:cubicBezTo>
                      <a:pt x="74" y="89"/>
                      <a:pt x="76" y="84"/>
                      <a:pt x="80" y="87"/>
                    </a:cubicBezTo>
                    <a:cubicBezTo>
                      <a:pt x="84" y="90"/>
                      <a:pt x="86" y="87"/>
                      <a:pt x="89" y="93"/>
                    </a:cubicBezTo>
                    <a:cubicBezTo>
                      <a:pt x="92" y="98"/>
                      <a:pt x="92" y="96"/>
                      <a:pt x="96" y="96"/>
                    </a:cubicBezTo>
                    <a:cubicBezTo>
                      <a:pt x="97" y="96"/>
                      <a:pt x="101" y="96"/>
                      <a:pt x="105" y="96"/>
                    </a:cubicBezTo>
                    <a:cubicBezTo>
                      <a:pt x="106" y="96"/>
                      <a:pt x="106" y="96"/>
                      <a:pt x="106" y="96"/>
                    </a:cubicBezTo>
                    <a:cubicBezTo>
                      <a:pt x="106" y="95"/>
                      <a:pt x="106" y="93"/>
                      <a:pt x="106" y="92"/>
                    </a:cubicBezTo>
                    <a:cubicBezTo>
                      <a:pt x="106" y="89"/>
                      <a:pt x="108" y="88"/>
                      <a:pt x="108" y="86"/>
                    </a:cubicBezTo>
                    <a:cubicBezTo>
                      <a:pt x="107" y="84"/>
                      <a:pt x="106" y="78"/>
                      <a:pt x="104" y="74"/>
                    </a:cubicBezTo>
                    <a:cubicBezTo>
                      <a:pt x="103" y="69"/>
                      <a:pt x="103" y="68"/>
                      <a:pt x="104" y="66"/>
                    </a:cubicBezTo>
                    <a:cubicBezTo>
                      <a:pt x="104" y="64"/>
                      <a:pt x="106" y="64"/>
                      <a:pt x="107" y="63"/>
                    </a:cubicBezTo>
                    <a:cubicBezTo>
                      <a:pt x="108" y="62"/>
                      <a:pt x="114" y="60"/>
                      <a:pt x="114" y="60"/>
                    </a:cubicBezTo>
                    <a:cubicBezTo>
                      <a:pt x="114" y="60"/>
                      <a:pt x="114" y="57"/>
                      <a:pt x="111" y="55"/>
                    </a:cubicBezTo>
                    <a:cubicBezTo>
                      <a:pt x="109" y="52"/>
                      <a:pt x="112" y="51"/>
                      <a:pt x="114" y="50"/>
                    </a:cubicBezTo>
                    <a:cubicBezTo>
                      <a:pt x="115" y="48"/>
                      <a:pt x="117" y="47"/>
                      <a:pt x="118" y="46"/>
                    </a:cubicBezTo>
                    <a:cubicBezTo>
                      <a:pt x="119" y="44"/>
                      <a:pt x="123" y="39"/>
                      <a:pt x="123" y="39"/>
                    </a:cubicBezTo>
                    <a:cubicBezTo>
                      <a:pt x="123" y="39"/>
                      <a:pt x="121" y="36"/>
                      <a:pt x="119" y="33"/>
                    </a:cubicBezTo>
                    <a:cubicBezTo>
                      <a:pt x="117" y="31"/>
                      <a:pt x="115" y="27"/>
                      <a:pt x="116" y="24"/>
                    </a:cubicBezTo>
                    <a:cubicBezTo>
                      <a:pt x="116" y="20"/>
                      <a:pt x="114" y="20"/>
                      <a:pt x="114" y="20"/>
                    </a:cubicBezTo>
                    <a:cubicBezTo>
                      <a:pt x="114" y="21"/>
                      <a:pt x="113" y="22"/>
                      <a:pt x="112" y="22"/>
                    </a:cubicBezTo>
                    <a:cubicBezTo>
                      <a:pt x="111" y="22"/>
                      <a:pt x="105" y="22"/>
                      <a:pt x="103" y="23"/>
                    </a:cubicBezTo>
                    <a:cubicBezTo>
                      <a:pt x="101" y="24"/>
                      <a:pt x="98" y="25"/>
                      <a:pt x="97" y="24"/>
                    </a:cubicBezTo>
                    <a:cubicBezTo>
                      <a:pt x="97" y="23"/>
                      <a:pt x="97" y="20"/>
                      <a:pt x="96" y="19"/>
                    </a:cubicBezTo>
                    <a:cubicBezTo>
                      <a:pt x="95" y="18"/>
                      <a:pt x="93" y="16"/>
                      <a:pt x="92" y="17"/>
                    </a:cubicBezTo>
                    <a:cubicBezTo>
                      <a:pt x="92" y="18"/>
                      <a:pt x="91" y="22"/>
                      <a:pt x="90" y="22"/>
                    </a:cubicBezTo>
                    <a:cubicBezTo>
                      <a:pt x="89" y="23"/>
                      <a:pt x="89" y="22"/>
                      <a:pt x="88" y="22"/>
                    </a:cubicBezTo>
                    <a:cubicBezTo>
                      <a:pt x="86" y="23"/>
                      <a:pt x="85" y="21"/>
                      <a:pt x="84" y="22"/>
                    </a:cubicBezTo>
                    <a:cubicBezTo>
                      <a:pt x="83" y="24"/>
                      <a:pt x="82" y="23"/>
                      <a:pt x="80" y="23"/>
                    </a:cubicBezTo>
                    <a:cubicBezTo>
                      <a:pt x="78" y="24"/>
                      <a:pt x="76" y="23"/>
                      <a:pt x="75" y="23"/>
                    </a:cubicBezTo>
                    <a:cubicBezTo>
                      <a:pt x="74" y="24"/>
                      <a:pt x="73" y="23"/>
                      <a:pt x="73" y="23"/>
                    </a:cubicBezTo>
                    <a:cubicBezTo>
                      <a:pt x="73" y="23"/>
                      <a:pt x="76" y="19"/>
                      <a:pt x="77" y="17"/>
                    </a:cubicBezTo>
                    <a:cubicBezTo>
                      <a:pt x="77" y="15"/>
                      <a:pt x="78" y="12"/>
                      <a:pt x="78" y="10"/>
                    </a:cubicBezTo>
                    <a:cubicBezTo>
                      <a:pt x="77" y="8"/>
                      <a:pt x="75" y="1"/>
                      <a:pt x="75" y="1"/>
                    </a:cubicBezTo>
                    <a:cubicBezTo>
                      <a:pt x="75" y="1"/>
                      <a:pt x="75" y="1"/>
                      <a:pt x="75" y="1"/>
                    </a:cubicBezTo>
                    <a:cubicBezTo>
                      <a:pt x="73" y="3"/>
                      <a:pt x="71" y="6"/>
                      <a:pt x="70" y="6"/>
                    </a:cubicBezTo>
                    <a:cubicBezTo>
                      <a:pt x="67" y="7"/>
                      <a:pt x="67" y="5"/>
                      <a:pt x="64" y="3"/>
                    </a:cubicBezTo>
                    <a:cubicBezTo>
                      <a:pt x="60" y="0"/>
                      <a:pt x="60" y="4"/>
                      <a:pt x="58" y="5"/>
                    </a:cubicBezTo>
                    <a:cubicBezTo>
                      <a:pt x="56" y="6"/>
                      <a:pt x="51" y="5"/>
                      <a:pt x="49" y="4"/>
                    </a:cubicBezTo>
                    <a:cubicBezTo>
                      <a:pt x="46" y="3"/>
                      <a:pt x="42" y="5"/>
                      <a:pt x="40" y="6"/>
                    </a:cubicBezTo>
                    <a:cubicBezTo>
                      <a:pt x="39" y="6"/>
                      <a:pt x="38" y="6"/>
                      <a:pt x="37" y="5"/>
                    </a:cubicBezTo>
                    <a:cubicBezTo>
                      <a:pt x="37" y="6"/>
                      <a:pt x="37" y="6"/>
                      <a:pt x="37" y="6"/>
                    </a:cubicBezTo>
                    <a:cubicBezTo>
                      <a:pt x="36" y="9"/>
                      <a:pt x="36" y="12"/>
                      <a:pt x="36" y="13"/>
                    </a:cubicBezTo>
                    <a:cubicBezTo>
                      <a:pt x="37" y="14"/>
                      <a:pt x="33" y="20"/>
                      <a:pt x="32" y="22"/>
                    </a:cubicBezTo>
                    <a:cubicBezTo>
                      <a:pt x="31" y="23"/>
                      <a:pt x="25" y="23"/>
                      <a:pt x="24" y="25"/>
                    </a:cubicBezTo>
                    <a:cubicBezTo>
                      <a:pt x="22" y="26"/>
                      <a:pt x="24" y="30"/>
                      <a:pt x="22" y="31"/>
                    </a:cubicBezTo>
                    <a:cubicBezTo>
                      <a:pt x="20" y="32"/>
                      <a:pt x="15" y="31"/>
                      <a:pt x="15" y="31"/>
                    </a:cubicBezTo>
                    <a:cubicBezTo>
                      <a:pt x="15" y="31"/>
                      <a:pt x="14" y="32"/>
                      <a:pt x="11" y="32"/>
                    </a:cubicBezTo>
                    <a:cubicBezTo>
                      <a:pt x="9" y="32"/>
                      <a:pt x="2" y="32"/>
                      <a:pt x="0" y="36"/>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28" name="Freeform 15">
                <a:extLst>
                  <a:ext uri="{FF2B5EF4-FFF2-40B4-BE49-F238E27FC236}">
                    <a16:creationId xmlns:a16="http://schemas.microsoft.com/office/drawing/2014/main" id="{A4B7CFE1-58AF-43B0-9089-DB3763CBFE23}"/>
                  </a:ext>
                </a:extLst>
              </p:cNvPr>
              <p:cNvSpPr>
                <a:spLocks/>
              </p:cNvSpPr>
              <p:nvPr/>
            </p:nvSpPr>
            <p:spPr bwMode="auto">
              <a:xfrm>
                <a:off x="3821105" y="3154722"/>
                <a:ext cx="487111" cy="694305"/>
              </a:xfrm>
              <a:custGeom>
                <a:avLst/>
                <a:gdLst>
                  <a:gd name="T0" fmla="*/ 5 w 93"/>
                  <a:gd name="T1" fmla="*/ 109 h 133"/>
                  <a:gd name="T2" fmla="*/ 3 w 93"/>
                  <a:gd name="T3" fmla="*/ 133 h 133"/>
                  <a:gd name="T4" fmla="*/ 29 w 93"/>
                  <a:gd name="T5" fmla="*/ 144 h 133"/>
                  <a:gd name="T6" fmla="*/ 59 w 93"/>
                  <a:gd name="T7" fmla="*/ 165 h 133"/>
                  <a:gd name="T8" fmla="*/ 54 w 93"/>
                  <a:gd name="T9" fmla="*/ 195 h 133"/>
                  <a:gd name="T10" fmla="*/ 67 w 93"/>
                  <a:gd name="T11" fmla="*/ 200 h 133"/>
                  <a:gd name="T12" fmla="*/ 62 w 93"/>
                  <a:gd name="T13" fmla="*/ 224 h 133"/>
                  <a:gd name="T14" fmla="*/ 59 w 93"/>
                  <a:gd name="T15" fmla="*/ 256 h 133"/>
                  <a:gd name="T16" fmla="*/ 67 w 93"/>
                  <a:gd name="T17" fmla="*/ 272 h 133"/>
                  <a:gd name="T18" fmla="*/ 78 w 93"/>
                  <a:gd name="T19" fmla="*/ 296 h 133"/>
                  <a:gd name="T20" fmla="*/ 70 w 93"/>
                  <a:gd name="T21" fmla="*/ 344 h 133"/>
                  <a:gd name="T22" fmla="*/ 72 w 93"/>
                  <a:gd name="T23" fmla="*/ 344 h 133"/>
                  <a:gd name="T24" fmla="*/ 75 w 93"/>
                  <a:gd name="T25" fmla="*/ 347 h 133"/>
                  <a:gd name="T26" fmla="*/ 96 w 93"/>
                  <a:gd name="T27" fmla="*/ 355 h 133"/>
                  <a:gd name="T28" fmla="*/ 115 w 93"/>
                  <a:gd name="T29" fmla="*/ 320 h 133"/>
                  <a:gd name="T30" fmla="*/ 145 w 93"/>
                  <a:gd name="T31" fmla="*/ 312 h 133"/>
                  <a:gd name="T32" fmla="*/ 163 w 93"/>
                  <a:gd name="T33" fmla="*/ 310 h 133"/>
                  <a:gd name="T34" fmla="*/ 163 w 93"/>
                  <a:gd name="T35" fmla="*/ 272 h 133"/>
                  <a:gd name="T36" fmla="*/ 182 w 93"/>
                  <a:gd name="T37" fmla="*/ 251 h 133"/>
                  <a:gd name="T38" fmla="*/ 193 w 93"/>
                  <a:gd name="T39" fmla="*/ 254 h 133"/>
                  <a:gd name="T40" fmla="*/ 214 w 93"/>
                  <a:gd name="T41" fmla="*/ 254 h 133"/>
                  <a:gd name="T42" fmla="*/ 244 w 93"/>
                  <a:gd name="T43" fmla="*/ 232 h 133"/>
                  <a:gd name="T44" fmla="*/ 246 w 93"/>
                  <a:gd name="T45" fmla="*/ 214 h 133"/>
                  <a:gd name="T46" fmla="*/ 244 w 93"/>
                  <a:gd name="T47" fmla="*/ 184 h 133"/>
                  <a:gd name="T48" fmla="*/ 241 w 93"/>
                  <a:gd name="T49" fmla="*/ 147 h 133"/>
                  <a:gd name="T50" fmla="*/ 233 w 93"/>
                  <a:gd name="T51" fmla="*/ 115 h 133"/>
                  <a:gd name="T52" fmla="*/ 220 w 93"/>
                  <a:gd name="T53" fmla="*/ 88 h 133"/>
                  <a:gd name="T54" fmla="*/ 220 w 93"/>
                  <a:gd name="T55" fmla="*/ 67 h 133"/>
                  <a:gd name="T56" fmla="*/ 220 w 93"/>
                  <a:gd name="T57" fmla="*/ 43 h 133"/>
                  <a:gd name="T58" fmla="*/ 217 w 93"/>
                  <a:gd name="T59" fmla="*/ 43 h 133"/>
                  <a:gd name="T60" fmla="*/ 193 w 93"/>
                  <a:gd name="T61" fmla="*/ 43 h 133"/>
                  <a:gd name="T62" fmla="*/ 174 w 93"/>
                  <a:gd name="T63" fmla="*/ 35 h 133"/>
                  <a:gd name="T64" fmla="*/ 150 w 93"/>
                  <a:gd name="T65" fmla="*/ 19 h 133"/>
                  <a:gd name="T66" fmla="*/ 123 w 93"/>
                  <a:gd name="T67" fmla="*/ 16 h 133"/>
                  <a:gd name="T68" fmla="*/ 102 w 93"/>
                  <a:gd name="T69" fmla="*/ 8 h 133"/>
                  <a:gd name="T70" fmla="*/ 78 w 93"/>
                  <a:gd name="T71" fmla="*/ 0 h 133"/>
                  <a:gd name="T72" fmla="*/ 78 w 93"/>
                  <a:gd name="T73" fmla="*/ 3 h 133"/>
                  <a:gd name="T74" fmla="*/ 75 w 93"/>
                  <a:gd name="T75" fmla="*/ 16 h 133"/>
                  <a:gd name="T76" fmla="*/ 94 w 93"/>
                  <a:gd name="T77" fmla="*/ 37 h 133"/>
                  <a:gd name="T78" fmla="*/ 88 w 93"/>
                  <a:gd name="T79" fmla="*/ 59 h 133"/>
                  <a:gd name="T80" fmla="*/ 75 w 93"/>
                  <a:gd name="T81" fmla="*/ 67 h 133"/>
                  <a:gd name="T82" fmla="*/ 75 w 93"/>
                  <a:gd name="T83" fmla="*/ 80 h 133"/>
                  <a:gd name="T84" fmla="*/ 67 w 93"/>
                  <a:gd name="T85" fmla="*/ 93 h 133"/>
                  <a:gd name="T86" fmla="*/ 51 w 93"/>
                  <a:gd name="T87" fmla="*/ 96 h 133"/>
                  <a:gd name="T88" fmla="*/ 32 w 93"/>
                  <a:gd name="T89" fmla="*/ 104 h 133"/>
                  <a:gd name="T90" fmla="*/ 16 w 93"/>
                  <a:gd name="T91" fmla="*/ 115 h 133"/>
                  <a:gd name="T92" fmla="*/ 8 w 93"/>
                  <a:gd name="T93" fmla="*/ 107 h 133"/>
                  <a:gd name="T94" fmla="*/ 5 w 93"/>
                  <a:gd name="T95" fmla="*/ 109 h 13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3" h="133">
                    <a:moveTo>
                      <a:pt x="2" y="41"/>
                    </a:moveTo>
                    <a:cubicBezTo>
                      <a:pt x="1" y="45"/>
                      <a:pt x="0" y="49"/>
                      <a:pt x="1" y="50"/>
                    </a:cubicBezTo>
                    <a:cubicBezTo>
                      <a:pt x="4" y="52"/>
                      <a:pt x="8" y="54"/>
                      <a:pt x="11" y="54"/>
                    </a:cubicBezTo>
                    <a:cubicBezTo>
                      <a:pt x="15" y="54"/>
                      <a:pt x="22" y="59"/>
                      <a:pt x="22" y="62"/>
                    </a:cubicBezTo>
                    <a:cubicBezTo>
                      <a:pt x="22" y="65"/>
                      <a:pt x="19" y="72"/>
                      <a:pt x="20" y="73"/>
                    </a:cubicBezTo>
                    <a:cubicBezTo>
                      <a:pt x="21" y="73"/>
                      <a:pt x="24" y="73"/>
                      <a:pt x="25" y="75"/>
                    </a:cubicBezTo>
                    <a:cubicBezTo>
                      <a:pt x="26" y="78"/>
                      <a:pt x="24" y="80"/>
                      <a:pt x="23" y="84"/>
                    </a:cubicBezTo>
                    <a:cubicBezTo>
                      <a:pt x="22" y="87"/>
                      <a:pt x="21" y="93"/>
                      <a:pt x="22" y="96"/>
                    </a:cubicBezTo>
                    <a:cubicBezTo>
                      <a:pt x="24" y="98"/>
                      <a:pt x="23" y="99"/>
                      <a:pt x="25" y="102"/>
                    </a:cubicBezTo>
                    <a:cubicBezTo>
                      <a:pt x="26" y="106"/>
                      <a:pt x="29" y="106"/>
                      <a:pt x="29" y="111"/>
                    </a:cubicBezTo>
                    <a:cubicBezTo>
                      <a:pt x="29" y="115"/>
                      <a:pt x="29" y="122"/>
                      <a:pt x="26" y="129"/>
                    </a:cubicBezTo>
                    <a:cubicBezTo>
                      <a:pt x="27" y="129"/>
                      <a:pt x="27" y="129"/>
                      <a:pt x="27" y="129"/>
                    </a:cubicBezTo>
                    <a:cubicBezTo>
                      <a:pt x="27" y="129"/>
                      <a:pt x="28" y="129"/>
                      <a:pt x="28" y="130"/>
                    </a:cubicBezTo>
                    <a:cubicBezTo>
                      <a:pt x="31" y="131"/>
                      <a:pt x="36" y="133"/>
                      <a:pt x="36" y="133"/>
                    </a:cubicBezTo>
                    <a:cubicBezTo>
                      <a:pt x="36" y="133"/>
                      <a:pt x="41" y="124"/>
                      <a:pt x="43" y="120"/>
                    </a:cubicBezTo>
                    <a:cubicBezTo>
                      <a:pt x="46" y="117"/>
                      <a:pt x="50" y="118"/>
                      <a:pt x="54" y="117"/>
                    </a:cubicBezTo>
                    <a:cubicBezTo>
                      <a:pt x="57" y="115"/>
                      <a:pt x="61" y="116"/>
                      <a:pt x="61" y="116"/>
                    </a:cubicBezTo>
                    <a:cubicBezTo>
                      <a:pt x="61" y="116"/>
                      <a:pt x="61" y="104"/>
                      <a:pt x="61" y="102"/>
                    </a:cubicBezTo>
                    <a:cubicBezTo>
                      <a:pt x="60" y="99"/>
                      <a:pt x="66" y="95"/>
                      <a:pt x="68" y="94"/>
                    </a:cubicBezTo>
                    <a:cubicBezTo>
                      <a:pt x="70" y="92"/>
                      <a:pt x="72" y="95"/>
                      <a:pt x="72" y="95"/>
                    </a:cubicBezTo>
                    <a:cubicBezTo>
                      <a:pt x="80" y="95"/>
                      <a:pt x="80" y="95"/>
                      <a:pt x="80" y="95"/>
                    </a:cubicBezTo>
                    <a:cubicBezTo>
                      <a:pt x="82" y="92"/>
                      <a:pt x="91" y="87"/>
                      <a:pt x="91" y="87"/>
                    </a:cubicBezTo>
                    <a:cubicBezTo>
                      <a:pt x="91" y="87"/>
                      <a:pt x="91" y="83"/>
                      <a:pt x="92" y="80"/>
                    </a:cubicBezTo>
                    <a:cubicBezTo>
                      <a:pt x="93" y="77"/>
                      <a:pt x="91" y="73"/>
                      <a:pt x="91" y="69"/>
                    </a:cubicBezTo>
                    <a:cubicBezTo>
                      <a:pt x="91" y="66"/>
                      <a:pt x="91" y="62"/>
                      <a:pt x="90" y="55"/>
                    </a:cubicBezTo>
                    <a:cubicBezTo>
                      <a:pt x="90" y="49"/>
                      <a:pt x="89" y="48"/>
                      <a:pt x="87" y="43"/>
                    </a:cubicBezTo>
                    <a:cubicBezTo>
                      <a:pt x="85" y="37"/>
                      <a:pt x="85" y="37"/>
                      <a:pt x="82" y="33"/>
                    </a:cubicBezTo>
                    <a:cubicBezTo>
                      <a:pt x="80" y="29"/>
                      <a:pt x="82" y="28"/>
                      <a:pt x="82" y="25"/>
                    </a:cubicBezTo>
                    <a:cubicBezTo>
                      <a:pt x="83" y="23"/>
                      <a:pt x="82" y="20"/>
                      <a:pt x="82" y="16"/>
                    </a:cubicBezTo>
                    <a:cubicBezTo>
                      <a:pt x="81" y="16"/>
                      <a:pt x="81" y="16"/>
                      <a:pt x="81" y="16"/>
                    </a:cubicBezTo>
                    <a:cubicBezTo>
                      <a:pt x="77" y="16"/>
                      <a:pt x="73" y="16"/>
                      <a:pt x="72" y="16"/>
                    </a:cubicBezTo>
                    <a:cubicBezTo>
                      <a:pt x="68" y="16"/>
                      <a:pt x="68" y="18"/>
                      <a:pt x="65" y="13"/>
                    </a:cubicBezTo>
                    <a:cubicBezTo>
                      <a:pt x="62" y="7"/>
                      <a:pt x="60" y="10"/>
                      <a:pt x="56" y="7"/>
                    </a:cubicBezTo>
                    <a:cubicBezTo>
                      <a:pt x="52" y="4"/>
                      <a:pt x="50" y="9"/>
                      <a:pt x="46" y="6"/>
                    </a:cubicBezTo>
                    <a:cubicBezTo>
                      <a:pt x="43" y="3"/>
                      <a:pt x="41" y="4"/>
                      <a:pt x="38" y="3"/>
                    </a:cubicBezTo>
                    <a:cubicBezTo>
                      <a:pt x="36" y="2"/>
                      <a:pt x="33" y="1"/>
                      <a:pt x="29" y="0"/>
                    </a:cubicBezTo>
                    <a:cubicBezTo>
                      <a:pt x="29" y="1"/>
                      <a:pt x="29" y="1"/>
                      <a:pt x="29" y="1"/>
                    </a:cubicBezTo>
                    <a:cubicBezTo>
                      <a:pt x="28" y="3"/>
                      <a:pt x="27" y="5"/>
                      <a:pt x="28" y="6"/>
                    </a:cubicBezTo>
                    <a:cubicBezTo>
                      <a:pt x="31" y="9"/>
                      <a:pt x="35" y="12"/>
                      <a:pt x="35" y="14"/>
                    </a:cubicBezTo>
                    <a:cubicBezTo>
                      <a:pt x="35" y="17"/>
                      <a:pt x="35" y="20"/>
                      <a:pt x="33" y="22"/>
                    </a:cubicBezTo>
                    <a:cubicBezTo>
                      <a:pt x="32" y="25"/>
                      <a:pt x="28" y="23"/>
                      <a:pt x="28" y="25"/>
                    </a:cubicBezTo>
                    <a:cubicBezTo>
                      <a:pt x="28" y="26"/>
                      <a:pt x="26" y="26"/>
                      <a:pt x="28" y="30"/>
                    </a:cubicBezTo>
                    <a:cubicBezTo>
                      <a:pt x="29" y="34"/>
                      <a:pt x="28" y="34"/>
                      <a:pt x="25" y="35"/>
                    </a:cubicBezTo>
                    <a:cubicBezTo>
                      <a:pt x="22" y="35"/>
                      <a:pt x="22" y="34"/>
                      <a:pt x="19" y="36"/>
                    </a:cubicBezTo>
                    <a:cubicBezTo>
                      <a:pt x="16" y="38"/>
                      <a:pt x="14" y="36"/>
                      <a:pt x="12" y="39"/>
                    </a:cubicBezTo>
                    <a:cubicBezTo>
                      <a:pt x="10" y="42"/>
                      <a:pt x="8" y="43"/>
                      <a:pt x="6" y="43"/>
                    </a:cubicBezTo>
                    <a:cubicBezTo>
                      <a:pt x="5" y="43"/>
                      <a:pt x="4" y="41"/>
                      <a:pt x="3" y="40"/>
                    </a:cubicBezTo>
                    <a:lnTo>
                      <a:pt x="2" y="41"/>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29" name="Freeform 16">
                <a:extLst>
                  <a:ext uri="{FF2B5EF4-FFF2-40B4-BE49-F238E27FC236}">
                    <a16:creationId xmlns:a16="http://schemas.microsoft.com/office/drawing/2014/main" id="{A5290A4F-FC63-48E9-B556-F7AED1EDF675}"/>
                  </a:ext>
                </a:extLst>
              </p:cNvPr>
              <p:cNvSpPr>
                <a:spLocks/>
              </p:cNvSpPr>
              <p:nvPr/>
            </p:nvSpPr>
            <p:spPr bwMode="auto">
              <a:xfrm>
                <a:off x="3324212" y="2851575"/>
                <a:ext cx="680782" cy="549577"/>
              </a:xfrm>
              <a:custGeom>
                <a:avLst/>
                <a:gdLst>
                  <a:gd name="T0" fmla="*/ 0 w 130"/>
                  <a:gd name="T1" fmla="*/ 131 h 105"/>
                  <a:gd name="T2" fmla="*/ 3 w 130"/>
                  <a:gd name="T3" fmla="*/ 131 h 105"/>
                  <a:gd name="T4" fmla="*/ 19 w 130"/>
                  <a:gd name="T5" fmla="*/ 134 h 105"/>
                  <a:gd name="T6" fmla="*/ 43 w 130"/>
                  <a:gd name="T7" fmla="*/ 134 h 105"/>
                  <a:gd name="T8" fmla="*/ 59 w 130"/>
                  <a:gd name="T9" fmla="*/ 145 h 105"/>
                  <a:gd name="T10" fmla="*/ 70 w 130"/>
                  <a:gd name="T11" fmla="*/ 153 h 105"/>
                  <a:gd name="T12" fmla="*/ 88 w 130"/>
                  <a:gd name="T13" fmla="*/ 150 h 105"/>
                  <a:gd name="T14" fmla="*/ 102 w 130"/>
                  <a:gd name="T15" fmla="*/ 161 h 105"/>
                  <a:gd name="T16" fmla="*/ 115 w 130"/>
                  <a:gd name="T17" fmla="*/ 182 h 105"/>
                  <a:gd name="T18" fmla="*/ 126 w 130"/>
                  <a:gd name="T19" fmla="*/ 193 h 105"/>
                  <a:gd name="T20" fmla="*/ 120 w 130"/>
                  <a:gd name="T21" fmla="*/ 203 h 105"/>
                  <a:gd name="T22" fmla="*/ 115 w 130"/>
                  <a:gd name="T23" fmla="*/ 230 h 105"/>
                  <a:gd name="T24" fmla="*/ 123 w 130"/>
                  <a:gd name="T25" fmla="*/ 246 h 105"/>
                  <a:gd name="T26" fmla="*/ 155 w 130"/>
                  <a:gd name="T27" fmla="*/ 268 h 105"/>
                  <a:gd name="T28" fmla="*/ 163 w 130"/>
                  <a:gd name="T29" fmla="*/ 281 h 105"/>
                  <a:gd name="T30" fmla="*/ 179 w 130"/>
                  <a:gd name="T31" fmla="*/ 273 h 105"/>
                  <a:gd name="T32" fmla="*/ 195 w 130"/>
                  <a:gd name="T33" fmla="*/ 265 h 105"/>
                  <a:gd name="T34" fmla="*/ 214 w 130"/>
                  <a:gd name="T35" fmla="*/ 254 h 105"/>
                  <a:gd name="T36" fmla="*/ 233 w 130"/>
                  <a:gd name="T37" fmla="*/ 257 h 105"/>
                  <a:gd name="T38" fmla="*/ 252 w 130"/>
                  <a:gd name="T39" fmla="*/ 262 h 105"/>
                  <a:gd name="T40" fmla="*/ 270 w 130"/>
                  <a:gd name="T41" fmla="*/ 270 h 105"/>
                  <a:gd name="T42" fmla="*/ 286 w 130"/>
                  <a:gd name="T43" fmla="*/ 260 h 105"/>
                  <a:gd name="T44" fmla="*/ 305 w 130"/>
                  <a:gd name="T45" fmla="*/ 252 h 105"/>
                  <a:gd name="T46" fmla="*/ 321 w 130"/>
                  <a:gd name="T47" fmla="*/ 249 h 105"/>
                  <a:gd name="T48" fmla="*/ 329 w 130"/>
                  <a:gd name="T49" fmla="*/ 236 h 105"/>
                  <a:gd name="T50" fmla="*/ 329 w 130"/>
                  <a:gd name="T51" fmla="*/ 222 h 105"/>
                  <a:gd name="T52" fmla="*/ 345 w 130"/>
                  <a:gd name="T53" fmla="*/ 214 h 105"/>
                  <a:gd name="T54" fmla="*/ 348 w 130"/>
                  <a:gd name="T55" fmla="*/ 193 h 105"/>
                  <a:gd name="T56" fmla="*/ 329 w 130"/>
                  <a:gd name="T57" fmla="*/ 171 h 105"/>
                  <a:gd name="T58" fmla="*/ 332 w 130"/>
                  <a:gd name="T59" fmla="*/ 158 h 105"/>
                  <a:gd name="T60" fmla="*/ 332 w 130"/>
                  <a:gd name="T61" fmla="*/ 155 h 105"/>
                  <a:gd name="T62" fmla="*/ 270 w 130"/>
                  <a:gd name="T63" fmla="*/ 147 h 105"/>
                  <a:gd name="T64" fmla="*/ 257 w 130"/>
                  <a:gd name="T65" fmla="*/ 123 h 105"/>
                  <a:gd name="T66" fmla="*/ 233 w 130"/>
                  <a:gd name="T67" fmla="*/ 118 h 105"/>
                  <a:gd name="T68" fmla="*/ 214 w 130"/>
                  <a:gd name="T69" fmla="*/ 96 h 105"/>
                  <a:gd name="T70" fmla="*/ 211 w 130"/>
                  <a:gd name="T71" fmla="*/ 62 h 105"/>
                  <a:gd name="T72" fmla="*/ 198 w 130"/>
                  <a:gd name="T73" fmla="*/ 45 h 105"/>
                  <a:gd name="T74" fmla="*/ 190 w 130"/>
                  <a:gd name="T75" fmla="*/ 40 h 105"/>
                  <a:gd name="T76" fmla="*/ 190 w 130"/>
                  <a:gd name="T77" fmla="*/ 37 h 105"/>
                  <a:gd name="T78" fmla="*/ 169 w 130"/>
                  <a:gd name="T79" fmla="*/ 59 h 105"/>
                  <a:gd name="T80" fmla="*/ 147 w 130"/>
                  <a:gd name="T81" fmla="*/ 56 h 105"/>
                  <a:gd name="T82" fmla="*/ 128 w 130"/>
                  <a:gd name="T83" fmla="*/ 29 h 105"/>
                  <a:gd name="T84" fmla="*/ 118 w 130"/>
                  <a:gd name="T85" fmla="*/ 13 h 105"/>
                  <a:gd name="T86" fmla="*/ 99 w 130"/>
                  <a:gd name="T87" fmla="*/ 8 h 105"/>
                  <a:gd name="T88" fmla="*/ 83 w 130"/>
                  <a:gd name="T89" fmla="*/ 5 h 105"/>
                  <a:gd name="T90" fmla="*/ 80 w 130"/>
                  <a:gd name="T91" fmla="*/ 5 h 105"/>
                  <a:gd name="T92" fmla="*/ 78 w 130"/>
                  <a:gd name="T93" fmla="*/ 8 h 105"/>
                  <a:gd name="T94" fmla="*/ 62 w 130"/>
                  <a:gd name="T95" fmla="*/ 11 h 105"/>
                  <a:gd name="T96" fmla="*/ 62 w 130"/>
                  <a:gd name="T97" fmla="*/ 32 h 105"/>
                  <a:gd name="T98" fmla="*/ 62 w 130"/>
                  <a:gd name="T99" fmla="*/ 40 h 105"/>
                  <a:gd name="T100" fmla="*/ 72 w 130"/>
                  <a:gd name="T101" fmla="*/ 56 h 105"/>
                  <a:gd name="T102" fmla="*/ 64 w 130"/>
                  <a:gd name="T103" fmla="*/ 64 h 105"/>
                  <a:gd name="T104" fmla="*/ 48 w 130"/>
                  <a:gd name="T105" fmla="*/ 67 h 105"/>
                  <a:gd name="T106" fmla="*/ 40 w 130"/>
                  <a:gd name="T107" fmla="*/ 91 h 105"/>
                  <a:gd name="T108" fmla="*/ 32 w 130"/>
                  <a:gd name="T109" fmla="*/ 102 h 105"/>
                  <a:gd name="T110" fmla="*/ 21 w 130"/>
                  <a:gd name="T111" fmla="*/ 115 h 105"/>
                  <a:gd name="T112" fmla="*/ 13 w 130"/>
                  <a:gd name="T113" fmla="*/ 118 h 105"/>
                  <a:gd name="T114" fmla="*/ 0 w 130"/>
                  <a:gd name="T115" fmla="*/ 128 h 105"/>
                  <a:gd name="T116" fmla="*/ 0 w 130"/>
                  <a:gd name="T117" fmla="*/ 131 h 10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0" h="105">
                    <a:moveTo>
                      <a:pt x="0" y="49"/>
                    </a:moveTo>
                    <a:cubicBezTo>
                      <a:pt x="0" y="49"/>
                      <a:pt x="1" y="49"/>
                      <a:pt x="1" y="49"/>
                    </a:cubicBezTo>
                    <a:cubicBezTo>
                      <a:pt x="4" y="48"/>
                      <a:pt x="4" y="50"/>
                      <a:pt x="7" y="50"/>
                    </a:cubicBezTo>
                    <a:cubicBezTo>
                      <a:pt x="10" y="49"/>
                      <a:pt x="12" y="52"/>
                      <a:pt x="16" y="50"/>
                    </a:cubicBezTo>
                    <a:cubicBezTo>
                      <a:pt x="19" y="48"/>
                      <a:pt x="20" y="52"/>
                      <a:pt x="22" y="54"/>
                    </a:cubicBezTo>
                    <a:cubicBezTo>
                      <a:pt x="23" y="55"/>
                      <a:pt x="22" y="57"/>
                      <a:pt x="26" y="57"/>
                    </a:cubicBezTo>
                    <a:cubicBezTo>
                      <a:pt x="30" y="56"/>
                      <a:pt x="30" y="58"/>
                      <a:pt x="33" y="56"/>
                    </a:cubicBezTo>
                    <a:cubicBezTo>
                      <a:pt x="36" y="54"/>
                      <a:pt x="36" y="58"/>
                      <a:pt x="38" y="60"/>
                    </a:cubicBezTo>
                    <a:cubicBezTo>
                      <a:pt x="41" y="63"/>
                      <a:pt x="41" y="65"/>
                      <a:pt x="43" y="68"/>
                    </a:cubicBezTo>
                    <a:cubicBezTo>
                      <a:pt x="46" y="71"/>
                      <a:pt x="47" y="72"/>
                      <a:pt x="47" y="72"/>
                    </a:cubicBezTo>
                    <a:cubicBezTo>
                      <a:pt x="47" y="72"/>
                      <a:pt x="47" y="74"/>
                      <a:pt x="45" y="76"/>
                    </a:cubicBezTo>
                    <a:cubicBezTo>
                      <a:pt x="43" y="78"/>
                      <a:pt x="44" y="81"/>
                      <a:pt x="43" y="86"/>
                    </a:cubicBezTo>
                    <a:cubicBezTo>
                      <a:pt x="42" y="90"/>
                      <a:pt x="45" y="91"/>
                      <a:pt x="46" y="92"/>
                    </a:cubicBezTo>
                    <a:cubicBezTo>
                      <a:pt x="48" y="93"/>
                      <a:pt x="54" y="99"/>
                      <a:pt x="58" y="100"/>
                    </a:cubicBezTo>
                    <a:cubicBezTo>
                      <a:pt x="62" y="101"/>
                      <a:pt x="61" y="105"/>
                      <a:pt x="61" y="105"/>
                    </a:cubicBezTo>
                    <a:cubicBezTo>
                      <a:pt x="61" y="105"/>
                      <a:pt x="65" y="104"/>
                      <a:pt x="67" y="102"/>
                    </a:cubicBezTo>
                    <a:cubicBezTo>
                      <a:pt x="69" y="100"/>
                      <a:pt x="71" y="102"/>
                      <a:pt x="73" y="99"/>
                    </a:cubicBezTo>
                    <a:cubicBezTo>
                      <a:pt x="75" y="97"/>
                      <a:pt x="77" y="97"/>
                      <a:pt x="80" y="95"/>
                    </a:cubicBezTo>
                    <a:cubicBezTo>
                      <a:pt x="83" y="93"/>
                      <a:pt x="85" y="97"/>
                      <a:pt x="87" y="96"/>
                    </a:cubicBezTo>
                    <a:cubicBezTo>
                      <a:pt x="90" y="96"/>
                      <a:pt x="91" y="99"/>
                      <a:pt x="94" y="98"/>
                    </a:cubicBezTo>
                    <a:cubicBezTo>
                      <a:pt x="98" y="96"/>
                      <a:pt x="99" y="101"/>
                      <a:pt x="101" y="101"/>
                    </a:cubicBezTo>
                    <a:cubicBezTo>
                      <a:pt x="103" y="101"/>
                      <a:pt x="105" y="100"/>
                      <a:pt x="107" y="97"/>
                    </a:cubicBezTo>
                    <a:cubicBezTo>
                      <a:pt x="109" y="94"/>
                      <a:pt x="112" y="96"/>
                      <a:pt x="114" y="94"/>
                    </a:cubicBezTo>
                    <a:cubicBezTo>
                      <a:pt x="117" y="92"/>
                      <a:pt x="117" y="93"/>
                      <a:pt x="120" y="93"/>
                    </a:cubicBezTo>
                    <a:cubicBezTo>
                      <a:pt x="123" y="92"/>
                      <a:pt x="125" y="92"/>
                      <a:pt x="123" y="88"/>
                    </a:cubicBezTo>
                    <a:cubicBezTo>
                      <a:pt x="121" y="84"/>
                      <a:pt x="123" y="84"/>
                      <a:pt x="123" y="83"/>
                    </a:cubicBezTo>
                    <a:cubicBezTo>
                      <a:pt x="123" y="81"/>
                      <a:pt x="127" y="83"/>
                      <a:pt x="129" y="80"/>
                    </a:cubicBezTo>
                    <a:cubicBezTo>
                      <a:pt x="130" y="78"/>
                      <a:pt x="130" y="75"/>
                      <a:pt x="130" y="72"/>
                    </a:cubicBezTo>
                    <a:cubicBezTo>
                      <a:pt x="130" y="70"/>
                      <a:pt x="126" y="67"/>
                      <a:pt x="123" y="64"/>
                    </a:cubicBezTo>
                    <a:cubicBezTo>
                      <a:pt x="122" y="63"/>
                      <a:pt x="123" y="61"/>
                      <a:pt x="124" y="59"/>
                    </a:cubicBezTo>
                    <a:cubicBezTo>
                      <a:pt x="124" y="58"/>
                      <a:pt x="124" y="58"/>
                      <a:pt x="124" y="58"/>
                    </a:cubicBezTo>
                    <a:cubicBezTo>
                      <a:pt x="118" y="56"/>
                      <a:pt x="109" y="55"/>
                      <a:pt x="101" y="55"/>
                    </a:cubicBezTo>
                    <a:cubicBezTo>
                      <a:pt x="86" y="55"/>
                      <a:pt x="99" y="53"/>
                      <a:pt x="96" y="46"/>
                    </a:cubicBezTo>
                    <a:cubicBezTo>
                      <a:pt x="93" y="40"/>
                      <a:pt x="90" y="46"/>
                      <a:pt x="87" y="44"/>
                    </a:cubicBezTo>
                    <a:cubicBezTo>
                      <a:pt x="84" y="43"/>
                      <a:pt x="83" y="40"/>
                      <a:pt x="80" y="36"/>
                    </a:cubicBezTo>
                    <a:cubicBezTo>
                      <a:pt x="77" y="32"/>
                      <a:pt x="79" y="28"/>
                      <a:pt x="79" y="23"/>
                    </a:cubicBezTo>
                    <a:cubicBezTo>
                      <a:pt x="80" y="18"/>
                      <a:pt x="77" y="17"/>
                      <a:pt x="74" y="17"/>
                    </a:cubicBezTo>
                    <a:cubicBezTo>
                      <a:pt x="73" y="17"/>
                      <a:pt x="72" y="16"/>
                      <a:pt x="71" y="15"/>
                    </a:cubicBezTo>
                    <a:cubicBezTo>
                      <a:pt x="71" y="14"/>
                      <a:pt x="71" y="14"/>
                      <a:pt x="71" y="14"/>
                    </a:cubicBezTo>
                    <a:cubicBezTo>
                      <a:pt x="69" y="19"/>
                      <a:pt x="65" y="22"/>
                      <a:pt x="63" y="22"/>
                    </a:cubicBezTo>
                    <a:cubicBezTo>
                      <a:pt x="61" y="22"/>
                      <a:pt x="59" y="22"/>
                      <a:pt x="55" y="21"/>
                    </a:cubicBezTo>
                    <a:cubicBezTo>
                      <a:pt x="52" y="19"/>
                      <a:pt x="50" y="13"/>
                      <a:pt x="48" y="11"/>
                    </a:cubicBezTo>
                    <a:cubicBezTo>
                      <a:pt x="47" y="10"/>
                      <a:pt x="47" y="6"/>
                      <a:pt x="44" y="5"/>
                    </a:cubicBezTo>
                    <a:cubicBezTo>
                      <a:pt x="42" y="4"/>
                      <a:pt x="39" y="0"/>
                      <a:pt x="37" y="3"/>
                    </a:cubicBezTo>
                    <a:cubicBezTo>
                      <a:pt x="35" y="6"/>
                      <a:pt x="33" y="3"/>
                      <a:pt x="31" y="2"/>
                    </a:cubicBezTo>
                    <a:cubicBezTo>
                      <a:pt x="30" y="2"/>
                      <a:pt x="30" y="2"/>
                      <a:pt x="30" y="2"/>
                    </a:cubicBezTo>
                    <a:cubicBezTo>
                      <a:pt x="30" y="3"/>
                      <a:pt x="30" y="3"/>
                      <a:pt x="29" y="3"/>
                    </a:cubicBezTo>
                    <a:cubicBezTo>
                      <a:pt x="27" y="4"/>
                      <a:pt x="24" y="2"/>
                      <a:pt x="23" y="4"/>
                    </a:cubicBezTo>
                    <a:cubicBezTo>
                      <a:pt x="21" y="6"/>
                      <a:pt x="23" y="10"/>
                      <a:pt x="23" y="12"/>
                    </a:cubicBezTo>
                    <a:cubicBezTo>
                      <a:pt x="23" y="14"/>
                      <a:pt x="21" y="13"/>
                      <a:pt x="23" y="15"/>
                    </a:cubicBezTo>
                    <a:cubicBezTo>
                      <a:pt x="25" y="18"/>
                      <a:pt x="26" y="19"/>
                      <a:pt x="27" y="21"/>
                    </a:cubicBezTo>
                    <a:cubicBezTo>
                      <a:pt x="28" y="23"/>
                      <a:pt x="26" y="24"/>
                      <a:pt x="24" y="24"/>
                    </a:cubicBezTo>
                    <a:cubicBezTo>
                      <a:pt x="22" y="24"/>
                      <a:pt x="19" y="22"/>
                      <a:pt x="18" y="25"/>
                    </a:cubicBezTo>
                    <a:cubicBezTo>
                      <a:pt x="17" y="29"/>
                      <a:pt x="16" y="32"/>
                      <a:pt x="15" y="34"/>
                    </a:cubicBezTo>
                    <a:cubicBezTo>
                      <a:pt x="14" y="35"/>
                      <a:pt x="12" y="35"/>
                      <a:pt x="12" y="38"/>
                    </a:cubicBezTo>
                    <a:cubicBezTo>
                      <a:pt x="11" y="41"/>
                      <a:pt x="11" y="44"/>
                      <a:pt x="8" y="43"/>
                    </a:cubicBezTo>
                    <a:cubicBezTo>
                      <a:pt x="6" y="42"/>
                      <a:pt x="6" y="41"/>
                      <a:pt x="5" y="44"/>
                    </a:cubicBezTo>
                    <a:cubicBezTo>
                      <a:pt x="4" y="45"/>
                      <a:pt x="3" y="47"/>
                      <a:pt x="0" y="48"/>
                    </a:cubicBezTo>
                    <a:lnTo>
                      <a:pt x="0" y="49"/>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30" name="Freeform 17">
                <a:extLst>
                  <a:ext uri="{FF2B5EF4-FFF2-40B4-BE49-F238E27FC236}">
                    <a16:creationId xmlns:a16="http://schemas.microsoft.com/office/drawing/2014/main" id="{0459374D-8E9A-4BC3-8C4A-78E580FA39D7}"/>
                  </a:ext>
                </a:extLst>
              </p:cNvPr>
              <p:cNvSpPr>
                <a:spLocks/>
              </p:cNvSpPr>
              <p:nvPr/>
            </p:nvSpPr>
            <p:spPr bwMode="auto">
              <a:xfrm>
                <a:off x="3140323" y="3103872"/>
                <a:ext cx="508630" cy="537842"/>
              </a:xfrm>
              <a:custGeom>
                <a:avLst/>
                <a:gdLst>
                  <a:gd name="T0" fmla="*/ 169 w 97"/>
                  <a:gd name="T1" fmla="*/ 275 h 103"/>
                  <a:gd name="T2" fmla="*/ 180 w 97"/>
                  <a:gd name="T3" fmla="*/ 272 h 103"/>
                  <a:gd name="T4" fmla="*/ 196 w 97"/>
                  <a:gd name="T5" fmla="*/ 256 h 103"/>
                  <a:gd name="T6" fmla="*/ 201 w 97"/>
                  <a:gd name="T7" fmla="*/ 232 h 103"/>
                  <a:gd name="T8" fmla="*/ 204 w 97"/>
                  <a:gd name="T9" fmla="*/ 192 h 103"/>
                  <a:gd name="T10" fmla="*/ 217 w 97"/>
                  <a:gd name="T11" fmla="*/ 192 h 103"/>
                  <a:gd name="T12" fmla="*/ 228 w 97"/>
                  <a:gd name="T13" fmla="*/ 200 h 103"/>
                  <a:gd name="T14" fmla="*/ 241 w 97"/>
                  <a:gd name="T15" fmla="*/ 200 h 103"/>
                  <a:gd name="T16" fmla="*/ 249 w 97"/>
                  <a:gd name="T17" fmla="*/ 176 h 103"/>
                  <a:gd name="T18" fmla="*/ 252 w 97"/>
                  <a:gd name="T19" fmla="*/ 160 h 103"/>
                  <a:gd name="T20" fmla="*/ 257 w 97"/>
                  <a:gd name="T21" fmla="*/ 155 h 103"/>
                  <a:gd name="T22" fmla="*/ 257 w 97"/>
                  <a:gd name="T23" fmla="*/ 152 h 103"/>
                  <a:gd name="T24" fmla="*/ 249 w 97"/>
                  <a:gd name="T25" fmla="*/ 139 h 103"/>
                  <a:gd name="T26" fmla="*/ 217 w 97"/>
                  <a:gd name="T27" fmla="*/ 117 h 103"/>
                  <a:gd name="T28" fmla="*/ 209 w 97"/>
                  <a:gd name="T29" fmla="*/ 101 h 103"/>
                  <a:gd name="T30" fmla="*/ 214 w 97"/>
                  <a:gd name="T31" fmla="*/ 75 h 103"/>
                  <a:gd name="T32" fmla="*/ 220 w 97"/>
                  <a:gd name="T33" fmla="*/ 64 h 103"/>
                  <a:gd name="T34" fmla="*/ 209 w 97"/>
                  <a:gd name="T35" fmla="*/ 53 h 103"/>
                  <a:gd name="T36" fmla="*/ 196 w 97"/>
                  <a:gd name="T37" fmla="*/ 32 h 103"/>
                  <a:gd name="T38" fmla="*/ 182 w 97"/>
                  <a:gd name="T39" fmla="*/ 21 h 103"/>
                  <a:gd name="T40" fmla="*/ 164 w 97"/>
                  <a:gd name="T41" fmla="*/ 24 h 103"/>
                  <a:gd name="T42" fmla="*/ 153 w 97"/>
                  <a:gd name="T43" fmla="*/ 16 h 103"/>
                  <a:gd name="T44" fmla="*/ 137 w 97"/>
                  <a:gd name="T45" fmla="*/ 5 h 103"/>
                  <a:gd name="T46" fmla="*/ 113 w 97"/>
                  <a:gd name="T47" fmla="*/ 5 h 103"/>
                  <a:gd name="T48" fmla="*/ 96 w 97"/>
                  <a:gd name="T49" fmla="*/ 3 h 103"/>
                  <a:gd name="T50" fmla="*/ 94 w 97"/>
                  <a:gd name="T51" fmla="*/ 3 h 103"/>
                  <a:gd name="T52" fmla="*/ 94 w 97"/>
                  <a:gd name="T53" fmla="*/ 3 h 103"/>
                  <a:gd name="T54" fmla="*/ 88 w 97"/>
                  <a:gd name="T55" fmla="*/ 5 h 103"/>
                  <a:gd name="T56" fmla="*/ 56 w 97"/>
                  <a:gd name="T57" fmla="*/ 24 h 103"/>
                  <a:gd name="T58" fmla="*/ 40 w 97"/>
                  <a:gd name="T59" fmla="*/ 21 h 103"/>
                  <a:gd name="T60" fmla="*/ 38 w 97"/>
                  <a:gd name="T61" fmla="*/ 35 h 103"/>
                  <a:gd name="T62" fmla="*/ 27 w 97"/>
                  <a:gd name="T63" fmla="*/ 59 h 103"/>
                  <a:gd name="T64" fmla="*/ 19 w 97"/>
                  <a:gd name="T65" fmla="*/ 75 h 103"/>
                  <a:gd name="T66" fmla="*/ 13 w 97"/>
                  <a:gd name="T67" fmla="*/ 99 h 103"/>
                  <a:gd name="T68" fmla="*/ 8 w 97"/>
                  <a:gd name="T69" fmla="*/ 115 h 103"/>
                  <a:gd name="T70" fmla="*/ 0 w 97"/>
                  <a:gd name="T71" fmla="*/ 125 h 103"/>
                  <a:gd name="T72" fmla="*/ 3 w 97"/>
                  <a:gd name="T73" fmla="*/ 147 h 103"/>
                  <a:gd name="T74" fmla="*/ 24 w 97"/>
                  <a:gd name="T75" fmla="*/ 163 h 103"/>
                  <a:gd name="T76" fmla="*/ 32 w 97"/>
                  <a:gd name="T77" fmla="*/ 176 h 103"/>
                  <a:gd name="T78" fmla="*/ 43 w 97"/>
                  <a:gd name="T79" fmla="*/ 184 h 103"/>
                  <a:gd name="T80" fmla="*/ 46 w 97"/>
                  <a:gd name="T81" fmla="*/ 195 h 103"/>
                  <a:gd name="T82" fmla="*/ 56 w 97"/>
                  <a:gd name="T83" fmla="*/ 214 h 103"/>
                  <a:gd name="T84" fmla="*/ 83 w 97"/>
                  <a:gd name="T85" fmla="*/ 214 h 103"/>
                  <a:gd name="T86" fmla="*/ 107 w 97"/>
                  <a:gd name="T87" fmla="*/ 211 h 103"/>
                  <a:gd name="T88" fmla="*/ 118 w 97"/>
                  <a:gd name="T89" fmla="*/ 211 h 103"/>
                  <a:gd name="T90" fmla="*/ 126 w 97"/>
                  <a:gd name="T91" fmla="*/ 222 h 103"/>
                  <a:gd name="T92" fmla="*/ 142 w 97"/>
                  <a:gd name="T93" fmla="*/ 246 h 103"/>
                  <a:gd name="T94" fmla="*/ 164 w 97"/>
                  <a:gd name="T95" fmla="*/ 259 h 103"/>
                  <a:gd name="T96" fmla="*/ 169 w 97"/>
                  <a:gd name="T97" fmla="*/ 275 h 10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7" h="103">
                    <a:moveTo>
                      <a:pt x="63" y="103"/>
                    </a:moveTo>
                    <a:cubicBezTo>
                      <a:pt x="65" y="103"/>
                      <a:pt x="66" y="102"/>
                      <a:pt x="67" y="102"/>
                    </a:cubicBezTo>
                    <a:cubicBezTo>
                      <a:pt x="69" y="99"/>
                      <a:pt x="71" y="98"/>
                      <a:pt x="73" y="96"/>
                    </a:cubicBezTo>
                    <a:cubicBezTo>
                      <a:pt x="75" y="93"/>
                      <a:pt x="74" y="90"/>
                      <a:pt x="75" y="87"/>
                    </a:cubicBezTo>
                    <a:cubicBezTo>
                      <a:pt x="75" y="83"/>
                      <a:pt x="75" y="77"/>
                      <a:pt x="76" y="72"/>
                    </a:cubicBezTo>
                    <a:cubicBezTo>
                      <a:pt x="78" y="67"/>
                      <a:pt x="79" y="72"/>
                      <a:pt x="81" y="72"/>
                    </a:cubicBezTo>
                    <a:cubicBezTo>
                      <a:pt x="82" y="71"/>
                      <a:pt x="84" y="75"/>
                      <a:pt x="85" y="75"/>
                    </a:cubicBezTo>
                    <a:cubicBezTo>
                      <a:pt x="86" y="76"/>
                      <a:pt x="90" y="77"/>
                      <a:pt x="90" y="75"/>
                    </a:cubicBezTo>
                    <a:cubicBezTo>
                      <a:pt x="91" y="72"/>
                      <a:pt x="91" y="69"/>
                      <a:pt x="93" y="66"/>
                    </a:cubicBezTo>
                    <a:cubicBezTo>
                      <a:pt x="95" y="64"/>
                      <a:pt x="88" y="65"/>
                      <a:pt x="94" y="60"/>
                    </a:cubicBezTo>
                    <a:cubicBezTo>
                      <a:pt x="95" y="59"/>
                      <a:pt x="95" y="59"/>
                      <a:pt x="96" y="58"/>
                    </a:cubicBezTo>
                    <a:cubicBezTo>
                      <a:pt x="96" y="57"/>
                      <a:pt x="96" y="57"/>
                      <a:pt x="96" y="57"/>
                    </a:cubicBezTo>
                    <a:cubicBezTo>
                      <a:pt x="96" y="57"/>
                      <a:pt x="97" y="53"/>
                      <a:pt x="93" y="52"/>
                    </a:cubicBezTo>
                    <a:cubicBezTo>
                      <a:pt x="89" y="51"/>
                      <a:pt x="83" y="45"/>
                      <a:pt x="81" y="44"/>
                    </a:cubicBezTo>
                    <a:cubicBezTo>
                      <a:pt x="80" y="43"/>
                      <a:pt x="77" y="42"/>
                      <a:pt x="78" y="38"/>
                    </a:cubicBezTo>
                    <a:cubicBezTo>
                      <a:pt x="79" y="33"/>
                      <a:pt x="78" y="30"/>
                      <a:pt x="80" y="28"/>
                    </a:cubicBezTo>
                    <a:cubicBezTo>
                      <a:pt x="82" y="26"/>
                      <a:pt x="82" y="24"/>
                      <a:pt x="82" y="24"/>
                    </a:cubicBezTo>
                    <a:cubicBezTo>
                      <a:pt x="82" y="24"/>
                      <a:pt x="81" y="23"/>
                      <a:pt x="78" y="20"/>
                    </a:cubicBezTo>
                    <a:cubicBezTo>
                      <a:pt x="76" y="17"/>
                      <a:pt x="76" y="15"/>
                      <a:pt x="73" y="12"/>
                    </a:cubicBezTo>
                    <a:cubicBezTo>
                      <a:pt x="71" y="10"/>
                      <a:pt x="71" y="6"/>
                      <a:pt x="68" y="8"/>
                    </a:cubicBezTo>
                    <a:cubicBezTo>
                      <a:pt x="65" y="10"/>
                      <a:pt x="65" y="8"/>
                      <a:pt x="61" y="9"/>
                    </a:cubicBezTo>
                    <a:cubicBezTo>
                      <a:pt x="57" y="9"/>
                      <a:pt x="58" y="7"/>
                      <a:pt x="57" y="6"/>
                    </a:cubicBezTo>
                    <a:cubicBezTo>
                      <a:pt x="55" y="4"/>
                      <a:pt x="54" y="0"/>
                      <a:pt x="51" y="2"/>
                    </a:cubicBezTo>
                    <a:cubicBezTo>
                      <a:pt x="47" y="4"/>
                      <a:pt x="45" y="1"/>
                      <a:pt x="42" y="2"/>
                    </a:cubicBezTo>
                    <a:cubicBezTo>
                      <a:pt x="39" y="2"/>
                      <a:pt x="39" y="0"/>
                      <a:pt x="36" y="1"/>
                    </a:cubicBezTo>
                    <a:cubicBezTo>
                      <a:pt x="36" y="1"/>
                      <a:pt x="35" y="1"/>
                      <a:pt x="35" y="1"/>
                    </a:cubicBezTo>
                    <a:cubicBezTo>
                      <a:pt x="35" y="1"/>
                      <a:pt x="35" y="1"/>
                      <a:pt x="35" y="1"/>
                    </a:cubicBezTo>
                    <a:cubicBezTo>
                      <a:pt x="34" y="1"/>
                      <a:pt x="34" y="2"/>
                      <a:pt x="33" y="2"/>
                    </a:cubicBezTo>
                    <a:cubicBezTo>
                      <a:pt x="29" y="5"/>
                      <a:pt x="26" y="10"/>
                      <a:pt x="21" y="9"/>
                    </a:cubicBezTo>
                    <a:cubicBezTo>
                      <a:pt x="16" y="8"/>
                      <a:pt x="15" y="8"/>
                      <a:pt x="15" y="8"/>
                    </a:cubicBezTo>
                    <a:cubicBezTo>
                      <a:pt x="15" y="8"/>
                      <a:pt x="14" y="11"/>
                      <a:pt x="14" y="13"/>
                    </a:cubicBezTo>
                    <a:cubicBezTo>
                      <a:pt x="13" y="16"/>
                      <a:pt x="12" y="19"/>
                      <a:pt x="10" y="22"/>
                    </a:cubicBezTo>
                    <a:cubicBezTo>
                      <a:pt x="9" y="24"/>
                      <a:pt x="8" y="23"/>
                      <a:pt x="7" y="28"/>
                    </a:cubicBezTo>
                    <a:cubicBezTo>
                      <a:pt x="5" y="33"/>
                      <a:pt x="6" y="33"/>
                      <a:pt x="5" y="37"/>
                    </a:cubicBezTo>
                    <a:cubicBezTo>
                      <a:pt x="4" y="40"/>
                      <a:pt x="5" y="39"/>
                      <a:pt x="3" y="43"/>
                    </a:cubicBezTo>
                    <a:cubicBezTo>
                      <a:pt x="1" y="47"/>
                      <a:pt x="0" y="45"/>
                      <a:pt x="0" y="47"/>
                    </a:cubicBezTo>
                    <a:cubicBezTo>
                      <a:pt x="0" y="50"/>
                      <a:pt x="1" y="55"/>
                      <a:pt x="1" y="55"/>
                    </a:cubicBezTo>
                    <a:cubicBezTo>
                      <a:pt x="1" y="55"/>
                      <a:pt x="7" y="60"/>
                      <a:pt x="9" y="61"/>
                    </a:cubicBezTo>
                    <a:cubicBezTo>
                      <a:pt x="11" y="62"/>
                      <a:pt x="11" y="64"/>
                      <a:pt x="12" y="66"/>
                    </a:cubicBezTo>
                    <a:cubicBezTo>
                      <a:pt x="13" y="67"/>
                      <a:pt x="15" y="68"/>
                      <a:pt x="16" y="69"/>
                    </a:cubicBezTo>
                    <a:cubicBezTo>
                      <a:pt x="17" y="70"/>
                      <a:pt x="17" y="71"/>
                      <a:pt x="17" y="73"/>
                    </a:cubicBezTo>
                    <a:cubicBezTo>
                      <a:pt x="17" y="76"/>
                      <a:pt x="19" y="79"/>
                      <a:pt x="21" y="80"/>
                    </a:cubicBezTo>
                    <a:cubicBezTo>
                      <a:pt x="23" y="82"/>
                      <a:pt x="28" y="80"/>
                      <a:pt x="31" y="80"/>
                    </a:cubicBezTo>
                    <a:cubicBezTo>
                      <a:pt x="35" y="81"/>
                      <a:pt x="40" y="79"/>
                      <a:pt x="40" y="79"/>
                    </a:cubicBezTo>
                    <a:cubicBezTo>
                      <a:pt x="40" y="79"/>
                      <a:pt x="42" y="79"/>
                      <a:pt x="44" y="79"/>
                    </a:cubicBezTo>
                    <a:cubicBezTo>
                      <a:pt x="46" y="79"/>
                      <a:pt x="46" y="79"/>
                      <a:pt x="47" y="83"/>
                    </a:cubicBezTo>
                    <a:cubicBezTo>
                      <a:pt x="48" y="87"/>
                      <a:pt x="48" y="88"/>
                      <a:pt x="53" y="92"/>
                    </a:cubicBezTo>
                    <a:cubicBezTo>
                      <a:pt x="58" y="96"/>
                      <a:pt x="59" y="95"/>
                      <a:pt x="61" y="97"/>
                    </a:cubicBezTo>
                    <a:cubicBezTo>
                      <a:pt x="62" y="98"/>
                      <a:pt x="63" y="101"/>
                      <a:pt x="63" y="103"/>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31" name="Freeform 18">
                <a:extLst>
                  <a:ext uri="{FF2B5EF4-FFF2-40B4-BE49-F238E27FC236}">
                    <a16:creationId xmlns:a16="http://schemas.microsoft.com/office/drawing/2014/main" id="{3D15B91F-5D2E-4A9E-B0A0-77BFBCFFA738}"/>
                  </a:ext>
                </a:extLst>
              </p:cNvPr>
              <p:cNvSpPr>
                <a:spLocks/>
              </p:cNvSpPr>
              <p:nvPr/>
            </p:nvSpPr>
            <p:spPr bwMode="auto">
              <a:xfrm>
                <a:off x="3455282" y="3338567"/>
                <a:ext cx="524280" cy="537842"/>
              </a:xfrm>
              <a:custGeom>
                <a:avLst/>
                <a:gdLst>
                  <a:gd name="T0" fmla="*/ 257 w 100"/>
                  <a:gd name="T1" fmla="*/ 251 h 103"/>
                  <a:gd name="T2" fmla="*/ 268 w 100"/>
                  <a:gd name="T3" fmla="*/ 203 h 103"/>
                  <a:gd name="T4" fmla="*/ 255 w 100"/>
                  <a:gd name="T5" fmla="*/ 179 h 103"/>
                  <a:gd name="T6" fmla="*/ 247 w 100"/>
                  <a:gd name="T7" fmla="*/ 163 h 103"/>
                  <a:gd name="T8" fmla="*/ 249 w 100"/>
                  <a:gd name="T9" fmla="*/ 131 h 103"/>
                  <a:gd name="T10" fmla="*/ 255 w 100"/>
                  <a:gd name="T11" fmla="*/ 107 h 103"/>
                  <a:gd name="T12" fmla="*/ 241 w 100"/>
                  <a:gd name="T13" fmla="*/ 101 h 103"/>
                  <a:gd name="T14" fmla="*/ 247 w 100"/>
                  <a:gd name="T15" fmla="*/ 72 h 103"/>
                  <a:gd name="T16" fmla="*/ 217 w 100"/>
                  <a:gd name="T17" fmla="*/ 51 h 103"/>
                  <a:gd name="T18" fmla="*/ 190 w 100"/>
                  <a:gd name="T19" fmla="*/ 40 h 103"/>
                  <a:gd name="T20" fmla="*/ 193 w 100"/>
                  <a:gd name="T21" fmla="*/ 16 h 103"/>
                  <a:gd name="T22" fmla="*/ 196 w 100"/>
                  <a:gd name="T23" fmla="*/ 13 h 103"/>
                  <a:gd name="T24" fmla="*/ 185 w 100"/>
                  <a:gd name="T25" fmla="*/ 13 h 103"/>
                  <a:gd name="T26" fmla="*/ 166 w 100"/>
                  <a:gd name="T27" fmla="*/ 8 h 103"/>
                  <a:gd name="T28" fmla="*/ 147 w 100"/>
                  <a:gd name="T29" fmla="*/ 5 h 103"/>
                  <a:gd name="T30" fmla="*/ 129 w 100"/>
                  <a:gd name="T31" fmla="*/ 16 h 103"/>
                  <a:gd name="T32" fmla="*/ 113 w 100"/>
                  <a:gd name="T33" fmla="*/ 24 h 103"/>
                  <a:gd name="T34" fmla="*/ 96 w 100"/>
                  <a:gd name="T35" fmla="*/ 32 h 103"/>
                  <a:gd name="T36" fmla="*/ 94 w 100"/>
                  <a:gd name="T37" fmla="*/ 37 h 103"/>
                  <a:gd name="T38" fmla="*/ 91 w 100"/>
                  <a:gd name="T39" fmla="*/ 40 h 103"/>
                  <a:gd name="T40" fmla="*/ 88 w 100"/>
                  <a:gd name="T41" fmla="*/ 56 h 103"/>
                  <a:gd name="T42" fmla="*/ 80 w 100"/>
                  <a:gd name="T43" fmla="*/ 80 h 103"/>
                  <a:gd name="T44" fmla="*/ 67 w 100"/>
                  <a:gd name="T45" fmla="*/ 80 h 103"/>
                  <a:gd name="T46" fmla="*/ 56 w 100"/>
                  <a:gd name="T47" fmla="*/ 72 h 103"/>
                  <a:gd name="T48" fmla="*/ 43 w 100"/>
                  <a:gd name="T49" fmla="*/ 72 h 103"/>
                  <a:gd name="T50" fmla="*/ 40 w 100"/>
                  <a:gd name="T51" fmla="*/ 112 h 103"/>
                  <a:gd name="T52" fmla="*/ 35 w 100"/>
                  <a:gd name="T53" fmla="*/ 136 h 103"/>
                  <a:gd name="T54" fmla="*/ 19 w 100"/>
                  <a:gd name="T55" fmla="*/ 152 h 103"/>
                  <a:gd name="T56" fmla="*/ 5 w 100"/>
                  <a:gd name="T57" fmla="*/ 155 h 103"/>
                  <a:gd name="T58" fmla="*/ 5 w 100"/>
                  <a:gd name="T59" fmla="*/ 160 h 103"/>
                  <a:gd name="T60" fmla="*/ 3 w 100"/>
                  <a:gd name="T61" fmla="*/ 187 h 103"/>
                  <a:gd name="T62" fmla="*/ 46 w 100"/>
                  <a:gd name="T63" fmla="*/ 219 h 103"/>
                  <a:gd name="T64" fmla="*/ 64 w 100"/>
                  <a:gd name="T65" fmla="*/ 235 h 103"/>
                  <a:gd name="T66" fmla="*/ 62 w 100"/>
                  <a:gd name="T67" fmla="*/ 254 h 103"/>
                  <a:gd name="T68" fmla="*/ 94 w 100"/>
                  <a:gd name="T69" fmla="*/ 262 h 103"/>
                  <a:gd name="T70" fmla="*/ 110 w 100"/>
                  <a:gd name="T71" fmla="*/ 267 h 103"/>
                  <a:gd name="T72" fmla="*/ 121 w 100"/>
                  <a:gd name="T73" fmla="*/ 275 h 103"/>
                  <a:gd name="T74" fmla="*/ 142 w 100"/>
                  <a:gd name="T75" fmla="*/ 262 h 103"/>
                  <a:gd name="T76" fmla="*/ 161 w 100"/>
                  <a:gd name="T77" fmla="*/ 262 h 103"/>
                  <a:gd name="T78" fmla="*/ 182 w 100"/>
                  <a:gd name="T79" fmla="*/ 243 h 103"/>
                  <a:gd name="T80" fmla="*/ 236 w 100"/>
                  <a:gd name="T81" fmla="*/ 248 h 103"/>
                  <a:gd name="T82" fmla="*/ 257 w 100"/>
                  <a:gd name="T83" fmla="*/ 251 h 1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0" h="103">
                    <a:moveTo>
                      <a:pt x="96" y="94"/>
                    </a:moveTo>
                    <a:cubicBezTo>
                      <a:pt x="100" y="87"/>
                      <a:pt x="100" y="80"/>
                      <a:pt x="100" y="76"/>
                    </a:cubicBezTo>
                    <a:cubicBezTo>
                      <a:pt x="100" y="71"/>
                      <a:pt x="96" y="71"/>
                      <a:pt x="95" y="67"/>
                    </a:cubicBezTo>
                    <a:cubicBezTo>
                      <a:pt x="93" y="63"/>
                      <a:pt x="94" y="63"/>
                      <a:pt x="92" y="61"/>
                    </a:cubicBezTo>
                    <a:cubicBezTo>
                      <a:pt x="91" y="58"/>
                      <a:pt x="92" y="52"/>
                      <a:pt x="93" y="49"/>
                    </a:cubicBezTo>
                    <a:cubicBezTo>
                      <a:pt x="94" y="45"/>
                      <a:pt x="96" y="43"/>
                      <a:pt x="95" y="40"/>
                    </a:cubicBezTo>
                    <a:cubicBezTo>
                      <a:pt x="94" y="38"/>
                      <a:pt x="91" y="38"/>
                      <a:pt x="90" y="38"/>
                    </a:cubicBezTo>
                    <a:cubicBezTo>
                      <a:pt x="89" y="37"/>
                      <a:pt x="92" y="30"/>
                      <a:pt x="92" y="27"/>
                    </a:cubicBezTo>
                    <a:cubicBezTo>
                      <a:pt x="92" y="24"/>
                      <a:pt x="85" y="19"/>
                      <a:pt x="81" y="19"/>
                    </a:cubicBezTo>
                    <a:cubicBezTo>
                      <a:pt x="78" y="19"/>
                      <a:pt x="74" y="17"/>
                      <a:pt x="71" y="15"/>
                    </a:cubicBezTo>
                    <a:cubicBezTo>
                      <a:pt x="70" y="14"/>
                      <a:pt x="71" y="10"/>
                      <a:pt x="72" y="6"/>
                    </a:cubicBezTo>
                    <a:cubicBezTo>
                      <a:pt x="73" y="5"/>
                      <a:pt x="73" y="5"/>
                      <a:pt x="73" y="5"/>
                    </a:cubicBezTo>
                    <a:cubicBezTo>
                      <a:pt x="72" y="4"/>
                      <a:pt x="71" y="4"/>
                      <a:pt x="69" y="5"/>
                    </a:cubicBezTo>
                    <a:cubicBezTo>
                      <a:pt x="66" y="6"/>
                      <a:pt x="65" y="3"/>
                      <a:pt x="62" y="3"/>
                    </a:cubicBezTo>
                    <a:cubicBezTo>
                      <a:pt x="60" y="4"/>
                      <a:pt x="58" y="0"/>
                      <a:pt x="55" y="2"/>
                    </a:cubicBezTo>
                    <a:cubicBezTo>
                      <a:pt x="52" y="4"/>
                      <a:pt x="50" y="4"/>
                      <a:pt x="48" y="6"/>
                    </a:cubicBezTo>
                    <a:cubicBezTo>
                      <a:pt x="46" y="9"/>
                      <a:pt x="44" y="7"/>
                      <a:pt x="42" y="9"/>
                    </a:cubicBezTo>
                    <a:cubicBezTo>
                      <a:pt x="40" y="11"/>
                      <a:pt x="36" y="12"/>
                      <a:pt x="36" y="12"/>
                    </a:cubicBezTo>
                    <a:cubicBezTo>
                      <a:pt x="35" y="14"/>
                      <a:pt x="35" y="14"/>
                      <a:pt x="35" y="14"/>
                    </a:cubicBezTo>
                    <a:cubicBezTo>
                      <a:pt x="35" y="14"/>
                      <a:pt x="34" y="15"/>
                      <a:pt x="34" y="15"/>
                    </a:cubicBezTo>
                    <a:cubicBezTo>
                      <a:pt x="28" y="20"/>
                      <a:pt x="35" y="19"/>
                      <a:pt x="33" y="21"/>
                    </a:cubicBezTo>
                    <a:cubicBezTo>
                      <a:pt x="31" y="24"/>
                      <a:pt x="31" y="27"/>
                      <a:pt x="30" y="30"/>
                    </a:cubicBezTo>
                    <a:cubicBezTo>
                      <a:pt x="30" y="32"/>
                      <a:pt x="26" y="31"/>
                      <a:pt x="25" y="30"/>
                    </a:cubicBezTo>
                    <a:cubicBezTo>
                      <a:pt x="24" y="30"/>
                      <a:pt x="22" y="26"/>
                      <a:pt x="21" y="27"/>
                    </a:cubicBezTo>
                    <a:cubicBezTo>
                      <a:pt x="19" y="27"/>
                      <a:pt x="18" y="22"/>
                      <a:pt x="16" y="27"/>
                    </a:cubicBezTo>
                    <a:cubicBezTo>
                      <a:pt x="15" y="32"/>
                      <a:pt x="15" y="38"/>
                      <a:pt x="15" y="42"/>
                    </a:cubicBezTo>
                    <a:cubicBezTo>
                      <a:pt x="14" y="45"/>
                      <a:pt x="15" y="48"/>
                      <a:pt x="13" y="51"/>
                    </a:cubicBezTo>
                    <a:cubicBezTo>
                      <a:pt x="11" y="53"/>
                      <a:pt x="9" y="54"/>
                      <a:pt x="7" y="57"/>
                    </a:cubicBezTo>
                    <a:cubicBezTo>
                      <a:pt x="6" y="57"/>
                      <a:pt x="4" y="58"/>
                      <a:pt x="2" y="58"/>
                    </a:cubicBezTo>
                    <a:cubicBezTo>
                      <a:pt x="2" y="60"/>
                      <a:pt x="2" y="60"/>
                      <a:pt x="2" y="60"/>
                    </a:cubicBezTo>
                    <a:cubicBezTo>
                      <a:pt x="2" y="60"/>
                      <a:pt x="1" y="64"/>
                      <a:pt x="1" y="70"/>
                    </a:cubicBezTo>
                    <a:cubicBezTo>
                      <a:pt x="0" y="75"/>
                      <a:pt x="13" y="79"/>
                      <a:pt x="17" y="82"/>
                    </a:cubicBezTo>
                    <a:cubicBezTo>
                      <a:pt x="22" y="85"/>
                      <a:pt x="21" y="85"/>
                      <a:pt x="24" y="88"/>
                    </a:cubicBezTo>
                    <a:cubicBezTo>
                      <a:pt x="26" y="91"/>
                      <a:pt x="23" y="95"/>
                      <a:pt x="23" y="95"/>
                    </a:cubicBezTo>
                    <a:cubicBezTo>
                      <a:pt x="23" y="95"/>
                      <a:pt x="32" y="98"/>
                      <a:pt x="35" y="98"/>
                    </a:cubicBezTo>
                    <a:cubicBezTo>
                      <a:pt x="39" y="98"/>
                      <a:pt x="39" y="99"/>
                      <a:pt x="41" y="100"/>
                    </a:cubicBezTo>
                    <a:cubicBezTo>
                      <a:pt x="42" y="102"/>
                      <a:pt x="45" y="103"/>
                      <a:pt x="45" y="103"/>
                    </a:cubicBezTo>
                    <a:cubicBezTo>
                      <a:pt x="45" y="103"/>
                      <a:pt x="49" y="100"/>
                      <a:pt x="53" y="98"/>
                    </a:cubicBezTo>
                    <a:cubicBezTo>
                      <a:pt x="56" y="95"/>
                      <a:pt x="56" y="97"/>
                      <a:pt x="60" y="98"/>
                    </a:cubicBezTo>
                    <a:cubicBezTo>
                      <a:pt x="64" y="99"/>
                      <a:pt x="66" y="94"/>
                      <a:pt x="68" y="91"/>
                    </a:cubicBezTo>
                    <a:cubicBezTo>
                      <a:pt x="70" y="88"/>
                      <a:pt x="85" y="92"/>
                      <a:pt x="88" y="93"/>
                    </a:cubicBezTo>
                    <a:cubicBezTo>
                      <a:pt x="91" y="94"/>
                      <a:pt x="93" y="94"/>
                      <a:pt x="96" y="94"/>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32" name="Freeform 19">
                <a:extLst>
                  <a:ext uri="{FF2B5EF4-FFF2-40B4-BE49-F238E27FC236}">
                    <a16:creationId xmlns:a16="http://schemas.microsoft.com/office/drawing/2014/main" id="{04DC3CAB-020C-4317-B0DE-957839470ED7}"/>
                  </a:ext>
                </a:extLst>
              </p:cNvPr>
              <p:cNvSpPr>
                <a:spLocks/>
              </p:cNvSpPr>
              <p:nvPr/>
            </p:nvSpPr>
            <p:spPr bwMode="auto">
              <a:xfrm>
                <a:off x="3727204" y="1247828"/>
                <a:ext cx="592750" cy="565223"/>
              </a:xfrm>
              <a:custGeom>
                <a:avLst/>
                <a:gdLst>
                  <a:gd name="T0" fmla="*/ 83 w 113"/>
                  <a:gd name="T1" fmla="*/ 13 h 108"/>
                  <a:gd name="T2" fmla="*/ 46 w 113"/>
                  <a:gd name="T3" fmla="*/ 21 h 108"/>
                  <a:gd name="T4" fmla="*/ 32 w 113"/>
                  <a:gd name="T5" fmla="*/ 29 h 108"/>
                  <a:gd name="T6" fmla="*/ 11 w 113"/>
                  <a:gd name="T7" fmla="*/ 48 h 108"/>
                  <a:gd name="T8" fmla="*/ 19 w 113"/>
                  <a:gd name="T9" fmla="*/ 96 h 108"/>
                  <a:gd name="T10" fmla="*/ 19 w 113"/>
                  <a:gd name="T11" fmla="*/ 126 h 108"/>
                  <a:gd name="T12" fmla="*/ 16 w 113"/>
                  <a:gd name="T13" fmla="*/ 155 h 108"/>
                  <a:gd name="T14" fmla="*/ 5 w 113"/>
                  <a:gd name="T15" fmla="*/ 166 h 108"/>
                  <a:gd name="T16" fmla="*/ 11 w 113"/>
                  <a:gd name="T17" fmla="*/ 182 h 108"/>
                  <a:gd name="T18" fmla="*/ 21 w 113"/>
                  <a:gd name="T19" fmla="*/ 201 h 108"/>
                  <a:gd name="T20" fmla="*/ 54 w 113"/>
                  <a:gd name="T21" fmla="*/ 190 h 108"/>
                  <a:gd name="T22" fmla="*/ 97 w 113"/>
                  <a:gd name="T23" fmla="*/ 219 h 108"/>
                  <a:gd name="T24" fmla="*/ 115 w 113"/>
                  <a:gd name="T25" fmla="*/ 227 h 108"/>
                  <a:gd name="T26" fmla="*/ 150 w 113"/>
                  <a:gd name="T27" fmla="*/ 225 h 108"/>
                  <a:gd name="T28" fmla="*/ 177 w 113"/>
                  <a:gd name="T29" fmla="*/ 225 h 108"/>
                  <a:gd name="T30" fmla="*/ 180 w 113"/>
                  <a:gd name="T31" fmla="*/ 241 h 108"/>
                  <a:gd name="T32" fmla="*/ 169 w 113"/>
                  <a:gd name="T33" fmla="*/ 262 h 108"/>
                  <a:gd name="T34" fmla="*/ 193 w 113"/>
                  <a:gd name="T35" fmla="*/ 257 h 108"/>
                  <a:gd name="T36" fmla="*/ 220 w 113"/>
                  <a:gd name="T37" fmla="*/ 254 h 108"/>
                  <a:gd name="T38" fmla="*/ 231 w 113"/>
                  <a:gd name="T39" fmla="*/ 281 h 108"/>
                  <a:gd name="T40" fmla="*/ 287 w 113"/>
                  <a:gd name="T41" fmla="*/ 278 h 108"/>
                  <a:gd name="T42" fmla="*/ 300 w 113"/>
                  <a:gd name="T43" fmla="*/ 249 h 108"/>
                  <a:gd name="T44" fmla="*/ 303 w 113"/>
                  <a:gd name="T45" fmla="*/ 227 h 108"/>
                  <a:gd name="T46" fmla="*/ 284 w 113"/>
                  <a:gd name="T47" fmla="*/ 211 h 108"/>
                  <a:gd name="T48" fmla="*/ 282 w 113"/>
                  <a:gd name="T49" fmla="*/ 190 h 108"/>
                  <a:gd name="T50" fmla="*/ 287 w 113"/>
                  <a:gd name="T51" fmla="*/ 158 h 108"/>
                  <a:gd name="T52" fmla="*/ 271 w 113"/>
                  <a:gd name="T53" fmla="*/ 142 h 108"/>
                  <a:gd name="T54" fmla="*/ 241 w 113"/>
                  <a:gd name="T55" fmla="*/ 136 h 108"/>
                  <a:gd name="T56" fmla="*/ 252 w 113"/>
                  <a:gd name="T57" fmla="*/ 110 h 108"/>
                  <a:gd name="T58" fmla="*/ 233 w 113"/>
                  <a:gd name="T59" fmla="*/ 99 h 108"/>
                  <a:gd name="T60" fmla="*/ 190 w 113"/>
                  <a:gd name="T61" fmla="*/ 99 h 108"/>
                  <a:gd name="T62" fmla="*/ 161 w 113"/>
                  <a:gd name="T63" fmla="*/ 86 h 108"/>
                  <a:gd name="T64" fmla="*/ 169 w 113"/>
                  <a:gd name="T65" fmla="*/ 62 h 108"/>
                  <a:gd name="T66" fmla="*/ 145 w 113"/>
                  <a:gd name="T67" fmla="*/ 48 h 108"/>
                  <a:gd name="T68" fmla="*/ 123 w 113"/>
                  <a:gd name="T69" fmla="*/ 32 h 108"/>
                  <a:gd name="T70" fmla="*/ 113 w 113"/>
                  <a:gd name="T71" fmla="*/ 8 h 10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13" h="108">
                    <a:moveTo>
                      <a:pt x="40" y="0"/>
                    </a:moveTo>
                    <a:cubicBezTo>
                      <a:pt x="37" y="2"/>
                      <a:pt x="33" y="4"/>
                      <a:pt x="31" y="5"/>
                    </a:cubicBezTo>
                    <a:cubicBezTo>
                      <a:pt x="29" y="6"/>
                      <a:pt x="28" y="6"/>
                      <a:pt x="25" y="7"/>
                    </a:cubicBezTo>
                    <a:cubicBezTo>
                      <a:pt x="22" y="9"/>
                      <a:pt x="18" y="9"/>
                      <a:pt x="17" y="8"/>
                    </a:cubicBezTo>
                    <a:cubicBezTo>
                      <a:pt x="16" y="8"/>
                      <a:pt x="15" y="6"/>
                      <a:pt x="14" y="8"/>
                    </a:cubicBezTo>
                    <a:cubicBezTo>
                      <a:pt x="13" y="10"/>
                      <a:pt x="13" y="10"/>
                      <a:pt x="12" y="11"/>
                    </a:cubicBezTo>
                    <a:cubicBezTo>
                      <a:pt x="10" y="12"/>
                      <a:pt x="9" y="11"/>
                      <a:pt x="9" y="12"/>
                    </a:cubicBezTo>
                    <a:cubicBezTo>
                      <a:pt x="8" y="13"/>
                      <a:pt x="5" y="14"/>
                      <a:pt x="4" y="18"/>
                    </a:cubicBezTo>
                    <a:cubicBezTo>
                      <a:pt x="3" y="23"/>
                      <a:pt x="4" y="27"/>
                      <a:pt x="5" y="29"/>
                    </a:cubicBezTo>
                    <a:cubicBezTo>
                      <a:pt x="6" y="31"/>
                      <a:pt x="8" y="34"/>
                      <a:pt x="7" y="36"/>
                    </a:cubicBezTo>
                    <a:cubicBezTo>
                      <a:pt x="6" y="38"/>
                      <a:pt x="5" y="41"/>
                      <a:pt x="6" y="42"/>
                    </a:cubicBezTo>
                    <a:cubicBezTo>
                      <a:pt x="7" y="43"/>
                      <a:pt x="7" y="45"/>
                      <a:pt x="7" y="47"/>
                    </a:cubicBezTo>
                    <a:cubicBezTo>
                      <a:pt x="7" y="48"/>
                      <a:pt x="8" y="52"/>
                      <a:pt x="9" y="54"/>
                    </a:cubicBezTo>
                    <a:cubicBezTo>
                      <a:pt x="10" y="56"/>
                      <a:pt x="8" y="60"/>
                      <a:pt x="6" y="58"/>
                    </a:cubicBezTo>
                    <a:cubicBezTo>
                      <a:pt x="5" y="57"/>
                      <a:pt x="4" y="57"/>
                      <a:pt x="3" y="58"/>
                    </a:cubicBezTo>
                    <a:cubicBezTo>
                      <a:pt x="2" y="59"/>
                      <a:pt x="0" y="61"/>
                      <a:pt x="2" y="62"/>
                    </a:cubicBezTo>
                    <a:cubicBezTo>
                      <a:pt x="3" y="63"/>
                      <a:pt x="3" y="64"/>
                      <a:pt x="4" y="66"/>
                    </a:cubicBezTo>
                    <a:cubicBezTo>
                      <a:pt x="4" y="67"/>
                      <a:pt x="4" y="67"/>
                      <a:pt x="4" y="68"/>
                    </a:cubicBezTo>
                    <a:cubicBezTo>
                      <a:pt x="4" y="69"/>
                      <a:pt x="4" y="69"/>
                      <a:pt x="4" y="70"/>
                    </a:cubicBezTo>
                    <a:cubicBezTo>
                      <a:pt x="4" y="70"/>
                      <a:pt x="8" y="74"/>
                      <a:pt x="8" y="75"/>
                    </a:cubicBezTo>
                    <a:cubicBezTo>
                      <a:pt x="9" y="76"/>
                      <a:pt x="15" y="75"/>
                      <a:pt x="16" y="73"/>
                    </a:cubicBezTo>
                    <a:cubicBezTo>
                      <a:pt x="17" y="71"/>
                      <a:pt x="18" y="71"/>
                      <a:pt x="20" y="71"/>
                    </a:cubicBezTo>
                    <a:cubicBezTo>
                      <a:pt x="22" y="72"/>
                      <a:pt x="24" y="71"/>
                      <a:pt x="26" y="72"/>
                    </a:cubicBezTo>
                    <a:cubicBezTo>
                      <a:pt x="28" y="73"/>
                      <a:pt x="34" y="81"/>
                      <a:pt x="36" y="82"/>
                    </a:cubicBezTo>
                    <a:cubicBezTo>
                      <a:pt x="37" y="83"/>
                      <a:pt x="37" y="85"/>
                      <a:pt x="39" y="87"/>
                    </a:cubicBezTo>
                    <a:cubicBezTo>
                      <a:pt x="41" y="89"/>
                      <a:pt x="42" y="88"/>
                      <a:pt x="43" y="85"/>
                    </a:cubicBezTo>
                    <a:cubicBezTo>
                      <a:pt x="44" y="82"/>
                      <a:pt x="45" y="85"/>
                      <a:pt x="47" y="86"/>
                    </a:cubicBezTo>
                    <a:cubicBezTo>
                      <a:pt x="49" y="86"/>
                      <a:pt x="53" y="86"/>
                      <a:pt x="56" y="84"/>
                    </a:cubicBezTo>
                    <a:cubicBezTo>
                      <a:pt x="59" y="82"/>
                      <a:pt x="58" y="84"/>
                      <a:pt x="60" y="84"/>
                    </a:cubicBezTo>
                    <a:cubicBezTo>
                      <a:pt x="62" y="83"/>
                      <a:pt x="64" y="84"/>
                      <a:pt x="66" y="84"/>
                    </a:cubicBezTo>
                    <a:cubicBezTo>
                      <a:pt x="68" y="83"/>
                      <a:pt x="67" y="85"/>
                      <a:pt x="69" y="86"/>
                    </a:cubicBezTo>
                    <a:cubicBezTo>
                      <a:pt x="71" y="87"/>
                      <a:pt x="69" y="90"/>
                      <a:pt x="67" y="90"/>
                    </a:cubicBezTo>
                    <a:cubicBezTo>
                      <a:pt x="65" y="91"/>
                      <a:pt x="65" y="92"/>
                      <a:pt x="63" y="93"/>
                    </a:cubicBezTo>
                    <a:cubicBezTo>
                      <a:pt x="62" y="94"/>
                      <a:pt x="62" y="97"/>
                      <a:pt x="63" y="98"/>
                    </a:cubicBezTo>
                    <a:cubicBezTo>
                      <a:pt x="63" y="100"/>
                      <a:pt x="65" y="98"/>
                      <a:pt x="67" y="96"/>
                    </a:cubicBezTo>
                    <a:cubicBezTo>
                      <a:pt x="69" y="94"/>
                      <a:pt x="70" y="96"/>
                      <a:pt x="72" y="96"/>
                    </a:cubicBezTo>
                    <a:cubicBezTo>
                      <a:pt x="74" y="96"/>
                      <a:pt x="77" y="97"/>
                      <a:pt x="81" y="96"/>
                    </a:cubicBezTo>
                    <a:cubicBezTo>
                      <a:pt x="84" y="95"/>
                      <a:pt x="82" y="96"/>
                      <a:pt x="82" y="95"/>
                    </a:cubicBezTo>
                    <a:cubicBezTo>
                      <a:pt x="83" y="94"/>
                      <a:pt x="85" y="97"/>
                      <a:pt x="86" y="98"/>
                    </a:cubicBezTo>
                    <a:cubicBezTo>
                      <a:pt x="87" y="99"/>
                      <a:pt x="86" y="101"/>
                      <a:pt x="86" y="105"/>
                    </a:cubicBezTo>
                    <a:cubicBezTo>
                      <a:pt x="87" y="108"/>
                      <a:pt x="100" y="104"/>
                      <a:pt x="103" y="104"/>
                    </a:cubicBezTo>
                    <a:cubicBezTo>
                      <a:pt x="105" y="104"/>
                      <a:pt x="107" y="103"/>
                      <a:pt x="107" y="104"/>
                    </a:cubicBezTo>
                    <a:cubicBezTo>
                      <a:pt x="107" y="104"/>
                      <a:pt x="108" y="99"/>
                      <a:pt x="109" y="99"/>
                    </a:cubicBezTo>
                    <a:cubicBezTo>
                      <a:pt x="110" y="98"/>
                      <a:pt x="112" y="94"/>
                      <a:pt x="112" y="93"/>
                    </a:cubicBezTo>
                    <a:cubicBezTo>
                      <a:pt x="112" y="91"/>
                      <a:pt x="112" y="90"/>
                      <a:pt x="113" y="89"/>
                    </a:cubicBezTo>
                    <a:cubicBezTo>
                      <a:pt x="113" y="88"/>
                      <a:pt x="113" y="85"/>
                      <a:pt x="113" y="85"/>
                    </a:cubicBezTo>
                    <a:cubicBezTo>
                      <a:pt x="113" y="85"/>
                      <a:pt x="109" y="83"/>
                      <a:pt x="109" y="82"/>
                    </a:cubicBezTo>
                    <a:cubicBezTo>
                      <a:pt x="108" y="81"/>
                      <a:pt x="106" y="81"/>
                      <a:pt x="106" y="79"/>
                    </a:cubicBezTo>
                    <a:cubicBezTo>
                      <a:pt x="106" y="77"/>
                      <a:pt x="108" y="75"/>
                      <a:pt x="108" y="74"/>
                    </a:cubicBezTo>
                    <a:cubicBezTo>
                      <a:pt x="108" y="74"/>
                      <a:pt x="106" y="73"/>
                      <a:pt x="105" y="71"/>
                    </a:cubicBezTo>
                    <a:cubicBezTo>
                      <a:pt x="104" y="70"/>
                      <a:pt x="103" y="69"/>
                      <a:pt x="105" y="67"/>
                    </a:cubicBezTo>
                    <a:cubicBezTo>
                      <a:pt x="107" y="66"/>
                      <a:pt x="108" y="58"/>
                      <a:pt x="107" y="59"/>
                    </a:cubicBezTo>
                    <a:cubicBezTo>
                      <a:pt x="106" y="59"/>
                      <a:pt x="106" y="58"/>
                      <a:pt x="104" y="57"/>
                    </a:cubicBezTo>
                    <a:cubicBezTo>
                      <a:pt x="103" y="57"/>
                      <a:pt x="103" y="53"/>
                      <a:pt x="101" y="53"/>
                    </a:cubicBezTo>
                    <a:cubicBezTo>
                      <a:pt x="99" y="53"/>
                      <a:pt x="97" y="52"/>
                      <a:pt x="95" y="53"/>
                    </a:cubicBezTo>
                    <a:cubicBezTo>
                      <a:pt x="94" y="54"/>
                      <a:pt x="90" y="53"/>
                      <a:pt x="90" y="51"/>
                    </a:cubicBezTo>
                    <a:cubicBezTo>
                      <a:pt x="89" y="48"/>
                      <a:pt x="90" y="46"/>
                      <a:pt x="92" y="45"/>
                    </a:cubicBezTo>
                    <a:cubicBezTo>
                      <a:pt x="93" y="45"/>
                      <a:pt x="95" y="42"/>
                      <a:pt x="94" y="41"/>
                    </a:cubicBezTo>
                    <a:cubicBezTo>
                      <a:pt x="94" y="39"/>
                      <a:pt x="94" y="38"/>
                      <a:pt x="91" y="37"/>
                    </a:cubicBezTo>
                    <a:cubicBezTo>
                      <a:pt x="89" y="36"/>
                      <a:pt x="87" y="35"/>
                      <a:pt x="87" y="37"/>
                    </a:cubicBezTo>
                    <a:cubicBezTo>
                      <a:pt x="86" y="39"/>
                      <a:pt x="80" y="43"/>
                      <a:pt x="79" y="41"/>
                    </a:cubicBezTo>
                    <a:cubicBezTo>
                      <a:pt x="77" y="39"/>
                      <a:pt x="72" y="37"/>
                      <a:pt x="71" y="37"/>
                    </a:cubicBezTo>
                    <a:cubicBezTo>
                      <a:pt x="69" y="36"/>
                      <a:pt x="64" y="35"/>
                      <a:pt x="63" y="34"/>
                    </a:cubicBezTo>
                    <a:cubicBezTo>
                      <a:pt x="62" y="34"/>
                      <a:pt x="60" y="35"/>
                      <a:pt x="60" y="32"/>
                    </a:cubicBezTo>
                    <a:cubicBezTo>
                      <a:pt x="59" y="29"/>
                      <a:pt x="59" y="26"/>
                      <a:pt x="60" y="25"/>
                    </a:cubicBezTo>
                    <a:cubicBezTo>
                      <a:pt x="62" y="24"/>
                      <a:pt x="63" y="24"/>
                      <a:pt x="63" y="23"/>
                    </a:cubicBezTo>
                    <a:cubicBezTo>
                      <a:pt x="63" y="22"/>
                      <a:pt x="59" y="21"/>
                      <a:pt x="58" y="21"/>
                    </a:cubicBezTo>
                    <a:cubicBezTo>
                      <a:pt x="56" y="20"/>
                      <a:pt x="56" y="19"/>
                      <a:pt x="54" y="18"/>
                    </a:cubicBezTo>
                    <a:cubicBezTo>
                      <a:pt x="52" y="17"/>
                      <a:pt x="53" y="15"/>
                      <a:pt x="50" y="16"/>
                    </a:cubicBezTo>
                    <a:cubicBezTo>
                      <a:pt x="47" y="17"/>
                      <a:pt x="44" y="14"/>
                      <a:pt x="46" y="12"/>
                    </a:cubicBezTo>
                    <a:cubicBezTo>
                      <a:pt x="47" y="9"/>
                      <a:pt x="49" y="7"/>
                      <a:pt x="46" y="7"/>
                    </a:cubicBezTo>
                    <a:cubicBezTo>
                      <a:pt x="43" y="6"/>
                      <a:pt x="42" y="4"/>
                      <a:pt x="42" y="3"/>
                    </a:cubicBezTo>
                    <a:cubicBezTo>
                      <a:pt x="42" y="2"/>
                      <a:pt x="40" y="0"/>
                      <a:pt x="40" y="0"/>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33" name="Freeform 20">
                <a:extLst>
                  <a:ext uri="{FF2B5EF4-FFF2-40B4-BE49-F238E27FC236}">
                    <a16:creationId xmlns:a16="http://schemas.microsoft.com/office/drawing/2014/main" id="{09928C39-31BF-4138-B2B8-49F5DC586AFD}"/>
                  </a:ext>
                </a:extLst>
              </p:cNvPr>
              <p:cNvSpPr>
                <a:spLocks/>
              </p:cNvSpPr>
              <p:nvPr/>
            </p:nvSpPr>
            <p:spPr bwMode="auto">
              <a:xfrm>
                <a:off x="3936524" y="1196977"/>
                <a:ext cx="786420" cy="625853"/>
              </a:xfrm>
              <a:custGeom>
                <a:avLst/>
                <a:gdLst>
                  <a:gd name="T0" fmla="*/ 185 w 150"/>
                  <a:gd name="T1" fmla="*/ 291 h 120"/>
                  <a:gd name="T2" fmla="*/ 196 w 150"/>
                  <a:gd name="T3" fmla="*/ 264 h 120"/>
                  <a:gd name="T4" fmla="*/ 185 w 150"/>
                  <a:gd name="T5" fmla="*/ 245 h 120"/>
                  <a:gd name="T6" fmla="*/ 182 w 150"/>
                  <a:gd name="T7" fmla="*/ 224 h 120"/>
                  <a:gd name="T8" fmla="*/ 174 w 150"/>
                  <a:gd name="T9" fmla="*/ 205 h 120"/>
                  <a:gd name="T10" fmla="*/ 172 w 150"/>
                  <a:gd name="T11" fmla="*/ 179 h 120"/>
                  <a:gd name="T12" fmla="*/ 147 w 150"/>
                  <a:gd name="T13" fmla="*/ 168 h 120"/>
                  <a:gd name="T14" fmla="*/ 139 w 150"/>
                  <a:gd name="T15" fmla="*/ 147 h 120"/>
                  <a:gd name="T16" fmla="*/ 137 w 150"/>
                  <a:gd name="T17" fmla="*/ 125 h 120"/>
                  <a:gd name="T18" fmla="*/ 105 w 150"/>
                  <a:gd name="T19" fmla="*/ 136 h 120"/>
                  <a:gd name="T20" fmla="*/ 62 w 150"/>
                  <a:gd name="T21" fmla="*/ 117 h 120"/>
                  <a:gd name="T22" fmla="*/ 54 w 150"/>
                  <a:gd name="T23" fmla="*/ 93 h 120"/>
                  <a:gd name="T24" fmla="*/ 48 w 150"/>
                  <a:gd name="T25" fmla="*/ 83 h 120"/>
                  <a:gd name="T26" fmla="*/ 27 w 150"/>
                  <a:gd name="T27" fmla="*/ 69 h 120"/>
                  <a:gd name="T28" fmla="*/ 16 w 150"/>
                  <a:gd name="T29" fmla="*/ 45 h 120"/>
                  <a:gd name="T30" fmla="*/ 0 w 150"/>
                  <a:gd name="T31" fmla="*/ 27 h 120"/>
                  <a:gd name="T32" fmla="*/ 32 w 150"/>
                  <a:gd name="T33" fmla="*/ 13 h 120"/>
                  <a:gd name="T34" fmla="*/ 59 w 150"/>
                  <a:gd name="T35" fmla="*/ 5 h 120"/>
                  <a:gd name="T36" fmla="*/ 96 w 150"/>
                  <a:gd name="T37" fmla="*/ 19 h 120"/>
                  <a:gd name="T38" fmla="*/ 96 w 150"/>
                  <a:gd name="T39" fmla="*/ 59 h 120"/>
                  <a:gd name="T40" fmla="*/ 142 w 150"/>
                  <a:gd name="T41" fmla="*/ 99 h 120"/>
                  <a:gd name="T42" fmla="*/ 201 w 150"/>
                  <a:gd name="T43" fmla="*/ 104 h 120"/>
                  <a:gd name="T44" fmla="*/ 214 w 150"/>
                  <a:gd name="T45" fmla="*/ 149 h 120"/>
                  <a:gd name="T46" fmla="*/ 244 w 150"/>
                  <a:gd name="T47" fmla="*/ 165 h 120"/>
                  <a:gd name="T48" fmla="*/ 276 w 150"/>
                  <a:gd name="T49" fmla="*/ 173 h 120"/>
                  <a:gd name="T50" fmla="*/ 292 w 150"/>
                  <a:gd name="T51" fmla="*/ 205 h 120"/>
                  <a:gd name="T52" fmla="*/ 324 w 150"/>
                  <a:gd name="T53" fmla="*/ 213 h 120"/>
                  <a:gd name="T54" fmla="*/ 354 w 150"/>
                  <a:gd name="T55" fmla="*/ 211 h 120"/>
                  <a:gd name="T56" fmla="*/ 378 w 150"/>
                  <a:gd name="T57" fmla="*/ 221 h 120"/>
                  <a:gd name="T58" fmla="*/ 378 w 150"/>
                  <a:gd name="T59" fmla="*/ 256 h 120"/>
                  <a:gd name="T60" fmla="*/ 394 w 150"/>
                  <a:gd name="T61" fmla="*/ 291 h 120"/>
                  <a:gd name="T62" fmla="*/ 397 w 150"/>
                  <a:gd name="T63" fmla="*/ 304 h 120"/>
                  <a:gd name="T64" fmla="*/ 378 w 150"/>
                  <a:gd name="T65" fmla="*/ 315 h 120"/>
                  <a:gd name="T66" fmla="*/ 351 w 150"/>
                  <a:gd name="T67" fmla="*/ 301 h 120"/>
                  <a:gd name="T68" fmla="*/ 324 w 150"/>
                  <a:gd name="T69" fmla="*/ 307 h 120"/>
                  <a:gd name="T70" fmla="*/ 289 w 150"/>
                  <a:gd name="T71" fmla="*/ 299 h 120"/>
                  <a:gd name="T72" fmla="*/ 263 w 150"/>
                  <a:gd name="T73" fmla="*/ 309 h 120"/>
                  <a:gd name="T74" fmla="*/ 241 w 150"/>
                  <a:gd name="T75" fmla="*/ 315 h 120"/>
                  <a:gd name="T76" fmla="*/ 222 w 150"/>
                  <a:gd name="T77" fmla="*/ 312 h 120"/>
                  <a:gd name="T78" fmla="*/ 204 w 150"/>
                  <a:gd name="T79" fmla="*/ 317 h 120"/>
                  <a:gd name="T80" fmla="*/ 180 w 150"/>
                  <a:gd name="T81" fmla="*/ 304 h 12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50" h="120">
                    <a:moveTo>
                      <a:pt x="67" y="114"/>
                    </a:moveTo>
                    <a:cubicBezTo>
                      <a:pt x="67" y="114"/>
                      <a:pt x="68" y="109"/>
                      <a:pt x="69" y="109"/>
                    </a:cubicBezTo>
                    <a:cubicBezTo>
                      <a:pt x="70" y="108"/>
                      <a:pt x="72" y="104"/>
                      <a:pt x="72" y="103"/>
                    </a:cubicBezTo>
                    <a:cubicBezTo>
                      <a:pt x="72" y="101"/>
                      <a:pt x="72" y="100"/>
                      <a:pt x="73" y="99"/>
                    </a:cubicBezTo>
                    <a:cubicBezTo>
                      <a:pt x="73" y="98"/>
                      <a:pt x="73" y="95"/>
                      <a:pt x="73" y="95"/>
                    </a:cubicBezTo>
                    <a:cubicBezTo>
                      <a:pt x="73" y="95"/>
                      <a:pt x="69" y="93"/>
                      <a:pt x="69" y="92"/>
                    </a:cubicBezTo>
                    <a:cubicBezTo>
                      <a:pt x="68" y="91"/>
                      <a:pt x="66" y="91"/>
                      <a:pt x="66" y="89"/>
                    </a:cubicBezTo>
                    <a:cubicBezTo>
                      <a:pt x="66" y="87"/>
                      <a:pt x="68" y="85"/>
                      <a:pt x="68" y="84"/>
                    </a:cubicBezTo>
                    <a:cubicBezTo>
                      <a:pt x="68" y="84"/>
                      <a:pt x="66" y="83"/>
                      <a:pt x="65" y="81"/>
                    </a:cubicBezTo>
                    <a:cubicBezTo>
                      <a:pt x="64" y="80"/>
                      <a:pt x="63" y="79"/>
                      <a:pt x="65" y="77"/>
                    </a:cubicBezTo>
                    <a:cubicBezTo>
                      <a:pt x="67" y="76"/>
                      <a:pt x="68" y="68"/>
                      <a:pt x="67" y="69"/>
                    </a:cubicBezTo>
                    <a:cubicBezTo>
                      <a:pt x="66" y="69"/>
                      <a:pt x="66" y="68"/>
                      <a:pt x="64" y="67"/>
                    </a:cubicBezTo>
                    <a:cubicBezTo>
                      <a:pt x="63" y="67"/>
                      <a:pt x="63" y="63"/>
                      <a:pt x="61" y="63"/>
                    </a:cubicBezTo>
                    <a:cubicBezTo>
                      <a:pt x="59" y="63"/>
                      <a:pt x="57" y="62"/>
                      <a:pt x="55" y="63"/>
                    </a:cubicBezTo>
                    <a:cubicBezTo>
                      <a:pt x="54" y="64"/>
                      <a:pt x="50" y="63"/>
                      <a:pt x="50" y="61"/>
                    </a:cubicBezTo>
                    <a:cubicBezTo>
                      <a:pt x="49" y="58"/>
                      <a:pt x="50" y="56"/>
                      <a:pt x="52" y="55"/>
                    </a:cubicBezTo>
                    <a:cubicBezTo>
                      <a:pt x="53" y="55"/>
                      <a:pt x="55" y="52"/>
                      <a:pt x="54" y="51"/>
                    </a:cubicBezTo>
                    <a:cubicBezTo>
                      <a:pt x="54" y="49"/>
                      <a:pt x="54" y="48"/>
                      <a:pt x="51" y="47"/>
                    </a:cubicBezTo>
                    <a:cubicBezTo>
                      <a:pt x="49" y="46"/>
                      <a:pt x="47" y="45"/>
                      <a:pt x="47" y="47"/>
                    </a:cubicBezTo>
                    <a:cubicBezTo>
                      <a:pt x="46" y="49"/>
                      <a:pt x="40" y="53"/>
                      <a:pt x="39" y="51"/>
                    </a:cubicBezTo>
                    <a:cubicBezTo>
                      <a:pt x="37" y="49"/>
                      <a:pt x="32" y="47"/>
                      <a:pt x="31" y="47"/>
                    </a:cubicBezTo>
                    <a:cubicBezTo>
                      <a:pt x="29" y="46"/>
                      <a:pt x="24" y="45"/>
                      <a:pt x="23" y="44"/>
                    </a:cubicBezTo>
                    <a:cubicBezTo>
                      <a:pt x="22" y="44"/>
                      <a:pt x="20" y="45"/>
                      <a:pt x="20" y="42"/>
                    </a:cubicBezTo>
                    <a:cubicBezTo>
                      <a:pt x="19" y="39"/>
                      <a:pt x="19" y="36"/>
                      <a:pt x="20" y="35"/>
                    </a:cubicBezTo>
                    <a:cubicBezTo>
                      <a:pt x="22" y="34"/>
                      <a:pt x="23" y="34"/>
                      <a:pt x="23" y="33"/>
                    </a:cubicBezTo>
                    <a:cubicBezTo>
                      <a:pt x="23" y="32"/>
                      <a:pt x="19" y="31"/>
                      <a:pt x="18" y="31"/>
                    </a:cubicBezTo>
                    <a:cubicBezTo>
                      <a:pt x="16" y="30"/>
                      <a:pt x="16" y="29"/>
                      <a:pt x="14" y="28"/>
                    </a:cubicBezTo>
                    <a:cubicBezTo>
                      <a:pt x="12" y="27"/>
                      <a:pt x="13" y="25"/>
                      <a:pt x="10" y="26"/>
                    </a:cubicBezTo>
                    <a:cubicBezTo>
                      <a:pt x="7" y="27"/>
                      <a:pt x="4" y="24"/>
                      <a:pt x="6" y="22"/>
                    </a:cubicBezTo>
                    <a:cubicBezTo>
                      <a:pt x="7" y="19"/>
                      <a:pt x="9" y="17"/>
                      <a:pt x="6" y="17"/>
                    </a:cubicBezTo>
                    <a:cubicBezTo>
                      <a:pt x="3" y="16"/>
                      <a:pt x="2" y="14"/>
                      <a:pt x="2" y="13"/>
                    </a:cubicBezTo>
                    <a:cubicBezTo>
                      <a:pt x="2" y="12"/>
                      <a:pt x="0" y="10"/>
                      <a:pt x="0" y="10"/>
                    </a:cubicBezTo>
                    <a:cubicBezTo>
                      <a:pt x="5" y="8"/>
                      <a:pt x="5" y="8"/>
                      <a:pt x="5" y="8"/>
                    </a:cubicBezTo>
                    <a:cubicBezTo>
                      <a:pt x="6" y="7"/>
                      <a:pt x="11" y="6"/>
                      <a:pt x="12" y="5"/>
                    </a:cubicBezTo>
                    <a:cubicBezTo>
                      <a:pt x="13" y="4"/>
                      <a:pt x="14" y="5"/>
                      <a:pt x="15" y="5"/>
                    </a:cubicBezTo>
                    <a:cubicBezTo>
                      <a:pt x="17" y="6"/>
                      <a:pt x="21" y="4"/>
                      <a:pt x="22" y="2"/>
                    </a:cubicBezTo>
                    <a:cubicBezTo>
                      <a:pt x="24" y="0"/>
                      <a:pt x="31" y="0"/>
                      <a:pt x="31" y="0"/>
                    </a:cubicBezTo>
                    <a:cubicBezTo>
                      <a:pt x="33" y="0"/>
                      <a:pt x="35" y="5"/>
                      <a:pt x="36" y="7"/>
                    </a:cubicBezTo>
                    <a:cubicBezTo>
                      <a:pt x="37" y="10"/>
                      <a:pt x="36" y="13"/>
                      <a:pt x="35" y="16"/>
                    </a:cubicBezTo>
                    <a:cubicBezTo>
                      <a:pt x="35" y="18"/>
                      <a:pt x="35" y="21"/>
                      <a:pt x="36" y="22"/>
                    </a:cubicBezTo>
                    <a:cubicBezTo>
                      <a:pt x="37" y="24"/>
                      <a:pt x="42" y="29"/>
                      <a:pt x="44" y="30"/>
                    </a:cubicBezTo>
                    <a:cubicBezTo>
                      <a:pt x="47" y="32"/>
                      <a:pt x="49" y="35"/>
                      <a:pt x="53" y="37"/>
                    </a:cubicBezTo>
                    <a:cubicBezTo>
                      <a:pt x="57" y="40"/>
                      <a:pt x="59" y="37"/>
                      <a:pt x="62" y="36"/>
                    </a:cubicBezTo>
                    <a:cubicBezTo>
                      <a:pt x="65" y="35"/>
                      <a:pt x="70" y="37"/>
                      <a:pt x="75" y="39"/>
                    </a:cubicBezTo>
                    <a:cubicBezTo>
                      <a:pt x="80" y="40"/>
                      <a:pt x="79" y="46"/>
                      <a:pt x="79" y="46"/>
                    </a:cubicBezTo>
                    <a:cubicBezTo>
                      <a:pt x="79" y="46"/>
                      <a:pt x="80" y="55"/>
                      <a:pt x="80" y="56"/>
                    </a:cubicBezTo>
                    <a:cubicBezTo>
                      <a:pt x="81" y="57"/>
                      <a:pt x="85" y="63"/>
                      <a:pt x="85" y="63"/>
                    </a:cubicBezTo>
                    <a:cubicBezTo>
                      <a:pt x="85" y="63"/>
                      <a:pt x="89" y="63"/>
                      <a:pt x="91" y="62"/>
                    </a:cubicBezTo>
                    <a:cubicBezTo>
                      <a:pt x="93" y="61"/>
                      <a:pt x="95" y="63"/>
                      <a:pt x="96" y="63"/>
                    </a:cubicBezTo>
                    <a:cubicBezTo>
                      <a:pt x="97" y="63"/>
                      <a:pt x="101" y="66"/>
                      <a:pt x="103" y="65"/>
                    </a:cubicBezTo>
                    <a:cubicBezTo>
                      <a:pt x="106" y="65"/>
                      <a:pt x="106" y="68"/>
                      <a:pt x="107" y="71"/>
                    </a:cubicBezTo>
                    <a:cubicBezTo>
                      <a:pt x="108" y="73"/>
                      <a:pt x="108" y="74"/>
                      <a:pt x="109" y="77"/>
                    </a:cubicBezTo>
                    <a:cubicBezTo>
                      <a:pt x="109" y="79"/>
                      <a:pt x="110" y="80"/>
                      <a:pt x="114" y="83"/>
                    </a:cubicBezTo>
                    <a:cubicBezTo>
                      <a:pt x="118" y="85"/>
                      <a:pt x="119" y="81"/>
                      <a:pt x="121" y="80"/>
                    </a:cubicBezTo>
                    <a:cubicBezTo>
                      <a:pt x="123" y="79"/>
                      <a:pt x="127" y="79"/>
                      <a:pt x="127" y="79"/>
                    </a:cubicBezTo>
                    <a:cubicBezTo>
                      <a:pt x="132" y="79"/>
                      <a:pt x="132" y="79"/>
                      <a:pt x="132" y="79"/>
                    </a:cubicBezTo>
                    <a:cubicBezTo>
                      <a:pt x="136" y="83"/>
                      <a:pt x="136" y="83"/>
                      <a:pt x="136" y="83"/>
                    </a:cubicBezTo>
                    <a:cubicBezTo>
                      <a:pt x="136" y="83"/>
                      <a:pt x="139" y="82"/>
                      <a:pt x="141" y="83"/>
                    </a:cubicBezTo>
                    <a:cubicBezTo>
                      <a:pt x="144" y="84"/>
                      <a:pt x="144" y="87"/>
                      <a:pt x="144" y="87"/>
                    </a:cubicBezTo>
                    <a:cubicBezTo>
                      <a:pt x="144" y="87"/>
                      <a:pt x="143" y="91"/>
                      <a:pt x="141" y="96"/>
                    </a:cubicBezTo>
                    <a:cubicBezTo>
                      <a:pt x="139" y="100"/>
                      <a:pt x="144" y="100"/>
                      <a:pt x="145" y="104"/>
                    </a:cubicBezTo>
                    <a:cubicBezTo>
                      <a:pt x="146" y="107"/>
                      <a:pt x="147" y="109"/>
                      <a:pt x="147" y="109"/>
                    </a:cubicBezTo>
                    <a:cubicBezTo>
                      <a:pt x="148" y="111"/>
                      <a:pt x="148" y="111"/>
                      <a:pt x="148" y="111"/>
                    </a:cubicBezTo>
                    <a:cubicBezTo>
                      <a:pt x="148" y="111"/>
                      <a:pt x="150" y="114"/>
                      <a:pt x="148" y="114"/>
                    </a:cubicBezTo>
                    <a:cubicBezTo>
                      <a:pt x="147" y="114"/>
                      <a:pt x="145" y="112"/>
                      <a:pt x="144" y="115"/>
                    </a:cubicBezTo>
                    <a:cubicBezTo>
                      <a:pt x="144" y="117"/>
                      <a:pt x="142" y="118"/>
                      <a:pt x="141" y="118"/>
                    </a:cubicBezTo>
                    <a:cubicBezTo>
                      <a:pt x="140" y="118"/>
                      <a:pt x="139" y="115"/>
                      <a:pt x="138" y="117"/>
                    </a:cubicBezTo>
                    <a:cubicBezTo>
                      <a:pt x="137" y="118"/>
                      <a:pt x="131" y="113"/>
                      <a:pt x="131" y="113"/>
                    </a:cubicBezTo>
                    <a:cubicBezTo>
                      <a:pt x="130" y="113"/>
                      <a:pt x="128" y="112"/>
                      <a:pt x="126" y="115"/>
                    </a:cubicBezTo>
                    <a:cubicBezTo>
                      <a:pt x="124" y="117"/>
                      <a:pt x="121" y="116"/>
                      <a:pt x="121" y="115"/>
                    </a:cubicBezTo>
                    <a:cubicBezTo>
                      <a:pt x="120" y="114"/>
                      <a:pt x="114" y="109"/>
                      <a:pt x="112" y="109"/>
                    </a:cubicBezTo>
                    <a:cubicBezTo>
                      <a:pt x="111" y="110"/>
                      <a:pt x="109" y="110"/>
                      <a:pt x="108" y="112"/>
                    </a:cubicBezTo>
                    <a:cubicBezTo>
                      <a:pt x="108" y="115"/>
                      <a:pt x="105" y="115"/>
                      <a:pt x="103" y="115"/>
                    </a:cubicBezTo>
                    <a:cubicBezTo>
                      <a:pt x="101" y="115"/>
                      <a:pt x="99" y="116"/>
                      <a:pt x="98" y="116"/>
                    </a:cubicBezTo>
                    <a:cubicBezTo>
                      <a:pt x="96" y="116"/>
                      <a:pt x="95" y="116"/>
                      <a:pt x="94" y="117"/>
                    </a:cubicBezTo>
                    <a:cubicBezTo>
                      <a:pt x="92" y="118"/>
                      <a:pt x="90" y="117"/>
                      <a:pt x="90" y="118"/>
                    </a:cubicBezTo>
                    <a:cubicBezTo>
                      <a:pt x="89" y="118"/>
                      <a:pt x="88" y="120"/>
                      <a:pt x="87" y="119"/>
                    </a:cubicBezTo>
                    <a:cubicBezTo>
                      <a:pt x="86" y="119"/>
                      <a:pt x="84" y="115"/>
                      <a:pt x="83" y="117"/>
                    </a:cubicBezTo>
                    <a:cubicBezTo>
                      <a:pt x="82" y="118"/>
                      <a:pt x="80" y="119"/>
                      <a:pt x="79" y="119"/>
                    </a:cubicBezTo>
                    <a:cubicBezTo>
                      <a:pt x="78" y="119"/>
                      <a:pt x="76" y="119"/>
                      <a:pt x="76" y="119"/>
                    </a:cubicBezTo>
                    <a:cubicBezTo>
                      <a:pt x="76" y="119"/>
                      <a:pt x="75" y="114"/>
                      <a:pt x="73" y="114"/>
                    </a:cubicBezTo>
                    <a:cubicBezTo>
                      <a:pt x="71" y="114"/>
                      <a:pt x="68" y="115"/>
                      <a:pt x="67" y="114"/>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34" name="Freeform 21">
                <a:extLst>
                  <a:ext uri="{FF2B5EF4-FFF2-40B4-BE49-F238E27FC236}">
                    <a16:creationId xmlns:a16="http://schemas.microsoft.com/office/drawing/2014/main" id="{5AF8A5B8-4A05-45CF-B8B6-4C115547AC7F}"/>
                  </a:ext>
                </a:extLst>
              </p:cNvPr>
              <p:cNvSpPr>
                <a:spLocks/>
              </p:cNvSpPr>
              <p:nvPr/>
            </p:nvSpPr>
            <p:spPr bwMode="auto">
              <a:xfrm>
                <a:off x="3680253" y="1613560"/>
                <a:ext cx="659263" cy="443964"/>
              </a:xfrm>
              <a:custGeom>
                <a:avLst/>
                <a:gdLst>
                  <a:gd name="T0" fmla="*/ 334 w 126"/>
                  <a:gd name="T1" fmla="*/ 104 h 85"/>
                  <a:gd name="T2" fmla="*/ 334 w 126"/>
                  <a:gd name="T3" fmla="*/ 104 h 85"/>
                  <a:gd name="T4" fmla="*/ 326 w 126"/>
                  <a:gd name="T5" fmla="*/ 91 h 85"/>
                  <a:gd name="T6" fmla="*/ 310 w 126"/>
                  <a:gd name="T7" fmla="*/ 91 h 85"/>
                  <a:gd name="T8" fmla="*/ 300 w 126"/>
                  <a:gd name="T9" fmla="*/ 91 h 85"/>
                  <a:gd name="T10" fmla="*/ 254 w 126"/>
                  <a:gd name="T11" fmla="*/ 93 h 85"/>
                  <a:gd name="T12" fmla="*/ 254 w 126"/>
                  <a:gd name="T13" fmla="*/ 75 h 85"/>
                  <a:gd name="T14" fmla="*/ 243 w 126"/>
                  <a:gd name="T15" fmla="*/ 67 h 85"/>
                  <a:gd name="T16" fmla="*/ 241 w 126"/>
                  <a:gd name="T17" fmla="*/ 69 h 85"/>
                  <a:gd name="T18" fmla="*/ 217 w 126"/>
                  <a:gd name="T19" fmla="*/ 69 h 85"/>
                  <a:gd name="T20" fmla="*/ 203 w 126"/>
                  <a:gd name="T21" fmla="*/ 69 h 85"/>
                  <a:gd name="T22" fmla="*/ 193 w 126"/>
                  <a:gd name="T23" fmla="*/ 75 h 85"/>
                  <a:gd name="T24" fmla="*/ 193 w 126"/>
                  <a:gd name="T25" fmla="*/ 61 h 85"/>
                  <a:gd name="T26" fmla="*/ 203 w 126"/>
                  <a:gd name="T27" fmla="*/ 53 h 85"/>
                  <a:gd name="T28" fmla="*/ 209 w 126"/>
                  <a:gd name="T29" fmla="*/ 43 h 85"/>
                  <a:gd name="T30" fmla="*/ 201 w 126"/>
                  <a:gd name="T31" fmla="*/ 37 h 85"/>
                  <a:gd name="T32" fmla="*/ 185 w 126"/>
                  <a:gd name="T33" fmla="*/ 37 h 85"/>
                  <a:gd name="T34" fmla="*/ 174 w 126"/>
                  <a:gd name="T35" fmla="*/ 37 h 85"/>
                  <a:gd name="T36" fmla="*/ 150 w 126"/>
                  <a:gd name="T37" fmla="*/ 43 h 85"/>
                  <a:gd name="T38" fmla="*/ 139 w 126"/>
                  <a:gd name="T39" fmla="*/ 40 h 85"/>
                  <a:gd name="T40" fmla="*/ 128 w 126"/>
                  <a:gd name="T41" fmla="*/ 45 h 85"/>
                  <a:gd name="T42" fmla="*/ 120 w 126"/>
                  <a:gd name="T43" fmla="*/ 32 h 85"/>
                  <a:gd name="T44" fmla="*/ 94 w 126"/>
                  <a:gd name="T45" fmla="*/ 5 h 85"/>
                  <a:gd name="T46" fmla="*/ 78 w 126"/>
                  <a:gd name="T47" fmla="*/ 3 h 85"/>
                  <a:gd name="T48" fmla="*/ 67 w 126"/>
                  <a:gd name="T49" fmla="*/ 8 h 85"/>
                  <a:gd name="T50" fmla="*/ 45 w 126"/>
                  <a:gd name="T51" fmla="*/ 13 h 85"/>
                  <a:gd name="T52" fmla="*/ 35 w 126"/>
                  <a:gd name="T53" fmla="*/ 0 h 85"/>
                  <a:gd name="T54" fmla="*/ 35 w 126"/>
                  <a:gd name="T55" fmla="*/ 0 h 85"/>
                  <a:gd name="T56" fmla="*/ 32 w 126"/>
                  <a:gd name="T57" fmla="*/ 5 h 85"/>
                  <a:gd name="T58" fmla="*/ 32 w 126"/>
                  <a:gd name="T59" fmla="*/ 13 h 85"/>
                  <a:gd name="T60" fmla="*/ 37 w 126"/>
                  <a:gd name="T61" fmla="*/ 29 h 85"/>
                  <a:gd name="T62" fmla="*/ 53 w 126"/>
                  <a:gd name="T63" fmla="*/ 40 h 85"/>
                  <a:gd name="T64" fmla="*/ 67 w 126"/>
                  <a:gd name="T65" fmla="*/ 51 h 85"/>
                  <a:gd name="T66" fmla="*/ 51 w 126"/>
                  <a:gd name="T67" fmla="*/ 53 h 85"/>
                  <a:gd name="T68" fmla="*/ 35 w 126"/>
                  <a:gd name="T69" fmla="*/ 51 h 85"/>
                  <a:gd name="T70" fmla="*/ 29 w 126"/>
                  <a:gd name="T71" fmla="*/ 43 h 85"/>
                  <a:gd name="T72" fmla="*/ 21 w 126"/>
                  <a:gd name="T73" fmla="*/ 56 h 85"/>
                  <a:gd name="T74" fmla="*/ 11 w 126"/>
                  <a:gd name="T75" fmla="*/ 59 h 85"/>
                  <a:gd name="T76" fmla="*/ 0 w 126"/>
                  <a:gd name="T77" fmla="*/ 72 h 85"/>
                  <a:gd name="T78" fmla="*/ 70 w 126"/>
                  <a:gd name="T79" fmla="*/ 147 h 85"/>
                  <a:gd name="T80" fmla="*/ 70 w 126"/>
                  <a:gd name="T81" fmla="*/ 176 h 85"/>
                  <a:gd name="T82" fmla="*/ 80 w 126"/>
                  <a:gd name="T83" fmla="*/ 176 h 85"/>
                  <a:gd name="T84" fmla="*/ 94 w 126"/>
                  <a:gd name="T85" fmla="*/ 190 h 85"/>
                  <a:gd name="T86" fmla="*/ 104 w 126"/>
                  <a:gd name="T87" fmla="*/ 184 h 85"/>
                  <a:gd name="T88" fmla="*/ 123 w 126"/>
                  <a:gd name="T89" fmla="*/ 198 h 85"/>
                  <a:gd name="T90" fmla="*/ 171 w 126"/>
                  <a:gd name="T91" fmla="*/ 195 h 85"/>
                  <a:gd name="T92" fmla="*/ 206 w 126"/>
                  <a:gd name="T93" fmla="*/ 214 h 85"/>
                  <a:gd name="T94" fmla="*/ 227 w 126"/>
                  <a:gd name="T95" fmla="*/ 222 h 85"/>
                  <a:gd name="T96" fmla="*/ 243 w 126"/>
                  <a:gd name="T97" fmla="*/ 224 h 85"/>
                  <a:gd name="T98" fmla="*/ 267 w 126"/>
                  <a:gd name="T99" fmla="*/ 200 h 85"/>
                  <a:gd name="T100" fmla="*/ 278 w 126"/>
                  <a:gd name="T101" fmla="*/ 179 h 85"/>
                  <a:gd name="T102" fmla="*/ 300 w 126"/>
                  <a:gd name="T103" fmla="*/ 187 h 85"/>
                  <a:gd name="T104" fmla="*/ 316 w 126"/>
                  <a:gd name="T105" fmla="*/ 187 h 85"/>
                  <a:gd name="T106" fmla="*/ 316 w 126"/>
                  <a:gd name="T107" fmla="*/ 142 h 85"/>
                  <a:gd name="T108" fmla="*/ 334 w 126"/>
                  <a:gd name="T109" fmla="*/ 104 h 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6" h="85">
                    <a:moveTo>
                      <a:pt x="125" y="39"/>
                    </a:moveTo>
                    <a:cubicBezTo>
                      <a:pt x="125" y="38"/>
                      <a:pt x="125" y="39"/>
                      <a:pt x="125" y="39"/>
                    </a:cubicBezTo>
                    <a:cubicBezTo>
                      <a:pt x="125" y="39"/>
                      <a:pt x="124" y="34"/>
                      <a:pt x="122" y="34"/>
                    </a:cubicBezTo>
                    <a:cubicBezTo>
                      <a:pt x="120" y="34"/>
                      <a:pt x="117" y="35"/>
                      <a:pt x="116" y="34"/>
                    </a:cubicBezTo>
                    <a:cubicBezTo>
                      <a:pt x="116" y="33"/>
                      <a:pt x="114" y="34"/>
                      <a:pt x="112" y="34"/>
                    </a:cubicBezTo>
                    <a:cubicBezTo>
                      <a:pt x="109" y="34"/>
                      <a:pt x="96" y="38"/>
                      <a:pt x="95" y="35"/>
                    </a:cubicBezTo>
                    <a:cubicBezTo>
                      <a:pt x="95" y="31"/>
                      <a:pt x="96" y="29"/>
                      <a:pt x="95" y="28"/>
                    </a:cubicBezTo>
                    <a:cubicBezTo>
                      <a:pt x="94" y="27"/>
                      <a:pt x="92" y="24"/>
                      <a:pt x="91" y="25"/>
                    </a:cubicBezTo>
                    <a:cubicBezTo>
                      <a:pt x="91" y="26"/>
                      <a:pt x="93" y="25"/>
                      <a:pt x="90" y="26"/>
                    </a:cubicBezTo>
                    <a:cubicBezTo>
                      <a:pt x="86" y="27"/>
                      <a:pt x="83" y="26"/>
                      <a:pt x="81" y="26"/>
                    </a:cubicBezTo>
                    <a:cubicBezTo>
                      <a:pt x="79" y="26"/>
                      <a:pt x="78" y="24"/>
                      <a:pt x="76" y="26"/>
                    </a:cubicBezTo>
                    <a:cubicBezTo>
                      <a:pt x="74" y="28"/>
                      <a:pt x="72" y="30"/>
                      <a:pt x="72" y="28"/>
                    </a:cubicBezTo>
                    <a:cubicBezTo>
                      <a:pt x="71" y="27"/>
                      <a:pt x="71" y="24"/>
                      <a:pt x="72" y="23"/>
                    </a:cubicBezTo>
                    <a:cubicBezTo>
                      <a:pt x="74" y="22"/>
                      <a:pt x="74" y="21"/>
                      <a:pt x="76" y="20"/>
                    </a:cubicBezTo>
                    <a:cubicBezTo>
                      <a:pt x="78" y="20"/>
                      <a:pt x="80" y="17"/>
                      <a:pt x="78" y="16"/>
                    </a:cubicBezTo>
                    <a:cubicBezTo>
                      <a:pt x="76" y="15"/>
                      <a:pt x="77" y="13"/>
                      <a:pt x="75" y="14"/>
                    </a:cubicBezTo>
                    <a:cubicBezTo>
                      <a:pt x="73" y="14"/>
                      <a:pt x="71" y="13"/>
                      <a:pt x="69" y="14"/>
                    </a:cubicBezTo>
                    <a:cubicBezTo>
                      <a:pt x="67" y="14"/>
                      <a:pt x="68" y="12"/>
                      <a:pt x="65" y="14"/>
                    </a:cubicBezTo>
                    <a:cubicBezTo>
                      <a:pt x="62" y="16"/>
                      <a:pt x="58" y="16"/>
                      <a:pt x="56" y="16"/>
                    </a:cubicBezTo>
                    <a:cubicBezTo>
                      <a:pt x="54" y="15"/>
                      <a:pt x="53" y="12"/>
                      <a:pt x="52" y="15"/>
                    </a:cubicBezTo>
                    <a:cubicBezTo>
                      <a:pt x="51" y="18"/>
                      <a:pt x="50" y="19"/>
                      <a:pt x="48" y="17"/>
                    </a:cubicBezTo>
                    <a:cubicBezTo>
                      <a:pt x="46" y="15"/>
                      <a:pt x="46" y="13"/>
                      <a:pt x="45" y="12"/>
                    </a:cubicBezTo>
                    <a:cubicBezTo>
                      <a:pt x="43" y="11"/>
                      <a:pt x="37" y="3"/>
                      <a:pt x="35" y="2"/>
                    </a:cubicBezTo>
                    <a:cubicBezTo>
                      <a:pt x="33" y="1"/>
                      <a:pt x="31" y="2"/>
                      <a:pt x="29" y="1"/>
                    </a:cubicBezTo>
                    <a:cubicBezTo>
                      <a:pt x="27" y="1"/>
                      <a:pt x="26" y="1"/>
                      <a:pt x="25" y="3"/>
                    </a:cubicBezTo>
                    <a:cubicBezTo>
                      <a:pt x="24" y="5"/>
                      <a:pt x="18" y="6"/>
                      <a:pt x="17" y="5"/>
                    </a:cubicBezTo>
                    <a:cubicBezTo>
                      <a:pt x="17" y="4"/>
                      <a:pt x="13" y="0"/>
                      <a:pt x="13" y="0"/>
                    </a:cubicBezTo>
                    <a:cubicBezTo>
                      <a:pt x="13" y="0"/>
                      <a:pt x="13" y="0"/>
                      <a:pt x="13" y="0"/>
                    </a:cubicBezTo>
                    <a:cubicBezTo>
                      <a:pt x="13" y="1"/>
                      <a:pt x="12" y="1"/>
                      <a:pt x="12" y="2"/>
                    </a:cubicBezTo>
                    <a:cubicBezTo>
                      <a:pt x="12" y="3"/>
                      <a:pt x="12" y="3"/>
                      <a:pt x="12" y="5"/>
                    </a:cubicBezTo>
                    <a:cubicBezTo>
                      <a:pt x="13" y="6"/>
                      <a:pt x="12" y="10"/>
                      <a:pt x="14" y="11"/>
                    </a:cubicBezTo>
                    <a:cubicBezTo>
                      <a:pt x="17" y="12"/>
                      <a:pt x="19" y="13"/>
                      <a:pt x="20" y="15"/>
                    </a:cubicBezTo>
                    <a:cubicBezTo>
                      <a:pt x="20" y="17"/>
                      <a:pt x="22" y="19"/>
                      <a:pt x="25" y="19"/>
                    </a:cubicBezTo>
                    <a:cubicBezTo>
                      <a:pt x="25" y="19"/>
                      <a:pt x="23" y="21"/>
                      <a:pt x="19" y="20"/>
                    </a:cubicBezTo>
                    <a:cubicBezTo>
                      <a:pt x="15" y="18"/>
                      <a:pt x="14" y="20"/>
                      <a:pt x="13" y="19"/>
                    </a:cubicBezTo>
                    <a:cubicBezTo>
                      <a:pt x="13" y="17"/>
                      <a:pt x="12" y="15"/>
                      <a:pt x="11" y="16"/>
                    </a:cubicBezTo>
                    <a:cubicBezTo>
                      <a:pt x="10" y="17"/>
                      <a:pt x="9" y="19"/>
                      <a:pt x="8" y="21"/>
                    </a:cubicBezTo>
                    <a:cubicBezTo>
                      <a:pt x="6" y="22"/>
                      <a:pt x="4" y="19"/>
                      <a:pt x="4" y="22"/>
                    </a:cubicBezTo>
                    <a:cubicBezTo>
                      <a:pt x="3" y="25"/>
                      <a:pt x="1" y="26"/>
                      <a:pt x="0" y="27"/>
                    </a:cubicBezTo>
                    <a:cubicBezTo>
                      <a:pt x="0" y="27"/>
                      <a:pt x="26" y="52"/>
                      <a:pt x="26" y="55"/>
                    </a:cubicBezTo>
                    <a:cubicBezTo>
                      <a:pt x="27" y="58"/>
                      <a:pt x="27" y="65"/>
                      <a:pt x="26" y="66"/>
                    </a:cubicBezTo>
                    <a:cubicBezTo>
                      <a:pt x="26" y="66"/>
                      <a:pt x="28" y="65"/>
                      <a:pt x="30" y="66"/>
                    </a:cubicBezTo>
                    <a:cubicBezTo>
                      <a:pt x="31" y="68"/>
                      <a:pt x="33" y="72"/>
                      <a:pt x="35" y="71"/>
                    </a:cubicBezTo>
                    <a:cubicBezTo>
                      <a:pt x="36" y="70"/>
                      <a:pt x="37" y="66"/>
                      <a:pt x="39" y="69"/>
                    </a:cubicBezTo>
                    <a:cubicBezTo>
                      <a:pt x="42" y="71"/>
                      <a:pt x="43" y="75"/>
                      <a:pt x="46" y="74"/>
                    </a:cubicBezTo>
                    <a:cubicBezTo>
                      <a:pt x="48" y="73"/>
                      <a:pt x="64" y="73"/>
                      <a:pt x="64" y="73"/>
                    </a:cubicBezTo>
                    <a:cubicBezTo>
                      <a:pt x="64" y="73"/>
                      <a:pt x="73" y="81"/>
                      <a:pt x="77" y="80"/>
                    </a:cubicBezTo>
                    <a:cubicBezTo>
                      <a:pt x="80" y="80"/>
                      <a:pt x="84" y="82"/>
                      <a:pt x="85" y="83"/>
                    </a:cubicBezTo>
                    <a:cubicBezTo>
                      <a:pt x="87" y="84"/>
                      <a:pt x="87" y="85"/>
                      <a:pt x="91" y="84"/>
                    </a:cubicBezTo>
                    <a:cubicBezTo>
                      <a:pt x="94" y="82"/>
                      <a:pt x="99" y="78"/>
                      <a:pt x="100" y="75"/>
                    </a:cubicBezTo>
                    <a:cubicBezTo>
                      <a:pt x="101" y="72"/>
                      <a:pt x="102" y="68"/>
                      <a:pt x="104" y="67"/>
                    </a:cubicBezTo>
                    <a:cubicBezTo>
                      <a:pt x="107" y="66"/>
                      <a:pt x="108" y="70"/>
                      <a:pt x="112" y="70"/>
                    </a:cubicBezTo>
                    <a:cubicBezTo>
                      <a:pt x="115" y="70"/>
                      <a:pt x="118" y="70"/>
                      <a:pt x="118" y="70"/>
                    </a:cubicBezTo>
                    <a:cubicBezTo>
                      <a:pt x="118" y="53"/>
                      <a:pt x="118" y="53"/>
                      <a:pt x="118" y="53"/>
                    </a:cubicBezTo>
                    <a:cubicBezTo>
                      <a:pt x="118" y="53"/>
                      <a:pt x="126" y="45"/>
                      <a:pt x="125" y="39"/>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35" name="Freeform 23">
                <a:extLst>
                  <a:ext uri="{FF2B5EF4-FFF2-40B4-BE49-F238E27FC236}">
                    <a16:creationId xmlns:a16="http://schemas.microsoft.com/office/drawing/2014/main" id="{B4798586-97F4-404B-8C25-38C4D69F8C84}"/>
                  </a:ext>
                </a:extLst>
              </p:cNvPr>
              <p:cNvSpPr>
                <a:spLocks/>
              </p:cNvSpPr>
              <p:nvPr/>
            </p:nvSpPr>
            <p:spPr bwMode="auto">
              <a:xfrm>
                <a:off x="3701772" y="2231590"/>
                <a:ext cx="449942" cy="541754"/>
              </a:xfrm>
              <a:custGeom>
                <a:avLst/>
                <a:gdLst>
                  <a:gd name="T0" fmla="*/ 222 w 86"/>
                  <a:gd name="T1" fmla="*/ 51 h 104"/>
                  <a:gd name="T2" fmla="*/ 211 w 86"/>
                  <a:gd name="T3" fmla="*/ 45 h 104"/>
                  <a:gd name="T4" fmla="*/ 193 w 86"/>
                  <a:gd name="T5" fmla="*/ 32 h 104"/>
                  <a:gd name="T6" fmla="*/ 171 w 86"/>
                  <a:gd name="T7" fmla="*/ 24 h 104"/>
                  <a:gd name="T8" fmla="*/ 147 w 86"/>
                  <a:gd name="T9" fmla="*/ 24 h 104"/>
                  <a:gd name="T10" fmla="*/ 128 w 86"/>
                  <a:gd name="T11" fmla="*/ 21 h 104"/>
                  <a:gd name="T12" fmla="*/ 118 w 86"/>
                  <a:gd name="T13" fmla="*/ 16 h 104"/>
                  <a:gd name="T14" fmla="*/ 96 w 86"/>
                  <a:gd name="T15" fmla="*/ 21 h 104"/>
                  <a:gd name="T16" fmla="*/ 56 w 86"/>
                  <a:gd name="T17" fmla="*/ 0 h 104"/>
                  <a:gd name="T18" fmla="*/ 45 w 86"/>
                  <a:gd name="T19" fmla="*/ 0 h 104"/>
                  <a:gd name="T20" fmla="*/ 40 w 86"/>
                  <a:gd name="T21" fmla="*/ 24 h 104"/>
                  <a:gd name="T22" fmla="*/ 21 w 86"/>
                  <a:gd name="T23" fmla="*/ 37 h 104"/>
                  <a:gd name="T24" fmla="*/ 11 w 86"/>
                  <a:gd name="T25" fmla="*/ 59 h 104"/>
                  <a:gd name="T26" fmla="*/ 0 w 86"/>
                  <a:gd name="T27" fmla="*/ 91 h 104"/>
                  <a:gd name="T28" fmla="*/ 8 w 86"/>
                  <a:gd name="T29" fmla="*/ 107 h 104"/>
                  <a:gd name="T30" fmla="*/ 16 w 86"/>
                  <a:gd name="T31" fmla="*/ 123 h 104"/>
                  <a:gd name="T32" fmla="*/ 19 w 86"/>
                  <a:gd name="T33" fmla="*/ 139 h 104"/>
                  <a:gd name="T34" fmla="*/ 16 w 86"/>
                  <a:gd name="T35" fmla="*/ 157 h 104"/>
                  <a:gd name="T36" fmla="*/ 24 w 86"/>
                  <a:gd name="T37" fmla="*/ 176 h 104"/>
                  <a:gd name="T38" fmla="*/ 27 w 86"/>
                  <a:gd name="T39" fmla="*/ 186 h 104"/>
                  <a:gd name="T40" fmla="*/ 40 w 86"/>
                  <a:gd name="T41" fmla="*/ 194 h 104"/>
                  <a:gd name="T42" fmla="*/ 51 w 86"/>
                  <a:gd name="T43" fmla="*/ 200 h 104"/>
                  <a:gd name="T44" fmla="*/ 59 w 86"/>
                  <a:gd name="T45" fmla="*/ 218 h 104"/>
                  <a:gd name="T46" fmla="*/ 56 w 86"/>
                  <a:gd name="T47" fmla="*/ 224 h 104"/>
                  <a:gd name="T48" fmla="*/ 78 w 86"/>
                  <a:gd name="T49" fmla="*/ 229 h 104"/>
                  <a:gd name="T50" fmla="*/ 83 w 86"/>
                  <a:gd name="T51" fmla="*/ 250 h 104"/>
                  <a:gd name="T52" fmla="*/ 83 w 86"/>
                  <a:gd name="T53" fmla="*/ 272 h 104"/>
                  <a:gd name="T54" fmla="*/ 104 w 86"/>
                  <a:gd name="T55" fmla="*/ 274 h 104"/>
                  <a:gd name="T56" fmla="*/ 126 w 86"/>
                  <a:gd name="T57" fmla="*/ 269 h 104"/>
                  <a:gd name="T58" fmla="*/ 152 w 86"/>
                  <a:gd name="T59" fmla="*/ 272 h 104"/>
                  <a:gd name="T60" fmla="*/ 168 w 86"/>
                  <a:gd name="T61" fmla="*/ 266 h 104"/>
                  <a:gd name="T62" fmla="*/ 182 w 86"/>
                  <a:gd name="T63" fmla="*/ 274 h 104"/>
                  <a:gd name="T64" fmla="*/ 203 w 86"/>
                  <a:gd name="T65" fmla="*/ 250 h 104"/>
                  <a:gd name="T66" fmla="*/ 206 w 86"/>
                  <a:gd name="T67" fmla="*/ 229 h 104"/>
                  <a:gd name="T68" fmla="*/ 206 w 86"/>
                  <a:gd name="T69" fmla="*/ 189 h 104"/>
                  <a:gd name="T70" fmla="*/ 225 w 86"/>
                  <a:gd name="T71" fmla="*/ 160 h 104"/>
                  <a:gd name="T72" fmla="*/ 227 w 86"/>
                  <a:gd name="T73" fmla="*/ 120 h 104"/>
                  <a:gd name="T74" fmla="*/ 227 w 86"/>
                  <a:gd name="T75" fmla="*/ 77 h 104"/>
                  <a:gd name="T76" fmla="*/ 222 w 86"/>
                  <a:gd name="T77" fmla="*/ 51 h 10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6" h="104">
                    <a:moveTo>
                      <a:pt x="83" y="19"/>
                    </a:moveTo>
                    <a:cubicBezTo>
                      <a:pt x="81" y="18"/>
                      <a:pt x="80" y="17"/>
                      <a:pt x="79" y="17"/>
                    </a:cubicBezTo>
                    <a:cubicBezTo>
                      <a:pt x="78" y="16"/>
                      <a:pt x="74" y="14"/>
                      <a:pt x="72" y="12"/>
                    </a:cubicBezTo>
                    <a:cubicBezTo>
                      <a:pt x="69" y="11"/>
                      <a:pt x="68" y="8"/>
                      <a:pt x="64" y="9"/>
                    </a:cubicBezTo>
                    <a:cubicBezTo>
                      <a:pt x="60" y="9"/>
                      <a:pt x="58" y="9"/>
                      <a:pt x="55" y="9"/>
                    </a:cubicBezTo>
                    <a:cubicBezTo>
                      <a:pt x="53" y="10"/>
                      <a:pt x="49" y="9"/>
                      <a:pt x="48" y="8"/>
                    </a:cubicBezTo>
                    <a:cubicBezTo>
                      <a:pt x="47" y="6"/>
                      <a:pt x="46" y="4"/>
                      <a:pt x="44" y="6"/>
                    </a:cubicBezTo>
                    <a:cubicBezTo>
                      <a:pt x="42" y="8"/>
                      <a:pt x="38" y="7"/>
                      <a:pt x="36" y="8"/>
                    </a:cubicBezTo>
                    <a:cubicBezTo>
                      <a:pt x="35" y="9"/>
                      <a:pt x="24" y="7"/>
                      <a:pt x="21" y="0"/>
                    </a:cubicBezTo>
                    <a:cubicBezTo>
                      <a:pt x="17" y="0"/>
                      <a:pt x="17" y="0"/>
                      <a:pt x="17" y="0"/>
                    </a:cubicBezTo>
                    <a:cubicBezTo>
                      <a:pt x="15" y="9"/>
                      <a:pt x="15" y="9"/>
                      <a:pt x="15" y="9"/>
                    </a:cubicBezTo>
                    <a:cubicBezTo>
                      <a:pt x="15" y="9"/>
                      <a:pt x="10" y="12"/>
                      <a:pt x="8" y="14"/>
                    </a:cubicBezTo>
                    <a:cubicBezTo>
                      <a:pt x="6" y="15"/>
                      <a:pt x="5" y="19"/>
                      <a:pt x="4" y="22"/>
                    </a:cubicBezTo>
                    <a:cubicBezTo>
                      <a:pt x="3" y="25"/>
                      <a:pt x="2" y="32"/>
                      <a:pt x="0" y="34"/>
                    </a:cubicBezTo>
                    <a:cubicBezTo>
                      <a:pt x="0" y="34"/>
                      <a:pt x="2" y="38"/>
                      <a:pt x="3" y="40"/>
                    </a:cubicBezTo>
                    <a:cubicBezTo>
                      <a:pt x="3" y="42"/>
                      <a:pt x="5" y="45"/>
                      <a:pt x="6" y="46"/>
                    </a:cubicBezTo>
                    <a:cubicBezTo>
                      <a:pt x="7" y="48"/>
                      <a:pt x="7" y="49"/>
                      <a:pt x="7" y="52"/>
                    </a:cubicBezTo>
                    <a:cubicBezTo>
                      <a:pt x="6" y="55"/>
                      <a:pt x="5" y="58"/>
                      <a:pt x="6" y="59"/>
                    </a:cubicBezTo>
                    <a:cubicBezTo>
                      <a:pt x="7" y="60"/>
                      <a:pt x="9" y="64"/>
                      <a:pt x="9" y="66"/>
                    </a:cubicBezTo>
                    <a:cubicBezTo>
                      <a:pt x="9" y="67"/>
                      <a:pt x="10" y="68"/>
                      <a:pt x="10" y="70"/>
                    </a:cubicBezTo>
                    <a:cubicBezTo>
                      <a:pt x="11" y="72"/>
                      <a:pt x="12" y="72"/>
                      <a:pt x="15" y="73"/>
                    </a:cubicBezTo>
                    <a:cubicBezTo>
                      <a:pt x="17" y="74"/>
                      <a:pt x="19" y="71"/>
                      <a:pt x="19" y="75"/>
                    </a:cubicBezTo>
                    <a:cubicBezTo>
                      <a:pt x="20" y="78"/>
                      <a:pt x="22" y="82"/>
                      <a:pt x="22" y="82"/>
                    </a:cubicBezTo>
                    <a:cubicBezTo>
                      <a:pt x="22" y="82"/>
                      <a:pt x="19" y="83"/>
                      <a:pt x="21" y="84"/>
                    </a:cubicBezTo>
                    <a:cubicBezTo>
                      <a:pt x="23" y="84"/>
                      <a:pt x="28" y="85"/>
                      <a:pt x="29" y="86"/>
                    </a:cubicBezTo>
                    <a:cubicBezTo>
                      <a:pt x="30" y="87"/>
                      <a:pt x="31" y="90"/>
                      <a:pt x="31" y="94"/>
                    </a:cubicBezTo>
                    <a:cubicBezTo>
                      <a:pt x="31" y="97"/>
                      <a:pt x="29" y="102"/>
                      <a:pt x="31" y="102"/>
                    </a:cubicBezTo>
                    <a:cubicBezTo>
                      <a:pt x="33" y="102"/>
                      <a:pt x="37" y="103"/>
                      <a:pt x="39" y="103"/>
                    </a:cubicBezTo>
                    <a:cubicBezTo>
                      <a:pt x="41" y="103"/>
                      <a:pt x="45" y="101"/>
                      <a:pt x="47" y="101"/>
                    </a:cubicBezTo>
                    <a:cubicBezTo>
                      <a:pt x="50" y="102"/>
                      <a:pt x="55" y="103"/>
                      <a:pt x="57" y="102"/>
                    </a:cubicBezTo>
                    <a:cubicBezTo>
                      <a:pt x="59" y="102"/>
                      <a:pt x="59" y="98"/>
                      <a:pt x="63" y="100"/>
                    </a:cubicBezTo>
                    <a:cubicBezTo>
                      <a:pt x="66" y="103"/>
                      <a:pt x="66" y="104"/>
                      <a:pt x="68" y="103"/>
                    </a:cubicBezTo>
                    <a:cubicBezTo>
                      <a:pt x="71" y="102"/>
                      <a:pt x="75" y="96"/>
                      <a:pt x="76" y="94"/>
                    </a:cubicBezTo>
                    <a:cubicBezTo>
                      <a:pt x="77" y="93"/>
                      <a:pt x="78" y="91"/>
                      <a:pt x="77" y="86"/>
                    </a:cubicBezTo>
                    <a:cubicBezTo>
                      <a:pt x="76" y="82"/>
                      <a:pt x="75" y="75"/>
                      <a:pt x="77" y="71"/>
                    </a:cubicBezTo>
                    <a:cubicBezTo>
                      <a:pt x="80" y="66"/>
                      <a:pt x="83" y="63"/>
                      <a:pt x="84" y="60"/>
                    </a:cubicBezTo>
                    <a:cubicBezTo>
                      <a:pt x="85" y="58"/>
                      <a:pt x="86" y="53"/>
                      <a:pt x="85" y="45"/>
                    </a:cubicBezTo>
                    <a:cubicBezTo>
                      <a:pt x="85" y="38"/>
                      <a:pt x="86" y="31"/>
                      <a:pt x="85" y="29"/>
                    </a:cubicBezTo>
                    <a:cubicBezTo>
                      <a:pt x="83" y="27"/>
                      <a:pt x="83" y="19"/>
                      <a:pt x="83" y="19"/>
                    </a:cubicBezTo>
                    <a:close/>
                  </a:path>
                </a:pathLst>
              </a:custGeom>
              <a:solidFill>
                <a:srgbClr val="36698C"/>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36" name="Freeform 24">
                <a:extLst>
                  <a:ext uri="{FF2B5EF4-FFF2-40B4-BE49-F238E27FC236}">
                    <a16:creationId xmlns:a16="http://schemas.microsoft.com/office/drawing/2014/main" id="{5BE94BD0-E0E4-43CC-BA1D-4612F3414357}"/>
                  </a:ext>
                </a:extLst>
              </p:cNvPr>
              <p:cNvSpPr>
                <a:spLocks/>
              </p:cNvSpPr>
              <p:nvPr/>
            </p:nvSpPr>
            <p:spPr bwMode="auto">
              <a:xfrm>
                <a:off x="4073463" y="2303954"/>
                <a:ext cx="424511" cy="563267"/>
              </a:xfrm>
              <a:custGeom>
                <a:avLst/>
                <a:gdLst>
                  <a:gd name="T0" fmla="*/ 8 w 81"/>
                  <a:gd name="T1" fmla="*/ 224 h 108"/>
                  <a:gd name="T2" fmla="*/ 13 w 81"/>
                  <a:gd name="T3" fmla="*/ 213 h 108"/>
                  <a:gd name="T4" fmla="*/ 16 w 81"/>
                  <a:gd name="T5" fmla="*/ 192 h 108"/>
                  <a:gd name="T6" fmla="*/ 16 w 81"/>
                  <a:gd name="T7" fmla="*/ 152 h 108"/>
                  <a:gd name="T8" fmla="*/ 35 w 81"/>
                  <a:gd name="T9" fmla="*/ 123 h 108"/>
                  <a:gd name="T10" fmla="*/ 38 w 81"/>
                  <a:gd name="T11" fmla="*/ 83 h 108"/>
                  <a:gd name="T12" fmla="*/ 38 w 81"/>
                  <a:gd name="T13" fmla="*/ 40 h 108"/>
                  <a:gd name="T14" fmla="*/ 32 w 81"/>
                  <a:gd name="T15" fmla="*/ 13 h 108"/>
                  <a:gd name="T16" fmla="*/ 40 w 81"/>
                  <a:gd name="T17" fmla="*/ 19 h 108"/>
                  <a:gd name="T18" fmla="*/ 59 w 81"/>
                  <a:gd name="T19" fmla="*/ 24 h 108"/>
                  <a:gd name="T20" fmla="*/ 78 w 81"/>
                  <a:gd name="T21" fmla="*/ 19 h 108"/>
                  <a:gd name="T22" fmla="*/ 102 w 81"/>
                  <a:gd name="T23" fmla="*/ 16 h 108"/>
                  <a:gd name="T24" fmla="*/ 121 w 81"/>
                  <a:gd name="T25" fmla="*/ 5 h 108"/>
                  <a:gd name="T26" fmla="*/ 129 w 81"/>
                  <a:gd name="T27" fmla="*/ 5 h 108"/>
                  <a:gd name="T28" fmla="*/ 134 w 81"/>
                  <a:gd name="T29" fmla="*/ 8 h 108"/>
                  <a:gd name="T30" fmla="*/ 139 w 81"/>
                  <a:gd name="T31" fmla="*/ 19 h 108"/>
                  <a:gd name="T32" fmla="*/ 145 w 81"/>
                  <a:gd name="T33" fmla="*/ 40 h 108"/>
                  <a:gd name="T34" fmla="*/ 153 w 81"/>
                  <a:gd name="T35" fmla="*/ 45 h 108"/>
                  <a:gd name="T36" fmla="*/ 161 w 81"/>
                  <a:gd name="T37" fmla="*/ 51 h 108"/>
                  <a:gd name="T38" fmla="*/ 177 w 81"/>
                  <a:gd name="T39" fmla="*/ 64 h 108"/>
                  <a:gd name="T40" fmla="*/ 190 w 81"/>
                  <a:gd name="T41" fmla="*/ 77 h 108"/>
                  <a:gd name="T42" fmla="*/ 198 w 81"/>
                  <a:gd name="T43" fmla="*/ 69 h 108"/>
                  <a:gd name="T44" fmla="*/ 201 w 81"/>
                  <a:gd name="T45" fmla="*/ 80 h 108"/>
                  <a:gd name="T46" fmla="*/ 196 w 81"/>
                  <a:gd name="T47" fmla="*/ 88 h 108"/>
                  <a:gd name="T48" fmla="*/ 177 w 81"/>
                  <a:gd name="T49" fmla="*/ 85 h 108"/>
                  <a:gd name="T50" fmla="*/ 177 w 81"/>
                  <a:gd name="T51" fmla="*/ 96 h 108"/>
                  <a:gd name="T52" fmla="*/ 193 w 81"/>
                  <a:gd name="T53" fmla="*/ 112 h 108"/>
                  <a:gd name="T54" fmla="*/ 196 w 81"/>
                  <a:gd name="T55" fmla="*/ 128 h 108"/>
                  <a:gd name="T56" fmla="*/ 212 w 81"/>
                  <a:gd name="T57" fmla="*/ 133 h 108"/>
                  <a:gd name="T58" fmla="*/ 212 w 81"/>
                  <a:gd name="T59" fmla="*/ 155 h 108"/>
                  <a:gd name="T60" fmla="*/ 201 w 81"/>
                  <a:gd name="T61" fmla="*/ 171 h 108"/>
                  <a:gd name="T62" fmla="*/ 193 w 81"/>
                  <a:gd name="T63" fmla="*/ 179 h 108"/>
                  <a:gd name="T64" fmla="*/ 193 w 81"/>
                  <a:gd name="T65" fmla="*/ 216 h 108"/>
                  <a:gd name="T66" fmla="*/ 185 w 81"/>
                  <a:gd name="T67" fmla="*/ 219 h 108"/>
                  <a:gd name="T68" fmla="*/ 177 w 81"/>
                  <a:gd name="T69" fmla="*/ 219 h 108"/>
                  <a:gd name="T70" fmla="*/ 169 w 81"/>
                  <a:gd name="T71" fmla="*/ 221 h 108"/>
                  <a:gd name="T72" fmla="*/ 155 w 81"/>
                  <a:gd name="T73" fmla="*/ 224 h 108"/>
                  <a:gd name="T74" fmla="*/ 147 w 81"/>
                  <a:gd name="T75" fmla="*/ 221 h 108"/>
                  <a:gd name="T76" fmla="*/ 142 w 81"/>
                  <a:gd name="T77" fmla="*/ 216 h 108"/>
                  <a:gd name="T78" fmla="*/ 129 w 81"/>
                  <a:gd name="T79" fmla="*/ 221 h 108"/>
                  <a:gd name="T80" fmla="*/ 118 w 81"/>
                  <a:gd name="T81" fmla="*/ 232 h 108"/>
                  <a:gd name="T82" fmla="*/ 115 w 81"/>
                  <a:gd name="T83" fmla="*/ 243 h 108"/>
                  <a:gd name="T84" fmla="*/ 115 w 81"/>
                  <a:gd name="T85" fmla="*/ 264 h 108"/>
                  <a:gd name="T86" fmla="*/ 113 w 81"/>
                  <a:gd name="T87" fmla="*/ 277 h 108"/>
                  <a:gd name="T88" fmla="*/ 107 w 81"/>
                  <a:gd name="T89" fmla="*/ 280 h 108"/>
                  <a:gd name="T90" fmla="*/ 83 w 81"/>
                  <a:gd name="T91" fmla="*/ 283 h 108"/>
                  <a:gd name="T92" fmla="*/ 67 w 81"/>
                  <a:gd name="T93" fmla="*/ 285 h 108"/>
                  <a:gd name="T94" fmla="*/ 62 w 81"/>
                  <a:gd name="T95" fmla="*/ 272 h 108"/>
                  <a:gd name="T96" fmla="*/ 54 w 81"/>
                  <a:gd name="T97" fmla="*/ 267 h 108"/>
                  <a:gd name="T98" fmla="*/ 48 w 81"/>
                  <a:gd name="T99" fmla="*/ 280 h 108"/>
                  <a:gd name="T100" fmla="*/ 40 w 81"/>
                  <a:gd name="T101" fmla="*/ 283 h 108"/>
                  <a:gd name="T102" fmla="*/ 32 w 81"/>
                  <a:gd name="T103" fmla="*/ 283 h 108"/>
                  <a:gd name="T104" fmla="*/ 21 w 81"/>
                  <a:gd name="T105" fmla="*/ 285 h 108"/>
                  <a:gd name="T106" fmla="*/ 8 w 81"/>
                  <a:gd name="T107" fmla="*/ 285 h 108"/>
                  <a:gd name="T108" fmla="*/ 0 w 81"/>
                  <a:gd name="T109" fmla="*/ 283 h 108"/>
                  <a:gd name="T110" fmla="*/ 13 w 81"/>
                  <a:gd name="T111" fmla="*/ 267 h 108"/>
                  <a:gd name="T112" fmla="*/ 13 w 81"/>
                  <a:gd name="T113" fmla="*/ 248 h 108"/>
                  <a:gd name="T114" fmla="*/ 8 w 81"/>
                  <a:gd name="T115" fmla="*/ 224 h 10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1" h="108">
                    <a:moveTo>
                      <a:pt x="3" y="84"/>
                    </a:moveTo>
                    <a:cubicBezTo>
                      <a:pt x="4" y="83"/>
                      <a:pt x="5" y="81"/>
                      <a:pt x="5" y="80"/>
                    </a:cubicBezTo>
                    <a:cubicBezTo>
                      <a:pt x="6" y="79"/>
                      <a:pt x="7" y="77"/>
                      <a:pt x="6" y="72"/>
                    </a:cubicBezTo>
                    <a:cubicBezTo>
                      <a:pt x="5" y="68"/>
                      <a:pt x="4" y="61"/>
                      <a:pt x="6" y="57"/>
                    </a:cubicBezTo>
                    <a:cubicBezTo>
                      <a:pt x="9" y="52"/>
                      <a:pt x="12" y="49"/>
                      <a:pt x="13" y="46"/>
                    </a:cubicBezTo>
                    <a:cubicBezTo>
                      <a:pt x="14" y="44"/>
                      <a:pt x="15" y="39"/>
                      <a:pt x="14" y="31"/>
                    </a:cubicBezTo>
                    <a:cubicBezTo>
                      <a:pt x="14" y="24"/>
                      <a:pt x="15" y="17"/>
                      <a:pt x="14" y="15"/>
                    </a:cubicBezTo>
                    <a:cubicBezTo>
                      <a:pt x="12" y="13"/>
                      <a:pt x="12" y="5"/>
                      <a:pt x="12" y="5"/>
                    </a:cubicBezTo>
                    <a:cubicBezTo>
                      <a:pt x="15" y="7"/>
                      <a:pt x="15" y="7"/>
                      <a:pt x="15" y="7"/>
                    </a:cubicBezTo>
                    <a:cubicBezTo>
                      <a:pt x="19" y="9"/>
                      <a:pt x="19" y="8"/>
                      <a:pt x="22" y="9"/>
                    </a:cubicBezTo>
                    <a:cubicBezTo>
                      <a:pt x="25" y="10"/>
                      <a:pt x="27" y="8"/>
                      <a:pt x="29" y="7"/>
                    </a:cubicBezTo>
                    <a:cubicBezTo>
                      <a:pt x="31" y="5"/>
                      <a:pt x="34" y="7"/>
                      <a:pt x="38" y="6"/>
                    </a:cubicBezTo>
                    <a:cubicBezTo>
                      <a:pt x="42" y="5"/>
                      <a:pt x="43" y="3"/>
                      <a:pt x="45" y="2"/>
                    </a:cubicBezTo>
                    <a:cubicBezTo>
                      <a:pt x="47" y="0"/>
                      <a:pt x="47" y="2"/>
                      <a:pt x="48" y="2"/>
                    </a:cubicBezTo>
                    <a:cubicBezTo>
                      <a:pt x="49" y="1"/>
                      <a:pt x="50" y="2"/>
                      <a:pt x="50" y="3"/>
                    </a:cubicBezTo>
                    <a:cubicBezTo>
                      <a:pt x="51" y="4"/>
                      <a:pt x="51" y="5"/>
                      <a:pt x="52" y="7"/>
                    </a:cubicBezTo>
                    <a:cubicBezTo>
                      <a:pt x="52" y="9"/>
                      <a:pt x="53" y="11"/>
                      <a:pt x="54" y="15"/>
                    </a:cubicBezTo>
                    <a:cubicBezTo>
                      <a:pt x="55" y="18"/>
                      <a:pt x="56" y="17"/>
                      <a:pt x="57" y="17"/>
                    </a:cubicBezTo>
                    <a:cubicBezTo>
                      <a:pt x="59" y="17"/>
                      <a:pt x="60" y="18"/>
                      <a:pt x="60" y="19"/>
                    </a:cubicBezTo>
                    <a:cubicBezTo>
                      <a:pt x="61" y="21"/>
                      <a:pt x="63" y="22"/>
                      <a:pt x="66" y="24"/>
                    </a:cubicBezTo>
                    <a:cubicBezTo>
                      <a:pt x="68" y="26"/>
                      <a:pt x="69" y="27"/>
                      <a:pt x="71" y="29"/>
                    </a:cubicBezTo>
                    <a:cubicBezTo>
                      <a:pt x="73" y="31"/>
                      <a:pt x="73" y="28"/>
                      <a:pt x="74" y="26"/>
                    </a:cubicBezTo>
                    <a:cubicBezTo>
                      <a:pt x="74" y="26"/>
                      <a:pt x="75" y="30"/>
                      <a:pt x="75" y="30"/>
                    </a:cubicBezTo>
                    <a:cubicBezTo>
                      <a:pt x="75" y="31"/>
                      <a:pt x="74" y="33"/>
                      <a:pt x="73" y="33"/>
                    </a:cubicBezTo>
                    <a:cubicBezTo>
                      <a:pt x="72" y="32"/>
                      <a:pt x="68" y="31"/>
                      <a:pt x="66" y="32"/>
                    </a:cubicBezTo>
                    <a:cubicBezTo>
                      <a:pt x="64" y="34"/>
                      <a:pt x="64" y="34"/>
                      <a:pt x="66" y="36"/>
                    </a:cubicBezTo>
                    <a:cubicBezTo>
                      <a:pt x="67" y="37"/>
                      <a:pt x="72" y="40"/>
                      <a:pt x="72" y="42"/>
                    </a:cubicBezTo>
                    <a:cubicBezTo>
                      <a:pt x="72" y="44"/>
                      <a:pt x="72" y="48"/>
                      <a:pt x="73" y="48"/>
                    </a:cubicBezTo>
                    <a:cubicBezTo>
                      <a:pt x="75" y="49"/>
                      <a:pt x="79" y="48"/>
                      <a:pt x="79" y="50"/>
                    </a:cubicBezTo>
                    <a:cubicBezTo>
                      <a:pt x="80" y="53"/>
                      <a:pt x="81" y="56"/>
                      <a:pt x="79" y="58"/>
                    </a:cubicBezTo>
                    <a:cubicBezTo>
                      <a:pt x="77" y="59"/>
                      <a:pt x="77" y="61"/>
                      <a:pt x="75" y="64"/>
                    </a:cubicBezTo>
                    <a:cubicBezTo>
                      <a:pt x="73" y="66"/>
                      <a:pt x="72" y="64"/>
                      <a:pt x="72" y="67"/>
                    </a:cubicBezTo>
                    <a:cubicBezTo>
                      <a:pt x="72" y="70"/>
                      <a:pt x="71" y="78"/>
                      <a:pt x="72" y="81"/>
                    </a:cubicBezTo>
                    <a:cubicBezTo>
                      <a:pt x="72" y="81"/>
                      <a:pt x="70" y="82"/>
                      <a:pt x="69" y="82"/>
                    </a:cubicBezTo>
                    <a:cubicBezTo>
                      <a:pt x="68" y="81"/>
                      <a:pt x="66" y="81"/>
                      <a:pt x="66" y="82"/>
                    </a:cubicBezTo>
                    <a:cubicBezTo>
                      <a:pt x="65" y="83"/>
                      <a:pt x="64" y="83"/>
                      <a:pt x="63" y="83"/>
                    </a:cubicBezTo>
                    <a:cubicBezTo>
                      <a:pt x="62" y="83"/>
                      <a:pt x="58" y="84"/>
                      <a:pt x="58" y="84"/>
                    </a:cubicBezTo>
                    <a:cubicBezTo>
                      <a:pt x="57" y="84"/>
                      <a:pt x="55" y="84"/>
                      <a:pt x="55" y="83"/>
                    </a:cubicBezTo>
                    <a:cubicBezTo>
                      <a:pt x="54" y="82"/>
                      <a:pt x="54" y="81"/>
                      <a:pt x="53" y="81"/>
                    </a:cubicBezTo>
                    <a:cubicBezTo>
                      <a:pt x="51" y="82"/>
                      <a:pt x="49" y="83"/>
                      <a:pt x="48" y="83"/>
                    </a:cubicBezTo>
                    <a:cubicBezTo>
                      <a:pt x="47" y="83"/>
                      <a:pt x="45" y="85"/>
                      <a:pt x="44" y="87"/>
                    </a:cubicBezTo>
                    <a:cubicBezTo>
                      <a:pt x="43" y="88"/>
                      <a:pt x="43" y="88"/>
                      <a:pt x="43" y="91"/>
                    </a:cubicBezTo>
                    <a:cubicBezTo>
                      <a:pt x="44" y="93"/>
                      <a:pt x="43" y="97"/>
                      <a:pt x="43" y="99"/>
                    </a:cubicBezTo>
                    <a:cubicBezTo>
                      <a:pt x="43" y="101"/>
                      <a:pt x="43" y="103"/>
                      <a:pt x="42" y="104"/>
                    </a:cubicBezTo>
                    <a:cubicBezTo>
                      <a:pt x="42" y="104"/>
                      <a:pt x="41" y="105"/>
                      <a:pt x="40" y="105"/>
                    </a:cubicBezTo>
                    <a:cubicBezTo>
                      <a:pt x="39" y="105"/>
                      <a:pt x="33" y="105"/>
                      <a:pt x="31" y="106"/>
                    </a:cubicBezTo>
                    <a:cubicBezTo>
                      <a:pt x="28" y="107"/>
                      <a:pt x="26" y="108"/>
                      <a:pt x="25" y="107"/>
                    </a:cubicBezTo>
                    <a:cubicBezTo>
                      <a:pt x="25" y="106"/>
                      <a:pt x="24" y="103"/>
                      <a:pt x="23" y="102"/>
                    </a:cubicBezTo>
                    <a:cubicBezTo>
                      <a:pt x="22" y="101"/>
                      <a:pt x="21" y="99"/>
                      <a:pt x="20" y="100"/>
                    </a:cubicBezTo>
                    <a:cubicBezTo>
                      <a:pt x="19" y="101"/>
                      <a:pt x="19" y="105"/>
                      <a:pt x="18" y="105"/>
                    </a:cubicBezTo>
                    <a:cubicBezTo>
                      <a:pt x="17" y="106"/>
                      <a:pt x="17" y="105"/>
                      <a:pt x="15" y="106"/>
                    </a:cubicBezTo>
                    <a:cubicBezTo>
                      <a:pt x="14" y="106"/>
                      <a:pt x="13" y="104"/>
                      <a:pt x="12" y="106"/>
                    </a:cubicBezTo>
                    <a:cubicBezTo>
                      <a:pt x="11" y="107"/>
                      <a:pt x="10" y="106"/>
                      <a:pt x="8" y="107"/>
                    </a:cubicBezTo>
                    <a:cubicBezTo>
                      <a:pt x="6" y="107"/>
                      <a:pt x="4" y="106"/>
                      <a:pt x="3" y="107"/>
                    </a:cubicBezTo>
                    <a:cubicBezTo>
                      <a:pt x="1" y="107"/>
                      <a:pt x="0" y="106"/>
                      <a:pt x="0" y="106"/>
                    </a:cubicBezTo>
                    <a:cubicBezTo>
                      <a:pt x="0" y="106"/>
                      <a:pt x="4" y="102"/>
                      <a:pt x="5" y="100"/>
                    </a:cubicBezTo>
                    <a:cubicBezTo>
                      <a:pt x="5" y="99"/>
                      <a:pt x="6" y="95"/>
                      <a:pt x="5" y="93"/>
                    </a:cubicBezTo>
                    <a:cubicBezTo>
                      <a:pt x="5" y="92"/>
                      <a:pt x="3" y="84"/>
                      <a:pt x="3" y="84"/>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37" name="Freeform 25">
                <a:extLst>
                  <a:ext uri="{FF2B5EF4-FFF2-40B4-BE49-F238E27FC236}">
                    <a16:creationId xmlns:a16="http://schemas.microsoft.com/office/drawing/2014/main" id="{59081A9E-BDD1-4551-85A1-CC4D823C578A}"/>
                  </a:ext>
                </a:extLst>
              </p:cNvPr>
              <p:cNvSpPr>
                <a:spLocks/>
              </p:cNvSpPr>
              <p:nvPr/>
            </p:nvSpPr>
            <p:spPr bwMode="auto">
              <a:xfrm>
                <a:off x="5910401" y="5401925"/>
                <a:ext cx="446029" cy="954425"/>
              </a:xfrm>
              <a:custGeom>
                <a:avLst/>
                <a:gdLst>
                  <a:gd name="T0" fmla="*/ 177 w 85"/>
                  <a:gd name="T1" fmla="*/ 16 h 183"/>
                  <a:gd name="T2" fmla="*/ 174 w 85"/>
                  <a:gd name="T3" fmla="*/ 69 h 183"/>
                  <a:gd name="T4" fmla="*/ 161 w 85"/>
                  <a:gd name="T5" fmla="*/ 93 h 183"/>
                  <a:gd name="T6" fmla="*/ 121 w 85"/>
                  <a:gd name="T7" fmla="*/ 91 h 183"/>
                  <a:gd name="T8" fmla="*/ 99 w 85"/>
                  <a:gd name="T9" fmla="*/ 109 h 183"/>
                  <a:gd name="T10" fmla="*/ 67 w 85"/>
                  <a:gd name="T11" fmla="*/ 115 h 183"/>
                  <a:gd name="T12" fmla="*/ 40 w 85"/>
                  <a:gd name="T13" fmla="*/ 144 h 183"/>
                  <a:gd name="T14" fmla="*/ 5 w 85"/>
                  <a:gd name="T15" fmla="*/ 184 h 183"/>
                  <a:gd name="T16" fmla="*/ 40 w 85"/>
                  <a:gd name="T17" fmla="*/ 208 h 183"/>
                  <a:gd name="T18" fmla="*/ 30 w 85"/>
                  <a:gd name="T19" fmla="*/ 221 h 183"/>
                  <a:gd name="T20" fmla="*/ 5 w 85"/>
                  <a:gd name="T21" fmla="*/ 240 h 183"/>
                  <a:gd name="T22" fmla="*/ 32 w 85"/>
                  <a:gd name="T23" fmla="*/ 264 h 183"/>
                  <a:gd name="T24" fmla="*/ 21 w 85"/>
                  <a:gd name="T25" fmla="*/ 307 h 183"/>
                  <a:gd name="T26" fmla="*/ 40 w 85"/>
                  <a:gd name="T27" fmla="*/ 312 h 183"/>
                  <a:gd name="T28" fmla="*/ 54 w 85"/>
                  <a:gd name="T29" fmla="*/ 333 h 183"/>
                  <a:gd name="T30" fmla="*/ 56 w 85"/>
                  <a:gd name="T31" fmla="*/ 368 h 183"/>
                  <a:gd name="T32" fmla="*/ 78 w 85"/>
                  <a:gd name="T33" fmla="*/ 376 h 183"/>
                  <a:gd name="T34" fmla="*/ 78 w 85"/>
                  <a:gd name="T35" fmla="*/ 392 h 183"/>
                  <a:gd name="T36" fmla="*/ 54 w 85"/>
                  <a:gd name="T37" fmla="*/ 413 h 183"/>
                  <a:gd name="T38" fmla="*/ 80 w 85"/>
                  <a:gd name="T39" fmla="*/ 424 h 183"/>
                  <a:gd name="T40" fmla="*/ 107 w 85"/>
                  <a:gd name="T41" fmla="*/ 432 h 183"/>
                  <a:gd name="T42" fmla="*/ 129 w 85"/>
                  <a:gd name="T43" fmla="*/ 451 h 183"/>
                  <a:gd name="T44" fmla="*/ 145 w 85"/>
                  <a:gd name="T45" fmla="*/ 483 h 183"/>
                  <a:gd name="T46" fmla="*/ 150 w 85"/>
                  <a:gd name="T47" fmla="*/ 459 h 183"/>
                  <a:gd name="T48" fmla="*/ 166 w 85"/>
                  <a:gd name="T49" fmla="*/ 443 h 183"/>
                  <a:gd name="T50" fmla="*/ 180 w 85"/>
                  <a:gd name="T51" fmla="*/ 413 h 183"/>
                  <a:gd name="T52" fmla="*/ 166 w 85"/>
                  <a:gd name="T53" fmla="*/ 400 h 183"/>
                  <a:gd name="T54" fmla="*/ 188 w 85"/>
                  <a:gd name="T55" fmla="*/ 381 h 183"/>
                  <a:gd name="T56" fmla="*/ 190 w 85"/>
                  <a:gd name="T57" fmla="*/ 347 h 183"/>
                  <a:gd name="T58" fmla="*/ 193 w 85"/>
                  <a:gd name="T59" fmla="*/ 315 h 183"/>
                  <a:gd name="T60" fmla="*/ 225 w 85"/>
                  <a:gd name="T61" fmla="*/ 221 h 183"/>
                  <a:gd name="T62" fmla="*/ 212 w 85"/>
                  <a:gd name="T63" fmla="*/ 141 h 183"/>
                  <a:gd name="T64" fmla="*/ 207 w 85"/>
                  <a:gd name="T65" fmla="*/ 123 h 183"/>
                  <a:gd name="T66" fmla="*/ 193 w 85"/>
                  <a:gd name="T67" fmla="*/ 112 h 183"/>
                  <a:gd name="T68" fmla="*/ 190 w 85"/>
                  <a:gd name="T69" fmla="*/ 69 h 183"/>
                  <a:gd name="T70" fmla="*/ 196 w 85"/>
                  <a:gd name="T71" fmla="*/ 43 h 18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5" h="183">
                    <a:moveTo>
                      <a:pt x="70" y="0"/>
                    </a:moveTo>
                    <a:cubicBezTo>
                      <a:pt x="68" y="0"/>
                      <a:pt x="68" y="4"/>
                      <a:pt x="66" y="6"/>
                    </a:cubicBezTo>
                    <a:cubicBezTo>
                      <a:pt x="65" y="8"/>
                      <a:pt x="64" y="10"/>
                      <a:pt x="64" y="14"/>
                    </a:cubicBezTo>
                    <a:cubicBezTo>
                      <a:pt x="65" y="18"/>
                      <a:pt x="65" y="24"/>
                      <a:pt x="65" y="26"/>
                    </a:cubicBezTo>
                    <a:cubicBezTo>
                      <a:pt x="66" y="29"/>
                      <a:pt x="70" y="31"/>
                      <a:pt x="66" y="33"/>
                    </a:cubicBezTo>
                    <a:cubicBezTo>
                      <a:pt x="63" y="35"/>
                      <a:pt x="61" y="36"/>
                      <a:pt x="60" y="35"/>
                    </a:cubicBezTo>
                    <a:cubicBezTo>
                      <a:pt x="58" y="33"/>
                      <a:pt x="55" y="31"/>
                      <a:pt x="53" y="32"/>
                    </a:cubicBezTo>
                    <a:cubicBezTo>
                      <a:pt x="50" y="33"/>
                      <a:pt x="47" y="32"/>
                      <a:pt x="45" y="34"/>
                    </a:cubicBezTo>
                    <a:cubicBezTo>
                      <a:pt x="44" y="36"/>
                      <a:pt x="41" y="37"/>
                      <a:pt x="41" y="38"/>
                    </a:cubicBezTo>
                    <a:cubicBezTo>
                      <a:pt x="41" y="40"/>
                      <a:pt x="41" y="42"/>
                      <a:pt x="37" y="41"/>
                    </a:cubicBezTo>
                    <a:cubicBezTo>
                      <a:pt x="34" y="40"/>
                      <a:pt x="34" y="42"/>
                      <a:pt x="31" y="42"/>
                    </a:cubicBezTo>
                    <a:cubicBezTo>
                      <a:pt x="29" y="41"/>
                      <a:pt x="25" y="40"/>
                      <a:pt x="25" y="43"/>
                    </a:cubicBezTo>
                    <a:cubicBezTo>
                      <a:pt x="24" y="47"/>
                      <a:pt x="24" y="47"/>
                      <a:pt x="21" y="48"/>
                    </a:cubicBezTo>
                    <a:cubicBezTo>
                      <a:pt x="18" y="50"/>
                      <a:pt x="18" y="50"/>
                      <a:pt x="15" y="54"/>
                    </a:cubicBezTo>
                    <a:cubicBezTo>
                      <a:pt x="11" y="59"/>
                      <a:pt x="9" y="63"/>
                      <a:pt x="7" y="64"/>
                    </a:cubicBezTo>
                    <a:cubicBezTo>
                      <a:pt x="5" y="65"/>
                      <a:pt x="0" y="66"/>
                      <a:pt x="2" y="69"/>
                    </a:cubicBezTo>
                    <a:cubicBezTo>
                      <a:pt x="4" y="72"/>
                      <a:pt x="6" y="72"/>
                      <a:pt x="8" y="73"/>
                    </a:cubicBezTo>
                    <a:cubicBezTo>
                      <a:pt x="11" y="73"/>
                      <a:pt x="13" y="78"/>
                      <a:pt x="15" y="78"/>
                    </a:cubicBezTo>
                    <a:cubicBezTo>
                      <a:pt x="17" y="78"/>
                      <a:pt x="18" y="78"/>
                      <a:pt x="16" y="81"/>
                    </a:cubicBezTo>
                    <a:cubicBezTo>
                      <a:pt x="13" y="84"/>
                      <a:pt x="13" y="82"/>
                      <a:pt x="11" y="83"/>
                    </a:cubicBezTo>
                    <a:cubicBezTo>
                      <a:pt x="8" y="83"/>
                      <a:pt x="6" y="81"/>
                      <a:pt x="4" y="83"/>
                    </a:cubicBezTo>
                    <a:cubicBezTo>
                      <a:pt x="2" y="84"/>
                      <a:pt x="2" y="86"/>
                      <a:pt x="2" y="90"/>
                    </a:cubicBezTo>
                    <a:cubicBezTo>
                      <a:pt x="2" y="93"/>
                      <a:pt x="3" y="96"/>
                      <a:pt x="6" y="96"/>
                    </a:cubicBezTo>
                    <a:cubicBezTo>
                      <a:pt x="8" y="97"/>
                      <a:pt x="11" y="97"/>
                      <a:pt x="12" y="99"/>
                    </a:cubicBezTo>
                    <a:cubicBezTo>
                      <a:pt x="12" y="101"/>
                      <a:pt x="12" y="104"/>
                      <a:pt x="11" y="107"/>
                    </a:cubicBezTo>
                    <a:cubicBezTo>
                      <a:pt x="11" y="110"/>
                      <a:pt x="8" y="113"/>
                      <a:pt x="8" y="115"/>
                    </a:cubicBezTo>
                    <a:cubicBezTo>
                      <a:pt x="7" y="117"/>
                      <a:pt x="7" y="119"/>
                      <a:pt x="8" y="120"/>
                    </a:cubicBezTo>
                    <a:cubicBezTo>
                      <a:pt x="10" y="121"/>
                      <a:pt x="10" y="119"/>
                      <a:pt x="15" y="117"/>
                    </a:cubicBezTo>
                    <a:cubicBezTo>
                      <a:pt x="19" y="115"/>
                      <a:pt x="22" y="116"/>
                      <a:pt x="22" y="119"/>
                    </a:cubicBezTo>
                    <a:cubicBezTo>
                      <a:pt x="22" y="122"/>
                      <a:pt x="22" y="122"/>
                      <a:pt x="20" y="125"/>
                    </a:cubicBezTo>
                    <a:cubicBezTo>
                      <a:pt x="18" y="128"/>
                      <a:pt x="17" y="130"/>
                      <a:pt x="18" y="133"/>
                    </a:cubicBezTo>
                    <a:cubicBezTo>
                      <a:pt x="19" y="135"/>
                      <a:pt x="19" y="139"/>
                      <a:pt x="21" y="138"/>
                    </a:cubicBezTo>
                    <a:cubicBezTo>
                      <a:pt x="23" y="138"/>
                      <a:pt x="25" y="138"/>
                      <a:pt x="25" y="140"/>
                    </a:cubicBezTo>
                    <a:cubicBezTo>
                      <a:pt x="26" y="142"/>
                      <a:pt x="27" y="141"/>
                      <a:pt x="29" y="141"/>
                    </a:cubicBezTo>
                    <a:cubicBezTo>
                      <a:pt x="31" y="141"/>
                      <a:pt x="33" y="140"/>
                      <a:pt x="33" y="142"/>
                    </a:cubicBezTo>
                    <a:cubicBezTo>
                      <a:pt x="32" y="145"/>
                      <a:pt x="32" y="146"/>
                      <a:pt x="29" y="147"/>
                    </a:cubicBezTo>
                    <a:cubicBezTo>
                      <a:pt x="26" y="148"/>
                      <a:pt x="23" y="149"/>
                      <a:pt x="22" y="150"/>
                    </a:cubicBezTo>
                    <a:cubicBezTo>
                      <a:pt x="20" y="151"/>
                      <a:pt x="19" y="151"/>
                      <a:pt x="20" y="155"/>
                    </a:cubicBezTo>
                    <a:cubicBezTo>
                      <a:pt x="22" y="160"/>
                      <a:pt x="23" y="163"/>
                      <a:pt x="25" y="162"/>
                    </a:cubicBezTo>
                    <a:cubicBezTo>
                      <a:pt x="27" y="160"/>
                      <a:pt x="30" y="158"/>
                      <a:pt x="30" y="159"/>
                    </a:cubicBezTo>
                    <a:cubicBezTo>
                      <a:pt x="30" y="161"/>
                      <a:pt x="32" y="163"/>
                      <a:pt x="34" y="163"/>
                    </a:cubicBezTo>
                    <a:cubicBezTo>
                      <a:pt x="36" y="163"/>
                      <a:pt x="38" y="163"/>
                      <a:pt x="40" y="162"/>
                    </a:cubicBezTo>
                    <a:cubicBezTo>
                      <a:pt x="42" y="161"/>
                      <a:pt x="42" y="158"/>
                      <a:pt x="45" y="160"/>
                    </a:cubicBezTo>
                    <a:cubicBezTo>
                      <a:pt x="47" y="163"/>
                      <a:pt x="49" y="165"/>
                      <a:pt x="48" y="169"/>
                    </a:cubicBezTo>
                    <a:cubicBezTo>
                      <a:pt x="47" y="172"/>
                      <a:pt x="47" y="176"/>
                      <a:pt x="48" y="177"/>
                    </a:cubicBezTo>
                    <a:cubicBezTo>
                      <a:pt x="50" y="179"/>
                      <a:pt x="51" y="183"/>
                      <a:pt x="54" y="181"/>
                    </a:cubicBezTo>
                    <a:cubicBezTo>
                      <a:pt x="57" y="179"/>
                      <a:pt x="60" y="174"/>
                      <a:pt x="61" y="174"/>
                    </a:cubicBezTo>
                    <a:cubicBezTo>
                      <a:pt x="56" y="172"/>
                      <a:pt x="56" y="172"/>
                      <a:pt x="56" y="172"/>
                    </a:cubicBezTo>
                    <a:cubicBezTo>
                      <a:pt x="56" y="172"/>
                      <a:pt x="57" y="171"/>
                      <a:pt x="58" y="170"/>
                    </a:cubicBezTo>
                    <a:cubicBezTo>
                      <a:pt x="59" y="169"/>
                      <a:pt x="62" y="169"/>
                      <a:pt x="62" y="166"/>
                    </a:cubicBezTo>
                    <a:cubicBezTo>
                      <a:pt x="62" y="164"/>
                      <a:pt x="61" y="161"/>
                      <a:pt x="62" y="160"/>
                    </a:cubicBezTo>
                    <a:cubicBezTo>
                      <a:pt x="64" y="159"/>
                      <a:pt x="66" y="158"/>
                      <a:pt x="67" y="155"/>
                    </a:cubicBezTo>
                    <a:cubicBezTo>
                      <a:pt x="67" y="155"/>
                      <a:pt x="66" y="154"/>
                      <a:pt x="64" y="154"/>
                    </a:cubicBezTo>
                    <a:cubicBezTo>
                      <a:pt x="62" y="154"/>
                      <a:pt x="61" y="151"/>
                      <a:pt x="62" y="150"/>
                    </a:cubicBezTo>
                    <a:cubicBezTo>
                      <a:pt x="63" y="148"/>
                      <a:pt x="64" y="148"/>
                      <a:pt x="66" y="147"/>
                    </a:cubicBezTo>
                    <a:cubicBezTo>
                      <a:pt x="68" y="146"/>
                      <a:pt x="70" y="147"/>
                      <a:pt x="70" y="143"/>
                    </a:cubicBezTo>
                    <a:cubicBezTo>
                      <a:pt x="70" y="138"/>
                      <a:pt x="70" y="136"/>
                      <a:pt x="71" y="134"/>
                    </a:cubicBezTo>
                    <a:cubicBezTo>
                      <a:pt x="72" y="133"/>
                      <a:pt x="71" y="130"/>
                      <a:pt x="71" y="130"/>
                    </a:cubicBezTo>
                    <a:cubicBezTo>
                      <a:pt x="71" y="130"/>
                      <a:pt x="70" y="130"/>
                      <a:pt x="69" y="126"/>
                    </a:cubicBezTo>
                    <a:cubicBezTo>
                      <a:pt x="69" y="123"/>
                      <a:pt x="69" y="122"/>
                      <a:pt x="72" y="118"/>
                    </a:cubicBezTo>
                    <a:cubicBezTo>
                      <a:pt x="74" y="115"/>
                      <a:pt x="80" y="100"/>
                      <a:pt x="82" y="95"/>
                    </a:cubicBezTo>
                    <a:cubicBezTo>
                      <a:pt x="83" y="91"/>
                      <a:pt x="85" y="89"/>
                      <a:pt x="84" y="83"/>
                    </a:cubicBezTo>
                    <a:cubicBezTo>
                      <a:pt x="82" y="76"/>
                      <a:pt x="80" y="79"/>
                      <a:pt x="79" y="73"/>
                    </a:cubicBezTo>
                    <a:cubicBezTo>
                      <a:pt x="78" y="67"/>
                      <a:pt x="79" y="59"/>
                      <a:pt x="79" y="53"/>
                    </a:cubicBezTo>
                    <a:cubicBezTo>
                      <a:pt x="78" y="47"/>
                      <a:pt x="79" y="43"/>
                      <a:pt x="77" y="42"/>
                    </a:cubicBezTo>
                    <a:cubicBezTo>
                      <a:pt x="76" y="40"/>
                      <a:pt x="77" y="43"/>
                      <a:pt x="77" y="46"/>
                    </a:cubicBezTo>
                    <a:cubicBezTo>
                      <a:pt x="77" y="49"/>
                      <a:pt x="77" y="52"/>
                      <a:pt x="75" y="50"/>
                    </a:cubicBezTo>
                    <a:cubicBezTo>
                      <a:pt x="73" y="48"/>
                      <a:pt x="72" y="47"/>
                      <a:pt x="72" y="42"/>
                    </a:cubicBezTo>
                    <a:cubicBezTo>
                      <a:pt x="72" y="38"/>
                      <a:pt x="73" y="35"/>
                      <a:pt x="73" y="32"/>
                    </a:cubicBezTo>
                    <a:cubicBezTo>
                      <a:pt x="73" y="30"/>
                      <a:pt x="72" y="28"/>
                      <a:pt x="71" y="26"/>
                    </a:cubicBezTo>
                    <a:cubicBezTo>
                      <a:pt x="70" y="25"/>
                      <a:pt x="71" y="24"/>
                      <a:pt x="73" y="23"/>
                    </a:cubicBezTo>
                    <a:cubicBezTo>
                      <a:pt x="74" y="22"/>
                      <a:pt x="74" y="20"/>
                      <a:pt x="73" y="16"/>
                    </a:cubicBezTo>
                    <a:cubicBezTo>
                      <a:pt x="73" y="12"/>
                      <a:pt x="73" y="1"/>
                      <a:pt x="70" y="0"/>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38" name="Freeform 26">
                <a:extLst>
                  <a:ext uri="{FF2B5EF4-FFF2-40B4-BE49-F238E27FC236}">
                    <a16:creationId xmlns:a16="http://schemas.microsoft.com/office/drawing/2014/main" id="{D2ECFBBB-E56E-45B8-BE0F-654D9D1D718F}"/>
                  </a:ext>
                </a:extLst>
              </p:cNvPr>
              <p:cNvSpPr>
                <a:spLocks/>
              </p:cNvSpPr>
              <p:nvPr/>
            </p:nvSpPr>
            <p:spPr bwMode="auto">
              <a:xfrm>
                <a:off x="2502579" y="3870541"/>
                <a:ext cx="99770" cy="72364"/>
              </a:xfrm>
              <a:custGeom>
                <a:avLst/>
                <a:gdLst>
                  <a:gd name="T0" fmla="*/ 40 w 19"/>
                  <a:gd name="T1" fmla="*/ 16 h 14"/>
                  <a:gd name="T2" fmla="*/ 30 w 19"/>
                  <a:gd name="T3" fmla="*/ 11 h 14"/>
                  <a:gd name="T4" fmla="*/ 19 w 19"/>
                  <a:gd name="T5" fmla="*/ 8 h 14"/>
                  <a:gd name="T6" fmla="*/ 5 w 19"/>
                  <a:gd name="T7" fmla="*/ 5 h 14"/>
                  <a:gd name="T8" fmla="*/ 8 w 19"/>
                  <a:gd name="T9" fmla="*/ 24 h 14"/>
                  <a:gd name="T10" fmla="*/ 32 w 19"/>
                  <a:gd name="T11" fmla="*/ 26 h 14"/>
                  <a:gd name="T12" fmla="*/ 48 w 19"/>
                  <a:gd name="T13" fmla="*/ 34 h 14"/>
                  <a:gd name="T14" fmla="*/ 48 w 19"/>
                  <a:gd name="T15" fmla="*/ 24 h 14"/>
                  <a:gd name="T16" fmla="*/ 40 w 19"/>
                  <a:gd name="T17" fmla="*/ 16 h 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14">
                    <a:moveTo>
                      <a:pt x="15" y="6"/>
                    </a:moveTo>
                    <a:cubicBezTo>
                      <a:pt x="13" y="6"/>
                      <a:pt x="12" y="6"/>
                      <a:pt x="11" y="4"/>
                    </a:cubicBezTo>
                    <a:cubicBezTo>
                      <a:pt x="10" y="3"/>
                      <a:pt x="9" y="3"/>
                      <a:pt x="7" y="3"/>
                    </a:cubicBezTo>
                    <a:cubicBezTo>
                      <a:pt x="5" y="3"/>
                      <a:pt x="3" y="0"/>
                      <a:pt x="2" y="2"/>
                    </a:cubicBezTo>
                    <a:cubicBezTo>
                      <a:pt x="1" y="5"/>
                      <a:pt x="0" y="8"/>
                      <a:pt x="3" y="9"/>
                    </a:cubicBezTo>
                    <a:cubicBezTo>
                      <a:pt x="7" y="10"/>
                      <a:pt x="9" y="9"/>
                      <a:pt x="12" y="10"/>
                    </a:cubicBezTo>
                    <a:cubicBezTo>
                      <a:pt x="14" y="11"/>
                      <a:pt x="16" y="14"/>
                      <a:pt x="18" y="13"/>
                    </a:cubicBezTo>
                    <a:cubicBezTo>
                      <a:pt x="19" y="13"/>
                      <a:pt x="19" y="11"/>
                      <a:pt x="18" y="9"/>
                    </a:cubicBezTo>
                    <a:cubicBezTo>
                      <a:pt x="18" y="7"/>
                      <a:pt x="15" y="6"/>
                      <a:pt x="15" y="6"/>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39" name="Freeform 27">
                <a:extLst>
                  <a:ext uri="{FF2B5EF4-FFF2-40B4-BE49-F238E27FC236}">
                    <a16:creationId xmlns:a16="http://schemas.microsoft.com/office/drawing/2014/main" id="{1EF565EF-E566-4E53-9C3D-61F745A94F1C}"/>
                  </a:ext>
                </a:extLst>
              </p:cNvPr>
              <p:cNvSpPr>
                <a:spLocks/>
              </p:cNvSpPr>
              <p:nvPr/>
            </p:nvSpPr>
            <p:spPr bwMode="auto">
              <a:xfrm>
                <a:off x="2549529" y="3995712"/>
                <a:ext cx="72382" cy="109524"/>
              </a:xfrm>
              <a:custGeom>
                <a:avLst/>
                <a:gdLst>
                  <a:gd name="T0" fmla="*/ 13 w 14"/>
                  <a:gd name="T1" fmla="*/ 3 h 21"/>
                  <a:gd name="T2" fmla="*/ 8 w 14"/>
                  <a:gd name="T3" fmla="*/ 13 h 21"/>
                  <a:gd name="T4" fmla="*/ 24 w 14"/>
                  <a:gd name="T5" fmla="*/ 29 h 21"/>
                  <a:gd name="T6" fmla="*/ 24 w 14"/>
                  <a:gd name="T7" fmla="*/ 48 h 21"/>
                  <a:gd name="T8" fmla="*/ 34 w 14"/>
                  <a:gd name="T9" fmla="*/ 51 h 21"/>
                  <a:gd name="T10" fmla="*/ 37 w 14"/>
                  <a:gd name="T11" fmla="*/ 37 h 21"/>
                  <a:gd name="T12" fmla="*/ 29 w 14"/>
                  <a:gd name="T13" fmla="*/ 19 h 21"/>
                  <a:gd name="T14" fmla="*/ 13 w 14"/>
                  <a:gd name="T15" fmla="*/ 3 h 21"/>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21">
                    <a:moveTo>
                      <a:pt x="5" y="1"/>
                    </a:moveTo>
                    <a:cubicBezTo>
                      <a:pt x="3" y="2"/>
                      <a:pt x="0" y="2"/>
                      <a:pt x="3" y="5"/>
                    </a:cubicBezTo>
                    <a:cubicBezTo>
                      <a:pt x="5" y="7"/>
                      <a:pt x="8" y="8"/>
                      <a:pt x="9" y="11"/>
                    </a:cubicBezTo>
                    <a:cubicBezTo>
                      <a:pt x="9" y="13"/>
                      <a:pt x="10" y="17"/>
                      <a:pt x="9" y="18"/>
                    </a:cubicBezTo>
                    <a:cubicBezTo>
                      <a:pt x="9" y="20"/>
                      <a:pt x="12" y="21"/>
                      <a:pt x="13" y="19"/>
                    </a:cubicBezTo>
                    <a:cubicBezTo>
                      <a:pt x="14" y="18"/>
                      <a:pt x="14" y="16"/>
                      <a:pt x="14" y="14"/>
                    </a:cubicBezTo>
                    <a:cubicBezTo>
                      <a:pt x="14" y="12"/>
                      <a:pt x="13" y="10"/>
                      <a:pt x="11" y="7"/>
                    </a:cubicBezTo>
                    <a:cubicBezTo>
                      <a:pt x="9" y="5"/>
                      <a:pt x="8" y="0"/>
                      <a:pt x="5" y="1"/>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40" name="Freeform 28">
                <a:extLst>
                  <a:ext uri="{FF2B5EF4-FFF2-40B4-BE49-F238E27FC236}">
                    <a16:creationId xmlns:a16="http://schemas.microsoft.com/office/drawing/2014/main" id="{0C9CBC66-9796-44F6-BDBE-A436D1ADEA6F}"/>
                  </a:ext>
                </a:extLst>
              </p:cNvPr>
              <p:cNvSpPr>
                <a:spLocks/>
              </p:cNvSpPr>
              <p:nvPr/>
            </p:nvSpPr>
            <p:spPr bwMode="auto">
              <a:xfrm>
                <a:off x="2177838" y="3573261"/>
                <a:ext cx="46950" cy="41072"/>
              </a:xfrm>
              <a:custGeom>
                <a:avLst/>
                <a:gdLst>
                  <a:gd name="T0" fmla="*/ 5 w 9"/>
                  <a:gd name="T1" fmla="*/ 3 h 8"/>
                  <a:gd name="T2" fmla="*/ 3 w 9"/>
                  <a:gd name="T3" fmla="*/ 16 h 8"/>
                  <a:gd name="T4" fmla="*/ 16 w 9"/>
                  <a:gd name="T5" fmla="*/ 21 h 8"/>
                  <a:gd name="T6" fmla="*/ 21 w 9"/>
                  <a:gd name="T7" fmla="*/ 13 h 8"/>
                  <a:gd name="T8" fmla="*/ 5 w 9"/>
                  <a:gd name="T9" fmla="*/ 3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 h="8">
                    <a:moveTo>
                      <a:pt x="2" y="1"/>
                    </a:moveTo>
                    <a:cubicBezTo>
                      <a:pt x="1" y="2"/>
                      <a:pt x="0" y="4"/>
                      <a:pt x="1" y="6"/>
                    </a:cubicBezTo>
                    <a:cubicBezTo>
                      <a:pt x="3" y="7"/>
                      <a:pt x="4" y="8"/>
                      <a:pt x="6" y="8"/>
                    </a:cubicBezTo>
                    <a:cubicBezTo>
                      <a:pt x="8" y="8"/>
                      <a:pt x="9" y="6"/>
                      <a:pt x="8" y="5"/>
                    </a:cubicBezTo>
                    <a:cubicBezTo>
                      <a:pt x="8" y="4"/>
                      <a:pt x="4" y="0"/>
                      <a:pt x="2" y="1"/>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41" name="Freeform 29">
                <a:extLst>
                  <a:ext uri="{FF2B5EF4-FFF2-40B4-BE49-F238E27FC236}">
                    <a16:creationId xmlns:a16="http://schemas.microsoft.com/office/drawing/2014/main" id="{71B21BE8-9080-4056-9F0B-CD1B9A5A2B11}"/>
                  </a:ext>
                </a:extLst>
              </p:cNvPr>
              <p:cNvSpPr>
                <a:spLocks/>
              </p:cNvSpPr>
              <p:nvPr/>
            </p:nvSpPr>
            <p:spPr bwMode="auto">
              <a:xfrm>
                <a:off x="2224788" y="3410931"/>
                <a:ext cx="52819" cy="72364"/>
              </a:xfrm>
              <a:custGeom>
                <a:avLst/>
                <a:gdLst>
                  <a:gd name="T0" fmla="*/ 16 w 10"/>
                  <a:gd name="T1" fmla="*/ 8 h 14"/>
                  <a:gd name="T2" fmla="*/ 8 w 10"/>
                  <a:gd name="T3" fmla="*/ 3 h 14"/>
                  <a:gd name="T4" fmla="*/ 0 w 10"/>
                  <a:gd name="T5" fmla="*/ 5 h 14"/>
                  <a:gd name="T6" fmla="*/ 11 w 10"/>
                  <a:gd name="T7" fmla="*/ 21 h 14"/>
                  <a:gd name="T8" fmla="*/ 22 w 10"/>
                  <a:gd name="T9" fmla="*/ 37 h 14"/>
                  <a:gd name="T10" fmla="*/ 24 w 10"/>
                  <a:gd name="T11" fmla="*/ 19 h 14"/>
                  <a:gd name="T12" fmla="*/ 27 w 10"/>
                  <a:gd name="T13" fmla="*/ 11 h 14"/>
                  <a:gd name="T14" fmla="*/ 16 w 10"/>
                  <a:gd name="T15" fmla="*/ 8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 h="14">
                    <a:moveTo>
                      <a:pt x="6" y="3"/>
                    </a:moveTo>
                    <a:cubicBezTo>
                      <a:pt x="5" y="3"/>
                      <a:pt x="5" y="1"/>
                      <a:pt x="3" y="1"/>
                    </a:cubicBezTo>
                    <a:cubicBezTo>
                      <a:pt x="2" y="1"/>
                      <a:pt x="0" y="0"/>
                      <a:pt x="0" y="2"/>
                    </a:cubicBezTo>
                    <a:cubicBezTo>
                      <a:pt x="1" y="4"/>
                      <a:pt x="3" y="7"/>
                      <a:pt x="4" y="8"/>
                    </a:cubicBezTo>
                    <a:cubicBezTo>
                      <a:pt x="5" y="9"/>
                      <a:pt x="8" y="14"/>
                      <a:pt x="8" y="14"/>
                    </a:cubicBezTo>
                    <a:cubicBezTo>
                      <a:pt x="8" y="14"/>
                      <a:pt x="8" y="9"/>
                      <a:pt x="9" y="7"/>
                    </a:cubicBezTo>
                    <a:cubicBezTo>
                      <a:pt x="9" y="6"/>
                      <a:pt x="10" y="4"/>
                      <a:pt x="10" y="4"/>
                    </a:cubicBezTo>
                    <a:cubicBezTo>
                      <a:pt x="9" y="3"/>
                      <a:pt x="6" y="3"/>
                      <a:pt x="6" y="3"/>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42" name="Freeform 30">
                <a:extLst>
                  <a:ext uri="{FF2B5EF4-FFF2-40B4-BE49-F238E27FC236}">
                    <a16:creationId xmlns:a16="http://schemas.microsoft.com/office/drawing/2014/main" id="{72AA9537-38BB-480A-9050-2C500CE63A50}"/>
                  </a:ext>
                </a:extLst>
              </p:cNvPr>
              <p:cNvSpPr>
                <a:spLocks/>
              </p:cNvSpPr>
              <p:nvPr/>
            </p:nvSpPr>
            <p:spPr bwMode="auto">
              <a:xfrm>
                <a:off x="1853097" y="3186015"/>
                <a:ext cx="93901" cy="89966"/>
              </a:xfrm>
              <a:custGeom>
                <a:avLst/>
                <a:gdLst>
                  <a:gd name="T0" fmla="*/ 27 w 18"/>
                  <a:gd name="T1" fmla="*/ 16 h 17"/>
                  <a:gd name="T2" fmla="*/ 21 w 18"/>
                  <a:gd name="T3" fmla="*/ 8 h 17"/>
                  <a:gd name="T4" fmla="*/ 16 w 18"/>
                  <a:gd name="T5" fmla="*/ 3 h 17"/>
                  <a:gd name="T6" fmla="*/ 11 w 18"/>
                  <a:gd name="T7" fmla="*/ 14 h 17"/>
                  <a:gd name="T8" fmla="*/ 5 w 18"/>
                  <a:gd name="T9" fmla="*/ 27 h 17"/>
                  <a:gd name="T10" fmla="*/ 19 w 18"/>
                  <a:gd name="T11" fmla="*/ 41 h 17"/>
                  <a:gd name="T12" fmla="*/ 29 w 18"/>
                  <a:gd name="T13" fmla="*/ 43 h 17"/>
                  <a:gd name="T14" fmla="*/ 43 w 18"/>
                  <a:gd name="T15" fmla="*/ 41 h 17"/>
                  <a:gd name="T16" fmla="*/ 48 w 18"/>
                  <a:gd name="T17" fmla="*/ 32 h 17"/>
                  <a:gd name="T18" fmla="*/ 37 w 18"/>
                  <a:gd name="T19" fmla="*/ 19 h 17"/>
                  <a:gd name="T20" fmla="*/ 27 w 18"/>
                  <a:gd name="T21" fmla="*/ 16 h 1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 h="17">
                    <a:moveTo>
                      <a:pt x="10" y="6"/>
                    </a:moveTo>
                    <a:cubicBezTo>
                      <a:pt x="10" y="5"/>
                      <a:pt x="8" y="3"/>
                      <a:pt x="8" y="3"/>
                    </a:cubicBezTo>
                    <a:cubicBezTo>
                      <a:pt x="7" y="3"/>
                      <a:pt x="6" y="2"/>
                      <a:pt x="6" y="1"/>
                    </a:cubicBezTo>
                    <a:cubicBezTo>
                      <a:pt x="5" y="0"/>
                      <a:pt x="5" y="3"/>
                      <a:pt x="4" y="5"/>
                    </a:cubicBezTo>
                    <a:cubicBezTo>
                      <a:pt x="3" y="6"/>
                      <a:pt x="0" y="7"/>
                      <a:pt x="2" y="10"/>
                    </a:cubicBezTo>
                    <a:cubicBezTo>
                      <a:pt x="4" y="12"/>
                      <a:pt x="5" y="14"/>
                      <a:pt x="7" y="15"/>
                    </a:cubicBezTo>
                    <a:cubicBezTo>
                      <a:pt x="8" y="16"/>
                      <a:pt x="8" y="17"/>
                      <a:pt x="11" y="16"/>
                    </a:cubicBezTo>
                    <a:cubicBezTo>
                      <a:pt x="14" y="15"/>
                      <a:pt x="16" y="13"/>
                      <a:pt x="16" y="15"/>
                    </a:cubicBezTo>
                    <a:cubicBezTo>
                      <a:pt x="17" y="17"/>
                      <a:pt x="18" y="15"/>
                      <a:pt x="18" y="12"/>
                    </a:cubicBezTo>
                    <a:cubicBezTo>
                      <a:pt x="17" y="10"/>
                      <a:pt x="16" y="7"/>
                      <a:pt x="14" y="7"/>
                    </a:cubicBezTo>
                    <a:cubicBezTo>
                      <a:pt x="13" y="7"/>
                      <a:pt x="10" y="7"/>
                      <a:pt x="10" y="6"/>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43" name="Freeform 31">
                <a:extLst>
                  <a:ext uri="{FF2B5EF4-FFF2-40B4-BE49-F238E27FC236}">
                    <a16:creationId xmlns:a16="http://schemas.microsoft.com/office/drawing/2014/main" id="{035EE75C-4C3F-4074-993C-C3E241454FEE}"/>
                  </a:ext>
                </a:extLst>
              </p:cNvPr>
              <p:cNvSpPr>
                <a:spLocks/>
              </p:cNvSpPr>
              <p:nvPr/>
            </p:nvSpPr>
            <p:spPr bwMode="auto">
              <a:xfrm>
                <a:off x="1768978" y="3039331"/>
                <a:ext cx="52819" cy="37160"/>
              </a:xfrm>
              <a:custGeom>
                <a:avLst/>
                <a:gdLst>
                  <a:gd name="T0" fmla="*/ 16 w 10"/>
                  <a:gd name="T1" fmla="*/ 8 h 7"/>
                  <a:gd name="T2" fmla="*/ 8 w 10"/>
                  <a:gd name="T3" fmla="*/ 3 h 7"/>
                  <a:gd name="T4" fmla="*/ 3 w 10"/>
                  <a:gd name="T5" fmla="*/ 8 h 7"/>
                  <a:gd name="T6" fmla="*/ 16 w 10"/>
                  <a:gd name="T7" fmla="*/ 19 h 7"/>
                  <a:gd name="T8" fmla="*/ 27 w 10"/>
                  <a:gd name="T9" fmla="*/ 14 h 7"/>
                  <a:gd name="T10" fmla="*/ 16 w 10"/>
                  <a:gd name="T11" fmla="*/ 8 h 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 h="7">
                    <a:moveTo>
                      <a:pt x="6" y="3"/>
                    </a:moveTo>
                    <a:cubicBezTo>
                      <a:pt x="5" y="3"/>
                      <a:pt x="3" y="2"/>
                      <a:pt x="3" y="1"/>
                    </a:cubicBezTo>
                    <a:cubicBezTo>
                      <a:pt x="2" y="1"/>
                      <a:pt x="0" y="0"/>
                      <a:pt x="1" y="3"/>
                    </a:cubicBezTo>
                    <a:cubicBezTo>
                      <a:pt x="3" y="6"/>
                      <a:pt x="5" y="7"/>
                      <a:pt x="6" y="7"/>
                    </a:cubicBezTo>
                    <a:cubicBezTo>
                      <a:pt x="8" y="6"/>
                      <a:pt x="9" y="6"/>
                      <a:pt x="10" y="5"/>
                    </a:cubicBezTo>
                    <a:cubicBezTo>
                      <a:pt x="10" y="4"/>
                      <a:pt x="6" y="3"/>
                      <a:pt x="6" y="3"/>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44" name="Freeform 32">
                <a:extLst>
                  <a:ext uri="{FF2B5EF4-FFF2-40B4-BE49-F238E27FC236}">
                    <a16:creationId xmlns:a16="http://schemas.microsoft.com/office/drawing/2014/main" id="{C554E162-C7ED-45FB-B0C7-83A2ABBD1812}"/>
                  </a:ext>
                </a:extLst>
              </p:cNvPr>
              <p:cNvSpPr>
                <a:spLocks/>
              </p:cNvSpPr>
              <p:nvPr/>
            </p:nvSpPr>
            <p:spPr bwMode="auto">
              <a:xfrm>
                <a:off x="2312821" y="2188562"/>
                <a:ext cx="105639" cy="52806"/>
              </a:xfrm>
              <a:custGeom>
                <a:avLst/>
                <a:gdLst>
                  <a:gd name="T0" fmla="*/ 27 w 20"/>
                  <a:gd name="T1" fmla="*/ 3 h 10"/>
                  <a:gd name="T2" fmla="*/ 11 w 20"/>
                  <a:gd name="T3" fmla="*/ 3 h 10"/>
                  <a:gd name="T4" fmla="*/ 5 w 20"/>
                  <a:gd name="T5" fmla="*/ 11 h 10"/>
                  <a:gd name="T6" fmla="*/ 27 w 20"/>
                  <a:gd name="T7" fmla="*/ 19 h 10"/>
                  <a:gd name="T8" fmla="*/ 32 w 20"/>
                  <a:gd name="T9" fmla="*/ 27 h 10"/>
                  <a:gd name="T10" fmla="*/ 43 w 20"/>
                  <a:gd name="T11" fmla="*/ 24 h 10"/>
                  <a:gd name="T12" fmla="*/ 54 w 20"/>
                  <a:gd name="T13" fmla="*/ 27 h 10"/>
                  <a:gd name="T14" fmla="*/ 43 w 20"/>
                  <a:gd name="T15" fmla="*/ 16 h 10"/>
                  <a:gd name="T16" fmla="*/ 27 w 20"/>
                  <a:gd name="T17" fmla="*/ 3 h 1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 h="10">
                    <a:moveTo>
                      <a:pt x="10" y="1"/>
                    </a:moveTo>
                    <a:cubicBezTo>
                      <a:pt x="8" y="0"/>
                      <a:pt x="5" y="0"/>
                      <a:pt x="4" y="1"/>
                    </a:cubicBezTo>
                    <a:cubicBezTo>
                      <a:pt x="2" y="1"/>
                      <a:pt x="0" y="2"/>
                      <a:pt x="2" y="4"/>
                    </a:cubicBezTo>
                    <a:cubicBezTo>
                      <a:pt x="5" y="6"/>
                      <a:pt x="8" y="7"/>
                      <a:pt x="10" y="7"/>
                    </a:cubicBezTo>
                    <a:cubicBezTo>
                      <a:pt x="11" y="7"/>
                      <a:pt x="11" y="9"/>
                      <a:pt x="12" y="10"/>
                    </a:cubicBezTo>
                    <a:cubicBezTo>
                      <a:pt x="13" y="10"/>
                      <a:pt x="15" y="9"/>
                      <a:pt x="16" y="9"/>
                    </a:cubicBezTo>
                    <a:cubicBezTo>
                      <a:pt x="18" y="9"/>
                      <a:pt x="20" y="10"/>
                      <a:pt x="20" y="10"/>
                    </a:cubicBezTo>
                    <a:cubicBezTo>
                      <a:pt x="20" y="10"/>
                      <a:pt x="18" y="7"/>
                      <a:pt x="16" y="6"/>
                    </a:cubicBezTo>
                    <a:cubicBezTo>
                      <a:pt x="14" y="5"/>
                      <a:pt x="12" y="1"/>
                      <a:pt x="10" y="1"/>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45" name="Freeform 33">
                <a:extLst>
                  <a:ext uri="{FF2B5EF4-FFF2-40B4-BE49-F238E27FC236}">
                    <a16:creationId xmlns:a16="http://schemas.microsoft.com/office/drawing/2014/main" id="{6ECB05D3-3C84-43AD-BC7B-A8FA39016104}"/>
                  </a:ext>
                </a:extLst>
              </p:cNvPr>
              <p:cNvSpPr>
                <a:spLocks/>
              </p:cNvSpPr>
              <p:nvPr/>
            </p:nvSpPr>
            <p:spPr bwMode="auto">
              <a:xfrm>
                <a:off x="5738249" y="5656177"/>
                <a:ext cx="37169" cy="46939"/>
              </a:xfrm>
              <a:custGeom>
                <a:avLst/>
                <a:gdLst>
                  <a:gd name="T0" fmla="*/ 19 w 7"/>
                  <a:gd name="T1" fmla="*/ 5 h 9"/>
                  <a:gd name="T2" fmla="*/ 8 w 7"/>
                  <a:gd name="T3" fmla="*/ 3 h 9"/>
                  <a:gd name="T4" fmla="*/ 0 w 7"/>
                  <a:gd name="T5" fmla="*/ 13 h 9"/>
                  <a:gd name="T6" fmla="*/ 0 w 7"/>
                  <a:gd name="T7" fmla="*/ 21 h 9"/>
                  <a:gd name="T8" fmla="*/ 8 w 7"/>
                  <a:gd name="T9" fmla="*/ 21 h 9"/>
                  <a:gd name="T10" fmla="*/ 16 w 7"/>
                  <a:gd name="T11" fmla="*/ 13 h 9"/>
                  <a:gd name="T12" fmla="*/ 19 w 7"/>
                  <a:gd name="T13" fmla="*/ 5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 h="9">
                    <a:moveTo>
                      <a:pt x="7" y="2"/>
                    </a:moveTo>
                    <a:cubicBezTo>
                      <a:pt x="6" y="1"/>
                      <a:pt x="5" y="0"/>
                      <a:pt x="3" y="1"/>
                    </a:cubicBezTo>
                    <a:cubicBezTo>
                      <a:pt x="2" y="2"/>
                      <a:pt x="0" y="4"/>
                      <a:pt x="0" y="5"/>
                    </a:cubicBezTo>
                    <a:cubicBezTo>
                      <a:pt x="1" y="6"/>
                      <a:pt x="0" y="8"/>
                      <a:pt x="0" y="8"/>
                    </a:cubicBezTo>
                    <a:cubicBezTo>
                      <a:pt x="0" y="8"/>
                      <a:pt x="3" y="9"/>
                      <a:pt x="3" y="8"/>
                    </a:cubicBezTo>
                    <a:cubicBezTo>
                      <a:pt x="4" y="7"/>
                      <a:pt x="5" y="6"/>
                      <a:pt x="6" y="5"/>
                    </a:cubicBezTo>
                    <a:cubicBezTo>
                      <a:pt x="7" y="4"/>
                      <a:pt x="7" y="2"/>
                      <a:pt x="7" y="2"/>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46" name="Freeform 34">
                <a:extLst>
                  <a:ext uri="{FF2B5EF4-FFF2-40B4-BE49-F238E27FC236}">
                    <a16:creationId xmlns:a16="http://schemas.microsoft.com/office/drawing/2014/main" id="{FC3D0902-DDD4-4CCD-825E-904CDBD436E8}"/>
                  </a:ext>
                </a:extLst>
              </p:cNvPr>
              <p:cNvSpPr>
                <a:spLocks/>
              </p:cNvSpPr>
              <p:nvPr/>
            </p:nvSpPr>
            <p:spPr bwMode="auto">
              <a:xfrm>
                <a:off x="5628698" y="5687470"/>
                <a:ext cx="50863" cy="31293"/>
              </a:xfrm>
              <a:custGeom>
                <a:avLst/>
                <a:gdLst>
                  <a:gd name="T0" fmla="*/ 13 w 10"/>
                  <a:gd name="T1" fmla="*/ 0 h 6"/>
                  <a:gd name="T2" fmla="*/ 0 w 10"/>
                  <a:gd name="T3" fmla="*/ 3 h 6"/>
                  <a:gd name="T4" fmla="*/ 3 w 10"/>
                  <a:gd name="T5" fmla="*/ 13 h 6"/>
                  <a:gd name="T6" fmla="*/ 16 w 10"/>
                  <a:gd name="T7" fmla="*/ 8 h 6"/>
                  <a:gd name="T8" fmla="*/ 21 w 10"/>
                  <a:gd name="T9" fmla="*/ 5 h 6"/>
                  <a:gd name="T10" fmla="*/ 26 w 10"/>
                  <a:gd name="T11" fmla="*/ 3 h 6"/>
                  <a:gd name="T12" fmla="*/ 13 w 10"/>
                  <a:gd name="T13" fmla="*/ 0 h 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 h="6">
                    <a:moveTo>
                      <a:pt x="5" y="0"/>
                    </a:moveTo>
                    <a:cubicBezTo>
                      <a:pt x="4" y="0"/>
                      <a:pt x="1" y="0"/>
                      <a:pt x="0" y="1"/>
                    </a:cubicBezTo>
                    <a:cubicBezTo>
                      <a:pt x="0" y="2"/>
                      <a:pt x="0" y="5"/>
                      <a:pt x="1" y="5"/>
                    </a:cubicBezTo>
                    <a:cubicBezTo>
                      <a:pt x="2" y="6"/>
                      <a:pt x="5" y="4"/>
                      <a:pt x="6" y="3"/>
                    </a:cubicBezTo>
                    <a:cubicBezTo>
                      <a:pt x="7" y="2"/>
                      <a:pt x="7" y="1"/>
                      <a:pt x="8" y="2"/>
                    </a:cubicBezTo>
                    <a:cubicBezTo>
                      <a:pt x="9" y="4"/>
                      <a:pt x="10" y="2"/>
                      <a:pt x="10" y="1"/>
                    </a:cubicBezTo>
                    <a:cubicBezTo>
                      <a:pt x="10" y="1"/>
                      <a:pt x="7" y="0"/>
                      <a:pt x="5" y="0"/>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47" name="Freeform 35">
                <a:extLst>
                  <a:ext uri="{FF2B5EF4-FFF2-40B4-BE49-F238E27FC236}">
                    <a16:creationId xmlns:a16="http://schemas.microsoft.com/office/drawing/2014/main" id="{AD94C44B-68FA-4FA9-A1D0-1FA19E50CD13}"/>
                  </a:ext>
                </a:extLst>
              </p:cNvPr>
              <p:cNvSpPr>
                <a:spLocks/>
              </p:cNvSpPr>
              <p:nvPr/>
            </p:nvSpPr>
            <p:spPr bwMode="auto">
              <a:xfrm>
                <a:off x="3783935" y="1953868"/>
                <a:ext cx="567318" cy="402893"/>
              </a:xfrm>
              <a:custGeom>
                <a:avLst/>
                <a:gdLst>
                  <a:gd name="T0" fmla="*/ 269 w 108"/>
                  <a:gd name="T1" fmla="*/ 185 h 77"/>
                  <a:gd name="T2" fmla="*/ 269 w 108"/>
                  <a:gd name="T3" fmla="*/ 174 h 77"/>
                  <a:gd name="T4" fmla="*/ 271 w 108"/>
                  <a:gd name="T5" fmla="*/ 161 h 77"/>
                  <a:gd name="T6" fmla="*/ 263 w 108"/>
                  <a:gd name="T7" fmla="*/ 161 h 77"/>
                  <a:gd name="T8" fmla="*/ 244 w 108"/>
                  <a:gd name="T9" fmla="*/ 166 h 77"/>
                  <a:gd name="T10" fmla="*/ 239 w 108"/>
                  <a:gd name="T11" fmla="*/ 147 h 77"/>
                  <a:gd name="T12" fmla="*/ 247 w 108"/>
                  <a:gd name="T13" fmla="*/ 136 h 77"/>
                  <a:gd name="T14" fmla="*/ 258 w 108"/>
                  <a:gd name="T15" fmla="*/ 110 h 77"/>
                  <a:gd name="T16" fmla="*/ 271 w 108"/>
                  <a:gd name="T17" fmla="*/ 94 h 77"/>
                  <a:gd name="T18" fmla="*/ 279 w 108"/>
                  <a:gd name="T19" fmla="*/ 43 h 77"/>
                  <a:gd name="T20" fmla="*/ 263 w 108"/>
                  <a:gd name="T21" fmla="*/ 13 h 77"/>
                  <a:gd name="T22" fmla="*/ 263 w 108"/>
                  <a:gd name="T23" fmla="*/ 13 h 77"/>
                  <a:gd name="T24" fmla="*/ 244 w 108"/>
                  <a:gd name="T25" fmla="*/ 13 h 77"/>
                  <a:gd name="T26" fmla="*/ 226 w 108"/>
                  <a:gd name="T27" fmla="*/ 5 h 77"/>
                  <a:gd name="T28" fmla="*/ 215 w 108"/>
                  <a:gd name="T29" fmla="*/ 27 h 77"/>
                  <a:gd name="T30" fmla="*/ 188 w 108"/>
                  <a:gd name="T31" fmla="*/ 51 h 77"/>
                  <a:gd name="T32" fmla="*/ 175 w 108"/>
                  <a:gd name="T33" fmla="*/ 48 h 77"/>
                  <a:gd name="T34" fmla="*/ 150 w 108"/>
                  <a:gd name="T35" fmla="*/ 43 h 77"/>
                  <a:gd name="T36" fmla="*/ 118 w 108"/>
                  <a:gd name="T37" fmla="*/ 21 h 77"/>
                  <a:gd name="T38" fmla="*/ 67 w 108"/>
                  <a:gd name="T39" fmla="*/ 24 h 77"/>
                  <a:gd name="T40" fmla="*/ 51 w 108"/>
                  <a:gd name="T41" fmla="*/ 11 h 77"/>
                  <a:gd name="T42" fmla="*/ 38 w 108"/>
                  <a:gd name="T43" fmla="*/ 16 h 77"/>
                  <a:gd name="T44" fmla="*/ 24 w 108"/>
                  <a:gd name="T45" fmla="*/ 5 h 77"/>
                  <a:gd name="T46" fmla="*/ 16 w 108"/>
                  <a:gd name="T47" fmla="*/ 3 h 77"/>
                  <a:gd name="T48" fmla="*/ 16 w 108"/>
                  <a:gd name="T49" fmla="*/ 3 h 77"/>
                  <a:gd name="T50" fmla="*/ 0 w 108"/>
                  <a:gd name="T51" fmla="*/ 27 h 77"/>
                  <a:gd name="T52" fmla="*/ 5 w 108"/>
                  <a:gd name="T53" fmla="*/ 54 h 77"/>
                  <a:gd name="T54" fmla="*/ 19 w 108"/>
                  <a:gd name="T55" fmla="*/ 70 h 77"/>
                  <a:gd name="T56" fmla="*/ 19 w 108"/>
                  <a:gd name="T57" fmla="*/ 86 h 77"/>
                  <a:gd name="T58" fmla="*/ 13 w 108"/>
                  <a:gd name="T59" fmla="*/ 102 h 77"/>
                  <a:gd name="T60" fmla="*/ 30 w 108"/>
                  <a:gd name="T61" fmla="*/ 142 h 77"/>
                  <a:gd name="T62" fmla="*/ 13 w 108"/>
                  <a:gd name="T63" fmla="*/ 142 h 77"/>
                  <a:gd name="T64" fmla="*/ 54 w 108"/>
                  <a:gd name="T65" fmla="*/ 163 h 77"/>
                  <a:gd name="T66" fmla="*/ 75 w 108"/>
                  <a:gd name="T67" fmla="*/ 158 h 77"/>
                  <a:gd name="T68" fmla="*/ 86 w 108"/>
                  <a:gd name="T69" fmla="*/ 163 h 77"/>
                  <a:gd name="T70" fmla="*/ 105 w 108"/>
                  <a:gd name="T71" fmla="*/ 166 h 77"/>
                  <a:gd name="T72" fmla="*/ 129 w 108"/>
                  <a:gd name="T73" fmla="*/ 166 h 77"/>
                  <a:gd name="T74" fmla="*/ 150 w 108"/>
                  <a:gd name="T75" fmla="*/ 174 h 77"/>
                  <a:gd name="T76" fmla="*/ 169 w 108"/>
                  <a:gd name="T77" fmla="*/ 187 h 77"/>
                  <a:gd name="T78" fmla="*/ 188 w 108"/>
                  <a:gd name="T79" fmla="*/ 198 h 77"/>
                  <a:gd name="T80" fmla="*/ 207 w 108"/>
                  <a:gd name="T81" fmla="*/ 203 h 77"/>
                  <a:gd name="T82" fmla="*/ 226 w 108"/>
                  <a:gd name="T83" fmla="*/ 198 h 77"/>
                  <a:gd name="T84" fmla="*/ 250 w 108"/>
                  <a:gd name="T85" fmla="*/ 195 h 77"/>
                  <a:gd name="T86" fmla="*/ 269 w 108"/>
                  <a:gd name="T87" fmla="*/ 185 h 7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08" h="77">
                    <a:moveTo>
                      <a:pt x="100" y="69"/>
                    </a:moveTo>
                    <a:cubicBezTo>
                      <a:pt x="100" y="69"/>
                      <a:pt x="99" y="66"/>
                      <a:pt x="100" y="65"/>
                    </a:cubicBezTo>
                    <a:cubicBezTo>
                      <a:pt x="100" y="64"/>
                      <a:pt x="102" y="62"/>
                      <a:pt x="101" y="60"/>
                    </a:cubicBezTo>
                    <a:cubicBezTo>
                      <a:pt x="101" y="59"/>
                      <a:pt x="100" y="58"/>
                      <a:pt x="98" y="60"/>
                    </a:cubicBezTo>
                    <a:cubicBezTo>
                      <a:pt x="96" y="62"/>
                      <a:pt x="92" y="64"/>
                      <a:pt x="91" y="62"/>
                    </a:cubicBezTo>
                    <a:cubicBezTo>
                      <a:pt x="90" y="60"/>
                      <a:pt x="89" y="57"/>
                      <a:pt x="89" y="55"/>
                    </a:cubicBezTo>
                    <a:cubicBezTo>
                      <a:pt x="90" y="54"/>
                      <a:pt x="92" y="53"/>
                      <a:pt x="92" y="51"/>
                    </a:cubicBezTo>
                    <a:cubicBezTo>
                      <a:pt x="93" y="49"/>
                      <a:pt x="93" y="41"/>
                      <a:pt x="96" y="41"/>
                    </a:cubicBezTo>
                    <a:cubicBezTo>
                      <a:pt x="98" y="40"/>
                      <a:pt x="99" y="39"/>
                      <a:pt x="101" y="35"/>
                    </a:cubicBezTo>
                    <a:cubicBezTo>
                      <a:pt x="102" y="31"/>
                      <a:pt x="108" y="23"/>
                      <a:pt x="104" y="16"/>
                    </a:cubicBezTo>
                    <a:cubicBezTo>
                      <a:pt x="102" y="13"/>
                      <a:pt x="100" y="8"/>
                      <a:pt x="98" y="5"/>
                    </a:cubicBezTo>
                    <a:cubicBezTo>
                      <a:pt x="98" y="5"/>
                      <a:pt x="98" y="5"/>
                      <a:pt x="98" y="5"/>
                    </a:cubicBezTo>
                    <a:cubicBezTo>
                      <a:pt x="98" y="5"/>
                      <a:pt x="95" y="5"/>
                      <a:pt x="91" y="5"/>
                    </a:cubicBezTo>
                    <a:cubicBezTo>
                      <a:pt x="88" y="5"/>
                      <a:pt x="87" y="2"/>
                      <a:pt x="84" y="2"/>
                    </a:cubicBezTo>
                    <a:cubicBezTo>
                      <a:pt x="81" y="3"/>
                      <a:pt x="81" y="7"/>
                      <a:pt x="80" y="10"/>
                    </a:cubicBezTo>
                    <a:cubicBezTo>
                      <a:pt x="78" y="13"/>
                      <a:pt x="74" y="17"/>
                      <a:pt x="70" y="19"/>
                    </a:cubicBezTo>
                    <a:cubicBezTo>
                      <a:pt x="67" y="20"/>
                      <a:pt x="67" y="20"/>
                      <a:pt x="65" y="18"/>
                    </a:cubicBezTo>
                    <a:cubicBezTo>
                      <a:pt x="64" y="17"/>
                      <a:pt x="60" y="15"/>
                      <a:pt x="56" y="16"/>
                    </a:cubicBezTo>
                    <a:cubicBezTo>
                      <a:pt x="53" y="16"/>
                      <a:pt x="44" y="8"/>
                      <a:pt x="44" y="8"/>
                    </a:cubicBezTo>
                    <a:cubicBezTo>
                      <a:pt x="44" y="8"/>
                      <a:pt x="28" y="8"/>
                      <a:pt x="25" y="9"/>
                    </a:cubicBezTo>
                    <a:cubicBezTo>
                      <a:pt x="22" y="10"/>
                      <a:pt x="22" y="6"/>
                      <a:pt x="19" y="4"/>
                    </a:cubicBezTo>
                    <a:cubicBezTo>
                      <a:pt x="17" y="2"/>
                      <a:pt x="16" y="5"/>
                      <a:pt x="14" y="6"/>
                    </a:cubicBezTo>
                    <a:cubicBezTo>
                      <a:pt x="13" y="7"/>
                      <a:pt x="11" y="3"/>
                      <a:pt x="9" y="2"/>
                    </a:cubicBezTo>
                    <a:cubicBezTo>
                      <a:pt x="7" y="0"/>
                      <a:pt x="6" y="1"/>
                      <a:pt x="6" y="1"/>
                    </a:cubicBezTo>
                    <a:cubicBezTo>
                      <a:pt x="6" y="1"/>
                      <a:pt x="6" y="1"/>
                      <a:pt x="6" y="1"/>
                    </a:cubicBezTo>
                    <a:cubicBezTo>
                      <a:pt x="4" y="3"/>
                      <a:pt x="1" y="7"/>
                      <a:pt x="0" y="10"/>
                    </a:cubicBezTo>
                    <a:cubicBezTo>
                      <a:pt x="0" y="13"/>
                      <a:pt x="1" y="17"/>
                      <a:pt x="2" y="20"/>
                    </a:cubicBezTo>
                    <a:cubicBezTo>
                      <a:pt x="3" y="22"/>
                      <a:pt x="7" y="24"/>
                      <a:pt x="7" y="26"/>
                    </a:cubicBezTo>
                    <a:cubicBezTo>
                      <a:pt x="7" y="27"/>
                      <a:pt x="7" y="29"/>
                      <a:pt x="7" y="32"/>
                    </a:cubicBezTo>
                    <a:cubicBezTo>
                      <a:pt x="7" y="34"/>
                      <a:pt x="5" y="38"/>
                      <a:pt x="5" y="38"/>
                    </a:cubicBezTo>
                    <a:cubicBezTo>
                      <a:pt x="11" y="53"/>
                      <a:pt x="11" y="53"/>
                      <a:pt x="11" y="53"/>
                    </a:cubicBezTo>
                    <a:cubicBezTo>
                      <a:pt x="5" y="53"/>
                      <a:pt x="5" y="53"/>
                      <a:pt x="5" y="53"/>
                    </a:cubicBezTo>
                    <a:cubicBezTo>
                      <a:pt x="8" y="60"/>
                      <a:pt x="19" y="62"/>
                      <a:pt x="20" y="61"/>
                    </a:cubicBezTo>
                    <a:cubicBezTo>
                      <a:pt x="22" y="60"/>
                      <a:pt x="26" y="61"/>
                      <a:pt x="28" y="59"/>
                    </a:cubicBezTo>
                    <a:cubicBezTo>
                      <a:pt x="30" y="57"/>
                      <a:pt x="31" y="59"/>
                      <a:pt x="32" y="61"/>
                    </a:cubicBezTo>
                    <a:cubicBezTo>
                      <a:pt x="33" y="62"/>
                      <a:pt x="37" y="63"/>
                      <a:pt x="39" y="62"/>
                    </a:cubicBezTo>
                    <a:cubicBezTo>
                      <a:pt x="42" y="62"/>
                      <a:pt x="44" y="62"/>
                      <a:pt x="48" y="62"/>
                    </a:cubicBezTo>
                    <a:cubicBezTo>
                      <a:pt x="52" y="61"/>
                      <a:pt x="53" y="64"/>
                      <a:pt x="56" y="65"/>
                    </a:cubicBezTo>
                    <a:cubicBezTo>
                      <a:pt x="58" y="67"/>
                      <a:pt x="62" y="69"/>
                      <a:pt x="63" y="70"/>
                    </a:cubicBezTo>
                    <a:cubicBezTo>
                      <a:pt x="64" y="70"/>
                      <a:pt x="66" y="71"/>
                      <a:pt x="70" y="74"/>
                    </a:cubicBezTo>
                    <a:cubicBezTo>
                      <a:pt x="74" y="76"/>
                      <a:pt x="74" y="75"/>
                      <a:pt x="77" y="76"/>
                    </a:cubicBezTo>
                    <a:cubicBezTo>
                      <a:pt x="80" y="77"/>
                      <a:pt x="82" y="75"/>
                      <a:pt x="84" y="74"/>
                    </a:cubicBezTo>
                    <a:cubicBezTo>
                      <a:pt x="86" y="72"/>
                      <a:pt x="89" y="74"/>
                      <a:pt x="93" y="73"/>
                    </a:cubicBezTo>
                    <a:cubicBezTo>
                      <a:pt x="97" y="72"/>
                      <a:pt x="98" y="70"/>
                      <a:pt x="100" y="69"/>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48" name="Freeform 36">
                <a:extLst>
                  <a:ext uri="{FF2B5EF4-FFF2-40B4-BE49-F238E27FC236}">
                    <a16:creationId xmlns:a16="http://schemas.microsoft.com/office/drawing/2014/main" id="{07119400-2AF1-4AF2-8CE7-CA4DED71D183}"/>
                  </a:ext>
                </a:extLst>
              </p:cNvPr>
              <p:cNvSpPr>
                <a:spLocks/>
              </p:cNvSpPr>
              <p:nvPr/>
            </p:nvSpPr>
            <p:spPr bwMode="auto">
              <a:xfrm>
                <a:off x="3171623" y="1750465"/>
                <a:ext cx="649482" cy="490903"/>
              </a:xfrm>
              <a:custGeom>
                <a:avLst/>
                <a:gdLst>
                  <a:gd name="T0" fmla="*/ 327 w 124"/>
                  <a:gd name="T1" fmla="*/ 206 h 94"/>
                  <a:gd name="T2" fmla="*/ 332 w 124"/>
                  <a:gd name="T3" fmla="*/ 190 h 94"/>
                  <a:gd name="T4" fmla="*/ 332 w 124"/>
                  <a:gd name="T5" fmla="*/ 174 h 94"/>
                  <a:gd name="T6" fmla="*/ 319 w 124"/>
                  <a:gd name="T7" fmla="*/ 158 h 94"/>
                  <a:gd name="T8" fmla="*/ 313 w 124"/>
                  <a:gd name="T9" fmla="*/ 131 h 94"/>
                  <a:gd name="T10" fmla="*/ 329 w 124"/>
                  <a:gd name="T11" fmla="*/ 107 h 94"/>
                  <a:gd name="T12" fmla="*/ 329 w 124"/>
                  <a:gd name="T13" fmla="*/ 77 h 94"/>
                  <a:gd name="T14" fmla="*/ 260 w 124"/>
                  <a:gd name="T15" fmla="*/ 3 h 94"/>
                  <a:gd name="T16" fmla="*/ 257 w 124"/>
                  <a:gd name="T17" fmla="*/ 8 h 94"/>
                  <a:gd name="T18" fmla="*/ 252 w 124"/>
                  <a:gd name="T19" fmla="*/ 11 h 94"/>
                  <a:gd name="T20" fmla="*/ 244 w 124"/>
                  <a:gd name="T21" fmla="*/ 21 h 94"/>
                  <a:gd name="T22" fmla="*/ 230 w 124"/>
                  <a:gd name="T23" fmla="*/ 35 h 94"/>
                  <a:gd name="T24" fmla="*/ 203 w 124"/>
                  <a:gd name="T25" fmla="*/ 48 h 94"/>
                  <a:gd name="T26" fmla="*/ 185 w 124"/>
                  <a:gd name="T27" fmla="*/ 59 h 94"/>
                  <a:gd name="T28" fmla="*/ 161 w 124"/>
                  <a:gd name="T29" fmla="*/ 59 h 94"/>
                  <a:gd name="T30" fmla="*/ 142 w 124"/>
                  <a:gd name="T31" fmla="*/ 69 h 94"/>
                  <a:gd name="T32" fmla="*/ 120 w 124"/>
                  <a:gd name="T33" fmla="*/ 72 h 94"/>
                  <a:gd name="T34" fmla="*/ 112 w 124"/>
                  <a:gd name="T35" fmla="*/ 72 h 94"/>
                  <a:gd name="T36" fmla="*/ 104 w 124"/>
                  <a:gd name="T37" fmla="*/ 75 h 94"/>
                  <a:gd name="T38" fmla="*/ 88 w 124"/>
                  <a:gd name="T39" fmla="*/ 83 h 94"/>
                  <a:gd name="T40" fmla="*/ 80 w 124"/>
                  <a:gd name="T41" fmla="*/ 88 h 94"/>
                  <a:gd name="T42" fmla="*/ 56 w 124"/>
                  <a:gd name="T43" fmla="*/ 107 h 94"/>
                  <a:gd name="T44" fmla="*/ 40 w 124"/>
                  <a:gd name="T45" fmla="*/ 109 h 94"/>
                  <a:gd name="T46" fmla="*/ 16 w 124"/>
                  <a:gd name="T47" fmla="*/ 123 h 94"/>
                  <a:gd name="T48" fmla="*/ 11 w 124"/>
                  <a:gd name="T49" fmla="*/ 147 h 94"/>
                  <a:gd name="T50" fmla="*/ 8 w 124"/>
                  <a:gd name="T51" fmla="*/ 166 h 94"/>
                  <a:gd name="T52" fmla="*/ 24 w 124"/>
                  <a:gd name="T53" fmla="*/ 182 h 94"/>
                  <a:gd name="T54" fmla="*/ 29 w 124"/>
                  <a:gd name="T55" fmla="*/ 190 h 94"/>
                  <a:gd name="T56" fmla="*/ 46 w 124"/>
                  <a:gd name="T57" fmla="*/ 190 h 94"/>
                  <a:gd name="T58" fmla="*/ 88 w 124"/>
                  <a:gd name="T59" fmla="*/ 184 h 94"/>
                  <a:gd name="T60" fmla="*/ 169 w 124"/>
                  <a:gd name="T61" fmla="*/ 222 h 94"/>
                  <a:gd name="T62" fmla="*/ 147 w 124"/>
                  <a:gd name="T63" fmla="*/ 227 h 94"/>
                  <a:gd name="T64" fmla="*/ 161 w 124"/>
                  <a:gd name="T65" fmla="*/ 240 h 94"/>
                  <a:gd name="T66" fmla="*/ 217 w 124"/>
                  <a:gd name="T67" fmla="*/ 235 h 94"/>
                  <a:gd name="T68" fmla="*/ 257 w 124"/>
                  <a:gd name="T69" fmla="*/ 200 h 94"/>
                  <a:gd name="T70" fmla="*/ 295 w 124"/>
                  <a:gd name="T71" fmla="*/ 198 h 94"/>
                  <a:gd name="T72" fmla="*/ 305 w 124"/>
                  <a:gd name="T73" fmla="*/ 206 h 94"/>
                  <a:gd name="T74" fmla="*/ 327 w 124"/>
                  <a:gd name="T75" fmla="*/ 206 h 9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4" h="94">
                    <a:moveTo>
                      <a:pt x="122" y="77"/>
                    </a:moveTo>
                    <a:cubicBezTo>
                      <a:pt x="122" y="77"/>
                      <a:pt x="124" y="73"/>
                      <a:pt x="124" y="71"/>
                    </a:cubicBezTo>
                    <a:cubicBezTo>
                      <a:pt x="124" y="68"/>
                      <a:pt x="124" y="66"/>
                      <a:pt x="124" y="65"/>
                    </a:cubicBezTo>
                    <a:cubicBezTo>
                      <a:pt x="124" y="63"/>
                      <a:pt x="120" y="61"/>
                      <a:pt x="119" y="59"/>
                    </a:cubicBezTo>
                    <a:cubicBezTo>
                      <a:pt x="118" y="56"/>
                      <a:pt x="117" y="52"/>
                      <a:pt x="117" y="49"/>
                    </a:cubicBezTo>
                    <a:cubicBezTo>
                      <a:pt x="118" y="46"/>
                      <a:pt x="122" y="41"/>
                      <a:pt x="123" y="40"/>
                    </a:cubicBezTo>
                    <a:cubicBezTo>
                      <a:pt x="124" y="39"/>
                      <a:pt x="124" y="32"/>
                      <a:pt x="123" y="29"/>
                    </a:cubicBezTo>
                    <a:cubicBezTo>
                      <a:pt x="123" y="26"/>
                      <a:pt x="97" y="1"/>
                      <a:pt x="97" y="1"/>
                    </a:cubicBezTo>
                    <a:cubicBezTo>
                      <a:pt x="96" y="2"/>
                      <a:pt x="96" y="2"/>
                      <a:pt x="96" y="3"/>
                    </a:cubicBezTo>
                    <a:cubicBezTo>
                      <a:pt x="95" y="5"/>
                      <a:pt x="94" y="0"/>
                      <a:pt x="94" y="4"/>
                    </a:cubicBezTo>
                    <a:cubicBezTo>
                      <a:pt x="93" y="8"/>
                      <a:pt x="92" y="7"/>
                      <a:pt x="91" y="8"/>
                    </a:cubicBezTo>
                    <a:cubicBezTo>
                      <a:pt x="90" y="9"/>
                      <a:pt x="87" y="13"/>
                      <a:pt x="86" y="13"/>
                    </a:cubicBezTo>
                    <a:cubicBezTo>
                      <a:pt x="84" y="14"/>
                      <a:pt x="77" y="16"/>
                      <a:pt x="76" y="18"/>
                    </a:cubicBezTo>
                    <a:cubicBezTo>
                      <a:pt x="74" y="20"/>
                      <a:pt x="71" y="22"/>
                      <a:pt x="69" y="22"/>
                    </a:cubicBezTo>
                    <a:cubicBezTo>
                      <a:pt x="67" y="22"/>
                      <a:pt x="62" y="20"/>
                      <a:pt x="60" y="22"/>
                    </a:cubicBezTo>
                    <a:cubicBezTo>
                      <a:pt x="58" y="24"/>
                      <a:pt x="56" y="26"/>
                      <a:pt x="53" y="26"/>
                    </a:cubicBezTo>
                    <a:cubicBezTo>
                      <a:pt x="50" y="26"/>
                      <a:pt x="46" y="27"/>
                      <a:pt x="45" y="27"/>
                    </a:cubicBezTo>
                    <a:cubicBezTo>
                      <a:pt x="44" y="28"/>
                      <a:pt x="43" y="27"/>
                      <a:pt x="42" y="27"/>
                    </a:cubicBezTo>
                    <a:cubicBezTo>
                      <a:pt x="41" y="27"/>
                      <a:pt x="40" y="26"/>
                      <a:pt x="39" y="28"/>
                    </a:cubicBezTo>
                    <a:cubicBezTo>
                      <a:pt x="38" y="31"/>
                      <a:pt x="34" y="30"/>
                      <a:pt x="33" y="31"/>
                    </a:cubicBezTo>
                    <a:cubicBezTo>
                      <a:pt x="32" y="31"/>
                      <a:pt x="31" y="32"/>
                      <a:pt x="30" y="33"/>
                    </a:cubicBezTo>
                    <a:cubicBezTo>
                      <a:pt x="29" y="34"/>
                      <a:pt x="24" y="41"/>
                      <a:pt x="21" y="40"/>
                    </a:cubicBezTo>
                    <a:cubicBezTo>
                      <a:pt x="18" y="38"/>
                      <a:pt x="17" y="40"/>
                      <a:pt x="15" y="41"/>
                    </a:cubicBezTo>
                    <a:cubicBezTo>
                      <a:pt x="12" y="43"/>
                      <a:pt x="7" y="43"/>
                      <a:pt x="6" y="46"/>
                    </a:cubicBezTo>
                    <a:cubicBezTo>
                      <a:pt x="6" y="48"/>
                      <a:pt x="4" y="53"/>
                      <a:pt x="4" y="55"/>
                    </a:cubicBezTo>
                    <a:cubicBezTo>
                      <a:pt x="3" y="57"/>
                      <a:pt x="0" y="62"/>
                      <a:pt x="3" y="62"/>
                    </a:cubicBezTo>
                    <a:cubicBezTo>
                      <a:pt x="6" y="63"/>
                      <a:pt x="10" y="66"/>
                      <a:pt x="9" y="68"/>
                    </a:cubicBezTo>
                    <a:cubicBezTo>
                      <a:pt x="8" y="70"/>
                      <a:pt x="10" y="70"/>
                      <a:pt x="11" y="71"/>
                    </a:cubicBezTo>
                    <a:cubicBezTo>
                      <a:pt x="12" y="72"/>
                      <a:pt x="17" y="71"/>
                      <a:pt x="17" y="71"/>
                    </a:cubicBezTo>
                    <a:cubicBezTo>
                      <a:pt x="17" y="71"/>
                      <a:pt x="30" y="68"/>
                      <a:pt x="33" y="69"/>
                    </a:cubicBezTo>
                    <a:cubicBezTo>
                      <a:pt x="37" y="70"/>
                      <a:pt x="63" y="83"/>
                      <a:pt x="63" y="83"/>
                    </a:cubicBezTo>
                    <a:cubicBezTo>
                      <a:pt x="55" y="85"/>
                      <a:pt x="55" y="85"/>
                      <a:pt x="55" y="85"/>
                    </a:cubicBezTo>
                    <a:cubicBezTo>
                      <a:pt x="55" y="85"/>
                      <a:pt x="56" y="88"/>
                      <a:pt x="60" y="90"/>
                    </a:cubicBezTo>
                    <a:cubicBezTo>
                      <a:pt x="63" y="91"/>
                      <a:pt x="74" y="94"/>
                      <a:pt x="81" y="88"/>
                    </a:cubicBezTo>
                    <a:cubicBezTo>
                      <a:pt x="88" y="81"/>
                      <a:pt x="91" y="77"/>
                      <a:pt x="96" y="75"/>
                    </a:cubicBezTo>
                    <a:cubicBezTo>
                      <a:pt x="100" y="74"/>
                      <a:pt x="107" y="72"/>
                      <a:pt x="110" y="74"/>
                    </a:cubicBezTo>
                    <a:cubicBezTo>
                      <a:pt x="113" y="76"/>
                      <a:pt x="114" y="77"/>
                      <a:pt x="114" y="77"/>
                    </a:cubicBezTo>
                    <a:lnTo>
                      <a:pt x="122" y="77"/>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49" name="Freeform 37">
                <a:extLst>
                  <a:ext uri="{FF2B5EF4-FFF2-40B4-BE49-F238E27FC236}">
                    <a16:creationId xmlns:a16="http://schemas.microsoft.com/office/drawing/2014/main" id="{02AA8D30-6232-4455-9DB6-B09DFBCE7089}"/>
                  </a:ext>
                </a:extLst>
              </p:cNvPr>
              <p:cNvSpPr>
                <a:spLocks/>
              </p:cNvSpPr>
              <p:nvPr/>
            </p:nvSpPr>
            <p:spPr bwMode="auto">
              <a:xfrm>
                <a:off x="3255743" y="2104463"/>
                <a:ext cx="586881" cy="443964"/>
              </a:xfrm>
              <a:custGeom>
                <a:avLst/>
                <a:gdLst>
                  <a:gd name="T0" fmla="*/ 284 w 112"/>
                  <a:gd name="T1" fmla="*/ 24 h 85"/>
                  <a:gd name="T2" fmla="*/ 300 w 112"/>
                  <a:gd name="T3" fmla="*/ 64 h 85"/>
                  <a:gd name="T4" fmla="*/ 287 w 112"/>
                  <a:gd name="T5" fmla="*/ 64 h 85"/>
                  <a:gd name="T6" fmla="*/ 273 w 112"/>
                  <a:gd name="T7" fmla="*/ 64 h 85"/>
                  <a:gd name="T8" fmla="*/ 268 w 112"/>
                  <a:gd name="T9" fmla="*/ 88 h 85"/>
                  <a:gd name="T10" fmla="*/ 249 w 112"/>
                  <a:gd name="T11" fmla="*/ 99 h 85"/>
                  <a:gd name="T12" fmla="*/ 238 w 112"/>
                  <a:gd name="T13" fmla="*/ 123 h 85"/>
                  <a:gd name="T14" fmla="*/ 225 w 112"/>
                  <a:gd name="T15" fmla="*/ 155 h 85"/>
                  <a:gd name="T16" fmla="*/ 214 w 112"/>
                  <a:gd name="T17" fmla="*/ 158 h 85"/>
                  <a:gd name="T18" fmla="*/ 209 w 112"/>
                  <a:gd name="T19" fmla="*/ 174 h 85"/>
                  <a:gd name="T20" fmla="*/ 196 w 112"/>
                  <a:gd name="T21" fmla="*/ 198 h 85"/>
                  <a:gd name="T22" fmla="*/ 171 w 112"/>
                  <a:gd name="T23" fmla="*/ 208 h 85"/>
                  <a:gd name="T24" fmla="*/ 142 w 112"/>
                  <a:gd name="T25" fmla="*/ 208 h 85"/>
                  <a:gd name="T26" fmla="*/ 112 w 112"/>
                  <a:gd name="T27" fmla="*/ 219 h 85"/>
                  <a:gd name="T28" fmla="*/ 91 w 112"/>
                  <a:gd name="T29" fmla="*/ 227 h 85"/>
                  <a:gd name="T30" fmla="*/ 86 w 112"/>
                  <a:gd name="T31" fmla="*/ 211 h 85"/>
                  <a:gd name="T32" fmla="*/ 91 w 112"/>
                  <a:gd name="T33" fmla="*/ 203 h 85"/>
                  <a:gd name="T34" fmla="*/ 83 w 112"/>
                  <a:gd name="T35" fmla="*/ 190 h 85"/>
                  <a:gd name="T36" fmla="*/ 59 w 112"/>
                  <a:gd name="T37" fmla="*/ 174 h 85"/>
                  <a:gd name="T38" fmla="*/ 46 w 112"/>
                  <a:gd name="T39" fmla="*/ 166 h 85"/>
                  <a:gd name="T40" fmla="*/ 29 w 112"/>
                  <a:gd name="T41" fmla="*/ 160 h 85"/>
                  <a:gd name="T42" fmla="*/ 27 w 112"/>
                  <a:gd name="T43" fmla="*/ 147 h 85"/>
                  <a:gd name="T44" fmla="*/ 38 w 112"/>
                  <a:gd name="T45" fmla="*/ 131 h 85"/>
                  <a:gd name="T46" fmla="*/ 32 w 112"/>
                  <a:gd name="T47" fmla="*/ 123 h 85"/>
                  <a:gd name="T48" fmla="*/ 24 w 112"/>
                  <a:gd name="T49" fmla="*/ 109 h 85"/>
                  <a:gd name="T50" fmla="*/ 24 w 112"/>
                  <a:gd name="T51" fmla="*/ 99 h 85"/>
                  <a:gd name="T52" fmla="*/ 19 w 112"/>
                  <a:gd name="T53" fmla="*/ 88 h 85"/>
                  <a:gd name="T54" fmla="*/ 19 w 112"/>
                  <a:gd name="T55" fmla="*/ 77 h 85"/>
                  <a:gd name="T56" fmla="*/ 13 w 112"/>
                  <a:gd name="T57" fmla="*/ 64 h 85"/>
                  <a:gd name="T58" fmla="*/ 21 w 112"/>
                  <a:gd name="T59" fmla="*/ 53 h 85"/>
                  <a:gd name="T60" fmla="*/ 5 w 112"/>
                  <a:gd name="T61" fmla="*/ 43 h 85"/>
                  <a:gd name="T62" fmla="*/ 3 w 112"/>
                  <a:gd name="T63" fmla="*/ 29 h 85"/>
                  <a:gd name="T64" fmla="*/ 5 w 112"/>
                  <a:gd name="T65" fmla="*/ 8 h 85"/>
                  <a:gd name="T66" fmla="*/ 5 w 112"/>
                  <a:gd name="T67" fmla="*/ 8 h 85"/>
                  <a:gd name="T68" fmla="*/ 46 w 112"/>
                  <a:gd name="T69" fmla="*/ 3 h 85"/>
                  <a:gd name="T70" fmla="*/ 126 w 112"/>
                  <a:gd name="T71" fmla="*/ 40 h 85"/>
                  <a:gd name="T72" fmla="*/ 104 w 112"/>
                  <a:gd name="T73" fmla="*/ 45 h 85"/>
                  <a:gd name="T74" fmla="*/ 118 w 112"/>
                  <a:gd name="T75" fmla="*/ 59 h 85"/>
                  <a:gd name="T76" fmla="*/ 174 w 112"/>
                  <a:gd name="T77" fmla="*/ 53 h 85"/>
                  <a:gd name="T78" fmla="*/ 214 w 112"/>
                  <a:gd name="T79" fmla="*/ 19 h 85"/>
                  <a:gd name="T80" fmla="*/ 252 w 112"/>
                  <a:gd name="T81" fmla="*/ 16 h 85"/>
                  <a:gd name="T82" fmla="*/ 263 w 112"/>
                  <a:gd name="T83" fmla="*/ 24 h 85"/>
                  <a:gd name="T84" fmla="*/ 284 w 112"/>
                  <a:gd name="T85" fmla="*/ 24 h 8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12" h="85">
                    <a:moveTo>
                      <a:pt x="106" y="9"/>
                    </a:moveTo>
                    <a:cubicBezTo>
                      <a:pt x="112" y="24"/>
                      <a:pt x="112" y="24"/>
                      <a:pt x="112" y="24"/>
                    </a:cubicBezTo>
                    <a:cubicBezTo>
                      <a:pt x="107" y="24"/>
                      <a:pt x="107" y="24"/>
                      <a:pt x="107" y="24"/>
                    </a:cubicBezTo>
                    <a:cubicBezTo>
                      <a:pt x="102" y="24"/>
                      <a:pt x="102" y="24"/>
                      <a:pt x="102" y="24"/>
                    </a:cubicBezTo>
                    <a:cubicBezTo>
                      <a:pt x="100" y="33"/>
                      <a:pt x="100" y="33"/>
                      <a:pt x="100" y="33"/>
                    </a:cubicBezTo>
                    <a:cubicBezTo>
                      <a:pt x="100" y="33"/>
                      <a:pt x="95" y="36"/>
                      <a:pt x="93" y="37"/>
                    </a:cubicBezTo>
                    <a:cubicBezTo>
                      <a:pt x="92" y="39"/>
                      <a:pt x="90" y="43"/>
                      <a:pt x="89" y="46"/>
                    </a:cubicBezTo>
                    <a:cubicBezTo>
                      <a:pt x="89" y="49"/>
                      <a:pt x="86" y="60"/>
                      <a:pt x="84" y="58"/>
                    </a:cubicBezTo>
                    <a:cubicBezTo>
                      <a:pt x="82" y="56"/>
                      <a:pt x="82" y="57"/>
                      <a:pt x="80" y="59"/>
                    </a:cubicBezTo>
                    <a:cubicBezTo>
                      <a:pt x="78" y="60"/>
                      <a:pt x="78" y="62"/>
                      <a:pt x="78" y="65"/>
                    </a:cubicBezTo>
                    <a:cubicBezTo>
                      <a:pt x="77" y="69"/>
                      <a:pt x="76" y="72"/>
                      <a:pt x="73" y="74"/>
                    </a:cubicBezTo>
                    <a:cubicBezTo>
                      <a:pt x="71" y="76"/>
                      <a:pt x="69" y="78"/>
                      <a:pt x="64" y="78"/>
                    </a:cubicBezTo>
                    <a:cubicBezTo>
                      <a:pt x="60" y="78"/>
                      <a:pt x="57" y="76"/>
                      <a:pt x="53" y="78"/>
                    </a:cubicBezTo>
                    <a:cubicBezTo>
                      <a:pt x="48" y="80"/>
                      <a:pt x="45" y="80"/>
                      <a:pt x="42" y="82"/>
                    </a:cubicBezTo>
                    <a:cubicBezTo>
                      <a:pt x="39" y="83"/>
                      <a:pt x="34" y="85"/>
                      <a:pt x="34" y="85"/>
                    </a:cubicBezTo>
                    <a:cubicBezTo>
                      <a:pt x="34" y="85"/>
                      <a:pt x="32" y="80"/>
                      <a:pt x="32" y="79"/>
                    </a:cubicBezTo>
                    <a:cubicBezTo>
                      <a:pt x="32" y="78"/>
                      <a:pt x="34" y="77"/>
                      <a:pt x="34" y="76"/>
                    </a:cubicBezTo>
                    <a:cubicBezTo>
                      <a:pt x="35" y="74"/>
                      <a:pt x="36" y="73"/>
                      <a:pt x="31" y="71"/>
                    </a:cubicBezTo>
                    <a:cubicBezTo>
                      <a:pt x="27" y="68"/>
                      <a:pt x="25" y="67"/>
                      <a:pt x="22" y="65"/>
                    </a:cubicBezTo>
                    <a:cubicBezTo>
                      <a:pt x="20" y="64"/>
                      <a:pt x="19" y="61"/>
                      <a:pt x="17" y="62"/>
                    </a:cubicBezTo>
                    <a:cubicBezTo>
                      <a:pt x="14" y="62"/>
                      <a:pt x="12" y="61"/>
                      <a:pt x="11" y="60"/>
                    </a:cubicBezTo>
                    <a:cubicBezTo>
                      <a:pt x="10" y="58"/>
                      <a:pt x="9" y="57"/>
                      <a:pt x="10" y="55"/>
                    </a:cubicBezTo>
                    <a:cubicBezTo>
                      <a:pt x="12" y="52"/>
                      <a:pt x="14" y="50"/>
                      <a:pt x="14" y="49"/>
                    </a:cubicBezTo>
                    <a:cubicBezTo>
                      <a:pt x="14" y="48"/>
                      <a:pt x="14" y="46"/>
                      <a:pt x="12" y="46"/>
                    </a:cubicBezTo>
                    <a:cubicBezTo>
                      <a:pt x="10" y="46"/>
                      <a:pt x="9" y="44"/>
                      <a:pt x="9" y="41"/>
                    </a:cubicBezTo>
                    <a:cubicBezTo>
                      <a:pt x="10" y="39"/>
                      <a:pt x="10" y="39"/>
                      <a:pt x="9" y="37"/>
                    </a:cubicBezTo>
                    <a:cubicBezTo>
                      <a:pt x="7" y="35"/>
                      <a:pt x="7" y="34"/>
                      <a:pt x="7" y="33"/>
                    </a:cubicBezTo>
                    <a:cubicBezTo>
                      <a:pt x="8" y="31"/>
                      <a:pt x="9" y="31"/>
                      <a:pt x="7" y="29"/>
                    </a:cubicBezTo>
                    <a:cubicBezTo>
                      <a:pt x="5" y="27"/>
                      <a:pt x="4" y="26"/>
                      <a:pt x="5" y="24"/>
                    </a:cubicBezTo>
                    <a:cubicBezTo>
                      <a:pt x="7" y="23"/>
                      <a:pt x="8" y="21"/>
                      <a:pt x="8" y="20"/>
                    </a:cubicBezTo>
                    <a:cubicBezTo>
                      <a:pt x="8" y="18"/>
                      <a:pt x="4" y="18"/>
                      <a:pt x="2" y="16"/>
                    </a:cubicBezTo>
                    <a:cubicBezTo>
                      <a:pt x="0" y="15"/>
                      <a:pt x="1" y="16"/>
                      <a:pt x="1" y="11"/>
                    </a:cubicBezTo>
                    <a:cubicBezTo>
                      <a:pt x="1" y="6"/>
                      <a:pt x="2" y="4"/>
                      <a:pt x="2" y="3"/>
                    </a:cubicBezTo>
                    <a:cubicBezTo>
                      <a:pt x="2" y="3"/>
                      <a:pt x="2" y="3"/>
                      <a:pt x="2" y="3"/>
                    </a:cubicBezTo>
                    <a:cubicBezTo>
                      <a:pt x="4" y="3"/>
                      <a:pt x="14" y="0"/>
                      <a:pt x="17" y="1"/>
                    </a:cubicBezTo>
                    <a:cubicBezTo>
                      <a:pt x="21" y="2"/>
                      <a:pt x="47" y="15"/>
                      <a:pt x="47" y="15"/>
                    </a:cubicBezTo>
                    <a:cubicBezTo>
                      <a:pt x="39" y="17"/>
                      <a:pt x="39" y="17"/>
                      <a:pt x="39" y="17"/>
                    </a:cubicBezTo>
                    <a:cubicBezTo>
                      <a:pt x="39" y="17"/>
                      <a:pt x="40" y="20"/>
                      <a:pt x="44" y="22"/>
                    </a:cubicBezTo>
                    <a:cubicBezTo>
                      <a:pt x="47" y="23"/>
                      <a:pt x="58" y="26"/>
                      <a:pt x="65" y="20"/>
                    </a:cubicBezTo>
                    <a:cubicBezTo>
                      <a:pt x="72" y="13"/>
                      <a:pt x="75" y="9"/>
                      <a:pt x="80" y="7"/>
                    </a:cubicBezTo>
                    <a:cubicBezTo>
                      <a:pt x="84" y="6"/>
                      <a:pt x="91" y="4"/>
                      <a:pt x="94" y="6"/>
                    </a:cubicBezTo>
                    <a:cubicBezTo>
                      <a:pt x="97" y="8"/>
                      <a:pt x="98" y="9"/>
                      <a:pt x="98" y="9"/>
                    </a:cubicBezTo>
                    <a:cubicBezTo>
                      <a:pt x="106" y="9"/>
                      <a:pt x="106" y="9"/>
                      <a:pt x="106" y="9"/>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50" name="Freeform 38">
                <a:extLst>
                  <a:ext uri="{FF2B5EF4-FFF2-40B4-BE49-F238E27FC236}">
                    <a16:creationId xmlns:a16="http://schemas.microsoft.com/office/drawing/2014/main" id="{AF14A159-7FCB-4EBE-8C66-E657C0984ED3}"/>
                  </a:ext>
                </a:extLst>
              </p:cNvPr>
              <p:cNvSpPr>
                <a:spLocks/>
              </p:cNvSpPr>
              <p:nvPr/>
            </p:nvSpPr>
            <p:spPr bwMode="auto">
              <a:xfrm>
                <a:off x="4889228" y="2538649"/>
                <a:ext cx="487111" cy="631720"/>
              </a:xfrm>
              <a:custGeom>
                <a:avLst/>
                <a:gdLst>
                  <a:gd name="T0" fmla="*/ 16 w 93"/>
                  <a:gd name="T1" fmla="*/ 187 h 121"/>
                  <a:gd name="T2" fmla="*/ 16 w 93"/>
                  <a:gd name="T3" fmla="*/ 179 h 121"/>
                  <a:gd name="T4" fmla="*/ 29 w 93"/>
                  <a:gd name="T5" fmla="*/ 168 h 121"/>
                  <a:gd name="T6" fmla="*/ 43 w 93"/>
                  <a:gd name="T7" fmla="*/ 157 h 121"/>
                  <a:gd name="T8" fmla="*/ 40 w 93"/>
                  <a:gd name="T9" fmla="*/ 115 h 121"/>
                  <a:gd name="T10" fmla="*/ 35 w 93"/>
                  <a:gd name="T11" fmla="*/ 101 h 121"/>
                  <a:gd name="T12" fmla="*/ 8 w 93"/>
                  <a:gd name="T13" fmla="*/ 77 h 121"/>
                  <a:gd name="T14" fmla="*/ 3 w 93"/>
                  <a:gd name="T15" fmla="*/ 51 h 121"/>
                  <a:gd name="T16" fmla="*/ 5 w 93"/>
                  <a:gd name="T17" fmla="*/ 51 h 121"/>
                  <a:gd name="T18" fmla="*/ 27 w 93"/>
                  <a:gd name="T19" fmla="*/ 48 h 121"/>
                  <a:gd name="T20" fmla="*/ 35 w 93"/>
                  <a:gd name="T21" fmla="*/ 16 h 121"/>
                  <a:gd name="T22" fmla="*/ 64 w 93"/>
                  <a:gd name="T23" fmla="*/ 0 h 121"/>
                  <a:gd name="T24" fmla="*/ 64 w 93"/>
                  <a:gd name="T25" fmla="*/ 0 h 121"/>
                  <a:gd name="T26" fmla="*/ 83 w 93"/>
                  <a:gd name="T27" fmla="*/ 21 h 121"/>
                  <a:gd name="T28" fmla="*/ 94 w 93"/>
                  <a:gd name="T29" fmla="*/ 27 h 121"/>
                  <a:gd name="T30" fmla="*/ 99 w 93"/>
                  <a:gd name="T31" fmla="*/ 37 h 121"/>
                  <a:gd name="T32" fmla="*/ 107 w 93"/>
                  <a:gd name="T33" fmla="*/ 43 h 121"/>
                  <a:gd name="T34" fmla="*/ 123 w 93"/>
                  <a:gd name="T35" fmla="*/ 43 h 121"/>
                  <a:gd name="T36" fmla="*/ 137 w 93"/>
                  <a:gd name="T37" fmla="*/ 51 h 121"/>
                  <a:gd name="T38" fmla="*/ 147 w 93"/>
                  <a:gd name="T39" fmla="*/ 64 h 121"/>
                  <a:gd name="T40" fmla="*/ 158 w 93"/>
                  <a:gd name="T41" fmla="*/ 67 h 121"/>
                  <a:gd name="T42" fmla="*/ 163 w 93"/>
                  <a:gd name="T43" fmla="*/ 77 h 121"/>
                  <a:gd name="T44" fmla="*/ 163 w 93"/>
                  <a:gd name="T45" fmla="*/ 93 h 121"/>
                  <a:gd name="T46" fmla="*/ 187 w 93"/>
                  <a:gd name="T47" fmla="*/ 99 h 121"/>
                  <a:gd name="T48" fmla="*/ 201 w 93"/>
                  <a:gd name="T49" fmla="*/ 112 h 121"/>
                  <a:gd name="T50" fmla="*/ 214 w 93"/>
                  <a:gd name="T51" fmla="*/ 131 h 121"/>
                  <a:gd name="T52" fmla="*/ 217 w 93"/>
                  <a:gd name="T53" fmla="*/ 144 h 121"/>
                  <a:gd name="T54" fmla="*/ 206 w 93"/>
                  <a:gd name="T55" fmla="*/ 163 h 121"/>
                  <a:gd name="T56" fmla="*/ 217 w 93"/>
                  <a:gd name="T57" fmla="*/ 179 h 121"/>
                  <a:gd name="T58" fmla="*/ 228 w 93"/>
                  <a:gd name="T59" fmla="*/ 195 h 121"/>
                  <a:gd name="T60" fmla="*/ 244 w 93"/>
                  <a:gd name="T61" fmla="*/ 206 h 121"/>
                  <a:gd name="T62" fmla="*/ 238 w 93"/>
                  <a:gd name="T63" fmla="*/ 219 h 121"/>
                  <a:gd name="T64" fmla="*/ 220 w 93"/>
                  <a:gd name="T65" fmla="*/ 235 h 121"/>
                  <a:gd name="T66" fmla="*/ 212 w 93"/>
                  <a:gd name="T67" fmla="*/ 259 h 121"/>
                  <a:gd name="T68" fmla="*/ 217 w 93"/>
                  <a:gd name="T69" fmla="*/ 278 h 121"/>
                  <a:gd name="T70" fmla="*/ 203 w 93"/>
                  <a:gd name="T71" fmla="*/ 288 h 121"/>
                  <a:gd name="T72" fmla="*/ 179 w 93"/>
                  <a:gd name="T73" fmla="*/ 288 h 121"/>
                  <a:gd name="T74" fmla="*/ 150 w 93"/>
                  <a:gd name="T75" fmla="*/ 315 h 121"/>
                  <a:gd name="T76" fmla="*/ 129 w 93"/>
                  <a:gd name="T77" fmla="*/ 320 h 121"/>
                  <a:gd name="T78" fmla="*/ 123 w 93"/>
                  <a:gd name="T79" fmla="*/ 304 h 121"/>
                  <a:gd name="T80" fmla="*/ 107 w 93"/>
                  <a:gd name="T81" fmla="*/ 288 h 121"/>
                  <a:gd name="T82" fmla="*/ 83 w 93"/>
                  <a:gd name="T83" fmla="*/ 291 h 121"/>
                  <a:gd name="T84" fmla="*/ 64 w 93"/>
                  <a:gd name="T85" fmla="*/ 288 h 121"/>
                  <a:gd name="T86" fmla="*/ 70 w 93"/>
                  <a:gd name="T87" fmla="*/ 272 h 121"/>
                  <a:gd name="T88" fmla="*/ 78 w 93"/>
                  <a:gd name="T89" fmla="*/ 259 h 121"/>
                  <a:gd name="T90" fmla="*/ 62 w 93"/>
                  <a:gd name="T91" fmla="*/ 240 h 121"/>
                  <a:gd name="T92" fmla="*/ 51 w 93"/>
                  <a:gd name="T93" fmla="*/ 230 h 121"/>
                  <a:gd name="T94" fmla="*/ 43 w 93"/>
                  <a:gd name="T95" fmla="*/ 214 h 121"/>
                  <a:gd name="T96" fmla="*/ 29 w 93"/>
                  <a:gd name="T97" fmla="*/ 200 h 121"/>
                  <a:gd name="T98" fmla="*/ 16 w 93"/>
                  <a:gd name="T99" fmla="*/ 190 h 121"/>
                  <a:gd name="T100" fmla="*/ 16 w 93"/>
                  <a:gd name="T101" fmla="*/ 187 h 1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3" h="121">
                    <a:moveTo>
                      <a:pt x="6" y="70"/>
                    </a:moveTo>
                    <a:cubicBezTo>
                      <a:pt x="6" y="69"/>
                      <a:pt x="6" y="68"/>
                      <a:pt x="6" y="67"/>
                    </a:cubicBezTo>
                    <a:cubicBezTo>
                      <a:pt x="5" y="65"/>
                      <a:pt x="8" y="64"/>
                      <a:pt x="11" y="63"/>
                    </a:cubicBezTo>
                    <a:cubicBezTo>
                      <a:pt x="14" y="63"/>
                      <a:pt x="16" y="59"/>
                      <a:pt x="16" y="59"/>
                    </a:cubicBezTo>
                    <a:cubicBezTo>
                      <a:pt x="15" y="43"/>
                      <a:pt x="15" y="43"/>
                      <a:pt x="15" y="43"/>
                    </a:cubicBezTo>
                    <a:cubicBezTo>
                      <a:pt x="13" y="38"/>
                      <a:pt x="13" y="38"/>
                      <a:pt x="13" y="38"/>
                    </a:cubicBezTo>
                    <a:cubicBezTo>
                      <a:pt x="13" y="38"/>
                      <a:pt x="9" y="33"/>
                      <a:pt x="3" y="29"/>
                    </a:cubicBezTo>
                    <a:cubicBezTo>
                      <a:pt x="1" y="27"/>
                      <a:pt x="0" y="23"/>
                      <a:pt x="1" y="19"/>
                    </a:cubicBezTo>
                    <a:cubicBezTo>
                      <a:pt x="2" y="19"/>
                      <a:pt x="2" y="19"/>
                      <a:pt x="2" y="19"/>
                    </a:cubicBezTo>
                    <a:cubicBezTo>
                      <a:pt x="6" y="20"/>
                      <a:pt x="9" y="19"/>
                      <a:pt x="10" y="18"/>
                    </a:cubicBezTo>
                    <a:cubicBezTo>
                      <a:pt x="12" y="16"/>
                      <a:pt x="9" y="10"/>
                      <a:pt x="13" y="6"/>
                    </a:cubicBezTo>
                    <a:cubicBezTo>
                      <a:pt x="15" y="3"/>
                      <a:pt x="19" y="1"/>
                      <a:pt x="24" y="0"/>
                    </a:cubicBezTo>
                    <a:cubicBezTo>
                      <a:pt x="24" y="0"/>
                      <a:pt x="24" y="0"/>
                      <a:pt x="24" y="0"/>
                    </a:cubicBezTo>
                    <a:cubicBezTo>
                      <a:pt x="25" y="0"/>
                      <a:pt x="29" y="8"/>
                      <a:pt x="31" y="8"/>
                    </a:cubicBezTo>
                    <a:cubicBezTo>
                      <a:pt x="32" y="9"/>
                      <a:pt x="34" y="9"/>
                      <a:pt x="35" y="10"/>
                    </a:cubicBezTo>
                    <a:cubicBezTo>
                      <a:pt x="35" y="10"/>
                      <a:pt x="36" y="13"/>
                      <a:pt x="37" y="14"/>
                    </a:cubicBezTo>
                    <a:cubicBezTo>
                      <a:pt x="37" y="15"/>
                      <a:pt x="39" y="15"/>
                      <a:pt x="40" y="16"/>
                    </a:cubicBezTo>
                    <a:cubicBezTo>
                      <a:pt x="41" y="17"/>
                      <a:pt x="43" y="17"/>
                      <a:pt x="46" y="16"/>
                    </a:cubicBezTo>
                    <a:cubicBezTo>
                      <a:pt x="49" y="15"/>
                      <a:pt x="49" y="17"/>
                      <a:pt x="51" y="19"/>
                    </a:cubicBezTo>
                    <a:cubicBezTo>
                      <a:pt x="53" y="22"/>
                      <a:pt x="53" y="25"/>
                      <a:pt x="55" y="24"/>
                    </a:cubicBezTo>
                    <a:cubicBezTo>
                      <a:pt x="57" y="24"/>
                      <a:pt x="58" y="24"/>
                      <a:pt x="59" y="25"/>
                    </a:cubicBezTo>
                    <a:cubicBezTo>
                      <a:pt x="60" y="26"/>
                      <a:pt x="61" y="29"/>
                      <a:pt x="61" y="29"/>
                    </a:cubicBezTo>
                    <a:cubicBezTo>
                      <a:pt x="60" y="30"/>
                      <a:pt x="60" y="31"/>
                      <a:pt x="61" y="35"/>
                    </a:cubicBezTo>
                    <a:cubicBezTo>
                      <a:pt x="62" y="39"/>
                      <a:pt x="67" y="36"/>
                      <a:pt x="70" y="37"/>
                    </a:cubicBezTo>
                    <a:cubicBezTo>
                      <a:pt x="73" y="37"/>
                      <a:pt x="74" y="40"/>
                      <a:pt x="75" y="42"/>
                    </a:cubicBezTo>
                    <a:cubicBezTo>
                      <a:pt x="77" y="44"/>
                      <a:pt x="78" y="48"/>
                      <a:pt x="80" y="49"/>
                    </a:cubicBezTo>
                    <a:cubicBezTo>
                      <a:pt x="83" y="50"/>
                      <a:pt x="81" y="54"/>
                      <a:pt x="81" y="54"/>
                    </a:cubicBezTo>
                    <a:cubicBezTo>
                      <a:pt x="81" y="54"/>
                      <a:pt x="77" y="58"/>
                      <a:pt x="77" y="61"/>
                    </a:cubicBezTo>
                    <a:cubicBezTo>
                      <a:pt x="77" y="64"/>
                      <a:pt x="80" y="65"/>
                      <a:pt x="81" y="67"/>
                    </a:cubicBezTo>
                    <a:cubicBezTo>
                      <a:pt x="82" y="69"/>
                      <a:pt x="83" y="72"/>
                      <a:pt x="85" y="73"/>
                    </a:cubicBezTo>
                    <a:cubicBezTo>
                      <a:pt x="86" y="74"/>
                      <a:pt x="89" y="75"/>
                      <a:pt x="91" y="77"/>
                    </a:cubicBezTo>
                    <a:cubicBezTo>
                      <a:pt x="93" y="78"/>
                      <a:pt x="92" y="80"/>
                      <a:pt x="89" y="82"/>
                    </a:cubicBezTo>
                    <a:cubicBezTo>
                      <a:pt x="87" y="84"/>
                      <a:pt x="85" y="86"/>
                      <a:pt x="82" y="88"/>
                    </a:cubicBezTo>
                    <a:cubicBezTo>
                      <a:pt x="80" y="90"/>
                      <a:pt x="77" y="92"/>
                      <a:pt x="79" y="97"/>
                    </a:cubicBezTo>
                    <a:cubicBezTo>
                      <a:pt x="81" y="101"/>
                      <a:pt x="82" y="103"/>
                      <a:pt x="81" y="104"/>
                    </a:cubicBezTo>
                    <a:cubicBezTo>
                      <a:pt x="80" y="105"/>
                      <a:pt x="80" y="106"/>
                      <a:pt x="76" y="108"/>
                    </a:cubicBezTo>
                    <a:cubicBezTo>
                      <a:pt x="73" y="109"/>
                      <a:pt x="71" y="108"/>
                      <a:pt x="67" y="108"/>
                    </a:cubicBezTo>
                    <a:cubicBezTo>
                      <a:pt x="64" y="109"/>
                      <a:pt x="58" y="115"/>
                      <a:pt x="56" y="118"/>
                    </a:cubicBezTo>
                    <a:cubicBezTo>
                      <a:pt x="55" y="120"/>
                      <a:pt x="50" y="120"/>
                      <a:pt x="48" y="120"/>
                    </a:cubicBezTo>
                    <a:cubicBezTo>
                      <a:pt x="45" y="121"/>
                      <a:pt x="47" y="116"/>
                      <a:pt x="46" y="114"/>
                    </a:cubicBezTo>
                    <a:cubicBezTo>
                      <a:pt x="46" y="112"/>
                      <a:pt x="42" y="108"/>
                      <a:pt x="40" y="108"/>
                    </a:cubicBezTo>
                    <a:cubicBezTo>
                      <a:pt x="38" y="108"/>
                      <a:pt x="33" y="109"/>
                      <a:pt x="31" y="109"/>
                    </a:cubicBezTo>
                    <a:cubicBezTo>
                      <a:pt x="29" y="109"/>
                      <a:pt x="24" y="108"/>
                      <a:pt x="24" y="108"/>
                    </a:cubicBezTo>
                    <a:cubicBezTo>
                      <a:pt x="24" y="108"/>
                      <a:pt x="23" y="102"/>
                      <a:pt x="26" y="102"/>
                    </a:cubicBezTo>
                    <a:cubicBezTo>
                      <a:pt x="28" y="102"/>
                      <a:pt x="28" y="99"/>
                      <a:pt x="29" y="97"/>
                    </a:cubicBezTo>
                    <a:cubicBezTo>
                      <a:pt x="29" y="96"/>
                      <a:pt x="26" y="91"/>
                      <a:pt x="23" y="90"/>
                    </a:cubicBezTo>
                    <a:cubicBezTo>
                      <a:pt x="21" y="89"/>
                      <a:pt x="19" y="86"/>
                      <a:pt x="19" y="86"/>
                    </a:cubicBezTo>
                    <a:cubicBezTo>
                      <a:pt x="19" y="86"/>
                      <a:pt x="17" y="81"/>
                      <a:pt x="16" y="80"/>
                    </a:cubicBezTo>
                    <a:cubicBezTo>
                      <a:pt x="15" y="79"/>
                      <a:pt x="13" y="77"/>
                      <a:pt x="11" y="75"/>
                    </a:cubicBezTo>
                    <a:cubicBezTo>
                      <a:pt x="9" y="73"/>
                      <a:pt x="8" y="72"/>
                      <a:pt x="6" y="71"/>
                    </a:cubicBezTo>
                    <a:lnTo>
                      <a:pt x="6" y="70"/>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51" name="Freeform 39">
                <a:extLst>
                  <a:ext uri="{FF2B5EF4-FFF2-40B4-BE49-F238E27FC236}">
                    <a16:creationId xmlns:a16="http://schemas.microsoft.com/office/drawing/2014/main" id="{B5669410-23D4-49DB-91DC-69F61C62CE3B}"/>
                  </a:ext>
                </a:extLst>
              </p:cNvPr>
              <p:cNvSpPr>
                <a:spLocks/>
              </p:cNvSpPr>
              <p:nvPr/>
            </p:nvSpPr>
            <p:spPr bwMode="auto">
              <a:xfrm>
                <a:off x="4229965" y="2726404"/>
                <a:ext cx="602531" cy="580870"/>
              </a:xfrm>
              <a:custGeom>
                <a:avLst/>
                <a:gdLst>
                  <a:gd name="T0" fmla="*/ 287 w 115"/>
                  <a:gd name="T1" fmla="*/ 118 h 111"/>
                  <a:gd name="T2" fmla="*/ 279 w 115"/>
                  <a:gd name="T3" fmla="*/ 142 h 111"/>
                  <a:gd name="T4" fmla="*/ 297 w 115"/>
                  <a:gd name="T5" fmla="*/ 171 h 111"/>
                  <a:gd name="T6" fmla="*/ 273 w 115"/>
                  <a:gd name="T7" fmla="*/ 185 h 111"/>
                  <a:gd name="T8" fmla="*/ 276 w 115"/>
                  <a:gd name="T9" fmla="*/ 206 h 111"/>
                  <a:gd name="T10" fmla="*/ 268 w 115"/>
                  <a:gd name="T11" fmla="*/ 227 h 111"/>
                  <a:gd name="T12" fmla="*/ 249 w 115"/>
                  <a:gd name="T13" fmla="*/ 243 h 111"/>
                  <a:gd name="T14" fmla="*/ 236 w 115"/>
                  <a:gd name="T15" fmla="*/ 270 h 111"/>
                  <a:gd name="T16" fmla="*/ 238 w 115"/>
                  <a:gd name="T17" fmla="*/ 297 h 111"/>
                  <a:gd name="T18" fmla="*/ 238 w 115"/>
                  <a:gd name="T19" fmla="*/ 297 h 111"/>
                  <a:gd name="T20" fmla="*/ 209 w 115"/>
                  <a:gd name="T21" fmla="*/ 297 h 111"/>
                  <a:gd name="T22" fmla="*/ 209 w 115"/>
                  <a:gd name="T23" fmla="*/ 276 h 111"/>
                  <a:gd name="T24" fmla="*/ 177 w 115"/>
                  <a:gd name="T25" fmla="*/ 294 h 111"/>
                  <a:gd name="T26" fmla="*/ 131 w 115"/>
                  <a:gd name="T27" fmla="*/ 235 h 111"/>
                  <a:gd name="T28" fmla="*/ 123 w 115"/>
                  <a:gd name="T29" fmla="*/ 249 h 111"/>
                  <a:gd name="T30" fmla="*/ 91 w 115"/>
                  <a:gd name="T31" fmla="*/ 260 h 111"/>
                  <a:gd name="T32" fmla="*/ 51 w 115"/>
                  <a:gd name="T33" fmla="*/ 233 h 111"/>
                  <a:gd name="T34" fmla="*/ 13 w 115"/>
                  <a:gd name="T35" fmla="*/ 230 h 111"/>
                  <a:gd name="T36" fmla="*/ 11 w 115"/>
                  <a:gd name="T37" fmla="*/ 225 h 111"/>
                  <a:gd name="T38" fmla="*/ 5 w 115"/>
                  <a:gd name="T39" fmla="*/ 203 h 111"/>
                  <a:gd name="T40" fmla="*/ 3 w 115"/>
                  <a:gd name="T41" fmla="*/ 182 h 111"/>
                  <a:gd name="T42" fmla="*/ 11 w 115"/>
                  <a:gd name="T43" fmla="*/ 174 h 111"/>
                  <a:gd name="T44" fmla="*/ 32 w 115"/>
                  <a:gd name="T45" fmla="*/ 166 h 111"/>
                  <a:gd name="T46" fmla="*/ 24 w 115"/>
                  <a:gd name="T47" fmla="*/ 153 h 111"/>
                  <a:gd name="T48" fmla="*/ 32 w 115"/>
                  <a:gd name="T49" fmla="*/ 139 h 111"/>
                  <a:gd name="T50" fmla="*/ 43 w 115"/>
                  <a:gd name="T51" fmla="*/ 128 h 111"/>
                  <a:gd name="T52" fmla="*/ 54 w 115"/>
                  <a:gd name="T53" fmla="*/ 112 h 111"/>
                  <a:gd name="T54" fmla="*/ 46 w 115"/>
                  <a:gd name="T55" fmla="*/ 96 h 111"/>
                  <a:gd name="T56" fmla="*/ 35 w 115"/>
                  <a:gd name="T57" fmla="*/ 70 h 111"/>
                  <a:gd name="T58" fmla="*/ 32 w 115"/>
                  <a:gd name="T59" fmla="*/ 62 h 111"/>
                  <a:gd name="T60" fmla="*/ 32 w 115"/>
                  <a:gd name="T61" fmla="*/ 62 h 111"/>
                  <a:gd name="T62" fmla="*/ 35 w 115"/>
                  <a:gd name="T63" fmla="*/ 48 h 111"/>
                  <a:gd name="T64" fmla="*/ 35 w 115"/>
                  <a:gd name="T65" fmla="*/ 27 h 111"/>
                  <a:gd name="T66" fmla="*/ 37 w 115"/>
                  <a:gd name="T67" fmla="*/ 16 h 111"/>
                  <a:gd name="T68" fmla="*/ 48 w 115"/>
                  <a:gd name="T69" fmla="*/ 5 h 111"/>
                  <a:gd name="T70" fmla="*/ 62 w 115"/>
                  <a:gd name="T71" fmla="*/ 0 h 111"/>
                  <a:gd name="T72" fmla="*/ 67 w 115"/>
                  <a:gd name="T73" fmla="*/ 5 h 111"/>
                  <a:gd name="T74" fmla="*/ 75 w 115"/>
                  <a:gd name="T75" fmla="*/ 8 h 111"/>
                  <a:gd name="T76" fmla="*/ 88 w 115"/>
                  <a:gd name="T77" fmla="*/ 5 h 111"/>
                  <a:gd name="T78" fmla="*/ 96 w 115"/>
                  <a:gd name="T79" fmla="*/ 3 h 111"/>
                  <a:gd name="T80" fmla="*/ 104 w 115"/>
                  <a:gd name="T81" fmla="*/ 3 h 111"/>
                  <a:gd name="T82" fmla="*/ 112 w 115"/>
                  <a:gd name="T83" fmla="*/ 0 h 111"/>
                  <a:gd name="T84" fmla="*/ 115 w 115"/>
                  <a:gd name="T85" fmla="*/ 3 h 111"/>
                  <a:gd name="T86" fmla="*/ 131 w 115"/>
                  <a:gd name="T87" fmla="*/ 16 h 111"/>
                  <a:gd name="T88" fmla="*/ 145 w 115"/>
                  <a:gd name="T89" fmla="*/ 35 h 111"/>
                  <a:gd name="T90" fmla="*/ 147 w 115"/>
                  <a:gd name="T91" fmla="*/ 48 h 111"/>
                  <a:gd name="T92" fmla="*/ 142 w 115"/>
                  <a:gd name="T93" fmla="*/ 62 h 111"/>
                  <a:gd name="T94" fmla="*/ 153 w 115"/>
                  <a:gd name="T95" fmla="*/ 64 h 111"/>
                  <a:gd name="T96" fmla="*/ 169 w 115"/>
                  <a:gd name="T97" fmla="*/ 67 h 111"/>
                  <a:gd name="T98" fmla="*/ 182 w 115"/>
                  <a:gd name="T99" fmla="*/ 75 h 111"/>
                  <a:gd name="T100" fmla="*/ 193 w 115"/>
                  <a:gd name="T101" fmla="*/ 88 h 111"/>
                  <a:gd name="T102" fmla="*/ 198 w 115"/>
                  <a:gd name="T103" fmla="*/ 99 h 111"/>
                  <a:gd name="T104" fmla="*/ 198 w 115"/>
                  <a:gd name="T105" fmla="*/ 112 h 111"/>
                  <a:gd name="T106" fmla="*/ 209 w 115"/>
                  <a:gd name="T107" fmla="*/ 123 h 111"/>
                  <a:gd name="T108" fmla="*/ 214 w 115"/>
                  <a:gd name="T109" fmla="*/ 131 h 111"/>
                  <a:gd name="T110" fmla="*/ 230 w 115"/>
                  <a:gd name="T111" fmla="*/ 123 h 111"/>
                  <a:gd name="T112" fmla="*/ 262 w 115"/>
                  <a:gd name="T113" fmla="*/ 110 h 111"/>
                  <a:gd name="T114" fmla="*/ 273 w 115"/>
                  <a:gd name="T115" fmla="*/ 118 h 111"/>
                  <a:gd name="T116" fmla="*/ 281 w 115"/>
                  <a:gd name="T117" fmla="*/ 126 h 111"/>
                  <a:gd name="T118" fmla="*/ 289 w 115"/>
                  <a:gd name="T119" fmla="*/ 115 h 111"/>
                  <a:gd name="T120" fmla="*/ 287 w 115"/>
                  <a:gd name="T121" fmla="*/ 118 h 1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15" h="111">
                    <a:moveTo>
                      <a:pt x="107" y="44"/>
                    </a:moveTo>
                    <a:cubicBezTo>
                      <a:pt x="104" y="53"/>
                      <a:pt x="104" y="53"/>
                      <a:pt x="104" y="53"/>
                    </a:cubicBezTo>
                    <a:cubicBezTo>
                      <a:pt x="104" y="53"/>
                      <a:pt x="115" y="63"/>
                      <a:pt x="111" y="64"/>
                    </a:cubicBezTo>
                    <a:cubicBezTo>
                      <a:pt x="106" y="65"/>
                      <a:pt x="102" y="69"/>
                      <a:pt x="102" y="69"/>
                    </a:cubicBezTo>
                    <a:cubicBezTo>
                      <a:pt x="102" y="69"/>
                      <a:pt x="104" y="75"/>
                      <a:pt x="103" y="77"/>
                    </a:cubicBezTo>
                    <a:cubicBezTo>
                      <a:pt x="102" y="80"/>
                      <a:pt x="102" y="80"/>
                      <a:pt x="100" y="85"/>
                    </a:cubicBezTo>
                    <a:cubicBezTo>
                      <a:pt x="97" y="90"/>
                      <a:pt x="95" y="86"/>
                      <a:pt x="93" y="91"/>
                    </a:cubicBezTo>
                    <a:cubicBezTo>
                      <a:pt x="90" y="96"/>
                      <a:pt x="87" y="98"/>
                      <a:pt x="88" y="101"/>
                    </a:cubicBezTo>
                    <a:cubicBezTo>
                      <a:pt x="90" y="104"/>
                      <a:pt x="89" y="108"/>
                      <a:pt x="89" y="111"/>
                    </a:cubicBezTo>
                    <a:cubicBezTo>
                      <a:pt x="89" y="111"/>
                      <a:pt x="89" y="111"/>
                      <a:pt x="89" y="111"/>
                    </a:cubicBezTo>
                    <a:cubicBezTo>
                      <a:pt x="78" y="111"/>
                      <a:pt x="78" y="111"/>
                      <a:pt x="78" y="111"/>
                    </a:cubicBezTo>
                    <a:cubicBezTo>
                      <a:pt x="78" y="103"/>
                      <a:pt x="78" y="103"/>
                      <a:pt x="78" y="103"/>
                    </a:cubicBezTo>
                    <a:cubicBezTo>
                      <a:pt x="66" y="110"/>
                      <a:pt x="66" y="110"/>
                      <a:pt x="66" y="110"/>
                    </a:cubicBezTo>
                    <a:cubicBezTo>
                      <a:pt x="49" y="88"/>
                      <a:pt x="49" y="88"/>
                      <a:pt x="49" y="88"/>
                    </a:cubicBezTo>
                    <a:cubicBezTo>
                      <a:pt x="49" y="88"/>
                      <a:pt x="46" y="90"/>
                      <a:pt x="46" y="93"/>
                    </a:cubicBezTo>
                    <a:cubicBezTo>
                      <a:pt x="45" y="95"/>
                      <a:pt x="36" y="98"/>
                      <a:pt x="34" y="97"/>
                    </a:cubicBezTo>
                    <a:cubicBezTo>
                      <a:pt x="32" y="96"/>
                      <a:pt x="19" y="87"/>
                      <a:pt x="19" y="87"/>
                    </a:cubicBezTo>
                    <a:cubicBezTo>
                      <a:pt x="5" y="86"/>
                      <a:pt x="5" y="86"/>
                      <a:pt x="5" y="86"/>
                    </a:cubicBezTo>
                    <a:cubicBezTo>
                      <a:pt x="4" y="84"/>
                      <a:pt x="4" y="84"/>
                      <a:pt x="4" y="84"/>
                    </a:cubicBezTo>
                    <a:cubicBezTo>
                      <a:pt x="4" y="82"/>
                      <a:pt x="3" y="78"/>
                      <a:pt x="2" y="76"/>
                    </a:cubicBezTo>
                    <a:cubicBezTo>
                      <a:pt x="0" y="72"/>
                      <a:pt x="1" y="71"/>
                      <a:pt x="1" y="68"/>
                    </a:cubicBezTo>
                    <a:cubicBezTo>
                      <a:pt x="2" y="66"/>
                      <a:pt x="3" y="66"/>
                      <a:pt x="4" y="65"/>
                    </a:cubicBezTo>
                    <a:cubicBezTo>
                      <a:pt x="6" y="64"/>
                      <a:pt x="12" y="62"/>
                      <a:pt x="12" y="62"/>
                    </a:cubicBezTo>
                    <a:cubicBezTo>
                      <a:pt x="12" y="62"/>
                      <a:pt x="11" y="60"/>
                      <a:pt x="9" y="57"/>
                    </a:cubicBezTo>
                    <a:cubicBezTo>
                      <a:pt x="7" y="55"/>
                      <a:pt x="10" y="54"/>
                      <a:pt x="12" y="52"/>
                    </a:cubicBezTo>
                    <a:cubicBezTo>
                      <a:pt x="13" y="50"/>
                      <a:pt x="15" y="49"/>
                      <a:pt x="16" y="48"/>
                    </a:cubicBezTo>
                    <a:cubicBezTo>
                      <a:pt x="17" y="47"/>
                      <a:pt x="20" y="42"/>
                      <a:pt x="20" y="42"/>
                    </a:cubicBezTo>
                    <a:cubicBezTo>
                      <a:pt x="20" y="42"/>
                      <a:pt x="19" y="38"/>
                      <a:pt x="17" y="36"/>
                    </a:cubicBezTo>
                    <a:cubicBezTo>
                      <a:pt x="14" y="33"/>
                      <a:pt x="13" y="29"/>
                      <a:pt x="13" y="26"/>
                    </a:cubicBezTo>
                    <a:cubicBezTo>
                      <a:pt x="14" y="22"/>
                      <a:pt x="12" y="23"/>
                      <a:pt x="12" y="23"/>
                    </a:cubicBezTo>
                    <a:cubicBezTo>
                      <a:pt x="12" y="23"/>
                      <a:pt x="12" y="23"/>
                      <a:pt x="12" y="23"/>
                    </a:cubicBezTo>
                    <a:cubicBezTo>
                      <a:pt x="13" y="22"/>
                      <a:pt x="13" y="20"/>
                      <a:pt x="13" y="18"/>
                    </a:cubicBezTo>
                    <a:cubicBezTo>
                      <a:pt x="13" y="16"/>
                      <a:pt x="14" y="12"/>
                      <a:pt x="13" y="10"/>
                    </a:cubicBezTo>
                    <a:cubicBezTo>
                      <a:pt x="13" y="7"/>
                      <a:pt x="13" y="7"/>
                      <a:pt x="14" y="6"/>
                    </a:cubicBezTo>
                    <a:cubicBezTo>
                      <a:pt x="15" y="4"/>
                      <a:pt x="17" y="2"/>
                      <a:pt x="18" y="2"/>
                    </a:cubicBezTo>
                    <a:cubicBezTo>
                      <a:pt x="19" y="2"/>
                      <a:pt x="21" y="1"/>
                      <a:pt x="23" y="0"/>
                    </a:cubicBezTo>
                    <a:cubicBezTo>
                      <a:pt x="24" y="0"/>
                      <a:pt x="24" y="1"/>
                      <a:pt x="25" y="2"/>
                    </a:cubicBezTo>
                    <a:cubicBezTo>
                      <a:pt x="25" y="3"/>
                      <a:pt x="27" y="3"/>
                      <a:pt x="28" y="3"/>
                    </a:cubicBezTo>
                    <a:cubicBezTo>
                      <a:pt x="28" y="3"/>
                      <a:pt x="32" y="2"/>
                      <a:pt x="33" y="2"/>
                    </a:cubicBezTo>
                    <a:cubicBezTo>
                      <a:pt x="34" y="2"/>
                      <a:pt x="35" y="2"/>
                      <a:pt x="36" y="1"/>
                    </a:cubicBezTo>
                    <a:cubicBezTo>
                      <a:pt x="36" y="0"/>
                      <a:pt x="38" y="0"/>
                      <a:pt x="39" y="1"/>
                    </a:cubicBezTo>
                    <a:cubicBezTo>
                      <a:pt x="40" y="1"/>
                      <a:pt x="42" y="0"/>
                      <a:pt x="42" y="0"/>
                    </a:cubicBezTo>
                    <a:cubicBezTo>
                      <a:pt x="43" y="1"/>
                      <a:pt x="43" y="1"/>
                      <a:pt x="43" y="1"/>
                    </a:cubicBezTo>
                    <a:cubicBezTo>
                      <a:pt x="46" y="2"/>
                      <a:pt x="46" y="4"/>
                      <a:pt x="49" y="6"/>
                    </a:cubicBezTo>
                    <a:cubicBezTo>
                      <a:pt x="51" y="8"/>
                      <a:pt x="53" y="12"/>
                      <a:pt x="54" y="13"/>
                    </a:cubicBezTo>
                    <a:cubicBezTo>
                      <a:pt x="55" y="15"/>
                      <a:pt x="57" y="16"/>
                      <a:pt x="55" y="18"/>
                    </a:cubicBezTo>
                    <a:cubicBezTo>
                      <a:pt x="53" y="19"/>
                      <a:pt x="53" y="22"/>
                      <a:pt x="53" y="23"/>
                    </a:cubicBezTo>
                    <a:cubicBezTo>
                      <a:pt x="54" y="24"/>
                      <a:pt x="54" y="25"/>
                      <a:pt x="57" y="24"/>
                    </a:cubicBezTo>
                    <a:cubicBezTo>
                      <a:pt x="60" y="23"/>
                      <a:pt x="60" y="23"/>
                      <a:pt x="63" y="25"/>
                    </a:cubicBezTo>
                    <a:cubicBezTo>
                      <a:pt x="65" y="27"/>
                      <a:pt x="66" y="25"/>
                      <a:pt x="68" y="28"/>
                    </a:cubicBezTo>
                    <a:cubicBezTo>
                      <a:pt x="71" y="31"/>
                      <a:pt x="70" y="32"/>
                      <a:pt x="72" y="33"/>
                    </a:cubicBezTo>
                    <a:cubicBezTo>
                      <a:pt x="73" y="35"/>
                      <a:pt x="74" y="34"/>
                      <a:pt x="74" y="37"/>
                    </a:cubicBezTo>
                    <a:cubicBezTo>
                      <a:pt x="74" y="40"/>
                      <a:pt x="72" y="40"/>
                      <a:pt x="74" y="42"/>
                    </a:cubicBezTo>
                    <a:cubicBezTo>
                      <a:pt x="75" y="44"/>
                      <a:pt x="78" y="45"/>
                      <a:pt x="78" y="46"/>
                    </a:cubicBezTo>
                    <a:cubicBezTo>
                      <a:pt x="79" y="48"/>
                      <a:pt x="78" y="50"/>
                      <a:pt x="80" y="49"/>
                    </a:cubicBezTo>
                    <a:cubicBezTo>
                      <a:pt x="83" y="48"/>
                      <a:pt x="85" y="47"/>
                      <a:pt x="86" y="46"/>
                    </a:cubicBezTo>
                    <a:cubicBezTo>
                      <a:pt x="88" y="45"/>
                      <a:pt x="97" y="41"/>
                      <a:pt x="98" y="41"/>
                    </a:cubicBezTo>
                    <a:cubicBezTo>
                      <a:pt x="99" y="41"/>
                      <a:pt x="100" y="43"/>
                      <a:pt x="102" y="44"/>
                    </a:cubicBezTo>
                    <a:cubicBezTo>
                      <a:pt x="103" y="46"/>
                      <a:pt x="105" y="47"/>
                      <a:pt x="105" y="47"/>
                    </a:cubicBezTo>
                    <a:cubicBezTo>
                      <a:pt x="105" y="47"/>
                      <a:pt x="105" y="44"/>
                      <a:pt x="108" y="43"/>
                    </a:cubicBezTo>
                    <a:lnTo>
                      <a:pt x="107" y="44"/>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52" name="Freeform 40">
                <a:extLst>
                  <a:ext uri="{FF2B5EF4-FFF2-40B4-BE49-F238E27FC236}">
                    <a16:creationId xmlns:a16="http://schemas.microsoft.com/office/drawing/2014/main" id="{B358FE43-D2DD-4F51-B8BD-5694BA68CFC5}"/>
                  </a:ext>
                </a:extLst>
              </p:cNvPr>
              <p:cNvSpPr>
                <a:spLocks/>
              </p:cNvSpPr>
              <p:nvPr/>
            </p:nvSpPr>
            <p:spPr bwMode="auto">
              <a:xfrm>
                <a:off x="4685776" y="2904381"/>
                <a:ext cx="581012" cy="653234"/>
              </a:xfrm>
              <a:custGeom>
                <a:avLst/>
                <a:gdLst>
                  <a:gd name="T0" fmla="*/ 243 w 111"/>
                  <a:gd name="T1" fmla="*/ 299 h 125"/>
                  <a:gd name="T2" fmla="*/ 233 w 111"/>
                  <a:gd name="T3" fmla="*/ 297 h 125"/>
                  <a:gd name="T4" fmla="*/ 206 w 111"/>
                  <a:gd name="T5" fmla="*/ 307 h 125"/>
                  <a:gd name="T6" fmla="*/ 139 w 111"/>
                  <a:gd name="T7" fmla="*/ 329 h 125"/>
                  <a:gd name="T8" fmla="*/ 110 w 111"/>
                  <a:gd name="T9" fmla="*/ 326 h 125"/>
                  <a:gd name="T10" fmla="*/ 91 w 111"/>
                  <a:gd name="T11" fmla="*/ 294 h 125"/>
                  <a:gd name="T12" fmla="*/ 70 w 111"/>
                  <a:gd name="T13" fmla="*/ 273 h 125"/>
                  <a:gd name="T14" fmla="*/ 8 w 111"/>
                  <a:gd name="T15" fmla="*/ 211 h 125"/>
                  <a:gd name="T16" fmla="*/ 3 w 111"/>
                  <a:gd name="T17" fmla="*/ 179 h 125"/>
                  <a:gd name="T18" fmla="*/ 16 w 111"/>
                  <a:gd name="T19" fmla="*/ 152 h 125"/>
                  <a:gd name="T20" fmla="*/ 35 w 111"/>
                  <a:gd name="T21" fmla="*/ 136 h 125"/>
                  <a:gd name="T22" fmla="*/ 43 w 111"/>
                  <a:gd name="T23" fmla="*/ 115 h 125"/>
                  <a:gd name="T24" fmla="*/ 40 w 111"/>
                  <a:gd name="T25" fmla="*/ 94 h 125"/>
                  <a:gd name="T26" fmla="*/ 64 w 111"/>
                  <a:gd name="T27" fmla="*/ 80 h 125"/>
                  <a:gd name="T28" fmla="*/ 45 w 111"/>
                  <a:gd name="T29" fmla="*/ 51 h 125"/>
                  <a:gd name="T30" fmla="*/ 54 w 111"/>
                  <a:gd name="T31" fmla="*/ 29 h 125"/>
                  <a:gd name="T32" fmla="*/ 56 w 111"/>
                  <a:gd name="T33" fmla="*/ 24 h 125"/>
                  <a:gd name="T34" fmla="*/ 59 w 111"/>
                  <a:gd name="T35" fmla="*/ 24 h 125"/>
                  <a:gd name="T36" fmla="*/ 80 w 111"/>
                  <a:gd name="T37" fmla="*/ 21 h 125"/>
                  <a:gd name="T38" fmla="*/ 104 w 111"/>
                  <a:gd name="T39" fmla="*/ 21 h 125"/>
                  <a:gd name="T40" fmla="*/ 104 w 111"/>
                  <a:gd name="T41" fmla="*/ 0 h 125"/>
                  <a:gd name="T42" fmla="*/ 118 w 111"/>
                  <a:gd name="T43" fmla="*/ 3 h 125"/>
                  <a:gd name="T44" fmla="*/ 134 w 111"/>
                  <a:gd name="T45" fmla="*/ 13 h 125"/>
                  <a:gd name="T46" fmla="*/ 147 w 111"/>
                  <a:gd name="T47" fmla="*/ 27 h 125"/>
                  <a:gd name="T48" fmla="*/ 155 w 111"/>
                  <a:gd name="T49" fmla="*/ 43 h 125"/>
                  <a:gd name="T50" fmla="*/ 166 w 111"/>
                  <a:gd name="T51" fmla="*/ 53 h 125"/>
                  <a:gd name="T52" fmla="*/ 182 w 111"/>
                  <a:gd name="T53" fmla="*/ 72 h 125"/>
                  <a:gd name="T54" fmla="*/ 174 w 111"/>
                  <a:gd name="T55" fmla="*/ 86 h 125"/>
                  <a:gd name="T56" fmla="*/ 169 w 111"/>
                  <a:gd name="T57" fmla="*/ 102 h 125"/>
                  <a:gd name="T58" fmla="*/ 187 w 111"/>
                  <a:gd name="T59" fmla="*/ 104 h 125"/>
                  <a:gd name="T60" fmla="*/ 211 w 111"/>
                  <a:gd name="T61" fmla="*/ 102 h 125"/>
                  <a:gd name="T62" fmla="*/ 227 w 111"/>
                  <a:gd name="T63" fmla="*/ 118 h 125"/>
                  <a:gd name="T64" fmla="*/ 233 w 111"/>
                  <a:gd name="T65" fmla="*/ 134 h 125"/>
                  <a:gd name="T66" fmla="*/ 254 w 111"/>
                  <a:gd name="T67" fmla="*/ 128 h 125"/>
                  <a:gd name="T68" fmla="*/ 260 w 111"/>
                  <a:gd name="T69" fmla="*/ 123 h 125"/>
                  <a:gd name="T70" fmla="*/ 270 w 111"/>
                  <a:gd name="T71" fmla="*/ 123 h 125"/>
                  <a:gd name="T72" fmla="*/ 281 w 111"/>
                  <a:gd name="T73" fmla="*/ 134 h 125"/>
                  <a:gd name="T74" fmla="*/ 270 w 111"/>
                  <a:gd name="T75" fmla="*/ 147 h 125"/>
                  <a:gd name="T76" fmla="*/ 265 w 111"/>
                  <a:gd name="T77" fmla="*/ 155 h 125"/>
                  <a:gd name="T78" fmla="*/ 270 w 111"/>
                  <a:gd name="T79" fmla="*/ 166 h 125"/>
                  <a:gd name="T80" fmla="*/ 276 w 111"/>
                  <a:gd name="T81" fmla="*/ 176 h 125"/>
                  <a:gd name="T82" fmla="*/ 286 w 111"/>
                  <a:gd name="T83" fmla="*/ 190 h 125"/>
                  <a:gd name="T84" fmla="*/ 292 w 111"/>
                  <a:gd name="T85" fmla="*/ 200 h 125"/>
                  <a:gd name="T86" fmla="*/ 289 w 111"/>
                  <a:gd name="T87" fmla="*/ 211 h 125"/>
                  <a:gd name="T88" fmla="*/ 278 w 111"/>
                  <a:gd name="T89" fmla="*/ 222 h 125"/>
                  <a:gd name="T90" fmla="*/ 270 w 111"/>
                  <a:gd name="T91" fmla="*/ 240 h 125"/>
                  <a:gd name="T92" fmla="*/ 268 w 111"/>
                  <a:gd name="T93" fmla="*/ 254 h 125"/>
                  <a:gd name="T94" fmla="*/ 254 w 111"/>
                  <a:gd name="T95" fmla="*/ 267 h 125"/>
                  <a:gd name="T96" fmla="*/ 241 w 111"/>
                  <a:gd name="T97" fmla="*/ 291 h 125"/>
                  <a:gd name="T98" fmla="*/ 243 w 111"/>
                  <a:gd name="T99" fmla="*/ 299 h 1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111" h="125">
                    <a:moveTo>
                      <a:pt x="91" y="112"/>
                    </a:moveTo>
                    <a:cubicBezTo>
                      <a:pt x="89" y="112"/>
                      <a:pt x="88" y="112"/>
                      <a:pt x="87" y="111"/>
                    </a:cubicBezTo>
                    <a:cubicBezTo>
                      <a:pt x="82" y="108"/>
                      <a:pt x="80" y="117"/>
                      <a:pt x="77" y="115"/>
                    </a:cubicBezTo>
                    <a:cubicBezTo>
                      <a:pt x="73" y="114"/>
                      <a:pt x="58" y="124"/>
                      <a:pt x="52" y="123"/>
                    </a:cubicBezTo>
                    <a:cubicBezTo>
                      <a:pt x="47" y="122"/>
                      <a:pt x="44" y="125"/>
                      <a:pt x="41" y="122"/>
                    </a:cubicBezTo>
                    <a:cubicBezTo>
                      <a:pt x="39" y="119"/>
                      <a:pt x="37" y="112"/>
                      <a:pt x="34" y="110"/>
                    </a:cubicBezTo>
                    <a:cubicBezTo>
                      <a:pt x="31" y="107"/>
                      <a:pt x="29" y="103"/>
                      <a:pt x="26" y="102"/>
                    </a:cubicBezTo>
                    <a:cubicBezTo>
                      <a:pt x="24" y="101"/>
                      <a:pt x="4" y="81"/>
                      <a:pt x="3" y="79"/>
                    </a:cubicBezTo>
                    <a:cubicBezTo>
                      <a:pt x="1" y="76"/>
                      <a:pt x="3" y="71"/>
                      <a:pt x="1" y="67"/>
                    </a:cubicBezTo>
                    <a:cubicBezTo>
                      <a:pt x="0" y="64"/>
                      <a:pt x="3" y="62"/>
                      <a:pt x="6" y="57"/>
                    </a:cubicBezTo>
                    <a:cubicBezTo>
                      <a:pt x="8" y="52"/>
                      <a:pt x="10" y="56"/>
                      <a:pt x="13" y="51"/>
                    </a:cubicBezTo>
                    <a:cubicBezTo>
                      <a:pt x="15" y="46"/>
                      <a:pt x="15" y="46"/>
                      <a:pt x="16" y="43"/>
                    </a:cubicBezTo>
                    <a:cubicBezTo>
                      <a:pt x="17" y="41"/>
                      <a:pt x="15" y="35"/>
                      <a:pt x="15" y="35"/>
                    </a:cubicBezTo>
                    <a:cubicBezTo>
                      <a:pt x="15" y="35"/>
                      <a:pt x="19" y="31"/>
                      <a:pt x="24" y="30"/>
                    </a:cubicBezTo>
                    <a:cubicBezTo>
                      <a:pt x="28" y="29"/>
                      <a:pt x="17" y="19"/>
                      <a:pt x="17" y="19"/>
                    </a:cubicBezTo>
                    <a:cubicBezTo>
                      <a:pt x="20" y="11"/>
                      <a:pt x="20" y="11"/>
                      <a:pt x="20" y="11"/>
                    </a:cubicBezTo>
                    <a:cubicBezTo>
                      <a:pt x="21" y="9"/>
                      <a:pt x="21" y="9"/>
                      <a:pt x="21" y="9"/>
                    </a:cubicBezTo>
                    <a:cubicBezTo>
                      <a:pt x="21" y="9"/>
                      <a:pt x="22" y="9"/>
                      <a:pt x="22" y="9"/>
                    </a:cubicBezTo>
                    <a:cubicBezTo>
                      <a:pt x="26" y="8"/>
                      <a:pt x="28" y="7"/>
                      <a:pt x="30" y="8"/>
                    </a:cubicBezTo>
                    <a:cubicBezTo>
                      <a:pt x="32" y="9"/>
                      <a:pt x="38" y="9"/>
                      <a:pt x="39" y="8"/>
                    </a:cubicBezTo>
                    <a:cubicBezTo>
                      <a:pt x="40" y="8"/>
                      <a:pt x="39" y="0"/>
                      <a:pt x="39" y="0"/>
                    </a:cubicBezTo>
                    <a:cubicBezTo>
                      <a:pt x="39" y="0"/>
                      <a:pt x="43" y="0"/>
                      <a:pt x="44" y="1"/>
                    </a:cubicBezTo>
                    <a:cubicBezTo>
                      <a:pt x="46" y="2"/>
                      <a:pt x="48" y="3"/>
                      <a:pt x="50" y="5"/>
                    </a:cubicBezTo>
                    <a:cubicBezTo>
                      <a:pt x="52" y="7"/>
                      <a:pt x="54" y="9"/>
                      <a:pt x="55" y="10"/>
                    </a:cubicBezTo>
                    <a:cubicBezTo>
                      <a:pt x="56" y="11"/>
                      <a:pt x="58" y="16"/>
                      <a:pt x="58" y="16"/>
                    </a:cubicBezTo>
                    <a:cubicBezTo>
                      <a:pt x="58" y="16"/>
                      <a:pt x="60" y="19"/>
                      <a:pt x="62" y="20"/>
                    </a:cubicBezTo>
                    <a:cubicBezTo>
                      <a:pt x="65" y="21"/>
                      <a:pt x="68" y="26"/>
                      <a:pt x="68" y="27"/>
                    </a:cubicBezTo>
                    <a:cubicBezTo>
                      <a:pt x="67" y="29"/>
                      <a:pt x="67" y="32"/>
                      <a:pt x="65" y="32"/>
                    </a:cubicBezTo>
                    <a:cubicBezTo>
                      <a:pt x="62" y="32"/>
                      <a:pt x="63" y="38"/>
                      <a:pt x="63" y="38"/>
                    </a:cubicBezTo>
                    <a:cubicBezTo>
                      <a:pt x="63" y="38"/>
                      <a:pt x="68" y="39"/>
                      <a:pt x="70" y="39"/>
                    </a:cubicBezTo>
                    <a:cubicBezTo>
                      <a:pt x="72" y="39"/>
                      <a:pt x="77" y="38"/>
                      <a:pt x="79" y="38"/>
                    </a:cubicBezTo>
                    <a:cubicBezTo>
                      <a:pt x="81" y="38"/>
                      <a:pt x="85" y="42"/>
                      <a:pt x="85" y="44"/>
                    </a:cubicBezTo>
                    <a:cubicBezTo>
                      <a:pt x="86" y="46"/>
                      <a:pt x="84" y="51"/>
                      <a:pt x="87" y="50"/>
                    </a:cubicBezTo>
                    <a:cubicBezTo>
                      <a:pt x="89" y="50"/>
                      <a:pt x="94" y="50"/>
                      <a:pt x="95" y="48"/>
                    </a:cubicBezTo>
                    <a:cubicBezTo>
                      <a:pt x="97" y="46"/>
                      <a:pt x="97" y="46"/>
                      <a:pt x="97" y="46"/>
                    </a:cubicBezTo>
                    <a:cubicBezTo>
                      <a:pt x="97" y="46"/>
                      <a:pt x="99" y="47"/>
                      <a:pt x="101" y="46"/>
                    </a:cubicBezTo>
                    <a:cubicBezTo>
                      <a:pt x="103" y="46"/>
                      <a:pt x="104" y="49"/>
                      <a:pt x="105" y="50"/>
                    </a:cubicBezTo>
                    <a:cubicBezTo>
                      <a:pt x="105" y="51"/>
                      <a:pt x="104" y="54"/>
                      <a:pt x="101" y="55"/>
                    </a:cubicBezTo>
                    <a:cubicBezTo>
                      <a:pt x="99" y="56"/>
                      <a:pt x="99" y="56"/>
                      <a:pt x="99" y="58"/>
                    </a:cubicBezTo>
                    <a:cubicBezTo>
                      <a:pt x="99" y="59"/>
                      <a:pt x="99" y="63"/>
                      <a:pt x="101" y="62"/>
                    </a:cubicBezTo>
                    <a:cubicBezTo>
                      <a:pt x="102" y="62"/>
                      <a:pt x="102" y="64"/>
                      <a:pt x="103" y="66"/>
                    </a:cubicBezTo>
                    <a:cubicBezTo>
                      <a:pt x="103" y="68"/>
                      <a:pt x="105" y="70"/>
                      <a:pt x="107" y="71"/>
                    </a:cubicBezTo>
                    <a:cubicBezTo>
                      <a:pt x="109" y="72"/>
                      <a:pt x="111" y="73"/>
                      <a:pt x="109" y="75"/>
                    </a:cubicBezTo>
                    <a:cubicBezTo>
                      <a:pt x="108" y="77"/>
                      <a:pt x="108" y="78"/>
                      <a:pt x="108" y="79"/>
                    </a:cubicBezTo>
                    <a:cubicBezTo>
                      <a:pt x="107" y="80"/>
                      <a:pt x="104" y="81"/>
                      <a:pt x="104" y="83"/>
                    </a:cubicBezTo>
                    <a:cubicBezTo>
                      <a:pt x="103" y="84"/>
                      <a:pt x="101" y="89"/>
                      <a:pt x="101" y="90"/>
                    </a:cubicBezTo>
                    <a:cubicBezTo>
                      <a:pt x="100" y="92"/>
                      <a:pt x="100" y="93"/>
                      <a:pt x="100" y="95"/>
                    </a:cubicBezTo>
                    <a:cubicBezTo>
                      <a:pt x="99" y="97"/>
                      <a:pt x="97" y="99"/>
                      <a:pt x="95" y="100"/>
                    </a:cubicBezTo>
                    <a:cubicBezTo>
                      <a:pt x="93" y="102"/>
                      <a:pt x="90" y="104"/>
                      <a:pt x="90" y="109"/>
                    </a:cubicBezTo>
                    <a:cubicBezTo>
                      <a:pt x="91" y="110"/>
                      <a:pt x="91" y="111"/>
                      <a:pt x="91" y="112"/>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53" name="Freeform 41">
                <a:extLst>
                  <a:ext uri="{FF2B5EF4-FFF2-40B4-BE49-F238E27FC236}">
                    <a16:creationId xmlns:a16="http://schemas.microsoft.com/office/drawing/2014/main" id="{99DCECAB-E875-4ACC-BABB-263AEDE5C8FD}"/>
                  </a:ext>
                </a:extLst>
              </p:cNvPr>
              <p:cNvSpPr>
                <a:spLocks/>
              </p:cNvSpPr>
              <p:nvPr/>
            </p:nvSpPr>
            <p:spPr bwMode="auto">
              <a:xfrm>
                <a:off x="4239746" y="3176236"/>
                <a:ext cx="555581" cy="516328"/>
              </a:xfrm>
              <a:custGeom>
                <a:avLst/>
                <a:gdLst>
                  <a:gd name="T0" fmla="*/ 150 w 106"/>
                  <a:gd name="T1" fmla="*/ 243 h 99"/>
                  <a:gd name="T2" fmla="*/ 147 w 106"/>
                  <a:gd name="T3" fmla="*/ 243 h 99"/>
                  <a:gd name="T4" fmla="*/ 131 w 106"/>
                  <a:gd name="T5" fmla="*/ 264 h 99"/>
                  <a:gd name="T6" fmla="*/ 113 w 106"/>
                  <a:gd name="T7" fmla="*/ 253 h 99"/>
                  <a:gd name="T8" fmla="*/ 102 w 106"/>
                  <a:gd name="T9" fmla="*/ 248 h 99"/>
                  <a:gd name="T10" fmla="*/ 59 w 106"/>
                  <a:gd name="T11" fmla="*/ 248 h 99"/>
                  <a:gd name="T12" fmla="*/ 29 w 106"/>
                  <a:gd name="T13" fmla="*/ 221 h 99"/>
                  <a:gd name="T14" fmla="*/ 32 w 106"/>
                  <a:gd name="T15" fmla="*/ 203 h 99"/>
                  <a:gd name="T16" fmla="*/ 29 w 106"/>
                  <a:gd name="T17" fmla="*/ 173 h 99"/>
                  <a:gd name="T18" fmla="*/ 27 w 106"/>
                  <a:gd name="T19" fmla="*/ 139 h 99"/>
                  <a:gd name="T20" fmla="*/ 19 w 106"/>
                  <a:gd name="T21" fmla="*/ 104 h 99"/>
                  <a:gd name="T22" fmla="*/ 5 w 106"/>
                  <a:gd name="T23" fmla="*/ 77 h 99"/>
                  <a:gd name="T24" fmla="*/ 5 w 106"/>
                  <a:gd name="T25" fmla="*/ 56 h 99"/>
                  <a:gd name="T26" fmla="*/ 5 w 106"/>
                  <a:gd name="T27" fmla="*/ 24 h 99"/>
                  <a:gd name="T28" fmla="*/ 8 w 106"/>
                  <a:gd name="T29" fmla="*/ 5 h 99"/>
                  <a:gd name="T30" fmla="*/ 8 w 106"/>
                  <a:gd name="T31" fmla="*/ 0 h 99"/>
                  <a:gd name="T32" fmla="*/ 11 w 106"/>
                  <a:gd name="T33" fmla="*/ 0 h 99"/>
                  <a:gd name="T34" fmla="*/ 46 w 106"/>
                  <a:gd name="T35" fmla="*/ 3 h 99"/>
                  <a:gd name="T36" fmla="*/ 86 w 106"/>
                  <a:gd name="T37" fmla="*/ 29 h 99"/>
                  <a:gd name="T38" fmla="*/ 118 w 106"/>
                  <a:gd name="T39" fmla="*/ 19 h 99"/>
                  <a:gd name="T40" fmla="*/ 126 w 106"/>
                  <a:gd name="T41" fmla="*/ 5 h 99"/>
                  <a:gd name="T42" fmla="*/ 171 w 106"/>
                  <a:gd name="T43" fmla="*/ 64 h 99"/>
                  <a:gd name="T44" fmla="*/ 204 w 106"/>
                  <a:gd name="T45" fmla="*/ 45 h 99"/>
                  <a:gd name="T46" fmla="*/ 204 w 106"/>
                  <a:gd name="T47" fmla="*/ 67 h 99"/>
                  <a:gd name="T48" fmla="*/ 230 w 106"/>
                  <a:gd name="T49" fmla="*/ 67 h 99"/>
                  <a:gd name="T50" fmla="*/ 233 w 106"/>
                  <a:gd name="T51" fmla="*/ 67 h 99"/>
                  <a:gd name="T52" fmla="*/ 236 w 106"/>
                  <a:gd name="T53" fmla="*/ 72 h 99"/>
                  <a:gd name="T54" fmla="*/ 284 w 106"/>
                  <a:gd name="T55" fmla="*/ 123 h 99"/>
                  <a:gd name="T56" fmla="*/ 281 w 106"/>
                  <a:gd name="T57" fmla="*/ 123 h 99"/>
                  <a:gd name="T58" fmla="*/ 236 w 106"/>
                  <a:gd name="T59" fmla="*/ 125 h 99"/>
                  <a:gd name="T60" fmla="*/ 236 w 106"/>
                  <a:gd name="T61" fmla="*/ 157 h 99"/>
                  <a:gd name="T62" fmla="*/ 236 w 106"/>
                  <a:gd name="T63" fmla="*/ 179 h 99"/>
                  <a:gd name="T64" fmla="*/ 241 w 106"/>
                  <a:gd name="T65" fmla="*/ 200 h 99"/>
                  <a:gd name="T66" fmla="*/ 222 w 106"/>
                  <a:gd name="T67" fmla="*/ 229 h 99"/>
                  <a:gd name="T68" fmla="*/ 196 w 106"/>
                  <a:gd name="T69" fmla="*/ 243 h 99"/>
                  <a:gd name="T70" fmla="*/ 166 w 106"/>
                  <a:gd name="T71" fmla="*/ 232 h 99"/>
                  <a:gd name="T72" fmla="*/ 150 w 106"/>
                  <a:gd name="T73" fmla="*/ 243 h 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06" h="99">
                    <a:moveTo>
                      <a:pt x="56" y="91"/>
                    </a:moveTo>
                    <a:cubicBezTo>
                      <a:pt x="56" y="91"/>
                      <a:pt x="56" y="91"/>
                      <a:pt x="55" y="91"/>
                    </a:cubicBezTo>
                    <a:cubicBezTo>
                      <a:pt x="52" y="93"/>
                      <a:pt x="48" y="95"/>
                      <a:pt x="49" y="99"/>
                    </a:cubicBezTo>
                    <a:cubicBezTo>
                      <a:pt x="49" y="99"/>
                      <a:pt x="44" y="96"/>
                      <a:pt x="42" y="95"/>
                    </a:cubicBezTo>
                    <a:cubicBezTo>
                      <a:pt x="41" y="94"/>
                      <a:pt x="42" y="92"/>
                      <a:pt x="38" y="93"/>
                    </a:cubicBezTo>
                    <a:cubicBezTo>
                      <a:pt x="34" y="94"/>
                      <a:pt x="27" y="96"/>
                      <a:pt x="22" y="93"/>
                    </a:cubicBezTo>
                    <a:cubicBezTo>
                      <a:pt x="18" y="91"/>
                      <a:pt x="12" y="87"/>
                      <a:pt x="11" y="83"/>
                    </a:cubicBezTo>
                    <a:cubicBezTo>
                      <a:pt x="11" y="83"/>
                      <a:pt x="11" y="79"/>
                      <a:pt x="12" y="76"/>
                    </a:cubicBezTo>
                    <a:cubicBezTo>
                      <a:pt x="13" y="73"/>
                      <a:pt x="11" y="69"/>
                      <a:pt x="11" y="65"/>
                    </a:cubicBezTo>
                    <a:cubicBezTo>
                      <a:pt x="10" y="62"/>
                      <a:pt x="11" y="58"/>
                      <a:pt x="10" y="52"/>
                    </a:cubicBezTo>
                    <a:cubicBezTo>
                      <a:pt x="10" y="45"/>
                      <a:pt x="9" y="44"/>
                      <a:pt x="7" y="39"/>
                    </a:cubicBezTo>
                    <a:cubicBezTo>
                      <a:pt x="5" y="34"/>
                      <a:pt x="5" y="33"/>
                      <a:pt x="2" y="29"/>
                    </a:cubicBezTo>
                    <a:cubicBezTo>
                      <a:pt x="0" y="26"/>
                      <a:pt x="1" y="24"/>
                      <a:pt x="2" y="21"/>
                    </a:cubicBezTo>
                    <a:cubicBezTo>
                      <a:pt x="3" y="18"/>
                      <a:pt x="2" y="12"/>
                      <a:pt x="2" y="9"/>
                    </a:cubicBezTo>
                    <a:cubicBezTo>
                      <a:pt x="2" y="5"/>
                      <a:pt x="4" y="4"/>
                      <a:pt x="3" y="2"/>
                    </a:cubicBezTo>
                    <a:cubicBezTo>
                      <a:pt x="3" y="1"/>
                      <a:pt x="3" y="1"/>
                      <a:pt x="3" y="0"/>
                    </a:cubicBezTo>
                    <a:cubicBezTo>
                      <a:pt x="4" y="0"/>
                      <a:pt x="4" y="0"/>
                      <a:pt x="4" y="0"/>
                    </a:cubicBezTo>
                    <a:cubicBezTo>
                      <a:pt x="17" y="1"/>
                      <a:pt x="17" y="1"/>
                      <a:pt x="17" y="1"/>
                    </a:cubicBezTo>
                    <a:cubicBezTo>
                      <a:pt x="17" y="1"/>
                      <a:pt x="30" y="10"/>
                      <a:pt x="32" y="11"/>
                    </a:cubicBezTo>
                    <a:cubicBezTo>
                      <a:pt x="34" y="12"/>
                      <a:pt x="43" y="9"/>
                      <a:pt x="44" y="7"/>
                    </a:cubicBezTo>
                    <a:cubicBezTo>
                      <a:pt x="44" y="4"/>
                      <a:pt x="47" y="2"/>
                      <a:pt x="47" y="2"/>
                    </a:cubicBezTo>
                    <a:cubicBezTo>
                      <a:pt x="64" y="24"/>
                      <a:pt x="64" y="24"/>
                      <a:pt x="64" y="24"/>
                    </a:cubicBezTo>
                    <a:cubicBezTo>
                      <a:pt x="76" y="17"/>
                      <a:pt x="76" y="17"/>
                      <a:pt x="76" y="17"/>
                    </a:cubicBezTo>
                    <a:cubicBezTo>
                      <a:pt x="76" y="25"/>
                      <a:pt x="76" y="25"/>
                      <a:pt x="76" y="25"/>
                    </a:cubicBezTo>
                    <a:cubicBezTo>
                      <a:pt x="86" y="25"/>
                      <a:pt x="86" y="25"/>
                      <a:pt x="86" y="25"/>
                    </a:cubicBezTo>
                    <a:cubicBezTo>
                      <a:pt x="87" y="25"/>
                      <a:pt x="87" y="25"/>
                      <a:pt x="87" y="25"/>
                    </a:cubicBezTo>
                    <a:cubicBezTo>
                      <a:pt x="87" y="26"/>
                      <a:pt x="87" y="26"/>
                      <a:pt x="88" y="27"/>
                    </a:cubicBezTo>
                    <a:cubicBezTo>
                      <a:pt x="88" y="29"/>
                      <a:pt x="99" y="40"/>
                      <a:pt x="106" y="46"/>
                    </a:cubicBezTo>
                    <a:cubicBezTo>
                      <a:pt x="105" y="46"/>
                      <a:pt x="105" y="46"/>
                      <a:pt x="105" y="46"/>
                    </a:cubicBezTo>
                    <a:cubicBezTo>
                      <a:pt x="88" y="47"/>
                      <a:pt x="88" y="47"/>
                      <a:pt x="88" y="47"/>
                    </a:cubicBezTo>
                    <a:cubicBezTo>
                      <a:pt x="88" y="47"/>
                      <a:pt x="89" y="57"/>
                      <a:pt x="88" y="59"/>
                    </a:cubicBezTo>
                    <a:cubicBezTo>
                      <a:pt x="87" y="61"/>
                      <a:pt x="86" y="65"/>
                      <a:pt x="88" y="67"/>
                    </a:cubicBezTo>
                    <a:cubicBezTo>
                      <a:pt x="89" y="69"/>
                      <a:pt x="91" y="74"/>
                      <a:pt x="90" y="75"/>
                    </a:cubicBezTo>
                    <a:cubicBezTo>
                      <a:pt x="89" y="76"/>
                      <a:pt x="85" y="85"/>
                      <a:pt x="83" y="86"/>
                    </a:cubicBezTo>
                    <a:cubicBezTo>
                      <a:pt x="81" y="88"/>
                      <a:pt x="76" y="93"/>
                      <a:pt x="73" y="91"/>
                    </a:cubicBezTo>
                    <a:cubicBezTo>
                      <a:pt x="70" y="90"/>
                      <a:pt x="64" y="87"/>
                      <a:pt x="62" y="87"/>
                    </a:cubicBezTo>
                    <a:cubicBezTo>
                      <a:pt x="61" y="87"/>
                      <a:pt x="58" y="87"/>
                      <a:pt x="56" y="91"/>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54" name="Freeform 42">
                <a:extLst>
                  <a:ext uri="{FF2B5EF4-FFF2-40B4-BE49-F238E27FC236}">
                    <a16:creationId xmlns:a16="http://schemas.microsoft.com/office/drawing/2014/main" id="{6AB488D2-C385-4009-913B-7C5046D8B771}"/>
                  </a:ext>
                </a:extLst>
              </p:cNvPr>
              <p:cNvSpPr>
                <a:spLocks/>
              </p:cNvSpPr>
              <p:nvPr/>
            </p:nvSpPr>
            <p:spPr bwMode="auto">
              <a:xfrm>
                <a:off x="4533187" y="3416798"/>
                <a:ext cx="723820" cy="531975"/>
              </a:xfrm>
              <a:custGeom>
                <a:avLst/>
                <a:gdLst>
                  <a:gd name="T0" fmla="*/ 134 w 138"/>
                  <a:gd name="T1" fmla="*/ 0 h 102"/>
                  <a:gd name="T2" fmla="*/ 86 w 138"/>
                  <a:gd name="T3" fmla="*/ 3 h 102"/>
                  <a:gd name="T4" fmla="*/ 86 w 138"/>
                  <a:gd name="T5" fmla="*/ 35 h 102"/>
                  <a:gd name="T6" fmla="*/ 86 w 138"/>
                  <a:gd name="T7" fmla="*/ 56 h 102"/>
                  <a:gd name="T8" fmla="*/ 91 w 138"/>
                  <a:gd name="T9" fmla="*/ 77 h 102"/>
                  <a:gd name="T10" fmla="*/ 72 w 138"/>
                  <a:gd name="T11" fmla="*/ 107 h 102"/>
                  <a:gd name="T12" fmla="*/ 46 w 138"/>
                  <a:gd name="T13" fmla="*/ 120 h 102"/>
                  <a:gd name="T14" fmla="*/ 16 w 138"/>
                  <a:gd name="T15" fmla="*/ 109 h 102"/>
                  <a:gd name="T16" fmla="*/ 0 w 138"/>
                  <a:gd name="T17" fmla="*/ 120 h 102"/>
                  <a:gd name="T18" fmla="*/ 0 w 138"/>
                  <a:gd name="T19" fmla="*/ 120 h 102"/>
                  <a:gd name="T20" fmla="*/ 13 w 138"/>
                  <a:gd name="T21" fmla="*/ 139 h 102"/>
                  <a:gd name="T22" fmla="*/ 21 w 138"/>
                  <a:gd name="T23" fmla="*/ 165 h 102"/>
                  <a:gd name="T24" fmla="*/ 40 w 138"/>
                  <a:gd name="T25" fmla="*/ 184 h 102"/>
                  <a:gd name="T26" fmla="*/ 54 w 138"/>
                  <a:gd name="T27" fmla="*/ 197 h 102"/>
                  <a:gd name="T28" fmla="*/ 62 w 138"/>
                  <a:gd name="T29" fmla="*/ 211 h 102"/>
                  <a:gd name="T30" fmla="*/ 67 w 138"/>
                  <a:gd name="T31" fmla="*/ 269 h 102"/>
                  <a:gd name="T32" fmla="*/ 107 w 138"/>
                  <a:gd name="T33" fmla="*/ 272 h 102"/>
                  <a:gd name="T34" fmla="*/ 129 w 138"/>
                  <a:gd name="T35" fmla="*/ 269 h 102"/>
                  <a:gd name="T36" fmla="*/ 142 w 138"/>
                  <a:gd name="T37" fmla="*/ 267 h 102"/>
                  <a:gd name="T38" fmla="*/ 166 w 138"/>
                  <a:gd name="T39" fmla="*/ 261 h 102"/>
                  <a:gd name="T40" fmla="*/ 166 w 138"/>
                  <a:gd name="T41" fmla="*/ 243 h 102"/>
                  <a:gd name="T42" fmla="*/ 177 w 138"/>
                  <a:gd name="T43" fmla="*/ 237 h 102"/>
                  <a:gd name="T44" fmla="*/ 231 w 138"/>
                  <a:gd name="T45" fmla="*/ 237 h 102"/>
                  <a:gd name="T46" fmla="*/ 228 w 138"/>
                  <a:gd name="T47" fmla="*/ 248 h 102"/>
                  <a:gd name="T48" fmla="*/ 223 w 138"/>
                  <a:gd name="T49" fmla="*/ 272 h 102"/>
                  <a:gd name="T50" fmla="*/ 247 w 138"/>
                  <a:gd name="T51" fmla="*/ 264 h 102"/>
                  <a:gd name="T52" fmla="*/ 247 w 138"/>
                  <a:gd name="T53" fmla="*/ 253 h 102"/>
                  <a:gd name="T54" fmla="*/ 247 w 138"/>
                  <a:gd name="T55" fmla="*/ 237 h 102"/>
                  <a:gd name="T56" fmla="*/ 268 w 138"/>
                  <a:gd name="T57" fmla="*/ 179 h 102"/>
                  <a:gd name="T58" fmla="*/ 279 w 138"/>
                  <a:gd name="T59" fmla="*/ 181 h 102"/>
                  <a:gd name="T60" fmla="*/ 292 w 138"/>
                  <a:gd name="T61" fmla="*/ 181 h 102"/>
                  <a:gd name="T62" fmla="*/ 298 w 138"/>
                  <a:gd name="T63" fmla="*/ 179 h 102"/>
                  <a:gd name="T64" fmla="*/ 319 w 138"/>
                  <a:gd name="T65" fmla="*/ 176 h 102"/>
                  <a:gd name="T66" fmla="*/ 335 w 138"/>
                  <a:gd name="T67" fmla="*/ 187 h 102"/>
                  <a:gd name="T68" fmla="*/ 351 w 138"/>
                  <a:gd name="T69" fmla="*/ 189 h 102"/>
                  <a:gd name="T70" fmla="*/ 349 w 138"/>
                  <a:gd name="T71" fmla="*/ 168 h 102"/>
                  <a:gd name="T72" fmla="*/ 357 w 138"/>
                  <a:gd name="T73" fmla="*/ 144 h 102"/>
                  <a:gd name="T74" fmla="*/ 349 w 138"/>
                  <a:gd name="T75" fmla="*/ 136 h 102"/>
                  <a:gd name="T76" fmla="*/ 346 w 138"/>
                  <a:gd name="T77" fmla="*/ 112 h 102"/>
                  <a:gd name="T78" fmla="*/ 338 w 138"/>
                  <a:gd name="T79" fmla="*/ 107 h 102"/>
                  <a:gd name="T80" fmla="*/ 343 w 138"/>
                  <a:gd name="T81" fmla="*/ 91 h 102"/>
                  <a:gd name="T82" fmla="*/ 357 w 138"/>
                  <a:gd name="T83" fmla="*/ 83 h 102"/>
                  <a:gd name="T84" fmla="*/ 346 w 138"/>
                  <a:gd name="T85" fmla="*/ 72 h 102"/>
                  <a:gd name="T86" fmla="*/ 327 w 138"/>
                  <a:gd name="T87" fmla="*/ 59 h 102"/>
                  <a:gd name="T88" fmla="*/ 322 w 138"/>
                  <a:gd name="T89" fmla="*/ 40 h 102"/>
                  <a:gd name="T90" fmla="*/ 322 w 138"/>
                  <a:gd name="T91" fmla="*/ 37 h 102"/>
                  <a:gd name="T92" fmla="*/ 311 w 138"/>
                  <a:gd name="T93" fmla="*/ 35 h 102"/>
                  <a:gd name="T94" fmla="*/ 284 w 138"/>
                  <a:gd name="T95" fmla="*/ 45 h 102"/>
                  <a:gd name="T96" fmla="*/ 217 w 138"/>
                  <a:gd name="T97" fmla="*/ 67 h 102"/>
                  <a:gd name="T98" fmla="*/ 188 w 138"/>
                  <a:gd name="T99" fmla="*/ 64 h 102"/>
                  <a:gd name="T100" fmla="*/ 169 w 138"/>
                  <a:gd name="T101" fmla="*/ 32 h 102"/>
                  <a:gd name="T102" fmla="*/ 147 w 138"/>
                  <a:gd name="T103" fmla="*/ 11 h 102"/>
                  <a:gd name="T104" fmla="*/ 134 w 138"/>
                  <a:gd name="T105" fmla="*/ 0 h 10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38" h="102">
                    <a:moveTo>
                      <a:pt x="50" y="0"/>
                    </a:moveTo>
                    <a:cubicBezTo>
                      <a:pt x="32" y="1"/>
                      <a:pt x="32" y="1"/>
                      <a:pt x="32" y="1"/>
                    </a:cubicBezTo>
                    <a:cubicBezTo>
                      <a:pt x="32" y="1"/>
                      <a:pt x="33" y="11"/>
                      <a:pt x="32" y="13"/>
                    </a:cubicBezTo>
                    <a:cubicBezTo>
                      <a:pt x="31" y="15"/>
                      <a:pt x="30" y="19"/>
                      <a:pt x="32" y="21"/>
                    </a:cubicBezTo>
                    <a:cubicBezTo>
                      <a:pt x="33" y="23"/>
                      <a:pt x="35" y="28"/>
                      <a:pt x="34" y="29"/>
                    </a:cubicBezTo>
                    <a:cubicBezTo>
                      <a:pt x="33" y="30"/>
                      <a:pt x="29" y="39"/>
                      <a:pt x="27" y="40"/>
                    </a:cubicBezTo>
                    <a:cubicBezTo>
                      <a:pt x="25" y="42"/>
                      <a:pt x="20" y="47"/>
                      <a:pt x="17" y="45"/>
                    </a:cubicBezTo>
                    <a:cubicBezTo>
                      <a:pt x="14" y="44"/>
                      <a:pt x="8" y="41"/>
                      <a:pt x="6" y="41"/>
                    </a:cubicBezTo>
                    <a:cubicBezTo>
                      <a:pt x="5" y="41"/>
                      <a:pt x="2" y="41"/>
                      <a:pt x="0" y="45"/>
                    </a:cubicBezTo>
                    <a:cubicBezTo>
                      <a:pt x="0" y="45"/>
                      <a:pt x="0" y="45"/>
                      <a:pt x="0" y="45"/>
                    </a:cubicBezTo>
                    <a:cubicBezTo>
                      <a:pt x="3" y="45"/>
                      <a:pt x="3" y="50"/>
                      <a:pt x="5" y="52"/>
                    </a:cubicBezTo>
                    <a:cubicBezTo>
                      <a:pt x="7" y="53"/>
                      <a:pt x="8" y="58"/>
                      <a:pt x="8" y="62"/>
                    </a:cubicBezTo>
                    <a:cubicBezTo>
                      <a:pt x="8" y="65"/>
                      <a:pt x="13" y="69"/>
                      <a:pt x="15" y="69"/>
                    </a:cubicBezTo>
                    <a:cubicBezTo>
                      <a:pt x="17" y="70"/>
                      <a:pt x="20" y="72"/>
                      <a:pt x="20" y="74"/>
                    </a:cubicBezTo>
                    <a:cubicBezTo>
                      <a:pt x="20" y="76"/>
                      <a:pt x="23" y="79"/>
                      <a:pt x="23" y="79"/>
                    </a:cubicBezTo>
                    <a:cubicBezTo>
                      <a:pt x="25" y="101"/>
                      <a:pt x="25" y="101"/>
                      <a:pt x="25" y="101"/>
                    </a:cubicBezTo>
                    <a:cubicBezTo>
                      <a:pt x="25" y="101"/>
                      <a:pt x="36" y="102"/>
                      <a:pt x="40" y="102"/>
                    </a:cubicBezTo>
                    <a:cubicBezTo>
                      <a:pt x="45" y="101"/>
                      <a:pt x="47" y="102"/>
                      <a:pt x="48" y="101"/>
                    </a:cubicBezTo>
                    <a:cubicBezTo>
                      <a:pt x="50" y="101"/>
                      <a:pt x="52" y="100"/>
                      <a:pt x="53" y="100"/>
                    </a:cubicBezTo>
                    <a:cubicBezTo>
                      <a:pt x="55" y="100"/>
                      <a:pt x="62" y="98"/>
                      <a:pt x="62" y="98"/>
                    </a:cubicBezTo>
                    <a:cubicBezTo>
                      <a:pt x="62" y="98"/>
                      <a:pt x="61" y="93"/>
                      <a:pt x="62" y="91"/>
                    </a:cubicBezTo>
                    <a:cubicBezTo>
                      <a:pt x="63" y="89"/>
                      <a:pt x="66" y="89"/>
                      <a:pt x="66" y="89"/>
                    </a:cubicBezTo>
                    <a:cubicBezTo>
                      <a:pt x="86" y="89"/>
                      <a:pt x="86" y="89"/>
                      <a:pt x="86" y="89"/>
                    </a:cubicBezTo>
                    <a:cubicBezTo>
                      <a:pt x="86" y="89"/>
                      <a:pt x="86" y="92"/>
                      <a:pt x="85" y="93"/>
                    </a:cubicBezTo>
                    <a:cubicBezTo>
                      <a:pt x="84" y="94"/>
                      <a:pt x="83" y="102"/>
                      <a:pt x="83" y="102"/>
                    </a:cubicBezTo>
                    <a:cubicBezTo>
                      <a:pt x="92" y="99"/>
                      <a:pt x="92" y="99"/>
                      <a:pt x="92" y="99"/>
                    </a:cubicBezTo>
                    <a:cubicBezTo>
                      <a:pt x="92" y="99"/>
                      <a:pt x="92" y="97"/>
                      <a:pt x="92" y="95"/>
                    </a:cubicBezTo>
                    <a:cubicBezTo>
                      <a:pt x="92" y="92"/>
                      <a:pt x="92" y="91"/>
                      <a:pt x="92" y="89"/>
                    </a:cubicBezTo>
                    <a:cubicBezTo>
                      <a:pt x="93" y="88"/>
                      <a:pt x="99" y="70"/>
                      <a:pt x="100" y="67"/>
                    </a:cubicBezTo>
                    <a:cubicBezTo>
                      <a:pt x="100" y="65"/>
                      <a:pt x="104" y="68"/>
                      <a:pt x="104" y="68"/>
                    </a:cubicBezTo>
                    <a:cubicBezTo>
                      <a:pt x="105" y="68"/>
                      <a:pt x="108" y="69"/>
                      <a:pt x="109" y="68"/>
                    </a:cubicBezTo>
                    <a:cubicBezTo>
                      <a:pt x="110" y="68"/>
                      <a:pt x="111" y="67"/>
                      <a:pt x="111" y="67"/>
                    </a:cubicBezTo>
                    <a:cubicBezTo>
                      <a:pt x="112" y="66"/>
                      <a:pt x="117" y="66"/>
                      <a:pt x="119" y="66"/>
                    </a:cubicBezTo>
                    <a:cubicBezTo>
                      <a:pt x="121" y="66"/>
                      <a:pt x="125" y="70"/>
                      <a:pt x="125" y="70"/>
                    </a:cubicBezTo>
                    <a:cubicBezTo>
                      <a:pt x="126" y="70"/>
                      <a:pt x="128" y="70"/>
                      <a:pt x="131" y="71"/>
                    </a:cubicBezTo>
                    <a:cubicBezTo>
                      <a:pt x="134" y="72"/>
                      <a:pt x="131" y="67"/>
                      <a:pt x="130" y="63"/>
                    </a:cubicBezTo>
                    <a:cubicBezTo>
                      <a:pt x="129" y="60"/>
                      <a:pt x="130" y="58"/>
                      <a:pt x="133" y="54"/>
                    </a:cubicBezTo>
                    <a:cubicBezTo>
                      <a:pt x="135" y="50"/>
                      <a:pt x="132" y="52"/>
                      <a:pt x="130" y="51"/>
                    </a:cubicBezTo>
                    <a:cubicBezTo>
                      <a:pt x="128" y="51"/>
                      <a:pt x="129" y="44"/>
                      <a:pt x="129" y="42"/>
                    </a:cubicBezTo>
                    <a:cubicBezTo>
                      <a:pt x="129" y="39"/>
                      <a:pt x="128" y="40"/>
                      <a:pt x="126" y="40"/>
                    </a:cubicBezTo>
                    <a:cubicBezTo>
                      <a:pt x="124" y="40"/>
                      <a:pt x="127" y="37"/>
                      <a:pt x="128" y="34"/>
                    </a:cubicBezTo>
                    <a:cubicBezTo>
                      <a:pt x="129" y="31"/>
                      <a:pt x="128" y="34"/>
                      <a:pt x="133" y="31"/>
                    </a:cubicBezTo>
                    <a:cubicBezTo>
                      <a:pt x="138" y="28"/>
                      <a:pt x="132" y="29"/>
                      <a:pt x="129" y="27"/>
                    </a:cubicBezTo>
                    <a:cubicBezTo>
                      <a:pt x="125" y="26"/>
                      <a:pt x="123" y="24"/>
                      <a:pt x="122" y="22"/>
                    </a:cubicBezTo>
                    <a:cubicBezTo>
                      <a:pt x="122" y="20"/>
                      <a:pt x="121" y="18"/>
                      <a:pt x="120" y="15"/>
                    </a:cubicBezTo>
                    <a:cubicBezTo>
                      <a:pt x="120" y="14"/>
                      <a:pt x="120" y="14"/>
                      <a:pt x="120" y="14"/>
                    </a:cubicBezTo>
                    <a:cubicBezTo>
                      <a:pt x="118" y="14"/>
                      <a:pt x="117" y="14"/>
                      <a:pt x="116" y="13"/>
                    </a:cubicBezTo>
                    <a:cubicBezTo>
                      <a:pt x="111" y="10"/>
                      <a:pt x="109" y="19"/>
                      <a:pt x="106" y="17"/>
                    </a:cubicBezTo>
                    <a:cubicBezTo>
                      <a:pt x="102" y="16"/>
                      <a:pt x="87" y="26"/>
                      <a:pt x="81" y="25"/>
                    </a:cubicBezTo>
                    <a:cubicBezTo>
                      <a:pt x="76" y="24"/>
                      <a:pt x="73" y="27"/>
                      <a:pt x="70" y="24"/>
                    </a:cubicBezTo>
                    <a:cubicBezTo>
                      <a:pt x="68" y="21"/>
                      <a:pt x="66" y="14"/>
                      <a:pt x="63" y="12"/>
                    </a:cubicBezTo>
                    <a:cubicBezTo>
                      <a:pt x="60" y="9"/>
                      <a:pt x="58" y="5"/>
                      <a:pt x="55" y="4"/>
                    </a:cubicBezTo>
                    <a:cubicBezTo>
                      <a:pt x="55" y="4"/>
                      <a:pt x="53" y="2"/>
                      <a:pt x="50" y="0"/>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55" name="Freeform 43">
                <a:extLst>
                  <a:ext uri="{FF2B5EF4-FFF2-40B4-BE49-F238E27FC236}">
                    <a16:creationId xmlns:a16="http://schemas.microsoft.com/office/drawing/2014/main" id="{202A3E92-3377-426E-98F3-98BDECC340A7}"/>
                  </a:ext>
                </a:extLst>
              </p:cNvPr>
              <p:cNvSpPr>
                <a:spLocks/>
              </p:cNvSpPr>
              <p:nvPr/>
            </p:nvSpPr>
            <p:spPr bwMode="auto">
              <a:xfrm>
                <a:off x="2424328" y="1891282"/>
                <a:ext cx="434292" cy="747112"/>
              </a:xfrm>
              <a:custGeom>
                <a:avLst/>
                <a:gdLst>
                  <a:gd name="T0" fmla="*/ 214 w 83"/>
                  <a:gd name="T1" fmla="*/ 374 h 143"/>
                  <a:gd name="T2" fmla="*/ 211 w 83"/>
                  <a:gd name="T3" fmla="*/ 307 h 143"/>
                  <a:gd name="T4" fmla="*/ 158 w 83"/>
                  <a:gd name="T5" fmla="*/ 275 h 143"/>
                  <a:gd name="T6" fmla="*/ 203 w 83"/>
                  <a:gd name="T7" fmla="*/ 206 h 143"/>
                  <a:gd name="T8" fmla="*/ 206 w 83"/>
                  <a:gd name="T9" fmla="*/ 171 h 143"/>
                  <a:gd name="T10" fmla="*/ 179 w 83"/>
                  <a:gd name="T11" fmla="*/ 176 h 143"/>
                  <a:gd name="T12" fmla="*/ 160 w 83"/>
                  <a:gd name="T13" fmla="*/ 147 h 143"/>
                  <a:gd name="T14" fmla="*/ 142 w 83"/>
                  <a:gd name="T15" fmla="*/ 142 h 143"/>
                  <a:gd name="T16" fmla="*/ 134 w 83"/>
                  <a:gd name="T17" fmla="*/ 112 h 143"/>
                  <a:gd name="T18" fmla="*/ 126 w 83"/>
                  <a:gd name="T19" fmla="*/ 77 h 143"/>
                  <a:gd name="T20" fmla="*/ 150 w 83"/>
                  <a:gd name="T21" fmla="*/ 56 h 143"/>
                  <a:gd name="T22" fmla="*/ 120 w 83"/>
                  <a:gd name="T23" fmla="*/ 29 h 143"/>
                  <a:gd name="T24" fmla="*/ 91 w 83"/>
                  <a:gd name="T25" fmla="*/ 40 h 143"/>
                  <a:gd name="T26" fmla="*/ 45 w 83"/>
                  <a:gd name="T27" fmla="*/ 35 h 143"/>
                  <a:gd name="T28" fmla="*/ 5 w 83"/>
                  <a:gd name="T29" fmla="*/ 13 h 143"/>
                  <a:gd name="T30" fmla="*/ 24 w 83"/>
                  <a:gd name="T31" fmla="*/ 59 h 143"/>
                  <a:gd name="T32" fmla="*/ 19 w 83"/>
                  <a:gd name="T33" fmla="*/ 80 h 143"/>
                  <a:gd name="T34" fmla="*/ 51 w 83"/>
                  <a:gd name="T35" fmla="*/ 139 h 143"/>
                  <a:gd name="T36" fmla="*/ 75 w 83"/>
                  <a:gd name="T37" fmla="*/ 176 h 143"/>
                  <a:gd name="T38" fmla="*/ 70 w 83"/>
                  <a:gd name="T39" fmla="*/ 206 h 143"/>
                  <a:gd name="T40" fmla="*/ 75 w 83"/>
                  <a:gd name="T41" fmla="*/ 230 h 143"/>
                  <a:gd name="T42" fmla="*/ 86 w 83"/>
                  <a:gd name="T43" fmla="*/ 232 h 143"/>
                  <a:gd name="T44" fmla="*/ 70 w 83"/>
                  <a:gd name="T45" fmla="*/ 259 h 143"/>
                  <a:gd name="T46" fmla="*/ 72 w 83"/>
                  <a:gd name="T47" fmla="*/ 305 h 143"/>
                  <a:gd name="T48" fmla="*/ 96 w 83"/>
                  <a:gd name="T49" fmla="*/ 318 h 143"/>
                  <a:gd name="T50" fmla="*/ 107 w 83"/>
                  <a:gd name="T51" fmla="*/ 334 h 143"/>
                  <a:gd name="T52" fmla="*/ 80 w 83"/>
                  <a:gd name="T53" fmla="*/ 337 h 143"/>
                  <a:gd name="T54" fmla="*/ 62 w 83"/>
                  <a:gd name="T55" fmla="*/ 339 h 143"/>
                  <a:gd name="T56" fmla="*/ 70 w 83"/>
                  <a:gd name="T57" fmla="*/ 371 h 143"/>
                  <a:gd name="T58" fmla="*/ 88 w 83"/>
                  <a:gd name="T59" fmla="*/ 382 h 143"/>
                  <a:gd name="T60" fmla="*/ 128 w 83"/>
                  <a:gd name="T61" fmla="*/ 361 h 143"/>
                  <a:gd name="T62" fmla="*/ 158 w 83"/>
                  <a:gd name="T63" fmla="*/ 371 h 143"/>
                  <a:gd name="T64" fmla="*/ 206 w 83"/>
                  <a:gd name="T65" fmla="*/ 377 h 1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83" h="143">
                    <a:moveTo>
                      <a:pt x="79" y="143"/>
                    </a:moveTo>
                    <a:cubicBezTo>
                      <a:pt x="80" y="142"/>
                      <a:pt x="80" y="141"/>
                      <a:pt x="80" y="140"/>
                    </a:cubicBezTo>
                    <a:cubicBezTo>
                      <a:pt x="82" y="137"/>
                      <a:pt x="82" y="135"/>
                      <a:pt x="82" y="128"/>
                    </a:cubicBezTo>
                    <a:cubicBezTo>
                      <a:pt x="82" y="122"/>
                      <a:pt x="83" y="119"/>
                      <a:pt x="79" y="115"/>
                    </a:cubicBezTo>
                    <a:cubicBezTo>
                      <a:pt x="74" y="112"/>
                      <a:pt x="73" y="115"/>
                      <a:pt x="62" y="112"/>
                    </a:cubicBezTo>
                    <a:cubicBezTo>
                      <a:pt x="52" y="109"/>
                      <a:pt x="58" y="108"/>
                      <a:pt x="59" y="103"/>
                    </a:cubicBezTo>
                    <a:cubicBezTo>
                      <a:pt x="60" y="98"/>
                      <a:pt x="67" y="93"/>
                      <a:pt x="71" y="90"/>
                    </a:cubicBezTo>
                    <a:cubicBezTo>
                      <a:pt x="75" y="86"/>
                      <a:pt x="75" y="83"/>
                      <a:pt x="76" y="77"/>
                    </a:cubicBezTo>
                    <a:cubicBezTo>
                      <a:pt x="78" y="71"/>
                      <a:pt x="72" y="71"/>
                      <a:pt x="75" y="70"/>
                    </a:cubicBezTo>
                    <a:cubicBezTo>
                      <a:pt x="77" y="69"/>
                      <a:pt x="79" y="65"/>
                      <a:pt x="77" y="64"/>
                    </a:cubicBezTo>
                    <a:cubicBezTo>
                      <a:pt x="76" y="63"/>
                      <a:pt x="72" y="61"/>
                      <a:pt x="72" y="61"/>
                    </a:cubicBezTo>
                    <a:cubicBezTo>
                      <a:pt x="67" y="66"/>
                      <a:pt x="67" y="66"/>
                      <a:pt x="67" y="66"/>
                    </a:cubicBezTo>
                    <a:cubicBezTo>
                      <a:pt x="61" y="56"/>
                      <a:pt x="61" y="56"/>
                      <a:pt x="61" y="56"/>
                    </a:cubicBezTo>
                    <a:cubicBezTo>
                      <a:pt x="60" y="55"/>
                      <a:pt x="60" y="55"/>
                      <a:pt x="60" y="55"/>
                    </a:cubicBezTo>
                    <a:cubicBezTo>
                      <a:pt x="60" y="56"/>
                      <a:pt x="59" y="56"/>
                      <a:pt x="58" y="56"/>
                    </a:cubicBezTo>
                    <a:cubicBezTo>
                      <a:pt x="57" y="56"/>
                      <a:pt x="53" y="55"/>
                      <a:pt x="53" y="53"/>
                    </a:cubicBezTo>
                    <a:cubicBezTo>
                      <a:pt x="53" y="51"/>
                      <a:pt x="54" y="49"/>
                      <a:pt x="53" y="46"/>
                    </a:cubicBezTo>
                    <a:cubicBezTo>
                      <a:pt x="52" y="44"/>
                      <a:pt x="51" y="45"/>
                      <a:pt x="50" y="42"/>
                    </a:cubicBezTo>
                    <a:cubicBezTo>
                      <a:pt x="50" y="38"/>
                      <a:pt x="51" y="38"/>
                      <a:pt x="50" y="36"/>
                    </a:cubicBezTo>
                    <a:cubicBezTo>
                      <a:pt x="48" y="34"/>
                      <a:pt x="47" y="30"/>
                      <a:pt x="47" y="29"/>
                    </a:cubicBezTo>
                    <a:cubicBezTo>
                      <a:pt x="48" y="28"/>
                      <a:pt x="50" y="28"/>
                      <a:pt x="53" y="27"/>
                    </a:cubicBezTo>
                    <a:cubicBezTo>
                      <a:pt x="56" y="27"/>
                      <a:pt x="56" y="25"/>
                      <a:pt x="56" y="21"/>
                    </a:cubicBezTo>
                    <a:cubicBezTo>
                      <a:pt x="55" y="17"/>
                      <a:pt x="54" y="12"/>
                      <a:pt x="51" y="12"/>
                    </a:cubicBezTo>
                    <a:cubicBezTo>
                      <a:pt x="49" y="12"/>
                      <a:pt x="47" y="11"/>
                      <a:pt x="45" y="11"/>
                    </a:cubicBezTo>
                    <a:cubicBezTo>
                      <a:pt x="42" y="11"/>
                      <a:pt x="40" y="8"/>
                      <a:pt x="39" y="11"/>
                    </a:cubicBezTo>
                    <a:cubicBezTo>
                      <a:pt x="37" y="13"/>
                      <a:pt x="36" y="14"/>
                      <a:pt x="34" y="15"/>
                    </a:cubicBezTo>
                    <a:cubicBezTo>
                      <a:pt x="32" y="16"/>
                      <a:pt x="26" y="18"/>
                      <a:pt x="24" y="16"/>
                    </a:cubicBezTo>
                    <a:cubicBezTo>
                      <a:pt x="22" y="15"/>
                      <a:pt x="19" y="13"/>
                      <a:pt x="17" y="13"/>
                    </a:cubicBezTo>
                    <a:cubicBezTo>
                      <a:pt x="14" y="14"/>
                      <a:pt x="14" y="12"/>
                      <a:pt x="11" y="9"/>
                    </a:cubicBezTo>
                    <a:cubicBezTo>
                      <a:pt x="7" y="7"/>
                      <a:pt x="0" y="0"/>
                      <a:pt x="2" y="5"/>
                    </a:cubicBezTo>
                    <a:cubicBezTo>
                      <a:pt x="4" y="11"/>
                      <a:pt x="7" y="13"/>
                      <a:pt x="7" y="15"/>
                    </a:cubicBezTo>
                    <a:cubicBezTo>
                      <a:pt x="8" y="18"/>
                      <a:pt x="8" y="22"/>
                      <a:pt x="9" y="22"/>
                    </a:cubicBezTo>
                    <a:cubicBezTo>
                      <a:pt x="10" y="22"/>
                      <a:pt x="8" y="26"/>
                      <a:pt x="8" y="27"/>
                    </a:cubicBezTo>
                    <a:cubicBezTo>
                      <a:pt x="8" y="28"/>
                      <a:pt x="6" y="27"/>
                      <a:pt x="7" y="30"/>
                    </a:cubicBezTo>
                    <a:cubicBezTo>
                      <a:pt x="8" y="33"/>
                      <a:pt x="12" y="41"/>
                      <a:pt x="14" y="44"/>
                    </a:cubicBezTo>
                    <a:cubicBezTo>
                      <a:pt x="17" y="46"/>
                      <a:pt x="16" y="50"/>
                      <a:pt x="19" y="52"/>
                    </a:cubicBezTo>
                    <a:cubicBezTo>
                      <a:pt x="23" y="54"/>
                      <a:pt x="24" y="55"/>
                      <a:pt x="24" y="58"/>
                    </a:cubicBezTo>
                    <a:cubicBezTo>
                      <a:pt x="24" y="61"/>
                      <a:pt x="27" y="63"/>
                      <a:pt x="28" y="66"/>
                    </a:cubicBezTo>
                    <a:cubicBezTo>
                      <a:pt x="28" y="69"/>
                      <a:pt x="26" y="70"/>
                      <a:pt x="27" y="72"/>
                    </a:cubicBezTo>
                    <a:cubicBezTo>
                      <a:pt x="28" y="75"/>
                      <a:pt x="29" y="73"/>
                      <a:pt x="26" y="77"/>
                    </a:cubicBezTo>
                    <a:cubicBezTo>
                      <a:pt x="22" y="81"/>
                      <a:pt x="21" y="80"/>
                      <a:pt x="23" y="83"/>
                    </a:cubicBezTo>
                    <a:cubicBezTo>
                      <a:pt x="26" y="85"/>
                      <a:pt x="27" y="87"/>
                      <a:pt x="28" y="86"/>
                    </a:cubicBezTo>
                    <a:cubicBezTo>
                      <a:pt x="28" y="84"/>
                      <a:pt x="26" y="82"/>
                      <a:pt x="29" y="83"/>
                    </a:cubicBezTo>
                    <a:cubicBezTo>
                      <a:pt x="32" y="83"/>
                      <a:pt x="33" y="84"/>
                      <a:pt x="32" y="87"/>
                    </a:cubicBezTo>
                    <a:cubicBezTo>
                      <a:pt x="32" y="90"/>
                      <a:pt x="31" y="89"/>
                      <a:pt x="29" y="92"/>
                    </a:cubicBezTo>
                    <a:cubicBezTo>
                      <a:pt x="27" y="94"/>
                      <a:pt x="27" y="93"/>
                      <a:pt x="26" y="97"/>
                    </a:cubicBezTo>
                    <a:cubicBezTo>
                      <a:pt x="24" y="100"/>
                      <a:pt x="23" y="102"/>
                      <a:pt x="24" y="106"/>
                    </a:cubicBezTo>
                    <a:cubicBezTo>
                      <a:pt x="24" y="110"/>
                      <a:pt x="25" y="113"/>
                      <a:pt x="27" y="114"/>
                    </a:cubicBezTo>
                    <a:cubicBezTo>
                      <a:pt x="29" y="114"/>
                      <a:pt x="30" y="116"/>
                      <a:pt x="31" y="117"/>
                    </a:cubicBezTo>
                    <a:cubicBezTo>
                      <a:pt x="31" y="118"/>
                      <a:pt x="34" y="117"/>
                      <a:pt x="36" y="119"/>
                    </a:cubicBezTo>
                    <a:cubicBezTo>
                      <a:pt x="38" y="121"/>
                      <a:pt x="40" y="119"/>
                      <a:pt x="40" y="121"/>
                    </a:cubicBezTo>
                    <a:cubicBezTo>
                      <a:pt x="40" y="123"/>
                      <a:pt x="41" y="123"/>
                      <a:pt x="40" y="125"/>
                    </a:cubicBezTo>
                    <a:cubicBezTo>
                      <a:pt x="40" y="126"/>
                      <a:pt x="35" y="126"/>
                      <a:pt x="34" y="126"/>
                    </a:cubicBezTo>
                    <a:cubicBezTo>
                      <a:pt x="33" y="127"/>
                      <a:pt x="33" y="124"/>
                      <a:pt x="30" y="126"/>
                    </a:cubicBezTo>
                    <a:cubicBezTo>
                      <a:pt x="28" y="129"/>
                      <a:pt x="27" y="128"/>
                      <a:pt x="26" y="128"/>
                    </a:cubicBezTo>
                    <a:cubicBezTo>
                      <a:pt x="25" y="129"/>
                      <a:pt x="24" y="127"/>
                      <a:pt x="23" y="127"/>
                    </a:cubicBezTo>
                    <a:cubicBezTo>
                      <a:pt x="24" y="133"/>
                      <a:pt x="24" y="133"/>
                      <a:pt x="24" y="133"/>
                    </a:cubicBezTo>
                    <a:cubicBezTo>
                      <a:pt x="24" y="133"/>
                      <a:pt x="25" y="138"/>
                      <a:pt x="26" y="139"/>
                    </a:cubicBezTo>
                    <a:cubicBezTo>
                      <a:pt x="27" y="140"/>
                      <a:pt x="26" y="142"/>
                      <a:pt x="28" y="142"/>
                    </a:cubicBezTo>
                    <a:cubicBezTo>
                      <a:pt x="29" y="143"/>
                      <a:pt x="31" y="143"/>
                      <a:pt x="33" y="143"/>
                    </a:cubicBezTo>
                    <a:cubicBezTo>
                      <a:pt x="35" y="143"/>
                      <a:pt x="39" y="141"/>
                      <a:pt x="40" y="140"/>
                    </a:cubicBezTo>
                    <a:cubicBezTo>
                      <a:pt x="40" y="138"/>
                      <a:pt x="45" y="135"/>
                      <a:pt x="48" y="135"/>
                    </a:cubicBezTo>
                    <a:cubicBezTo>
                      <a:pt x="50" y="135"/>
                      <a:pt x="52" y="137"/>
                      <a:pt x="54" y="138"/>
                    </a:cubicBezTo>
                    <a:cubicBezTo>
                      <a:pt x="57" y="138"/>
                      <a:pt x="57" y="138"/>
                      <a:pt x="59" y="139"/>
                    </a:cubicBezTo>
                    <a:cubicBezTo>
                      <a:pt x="60" y="141"/>
                      <a:pt x="61" y="142"/>
                      <a:pt x="61" y="142"/>
                    </a:cubicBezTo>
                    <a:cubicBezTo>
                      <a:pt x="77" y="141"/>
                      <a:pt x="77" y="141"/>
                      <a:pt x="77" y="141"/>
                    </a:cubicBezTo>
                    <a:cubicBezTo>
                      <a:pt x="77" y="141"/>
                      <a:pt x="78" y="143"/>
                      <a:pt x="79" y="143"/>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56" name="Freeform 44">
                <a:extLst>
                  <a:ext uri="{FF2B5EF4-FFF2-40B4-BE49-F238E27FC236}">
                    <a16:creationId xmlns:a16="http://schemas.microsoft.com/office/drawing/2014/main" id="{5FAFE360-C63B-4EDB-B625-286E15DE480E}"/>
                  </a:ext>
                </a:extLst>
              </p:cNvPr>
              <p:cNvSpPr>
                <a:spLocks/>
              </p:cNvSpPr>
              <p:nvPr/>
            </p:nvSpPr>
            <p:spPr bwMode="auto">
              <a:xfrm>
                <a:off x="2696249" y="2120110"/>
                <a:ext cx="633831" cy="377467"/>
              </a:xfrm>
              <a:custGeom>
                <a:avLst/>
                <a:gdLst>
                  <a:gd name="T0" fmla="*/ 313 w 121"/>
                  <a:gd name="T1" fmla="*/ 139 h 72"/>
                  <a:gd name="T2" fmla="*/ 313 w 121"/>
                  <a:gd name="T3" fmla="*/ 139 h 72"/>
                  <a:gd name="T4" fmla="*/ 324 w 121"/>
                  <a:gd name="T5" fmla="*/ 123 h 72"/>
                  <a:gd name="T6" fmla="*/ 319 w 121"/>
                  <a:gd name="T7" fmla="*/ 115 h 72"/>
                  <a:gd name="T8" fmla="*/ 311 w 121"/>
                  <a:gd name="T9" fmla="*/ 102 h 72"/>
                  <a:gd name="T10" fmla="*/ 311 w 121"/>
                  <a:gd name="T11" fmla="*/ 91 h 72"/>
                  <a:gd name="T12" fmla="*/ 305 w 121"/>
                  <a:gd name="T13" fmla="*/ 80 h 72"/>
                  <a:gd name="T14" fmla="*/ 305 w 121"/>
                  <a:gd name="T15" fmla="*/ 70 h 72"/>
                  <a:gd name="T16" fmla="*/ 300 w 121"/>
                  <a:gd name="T17" fmla="*/ 56 h 72"/>
                  <a:gd name="T18" fmla="*/ 308 w 121"/>
                  <a:gd name="T19" fmla="*/ 46 h 72"/>
                  <a:gd name="T20" fmla="*/ 292 w 121"/>
                  <a:gd name="T21" fmla="*/ 35 h 72"/>
                  <a:gd name="T22" fmla="*/ 289 w 121"/>
                  <a:gd name="T23" fmla="*/ 21 h 72"/>
                  <a:gd name="T24" fmla="*/ 292 w 121"/>
                  <a:gd name="T25" fmla="*/ 0 h 72"/>
                  <a:gd name="T26" fmla="*/ 276 w 121"/>
                  <a:gd name="T27" fmla="*/ 0 h 72"/>
                  <a:gd name="T28" fmla="*/ 276 w 121"/>
                  <a:gd name="T29" fmla="*/ 0 h 72"/>
                  <a:gd name="T30" fmla="*/ 268 w 121"/>
                  <a:gd name="T31" fmla="*/ 8 h 72"/>
                  <a:gd name="T32" fmla="*/ 246 w 121"/>
                  <a:gd name="T33" fmla="*/ 19 h 72"/>
                  <a:gd name="T34" fmla="*/ 233 w 121"/>
                  <a:gd name="T35" fmla="*/ 32 h 72"/>
                  <a:gd name="T36" fmla="*/ 222 w 121"/>
                  <a:gd name="T37" fmla="*/ 40 h 72"/>
                  <a:gd name="T38" fmla="*/ 212 w 121"/>
                  <a:gd name="T39" fmla="*/ 43 h 72"/>
                  <a:gd name="T40" fmla="*/ 190 w 121"/>
                  <a:gd name="T41" fmla="*/ 56 h 72"/>
                  <a:gd name="T42" fmla="*/ 185 w 121"/>
                  <a:gd name="T43" fmla="*/ 40 h 72"/>
                  <a:gd name="T44" fmla="*/ 166 w 121"/>
                  <a:gd name="T45" fmla="*/ 40 h 72"/>
                  <a:gd name="T46" fmla="*/ 147 w 121"/>
                  <a:gd name="T47" fmla="*/ 35 h 72"/>
                  <a:gd name="T48" fmla="*/ 139 w 121"/>
                  <a:gd name="T49" fmla="*/ 35 h 72"/>
                  <a:gd name="T50" fmla="*/ 131 w 121"/>
                  <a:gd name="T51" fmla="*/ 32 h 72"/>
                  <a:gd name="T52" fmla="*/ 120 w 121"/>
                  <a:gd name="T53" fmla="*/ 27 h 72"/>
                  <a:gd name="T54" fmla="*/ 110 w 121"/>
                  <a:gd name="T55" fmla="*/ 24 h 72"/>
                  <a:gd name="T56" fmla="*/ 99 w 121"/>
                  <a:gd name="T57" fmla="*/ 16 h 72"/>
                  <a:gd name="T58" fmla="*/ 75 w 121"/>
                  <a:gd name="T59" fmla="*/ 11 h 72"/>
                  <a:gd name="T60" fmla="*/ 70 w 121"/>
                  <a:gd name="T61" fmla="*/ 5 h 72"/>
                  <a:gd name="T62" fmla="*/ 64 w 121"/>
                  <a:gd name="T63" fmla="*/ 3 h 72"/>
                  <a:gd name="T64" fmla="*/ 40 w 121"/>
                  <a:gd name="T65" fmla="*/ 3 h 72"/>
                  <a:gd name="T66" fmla="*/ 27 w 121"/>
                  <a:gd name="T67" fmla="*/ 21 h 72"/>
                  <a:gd name="T68" fmla="*/ 21 w 121"/>
                  <a:gd name="T69" fmla="*/ 29 h 72"/>
                  <a:gd name="T70" fmla="*/ 24 w 121"/>
                  <a:gd name="T71" fmla="*/ 32 h 72"/>
                  <a:gd name="T72" fmla="*/ 40 w 121"/>
                  <a:gd name="T73" fmla="*/ 59 h 72"/>
                  <a:gd name="T74" fmla="*/ 54 w 121"/>
                  <a:gd name="T75" fmla="*/ 46 h 72"/>
                  <a:gd name="T76" fmla="*/ 67 w 121"/>
                  <a:gd name="T77" fmla="*/ 54 h 72"/>
                  <a:gd name="T78" fmla="*/ 62 w 121"/>
                  <a:gd name="T79" fmla="*/ 70 h 72"/>
                  <a:gd name="T80" fmla="*/ 64 w 121"/>
                  <a:gd name="T81" fmla="*/ 88 h 72"/>
                  <a:gd name="T82" fmla="*/ 51 w 121"/>
                  <a:gd name="T83" fmla="*/ 123 h 72"/>
                  <a:gd name="T84" fmla="*/ 19 w 121"/>
                  <a:gd name="T85" fmla="*/ 158 h 72"/>
                  <a:gd name="T86" fmla="*/ 27 w 121"/>
                  <a:gd name="T87" fmla="*/ 182 h 72"/>
                  <a:gd name="T88" fmla="*/ 72 w 121"/>
                  <a:gd name="T89" fmla="*/ 190 h 72"/>
                  <a:gd name="T90" fmla="*/ 72 w 121"/>
                  <a:gd name="T91" fmla="*/ 193 h 72"/>
                  <a:gd name="T92" fmla="*/ 72 w 121"/>
                  <a:gd name="T93" fmla="*/ 193 h 72"/>
                  <a:gd name="T94" fmla="*/ 99 w 121"/>
                  <a:gd name="T95" fmla="*/ 174 h 72"/>
                  <a:gd name="T96" fmla="*/ 134 w 121"/>
                  <a:gd name="T97" fmla="*/ 166 h 72"/>
                  <a:gd name="T98" fmla="*/ 187 w 121"/>
                  <a:gd name="T99" fmla="*/ 172 h 72"/>
                  <a:gd name="T100" fmla="*/ 233 w 121"/>
                  <a:gd name="T101" fmla="*/ 155 h 72"/>
                  <a:gd name="T102" fmla="*/ 254 w 121"/>
                  <a:gd name="T103" fmla="*/ 139 h 72"/>
                  <a:gd name="T104" fmla="*/ 311 w 121"/>
                  <a:gd name="T105" fmla="*/ 139 h 72"/>
                  <a:gd name="T106" fmla="*/ 313 w 121"/>
                  <a:gd name="T107" fmla="*/ 139 h 7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21" h="72">
                    <a:moveTo>
                      <a:pt x="117" y="52"/>
                    </a:moveTo>
                    <a:cubicBezTo>
                      <a:pt x="117" y="52"/>
                      <a:pt x="117" y="52"/>
                      <a:pt x="117" y="52"/>
                    </a:cubicBezTo>
                    <a:cubicBezTo>
                      <a:pt x="119" y="49"/>
                      <a:pt x="121" y="47"/>
                      <a:pt x="121" y="46"/>
                    </a:cubicBezTo>
                    <a:cubicBezTo>
                      <a:pt x="121" y="45"/>
                      <a:pt x="121" y="43"/>
                      <a:pt x="119" y="43"/>
                    </a:cubicBezTo>
                    <a:cubicBezTo>
                      <a:pt x="117" y="43"/>
                      <a:pt x="116" y="41"/>
                      <a:pt x="116" y="38"/>
                    </a:cubicBezTo>
                    <a:cubicBezTo>
                      <a:pt x="117" y="36"/>
                      <a:pt x="117" y="36"/>
                      <a:pt x="116" y="34"/>
                    </a:cubicBezTo>
                    <a:cubicBezTo>
                      <a:pt x="114" y="32"/>
                      <a:pt x="114" y="31"/>
                      <a:pt x="114" y="30"/>
                    </a:cubicBezTo>
                    <a:cubicBezTo>
                      <a:pt x="115" y="28"/>
                      <a:pt x="116" y="28"/>
                      <a:pt x="114" y="26"/>
                    </a:cubicBezTo>
                    <a:cubicBezTo>
                      <a:pt x="112" y="24"/>
                      <a:pt x="111" y="23"/>
                      <a:pt x="112" y="21"/>
                    </a:cubicBezTo>
                    <a:cubicBezTo>
                      <a:pt x="114" y="20"/>
                      <a:pt x="115" y="18"/>
                      <a:pt x="115" y="17"/>
                    </a:cubicBezTo>
                    <a:cubicBezTo>
                      <a:pt x="115" y="15"/>
                      <a:pt x="111" y="15"/>
                      <a:pt x="109" y="13"/>
                    </a:cubicBezTo>
                    <a:cubicBezTo>
                      <a:pt x="107" y="12"/>
                      <a:pt x="108" y="13"/>
                      <a:pt x="108" y="8"/>
                    </a:cubicBezTo>
                    <a:cubicBezTo>
                      <a:pt x="108" y="2"/>
                      <a:pt x="109" y="0"/>
                      <a:pt x="109" y="0"/>
                    </a:cubicBezTo>
                    <a:cubicBezTo>
                      <a:pt x="109" y="0"/>
                      <a:pt x="105" y="1"/>
                      <a:pt x="103" y="0"/>
                    </a:cubicBezTo>
                    <a:cubicBezTo>
                      <a:pt x="103" y="0"/>
                      <a:pt x="103" y="0"/>
                      <a:pt x="103" y="0"/>
                    </a:cubicBezTo>
                    <a:cubicBezTo>
                      <a:pt x="103" y="1"/>
                      <a:pt x="102" y="3"/>
                      <a:pt x="100" y="3"/>
                    </a:cubicBezTo>
                    <a:cubicBezTo>
                      <a:pt x="98" y="4"/>
                      <a:pt x="93" y="5"/>
                      <a:pt x="92" y="7"/>
                    </a:cubicBezTo>
                    <a:cubicBezTo>
                      <a:pt x="90" y="8"/>
                      <a:pt x="88" y="9"/>
                      <a:pt x="87" y="12"/>
                    </a:cubicBezTo>
                    <a:cubicBezTo>
                      <a:pt x="86" y="15"/>
                      <a:pt x="84" y="15"/>
                      <a:pt x="83" y="15"/>
                    </a:cubicBezTo>
                    <a:cubicBezTo>
                      <a:pt x="82" y="16"/>
                      <a:pt x="80" y="15"/>
                      <a:pt x="79" y="16"/>
                    </a:cubicBezTo>
                    <a:cubicBezTo>
                      <a:pt x="78" y="17"/>
                      <a:pt x="73" y="18"/>
                      <a:pt x="71" y="21"/>
                    </a:cubicBezTo>
                    <a:cubicBezTo>
                      <a:pt x="71" y="21"/>
                      <a:pt x="72" y="16"/>
                      <a:pt x="69" y="15"/>
                    </a:cubicBezTo>
                    <a:cubicBezTo>
                      <a:pt x="67" y="15"/>
                      <a:pt x="63" y="15"/>
                      <a:pt x="62" y="15"/>
                    </a:cubicBezTo>
                    <a:cubicBezTo>
                      <a:pt x="60" y="15"/>
                      <a:pt x="56" y="13"/>
                      <a:pt x="55" y="13"/>
                    </a:cubicBezTo>
                    <a:cubicBezTo>
                      <a:pt x="54" y="12"/>
                      <a:pt x="53" y="12"/>
                      <a:pt x="52" y="13"/>
                    </a:cubicBezTo>
                    <a:cubicBezTo>
                      <a:pt x="51" y="14"/>
                      <a:pt x="50" y="12"/>
                      <a:pt x="49" y="12"/>
                    </a:cubicBezTo>
                    <a:cubicBezTo>
                      <a:pt x="48" y="11"/>
                      <a:pt x="46" y="10"/>
                      <a:pt x="45" y="10"/>
                    </a:cubicBezTo>
                    <a:cubicBezTo>
                      <a:pt x="44" y="10"/>
                      <a:pt x="41" y="9"/>
                      <a:pt x="41" y="9"/>
                    </a:cubicBezTo>
                    <a:cubicBezTo>
                      <a:pt x="41" y="9"/>
                      <a:pt x="44" y="7"/>
                      <a:pt x="37" y="6"/>
                    </a:cubicBezTo>
                    <a:cubicBezTo>
                      <a:pt x="31" y="6"/>
                      <a:pt x="29" y="5"/>
                      <a:pt x="28" y="4"/>
                    </a:cubicBezTo>
                    <a:cubicBezTo>
                      <a:pt x="27" y="4"/>
                      <a:pt x="27" y="2"/>
                      <a:pt x="26" y="2"/>
                    </a:cubicBezTo>
                    <a:cubicBezTo>
                      <a:pt x="25" y="2"/>
                      <a:pt x="25" y="0"/>
                      <a:pt x="24" y="1"/>
                    </a:cubicBezTo>
                    <a:cubicBezTo>
                      <a:pt x="22" y="1"/>
                      <a:pt x="19" y="0"/>
                      <a:pt x="15" y="1"/>
                    </a:cubicBezTo>
                    <a:cubicBezTo>
                      <a:pt x="11" y="3"/>
                      <a:pt x="10" y="5"/>
                      <a:pt x="10" y="8"/>
                    </a:cubicBezTo>
                    <a:cubicBezTo>
                      <a:pt x="10" y="10"/>
                      <a:pt x="9" y="11"/>
                      <a:pt x="8" y="11"/>
                    </a:cubicBezTo>
                    <a:cubicBezTo>
                      <a:pt x="9" y="12"/>
                      <a:pt x="9" y="12"/>
                      <a:pt x="9" y="12"/>
                    </a:cubicBezTo>
                    <a:cubicBezTo>
                      <a:pt x="15" y="22"/>
                      <a:pt x="15" y="22"/>
                      <a:pt x="15" y="22"/>
                    </a:cubicBezTo>
                    <a:cubicBezTo>
                      <a:pt x="20" y="17"/>
                      <a:pt x="20" y="17"/>
                      <a:pt x="20" y="17"/>
                    </a:cubicBezTo>
                    <a:cubicBezTo>
                      <a:pt x="20" y="17"/>
                      <a:pt x="24" y="19"/>
                      <a:pt x="25" y="20"/>
                    </a:cubicBezTo>
                    <a:cubicBezTo>
                      <a:pt x="27" y="21"/>
                      <a:pt x="25" y="25"/>
                      <a:pt x="23" y="26"/>
                    </a:cubicBezTo>
                    <a:cubicBezTo>
                      <a:pt x="20" y="27"/>
                      <a:pt x="26" y="27"/>
                      <a:pt x="24" y="33"/>
                    </a:cubicBezTo>
                    <a:cubicBezTo>
                      <a:pt x="23" y="39"/>
                      <a:pt x="23" y="42"/>
                      <a:pt x="19" y="46"/>
                    </a:cubicBezTo>
                    <a:cubicBezTo>
                      <a:pt x="15" y="49"/>
                      <a:pt x="8" y="54"/>
                      <a:pt x="7" y="59"/>
                    </a:cubicBezTo>
                    <a:cubicBezTo>
                      <a:pt x="6" y="64"/>
                      <a:pt x="0" y="65"/>
                      <a:pt x="10" y="68"/>
                    </a:cubicBezTo>
                    <a:cubicBezTo>
                      <a:pt x="21" y="71"/>
                      <a:pt x="22" y="68"/>
                      <a:pt x="27" y="71"/>
                    </a:cubicBezTo>
                    <a:cubicBezTo>
                      <a:pt x="27" y="71"/>
                      <a:pt x="27" y="72"/>
                      <a:pt x="27" y="72"/>
                    </a:cubicBezTo>
                    <a:cubicBezTo>
                      <a:pt x="27" y="72"/>
                      <a:pt x="27" y="72"/>
                      <a:pt x="27" y="72"/>
                    </a:cubicBezTo>
                    <a:cubicBezTo>
                      <a:pt x="31" y="69"/>
                      <a:pt x="35" y="66"/>
                      <a:pt x="37" y="65"/>
                    </a:cubicBezTo>
                    <a:cubicBezTo>
                      <a:pt x="40" y="62"/>
                      <a:pt x="42" y="59"/>
                      <a:pt x="50" y="62"/>
                    </a:cubicBezTo>
                    <a:cubicBezTo>
                      <a:pt x="59" y="64"/>
                      <a:pt x="67" y="65"/>
                      <a:pt x="70" y="64"/>
                    </a:cubicBezTo>
                    <a:cubicBezTo>
                      <a:pt x="74" y="63"/>
                      <a:pt x="85" y="61"/>
                      <a:pt x="87" y="58"/>
                    </a:cubicBezTo>
                    <a:cubicBezTo>
                      <a:pt x="90" y="55"/>
                      <a:pt x="95" y="52"/>
                      <a:pt x="95" y="52"/>
                    </a:cubicBezTo>
                    <a:cubicBezTo>
                      <a:pt x="116" y="52"/>
                      <a:pt x="116" y="52"/>
                      <a:pt x="116" y="52"/>
                    </a:cubicBezTo>
                    <a:lnTo>
                      <a:pt x="117" y="52"/>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57" name="Freeform 45">
                <a:extLst>
                  <a:ext uri="{FF2B5EF4-FFF2-40B4-BE49-F238E27FC236}">
                    <a16:creationId xmlns:a16="http://schemas.microsoft.com/office/drawing/2014/main" id="{80DDAE65-85A2-41B0-865D-8A3C0925F69E}"/>
                  </a:ext>
                </a:extLst>
              </p:cNvPr>
              <p:cNvSpPr>
                <a:spLocks/>
              </p:cNvSpPr>
              <p:nvPr/>
            </p:nvSpPr>
            <p:spPr bwMode="auto">
              <a:xfrm>
                <a:off x="2837101" y="2391964"/>
                <a:ext cx="680782" cy="402893"/>
              </a:xfrm>
              <a:custGeom>
                <a:avLst/>
                <a:gdLst>
                  <a:gd name="T0" fmla="*/ 0 w 130"/>
                  <a:gd name="T1" fmla="*/ 128 h 77"/>
                  <a:gd name="T2" fmla="*/ 3 w 130"/>
                  <a:gd name="T3" fmla="*/ 128 h 77"/>
                  <a:gd name="T4" fmla="*/ 8 w 130"/>
                  <a:gd name="T5" fmla="*/ 139 h 77"/>
                  <a:gd name="T6" fmla="*/ 21 w 130"/>
                  <a:gd name="T7" fmla="*/ 139 h 77"/>
                  <a:gd name="T8" fmla="*/ 19 w 130"/>
                  <a:gd name="T9" fmla="*/ 126 h 77"/>
                  <a:gd name="T10" fmla="*/ 27 w 130"/>
                  <a:gd name="T11" fmla="*/ 118 h 77"/>
                  <a:gd name="T12" fmla="*/ 46 w 130"/>
                  <a:gd name="T13" fmla="*/ 123 h 77"/>
                  <a:gd name="T14" fmla="*/ 62 w 130"/>
                  <a:gd name="T15" fmla="*/ 118 h 77"/>
                  <a:gd name="T16" fmla="*/ 75 w 130"/>
                  <a:gd name="T17" fmla="*/ 115 h 77"/>
                  <a:gd name="T18" fmla="*/ 88 w 130"/>
                  <a:gd name="T19" fmla="*/ 120 h 77"/>
                  <a:gd name="T20" fmla="*/ 107 w 130"/>
                  <a:gd name="T21" fmla="*/ 104 h 77"/>
                  <a:gd name="T22" fmla="*/ 126 w 130"/>
                  <a:gd name="T23" fmla="*/ 112 h 77"/>
                  <a:gd name="T24" fmla="*/ 131 w 130"/>
                  <a:gd name="T25" fmla="*/ 128 h 77"/>
                  <a:gd name="T26" fmla="*/ 131 w 130"/>
                  <a:gd name="T27" fmla="*/ 139 h 77"/>
                  <a:gd name="T28" fmla="*/ 150 w 130"/>
                  <a:gd name="T29" fmla="*/ 147 h 77"/>
                  <a:gd name="T30" fmla="*/ 158 w 130"/>
                  <a:gd name="T31" fmla="*/ 155 h 77"/>
                  <a:gd name="T32" fmla="*/ 166 w 130"/>
                  <a:gd name="T33" fmla="*/ 163 h 77"/>
                  <a:gd name="T34" fmla="*/ 179 w 130"/>
                  <a:gd name="T35" fmla="*/ 144 h 77"/>
                  <a:gd name="T36" fmla="*/ 206 w 130"/>
                  <a:gd name="T37" fmla="*/ 139 h 77"/>
                  <a:gd name="T38" fmla="*/ 225 w 130"/>
                  <a:gd name="T39" fmla="*/ 152 h 77"/>
                  <a:gd name="T40" fmla="*/ 225 w 130"/>
                  <a:gd name="T41" fmla="*/ 174 h 77"/>
                  <a:gd name="T42" fmla="*/ 244 w 130"/>
                  <a:gd name="T43" fmla="*/ 187 h 77"/>
                  <a:gd name="T44" fmla="*/ 262 w 130"/>
                  <a:gd name="T45" fmla="*/ 203 h 77"/>
                  <a:gd name="T46" fmla="*/ 276 w 130"/>
                  <a:gd name="T47" fmla="*/ 195 h 77"/>
                  <a:gd name="T48" fmla="*/ 286 w 130"/>
                  <a:gd name="T49" fmla="*/ 193 h 77"/>
                  <a:gd name="T50" fmla="*/ 297 w 130"/>
                  <a:gd name="T51" fmla="*/ 203 h 77"/>
                  <a:gd name="T52" fmla="*/ 308 w 130"/>
                  <a:gd name="T53" fmla="*/ 201 h 77"/>
                  <a:gd name="T54" fmla="*/ 308 w 130"/>
                  <a:gd name="T55" fmla="*/ 185 h 77"/>
                  <a:gd name="T56" fmla="*/ 316 w 130"/>
                  <a:gd name="T57" fmla="*/ 169 h 77"/>
                  <a:gd name="T58" fmla="*/ 340 w 130"/>
                  <a:gd name="T59" fmla="*/ 150 h 77"/>
                  <a:gd name="T60" fmla="*/ 345 w 130"/>
                  <a:gd name="T61" fmla="*/ 134 h 77"/>
                  <a:gd name="T62" fmla="*/ 335 w 130"/>
                  <a:gd name="T63" fmla="*/ 118 h 77"/>
                  <a:gd name="T64" fmla="*/ 305 w 130"/>
                  <a:gd name="T65" fmla="*/ 80 h 77"/>
                  <a:gd name="T66" fmla="*/ 300 w 130"/>
                  <a:gd name="T67" fmla="*/ 64 h 77"/>
                  <a:gd name="T68" fmla="*/ 305 w 130"/>
                  <a:gd name="T69" fmla="*/ 56 h 77"/>
                  <a:gd name="T70" fmla="*/ 297 w 130"/>
                  <a:gd name="T71" fmla="*/ 43 h 77"/>
                  <a:gd name="T72" fmla="*/ 273 w 130"/>
                  <a:gd name="T73" fmla="*/ 27 h 77"/>
                  <a:gd name="T74" fmla="*/ 260 w 130"/>
                  <a:gd name="T75" fmla="*/ 19 h 77"/>
                  <a:gd name="T76" fmla="*/ 244 w 130"/>
                  <a:gd name="T77" fmla="*/ 13 h 77"/>
                  <a:gd name="T78" fmla="*/ 241 w 130"/>
                  <a:gd name="T79" fmla="*/ 0 h 77"/>
                  <a:gd name="T80" fmla="*/ 238 w 130"/>
                  <a:gd name="T81" fmla="*/ 0 h 77"/>
                  <a:gd name="T82" fmla="*/ 182 w 130"/>
                  <a:gd name="T83" fmla="*/ 0 h 77"/>
                  <a:gd name="T84" fmla="*/ 161 w 130"/>
                  <a:gd name="T85" fmla="*/ 16 h 77"/>
                  <a:gd name="T86" fmla="*/ 115 w 130"/>
                  <a:gd name="T87" fmla="*/ 32 h 77"/>
                  <a:gd name="T88" fmla="*/ 62 w 130"/>
                  <a:gd name="T89" fmla="*/ 27 h 77"/>
                  <a:gd name="T90" fmla="*/ 27 w 130"/>
                  <a:gd name="T91" fmla="*/ 35 h 77"/>
                  <a:gd name="T92" fmla="*/ 3 w 130"/>
                  <a:gd name="T93" fmla="*/ 51 h 77"/>
                  <a:gd name="T94" fmla="*/ 0 w 130"/>
                  <a:gd name="T95" fmla="*/ 54 h 77"/>
                  <a:gd name="T96" fmla="*/ 8 w 130"/>
                  <a:gd name="T97" fmla="*/ 86 h 77"/>
                  <a:gd name="T98" fmla="*/ 3 w 130"/>
                  <a:gd name="T99" fmla="*/ 118 h 77"/>
                  <a:gd name="T100" fmla="*/ 0 w 130"/>
                  <a:gd name="T101" fmla="*/ 126 h 77"/>
                  <a:gd name="T102" fmla="*/ 0 w 130"/>
                  <a:gd name="T103" fmla="*/ 128 h 7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0" h="77">
                    <a:moveTo>
                      <a:pt x="0" y="48"/>
                    </a:moveTo>
                    <a:cubicBezTo>
                      <a:pt x="0" y="48"/>
                      <a:pt x="1" y="48"/>
                      <a:pt x="1" y="48"/>
                    </a:cubicBezTo>
                    <a:cubicBezTo>
                      <a:pt x="1" y="49"/>
                      <a:pt x="1" y="53"/>
                      <a:pt x="3" y="52"/>
                    </a:cubicBezTo>
                    <a:cubicBezTo>
                      <a:pt x="5" y="52"/>
                      <a:pt x="8" y="54"/>
                      <a:pt x="8" y="52"/>
                    </a:cubicBezTo>
                    <a:cubicBezTo>
                      <a:pt x="8" y="50"/>
                      <a:pt x="7" y="48"/>
                      <a:pt x="7" y="47"/>
                    </a:cubicBezTo>
                    <a:cubicBezTo>
                      <a:pt x="7" y="46"/>
                      <a:pt x="8" y="44"/>
                      <a:pt x="10" y="44"/>
                    </a:cubicBezTo>
                    <a:cubicBezTo>
                      <a:pt x="12" y="45"/>
                      <a:pt x="15" y="47"/>
                      <a:pt x="17" y="46"/>
                    </a:cubicBezTo>
                    <a:cubicBezTo>
                      <a:pt x="19" y="46"/>
                      <a:pt x="22" y="45"/>
                      <a:pt x="23" y="44"/>
                    </a:cubicBezTo>
                    <a:cubicBezTo>
                      <a:pt x="25" y="43"/>
                      <a:pt x="26" y="42"/>
                      <a:pt x="28" y="43"/>
                    </a:cubicBezTo>
                    <a:cubicBezTo>
                      <a:pt x="30" y="44"/>
                      <a:pt x="33" y="45"/>
                      <a:pt x="33" y="45"/>
                    </a:cubicBezTo>
                    <a:cubicBezTo>
                      <a:pt x="34" y="45"/>
                      <a:pt x="38" y="40"/>
                      <a:pt x="40" y="39"/>
                    </a:cubicBezTo>
                    <a:cubicBezTo>
                      <a:pt x="42" y="39"/>
                      <a:pt x="45" y="40"/>
                      <a:pt x="47" y="42"/>
                    </a:cubicBezTo>
                    <a:cubicBezTo>
                      <a:pt x="49" y="44"/>
                      <a:pt x="47" y="46"/>
                      <a:pt x="49" y="48"/>
                    </a:cubicBezTo>
                    <a:cubicBezTo>
                      <a:pt x="51" y="50"/>
                      <a:pt x="47" y="50"/>
                      <a:pt x="49" y="52"/>
                    </a:cubicBezTo>
                    <a:cubicBezTo>
                      <a:pt x="51" y="54"/>
                      <a:pt x="55" y="53"/>
                      <a:pt x="56" y="55"/>
                    </a:cubicBezTo>
                    <a:cubicBezTo>
                      <a:pt x="58" y="57"/>
                      <a:pt x="58" y="58"/>
                      <a:pt x="59" y="58"/>
                    </a:cubicBezTo>
                    <a:cubicBezTo>
                      <a:pt x="60" y="59"/>
                      <a:pt x="59" y="63"/>
                      <a:pt x="62" y="61"/>
                    </a:cubicBezTo>
                    <a:cubicBezTo>
                      <a:pt x="64" y="58"/>
                      <a:pt x="64" y="55"/>
                      <a:pt x="67" y="54"/>
                    </a:cubicBezTo>
                    <a:cubicBezTo>
                      <a:pt x="70" y="53"/>
                      <a:pt x="74" y="52"/>
                      <a:pt x="77" y="52"/>
                    </a:cubicBezTo>
                    <a:cubicBezTo>
                      <a:pt x="80" y="53"/>
                      <a:pt x="84" y="54"/>
                      <a:pt x="84" y="57"/>
                    </a:cubicBezTo>
                    <a:cubicBezTo>
                      <a:pt x="83" y="60"/>
                      <a:pt x="83" y="64"/>
                      <a:pt x="84" y="65"/>
                    </a:cubicBezTo>
                    <a:cubicBezTo>
                      <a:pt x="86" y="66"/>
                      <a:pt x="90" y="68"/>
                      <a:pt x="91" y="70"/>
                    </a:cubicBezTo>
                    <a:cubicBezTo>
                      <a:pt x="92" y="71"/>
                      <a:pt x="96" y="77"/>
                      <a:pt x="98" y="76"/>
                    </a:cubicBezTo>
                    <a:cubicBezTo>
                      <a:pt x="99" y="76"/>
                      <a:pt x="102" y="74"/>
                      <a:pt x="103" y="73"/>
                    </a:cubicBezTo>
                    <a:cubicBezTo>
                      <a:pt x="104" y="72"/>
                      <a:pt x="106" y="72"/>
                      <a:pt x="107" y="72"/>
                    </a:cubicBezTo>
                    <a:cubicBezTo>
                      <a:pt x="108" y="73"/>
                      <a:pt x="108" y="77"/>
                      <a:pt x="111" y="76"/>
                    </a:cubicBezTo>
                    <a:cubicBezTo>
                      <a:pt x="114" y="76"/>
                      <a:pt x="115" y="75"/>
                      <a:pt x="115" y="75"/>
                    </a:cubicBezTo>
                    <a:cubicBezTo>
                      <a:pt x="115" y="75"/>
                      <a:pt x="115" y="70"/>
                      <a:pt x="115" y="69"/>
                    </a:cubicBezTo>
                    <a:cubicBezTo>
                      <a:pt x="114" y="68"/>
                      <a:pt x="116" y="64"/>
                      <a:pt x="118" y="63"/>
                    </a:cubicBezTo>
                    <a:cubicBezTo>
                      <a:pt x="120" y="62"/>
                      <a:pt x="126" y="57"/>
                      <a:pt x="127" y="56"/>
                    </a:cubicBezTo>
                    <a:cubicBezTo>
                      <a:pt x="128" y="55"/>
                      <a:pt x="130" y="53"/>
                      <a:pt x="129" y="50"/>
                    </a:cubicBezTo>
                    <a:cubicBezTo>
                      <a:pt x="128" y="47"/>
                      <a:pt x="126" y="45"/>
                      <a:pt x="125" y="44"/>
                    </a:cubicBezTo>
                    <a:cubicBezTo>
                      <a:pt x="123" y="43"/>
                      <a:pt x="117" y="39"/>
                      <a:pt x="114" y="30"/>
                    </a:cubicBezTo>
                    <a:cubicBezTo>
                      <a:pt x="114" y="30"/>
                      <a:pt x="112" y="25"/>
                      <a:pt x="112" y="24"/>
                    </a:cubicBezTo>
                    <a:cubicBezTo>
                      <a:pt x="112" y="23"/>
                      <a:pt x="114" y="22"/>
                      <a:pt x="114" y="21"/>
                    </a:cubicBezTo>
                    <a:cubicBezTo>
                      <a:pt x="115" y="19"/>
                      <a:pt x="116" y="18"/>
                      <a:pt x="111" y="16"/>
                    </a:cubicBezTo>
                    <a:cubicBezTo>
                      <a:pt x="107" y="13"/>
                      <a:pt x="105" y="12"/>
                      <a:pt x="102" y="10"/>
                    </a:cubicBezTo>
                    <a:cubicBezTo>
                      <a:pt x="100" y="9"/>
                      <a:pt x="99" y="6"/>
                      <a:pt x="97" y="7"/>
                    </a:cubicBezTo>
                    <a:cubicBezTo>
                      <a:pt x="94" y="7"/>
                      <a:pt x="92" y="6"/>
                      <a:pt x="91" y="5"/>
                    </a:cubicBezTo>
                    <a:cubicBezTo>
                      <a:pt x="90" y="3"/>
                      <a:pt x="89" y="2"/>
                      <a:pt x="90" y="0"/>
                    </a:cubicBezTo>
                    <a:cubicBezTo>
                      <a:pt x="89" y="0"/>
                      <a:pt x="89" y="0"/>
                      <a:pt x="89" y="0"/>
                    </a:cubicBezTo>
                    <a:cubicBezTo>
                      <a:pt x="68" y="0"/>
                      <a:pt x="68" y="0"/>
                      <a:pt x="68" y="0"/>
                    </a:cubicBezTo>
                    <a:cubicBezTo>
                      <a:pt x="68" y="0"/>
                      <a:pt x="63" y="3"/>
                      <a:pt x="60" y="6"/>
                    </a:cubicBezTo>
                    <a:cubicBezTo>
                      <a:pt x="58" y="9"/>
                      <a:pt x="47" y="11"/>
                      <a:pt x="43" y="12"/>
                    </a:cubicBezTo>
                    <a:cubicBezTo>
                      <a:pt x="40" y="13"/>
                      <a:pt x="32" y="12"/>
                      <a:pt x="23" y="10"/>
                    </a:cubicBezTo>
                    <a:cubicBezTo>
                      <a:pt x="15" y="7"/>
                      <a:pt x="13" y="10"/>
                      <a:pt x="10" y="13"/>
                    </a:cubicBezTo>
                    <a:cubicBezTo>
                      <a:pt x="8" y="14"/>
                      <a:pt x="4" y="17"/>
                      <a:pt x="1" y="19"/>
                    </a:cubicBezTo>
                    <a:cubicBezTo>
                      <a:pt x="0" y="20"/>
                      <a:pt x="0" y="20"/>
                      <a:pt x="0" y="20"/>
                    </a:cubicBezTo>
                    <a:cubicBezTo>
                      <a:pt x="4" y="23"/>
                      <a:pt x="3" y="26"/>
                      <a:pt x="3" y="32"/>
                    </a:cubicBezTo>
                    <a:cubicBezTo>
                      <a:pt x="3" y="39"/>
                      <a:pt x="3" y="41"/>
                      <a:pt x="1" y="44"/>
                    </a:cubicBezTo>
                    <a:cubicBezTo>
                      <a:pt x="1" y="45"/>
                      <a:pt x="1" y="46"/>
                      <a:pt x="0" y="47"/>
                    </a:cubicBezTo>
                    <a:lnTo>
                      <a:pt x="0" y="48"/>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58" name="Freeform 46">
                <a:extLst>
                  <a:ext uri="{FF2B5EF4-FFF2-40B4-BE49-F238E27FC236}">
                    <a16:creationId xmlns:a16="http://schemas.microsoft.com/office/drawing/2014/main" id="{9330ECC5-1393-4D9A-B0EF-3EAE00AB5992}"/>
                  </a:ext>
                </a:extLst>
              </p:cNvPr>
              <p:cNvSpPr>
                <a:spLocks/>
              </p:cNvSpPr>
              <p:nvPr/>
            </p:nvSpPr>
            <p:spPr bwMode="auto">
              <a:xfrm>
                <a:off x="2659080" y="2595367"/>
                <a:ext cx="481242" cy="459611"/>
              </a:xfrm>
              <a:custGeom>
                <a:avLst/>
                <a:gdLst>
                  <a:gd name="T0" fmla="*/ 246 w 92"/>
                  <a:gd name="T1" fmla="*/ 51 h 88"/>
                  <a:gd name="T2" fmla="*/ 230 w 92"/>
                  <a:gd name="T3" fmla="*/ 59 h 88"/>
                  <a:gd name="T4" fmla="*/ 219 w 92"/>
                  <a:gd name="T5" fmla="*/ 77 h 88"/>
                  <a:gd name="T6" fmla="*/ 222 w 92"/>
                  <a:gd name="T7" fmla="*/ 104 h 88"/>
                  <a:gd name="T8" fmla="*/ 201 w 92"/>
                  <a:gd name="T9" fmla="*/ 112 h 88"/>
                  <a:gd name="T10" fmla="*/ 187 w 92"/>
                  <a:gd name="T11" fmla="*/ 118 h 88"/>
                  <a:gd name="T12" fmla="*/ 190 w 92"/>
                  <a:gd name="T13" fmla="*/ 147 h 88"/>
                  <a:gd name="T14" fmla="*/ 174 w 92"/>
                  <a:gd name="T15" fmla="*/ 158 h 88"/>
                  <a:gd name="T16" fmla="*/ 182 w 92"/>
                  <a:gd name="T17" fmla="*/ 168 h 88"/>
                  <a:gd name="T18" fmla="*/ 171 w 92"/>
                  <a:gd name="T19" fmla="*/ 179 h 88"/>
                  <a:gd name="T20" fmla="*/ 160 w 92"/>
                  <a:gd name="T21" fmla="*/ 187 h 88"/>
                  <a:gd name="T22" fmla="*/ 163 w 92"/>
                  <a:gd name="T23" fmla="*/ 200 h 88"/>
                  <a:gd name="T24" fmla="*/ 166 w 92"/>
                  <a:gd name="T25" fmla="*/ 219 h 88"/>
                  <a:gd name="T26" fmla="*/ 158 w 92"/>
                  <a:gd name="T27" fmla="*/ 232 h 88"/>
                  <a:gd name="T28" fmla="*/ 158 w 92"/>
                  <a:gd name="T29" fmla="*/ 235 h 88"/>
                  <a:gd name="T30" fmla="*/ 158 w 92"/>
                  <a:gd name="T31" fmla="*/ 232 h 88"/>
                  <a:gd name="T32" fmla="*/ 128 w 92"/>
                  <a:gd name="T33" fmla="*/ 222 h 88"/>
                  <a:gd name="T34" fmla="*/ 80 w 92"/>
                  <a:gd name="T35" fmla="*/ 227 h 88"/>
                  <a:gd name="T36" fmla="*/ 56 w 92"/>
                  <a:gd name="T37" fmla="*/ 219 h 88"/>
                  <a:gd name="T38" fmla="*/ 0 w 92"/>
                  <a:gd name="T39" fmla="*/ 203 h 88"/>
                  <a:gd name="T40" fmla="*/ 3 w 92"/>
                  <a:gd name="T41" fmla="*/ 200 h 88"/>
                  <a:gd name="T42" fmla="*/ 24 w 92"/>
                  <a:gd name="T43" fmla="*/ 158 h 88"/>
                  <a:gd name="T44" fmla="*/ 51 w 92"/>
                  <a:gd name="T45" fmla="*/ 160 h 88"/>
                  <a:gd name="T46" fmla="*/ 45 w 92"/>
                  <a:gd name="T47" fmla="*/ 128 h 88"/>
                  <a:gd name="T48" fmla="*/ 43 w 92"/>
                  <a:gd name="T49" fmla="*/ 109 h 88"/>
                  <a:gd name="T50" fmla="*/ 35 w 92"/>
                  <a:gd name="T51" fmla="*/ 88 h 88"/>
                  <a:gd name="T52" fmla="*/ 40 w 92"/>
                  <a:gd name="T53" fmla="*/ 75 h 88"/>
                  <a:gd name="T54" fmla="*/ 43 w 92"/>
                  <a:gd name="T55" fmla="*/ 56 h 88"/>
                  <a:gd name="T56" fmla="*/ 45 w 92"/>
                  <a:gd name="T57" fmla="*/ 29 h 88"/>
                  <a:gd name="T58" fmla="*/ 43 w 92"/>
                  <a:gd name="T59" fmla="*/ 19 h 88"/>
                  <a:gd name="T60" fmla="*/ 43 w 92"/>
                  <a:gd name="T61" fmla="*/ 19 h 88"/>
                  <a:gd name="T62" fmla="*/ 86 w 92"/>
                  <a:gd name="T63" fmla="*/ 16 h 88"/>
                  <a:gd name="T64" fmla="*/ 94 w 92"/>
                  <a:gd name="T65" fmla="*/ 24 h 88"/>
                  <a:gd name="T66" fmla="*/ 99 w 92"/>
                  <a:gd name="T67" fmla="*/ 35 h 88"/>
                  <a:gd name="T68" fmla="*/ 112 w 92"/>
                  <a:gd name="T69" fmla="*/ 35 h 88"/>
                  <a:gd name="T70" fmla="*/ 110 w 92"/>
                  <a:gd name="T71" fmla="*/ 21 h 88"/>
                  <a:gd name="T72" fmla="*/ 118 w 92"/>
                  <a:gd name="T73" fmla="*/ 13 h 88"/>
                  <a:gd name="T74" fmla="*/ 136 w 92"/>
                  <a:gd name="T75" fmla="*/ 19 h 88"/>
                  <a:gd name="T76" fmla="*/ 152 w 92"/>
                  <a:gd name="T77" fmla="*/ 13 h 88"/>
                  <a:gd name="T78" fmla="*/ 166 w 92"/>
                  <a:gd name="T79" fmla="*/ 11 h 88"/>
                  <a:gd name="T80" fmla="*/ 179 w 92"/>
                  <a:gd name="T81" fmla="*/ 16 h 88"/>
                  <a:gd name="T82" fmla="*/ 198 w 92"/>
                  <a:gd name="T83" fmla="*/ 0 h 88"/>
                  <a:gd name="T84" fmla="*/ 217 w 92"/>
                  <a:gd name="T85" fmla="*/ 8 h 88"/>
                  <a:gd name="T86" fmla="*/ 222 w 92"/>
                  <a:gd name="T87" fmla="*/ 24 h 88"/>
                  <a:gd name="T88" fmla="*/ 222 w 92"/>
                  <a:gd name="T89" fmla="*/ 35 h 88"/>
                  <a:gd name="T90" fmla="*/ 241 w 92"/>
                  <a:gd name="T91" fmla="*/ 43 h 88"/>
                  <a:gd name="T92" fmla="*/ 246 w 92"/>
                  <a:gd name="T93" fmla="*/ 48 h 88"/>
                  <a:gd name="T94" fmla="*/ 246 w 92"/>
                  <a:gd name="T95" fmla="*/ 51 h 8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2" h="88">
                    <a:moveTo>
                      <a:pt x="92" y="19"/>
                    </a:moveTo>
                    <a:cubicBezTo>
                      <a:pt x="90" y="20"/>
                      <a:pt x="88" y="21"/>
                      <a:pt x="86" y="22"/>
                    </a:cubicBezTo>
                    <a:cubicBezTo>
                      <a:pt x="83" y="23"/>
                      <a:pt x="81" y="24"/>
                      <a:pt x="82" y="29"/>
                    </a:cubicBezTo>
                    <a:cubicBezTo>
                      <a:pt x="83" y="35"/>
                      <a:pt x="86" y="36"/>
                      <a:pt x="83" y="39"/>
                    </a:cubicBezTo>
                    <a:cubicBezTo>
                      <a:pt x="79" y="41"/>
                      <a:pt x="76" y="40"/>
                      <a:pt x="75" y="42"/>
                    </a:cubicBezTo>
                    <a:cubicBezTo>
                      <a:pt x="74" y="44"/>
                      <a:pt x="68" y="38"/>
                      <a:pt x="70" y="44"/>
                    </a:cubicBezTo>
                    <a:cubicBezTo>
                      <a:pt x="72" y="49"/>
                      <a:pt x="73" y="53"/>
                      <a:pt x="71" y="55"/>
                    </a:cubicBezTo>
                    <a:cubicBezTo>
                      <a:pt x="68" y="58"/>
                      <a:pt x="63" y="56"/>
                      <a:pt x="65" y="59"/>
                    </a:cubicBezTo>
                    <a:cubicBezTo>
                      <a:pt x="68" y="62"/>
                      <a:pt x="69" y="62"/>
                      <a:pt x="68" y="63"/>
                    </a:cubicBezTo>
                    <a:cubicBezTo>
                      <a:pt x="67" y="65"/>
                      <a:pt x="67" y="65"/>
                      <a:pt x="64" y="67"/>
                    </a:cubicBezTo>
                    <a:cubicBezTo>
                      <a:pt x="62" y="70"/>
                      <a:pt x="61" y="68"/>
                      <a:pt x="60" y="70"/>
                    </a:cubicBezTo>
                    <a:cubicBezTo>
                      <a:pt x="60" y="72"/>
                      <a:pt x="59" y="72"/>
                      <a:pt x="61" y="75"/>
                    </a:cubicBezTo>
                    <a:cubicBezTo>
                      <a:pt x="62" y="78"/>
                      <a:pt x="63" y="79"/>
                      <a:pt x="62" y="82"/>
                    </a:cubicBezTo>
                    <a:cubicBezTo>
                      <a:pt x="62" y="85"/>
                      <a:pt x="59" y="83"/>
                      <a:pt x="59" y="87"/>
                    </a:cubicBezTo>
                    <a:cubicBezTo>
                      <a:pt x="59" y="87"/>
                      <a:pt x="59" y="87"/>
                      <a:pt x="59" y="88"/>
                    </a:cubicBezTo>
                    <a:cubicBezTo>
                      <a:pt x="59" y="87"/>
                      <a:pt x="59" y="87"/>
                      <a:pt x="59" y="87"/>
                    </a:cubicBezTo>
                    <a:cubicBezTo>
                      <a:pt x="55" y="85"/>
                      <a:pt x="51" y="83"/>
                      <a:pt x="48" y="83"/>
                    </a:cubicBezTo>
                    <a:cubicBezTo>
                      <a:pt x="41" y="83"/>
                      <a:pt x="34" y="88"/>
                      <a:pt x="30" y="85"/>
                    </a:cubicBezTo>
                    <a:cubicBezTo>
                      <a:pt x="25" y="82"/>
                      <a:pt x="28" y="81"/>
                      <a:pt x="21" y="82"/>
                    </a:cubicBezTo>
                    <a:cubicBezTo>
                      <a:pt x="14" y="83"/>
                      <a:pt x="7" y="84"/>
                      <a:pt x="0" y="76"/>
                    </a:cubicBezTo>
                    <a:cubicBezTo>
                      <a:pt x="1" y="75"/>
                      <a:pt x="1" y="75"/>
                      <a:pt x="1" y="75"/>
                    </a:cubicBezTo>
                    <a:cubicBezTo>
                      <a:pt x="9" y="59"/>
                      <a:pt x="9" y="59"/>
                      <a:pt x="9" y="59"/>
                    </a:cubicBezTo>
                    <a:cubicBezTo>
                      <a:pt x="19" y="60"/>
                      <a:pt x="19" y="60"/>
                      <a:pt x="19" y="60"/>
                    </a:cubicBezTo>
                    <a:cubicBezTo>
                      <a:pt x="19" y="60"/>
                      <a:pt x="19" y="50"/>
                      <a:pt x="17" y="48"/>
                    </a:cubicBezTo>
                    <a:cubicBezTo>
                      <a:pt x="15" y="45"/>
                      <a:pt x="17" y="43"/>
                      <a:pt x="16" y="41"/>
                    </a:cubicBezTo>
                    <a:cubicBezTo>
                      <a:pt x="16" y="38"/>
                      <a:pt x="14" y="36"/>
                      <a:pt x="13" y="33"/>
                    </a:cubicBezTo>
                    <a:cubicBezTo>
                      <a:pt x="13" y="31"/>
                      <a:pt x="14" y="31"/>
                      <a:pt x="15" y="28"/>
                    </a:cubicBezTo>
                    <a:cubicBezTo>
                      <a:pt x="15" y="26"/>
                      <a:pt x="16" y="22"/>
                      <a:pt x="16" y="21"/>
                    </a:cubicBezTo>
                    <a:cubicBezTo>
                      <a:pt x="16" y="20"/>
                      <a:pt x="18" y="12"/>
                      <a:pt x="17" y="11"/>
                    </a:cubicBezTo>
                    <a:cubicBezTo>
                      <a:pt x="17" y="10"/>
                      <a:pt x="16" y="7"/>
                      <a:pt x="16" y="7"/>
                    </a:cubicBezTo>
                    <a:cubicBezTo>
                      <a:pt x="16" y="7"/>
                      <a:pt x="16" y="7"/>
                      <a:pt x="16" y="7"/>
                    </a:cubicBezTo>
                    <a:cubicBezTo>
                      <a:pt x="32" y="6"/>
                      <a:pt x="32" y="6"/>
                      <a:pt x="32" y="6"/>
                    </a:cubicBezTo>
                    <a:cubicBezTo>
                      <a:pt x="32" y="6"/>
                      <a:pt x="34" y="8"/>
                      <a:pt x="35" y="9"/>
                    </a:cubicBezTo>
                    <a:cubicBezTo>
                      <a:pt x="35" y="10"/>
                      <a:pt x="35" y="14"/>
                      <a:pt x="37" y="13"/>
                    </a:cubicBezTo>
                    <a:cubicBezTo>
                      <a:pt x="39" y="13"/>
                      <a:pt x="42" y="15"/>
                      <a:pt x="42" y="13"/>
                    </a:cubicBezTo>
                    <a:cubicBezTo>
                      <a:pt x="42" y="11"/>
                      <a:pt x="41" y="9"/>
                      <a:pt x="41" y="8"/>
                    </a:cubicBezTo>
                    <a:cubicBezTo>
                      <a:pt x="41" y="7"/>
                      <a:pt x="42" y="5"/>
                      <a:pt x="44" y="5"/>
                    </a:cubicBezTo>
                    <a:cubicBezTo>
                      <a:pt x="46" y="6"/>
                      <a:pt x="49" y="8"/>
                      <a:pt x="51" y="7"/>
                    </a:cubicBezTo>
                    <a:cubicBezTo>
                      <a:pt x="53" y="7"/>
                      <a:pt x="56" y="6"/>
                      <a:pt x="57" y="5"/>
                    </a:cubicBezTo>
                    <a:cubicBezTo>
                      <a:pt x="59" y="4"/>
                      <a:pt x="60" y="3"/>
                      <a:pt x="62" y="4"/>
                    </a:cubicBezTo>
                    <a:cubicBezTo>
                      <a:pt x="64" y="5"/>
                      <a:pt x="67" y="6"/>
                      <a:pt x="67" y="6"/>
                    </a:cubicBezTo>
                    <a:cubicBezTo>
                      <a:pt x="68" y="6"/>
                      <a:pt x="72" y="1"/>
                      <a:pt x="74" y="0"/>
                    </a:cubicBezTo>
                    <a:cubicBezTo>
                      <a:pt x="76" y="0"/>
                      <a:pt x="79" y="1"/>
                      <a:pt x="81" y="3"/>
                    </a:cubicBezTo>
                    <a:cubicBezTo>
                      <a:pt x="83" y="5"/>
                      <a:pt x="81" y="7"/>
                      <a:pt x="83" y="9"/>
                    </a:cubicBezTo>
                    <a:cubicBezTo>
                      <a:pt x="85" y="11"/>
                      <a:pt x="81" y="11"/>
                      <a:pt x="83" y="13"/>
                    </a:cubicBezTo>
                    <a:cubicBezTo>
                      <a:pt x="85" y="15"/>
                      <a:pt x="89" y="14"/>
                      <a:pt x="90" y="16"/>
                    </a:cubicBezTo>
                    <a:cubicBezTo>
                      <a:pt x="91" y="17"/>
                      <a:pt x="91" y="18"/>
                      <a:pt x="92" y="18"/>
                    </a:cubicBezTo>
                    <a:lnTo>
                      <a:pt x="92" y="19"/>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59" name="Freeform 47">
                <a:extLst>
                  <a:ext uri="{FF2B5EF4-FFF2-40B4-BE49-F238E27FC236}">
                    <a16:creationId xmlns:a16="http://schemas.microsoft.com/office/drawing/2014/main" id="{DF6E6D8B-F980-43BC-A561-5D856C4BD863}"/>
                  </a:ext>
                </a:extLst>
              </p:cNvPr>
              <p:cNvSpPr>
                <a:spLocks/>
              </p:cNvSpPr>
              <p:nvPr/>
            </p:nvSpPr>
            <p:spPr bwMode="auto">
              <a:xfrm>
                <a:off x="2968171" y="2663819"/>
                <a:ext cx="524280" cy="490903"/>
              </a:xfrm>
              <a:custGeom>
                <a:avLst/>
                <a:gdLst>
                  <a:gd name="T0" fmla="*/ 126 w 100"/>
                  <a:gd name="T1" fmla="*/ 248 h 94"/>
                  <a:gd name="T2" fmla="*/ 121 w 100"/>
                  <a:gd name="T3" fmla="*/ 246 h 94"/>
                  <a:gd name="T4" fmla="*/ 88 w 100"/>
                  <a:gd name="T5" fmla="*/ 246 h 94"/>
                  <a:gd name="T6" fmla="*/ 72 w 100"/>
                  <a:gd name="T7" fmla="*/ 248 h 94"/>
                  <a:gd name="T8" fmla="*/ 46 w 100"/>
                  <a:gd name="T9" fmla="*/ 240 h 94"/>
                  <a:gd name="T10" fmla="*/ 48 w 100"/>
                  <a:gd name="T11" fmla="*/ 216 h 94"/>
                  <a:gd name="T12" fmla="*/ 19 w 100"/>
                  <a:gd name="T13" fmla="*/ 214 h 94"/>
                  <a:gd name="T14" fmla="*/ 0 w 100"/>
                  <a:gd name="T15" fmla="*/ 200 h 94"/>
                  <a:gd name="T16" fmla="*/ 0 w 100"/>
                  <a:gd name="T17" fmla="*/ 200 h 94"/>
                  <a:gd name="T18" fmla="*/ 0 w 100"/>
                  <a:gd name="T19" fmla="*/ 198 h 94"/>
                  <a:gd name="T20" fmla="*/ 8 w 100"/>
                  <a:gd name="T21" fmla="*/ 184 h 94"/>
                  <a:gd name="T22" fmla="*/ 5 w 100"/>
                  <a:gd name="T23" fmla="*/ 166 h 94"/>
                  <a:gd name="T24" fmla="*/ 3 w 100"/>
                  <a:gd name="T25" fmla="*/ 152 h 94"/>
                  <a:gd name="T26" fmla="*/ 13 w 100"/>
                  <a:gd name="T27" fmla="*/ 144 h 94"/>
                  <a:gd name="T28" fmla="*/ 24 w 100"/>
                  <a:gd name="T29" fmla="*/ 134 h 94"/>
                  <a:gd name="T30" fmla="*/ 16 w 100"/>
                  <a:gd name="T31" fmla="*/ 123 h 94"/>
                  <a:gd name="T32" fmla="*/ 32 w 100"/>
                  <a:gd name="T33" fmla="*/ 112 h 94"/>
                  <a:gd name="T34" fmla="*/ 29 w 100"/>
                  <a:gd name="T35" fmla="*/ 83 h 94"/>
                  <a:gd name="T36" fmla="*/ 43 w 100"/>
                  <a:gd name="T37" fmla="*/ 77 h 94"/>
                  <a:gd name="T38" fmla="*/ 64 w 100"/>
                  <a:gd name="T39" fmla="*/ 69 h 94"/>
                  <a:gd name="T40" fmla="*/ 62 w 100"/>
                  <a:gd name="T41" fmla="*/ 43 h 94"/>
                  <a:gd name="T42" fmla="*/ 72 w 100"/>
                  <a:gd name="T43" fmla="*/ 24 h 94"/>
                  <a:gd name="T44" fmla="*/ 88 w 100"/>
                  <a:gd name="T45" fmla="*/ 13 h 94"/>
                  <a:gd name="T46" fmla="*/ 88 w 100"/>
                  <a:gd name="T47" fmla="*/ 13 h 94"/>
                  <a:gd name="T48" fmla="*/ 91 w 100"/>
                  <a:gd name="T49" fmla="*/ 16 h 94"/>
                  <a:gd name="T50" fmla="*/ 99 w 100"/>
                  <a:gd name="T51" fmla="*/ 24 h 94"/>
                  <a:gd name="T52" fmla="*/ 113 w 100"/>
                  <a:gd name="T53" fmla="*/ 5 h 94"/>
                  <a:gd name="T54" fmla="*/ 139 w 100"/>
                  <a:gd name="T55" fmla="*/ 0 h 94"/>
                  <a:gd name="T56" fmla="*/ 158 w 100"/>
                  <a:gd name="T57" fmla="*/ 13 h 94"/>
                  <a:gd name="T58" fmla="*/ 158 w 100"/>
                  <a:gd name="T59" fmla="*/ 35 h 94"/>
                  <a:gd name="T60" fmla="*/ 177 w 100"/>
                  <a:gd name="T61" fmla="*/ 48 h 94"/>
                  <a:gd name="T62" fmla="*/ 196 w 100"/>
                  <a:gd name="T63" fmla="*/ 64 h 94"/>
                  <a:gd name="T64" fmla="*/ 209 w 100"/>
                  <a:gd name="T65" fmla="*/ 56 h 94"/>
                  <a:gd name="T66" fmla="*/ 220 w 100"/>
                  <a:gd name="T67" fmla="*/ 53 h 94"/>
                  <a:gd name="T68" fmla="*/ 230 w 100"/>
                  <a:gd name="T69" fmla="*/ 64 h 94"/>
                  <a:gd name="T70" fmla="*/ 241 w 100"/>
                  <a:gd name="T71" fmla="*/ 61 h 94"/>
                  <a:gd name="T72" fmla="*/ 252 w 100"/>
                  <a:gd name="T73" fmla="*/ 75 h 94"/>
                  <a:gd name="T74" fmla="*/ 263 w 100"/>
                  <a:gd name="T75" fmla="*/ 93 h 94"/>
                  <a:gd name="T76" fmla="*/ 260 w 100"/>
                  <a:gd name="T77" fmla="*/ 104 h 94"/>
                  <a:gd name="T78" fmla="*/ 244 w 100"/>
                  <a:gd name="T79" fmla="*/ 107 h 94"/>
                  <a:gd name="T80" fmla="*/ 244 w 100"/>
                  <a:gd name="T81" fmla="*/ 128 h 94"/>
                  <a:gd name="T82" fmla="*/ 244 w 100"/>
                  <a:gd name="T83" fmla="*/ 136 h 94"/>
                  <a:gd name="T84" fmla="*/ 255 w 100"/>
                  <a:gd name="T85" fmla="*/ 152 h 94"/>
                  <a:gd name="T86" fmla="*/ 247 w 100"/>
                  <a:gd name="T87" fmla="*/ 160 h 94"/>
                  <a:gd name="T88" fmla="*/ 230 w 100"/>
                  <a:gd name="T89" fmla="*/ 163 h 94"/>
                  <a:gd name="T90" fmla="*/ 222 w 100"/>
                  <a:gd name="T91" fmla="*/ 187 h 94"/>
                  <a:gd name="T92" fmla="*/ 214 w 100"/>
                  <a:gd name="T93" fmla="*/ 198 h 94"/>
                  <a:gd name="T94" fmla="*/ 204 w 100"/>
                  <a:gd name="T95" fmla="*/ 211 h 94"/>
                  <a:gd name="T96" fmla="*/ 196 w 100"/>
                  <a:gd name="T97" fmla="*/ 214 h 94"/>
                  <a:gd name="T98" fmla="*/ 177 w 100"/>
                  <a:gd name="T99" fmla="*/ 230 h 94"/>
                  <a:gd name="T100" fmla="*/ 145 w 100"/>
                  <a:gd name="T101" fmla="*/ 248 h 94"/>
                  <a:gd name="T102" fmla="*/ 129 w 100"/>
                  <a:gd name="T103" fmla="*/ 246 h 94"/>
                  <a:gd name="T104" fmla="*/ 129 w 100"/>
                  <a:gd name="T105" fmla="*/ 248 h 94"/>
                  <a:gd name="T106" fmla="*/ 126 w 100"/>
                  <a:gd name="T107" fmla="*/ 248 h 9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100" h="94">
                    <a:moveTo>
                      <a:pt x="47" y="93"/>
                    </a:moveTo>
                    <a:cubicBezTo>
                      <a:pt x="45" y="92"/>
                      <a:pt x="45" y="92"/>
                      <a:pt x="45" y="92"/>
                    </a:cubicBezTo>
                    <a:cubicBezTo>
                      <a:pt x="33" y="92"/>
                      <a:pt x="33" y="92"/>
                      <a:pt x="33" y="92"/>
                    </a:cubicBezTo>
                    <a:cubicBezTo>
                      <a:pt x="27" y="93"/>
                      <a:pt x="27" y="93"/>
                      <a:pt x="27" y="93"/>
                    </a:cubicBezTo>
                    <a:cubicBezTo>
                      <a:pt x="22" y="91"/>
                      <a:pt x="17" y="90"/>
                      <a:pt x="17" y="90"/>
                    </a:cubicBezTo>
                    <a:cubicBezTo>
                      <a:pt x="18" y="81"/>
                      <a:pt x="18" y="81"/>
                      <a:pt x="18" y="81"/>
                    </a:cubicBezTo>
                    <a:cubicBezTo>
                      <a:pt x="7" y="80"/>
                      <a:pt x="7" y="80"/>
                      <a:pt x="7" y="80"/>
                    </a:cubicBezTo>
                    <a:cubicBezTo>
                      <a:pt x="7" y="80"/>
                      <a:pt x="4" y="77"/>
                      <a:pt x="0" y="75"/>
                    </a:cubicBezTo>
                    <a:cubicBezTo>
                      <a:pt x="0" y="75"/>
                      <a:pt x="0" y="75"/>
                      <a:pt x="0" y="75"/>
                    </a:cubicBezTo>
                    <a:cubicBezTo>
                      <a:pt x="0" y="74"/>
                      <a:pt x="0" y="74"/>
                      <a:pt x="0" y="74"/>
                    </a:cubicBezTo>
                    <a:cubicBezTo>
                      <a:pt x="0" y="70"/>
                      <a:pt x="3" y="72"/>
                      <a:pt x="3" y="69"/>
                    </a:cubicBezTo>
                    <a:cubicBezTo>
                      <a:pt x="4" y="66"/>
                      <a:pt x="3" y="65"/>
                      <a:pt x="2" y="62"/>
                    </a:cubicBezTo>
                    <a:cubicBezTo>
                      <a:pt x="0" y="59"/>
                      <a:pt x="1" y="59"/>
                      <a:pt x="1" y="57"/>
                    </a:cubicBezTo>
                    <a:cubicBezTo>
                      <a:pt x="2" y="55"/>
                      <a:pt x="3" y="57"/>
                      <a:pt x="5" y="54"/>
                    </a:cubicBezTo>
                    <a:cubicBezTo>
                      <a:pt x="8" y="52"/>
                      <a:pt x="8" y="52"/>
                      <a:pt x="9" y="50"/>
                    </a:cubicBezTo>
                    <a:cubicBezTo>
                      <a:pt x="10" y="49"/>
                      <a:pt x="9" y="49"/>
                      <a:pt x="6" y="46"/>
                    </a:cubicBezTo>
                    <a:cubicBezTo>
                      <a:pt x="4" y="43"/>
                      <a:pt x="9" y="45"/>
                      <a:pt x="12" y="42"/>
                    </a:cubicBezTo>
                    <a:cubicBezTo>
                      <a:pt x="14" y="40"/>
                      <a:pt x="13" y="36"/>
                      <a:pt x="11" y="31"/>
                    </a:cubicBezTo>
                    <a:cubicBezTo>
                      <a:pt x="9" y="25"/>
                      <a:pt x="15" y="31"/>
                      <a:pt x="16" y="29"/>
                    </a:cubicBezTo>
                    <a:cubicBezTo>
                      <a:pt x="17" y="27"/>
                      <a:pt x="20" y="28"/>
                      <a:pt x="24" y="26"/>
                    </a:cubicBezTo>
                    <a:cubicBezTo>
                      <a:pt x="27" y="23"/>
                      <a:pt x="24" y="22"/>
                      <a:pt x="23" y="16"/>
                    </a:cubicBezTo>
                    <a:cubicBezTo>
                      <a:pt x="22" y="11"/>
                      <a:pt x="24" y="10"/>
                      <a:pt x="27" y="9"/>
                    </a:cubicBezTo>
                    <a:cubicBezTo>
                      <a:pt x="29" y="8"/>
                      <a:pt x="31" y="7"/>
                      <a:pt x="33" y="5"/>
                    </a:cubicBezTo>
                    <a:cubicBezTo>
                      <a:pt x="33" y="5"/>
                      <a:pt x="33" y="5"/>
                      <a:pt x="33" y="5"/>
                    </a:cubicBezTo>
                    <a:cubicBezTo>
                      <a:pt x="33" y="6"/>
                      <a:pt x="34" y="6"/>
                      <a:pt x="34" y="6"/>
                    </a:cubicBezTo>
                    <a:cubicBezTo>
                      <a:pt x="35" y="7"/>
                      <a:pt x="34" y="11"/>
                      <a:pt x="37" y="9"/>
                    </a:cubicBezTo>
                    <a:cubicBezTo>
                      <a:pt x="39" y="6"/>
                      <a:pt x="39" y="3"/>
                      <a:pt x="42" y="2"/>
                    </a:cubicBezTo>
                    <a:cubicBezTo>
                      <a:pt x="45" y="1"/>
                      <a:pt x="49" y="0"/>
                      <a:pt x="52" y="0"/>
                    </a:cubicBezTo>
                    <a:cubicBezTo>
                      <a:pt x="55" y="1"/>
                      <a:pt x="59" y="2"/>
                      <a:pt x="59" y="5"/>
                    </a:cubicBezTo>
                    <a:cubicBezTo>
                      <a:pt x="58" y="8"/>
                      <a:pt x="58" y="12"/>
                      <a:pt x="59" y="13"/>
                    </a:cubicBezTo>
                    <a:cubicBezTo>
                      <a:pt x="61" y="14"/>
                      <a:pt x="65" y="16"/>
                      <a:pt x="66" y="18"/>
                    </a:cubicBezTo>
                    <a:cubicBezTo>
                      <a:pt x="67" y="19"/>
                      <a:pt x="71" y="25"/>
                      <a:pt x="73" y="24"/>
                    </a:cubicBezTo>
                    <a:cubicBezTo>
                      <a:pt x="74" y="24"/>
                      <a:pt x="77" y="22"/>
                      <a:pt x="78" y="21"/>
                    </a:cubicBezTo>
                    <a:cubicBezTo>
                      <a:pt x="79" y="20"/>
                      <a:pt x="81" y="20"/>
                      <a:pt x="82" y="20"/>
                    </a:cubicBezTo>
                    <a:cubicBezTo>
                      <a:pt x="83" y="21"/>
                      <a:pt x="83" y="25"/>
                      <a:pt x="86" y="24"/>
                    </a:cubicBezTo>
                    <a:cubicBezTo>
                      <a:pt x="89" y="24"/>
                      <a:pt x="90" y="23"/>
                      <a:pt x="90" y="23"/>
                    </a:cubicBezTo>
                    <a:cubicBezTo>
                      <a:pt x="90" y="23"/>
                      <a:pt x="93" y="27"/>
                      <a:pt x="94" y="28"/>
                    </a:cubicBezTo>
                    <a:cubicBezTo>
                      <a:pt x="96" y="30"/>
                      <a:pt x="98" y="34"/>
                      <a:pt x="98" y="35"/>
                    </a:cubicBezTo>
                    <a:cubicBezTo>
                      <a:pt x="98" y="36"/>
                      <a:pt x="100" y="39"/>
                      <a:pt x="97" y="39"/>
                    </a:cubicBezTo>
                    <a:cubicBezTo>
                      <a:pt x="95" y="40"/>
                      <a:pt x="92" y="38"/>
                      <a:pt x="91" y="40"/>
                    </a:cubicBezTo>
                    <a:cubicBezTo>
                      <a:pt x="89" y="42"/>
                      <a:pt x="91" y="46"/>
                      <a:pt x="91" y="48"/>
                    </a:cubicBezTo>
                    <a:cubicBezTo>
                      <a:pt x="91" y="51"/>
                      <a:pt x="89" y="49"/>
                      <a:pt x="91" y="51"/>
                    </a:cubicBezTo>
                    <a:cubicBezTo>
                      <a:pt x="93" y="54"/>
                      <a:pt x="94" y="55"/>
                      <a:pt x="95" y="57"/>
                    </a:cubicBezTo>
                    <a:cubicBezTo>
                      <a:pt x="96" y="59"/>
                      <a:pt x="94" y="60"/>
                      <a:pt x="92" y="60"/>
                    </a:cubicBezTo>
                    <a:cubicBezTo>
                      <a:pt x="90" y="60"/>
                      <a:pt x="87" y="58"/>
                      <a:pt x="86" y="61"/>
                    </a:cubicBezTo>
                    <a:cubicBezTo>
                      <a:pt x="85" y="65"/>
                      <a:pt x="84" y="68"/>
                      <a:pt x="83" y="70"/>
                    </a:cubicBezTo>
                    <a:cubicBezTo>
                      <a:pt x="82" y="71"/>
                      <a:pt x="80" y="72"/>
                      <a:pt x="80" y="74"/>
                    </a:cubicBezTo>
                    <a:cubicBezTo>
                      <a:pt x="79" y="77"/>
                      <a:pt x="79" y="80"/>
                      <a:pt x="76" y="79"/>
                    </a:cubicBezTo>
                    <a:cubicBezTo>
                      <a:pt x="74" y="78"/>
                      <a:pt x="75" y="77"/>
                      <a:pt x="73" y="80"/>
                    </a:cubicBezTo>
                    <a:cubicBezTo>
                      <a:pt x="71" y="82"/>
                      <a:pt x="70" y="83"/>
                      <a:pt x="66" y="86"/>
                    </a:cubicBezTo>
                    <a:cubicBezTo>
                      <a:pt x="62" y="89"/>
                      <a:pt x="59" y="94"/>
                      <a:pt x="54" y="93"/>
                    </a:cubicBezTo>
                    <a:cubicBezTo>
                      <a:pt x="49" y="92"/>
                      <a:pt x="48" y="92"/>
                      <a:pt x="48" y="92"/>
                    </a:cubicBezTo>
                    <a:cubicBezTo>
                      <a:pt x="48" y="92"/>
                      <a:pt x="48" y="92"/>
                      <a:pt x="48" y="93"/>
                    </a:cubicBezTo>
                    <a:lnTo>
                      <a:pt x="47" y="93"/>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60" name="Freeform 48">
                <a:extLst>
                  <a:ext uri="{FF2B5EF4-FFF2-40B4-BE49-F238E27FC236}">
                    <a16:creationId xmlns:a16="http://schemas.microsoft.com/office/drawing/2014/main" id="{7280E4DF-F000-40A1-BEBD-DE80183145DF}"/>
                  </a:ext>
                </a:extLst>
              </p:cNvPr>
              <p:cNvSpPr>
                <a:spLocks/>
              </p:cNvSpPr>
              <p:nvPr/>
            </p:nvSpPr>
            <p:spPr bwMode="auto">
              <a:xfrm>
                <a:off x="2584742" y="2992392"/>
                <a:ext cx="633831" cy="471345"/>
              </a:xfrm>
              <a:custGeom>
                <a:avLst/>
                <a:gdLst>
                  <a:gd name="T0" fmla="*/ 321 w 121"/>
                  <a:gd name="T1" fmla="*/ 80 h 90"/>
                  <a:gd name="T2" fmla="*/ 316 w 121"/>
                  <a:gd name="T3" fmla="*/ 78 h 90"/>
                  <a:gd name="T4" fmla="*/ 284 w 121"/>
                  <a:gd name="T5" fmla="*/ 78 h 90"/>
                  <a:gd name="T6" fmla="*/ 268 w 121"/>
                  <a:gd name="T7" fmla="*/ 80 h 90"/>
                  <a:gd name="T8" fmla="*/ 241 w 121"/>
                  <a:gd name="T9" fmla="*/ 72 h 90"/>
                  <a:gd name="T10" fmla="*/ 244 w 121"/>
                  <a:gd name="T11" fmla="*/ 48 h 90"/>
                  <a:gd name="T12" fmla="*/ 214 w 121"/>
                  <a:gd name="T13" fmla="*/ 46 h 90"/>
                  <a:gd name="T14" fmla="*/ 166 w 121"/>
                  <a:gd name="T15" fmla="*/ 19 h 90"/>
                  <a:gd name="T16" fmla="*/ 118 w 121"/>
                  <a:gd name="T17" fmla="*/ 24 h 90"/>
                  <a:gd name="T18" fmla="*/ 94 w 121"/>
                  <a:gd name="T19" fmla="*/ 16 h 90"/>
                  <a:gd name="T20" fmla="*/ 37 w 121"/>
                  <a:gd name="T21" fmla="*/ 0 h 90"/>
                  <a:gd name="T22" fmla="*/ 37 w 121"/>
                  <a:gd name="T23" fmla="*/ 0 h 90"/>
                  <a:gd name="T24" fmla="*/ 46 w 121"/>
                  <a:gd name="T25" fmla="*/ 32 h 90"/>
                  <a:gd name="T26" fmla="*/ 64 w 121"/>
                  <a:gd name="T27" fmla="*/ 59 h 90"/>
                  <a:gd name="T28" fmla="*/ 83 w 121"/>
                  <a:gd name="T29" fmla="*/ 70 h 90"/>
                  <a:gd name="T30" fmla="*/ 67 w 121"/>
                  <a:gd name="T31" fmla="*/ 78 h 90"/>
                  <a:gd name="T32" fmla="*/ 59 w 121"/>
                  <a:gd name="T33" fmla="*/ 78 h 90"/>
                  <a:gd name="T34" fmla="*/ 75 w 121"/>
                  <a:gd name="T35" fmla="*/ 96 h 90"/>
                  <a:gd name="T36" fmla="*/ 96 w 121"/>
                  <a:gd name="T37" fmla="*/ 112 h 90"/>
                  <a:gd name="T38" fmla="*/ 75 w 121"/>
                  <a:gd name="T39" fmla="*/ 115 h 90"/>
                  <a:gd name="T40" fmla="*/ 27 w 121"/>
                  <a:gd name="T41" fmla="*/ 129 h 90"/>
                  <a:gd name="T42" fmla="*/ 0 w 121"/>
                  <a:gd name="T43" fmla="*/ 139 h 90"/>
                  <a:gd name="T44" fmla="*/ 27 w 121"/>
                  <a:gd name="T45" fmla="*/ 169 h 90"/>
                  <a:gd name="T46" fmla="*/ 48 w 121"/>
                  <a:gd name="T47" fmla="*/ 179 h 90"/>
                  <a:gd name="T48" fmla="*/ 37 w 121"/>
                  <a:gd name="T49" fmla="*/ 204 h 90"/>
                  <a:gd name="T50" fmla="*/ 54 w 121"/>
                  <a:gd name="T51" fmla="*/ 222 h 90"/>
                  <a:gd name="T52" fmla="*/ 51 w 121"/>
                  <a:gd name="T53" fmla="*/ 230 h 90"/>
                  <a:gd name="T54" fmla="*/ 54 w 121"/>
                  <a:gd name="T55" fmla="*/ 230 h 90"/>
                  <a:gd name="T56" fmla="*/ 70 w 121"/>
                  <a:gd name="T57" fmla="*/ 233 h 90"/>
                  <a:gd name="T58" fmla="*/ 88 w 121"/>
                  <a:gd name="T59" fmla="*/ 236 h 90"/>
                  <a:gd name="T60" fmla="*/ 99 w 121"/>
                  <a:gd name="T61" fmla="*/ 238 h 90"/>
                  <a:gd name="T62" fmla="*/ 99 w 121"/>
                  <a:gd name="T63" fmla="*/ 238 h 90"/>
                  <a:gd name="T64" fmla="*/ 99 w 121"/>
                  <a:gd name="T65" fmla="*/ 238 h 90"/>
                  <a:gd name="T66" fmla="*/ 158 w 121"/>
                  <a:gd name="T67" fmla="*/ 241 h 90"/>
                  <a:gd name="T68" fmla="*/ 166 w 121"/>
                  <a:gd name="T69" fmla="*/ 230 h 90"/>
                  <a:gd name="T70" fmla="*/ 171 w 121"/>
                  <a:gd name="T71" fmla="*/ 220 h 90"/>
                  <a:gd name="T72" fmla="*/ 182 w 121"/>
                  <a:gd name="T73" fmla="*/ 212 h 90"/>
                  <a:gd name="T74" fmla="*/ 230 w 121"/>
                  <a:gd name="T75" fmla="*/ 220 h 90"/>
                  <a:gd name="T76" fmla="*/ 246 w 121"/>
                  <a:gd name="T77" fmla="*/ 225 h 90"/>
                  <a:gd name="T78" fmla="*/ 260 w 121"/>
                  <a:gd name="T79" fmla="*/ 238 h 90"/>
                  <a:gd name="T80" fmla="*/ 287 w 121"/>
                  <a:gd name="T81" fmla="*/ 206 h 90"/>
                  <a:gd name="T82" fmla="*/ 284 w 121"/>
                  <a:gd name="T83" fmla="*/ 185 h 90"/>
                  <a:gd name="T84" fmla="*/ 292 w 121"/>
                  <a:gd name="T85" fmla="*/ 171 h 90"/>
                  <a:gd name="T86" fmla="*/ 297 w 121"/>
                  <a:gd name="T87" fmla="*/ 155 h 90"/>
                  <a:gd name="T88" fmla="*/ 303 w 121"/>
                  <a:gd name="T89" fmla="*/ 131 h 90"/>
                  <a:gd name="T90" fmla="*/ 311 w 121"/>
                  <a:gd name="T91" fmla="*/ 115 h 90"/>
                  <a:gd name="T92" fmla="*/ 321 w 121"/>
                  <a:gd name="T93" fmla="*/ 94 h 90"/>
                  <a:gd name="T94" fmla="*/ 324 w 121"/>
                  <a:gd name="T95" fmla="*/ 80 h 90"/>
                  <a:gd name="T96" fmla="*/ 321 w 121"/>
                  <a:gd name="T97" fmla="*/ 80 h 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1" h="90">
                    <a:moveTo>
                      <a:pt x="120" y="30"/>
                    </a:moveTo>
                    <a:cubicBezTo>
                      <a:pt x="118" y="29"/>
                      <a:pt x="118" y="29"/>
                      <a:pt x="118" y="29"/>
                    </a:cubicBezTo>
                    <a:cubicBezTo>
                      <a:pt x="106" y="29"/>
                      <a:pt x="106" y="29"/>
                      <a:pt x="106" y="29"/>
                    </a:cubicBezTo>
                    <a:cubicBezTo>
                      <a:pt x="100" y="30"/>
                      <a:pt x="100" y="30"/>
                      <a:pt x="100" y="30"/>
                    </a:cubicBezTo>
                    <a:cubicBezTo>
                      <a:pt x="95" y="28"/>
                      <a:pt x="90" y="27"/>
                      <a:pt x="90" y="27"/>
                    </a:cubicBezTo>
                    <a:cubicBezTo>
                      <a:pt x="91" y="18"/>
                      <a:pt x="91" y="18"/>
                      <a:pt x="91" y="18"/>
                    </a:cubicBezTo>
                    <a:cubicBezTo>
                      <a:pt x="80" y="17"/>
                      <a:pt x="80" y="17"/>
                      <a:pt x="80" y="17"/>
                    </a:cubicBezTo>
                    <a:cubicBezTo>
                      <a:pt x="80" y="17"/>
                      <a:pt x="70" y="7"/>
                      <a:pt x="62" y="7"/>
                    </a:cubicBezTo>
                    <a:cubicBezTo>
                      <a:pt x="55" y="7"/>
                      <a:pt x="48" y="12"/>
                      <a:pt x="44" y="9"/>
                    </a:cubicBezTo>
                    <a:cubicBezTo>
                      <a:pt x="39" y="6"/>
                      <a:pt x="42" y="5"/>
                      <a:pt x="35" y="6"/>
                    </a:cubicBezTo>
                    <a:cubicBezTo>
                      <a:pt x="28" y="7"/>
                      <a:pt x="21" y="8"/>
                      <a:pt x="14" y="0"/>
                    </a:cubicBezTo>
                    <a:cubicBezTo>
                      <a:pt x="14" y="0"/>
                      <a:pt x="14" y="0"/>
                      <a:pt x="14" y="0"/>
                    </a:cubicBezTo>
                    <a:cubicBezTo>
                      <a:pt x="14" y="4"/>
                      <a:pt x="15" y="9"/>
                      <a:pt x="17" y="12"/>
                    </a:cubicBezTo>
                    <a:cubicBezTo>
                      <a:pt x="22" y="18"/>
                      <a:pt x="20" y="21"/>
                      <a:pt x="24" y="22"/>
                    </a:cubicBezTo>
                    <a:cubicBezTo>
                      <a:pt x="29" y="22"/>
                      <a:pt x="32" y="23"/>
                      <a:pt x="31" y="26"/>
                    </a:cubicBezTo>
                    <a:cubicBezTo>
                      <a:pt x="30" y="29"/>
                      <a:pt x="28" y="29"/>
                      <a:pt x="25" y="29"/>
                    </a:cubicBezTo>
                    <a:cubicBezTo>
                      <a:pt x="22" y="29"/>
                      <a:pt x="24" y="25"/>
                      <a:pt x="22" y="29"/>
                    </a:cubicBezTo>
                    <a:cubicBezTo>
                      <a:pt x="21" y="33"/>
                      <a:pt x="22" y="35"/>
                      <a:pt x="28" y="36"/>
                    </a:cubicBezTo>
                    <a:cubicBezTo>
                      <a:pt x="33" y="36"/>
                      <a:pt x="36" y="42"/>
                      <a:pt x="36" y="42"/>
                    </a:cubicBezTo>
                    <a:cubicBezTo>
                      <a:pt x="36" y="42"/>
                      <a:pt x="35" y="40"/>
                      <a:pt x="28" y="43"/>
                    </a:cubicBezTo>
                    <a:cubicBezTo>
                      <a:pt x="21" y="46"/>
                      <a:pt x="15" y="46"/>
                      <a:pt x="10" y="48"/>
                    </a:cubicBezTo>
                    <a:cubicBezTo>
                      <a:pt x="5" y="50"/>
                      <a:pt x="0" y="52"/>
                      <a:pt x="0" y="52"/>
                    </a:cubicBezTo>
                    <a:cubicBezTo>
                      <a:pt x="10" y="63"/>
                      <a:pt x="10" y="63"/>
                      <a:pt x="10" y="63"/>
                    </a:cubicBezTo>
                    <a:cubicBezTo>
                      <a:pt x="10" y="63"/>
                      <a:pt x="21" y="65"/>
                      <a:pt x="18" y="67"/>
                    </a:cubicBezTo>
                    <a:cubicBezTo>
                      <a:pt x="16" y="69"/>
                      <a:pt x="11" y="73"/>
                      <a:pt x="14" y="76"/>
                    </a:cubicBezTo>
                    <a:cubicBezTo>
                      <a:pt x="17" y="79"/>
                      <a:pt x="19" y="80"/>
                      <a:pt x="20" y="83"/>
                    </a:cubicBezTo>
                    <a:cubicBezTo>
                      <a:pt x="20" y="84"/>
                      <a:pt x="20" y="85"/>
                      <a:pt x="19" y="86"/>
                    </a:cubicBezTo>
                    <a:cubicBezTo>
                      <a:pt x="20" y="86"/>
                      <a:pt x="20" y="86"/>
                      <a:pt x="20" y="86"/>
                    </a:cubicBezTo>
                    <a:cubicBezTo>
                      <a:pt x="22" y="87"/>
                      <a:pt x="25" y="87"/>
                      <a:pt x="26" y="87"/>
                    </a:cubicBezTo>
                    <a:cubicBezTo>
                      <a:pt x="28" y="88"/>
                      <a:pt x="33" y="88"/>
                      <a:pt x="33" y="88"/>
                    </a:cubicBezTo>
                    <a:cubicBezTo>
                      <a:pt x="37" y="89"/>
                      <a:pt x="37" y="89"/>
                      <a:pt x="37" y="89"/>
                    </a:cubicBezTo>
                    <a:cubicBezTo>
                      <a:pt x="37" y="89"/>
                      <a:pt x="37" y="89"/>
                      <a:pt x="37" y="89"/>
                    </a:cubicBezTo>
                    <a:cubicBezTo>
                      <a:pt x="37" y="89"/>
                      <a:pt x="37" y="89"/>
                      <a:pt x="37" y="89"/>
                    </a:cubicBezTo>
                    <a:cubicBezTo>
                      <a:pt x="37" y="89"/>
                      <a:pt x="55" y="90"/>
                      <a:pt x="59" y="90"/>
                    </a:cubicBezTo>
                    <a:cubicBezTo>
                      <a:pt x="64" y="90"/>
                      <a:pt x="62" y="88"/>
                      <a:pt x="62" y="86"/>
                    </a:cubicBezTo>
                    <a:cubicBezTo>
                      <a:pt x="62" y="84"/>
                      <a:pt x="63" y="83"/>
                      <a:pt x="64" y="82"/>
                    </a:cubicBezTo>
                    <a:cubicBezTo>
                      <a:pt x="65" y="82"/>
                      <a:pt x="68" y="79"/>
                      <a:pt x="68" y="79"/>
                    </a:cubicBezTo>
                    <a:cubicBezTo>
                      <a:pt x="69" y="87"/>
                      <a:pt x="82" y="83"/>
                      <a:pt x="86" y="82"/>
                    </a:cubicBezTo>
                    <a:cubicBezTo>
                      <a:pt x="90" y="82"/>
                      <a:pt x="89" y="83"/>
                      <a:pt x="92" y="84"/>
                    </a:cubicBezTo>
                    <a:cubicBezTo>
                      <a:pt x="94" y="86"/>
                      <a:pt x="97" y="89"/>
                      <a:pt x="97" y="89"/>
                    </a:cubicBezTo>
                    <a:cubicBezTo>
                      <a:pt x="107" y="77"/>
                      <a:pt x="107" y="77"/>
                      <a:pt x="107" y="77"/>
                    </a:cubicBezTo>
                    <a:cubicBezTo>
                      <a:pt x="107" y="77"/>
                      <a:pt x="106" y="71"/>
                      <a:pt x="106" y="69"/>
                    </a:cubicBezTo>
                    <a:cubicBezTo>
                      <a:pt x="106" y="66"/>
                      <a:pt x="107" y="68"/>
                      <a:pt x="109" y="64"/>
                    </a:cubicBezTo>
                    <a:cubicBezTo>
                      <a:pt x="111" y="60"/>
                      <a:pt x="110" y="61"/>
                      <a:pt x="111" y="58"/>
                    </a:cubicBezTo>
                    <a:cubicBezTo>
                      <a:pt x="112" y="54"/>
                      <a:pt x="111" y="54"/>
                      <a:pt x="113" y="49"/>
                    </a:cubicBezTo>
                    <a:cubicBezTo>
                      <a:pt x="114" y="44"/>
                      <a:pt x="115" y="45"/>
                      <a:pt x="116" y="43"/>
                    </a:cubicBezTo>
                    <a:cubicBezTo>
                      <a:pt x="118" y="40"/>
                      <a:pt x="119" y="37"/>
                      <a:pt x="120" y="35"/>
                    </a:cubicBezTo>
                    <a:cubicBezTo>
                      <a:pt x="120" y="33"/>
                      <a:pt x="120" y="31"/>
                      <a:pt x="121" y="30"/>
                    </a:cubicBezTo>
                    <a:lnTo>
                      <a:pt x="120" y="30"/>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61" name="Freeform 49">
                <a:extLst>
                  <a:ext uri="{FF2B5EF4-FFF2-40B4-BE49-F238E27FC236}">
                    <a16:creationId xmlns:a16="http://schemas.microsoft.com/office/drawing/2014/main" id="{29DC80CD-0F8D-4388-9A64-B8A73A4B95F2}"/>
                  </a:ext>
                </a:extLst>
              </p:cNvPr>
              <p:cNvSpPr>
                <a:spLocks/>
              </p:cNvSpPr>
              <p:nvPr/>
            </p:nvSpPr>
            <p:spPr bwMode="auto">
              <a:xfrm>
                <a:off x="2134800" y="2976746"/>
                <a:ext cx="639700" cy="549577"/>
              </a:xfrm>
              <a:custGeom>
                <a:avLst/>
                <a:gdLst>
                  <a:gd name="T0" fmla="*/ 118 w 122"/>
                  <a:gd name="T1" fmla="*/ 238 h 105"/>
                  <a:gd name="T2" fmla="*/ 134 w 122"/>
                  <a:gd name="T3" fmla="*/ 249 h 105"/>
                  <a:gd name="T4" fmla="*/ 169 w 122"/>
                  <a:gd name="T5" fmla="*/ 276 h 105"/>
                  <a:gd name="T6" fmla="*/ 198 w 122"/>
                  <a:gd name="T7" fmla="*/ 262 h 105"/>
                  <a:gd name="T8" fmla="*/ 204 w 122"/>
                  <a:gd name="T9" fmla="*/ 244 h 105"/>
                  <a:gd name="T10" fmla="*/ 236 w 122"/>
                  <a:gd name="T11" fmla="*/ 246 h 105"/>
                  <a:gd name="T12" fmla="*/ 257 w 122"/>
                  <a:gd name="T13" fmla="*/ 225 h 105"/>
                  <a:gd name="T14" fmla="*/ 281 w 122"/>
                  <a:gd name="T15" fmla="*/ 238 h 105"/>
                  <a:gd name="T16" fmla="*/ 284 w 122"/>
                  <a:gd name="T17" fmla="*/ 230 h 105"/>
                  <a:gd name="T18" fmla="*/ 279 w 122"/>
                  <a:gd name="T19" fmla="*/ 187 h 105"/>
                  <a:gd name="T20" fmla="*/ 228 w 122"/>
                  <a:gd name="T21" fmla="*/ 147 h 105"/>
                  <a:gd name="T22" fmla="*/ 306 w 122"/>
                  <a:gd name="T23" fmla="*/ 123 h 105"/>
                  <a:gd name="T24" fmla="*/ 306 w 122"/>
                  <a:gd name="T25" fmla="*/ 104 h 105"/>
                  <a:gd name="T26" fmla="*/ 298 w 122"/>
                  <a:gd name="T27" fmla="*/ 86 h 105"/>
                  <a:gd name="T28" fmla="*/ 295 w 122"/>
                  <a:gd name="T29" fmla="*/ 67 h 105"/>
                  <a:gd name="T30" fmla="*/ 268 w 122"/>
                  <a:gd name="T31" fmla="*/ 8 h 105"/>
                  <a:gd name="T32" fmla="*/ 268 w 122"/>
                  <a:gd name="T33" fmla="*/ 8 h 105"/>
                  <a:gd name="T34" fmla="*/ 217 w 122"/>
                  <a:gd name="T35" fmla="*/ 8 h 105"/>
                  <a:gd name="T36" fmla="*/ 193 w 122"/>
                  <a:gd name="T37" fmla="*/ 29 h 105"/>
                  <a:gd name="T38" fmla="*/ 142 w 122"/>
                  <a:gd name="T39" fmla="*/ 43 h 105"/>
                  <a:gd name="T40" fmla="*/ 72 w 122"/>
                  <a:gd name="T41" fmla="*/ 88 h 105"/>
                  <a:gd name="T42" fmla="*/ 56 w 122"/>
                  <a:gd name="T43" fmla="*/ 104 h 105"/>
                  <a:gd name="T44" fmla="*/ 19 w 122"/>
                  <a:gd name="T45" fmla="*/ 104 h 105"/>
                  <a:gd name="T46" fmla="*/ 24 w 122"/>
                  <a:gd name="T47" fmla="*/ 120 h 105"/>
                  <a:gd name="T48" fmla="*/ 8 w 122"/>
                  <a:gd name="T49" fmla="*/ 126 h 105"/>
                  <a:gd name="T50" fmla="*/ 19 w 122"/>
                  <a:gd name="T51" fmla="*/ 150 h 105"/>
                  <a:gd name="T52" fmla="*/ 8 w 122"/>
                  <a:gd name="T53" fmla="*/ 166 h 105"/>
                  <a:gd name="T54" fmla="*/ 46 w 122"/>
                  <a:gd name="T55" fmla="*/ 161 h 105"/>
                  <a:gd name="T56" fmla="*/ 99 w 122"/>
                  <a:gd name="T57" fmla="*/ 145 h 105"/>
                  <a:gd name="T58" fmla="*/ 145 w 122"/>
                  <a:gd name="T59" fmla="*/ 163 h 105"/>
                  <a:gd name="T60" fmla="*/ 164 w 122"/>
                  <a:gd name="T61" fmla="*/ 187 h 105"/>
                  <a:gd name="T62" fmla="*/ 155 w 122"/>
                  <a:gd name="T63" fmla="*/ 195 h 105"/>
                  <a:gd name="T64" fmla="*/ 105 w 122"/>
                  <a:gd name="T65" fmla="*/ 169 h 105"/>
                  <a:gd name="T66" fmla="*/ 70 w 122"/>
                  <a:gd name="T67" fmla="*/ 195 h 105"/>
                  <a:gd name="T68" fmla="*/ 105 w 122"/>
                  <a:gd name="T69" fmla="*/ 225 h 105"/>
                  <a:gd name="T70" fmla="*/ 115 w 122"/>
                  <a:gd name="T71" fmla="*/ 238 h 10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22" h="105">
                    <a:moveTo>
                      <a:pt x="43" y="89"/>
                    </a:moveTo>
                    <a:cubicBezTo>
                      <a:pt x="43" y="89"/>
                      <a:pt x="44" y="89"/>
                      <a:pt x="44" y="89"/>
                    </a:cubicBezTo>
                    <a:cubicBezTo>
                      <a:pt x="46" y="89"/>
                      <a:pt x="45" y="89"/>
                      <a:pt x="46" y="91"/>
                    </a:cubicBezTo>
                    <a:cubicBezTo>
                      <a:pt x="48" y="92"/>
                      <a:pt x="50" y="93"/>
                      <a:pt x="50" y="93"/>
                    </a:cubicBezTo>
                    <a:cubicBezTo>
                      <a:pt x="51" y="94"/>
                      <a:pt x="56" y="96"/>
                      <a:pt x="57" y="98"/>
                    </a:cubicBezTo>
                    <a:cubicBezTo>
                      <a:pt x="59" y="100"/>
                      <a:pt x="63" y="103"/>
                      <a:pt x="63" y="103"/>
                    </a:cubicBezTo>
                    <a:cubicBezTo>
                      <a:pt x="74" y="105"/>
                      <a:pt x="74" y="105"/>
                      <a:pt x="74" y="105"/>
                    </a:cubicBezTo>
                    <a:cubicBezTo>
                      <a:pt x="74" y="105"/>
                      <a:pt x="73" y="102"/>
                      <a:pt x="74" y="98"/>
                    </a:cubicBezTo>
                    <a:cubicBezTo>
                      <a:pt x="75" y="94"/>
                      <a:pt x="72" y="93"/>
                      <a:pt x="72" y="91"/>
                    </a:cubicBezTo>
                    <a:cubicBezTo>
                      <a:pt x="72" y="89"/>
                      <a:pt x="75" y="92"/>
                      <a:pt x="76" y="91"/>
                    </a:cubicBezTo>
                    <a:cubicBezTo>
                      <a:pt x="78" y="90"/>
                      <a:pt x="79" y="91"/>
                      <a:pt x="81" y="92"/>
                    </a:cubicBezTo>
                    <a:cubicBezTo>
                      <a:pt x="83" y="93"/>
                      <a:pt x="86" y="93"/>
                      <a:pt x="88" y="92"/>
                    </a:cubicBezTo>
                    <a:cubicBezTo>
                      <a:pt x="90" y="90"/>
                      <a:pt x="90" y="88"/>
                      <a:pt x="91" y="85"/>
                    </a:cubicBezTo>
                    <a:cubicBezTo>
                      <a:pt x="91" y="82"/>
                      <a:pt x="94" y="85"/>
                      <a:pt x="96" y="84"/>
                    </a:cubicBezTo>
                    <a:cubicBezTo>
                      <a:pt x="99" y="84"/>
                      <a:pt x="101" y="88"/>
                      <a:pt x="102" y="88"/>
                    </a:cubicBezTo>
                    <a:cubicBezTo>
                      <a:pt x="103" y="89"/>
                      <a:pt x="104" y="89"/>
                      <a:pt x="105" y="89"/>
                    </a:cubicBezTo>
                    <a:cubicBezTo>
                      <a:pt x="105" y="89"/>
                      <a:pt x="105" y="89"/>
                      <a:pt x="105" y="89"/>
                    </a:cubicBezTo>
                    <a:cubicBezTo>
                      <a:pt x="106" y="88"/>
                      <a:pt x="106" y="87"/>
                      <a:pt x="106" y="86"/>
                    </a:cubicBezTo>
                    <a:cubicBezTo>
                      <a:pt x="105" y="83"/>
                      <a:pt x="103" y="82"/>
                      <a:pt x="100" y="79"/>
                    </a:cubicBezTo>
                    <a:cubicBezTo>
                      <a:pt x="97" y="76"/>
                      <a:pt x="102" y="72"/>
                      <a:pt x="104" y="70"/>
                    </a:cubicBezTo>
                    <a:cubicBezTo>
                      <a:pt x="107" y="68"/>
                      <a:pt x="96" y="66"/>
                      <a:pt x="96" y="66"/>
                    </a:cubicBezTo>
                    <a:cubicBezTo>
                      <a:pt x="85" y="55"/>
                      <a:pt x="85" y="55"/>
                      <a:pt x="85" y="55"/>
                    </a:cubicBezTo>
                    <a:cubicBezTo>
                      <a:pt x="85" y="55"/>
                      <a:pt x="91" y="53"/>
                      <a:pt x="96" y="51"/>
                    </a:cubicBezTo>
                    <a:cubicBezTo>
                      <a:pt x="101" y="49"/>
                      <a:pt x="107" y="49"/>
                      <a:pt x="114" y="46"/>
                    </a:cubicBezTo>
                    <a:cubicBezTo>
                      <a:pt x="121" y="43"/>
                      <a:pt x="122" y="45"/>
                      <a:pt x="122" y="45"/>
                    </a:cubicBezTo>
                    <a:cubicBezTo>
                      <a:pt x="122" y="45"/>
                      <a:pt x="119" y="39"/>
                      <a:pt x="114" y="39"/>
                    </a:cubicBezTo>
                    <a:cubicBezTo>
                      <a:pt x="108" y="38"/>
                      <a:pt x="107" y="36"/>
                      <a:pt x="108" y="32"/>
                    </a:cubicBezTo>
                    <a:cubicBezTo>
                      <a:pt x="110" y="28"/>
                      <a:pt x="108" y="32"/>
                      <a:pt x="111" y="32"/>
                    </a:cubicBezTo>
                    <a:cubicBezTo>
                      <a:pt x="114" y="32"/>
                      <a:pt x="116" y="32"/>
                      <a:pt x="117" y="29"/>
                    </a:cubicBezTo>
                    <a:cubicBezTo>
                      <a:pt x="118" y="26"/>
                      <a:pt x="115" y="25"/>
                      <a:pt x="110" y="25"/>
                    </a:cubicBezTo>
                    <a:cubicBezTo>
                      <a:pt x="106" y="24"/>
                      <a:pt x="108" y="21"/>
                      <a:pt x="103" y="15"/>
                    </a:cubicBezTo>
                    <a:cubicBezTo>
                      <a:pt x="101" y="12"/>
                      <a:pt x="100" y="7"/>
                      <a:pt x="100" y="3"/>
                    </a:cubicBezTo>
                    <a:cubicBezTo>
                      <a:pt x="100" y="3"/>
                      <a:pt x="100" y="3"/>
                      <a:pt x="100" y="3"/>
                    </a:cubicBezTo>
                    <a:cubicBezTo>
                      <a:pt x="100" y="3"/>
                      <a:pt x="100" y="3"/>
                      <a:pt x="100" y="3"/>
                    </a:cubicBezTo>
                    <a:cubicBezTo>
                      <a:pt x="100" y="3"/>
                      <a:pt x="91" y="1"/>
                      <a:pt x="89" y="1"/>
                    </a:cubicBezTo>
                    <a:cubicBezTo>
                      <a:pt x="87" y="0"/>
                      <a:pt x="82" y="1"/>
                      <a:pt x="81" y="3"/>
                    </a:cubicBezTo>
                    <a:cubicBezTo>
                      <a:pt x="80" y="4"/>
                      <a:pt x="78" y="7"/>
                      <a:pt x="77" y="7"/>
                    </a:cubicBezTo>
                    <a:cubicBezTo>
                      <a:pt x="76" y="6"/>
                      <a:pt x="72" y="11"/>
                      <a:pt x="72" y="11"/>
                    </a:cubicBezTo>
                    <a:cubicBezTo>
                      <a:pt x="69" y="17"/>
                      <a:pt x="69" y="17"/>
                      <a:pt x="69" y="17"/>
                    </a:cubicBezTo>
                    <a:cubicBezTo>
                      <a:pt x="69" y="17"/>
                      <a:pt x="60" y="17"/>
                      <a:pt x="53" y="16"/>
                    </a:cubicBezTo>
                    <a:cubicBezTo>
                      <a:pt x="46" y="15"/>
                      <a:pt x="35" y="29"/>
                      <a:pt x="34" y="31"/>
                    </a:cubicBezTo>
                    <a:cubicBezTo>
                      <a:pt x="32" y="33"/>
                      <a:pt x="30" y="34"/>
                      <a:pt x="27" y="33"/>
                    </a:cubicBezTo>
                    <a:cubicBezTo>
                      <a:pt x="24" y="33"/>
                      <a:pt x="24" y="34"/>
                      <a:pt x="23" y="35"/>
                    </a:cubicBezTo>
                    <a:cubicBezTo>
                      <a:pt x="23" y="36"/>
                      <a:pt x="21" y="39"/>
                      <a:pt x="21" y="39"/>
                    </a:cubicBezTo>
                    <a:cubicBezTo>
                      <a:pt x="7" y="39"/>
                      <a:pt x="7" y="39"/>
                      <a:pt x="7" y="39"/>
                    </a:cubicBezTo>
                    <a:cubicBezTo>
                      <a:pt x="7" y="39"/>
                      <a:pt x="7" y="39"/>
                      <a:pt x="7" y="39"/>
                    </a:cubicBezTo>
                    <a:cubicBezTo>
                      <a:pt x="7" y="40"/>
                      <a:pt x="8" y="40"/>
                      <a:pt x="8" y="40"/>
                    </a:cubicBezTo>
                    <a:cubicBezTo>
                      <a:pt x="10" y="41"/>
                      <a:pt x="9" y="44"/>
                      <a:pt x="9" y="45"/>
                    </a:cubicBezTo>
                    <a:cubicBezTo>
                      <a:pt x="9" y="47"/>
                      <a:pt x="9" y="47"/>
                      <a:pt x="7" y="47"/>
                    </a:cubicBezTo>
                    <a:cubicBezTo>
                      <a:pt x="5" y="47"/>
                      <a:pt x="3" y="45"/>
                      <a:pt x="3" y="47"/>
                    </a:cubicBezTo>
                    <a:cubicBezTo>
                      <a:pt x="3" y="48"/>
                      <a:pt x="3" y="51"/>
                      <a:pt x="5" y="52"/>
                    </a:cubicBezTo>
                    <a:cubicBezTo>
                      <a:pt x="6" y="53"/>
                      <a:pt x="8" y="55"/>
                      <a:pt x="7" y="56"/>
                    </a:cubicBezTo>
                    <a:cubicBezTo>
                      <a:pt x="6" y="57"/>
                      <a:pt x="0" y="55"/>
                      <a:pt x="0" y="57"/>
                    </a:cubicBezTo>
                    <a:cubicBezTo>
                      <a:pt x="0" y="59"/>
                      <a:pt x="1" y="61"/>
                      <a:pt x="3" y="62"/>
                    </a:cubicBezTo>
                    <a:cubicBezTo>
                      <a:pt x="5" y="62"/>
                      <a:pt x="5" y="59"/>
                      <a:pt x="8" y="60"/>
                    </a:cubicBezTo>
                    <a:cubicBezTo>
                      <a:pt x="12" y="62"/>
                      <a:pt x="13" y="59"/>
                      <a:pt x="17" y="60"/>
                    </a:cubicBezTo>
                    <a:cubicBezTo>
                      <a:pt x="20" y="61"/>
                      <a:pt x="27" y="62"/>
                      <a:pt x="29" y="60"/>
                    </a:cubicBezTo>
                    <a:cubicBezTo>
                      <a:pt x="31" y="57"/>
                      <a:pt x="33" y="52"/>
                      <a:pt x="37" y="54"/>
                    </a:cubicBezTo>
                    <a:cubicBezTo>
                      <a:pt x="41" y="56"/>
                      <a:pt x="43" y="55"/>
                      <a:pt x="46" y="58"/>
                    </a:cubicBezTo>
                    <a:cubicBezTo>
                      <a:pt x="50" y="61"/>
                      <a:pt x="52" y="57"/>
                      <a:pt x="54" y="61"/>
                    </a:cubicBezTo>
                    <a:cubicBezTo>
                      <a:pt x="56" y="65"/>
                      <a:pt x="55" y="64"/>
                      <a:pt x="57" y="65"/>
                    </a:cubicBezTo>
                    <a:cubicBezTo>
                      <a:pt x="60" y="67"/>
                      <a:pt x="60" y="69"/>
                      <a:pt x="61" y="70"/>
                    </a:cubicBezTo>
                    <a:cubicBezTo>
                      <a:pt x="62" y="71"/>
                      <a:pt x="62" y="72"/>
                      <a:pt x="62" y="73"/>
                    </a:cubicBezTo>
                    <a:cubicBezTo>
                      <a:pt x="62" y="74"/>
                      <a:pt x="62" y="75"/>
                      <a:pt x="58" y="73"/>
                    </a:cubicBezTo>
                    <a:cubicBezTo>
                      <a:pt x="54" y="71"/>
                      <a:pt x="54" y="66"/>
                      <a:pt x="49" y="67"/>
                    </a:cubicBezTo>
                    <a:cubicBezTo>
                      <a:pt x="44" y="68"/>
                      <a:pt x="41" y="64"/>
                      <a:pt x="39" y="63"/>
                    </a:cubicBezTo>
                    <a:cubicBezTo>
                      <a:pt x="37" y="62"/>
                      <a:pt x="36" y="59"/>
                      <a:pt x="34" y="64"/>
                    </a:cubicBezTo>
                    <a:cubicBezTo>
                      <a:pt x="32" y="68"/>
                      <a:pt x="22" y="71"/>
                      <a:pt x="26" y="73"/>
                    </a:cubicBezTo>
                    <a:cubicBezTo>
                      <a:pt x="31" y="75"/>
                      <a:pt x="37" y="73"/>
                      <a:pt x="38" y="77"/>
                    </a:cubicBezTo>
                    <a:cubicBezTo>
                      <a:pt x="39" y="81"/>
                      <a:pt x="38" y="82"/>
                      <a:pt x="39" y="84"/>
                    </a:cubicBezTo>
                    <a:cubicBezTo>
                      <a:pt x="41" y="87"/>
                      <a:pt x="44" y="86"/>
                      <a:pt x="44" y="88"/>
                    </a:cubicBezTo>
                    <a:cubicBezTo>
                      <a:pt x="44" y="88"/>
                      <a:pt x="43" y="88"/>
                      <a:pt x="43" y="89"/>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62" name="Freeform 50">
                <a:extLst>
                  <a:ext uri="{FF2B5EF4-FFF2-40B4-BE49-F238E27FC236}">
                    <a16:creationId xmlns:a16="http://schemas.microsoft.com/office/drawing/2014/main" id="{030AD0B5-DC1B-4C20-B3E8-FA0BBE03B489}"/>
                  </a:ext>
                </a:extLst>
              </p:cNvPr>
              <p:cNvSpPr>
                <a:spLocks/>
              </p:cNvSpPr>
              <p:nvPr/>
            </p:nvSpPr>
            <p:spPr bwMode="auto">
              <a:xfrm>
                <a:off x="2293258" y="3405063"/>
                <a:ext cx="622094" cy="465478"/>
              </a:xfrm>
              <a:custGeom>
                <a:avLst/>
                <a:gdLst>
                  <a:gd name="T0" fmla="*/ 35 w 119"/>
                  <a:gd name="T1" fmla="*/ 19 h 89"/>
                  <a:gd name="T2" fmla="*/ 21 w 119"/>
                  <a:gd name="T3" fmla="*/ 27 h 89"/>
                  <a:gd name="T4" fmla="*/ 5 w 119"/>
                  <a:gd name="T5" fmla="*/ 48 h 89"/>
                  <a:gd name="T6" fmla="*/ 16 w 119"/>
                  <a:gd name="T7" fmla="*/ 75 h 89"/>
                  <a:gd name="T8" fmla="*/ 37 w 119"/>
                  <a:gd name="T9" fmla="*/ 99 h 89"/>
                  <a:gd name="T10" fmla="*/ 45 w 119"/>
                  <a:gd name="T11" fmla="*/ 112 h 89"/>
                  <a:gd name="T12" fmla="*/ 61 w 119"/>
                  <a:gd name="T13" fmla="*/ 166 h 89"/>
                  <a:gd name="T14" fmla="*/ 110 w 119"/>
                  <a:gd name="T15" fmla="*/ 198 h 89"/>
                  <a:gd name="T16" fmla="*/ 144 w 119"/>
                  <a:gd name="T17" fmla="*/ 222 h 89"/>
                  <a:gd name="T18" fmla="*/ 155 w 119"/>
                  <a:gd name="T19" fmla="*/ 201 h 89"/>
                  <a:gd name="T20" fmla="*/ 163 w 119"/>
                  <a:gd name="T21" fmla="*/ 214 h 89"/>
                  <a:gd name="T22" fmla="*/ 174 w 119"/>
                  <a:gd name="T23" fmla="*/ 233 h 89"/>
                  <a:gd name="T24" fmla="*/ 187 w 119"/>
                  <a:gd name="T25" fmla="*/ 225 h 89"/>
                  <a:gd name="T26" fmla="*/ 192 w 119"/>
                  <a:gd name="T27" fmla="*/ 227 h 89"/>
                  <a:gd name="T28" fmla="*/ 195 w 119"/>
                  <a:gd name="T29" fmla="*/ 227 h 89"/>
                  <a:gd name="T30" fmla="*/ 198 w 119"/>
                  <a:gd name="T31" fmla="*/ 222 h 89"/>
                  <a:gd name="T32" fmla="*/ 216 w 119"/>
                  <a:gd name="T33" fmla="*/ 209 h 89"/>
                  <a:gd name="T34" fmla="*/ 227 w 119"/>
                  <a:gd name="T35" fmla="*/ 206 h 89"/>
                  <a:gd name="T36" fmla="*/ 224 w 119"/>
                  <a:gd name="T37" fmla="*/ 222 h 89"/>
                  <a:gd name="T38" fmla="*/ 238 w 119"/>
                  <a:gd name="T39" fmla="*/ 233 h 89"/>
                  <a:gd name="T40" fmla="*/ 246 w 119"/>
                  <a:gd name="T41" fmla="*/ 219 h 89"/>
                  <a:gd name="T42" fmla="*/ 257 w 119"/>
                  <a:gd name="T43" fmla="*/ 214 h 89"/>
                  <a:gd name="T44" fmla="*/ 275 w 119"/>
                  <a:gd name="T45" fmla="*/ 225 h 89"/>
                  <a:gd name="T46" fmla="*/ 299 w 119"/>
                  <a:gd name="T47" fmla="*/ 233 h 89"/>
                  <a:gd name="T48" fmla="*/ 313 w 119"/>
                  <a:gd name="T49" fmla="*/ 217 h 89"/>
                  <a:gd name="T50" fmla="*/ 313 w 119"/>
                  <a:gd name="T51" fmla="*/ 206 h 89"/>
                  <a:gd name="T52" fmla="*/ 302 w 119"/>
                  <a:gd name="T53" fmla="*/ 195 h 89"/>
                  <a:gd name="T54" fmla="*/ 302 w 119"/>
                  <a:gd name="T55" fmla="*/ 155 h 89"/>
                  <a:gd name="T56" fmla="*/ 294 w 119"/>
                  <a:gd name="T57" fmla="*/ 136 h 89"/>
                  <a:gd name="T58" fmla="*/ 281 w 119"/>
                  <a:gd name="T59" fmla="*/ 112 h 89"/>
                  <a:gd name="T60" fmla="*/ 273 w 119"/>
                  <a:gd name="T61" fmla="*/ 83 h 89"/>
                  <a:gd name="T62" fmla="*/ 265 w 119"/>
                  <a:gd name="T63" fmla="*/ 67 h 89"/>
                  <a:gd name="T64" fmla="*/ 257 w 119"/>
                  <a:gd name="T65" fmla="*/ 45 h 89"/>
                  <a:gd name="T66" fmla="*/ 249 w 119"/>
                  <a:gd name="T67" fmla="*/ 27 h 89"/>
                  <a:gd name="T68" fmla="*/ 246 w 119"/>
                  <a:gd name="T69" fmla="*/ 27 h 89"/>
                  <a:gd name="T70" fmla="*/ 238 w 119"/>
                  <a:gd name="T71" fmla="*/ 24 h 89"/>
                  <a:gd name="T72" fmla="*/ 219 w 119"/>
                  <a:gd name="T73" fmla="*/ 21 h 89"/>
                  <a:gd name="T74" fmla="*/ 192 w 119"/>
                  <a:gd name="T75" fmla="*/ 16 h 89"/>
                  <a:gd name="T76" fmla="*/ 176 w 119"/>
                  <a:gd name="T77" fmla="*/ 5 h 89"/>
                  <a:gd name="T78" fmla="*/ 163 w 119"/>
                  <a:gd name="T79" fmla="*/ 8 h 89"/>
                  <a:gd name="T80" fmla="*/ 155 w 119"/>
                  <a:gd name="T81" fmla="*/ 27 h 89"/>
                  <a:gd name="T82" fmla="*/ 136 w 119"/>
                  <a:gd name="T83" fmla="*/ 27 h 89"/>
                  <a:gd name="T84" fmla="*/ 123 w 119"/>
                  <a:gd name="T85" fmla="*/ 24 h 89"/>
                  <a:gd name="T86" fmla="*/ 112 w 119"/>
                  <a:gd name="T87" fmla="*/ 24 h 89"/>
                  <a:gd name="T88" fmla="*/ 118 w 119"/>
                  <a:gd name="T89" fmla="*/ 43 h 89"/>
                  <a:gd name="T90" fmla="*/ 118 w 119"/>
                  <a:gd name="T91" fmla="*/ 62 h 89"/>
                  <a:gd name="T92" fmla="*/ 88 w 119"/>
                  <a:gd name="T93" fmla="*/ 56 h 89"/>
                  <a:gd name="T94" fmla="*/ 72 w 119"/>
                  <a:gd name="T95" fmla="*/ 43 h 89"/>
                  <a:gd name="T96" fmla="*/ 53 w 119"/>
                  <a:gd name="T97" fmla="*/ 29 h 89"/>
                  <a:gd name="T98" fmla="*/ 45 w 119"/>
                  <a:gd name="T99" fmla="*/ 24 h 89"/>
                  <a:gd name="T100" fmla="*/ 37 w 119"/>
                  <a:gd name="T101" fmla="*/ 19 h 89"/>
                  <a:gd name="T102" fmla="*/ 35 w 119"/>
                  <a:gd name="T103" fmla="*/ 19 h 8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9" h="89">
                    <a:moveTo>
                      <a:pt x="13" y="7"/>
                    </a:moveTo>
                    <a:cubicBezTo>
                      <a:pt x="12" y="8"/>
                      <a:pt x="10" y="8"/>
                      <a:pt x="8" y="10"/>
                    </a:cubicBezTo>
                    <a:cubicBezTo>
                      <a:pt x="5" y="12"/>
                      <a:pt x="2" y="13"/>
                      <a:pt x="2" y="18"/>
                    </a:cubicBezTo>
                    <a:cubicBezTo>
                      <a:pt x="1" y="23"/>
                      <a:pt x="0" y="22"/>
                      <a:pt x="6" y="28"/>
                    </a:cubicBezTo>
                    <a:cubicBezTo>
                      <a:pt x="11" y="33"/>
                      <a:pt x="13" y="33"/>
                      <a:pt x="14" y="37"/>
                    </a:cubicBezTo>
                    <a:cubicBezTo>
                      <a:pt x="15" y="40"/>
                      <a:pt x="16" y="38"/>
                      <a:pt x="17" y="42"/>
                    </a:cubicBezTo>
                    <a:cubicBezTo>
                      <a:pt x="19" y="47"/>
                      <a:pt x="15" y="55"/>
                      <a:pt x="23" y="62"/>
                    </a:cubicBezTo>
                    <a:cubicBezTo>
                      <a:pt x="31" y="68"/>
                      <a:pt x="36" y="68"/>
                      <a:pt x="41" y="74"/>
                    </a:cubicBezTo>
                    <a:cubicBezTo>
                      <a:pt x="46" y="79"/>
                      <a:pt x="51" y="83"/>
                      <a:pt x="54" y="83"/>
                    </a:cubicBezTo>
                    <a:cubicBezTo>
                      <a:pt x="57" y="83"/>
                      <a:pt x="59" y="81"/>
                      <a:pt x="58" y="75"/>
                    </a:cubicBezTo>
                    <a:cubicBezTo>
                      <a:pt x="58" y="75"/>
                      <a:pt x="60" y="77"/>
                      <a:pt x="61" y="80"/>
                    </a:cubicBezTo>
                    <a:cubicBezTo>
                      <a:pt x="62" y="83"/>
                      <a:pt x="61" y="85"/>
                      <a:pt x="65" y="87"/>
                    </a:cubicBezTo>
                    <a:cubicBezTo>
                      <a:pt x="69" y="89"/>
                      <a:pt x="68" y="82"/>
                      <a:pt x="70" y="84"/>
                    </a:cubicBezTo>
                    <a:cubicBezTo>
                      <a:pt x="71" y="84"/>
                      <a:pt x="71" y="84"/>
                      <a:pt x="72" y="85"/>
                    </a:cubicBezTo>
                    <a:cubicBezTo>
                      <a:pt x="73" y="85"/>
                      <a:pt x="73" y="85"/>
                      <a:pt x="73" y="85"/>
                    </a:cubicBezTo>
                    <a:cubicBezTo>
                      <a:pt x="74" y="83"/>
                      <a:pt x="74" y="83"/>
                      <a:pt x="74" y="83"/>
                    </a:cubicBezTo>
                    <a:cubicBezTo>
                      <a:pt x="81" y="78"/>
                      <a:pt x="81" y="78"/>
                      <a:pt x="81" y="78"/>
                    </a:cubicBezTo>
                    <a:cubicBezTo>
                      <a:pt x="85" y="77"/>
                      <a:pt x="85" y="77"/>
                      <a:pt x="85" y="77"/>
                    </a:cubicBezTo>
                    <a:cubicBezTo>
                      <a:pt x="85" y="77"/>
                      <a:pt x="84" y="80"/>
                      <a:pt x="84" y="83"/>
                    </a:cubicBezTo>
                    <a:cubicBezTo>
                      <a:pt x="83" y="85"/>
                      <a:pt x="87" y="87"/>
                      <a:pt x="89" y="87"/>
                    </a:cubicBezTo>
                    <a:cubicBezTo>
                      <a:pt x="91" y="87"/>
                      <a:pt x="92" y="85"/>
                      <a:pt x="92" y="82"/>
                    </a:cubicBezTo>
                    <a:cubicBezTo>
                      <a:pt x="93" y="80"/>
                      <a:pt x="94" y="80"/>
                      <a:pt x="96" y="80"/>
                    </a:cubicBezTo>
                    <a:cubicBezTo>
                      <a:pt x="98" y="80"/>
                      <a:pt x="101" y="83"/>
                      <a:pt x="103" y="84"/>
                    </a:cubicBezTo>
                    <a:cubicBezTo>
                      <a:pt x="105" y="86"/>
                      <a:pt x="109" y="87"/>
                      <a:pt x="112" y="87"/>
                    </a:cubicBezTo>
                    <a:cubicBezTo>
                      <a:pt x="115" y="86"/>
                      <a:pt x="116" y="84"/>
                      <a:pt x="117" y="81"/>
                    </a:cubicBezTo>
                    <a:cubicBezTo>
                      <a:pt x="119" y="79"/>
                      <a:pt x="118" y="79"/>
                      <a:pt x="117" y="77"/>
                    </a:cubicBezTo>
                    <a:cubicBezTo>
                      <a:pt x="116" y="76"/>
                      <a:pt x="113" y="73"/>
                      <a:pt x="113" y="73"/>
                    </a:cubicBezTo>
                    <a:cubicBezTo>
                      <a:pt x="113" y="73"/>
                      <a:pt x="113" y="61"/>
                      <a:pt x="113" y="58"/>
                    </a:cubicBezTo>
                    <a:cubicBezTo>
                      <a:pt x="113" y="56"/>
                      <a:pt x="113" y="54"/>
                      <a:pt x="110" y="51"/>
                    </a:cubicBezTo>
                    <a:cubicBezTo>
                      <a:pt x="106" y="48"/>
                      <a:pt x="105" y="47"/>
                      <a:pt x="105" y="42"/>
                    </a:cubicBezTo>
                    <a:cubicBezTo>
                      <a:pt x="105" y="38"/>
                      <a:pt x="105" y="34"/>
                      <a:pt x="102" y="31"/>
                    </a:cubicBezTo>
                    <a:cubicBezTo>
                      <a:pt x="99" y="28"/>
                      <a:pt x="99" y="27"/>
                      <a:pt x="99" y="25"/>
                    </a:cubicBezTo>
                    <a:cubicBezTo>
                      <a:pt x="99" y="23"/>
                      <a:pt x="97" y="19"/>
                      <a:pt x="96" y="17"/>
                    </a:cubicBezTo>
                    <a:cubicBezTo>
                      <a:pt x="95" y="15"/>
                      <a:pt x="93" y="11"/>
                      <a:pt x="93" y="10"/>
                    </a:cubicBezTo>
                    <a:cubicBezTo>
                      <a:pt x="92" y="10"/>
                      <a:pt x="92" y="10"/>
                      <a:pt x="92" y="10"/>
                    </a:cubicBezTo>
                    <a:cubicBezTo>
                      <a:pt x="89" y="9"/>
                      <a:pt x="89" y="9"/>
                      <a:pt x="89" y="9"/>
                    </a:cubicBezTo>
                    <a:cubicBezTo>
                      <a:pt x="89" y="9"/>
                      <a:pt x="84" y="9"/>
                      <a:pt x="82" y="8"/>
                    </a:cubicBezTo>
                    <a:cubicBezTo>
                      <a:pt x="81" y="8"/>
                      <a:pt x="73" y="7"/>
                      <a:pt x="72" y="6"/>
                    </a:cubicBezTo>
                    <a:cubicBezTo>
                      <a:pt x="71" y="5"/>
                      <a:pt x="69" y="2"/>
                      <a:pt x="66" y="2"/>
                    </a:cubicBezTo>
                    <a:cubicBezTo>
                      <a:pt x="64" y="3"/>
                      <a:pt x="61" y="0"/>
                      <a:pt x="61" y="3"/>
                    </a:cubicBezTo>
                    <a:cubicBezTo>
                      <a:pt x="60" y="6"/>
                      <a:pt x="60" y="8"/>
                      <a:pt x="58" y="10"/>
                    </a:cubicBezTo>
                    <a:cubicBezTo>
                      <a:pt x="56" y="11"/>
                      <a:pt x="53" y="11"/>
                      <a:pt x="51" y="10"/>
                    </a:cubicBezTo>
                    <a:cubicBezTo>
                      <a:pt x="49" y="9"/>
                      <a:pt x="48" y="8"/>
                      <a:pt x="46" y="9"/>
                    </a:cubicBezTo>
                    <a:cubicBezTo>
                      <a:pt x="45" y="10"/>
                      <a:pt x="42" y="7"/>
                      <a:pt x="42" y="9"/>
                    </a:cubicBezTo>
                    <a:cubicBezTo>
                      <a:pt x="42" y="11"/>
                      <a:pt x="45" y="12"/>
                      <a:pt x="44" y="16"/>
                    </a:cubicBezTo>
                    <a:cubicBezTo>
                      <a:pt x="43" y="20"/>
                      <a:pt x="44" y="23"/>
                      <a:pt x="44" y="23"/>
                    </a:cubicBezTo>
                    <a:cubicBezTo>
                      <a:pt x="33" y="21"/>
                      <a:pt x="33" y="21"/>
                      <a:pt x="33" y="21"/>
                    </a:cubicBezTo>
                    <a:cubicBezTo>
                      <a:pt x="33" y="21"/>
                      <a:pt x="29" y="18"/>
                      <a:pt x="27" y="16"/>
                    </a:cubicBezTo>
                    <a:cubicBezTo>
                      <a:pt x="26" y="14"/>
                      <a:pt x="21" y="12"/>
                      <a:pt x="20" y="11"/>
                    </a:cubicBezTo>
                    <a:cubicBezTo>
                      <a:pt x="20" y="11"/>
                      <a:pt x="18" y="10"/>
                      <a:pt x="17" y="9"/>
                    </a:cubicBezTo>
                    <a:cubicBezTo>
                      <a:pt x="15" y="7"/>
                      <a:pt x="16" y="7"/>
                      <a:pt x="14" y="7"/>
                    </a:cubicBezTo>
                    <a:cubicBezTo>
                      <a:pt x="14" y="7"/>
                      <a:pt x="13" y="7"/>
                      <a:pt x="13" y="7"/>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63" name="Freeform 51">
                <a:extLst>
                  <a:ext uri="{FF2B5EF4-FFF2-40B4-BE49-F238E27FC236}">
                    <a16:creationId xmlns:a16="http://schemas.microsoft.com/office/drawing/2014/main" id="{5BFF87E0-76B7-4626-A52D-91CFC61DC1B3}"/>
                  </a:ext>
                </a:extLst>
              </p:cNvPr>
              <p:cNvSpPr>
                <a:spLocks/>
              </p:cNvSpPr>
              <p:nvPr/>
            </p:nvSpPr>
            <p:spPr bwMode="auto">
              <a:xfrm>
                <a:off x="4988998" y="1994939"/>
                <a:ext cx="356041" cy="700173"/>
              </a:xfrm>
              <a:custGeom>
                <a:avLst/>
                <a:gdLst>
                  <a:gd name="T0" fmla="*/ 182 w 68"/>
                  <a:gd name="T1" fmla="*/ 326 h 134"/>
                  <a:gd name="T2" fmla="*/ 137 w 68"/>
                  <a:gd name="T3" fmla="*/ 342 h 134"/>
                  <a:gd name="T4" fmla="*/ 120 w 68"/>
                  <a:gd name="T5" fmla="*/ 353 h 134"/>
                  <a:gd name="T6" fmla="*/ 110 w 68"/>
                  <a:gd name="T7" fmla="*/ 358 h 134"/>
                  <a:gd name="T8" fmla="*/ 110 w 68"/>
                  <a:gd name="T9" fmla="*/ 358 h 134"/>
                  <a:gd name="T10" fmla="*/ 112 w 68"/>
                  <a:gd name="T11" fmla="*/ 355 h 134"/>
                  <a:gd name="T12" fmla="*/ 107 w 68"/>
                  <a:gd name="T13" fmla="*/ 345 h 134"/>
                  <a:gd name="T14" fmla="*/ 96 w 68"/>
                  <a:gd name="T15" fmla="*/ 342 h 134"/>
                  <a:gd name="T16" fmla="*/ 86 w 68"/>
                  <a:gd name="T17" fmla="*/ 329 h 134"/>
                  <a:gd name="T18" fmla="*/ 72 w 68"/>
                  <a:gd name="T19" fmla="*/ 321 h 134"/>
                  <a:gd name="T20" fmla="*/ 56 w 68"/>
                  <a:gd name="T21" fmla="*/ 321 h 134"/>
                  <a:gd name="T22" fmla="*/ 48 w 68"/>
                  <a:gd name="T23" fmla="*/ 315 h 134"/>
                  <a:gd name="T24" fmla="*/ 43 w 68"/>
                  <a:gd name="T25" fmla="*/ 305 h 134"/>
                  <a:gd name="T26" fmla="*/ 32 w 68"/>
                  <a:gd name="T27" fmla="*/ 299 h 134"/>
                  <a:gd name="T28" fmla="*/ 13 w 68"/>
                  <a:gd name="T29" fmla="*/ 278 h 134"/>
                  <a:gd name="T30" fmla="*/ 13 w 68"/>
                  <a:gd name="T31" fmla="*/ 259 h 134"/>
                  <a:gd name="T32" fmla="*/ 8 w 68"/>
                  <a:gd name="T33" fmla="*/ 238 h 134"/>
                  <a:gd name="T34" fmla="*/ 3 w 68"/>
                  <a:gd name="T35" fmla="*/ 219 h 134"/>
                  <a:gd name="T36" fmla="*/ 16 w 68"/>
                  <a:gd name="T37" fmla="*/ 203 h 134"/>
                  <a:gd name="T38" fmla="*/ 21 w 68"/>
                  <a:gd name="T39" fmla="*/ 176 h 134"/>
                  <a:gd name="T40" fmla="*/ 11 w 68"/>
                  <a:gd name="T41" fmla="*/ 139 h 134"/>
                  <a:gd name="T42" fmla="*/ 13 w 68"/>
                  <a:gd name="T43" fmla="*/ 112 h 134"/>
                  <a:gd name="T44" fmla="*/ 27 w 68"/>
                  <a:gd name="T45" fmla="*/ 83 h 134"/>
                  <a:gd name="T46" fmla="*/ 35 w 68"/>
                  <a:gd name="T47" fmla="*/ 69 h 134"/>
                  <a:gd name="T48" fmla="*/ 21 w 68"/>
                  <a:gd name="T49" fmla="*/ 56 h 134"/>
                  <a:gd name="T50" fmla="*/ 21 w 68"/>
                  <a:gd name="T51" fmla="*/ 19 h 134"/>
                  <a:gd name="T52" fmla="*/ 48 w 68"/>
                  <a:gd name="T53" fmla="*/ 19 h 134"/>
                  <a:gd name="T54" fmla="*/ 62 w 68"/>
                  <a:gd name="T55" fmla="*/ 29 h 134"/>
                  <a:gd name="T56" fmla="*/ 72 w 68"/>
                  <a:gd name="T57" fmla="*/ 19 h 134"/>
                  <a:gd name="T58" fmla="*/ 70 w 68"/>
                  <a:gd name="T59" fmla="*/ 0 h 134"/>
                  <a:gd name="T60" fmla="*/ 83 w 68"/>
                  <a:gd name="T61" fmla="*/ 13 h 134"/>
                  <a:gd name="T62" fmla="*/ 110 w 68"/>
                  <a:gd name="T63" fmla="*/ 27 h 134"/>
                  <a:gd name="T64" fmla="*/ 110 w 68"/>
                  <a:gd name="T65" fmla="*/ 27 h 134"/>
                  <a:gd name="T66" fmla="*/ 102 w 68"/>
                  <a:gd name="T67" fmla="*/ 61 h 134"/>
                  <a:gd name="T68" fmla="*/ 126 w 68"/>
                  <a:gd name="T69" fmla="*/ 72 h 134"/>
                  <a:gd name="T70" fmla="*/ 155 w 68"/>
                  <a:gd name="T71" fmla="*/ 80 h 134"/>
                  <a:gd name="T72" fmla="*/ 161 w 68"/>
                  <a:gd name="T73" fmla="*/ 134 h 134"/>
                  <a:gd name="T74" fmla="*/ 174 w 68"/>
                  <a:gd name="T75" fmla="*/ 195 h 134"/>
                  <a:gd name="T76" fmla="*/ 169 w 68"/>
                  <a:gd name="T77" fmla="*/ 264 h 134"/>
                  <a:gd name="T78" fmla="*/ 174 w 68"/>
                  <a:gd name="T79" fmla="*/ 291 h 134"/>
                  <a:gd name="T80" fmla="*/ 182 w 68"/>
                  <a:gd name="T81" fmla="*/ 326 h 1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8" h="134">
                    <a:moveTo>
                      <a:pt x="68" y="122"/>
                    </a:moveTo>
                    <a:cubicBezTo>
                      <a:pt x="64" y="125"/>
                      <a:pt x="54" y="130"/>
                      <a:pt x="51" y="128"/>
                    </a:cubicBezTo>
                    <a:cubicBezTo>
                      <a:pt x="48" y="127"/>
                      <a:pt x="46" y="130"/>
                      <a:pt x="45" y="132"/>
                    </a:cubicBezTo>
                    <a:cubicBezTo>
                      <a:pt x="44" y="134"/>
                      <a:pt x="43" y="134"/>
                      <a:pt x="41" y="134"/>
                    </a:cubicBezTo>
                    <a:cubicBezTo>
                      <a:pt x="41" y="134"/>
                      <a:pt x="41" y="134"/>
                      <a:pt x="41" y="134"/>
                    </a:cubicBezTo>
                    <a:cubicBezTo>
                      <a:pt x="41" y="133"/>
                      <a:pt x="41" y="133"/>
                      <a:pt x="42" y="133"/>
                    </a:cubicBezTo>
                    <a:cubicBezTo>
                      <a:pt x="42" y="133"/>
                      <a:pt x="41" y="130"/>
                      <a:pt x="40" y="129"/>
                    </a:cubicBezTo>
                    <a:cubicBezTo>
                      <a:pt x="39" y="128"/>
                      <a:pt x="38" y="128"/>
                      <a:pt x="36" y="128"/>
                    </a:cubicBezTo>
                    <a:cubicBezTo>
                      <a:pt x="34" y="129"/>
                      <a:pt x="34" y="126"/>
                      <a:pt x="32" y="123"/>
                    </a:cubicBezTo>
                    <a:cubicBezTo>
                      <a:pt x="30" y="121"/>
                      <a:pt x="30" y="119"/>
                      <a:pt x="27" y="120"/>
                    </a:cubicBezTo>
                    <a:cubicBezTo>
                      <a:pt x="24" y="121"/>
                      <a:pt x="22" y="121"/>
                      <a:pt x="21" y="120"/>
                    </a:cubicBezTo>
                    <a:cubicBezTo>
                      <a:pt x="20" y="119"/>
                      <a:pt x="18" y="119"/>
                      <a:pt x="18" y="118"/>
                    </a:cubicBezTo>
                    <a:cubicBezTo>
                      <a:pt x="17" y="117"/>
                      <a:pt x="16" y="114"/>
                      <a:pt x="16" y="114"/>
                    </a:cubicBezTo>
                    <a:cubicBezTo>
                      <a:pt x="15" y="113"/>
                      <a:pt x="13" y="113"/>
                      <a:pt x="12" y="112"/>
                    </a:cubicBezTo>
                    <a:cubicBezTo>
                      <a:pt x="10" y="112"/>
                      <a:pt x="6" y="104"/>
                      <a:pt x="5" y="104"/>
                    </a:cubicBezTo>
                    <a:cubicBezTo>
                      <a:pt x="5" y="104"/>
                      <a:pt x="5" y="100"/>
                      <a:pt x="5" y="97"/>
                    </a:cubicBezTo>
                    <a:cubicBezTo>
                      <a:pt x="4" y="94"/>
                      <a:pt x="5" y="93"/>
                      <a:pt x="3" y="89"/>
                    </a:cubicBezTo>
                    <a:cubicBezTo>
                      <a:pt x="0" y="85"/>
                      <a:pt x="1" y="82"/>
                      <a:pt x="1" y="82"/>
                    </a:cubicBezTo>
                    <a:cubicBezTo>
                      <a:pt x="1" y="82"/>
                      <a:pt x="5" y="80"/>
                      <a:pt x="6" y="76"/>
                    </a:cubicBezTo>
                    <a:cubicBezTo>
                      <a:pt x="8" y="72"/>
                      <a:pt x="10" y="72"/>
                      <a:pt x="8" y="66"/>
                    </a:cubicBezTo>
                    <a:cubicBezTo>
                      <a:pt x="5" y="61"/>
                      <a:pt x="4" y="57"/>
                      <a:pt x="4" y="52"/>
                    </a:cubicBezTo>
                    <a:cubicBezTo>
                      <a:pt x="4" y="48"/>
                      <a:pt x="4" y="45"/>
                      <a:pt x="5" y="42"/>
                    </a:cubicBezTo>
                    <a:cubicBezTo>
                      <a:pt x="5" y="40"/>
                      <a:pt x="8" y="34"/>
                      <a:pt x="10" y="31"/>
                    </a:cubicBezTo>
                    <a:cubicBezTo>
                      <a:pt x="12" y="29"/>
                      <a:pt x="14" y="28"/>
                      <a:pt x="13" y="26"/>
                    </a:cubicBezTo>
                    <a:cubicBezTo>
                      <a:pt x="12" y="23"/>
                      <a:pt x="7" y="24"/>
                      <a:pt x="8" y="21"/>
                    </a:cubicBezTo>
                    <a:cubicBezTo>
                      <a:pt x="8" y="17"/>
                      <a:pt x="8" y="7"/>
                      <a:pt x="8" y="7"/>
                    </a:cubicBezTo>
                    <a:cubicBezTo>
                      <a:pt x="18" y="7"/>
                      <a:pt x="18" y="7"/>
                      <a:pt x="18" y="7"/>
                    </a:cubicBezTo>
                    <a:cubicBezTo>
                      <a:pt x="18" y="7"/>
                      <a:pt x="21" y="11"/>
                      <a:pt x="23" y="11"/>
                    </a:cubicBezTo>
                    <a:cubicBezTo>
                      <a:pt x="25" y="11"/>
                      <a:pt x="27" y="7"/>
                      <a:pt x="27" y="7"/>
                    </a:cubicBezTo>
                    <a:cubicBezTo>
                      <a:pt x="26" y="0"/>
                      <a:pt x="26" y="0"/>
                      <a:pt x="26" y="0"/>
                    </a:cubicBezTo>
                    <a:cubicBezTo>
                      <a:pt x="27" y="2"/>
                      <a:pt x="29" y="2"/>
                      <a:pt x="31" y="5"/>
                    </a:cubicBezTo>
                    <a:cubicBezTo>
                      <a:pt x="32" y="7"/>
                      <a:pt x="37" y="9"/>
                      <a:pt x="41" y="10"/>
                    </a:cubicBezTo>
                    <a:cubicBezTo>
                      <a:pt x="41" y="10"/>
                      <a:pt x="41" y="10"/>
                      <a:pt x="41" y="10"/>
                    </a:cubicBezTo>
                    <a:cubicBezTo>
                      <a:pt x="38" y="23"/>
                      <a:pt x="38" y="23"/>
                      <a:pt x="38" y="23"/>
                    </a:cubicBezTo>
                    <a:cubicBezTo>
                      <a:pt x="38" y="23"/>
                      <a:pt x="41" y="25"/>
                      <a:pt x="47" y="27"/>
                    </a:cubicBezTo>
                    <a:cubicBezTo>
                      <a:pt x="52" y="28"/>
                      <a:pt x="58" y="23"/>
                      <a:pt x="58" y="30"/>
                    </a:cubicBezTo>
                    <a:cubicBezTo>
                      <a:pt x="59" y="37"/>
                      <a:pt x="58" y="46"/>
                      <a:pt x="60" y="50"/>
                    </a:cubicBezTo>
                    <a:cubicBezTo>
                      <a:pt x="63" y="55"/>
                      <a:pt x="66" y="60"/>
                      <a:pt x="65" y="73"/>
                    </a:cubicBezTo>
                    <a:cubicBezTo>
                      <a:pt x="64" y="86"/>
                      <a:pt x="60" y="93"/>
                      <a:pt x="63" y="99"/>
                    </a:cubicBezTo>
                    <a:cubicBezTo>
                      <a:pt x="66" y="105"/>
                      <a:pt x="67" y="105"/>
                      <a:pt x="65" y="109"/>
                    </a:cubicBezTo>
                    <a:cubicBezTo>
                      <a:pt x="64" y="111"/>
                      <a:pt x="66" y="117"/>
                      <a:pt x="68" y="122"/>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64" name="Freeform 52">
                <a:extLst>
                  <a:ext uri="{FF2B5EF4-FFF2-40B4-BE49-F238E27FC236}">
                    <a16:creationId xmlns:a16="http://schemas.microsoft.com/office/drawing/2014/main" id="{BB0F7F4C-DD9E-438D-B56F-90B2949A59BA}"/>
                  </a:ext>
                </a:extLst>
              </p:cNvPr>
              <p:cNvSpPr>
                <a:spLocks/>
              </p:cNvSpPr>
              <p:nvPr/>
            </p:nvSpPr>
            <p:spPr bwMode="auto">
              <a:xfrm>
                <a:off x="5188537" y="2022320"/>
                <a:ext cx="637744" cy="684526"/>
              </a:xfrm>
              <a:custGeom>
                <a:avLst/>
                <a:gdLst>
                  <a:gd name="T0" fmla="*/ 326 w 122"/>
                  <a:gd name="T1" fmla="*/ 313 h 131"/>
                  <a:gd name="T2" fmla="*/ 294 w 122"/>
                  <a:gd name="T3" fmla="*/ 313 h 131"/>
                  <a:gd name="T4" fmla="*/ 281 w 122"/>
                  <a:gd name="T5" fmla="*/ 326 h 131"/>
                  <a:gd name="T6" fmla="*/ 270 w 122"/>
                  <a:gd name="T7" fmla="*/ 331 h 131"/>
                  <a:gd name="T8" fmla="*/ 251 w 122"/>
                  <a:gd name="T9" fmla="*/ 331 h 131"/>
                  <a:gd name="T10" fmla="*/ 235 w 122"/>
                  <a:gd name="T11" fmla="*/ 313 h 131"/>
                  <a:gd name="T12" fmla="*/ 222 w 122"/>
                  <a:gd name="T13" fmla="*/ 321 h 131"/>
                  <a:gd name="T14" fmla="*/ 163 w 122"/>
                  <a:gd name="T15" fmla="*/ 334 h 131"/>
                  <a:gd name="T16" fmla="*/ 136 w 122"/>
                  <a:gd name="T17" fmla="*/ 342 h 131"/>
                  <a:gd name="T18" fmla="*/ 104 w 122"/>
                  <a:gd name="T19" fmla="*/ 337 h 131"/>
                  <a:gd name="T20" fmla="*/ 99 w 122"/>
                  <a:gd name="T21" fmla="*/ 313 h 131"/>
                  <a:gd name="T22" fmla="*/ 88 w 122"/>
                  <a:gd name="T23" fmla="*/ 307 h 131"/>
                  <a:gd name="T24" fmla="*/ 80 w 122"/>
                  <a:gd name="T25" fmla="*/ 313 h 131"/>
                  <a:gd name="T26" fmla="*/ 80 w 122"/>
                  <a:gd name="T27" fmla="*/ 313 h 131"/>
                  <a:gd name="T28" fmla="*/ 72 w 122"/>
                  <a:gd name="T29" fmla="*/ 278 h 131"/>
                  <a:gd name="T30" fmla="*/ 67 w 122"/>
                  <a:gd name="T31" fmla="*/ 251 h 131"/>
                  <a:gd name="T32" fmla="*/ 72 w 122"/>
                  <a:gd name="T33" fmla="*/ 182 h 131"/>
                  <a:gd name="T34" fmla="*/ 59 w 122"/>
                  <a:gd name="T35" fmla="*/ 120 h 131"/>
                  <a:gd name="T36" fmla="*/ 53 w 122"/>
                  <a:gd name="T37" fmla="*/ 67 h 131"/>
                  <a:gd name="T38" fmla="*/ 24 w 122"/>
                  <a:gd name="T39" fmla="*/ 59 h 131"/>
                  <a:gd name="T40" fmla="*/ 0 w 122"/>
                  <a:gd name="T41" fmla="*/ 48 h 131"/>
                  <a:gd name="T42" fmla="*/ 8 w 122"/>
                  <a:gd name="T43" fmla="*/ 13 h 131"/>
                  <a:gd name="T44" fmla="*/ 8 w 122"/>
                  <a:gd name="T45" fmla="*/ 13 h 131"/>
                  <a:gd name="T46" fmla="*/ 16 w 122"/>
                  <a:gd name="T47" fmla="*/ 13 h 131"/>
                  <a:gd name="T48" fmla="*/ 32 w 122"/>
                  <a:gd name="T49" fmla="*/ 5 h 131"/>
                  <a:gd name="T50" fmla="*/ 43 w 122"/>
                  <a:gd name="T51" fmla="*/ 5 h 131"/>
                  <a:gd name="T52" fmla="*/ 56 w 122"/>
                  <a:gd name="T53" fmla="*/ 13 h 131"/>
                  <a:gd name="T54" fmla="*/ 67 w 122"/>
                  <a:gd name="T55" fmla="*/ 19 h 131"/>
                  <a:gd name="T56" fmla="*/ 72 w 122"/>
                  <a:gd name="T57" fmla="*/ 19 h 131"/>
                  <a:gd name="T58" fmla="*/ 75 w 122"/>
                  <a:gd name="T59" fmla="*/ 19 h 131"/>
                  <a:gd name="T60" fmla="*/ 77 w 122"/>
                  <a:gd name="T61" fmla="*/ 35 h 131"/>
                  <a:gd name="T62" fmla="*/ 83 w 122"/>
                  <a:gd name="T63" fmla="*/ 48 h 131"/>
                  <a:gd name="T64" fmla="*/ 118 w 122"/>
                  <a:gd name="T65" fmla="*/ 126 h 131"/>
                  <a:gd name="T66" fmla="*/ 96 w 122"/>
                  <a:gd name="T67" fmla="*/ 139 h 131"/>
                  <a:gd name="T68" fmla="*/ 118 w 122"/>
                  <a:gd name="T69" fmla="*/ 166 h 131"/>
                  <a:gd name="T70" fmla="*/ 174 w 122"/>
                  <a:gd name="T71" fmla="*/ 200 h 131"/>
                  <a:gd name="T72" fmla="*/ 198 w 122"/>
                  <a:gd name="T73" fmla="*/ 232 h 131"/>
                  <a:gd name="T74" fmla="*/ 275 w 122"/>
                  <a:gd name="T75" fmla="*/ 262 h 131"/>
                  <a:gd name="T76" fmla="*/ 297 w 122"/>
                  <a:gd name="T77" fmla="*/ 270 h 131"/>
                  <a:gd name="T78" fmla="*/ 318 w 122"/>
                  <a:gd name="T79" fmla="*/ 281 h 131"/>
                  <a:gd name="T80" fmla="*/ 321 w 122"/>
                  <a:gd name="T81" fmla="*/ 283 h 131"/>
                  <a:gd name="T82" fmla="*/ 318 w 122"/>
                  <a:gd name="T83" fmla="*/ 286 h 131"/>
                  <a:gd name="T84" fmla="*/ 318 w 122"/>
                  <a:gd name="T85" fmla="*/ 305 h 131"/>
                  <a:gd name="T86" fmla="*/ 326 w 122"/>
                  <a:gd name="T87" fmla="*/ 313 h 131"/>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22" h="131">
                    <a:moveTo>
                      <a:pt x="122" y="117"/>
                    </a:moveTo>
                    <a:cubicBezTo>
                      <a:pt x="116" y="117"/>
                      <a:pt x="111" y="117"/>
                      <a:pt x="110" y="117"/>
                    </a:cubicBezTo>
                    <a:cubicBezTo>
                      <a:pt x="107" y="118"/>
                      <a:pt x="106" y="119"/>
                      <a:pt x="105" y="122"/>
                    </a:cubicBezTo>
                    <a:cubicBezTo>
                      <a:pt x="104" y="124"/>
                      <a:pt x="103" y="126"/>
                      <a:pt x="101" y="124"/>
                    </a:cubicBezTo>
                    <a:cubicBezTo>
                      <a:pt x="100" y="122"/>
                      <a:pt x="99" y="125"/>
                      <a:pt x="94" y="124"/>
                    </a:cubicBezTo>
                    <a:cubicBezTo>
                      <a:pt x="88" y="123"/>
                      <a:pt x="88" y="123"/>
                      <a:pt x="88" y="117"/>
                    </a:cubicBezTo>
                    <a:cubicBezTo>
                      <a:pt x="88" y="111"/>
                      <a:pt x="85" y="113"/>
                      <a:pt x="83" y="120"/>
                    </a:cubicBezTo>
                    <a:cubicBezTo>
                      <a:pt x="81" y="127"/>
                      <a:pt x="66" y="126"/>
                      <a:pt x="61" y="125"/>
                    </a:cubicBezTo>
                    <a:cubicBezTo>
                      <a:pt x="56" y="124"/>
                      <a:pt x="53" y="124"/>
                      <a:pt x="51" y="128"/>
                    </a:cubicBezTo>
                    <a:cubicBezTo>
                      <a:pt x="50" y="131"/>
                      <a:pt x="43" y="129"/>
                      <a:pt x="39" y="126"/>
                    </a:cubicBezTo>
                    <a:cubicBezTo>
                      <a:pt x="34" y="124"/>
                      <a:pt x="36" y="122"/>
                      <a:pt x="37" y="117"/>
                    </a:cubicBezTo>
                    <a:cubicBezTo>
                      <a:pt x="39" y="113"/>
                      <a:pt x="34" y="113"/>
                      <a:pt x="33" y="115"/>
                    </a:cubicBezTo>
                    <a:cubicBezTo>
                      <a:pt x="32" y="115"/>
                      <a:pt x="31" y="116"/>
                      <a:pt x="30" y="117"/>
                    </a:cubicBezTo>
                    <a:cubicBezTo>
                      <a:pt x="30" y="117"/>
                      <a:pt x="30" y="117"/>
                      <a:pt x="30" y="117"/>
                    </a:cubicBezTo>
                    <a:cubicBezTo>
                      <a:pt x="28" y="112"/>
                      <a:pt x="26" y="106"/>
                      <a:pt x="27" y="104"/>
                    </a:cubicBezTo>
                    <a:cubicBezTo>
                      <a:pt x="29" y="100"/>
                      <a:pt x="28" y="100"/>
                      <a:pt x="25" y="94"/>
                    </a:cubicBezTo>
                    <a:cubicBezTo>
                      <a:pt x="22" y="88"/>
                      <a:pt x="26" y="81"/>
                      <a:pt x="27" y="68"/>
                    </a:cubicBezTo>
                    <a:cubicBezTo>
                      <a:pt x="28" y="55"/>
                      <a:pt x="25" y="50"/>
                      <a:pt x="22" y="45"/>
                    </a:cubicBezTo>
                    <a:cubicBezTo>
                      <a:pt x="20" y="41"/>
                      <a:pt x="21" y="32"/>
                      <a:pt x="20" y="25"/>
                    </a:cubicBezTo>
                    <a:cubicBezTo>
                      <a:pt x="20" y="18"/>
                      <a:pt x="14" y="23"/>
                      <a:pt x="9" y="22"/>
                    </a:cubicBezTo>
                    <a:cubicBezTo>
                      <a:pt x="3" y="20"/>
                      <a:pt x="0" y="18"/>
                      <a:pt x="0" y="18"/>
                    </a:cubicBezTo>
                    <a:cubicBezTo>
                      <a:pt x="3" y="5"/>
                      <a:pt x="3" y="5"/>
                      <a:pt x="3" y="5"/>
                    </a:cubicBezTo>
                    <a:cubicBezTo>
                      <a:pt x="3" y="5"/>
                      <a:pt x="3" y="5"/>
                      <a:pt x="3" y="5"/>
                    </a:cubicBezTo>
                    <a:cubicBezTo>
                      <a:pt x="4" y="5"/>
                      <a:pt x="5" y="5"/>
                      <a:pt x="6" y="5"/>
                    </a:cubicBezTo>
                    <a:cubicBezTo>
                      <a:pt x="9" y="5"/>
                      <a:pt x="9" y="5"/>
                      <a:pt x="12" y="2"/>
                    </a:cubicBezTo>
                    <a:cubicBezTo>
                      <a:pt x="15" y="0"/>
                      <a:pt x="14" y="2"/>
                      <a:pt x="16" y="2"/>
                    </a:cubicBezTo>
                    <a:cubicBezTo>
                      <a:pt x="17" y="3"/>
                      <a:pt x="18" y="5"/>
                      <a:pt x="21" y="5"/>
                    </a:cubicBezTo>
                    <a:cubicBezTo>
                      <a:pt x="23" y="4"/>
                      <a:pt x="25" y="7"/>
                      <a:pt x="25" y="7"/>
                    </a:cubicBezTo>
                    <a:cubicBezTo>
                      <a:pt x="25" y="7"/>
                      <a:pt x="26" y="7"/>
                      <a:pt x="27" y="7"/>
                    </a:cubicBezTo>
                    <a:cubicBezTo>
                      <a:pt x="28" y="7"/>
                      <a:pt x="28" y="7"/>
                      <a:pt x="28" y="7"/>
                    </a:cubicBezTo>
                    <a:cubicBezTo>
                      <a:pt x="28" y="9"/>
                      <a:pt x="28" y="12"/>
                      <a:pt x="29" y="13"/>
                    </a:cubicBezTo>
                    <a:cubicBezTo>
                      <a:pt x="30" y="15"/>
                      <a:pt x="32" y="17"/>
                      <a:pt x="31" y="18"/>
                    </a:cubicBezTo>
                    <a:cubicBezTo>
                      <a:pt x="30" y="20"/>
                      <a:pt x="44" y="47"/>
                      <a:pt x="44" y="47"/>
                    </a:cubicBezTo>
                    <a:cubicBezTo>
                      <a:pt x="44" y="47"/>
                      <a:pt x="33" y="47"/>
                      <a:pt x="36" y="52"/>
                    </a:cubicBezTo>
                    <a:cubicBezTo>
                      <a:pt x="39" y="56"/>
                      <a:pt x="40" y="59"/>
                      <a:pt x="44" y="62"/>
                    </a:cubicBezTo>
                    <a:cubicBezTo>
                      <a:pt x="48" y="65"/>
                      <a:pt x="64" y="70"/>
                      <a:pt x="65" y="75"/>
                    </a:cubicBezTo>
                    <a:cubicBezTo>
                      <a:pt x="66" y="81"/>
                      <a:pt x="66" y="85"/>
                      <a:pt x="74" y="87"/>
                    </a:cubicBezTo>
                    <a:cubicBezTo>
                      <a:pt x="83" y="89"/>
                      <a:pt x="98" y="95"/>
                      <a:pt x="103" y="98"/>
                    </a:cubicBezTo>
                    <a:cubicBezTo>
                      <a:pt x="107" y="101"/>
                      <a:pt x="109" y="101"/>
                      <a:pt x="111" y="101"/>
                    </a:cubicBezTo>
                    <a:cubicBezTo>
                      <a:pt x="112" y="101"/>
                      <a:pt x="116" y="103"/>
                      <a:pt x="119" y="105"/>
                    </a:cubicBezTo>
                    <a:cubicBezTo>
                      <a:pt x="120" y="106"/>
                      <a:pt x="120" y="106"/>
                      <a:pt x="120" y="106"/>
                    </a:cubicBezTo>
                    <a:cubicBezTo>
                      <a:pt x="119" y="106"/>
                      <a:pt x="119" y="106"/>
                      <a:pt x="119" y="107"/>
                    </a:cubicBezTo>
                    <a:cubicBezTo>
                      <a:pt x="117" y="111"/>
                      <a:pt x="118" y="112"/>
                      <a:pt x="119" y="114"/>
                    </a:cubicBezTo>
                    <a:cubicBezTo>
                      <a:pt x="120" y="115"/>
                      <a:pt x="121" y="116"/>
                      <a:pt x="122" y="117"/>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65" name="Freeform 53">
                <a:extLst>
                  <a:ext uri="{FF2B5EF4-FFF2-40B4-BE49-F238E27FC236}">
                    <a16:creationId xmlns:a16="http://schemas.microsoft.com/office/drawing/2014/main" id="{E3D92001-28AA-43B5-9D60-F852802FADB5}"/>
                  </a:ext>
                </a:extLst>
              </p:cNvPr>
              <p:cNvSpPr>
                <a:spLocks/>
              </p:cNvSpPr>
              <p:nvPr/>
            </p:nvSpPr>
            <p:spPr bwMode="auto">
              <a:xfrm>
                <a:off x="5335257" y="2047745"/>
                <a:ext cx="669044" cy="528063"/>
              </a:xfrm>
              <a:custGeom>
                <a:avLst/>
                <a:gdLst>
                  <a:gd name="T0" fmla="*/ 246 w 128"/>
                  <a:gd name="T1" fmla="*/ 270 h 101"/>
                  <a:gd name="T2" fmla="*/ 222 w 128"/>
                  <a:gd name="T3" fmla="*/ 257 h 101"/>
                  <a:gd name="T4" fmla="*/ 200 w 128"/>
                  <a:gd name="T5" fmla="*/ 249 h 101"/>
                  <a:gd name="T6" fmla="*/ 123 w 128"/>
                  <a:gd name="T7" fmla="*/ 219 h 101"/>
                  <a:gd name="T8" fmla="*/ 99 w 128"/>
                  <a:gd name="T9" fmla="*/ 187 h 101"/>
                  <a:gd name="T10" fmla="*/ 43 w 128"/>
                  <a:gd name="T11" fmla="*/ 152 h 101"/>
                  <a:gd name="T12" fmla="*/ 21 w 128"/>
                  <a:gd name="T13" fmla="*/ 126 h 101"/>
                  <a:gd name="T14" fmla="*/ 43 w 128"/>
                  <a:gd name="T15" fmla="*/ 112 h 101"/>
                  <a:gd name="T16" fmla="*/ 8 w 128"/>
                  <a:gd name="T17" fmla="*/ 35 h 101"/>
                  <a:gd name="T18" fmla="*/ 3 w 128"/>
                  <a:gd name="T19" fmla="*/ 21 h 101"/>
                  <a:gd name="T20" fmla="*/ 0 w 128"/>
                  <a:gd name="T21" fmla="*/ 5 h 101"/>
                  <a:gd name="T22" fmla="*/ 0 w 128"/>
                  <a:gd name="T23" fmla="*/ 5 h 101"/>
                  <a:gd name="T24" fmla="*/ 13 w 128"/>
                  <a:gd name="T25" fmla="*/ 3 h 101"/>
                  <a:gd name="T26" fmla="*/ 29 w 128"/>
                  <a:gd name="T27" fmla="*/ 8 h 101"/>
                  <a:gd name="T28" fmla="*/ 48 w 128"/>
                  <a:gd name="T29" fmla="*/ 11 h 101"/>
                  <a:gd name="T30" fmla="*/ 67 w 128"/>
                  <a:gd name="T31" fmla="*/ 0 h 101"/>
                  <a:gd name="T32" fmla="*/ 80 w 128"/>
                  <a:gd name="T33" fmla="*/ 3 h 101"/>
                  <a:gd name="T34" fmla="*/ 91 w 128"/>
                  <a:gd name="T35" fmla="*/ 5 h 101"/>
                  <a:gd name="T36" fmla="*/ 104 w 128"/>
                  <a:gd name="T37" fmla="*/ 13 h 101"/>
                  <a:gd name="T38" fmla="*/ 126 w 128"/>
                  <a:gd name="T39" fmla="*/ 13 h 101"/>
                  <a:gd name="T40" fmla="*/ 134 w 128"/>
                  <a:gd name="T41" fmla="*/ 21 h 101"/>
                  <a:gd name="T42" fmla="*/ 147 w 128"/>
                  <a:gd name="T43" fmla="*/ 40 h 101"/>
                  <a:gd name="T44" fmla="*/ 160 w 128"/>
                  <a:gd name="T45" fmla="*/ 59 h 101"/>
                  <a:gd name="T46" fmla="*/ 187 w 128"/>
                  <a:gd name="T47" fmla="*/ 88 h 101"/>
                  <a:gd name="T48" fmla="*/ 206 w 128"/>
                  <a:gd name="T49" fmla="*/ 91 h 101"/>
                  <a:gd name="T50" fmla="*/ 219 w 128"/>
                  <a:gd name="T51" fmla="*/ 94 h 101"/>
                  <a:gd name="T52" fmla="*/ 227 w 128"/>
                  <a:gd name="T53" fmla="*/ 107 h 101"/>
                  <a:gd name="T54" fmla="*/ 240 w 128"/>
                  <a:gd name="T55" fmla="*/ 107 h 101"/>
                  <a:gd name="T56" fmla="*/ 265 w 128"/>
                  <a:gd name="T57" fmla="*/ 102 h 101"/>
                  <a:gd name="T58" fmla="*/ 273 w 128"/>
                  <a:gd name="T59" fmla="*/ 99 h 101"/>
                  <a:gd name="T60" fmla="*/ 286 w 128"/>
                  <a:gd name="T61" fmla="*/ 86 h 101"/>
                  <a:gd name="T62" fmla="*/ 299 w 128"/>
                  <a:gd name="T63" fmla="*/ 80 h 101"/>
                  <a:gd name="T64" fmla="*/ 302 w 128"/>
                  <a:gd name="T65" fmla="*/ 88 h 101"/>
                  <a:gd name="T66" fmla="*/ 315 w 128"/>
                  <a:gd name="T67" fmla="*/ 96 h 101"/>
                  <a:gd name="T68" fmla="*/ 326 w 128"/>
                  <a:gd name="T69" fmla="*/ 107 h 101"/>
                  <a:gd name="T70" fmla="*/ 342 w 128"/>
                  <a:gd name="T71" fmla="*/ 118 h 101"/>
                  <a:gd name="T72" fmla="*/ 342 w 128"/>
                  <a:gd name="T73" fmla="*/ 131 h 101"/>
                  <a:gd name="T74" fmla="*/ 326 w 128"/>
                  <a:gd name="T75" fmla="*/ 142 h 101"/>
                  <a:gd name="T76" fmla="*/ 313 w 128"/>
                  <a:gd name="T77" fmla="*/ 147 h 101"/>
                  <a:gd name="T78" fmla="*/ 299 w 128"/>
                  <a:gd name="T79" fmla="*/ 150 h 101"/>
                  <a:gd name="T80" fmla="*/ 286 w 128"/>
                  <a:gd name="T81" fmla="*/ 152 h 101"/>
                  <a:gd name="T82" fmla="*/ 267 w 128"/>
                  <a:gd name="T83" fmla="*/ 139 h 101"/>
                  <a:gd name="T84" fmla="*/ 243 w 128"/>
                  <a:gd name="T85" fmla="*/ 126 h 101"/>
                  <a:gd name="T86" fmla="*/ 235 w 128"/>
                  <a:gd name="T87" fmla="*/ 120 h 101"/>
                  <a:gd name="T88" fmla="*/ 203 w 128"/>
                  <a:gd name="T89" fmla="*/ 158 h 101"/>
                  <a:gd name="T90" fmla="*/ 227 w 128"/>
                  <a:gd name="T91" fmla="*/ 166 h 101"/>
                  <a:gd name="T92" fmla="*/ 243 w 128"/>
                  <a:gd name="T93" fmla="*/ 182 h 101"/>
                  <a:gd name="T94" fmla="*/ 232 w 128"/>
                  <a:gd name="T95" fmla="*/ 200 h 101"/>
                  <a:gd name="T96" fmla="*/ 265 w 128"/>
                  <a:gd name="T97" fmla="*/ 200 h 101"/>
                  <a:gd name="T98" fmla="*/ 278 w 128"/>
                  <a:gd name="T99" fmla="*/ 195 h 101"/>
                  <a:gd name="T100" fmla="*/ 283 w 128"/>
                  <a:gd name="T101" fmla="*/ 206 h 101"/>
                  <a:gd name="T102" fmla="*/ 278 w 128"/>
                  <a:gd name="T103" fmla="*/ 219 h 101"/>
                  <a:gd name="T104" fmla="*/ 286 w 128"/>
                  <a:gd name="T105" fmla="*/ 241 h 101"/>
                  <a:gd name="T106" fmla="*/ 281 w 128"/>
                  <a:gd name="T107" fmla="*/ 259 h 101"/>
                  <a:gd name="T108" fmla="*/ 259 w 128"/>
                  <a:gd name="T109" fmla="*/ 262 h 101"/>
                  <a:gd name="T110" fmla="*/ 246 w 128"/>
                  <a:gd name="T111" fmla="*/ 267 h 101"/>
                  <a:gd name="T112" fmla="*/ 246 w 128"/>
                  <a:gd name="T113" fmla="*/ 270 h 10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128" h="101">
                    <a:moveTo>
                      <a:pt x="92" y="101"/>
                    </a:moveTo>
                    <a:cubicBezTo>
                      <a:pt x="88" y="98"/>
                      <a:pt x="84" y="96"/>
                      <a:pt x="83" y="96"/>
                    </a:cubicBezTo>
                    <a:cubicBezTo>
                      <a:pt x="81" y="96"/>
                      <a:pt x="79" y="96"/>
                      <a:pt x="75" y="93"/>
                    </a:cubicBezTo>
                    <a:cubicBezTo>
                      <a:pt x="70" y="90"/>
                      <a:pt x="55" y="84"/>
                      <a:pt x="46" y="82"/>
                    </a:cubicBezTo>
                    <a:cubicBezTo>
                      <a:pt x="38" y="80"/>
                      <a:pt x="38" y="76"/>
                      <a:pt x="37" y="70"/>
                    </a:cubicBezTo>
                    <a:cubicBezTo>
                      <a:pt x="36" y="65"/>
                      <a:pt x="20" y="60"/>
                      <a:pt x="16" y="57"/>
                    </a:cubicBezTo>
                    <a:cubicBezTo>
                      <a:pt x="12" y="54"/>
                      <a:pt x="11" y="51"/>
                      <a:pt x="8" y="47"/>
                    </a:cubicBezTo>
                    <a:cubicBezTo>
                      <a:pt x="5" y="42"/>
                      <a:pt x="16" y="42"/>
                      <a:pt x="16" y="42"/>
                    </a:cubicBezTo>
                    <a:cubicBezTo>
                      <a:pt x="16" y="42"/>
                      <a:pt x="2" y="15"/>
                      <a:pt x="3" y="13"/>
                    </a:cubicBezTo>
                    <a:cubicBezTo>
                      <a:pt x="4" y="12"/>
                      <a:pt x="2" y="10"/>
                      <a:pt x="1" y="8"/>
                    </a:cubicBezTo>
                    <a:cubicBezTo>
                      <a:pt x="0" y="7"/>
                      <a:pt x="0" y="4"/>
                      <a:pt x="0" y="2"/>
                    </a:cubicBezTo>
                    <a:cubicBezTo>
                      <a:pt x="0" y="2"/>
                      <a:pt x="0" y="2"/>
                      <a:pt x="0" y="2"/>
                    </a:cubicBezTo>
                    <a:cubicBezTo>
                      <a:pt x="1" y="2"/>
                      <a:pt x="3" y="1"/>
                      <a:pt x="5" y="1"/>
                    </a:cubicBezTo>
                    <a:cubicBezTo>
                      <a:pt x="9" y="0"/>
                      <a:pt x="8" y="3"/>
                      <a:pt x="11" y="3"/>
                    </a:cubicBezTo>
                    <a:cubicBezTo>
                      <a:pt x="13" y="4"/>
                      <a:pt x="15" y="4"/>
                      <a:pt x="18" y="4"/>
                    </a:cubicBezTo>
                    <a:cubicBezTo>
                      <a:pt x="20" y="3"/>
                      <a:pt x="23" y="1"/>
                      <a:pt x="25" y="0"/>
                    </a:cubicBezTo>
                    <a:cubicBezTo>
                      <a:pt x="27" y="0"/>
                      <a:pt x="30" y="0"/>
                      <a:pt x="30" y="1"/>
                    </a:cubicBezTo>
                    <a:cubicBezTo>
                      <a:pt x="31" y="1"/>
                      <a:pt x="31" y="1"/>
                      <a:pt x="34" y="2"/>
                    </a:cubicBezTo>
                    <a:cubicBezTo>
                      <a:pt x="37" y="2"/>
                      <a:pt x="36" y="4"/>
                      <a:pt x="39" y="5"/>
                    </a:cubicBezTo>
                    <a:cubicBezTo>
                      <a:pt x="41" y="6"/>
                      <a:pt x="47" y="5"/>
                      <a:pt x="47" y="5"/>
                    </a:cubicBezTo>
                    <a:cubicBezTo>
                      <a:pt x="47" y="5"/>
                      <a:pt x="48" y="7"/>
                      <a:pt x="50" y="8"/>
                    </a:cubicBezTo>
                    <a:cubicBezTo>
                      <a:pt x="51" y="10"/>
                      <a:pt x="53" y="13"/>
                      <a:pt x="55" y="15"/>
                    </a:cubicBezTo>
                    <a:cubicBezTo>
                      <a:pt x="57" y="17"/>
                      <a:pt x="59" y="20"/>
                      <a:pt x="60" y="22"/>
                    </a:cubicBezTo>
                    <a:cubicBezTo>
                      <a:pt x="62" y="25"/>
                      <a:pt x="68" y="31"/>
                      <a:pt x="70" y="33"/>
                    </a:cubicBezTo>
                    <a:cubicBezTo>
                      <a:pt x="73" y="34"/>
                      <a:pt x="73" y="34"/>
                      <a:pt x="77" y="34"/>
                    </a:cubicBezTo>
                    <a:cubicBezTo>
                      <a:pt x="80" y="34"/>
                      <a:pt x="80" y="35"/>
                      <a:pt x="82" y="35"/>
                    </a:cubicBezTo>
                    <a:cubicBezTo>
                      <a:pt x="83" y="36"/>
                      <a:pt x="84" y="39"/>
                      <a:pt x="85" y="40"/>
                    </a:cubicBezTo>
                    <a:cubicBezTo>
                      <a:pt x="86" y="41"/>
                      <a:pt x="88" y="40"/>
                      <a:pt x="90" y="40"/>
                    </a:cubicBezTo>
                    <a:cubicBezTo>
                      <a:pt x="92" y="39"/>
                      <a:pt x="97" y="39"/>
                      <a:pt x="99" y="38"/>
                    </a:cubicBezTo>
                    <a:cubicBezTo>
                      <a:pt x="101" y="37"/>
                      <a:pt x="102" y="38"/>
                      <a:pt x="102" y="37"/>
                    </a:cubicBezTo>
                    <a:cubicBezTo>
                      <a:pt x="103" y="37"/>
                      <a:pt x="105" y="34"/>
                      <a:pt x="107" y="32"/>
                    </a:cubicBezTo>
                    <a:cubicBezTo>
                      <a:pt x="108" y="29"/>
                      <a:pt x="109" y="31"/>
                      <a:pt x="112" y="30"/>
                    </a:cubicBezTo>
                    <a:cubicBezTo>
                      <a:pt x="115" y="28"/>
                      <a:pt x="112" y="31"/>
                      <a:pt x="113" y="33"/>
                    </a:cubicBezTo>
                    <a:cubicBezTo>
                      <a:pt x="115" y="34"/>
                      <a:pt x="116" y="34"/>
                      <a:pt x="118" y="36"/>
                    </a:cubicBezTo>
                    <a:cubicBezTo>
                      <a:pt x="120" y="37"/>
                      <a:pt x="122" y="38"/>
                      <a:pt x="122" y="40"/>
                    </a:cubicBezTo>
                    <a:cubicBezTo>
                      <a:pt x="123" y="41"/>
                      <a:pt x="126" y="42"/>
                      <a:pt x="128" y="44"/>
                    </a:cubicBezTo>
                    <a:cubicBezTo>
                      <a:pt x="128" y="44"/>
                      <a:pt x="128" y="46"/>
                      <a:pt x="128" y="49"/>
                    </a:cubicBezTo>
                    <a:cubicBezTo>
                      <a:pt x="127" y="51"/>
                      <a:pt x="125" y="53"/>
                      <a:pt x="122" y="53"/>
                    </a:cubicBezTo>
                    <a:cubicBezTo>
                      <a:pt x="120" y="54"/>
                      <a:pt x="119" y="53"/>
                      <a:pt x="117" y="55"/>
                    </a:cubicBezTo>
                    <a:cubicBezTo>
                      <a:pt x="115" y="56"/>
                      <a:pt x="113" y="55"/>
                      <a:pt x="112" y="56"/>
                    </a:cubicBezTo>
                    <a:cubicBezTo>
                      <a:pt x="111" y="57"/>
                      <a:pt x="110" y="60"/>
                      <a:pt x="107" y="57"/>
                    </a:cubicBezTo>
                    <a:cubicBezTo>
                      <a:pt x="104" y="54"/>
                      <a:pt x="102" y="53"/>
                      <a:pt x="100" y="52"/>
                    </a:cubicBezTo>
                    <a:cubicBezTo>
                      <a:pt x="98" y="51"/>
                      <a:pt x="93" y="49"/>
                      <a:pt x="91" y="47"/>
                    </a:cubicBezTo>
                    <a:cubicBezTo>
                      <a:pt x="90" y="46"/>
                      <a:pt x="89" y="44"/>
                      <a:pt x="88" y="45"/>
                    </a:cubicBezTo>
                    <a:cubicBezTo>
                      <a:pt x="86" y="47"/>
                      <a:pt x="76" y="59"/>
                      <a:pt x="76" y="59"/>
                    </a:cubicBezTo>
                    <a:cubicBezTo>
                      <a:pt x="76" y="59"/>
                      <a:pt x="83" y="62"/>
                      <a:pt x="85" y="62"/>
                    </a:cubicBezTo>
                    <a:cubicBezTo>
                      <a:pt x="86" y="63"/>
                      <a:pt x="94" y="66"/>
                      <a:pt x="91" y="68"/>
                    </a:cubicBezTo>
                    <a:cubicBezTo>
                      <a:pt x="89" y="70"/>
                      <a:pt x="81" y="75"/>
                      <a:pt x="87" y="75"/>
                    </a:cubicBezTo>
                    <a:cubicBezTo>
                      <a:pt x="92" y="75"/>
                      <a:pt x="96" y="75"/>
                      <a:pt x="99" y="75"/>
                    </a:cubicBezTo>
                    <a:cubicBezTo>
                      <a:pt x="101" y="75"/>
                      <a:pt x="103" y="71"/>
                      <a:pt x="104" y="73"/>
                    </a:cubicBezTo>
                    <a:cubicBezTo>
                      <a:pt x="106" y="75"/>
                      <a:pt x="107" y="75"/>
                      <a:pt x="106" y="77"/>
                    </a:cubicBezTo>
                    <a:cubicBezTo>
                      <a:pt x="106" y="80"/>
                      <a:pt x="102" y="79"/>
                      <a:pt x="104" y="82"/>
                    </a:cubicBezTo>
                    <a:cubicBezTo>
                      <a:pt x="105" y="85"/>
                      <a:pt x="104" y="84"/>
                      <a:pt x="107" y="90"/>
                    </a:cubicBezTo>
                    <a:cubicBezTo>
                      <a:pt x="109" y="96"/>
                      <a:pt x="109" y="97"/>
                      <a:pt x="105" y="97"/>
                    </a:cubicBezTo>
                    <a:cubicBezTo>
                      <a:pt x="101" y="97"/>
                      <a:pt x="100" y="95"/>
                      <a:pt x="97" y="98"/>
                    </a:cubicBezTo>
                    <a:cubicBezTo>
                      <a:pt x="95" y="100"/>
                      <a:pt x="93" y="98"/>
                      <a:pt x="92" y="100"/>
                    </a:cubicBezTo>
                    <a:lnTo>
                      <a:pt x="92" y="101"/>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66" name="Freeform 54">
                <a:extLst>
                  <a:ext uri="{FF2B5EF4-FFF2-40B4-BE49-F238E27FC236}">
                    <a16:creationId xmlns:a16="http://schemas.microsoft.com/office/drawing/2014/main" id="{B2B4DFE1-2A34-4B3D-B082-D8CEB6B0E720}"/>
                  </a:ext>
                </a:extLst>
              </p:cNvPr>
              <p:cNvSpPr>
                <a:spLocks/>
              </p:cNvSpPr>
              <p:nvPr/>
            </p:nvSpPr>
            <p:spPr bwMode="auto">
              <a:xfrm>
                <a:off x="5204187" y="2601234"/>
                <a:ext cx="674913" cy="391158"/>
              </a:xfrm>
              <a:custGeom>
                <a:avLst/>
                <a:gdLst>
                  <a:gd name="T0" fmla="*/ 318 w 129"/>
                  <a:gd name="T1" fmla="*/ 16 h 75"/>
                  <a:gd name="T2" fmla="*/ 324 w 129"/>
                  <a:gd name="T3" fmla="*/ 27 h 75"/>
                  <a:gd name="T4" fmla="*/ 326 w 129"/>
                  <a:gd name="T5" fmla="*/ 35 h 75"/>
                  <a:gd name="T6" fmla="*/ 337 w 129"/>
                  <a:gd name="T7" fmla="*/ 45 h 75"/>
                  <a:gd name="T8" fmla="*/ 342 w 129"/>
                  <a:gd name="T9" fmla="*/ 53 h 75"/>
                  <a:gd name="T10" fmla="*/ 318 w 129"/>
                  <a:gd name="T11" fmla="*/ 112 h 75"/>
                  <a:gd name="T12" fmla="*/ 308 w 129"/>
                  <a:gd name="T13" fmla="*/ 147 h 75"/>
                  <a:gd name="T14" fmla="*/ 300 w 129"/>
                  <a:gd name="T15" fmla="*/ 163 h 75"/>
                  <a:gd name="T16" fmla="*/ 289 w 129"/>
                  <a:gd name="T17" fmla="*/ 195 h 75"/>
                  <a:gd name="T18" fmla="*/ 273 w 129"/>
                  <a:gd name="T19" fmla="*/ 197 h 75"/>
                  <a:gd name="T20" fmla="*/ 259 w 129"/>
                  <a:gd name="T21" fmla="*/ 189 h 75"/>
                  <a:gd name="T22" fmla="*/ 243 w 129"/>
                  <a:gd name="T23" fmla="*/ 171 h 75"/>
                  <a:gd name="T24" fmla="*/ 230 w 129"/>
                  <a:gd name="T25" fmla="*/ 163 h 75"/>
                  <a:gd name="T26" fmla="*/ 214 w 129"/>
                  <a:gd name="T27" fmla="*/ 165 h 75"/>
                  <a:gd name="T28" fmla="*/ 201 w 129"/>
                  <a:gd name="T29" fmla="*/ 171 h 75"/>
                  <a:gd name="T30" fmla="*/ 190 w 129"/>
                  <a:gd name="T31" fmla="*/ 165 h 75"/>
                  <a:gd name="T32" fmla="*/ 171 w 129"/>
                  <a:gd name="T33" fmla="*/ 160 h 75"/>
                  <a:gd name="T34" fmla="*/ 152 w 129"/>
                  <a:gd name="T35" fmla="*/ 163 h 75"/>
                  <a:gd name="T36" fmla="*/ 128 w 129"/>
                  <a:gd name="T37" fmla="*/ 155 h 75"/>
                  <a:gd name="T38" fmla="*/ 115 w 129"/>
                  <a:gd name="T39" fmla="*/ 157 h 75"/>
                  <a:gd name="T40" fmla="*/ 83 w 129"/>
                  <a:gd name="T41" fmla="*/ 173 h 75"/>
                  <a:gd name="T42" fmla="*/ 67 w 129"/>
                  <a:gd name="T43" fmla="*/ 163 h 75"/>
                  <a:gd name="T44" fmla="*/ 56 w 129"/>
                  <a:gd name="T45" fmla="*/ 147 h 75"/>
                  <a:gd name="T46" fmla="*/ 45 w 129"/>
                  <a:gd name="T47" fmla="*/ 131 h 75"/>
                  <a:gd name="T48" fmla="*/ 56 w 129"/>
                  <a:gd name="T49" fmla="*/ 112 h 75"/>
                  <a:gd name="T50" fmla="*/ 53 w 129"/>
                  <a:gd name="T51" fmla="*/ 99 h 75"/>
                  <a:gd name="T52" fmla="*/ 40 w 129"/>
                  <a:gd name="T53" fmla="*/ 80 h 75"/>
                  <a:gd name="T54" fmla="*/ 27 w 129"/>
                  <a:gd name="T55" fmla="*/ 67 h 75"/>
                  <a:gd name="T56" fmla="*/ 3 w 129"/>
                  <a:gd name="T57" fmla="*/ 61 h 75"/>
                  <a:gd name="T58" fmla="*/ 0 w 129"/>
                  <a:gd name="T59" fmla="*/ 48 h 75"/>
                  <a:gd name="T60" fmla="*/ 0 w 129"/>
                  <a:gd name="T61" fmla="*/ 48 h 75"/>
                  <a:gd name="T62" fmla="*/ 11 w 129"/>
                  <a:gd name="T63" fmla="*/ 43 h 75"/>
                  <a:gd name="T64" fmla="*/ 27 w 129"/>
                  <a:gd name="T65" fmla="*/ 32 h 75"/>
                  <a:gd name="T66" fmla="*/ 80 w 129"/>
                  <a:gd name="T67" fmla="*/ 11 h 75"/>
                  <a:gd name="T68" fmla="*/ 91 w 129"/>
                  <a:gd name="T69" fmla="*/ 16 h 75"/>
                  <a:gd name="T70" fmla="*/ 96 w 129"/>
                  <a:gd name="T71" fmla="*/ 40 h 75"/>
                  <a:gd name="T72" fmla="*/ 128 w 129"/>
                  <a:gd name="T73" fmla="*/ 45 h 75"/>
                  <a:gd name="T74" fmla="*/ 155 w 129"/>
                  <a:gd name="T75" fmla="*/ 37 h 75"/>
                  <a:gd name="T76" fmla="*/ 214 w 129"/>
                  <a:gd name="T77" fmla="*/ 24 h 75"/>
                  <a:gd name="T78" fmla="*/ 227 w 129"/>
                  <a:gd name="T79" fmla="*/ 16 h 75"/>
                  <a:gd name="T80" fmla="*/ 243 w 129"/>
                  <a:gd name="T81" fmla="*/ 35 h 75"/>
                  <a:gd name="T82" fmla="*/ 262 w 129"/>
                  <a:gd name="T83" fmla="*/ 35 h 75"/>
                  <a:gd name="T84" fmla="*/ 273 w 129"/>
                  <a:gd name="T85" fmla="*/ 29 h 75"/>
                  <a:gd name="T86" fmla="*/ 286 w 129"/>
                  <a:gd name="T87" fmla="*/ 16 h 75"/>
                  <a:gd name="T88" fmla="*/ 318 w 129"/>
                  <a:gd name="T89" fmla="*/ 16 h 7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9" h="75">
                    <a:moveTo>
                      <a:pt x="119" y="6"/>
                    </a:moveTo>
                    <a:cubicBezTo>
                      <a:pt x="120" y="7"/>
                      <a:pt x="121" y="9"/>
                      <a:pt x="121" y="10"/>
                    </a:cubicBezTo>
                    <a:cubicBezTo>
                      <a:pt x="120" y="11"/>
                      <a:pt x="120" y="11"/>
                      <a:pt x="122" y="13"/>
                    </a:cubicBezTo>
                    <a:cubicBezTo>
                      <a:pt x="124" y="15"/>
                      <a:pt x="124" y="16"/>
                      <a:pt x="126" y="17"/>
                    </a:cubicBezTo>
                    <a:cubicBezTo>
                      <a:pt x="127" y="18"/>
                      <a:pt x="129" y="17"/>
                      <a:pt x="128" y="20"/>
                    </a:cubicBezTo>
                    <a:cubicBezTo>
                      <a:pt x="126" y="24"/>
                      <a:pt x="121" y="37"/>
                      <a:pt x="119" y="42"/>
                    </a:cubicBezTo>
                    <a:cubicBezTo>
                      <a:pt x="118" y="47"/>
                      <a:pt x="114" y="53"/>
                      <a:pt x="115" y="55"/>
                    </a:cubicBezTo>
                    <a:cubicBezTo>
                      <a:pt x="115" y="58"/>
                      <a:pt x="115" y="56"/>
                      <a:pt x="112" y="61"/>
                    </a:cubicBezTo>
                    <a:cubicBezTo>
                      <a:pt x="108" y="65"/>
                      <a:pt x="105" y="68"/>
                      <a:pt x="108" y="73"/>
                    </a:cubicBezTo>
                    <a:cubicBezTo>
                      <a:pt x="108" y="73"/>
                      <a:pt x="105" y="73"/>
                      <a:pt x="102" y="74"/>
                    </a:cubicBezTo>
                    <a:cubicBezTo>
                      <a:pt x="100" y="75"/>
                      <a:pt x="98" y="74"/>
                      <a:pt x="97" y="71"/>
                    </a:cubicBezTo>
                    <a:cubicBezTo>
                      <a:pt x="95" y="68"/>
                      <a:pt x="93" y="66"/>
                      <a:pt x="91" y="64"/>
                    </a:cubicBezTo>
                    <a:cubicBezTo>
                      <a:pt x="89" y="62"/>
                      <a:pt x="89" y="59"/>
                      <a:pt x="86" y="61"/>
                    </a:cubicBezTo>
                    <a:cubicBezTo>
                      <a:pt x="84" y="62"/>
                      <a:pt x="81" y="62"/>
                      <a:pt x="80" y="62"/>
                    </a:cubicBezTo>
                    <a:cubicBezTo>
                      <a:pt x="78" y="62"/>
                      <a:pt x="76" y="64"/>
                      <a:pt x="75" y="64"/>
                    </a:cubicBezTo>
                    <a:cubicBezTo>
                      <a:pt x="74" y="63"/>
                      <a:pt x="72" y="64"/>
                      <a:pt x="71" y="62"/>
                    </a:cubicBezTo>
                    <a:cubicBezTo>
                      <a:pt x="69" y="60"/>
                      <a:pt x="67" y="60"/>
                      <a:pt x="64" y="60"/>
                    </a:cubicBezTo>
                    <a:cubicBezTo>
                      <a:pt x="61" y="60"/>
                      <a:pt x="59" y="62"/>
                      <a:pt x="57" y="61"/>
                    </a:cubicBezTo>
                    <a:cubicBezTo>
                      <a:pt x="54" y="60"/>
                      <a:pt x="51" y="58"/>
                      <a:pt x="48" y="58"/>
                    </a:cubicBezTo>
                    <a:cubicBezTo>
                      <a:pt x="45" y="57"/>
                      <a:pt x="45" y="57"/>
                      <a:pt x="43" y="59"/>
                    </a:cubicBezTo>
                    <a:cubicBezTo>
                      <a:pt x="40" y="62"/>
                      <a:pt x="36" y="68"/>
                      <a:pt x="31" y="65"/>
                    </a:cubicBezTo>
                    <a:cubicBezTo>
                      <a:pt x="29" y="63"/>
                      <a:pt x="26" y="62"/>
                      <a:pt x="25" y="61"/>
                    </a:cubicBezTo>
                    <a:cubicBezTo>
                      <a:pt x="23" y="60"/>
                      <a:pt x="22" y="57"/>
                      <a:pt x="21" y="55"/>
                    </a:cubicBezTo>
                    <a:cubicBezTo>
                      <a:pt x="20" y="53"/>
                      <a:pt x="17" y="52"/>
                      <a:pt x="17" y="49"/>
                    </a:cubicBezTo>
                    <a:cubicBezTo>
                      <a:pt x="17" y="46"/>
                      <a:pt x="21" y="42"/>
                      <a:pt x="21" y="42"/>
                    </a:cubicBezTo>
                    <a:cubicBezTo>
                      <a:pt x="21" y="42"/>
                      <a:pt x="23" y="38"/>
                      <a:pt x="20" y="37"/>
                    </a:cubicBezTo>
                    <a:cubicBezTo>
                      <a:pt x="18" y="36"/>
                      <a:pt x="17" y="32"/>
                      <a:pt x="15" y="30"/>
                    </a:cubicBezTo>
                    <a:cubicBezTo>
                      <a:pt x="14" y="28"/>
                      <a:pt x="13" y="25"/>
                      <a:pt x="10" y="25"/>
                    </a:cubicBezTo>
                    <a:cubicBezTo>
                      <a:pt x="7" y="24"/>
                      <a:pt x="2" y="27"/>
                      <a:pt x="1" y="23"/>
                    </a:cubicBezTo>
                    <a:cubicBezTo>
                      <a:pt x="1" y="21"/>
                      <a:pt x="0" y="19"/>
                      <a:pt x="0" y="18"/>
                    </a:cubicBezTo>
                    <a:cubicBezTo>
                      <a:pt x="0" y="18"/>
                      <a:pt x="0" y="18"/>
                      <a:pt x="0" y="18"/>
                    </a:cubicBezTo>
                    <a:cubicBezTo>
                      <a:pt x="2" y="18"/>
                      <a:pt x="3" y="18"/>
                      <a:pt x="4" y="16"/>
                    </a:cubicBezTo>
                    <a:cubicBezTo>
                      <a:pt x="5" y="14"/>
                      <a:pt x="7" y="11"/>
                      <a:pt x="10" y="12"/>
                    </a:cubicBezTo>
                    <a:cubicBezTo>
                      <a:pt x="14" y="14"/>
                      <a:pt x="28" y="6"/>
                      <a:pt x="30" y="4"/>
                    </a:cubicBezTo>
                    <a:cubicBezTo>
                      <a:pt x="31" y="2"/>
                      <a:pt x="36" y="2"/>
                      <a:pt x="34" y="6"/>
                    </a:cubicBezTo>
                    <a:cubicBezTo>
                      <a:pt x="33" y="11"/>
                      <a:pt x="31" y="13"/>
                      <a:pt x="36" y="15"/>
                    </a:cubicBezTo>
                    <a:cubicBezTo>
                      <a:pt x="40" y="18"/>
                      <a:pt x="47" y="20"/>
                      <a:pt x="48" y="17"/>
                    </a:cubicBezTo>
                    <a:cubicBezTo>
                      <a:pt x="50" y="13"/>
                      <a:pt x="53" y="13"/>
                      <a:pt x="58" y="14"/>
                    </a:cubicBezTo>
                    <a:cubicBezTo>
                      <a:pt x="63" y="15"/>
                      <a:pt x="78" y="16"/>
                      <a:pt x="80" y="9"/>
                    </a:cubicBezTo>
                    <a:cubicBezTo>
                      <a:pt x="82" y="2"/>
                      <a:pt x="85" y="0"/>
                      <a:pt x="85" y="6"/>
                    </a:cubicBezTo>
                    <a:cubicBezTo>
                      <a:pt x="85" y="12"/>
                      <a:pt x="85" y="12"/>
                      <a:pt x="91" y="13"/>
                    </a:cubicBezTo>
                    <a:cubicBezTo>
                      <a:pt x="96" y="14"/>
                      <a:pt x="97" y="11"/>
                      <a:pt x="98" y="13"/>
                    </a:cubicBezTo>
                    <a:cubicBezTo>
                      <a:pt x="100" y="15"/>
                      <a:pt x="101" y="13"/>
                      <a:pt x="102" y="11"/>
                    </a:cubicBezTo>
                    <a:cubicBezTo>
                      <a:pt x="103" y="8"/>
                      <a:pt x="104" y="7"/>
                      <a:pt x="107" y="6"/>
                    </a:cubicBezTo>
                    <a:cubicBezTo>
                      <a:pt x="108" y="6"/>
                      <a:pt x="113" y="6"/>
                      <a:pt x="119" y="6"/>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67" name="Freeform 55">
                <a:extLst>
                  <a:ext uri="{FF2B5EF4-FFF2-40B4-BE49-F238E27FC236}">
                    <a16:creationId xmlns:a16="http://schemas.microsoft.com/office/drawing/2014/main" id="{6CE9921D-62CB-422C-85C0-540F9B92EDCA}"/>
                  </a:ext>
                </a:extLst>
              </p:cNvPr>
              <p:cNvSpPr>
                <a:spLocks/>
              </p:cNvSpPr>
              <p:nvPr/>
            </p:nvSpPr>
            <p:spPr bwMode="auto">
              <a:xfrm>
                <a:off x="5732380" y="2266794"/>
                <a:ext cx="483199" cy="549577"/>
              </a:xfrm>
              <a:custGeom>
                <a:avLst/>
                <a:gdLst>
                  <a:gd name="T0" fmla="*/ 158 w 92"/>
                  <a:gd name="T1" fmla="*/ 281 h 105"/>
                  <a:gd name="T2" fmla="*/ 158 w 92"/>
                  <a:gd name="T3" fmla="*/ 276 h 105"/>
                  <a:gd name="T4" fmla="*/ 166 w 92"/>
                  <a:gd name="T5" fmla="*/ 249 h 105"/>
                  <a:gd name="T6" fmla="*/ 172 w 92"/>
                  <a:gd name="T7" fmla="*/ 225 h 105"/>
                  <a:gd name="T8" fmla="*/ 169 w 92"/>
                  <a:gd name="T9" fmla="*/ 206 h 105"/>
                  <a:gd name="T10" fmla="*/ 191 w 92"/>
                  <a:gd name="T11" fmla="*/ 166 h 105"/>
                  <a:gd name="T12" fmla="*/ 199 w 92"/>
                  <a:gd name="T13" fmla="*/ 134 h 105"/>
                  <a:gd name="T14" fmla="*/ 207 w 92"/>
                  <a:gd name="T15" fmla="*/ 110 h 105"/>
                  <a:gd name="T16" fmla="*/ 220 w 92"/>
                  <a:gd name="T17" fmla="*/ 91 h 105"/>
                  <a:gd name="T18" fmla="*/ 228 w 92"/>
                  <a:gd name="T19" fmla="*/ 70 h 105"/>
                  <a:gd name="T20" fmla="*/ 239 w 92"/>
                  <a:gd name="T21" fmla="*/ 56 h 105"/>
                  <a:gd name="T22" fmla="*/ 244 w 92"/>
                  <a:gd name="T23" fmla="*/ 37 h 105"/>
                  <a:gd name="T24" fmla="*/ 244 w 92"/>
                  <a:gd name="T25" fmla="*/ 27 h 105"/>
                  <a:gd name="T26" fmla="*/ 217 w 92"/>
                  <a:gd name="T27" fmla="*/ 19 h 105"/>
                  <a:gd name="T28" fmla="*/ 185 w 92"/>
                  <a:gd name="T29" fmla="*/ 5 h 105"/>
                  <a:gd name="T30" fmla="*/ 172 w 92"/>
                  <a:gd name="T31" fmla="*/ 8 h 105"/>
                  <a:gd name="T32" fmla="*/ 140 w 92"/>
                  <a:gd name="T33" fmla="*/ 5 h 105"/>
                  <a:gd name="T34" fmla="*/ 140 w 92"/>
                  <a:gd name="T35" fmla="*/ 19 h 105"/>
                  <a:gd name="T36" fmla="*/ 124 w 92"/>
                  <a:gd name="T37" fmla="*/ 29 h 105"/>
                  <a:gd name="T38" fmla="*/ 110 w 92"/>
                  <a:gd name="T39" fmla="*/ 35 h 105"/>
                  <a:gd name="T40" fmla="*/ 97 w 92"/>
                  <a:gd name="T41" fmla="*/ 37 h 105"/>
                  <a:gd name="T42" fmla="*/ 83 w 92"/>
                  <a:gd name="T43" fmla="*/ 40 h 105"/>
                  <a:gd name="T44" fmla="*/ 64 w 92"/>
                  <a:gd name="T45" fmla="*/ 27 h 105"/>
                  <a:gd name="T46" fmla="*/ 40 w 92"/>
                  <a:gd name="T47" fmla="*/ 13 h 105"/>
                  <a:gd name="T48" fmla="*/ 32 w 92"/>
                  <a:gd name="T49" fmla="*/ 8 h 105"/>
                  <a:gd name="T50" fmla="*/ 0 w 92"/>
                  <a:gd name="T51" fmla="*/ 45 h 105"/>
                  <a:gd name="T52" fmla="*/ 24 w 92"/>
                  <a:gd name="T53" fmla="*/ 54 h 105"/>
                  <a:gd name="T54" fmla="*/ 40 w 92"/>
                  <a:gd name="T55" fmla="*/ 70 h 105"/>
                  <a:gd name="T56" fmla="*/ 30 w 92"/>
                  <a:gd name="T57" fmla="*/ 88 h 105"/>
                  <a:gd name="T58" fmla="*/ 62 w 92"/>
                  <a:gd name="T59" fmla="*/ 88 h 105"/>
                  <a:gd name="T60" fmla="*/ 75 w 92"/>
                  <a:gd name="T61" fmla="*/ 83 h 105"/>
                  <a:gd name="T62" fmla="*/ 81 w 92"/>
                  <a:gd name="T63" fmla="*/ 94 h 105"/>
                  <a:gd name="T64" fmla="*/ 75 w 92"/>
                  <a:gd name="T65" fmla="*/ 107 h 105"/>
                  <a:gd name="T66" fmla="*/ 83 w 92"/>
                  <a:gd name="T67" fmla="*/ 128 h 105"/>
                  <a:gd name="T68" fmla="*/ 78 w 92"/>
                  <a:gd name="T69" fmla="*/ 147 h 105"/>
                  <a:gd name="T70" fmla="*/ 56 w 92"/>
                  <a:gd name="T71" fmla="*/ 150 h 105"/>
                  <a:gd name="T72" fmla="*/ 40 w 92"/>
                  <a:gd name="T73" fmla="*/ 161 h 105"/>
                  <a:gd name="T74" fmla="*/ 40 w 92"/>
                  <a:gd name="T75" fmla="*/ 179 h 105"/>
                  <a:gd name="T76" fmla="*/ 54 w 92"/>
                  <a:gd name="T77" fmla="*/ 198 h 105"/>
                  <a:gd name="T78" fmla="*/ 56 w 92"/>
                  <a:gd name="T79" fmla="*/ 206 h 105"/>
                  <a:gd name="T80" fmla="*/ 62 w 92"/>
                  <a:gd name="T81" fmla="*/ 214 h 105"/>
                  <a:gd name="T82" fmla="*/ 64 w 92"/>
                  <a:gd name="T83" fmla="*/ 214 h 105"/>
                  <a:gd name="T84" fmla="*/ 97 w 92"/>
                  <a:gd name="T85" fmla="*/ 227 h 105"/>
                  <a:gd name="T86" fmla="*/ 113 w 92"/>
                  <a:gd name="T87" fmla="*/ 244 h 105"/>
                  <a:gd name="T88" fmla="*/ 158 w 92"/>
                  <a:gd name="T89" fmla="*/ 281 h 10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92" h="105">
                    <a:moveTo>
                      <a:pt x="59" y="105"/>
                    </a:moveTo>
                    <a:cubicBezTo>
                      <a:pt x="59" y="105"/>
                      <a:pt x="59" y="104"/>
                      <a:pt x="59" y="103"/>
                    </a:cubicBezTo>
                    <a:cubicBezTo>
                      <a:pt x="60" y="101"/>
                      <a:pt x="62" y="96"/>
                      <a:pt x="62" y="93"/>
                    </a:cubicBezTo>
                    <a:cubicBezTo>
                      <a:pt x="63" y="90"/>
                      <a:pt x="64" y="86"/>
                      <a:pt x="64" y="84"/>
                    </a:cubicBezTo>
                    <a:cubicBezTo>
                      <a:pt x="63" y="82"/>
                      <a:pt x="61" y="81"/>
                      <a:pt x="63" y="77"/>
                    </a:cubicBezTo>
                    <a:cubicBezTo>
                      <a:pt x="64" y="74"/>
                      <a:pt x="69" y="67"/>
                      <a:pt x="71" y="62"/>
                    </a:cubicBezTo>
                    <a:cubicBezTo>
                      <a:pt x="72" y="57"/>
                      <a:pt x="73" y="52"/>
                      <a:pt x="74" y="50"/>
                    </a:cubicBezTo>
                    <a:cubicBezTo>
                      <a:pt x="74" y="48"/>
                      <a:pt x="75" y="43"/>
                      <a:pt x="77" y="41"/>
                    </a:cubicBezTo>
                    <a:cubicBezTo>
                      <a:pt x="79" y="38"/>
                      <a:pt x="80" y="35"/>
                      <a:pt x="82" y="34"/>
                    </a:cubicBezTo>
                    <a:cubicBezTo>
                      <a:pt x="84" y="32"/>
                      <a:pt x="83" y="29"/>
                      <a:pt x="85" y="26"/>
                    </a:cubicBezTo>
                    <a:cubicBezTo>
                      <a:pt x="87" y="24"/>
                      <a:pt x="88" y="23"/>
                      <a:pt x="89" y="21"/>
                    </a:cubicBezTo>
                    <a:cubicBezTo>
                      <a:pt x="90" y="19"/>
                      <a:pt x="91" y="17"/>
                      <a:pt x="91" y="14"/>
                    </a:cubicBezTo>
                    <a:cubicBezTo>
                      <a:pt x="91" y="11"/>
                      <a:pt x="92" y="10"/>
                      <a:pt x="91" y="10"/>
                    </a:cubicBezTo>
                    <a:cubicBezTo>
                      <a:pt x="90" y="10"/>
                      <a:pt x="86" y="9"/>
                      <a:pt x="81" y="7"/>
                    </a:cubicBezTo>
                    <a:cubicBezTo>
                      <a:pt x="76" y="5"/>
                      <a:pt x="72" y="5"/>
                      <a:pt x="69" y="2"/>
                    </a:cubicBezTo>
                    <a:cubicBezTo>
                      <a:pt x="67" y="0"/>
                      <a:pt x="68" y="3"/>
                      <a:pt x="64" y="3"/>
                    </a:cubicBezTo>
                    <a:cubicBezTo>
                      <a:pt x="59" y="3"/>
                      <a:pt x="55" y="5"/>
                      <a:pt x="52" y="2"/>
                    </a:cubicBezTo>
                    <a:cubicBezTo>
                      <a:pt x="52" y="2"/>
                      <a:pt x="52" y="4"/>
                      <a:pt x="52" y="7"/>
                    </a:cubicBezTo>
                    <a:cubicBezTo>
                      <a:pt x="51" y="9"/>
                      <a:pt x="49" y="11"/>
                      <a:pt x="46" y="11"/>
                    </a:cubicBezTo>
                    <a:cubicBezTo>
                      <a:pt x="44" y="12"/>
                      <a:pt x="43" y="11"/>
                      <a:pt x="41" y="13"/>
                    </a:cubicBezTo>
                    <a:cubicBezTo>
                      <a:pt x="39" y="14"/>
                      <a:pt x="37" y="13"/>
                      <a:pt x="36" y="14"/>
                    </a:cubicBezTo>
                    <a:cubicBezTo>
                      <a:pt x="35" y="15"/>
                      <a:pt x="34" y="18"/>
                      <a:pt x="31" y="15"/>
                    </a:cubicBezTo>
                    <a:cubicBezTo>
                      <a:pt x="28" y="12"/>
                      <a:pt x="26" y="11"/>
                      <a:pt x="24" y="10"/>
                    </a:cubicBezTo>
                    <a:cubicBezTo>
                      <a:pt x="22" y="9"/>
                      <a:pt x="17" y="7"/>
                      <a:pt x="15" y="5"/>
                    </a:cubicBezTo>
                    <a:cubicBezTo>
                      <a:pt x="14" y="4"/>
                      <a:pt x="13" y="2"/>
                      <a:pt x="12" y="3"/>
                    </a:cubicBezTo>
                    <a:cubicBezTo>
                      <a:pt x="10" y="5"/>
                      <a:pt x="0" y="17"/>
                      <a:pt x="0" y="17"/>
                    </a:cubicBezTo>
                    <a:cubicBezTo>
                      <a:pt x="0" y="17"/>
                      <a:pt x="7" y="20"/>
                      <a:pt x="9" y="20"/>
                    </a:cubicBezTo>
                    <a:cubicBezTo>
                      <a:pt x="10" y="21"/>
                      <a:pt x="18" y="24"/>
                      <a:pt x="15" y="26"/>
                    </a:cubicBezTo>
                    <a:cubicBezTo>
                      <a:pt x="13" y="28"/>
                      <a:pt x="5" y="33"/>
                      <a:pt x="11" y="33"/>
                    </a:cubicBezTo>
                    <a:cubicBezTo>
                      <a:pt x="16" y="33"/>
                      <a:pt x="20" y="33"/>
                      <a:pt x="23" y="33"/>
                    </a:cubicBezTo>
                    <a:cubicBezTo>
                      <a:pt x="25" y="33"/>
                      <a:pt x="27" y="29"/>
                      <a:pt x="28" y="31"/>
                    </a:cubicBezTo>
                    <a:cubicBezTo>
                      <a:pt x="30" y="33"/>
                      <a:pt x="31" y="33"/>
                      <a:pt x="30" y="35"/>
                    </a:cubicBezTo>
                    <a:cubicBezTo>
                      <a:pt x="30" y="38"/>
                      <a:pt x="26" y="37"/>
                      <a:pt x="28" y="40"/>
                    </a:cubicBezTo>
                    <a:cubicBezTo>
                      <a:pt x="29" y="43"/>
                      <a:pt x="28" y="42"/>
                      <a:pt x="31" y="48"/>
                    </a:cubicBezTo>
                    <a:cubicBezTo>
                      <a:pt x="33" y="54"/>
                      <a:pt x="33" y="55"/>
                      <a:pt x="29" y="55"/>
                    </a:cubicBezTo>
                    <a:cubicBezTo>
                      <a:pt x="25" y="55"/>
                      <a:pt x="24" y="53"/>
                      <a:pt x="21" y="56"/>
                    </a:cubicBezTo>
                    <a:cubicBezTo>
                      <a:pt x="19" y="58"/>
                      <a:pt x="17" y="56"/>
                      <a:pt x="15" y="60"/>
                    </a:cubicBezTo>
                    <a:cubicBezTo>
                      <a:pt x="13" y="64"/>
                      <a:pt x="14" y="65"/>
                      <a:pt x="15" y="67"/>
                    </a:cubicBezTo>
                    <a:cubicBezTo>
                      <a:pt x="17" y="69"/>
                      <a:pt x="20" y="72"/>
                      <a:pt x="20" y="74"/>
                    </a:cubicBezTo>
                    <a:cubicBezTo>
                      <a:pt x="19" y="75"/>
                      <a:pt x="19" y="75"/>
                      <a:pt x="21" y="77"/>
                    </a:cubicBezTo>
                    <a:cubicBezTo>
                      <a:pt x="22" y="78"/>
                      <a:pt x="23" y="79"/>
                      <a:pt x="23" y="80"/>
                    </a:cubicBezTo>
                    <a:cubicBezTo>
                      <a:pt x="24" y="80"/>
                      <a:pt x="24" y="80"/>
                      <a:pt x="24" y="80"/>
                    </a:cubicBezTo>
                    <a:cubicBezTo>
                      <a:pt x="29" y="81"/>
                      <a:pt x="36" y="84"/>
                      <a:pt x="36" y="85"/>
                    </a:cubicBezTo>
                    <a:cubicBezTo>
                      <a:pt x="36" y="87"/>
                      <a:pt x="37" y="90"/>
                      <a:pt x="42" y="91"/>
                    </a:cubicBezTo>
                    <a:cubicBezTo>
                      <a:pt x="45" y="92"/>
                      <a:pt x="52" y="99"/>
                      <a:pt x="59" y="105"/>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68" name="Freeform 56">
                <a:extLst>
                  <a:ext uri="{FF2B5EF4-FFF2-40B4-BE49-F238E27FC236}">
                    <a16:creationId xmlns:a16="http://schemas.microsoft.com/office/drawing/2014/main" id="{FDB40C64-60D4-4635-A95B-F4300A051B66}"/>
                  </a:ext>
                </a:extLst>
              </p:cNvPr>
              <p:cNvSpPr>
                <a:spLocks/>
              </p:cNvSpPr>
              <p:nvPr/>
            </p:nvSpPr>
            <p:spPr bwMode="auto">
              <a:xfrm>
                <a:off x="5753899" y="2685333"/>
                <a:ext cx="293440" cy="506550"/>
              </a:xfrm>
              <a:custGeom>
                <a:avLst/>
                <a:gdLst>
                  <a:gd name="T0" fmla="*/ 147 w 56"/>
                  <a:gd name="T1" fmla="*/ 67 h 97"/>
                  <a:gd name="T2" fmla="*/ 102 w 56"/>
                  <a:gd name="T3" fmla="*/ 29 h 97"/>
                  <a:gd name="T4" fmla="*/ 86 w 56"/>
                  <a:gd name="T5" fmla="*/ 13 h 97"/>
                  <a:gd name="T6" fmla="*/ 54 w 56"/>
                  <a:gd name="T7" fmla="*/ 0 h 97"/>
                  <a:gd name="T8" fmla="*/ 51 w 56"/>
                  <a:gd name="T9" fmla="*/ 0 h 97"/>
                  <a:gd name="T10" fmla="*/ 56 w 56"/>
                  <a:gd name="T11" fmla="*/ 3 h 97"/>
                  <a:gd name="T12" fmla="*/ 62 w 56"/>
                  <a:gd name="T13" fmla="*/ 11 h 97"/>
                  <a:gd name="T14" fmla="*/ 38 w 56"/>
                  <a:gd name="T15" fmla="*/ 69 h 97"/>
                  <a:gd name="T16" fmla="*/ 27 w 56"/>
                  <a:gd name="T17" fmla="*/ 104 h 97"/>
                  <a:gd name="T18" fmla="*/ 19 w 56"/>
                  <a:gd name="T19" fmla="*/ 120 h 97"/>
                  <a:gd name="T20" fmla="*/ 8 w 56"/>
                  <a:gd name="T21" fmla="*/ 152 h 97"/>
                  <a:gd name="T22" fmla="*/ 16 w 56"/>
                  <a:gd name="T23" fmla="*/ 160 h 97"/>
                  <a:gd name="T24" fmla="*/ 32 w 56"/>
                  <a:gd name="T25" fmla="*/ 168 h 97"/>
                  <a:gd name="T26" fmla="*/ 40 w 56"/>
                  <a:gd name="T27" fmla="*/ 176 h 97"/>
                  <a:gd name="T28" fmla="*/ 54 w 56"/>
                  <a:gd name="T29" fmla="*/ 179 h 97"/>
                  <a:gd name="T30" fmla="*/ 51 w 56"/>
                  <a:gd name="T31" fmla="*/ 195 h 97"/>
                  <a:gd name="T32" fmla="*/ 43 w 56"/>
                  <a:gd name="T33" fmla="*/ 200 h 97"/>
                  <a:gd name="T34" fmla="*/ 32 w 56"/>
                  <a:gd name="T35" fmla="*/ 208 h 97"/>
                  <a:gd name="T36" fmla="*/ 43 w 56"/>
                  <a:gd name="T37" fmla="*/ 219 h 97"/>
                  <a:gd name="T38" fmla="*/ 59 w 56"/>
                  <a:gd name="T39" fmla="*/ 219 h 97"/>
                  <a:gd name="T40" fmla="*/ 64 w 56"/>
                  <a:gd name="T41" fmla="*/ 230 h 97"/>
                  <a:gd name="T42" fmla="*/ 64 w 56"/>
                  <a:gd name="T43" fmla="*/ 251 h 97"/>
                  <a:gd name="T44" fmla="*/ 64 w 56"/>
                  <a:gd name="T45" fmla="*/ 251 h 97"/>
                  <a:gd name="T46" fmla="*/ 86 w 56"/>
                  <a:gd name="T47" fmla="*/ 259 h 97"/>
                  <a:gd name="T48" fmla="*/ 110 w 56"/>
                  <a:gd name="T49" fmla="*/ 256 h 97"/>
                  <a:gd name="T50" fmla="*/ 131 w 56"/>
                  <a:gd name="T51" fmla="*/ 243 h 97"/>
                  <a:gd name="T52" fmla="*/ 139 w 56"/>
                  <a:gd name="T53" fmla="*/ 224 h 97"/>
                  <a:gd name="T54" fmla="*/ 150 w 56"/>
                  <a:gd name="T55" fmla="*/ 216 h 97"/>
                  <a:gd name="T56" fmla="*/ 145 w 56"/>
                  <a:gd name="T57" fmla="*/ 206 h 97"/>
                  <a:gd name="T58" fmla="*/ 134 w 56"/>
                  <a:gd name="T59" fmla="*/ 195 h 97"/>
                  <a:gd name="T60" fmla="*/ 129 w 56"/>
                  <a:gd name="T61" fmla="*/ 174 h 97"/>
                  <a:gd name="T62" fmla="*/ 137 w 56"/>
                  <a:gd name="T63" fmla="*/ 150 h 97"/>
                  <a:gd name="T64" fmla="*/ 142 w 56"/>
                  <a:gd name="T65" fmla="*/ 125 h 97"/>
                  <a:gd name="T66" fmla="*/ 145 w 56"/>
                  <a:gd name="T67" fmla="*/ 99 h 97"/>
                  <a:gd name="T68" fmla="*/ 142 w 56"/>
                  <a:gd name="T69" fmla="*/ 80 h 97"/>
                  <a:gd name="T70" fmla="*/ 147 w 56"/>
                  <a:gd name="T71" fmla="*/ 67 h 9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6" h="97">
                    <a:moveTo>
                      <a:pt x="55" y="25"/>
                    </a:moveTo>
                    <a:cubicBezTo>
                      <a:pt x="48" y="19"/>
                      <a:pt x="41" y="12"/>
                      <a:pt x="38" y="11"/>
                    </a:cubicBezTo>
                    <a:cubicBezTo>
                      <a:pt x="33" y="10"/>
                      <a:pt x="32" y="7"/>
                      <a:pt x="32" y="5"/>
                    </a:cubicBezTo>
                    <a:cubicBezTo>
                      <a:pt x="32" y="4"/>
                      <a:pt x="25" y="1"/>
                      <a:pt x="20" y="0"/>
                    </a:cubicBezTo>
                    <a:cubicBezTo>
                      <a:pt x="19" y="0"/>
                      <a:pt x="19" y="0"/>
                      <a:pt x="19" y="0"/>
                    </a:cubicBezTo>
                    <a:cubicBezTo>
                      <a:pt x="20" y="0"/>
                      <a:pt x="20" y="1"/>
                      <a:pt x="21" y="1"/>
                    </a:cubicBezTo>
                    <a:cubicBezTo>
                      <a:pt x="22" y="2"/>
                      <a:pt x="24" y="1"/>
                      <a:pt x="23" y="4"/>
                    </a:cubicBezTo>
                    <a:cubicBezTo>
                      <a:pt x="21" y="8"/>
                      <a:pt x="16" y="21"/>
                      <a:pt x="14" y="26"/>
                    </a:cubicBezTo>
                    <a:cubicBezTo>
                      <a:pt x="13" y="31"/>
                      <a:pt x="9" y="37"/>
                      <a:pt x="10" y="39"/>
                    </a:cubicBezTo>
                    <a:cubicBezTo>
                      <a:pt x="10" y="42"/>
                      <a:pt x="10" y="40"/>
                      <a:pt x="7" y="45"/>
                    </a:cubicBezTo>
                    <a:cubicBezTo>
                      <a:pt x="3" y="49"/>
                      <a:pt x="0" y="52"/>
                      <a:pt x="3" y="57"/>
                    </a:cubicBezTo>
                    <a:cubicBezTo>
                      <a:pt x="3" y="57"/>
                      <a:pt x="6" y="59"/>
                      <a:pt x="6" y="60"/>
                    </a:cubicBezTo>
                    <a:cubicBezTo>
                      <a:pt x="7" y="61"/>
                      <a:pt x="11" y="61"/>
                      <a:pt x="12" y="63"/>
                    </a:cubicBezTo>
                    <a:cubicBezTo>
                      <a:pt x="13" y="64"/>
                      <a:pt x="13" y="65"/>
                      <a:pt x="15" y="66"/>
                    </a:cubicBezTo>
                    <a:cubicBezTo>
                      <a:pt x="17" y="66"/>
                      <a:pt x="20" y="64"/>
                      <a:pt x="20" y="67"/>
                    </a:cubicBezTo>
                    <a:cubicBezTo>
                      <a:pt x="20" y="70"/>
                      <a:pt x="19" y="73"/>
                      <a:pt x="19" y="73"/>
                    </a:cubicBezTo>
                    <a:cubicBezTo>
                      <a:pt x="19" y="73"/>
                      <a:pt x="17" y="74"/>
                      <a:pt x="16" y="75"/>
                    </a:cubicBezTo>
                    <a:cubicBezTo>
                      <a:pt x="14" y="75"/>
                      <a:pt x="11" y="76"/>
                      <a:pt x="12" y="78"/>
                    </a:cubicBezTo>
                    <a:cubicBezTo>
                      <a:pt x="12" y="80"/>
                      <a:pt x="13" y="82"/>
                      <a:pt x="16" y="82"/>
                    </a:cubicBezTo>
                    <a:cubicBezTo>
                      <a:pt x="19" y="81"/>
                      <a:pt x="22" y="82"/>
                      <a:pt x="22" y="82"/>
                    </a:cubicBezTo>
                    <a:cubicBezTo>
                      <a:pt x="22" y="82"/>
                      <a:pt x="24" y="86"/>
                      <a:pt x="24" y="86"/>
                    </a:cubicBezTo>
                    <a:cubicBezTo>
                      <a:pt x="24" y="87"/>
                      <a:pt x="22" y="91"/>
                      <a:pt x="24" y="94"/>
                    </a:cubicBezTo>
                    <a:cubicBezTo>
                      <a:pt x="24" y="94"/>
                      <a:pt x="24" y="94"/>
                      <a:pt x="24" y="94"/>
                    </a:cubicBezTo>
                    <a:cubicBezTo>
                      <a:pt x="25" y="95"/>
                      <a:pt x="28" y="97"/>
                      <a:pt x="32" y="97"/>
                    </a:cubicBezTo>
                    <a:cubicBezTo>
                      <a:pt x="36" y="97"/>
                      <a:pt x="38" y="97"/>
                      <a:pt x="41" y="96"/>
                    </a:cubicBezTo>
                    <a:cubicBezTo>
                      <a:pt x="44" y="95"/>
                      <a:pt x="47" y="94"/>
                      <a:pt x="49" y="91"/>
                    </a:cubicBezTo>
                    <a:cubicBezTo>
                      <a:pt x="50" y="88"/>
                      <a:pt x="50" y="86"/>
                      <a:pt x="52" y="84"/>
                    </a:cubicBezTo>
                    <a:cubicBezTo>
                      <a:pt x="54" y="82"/>
                      <a:pt x="56" y="81"/>
                      <a:pt x="56" y="81"/>
                    </a:cubicBezTo>
                    <a:cubicBezTo>
                      <a:pt x="56" y="81"/>
                      <a:pt x="55" y="78"/>
                      <a:pt x="54" y="77"/>
                    </a:cubicBezTo>
                    <a:cubicBezTo>
                      <a:pt x="54" y="76"/>
                      <a:pt x="52" y="74"/>
                      <a:pt x="50" y="73"/>
                    </a:cubicBezTo>
                    <a:cubicBezTo>
                      <a:pt x="49" y="71"/>
                      <a:pt x="47" y="68"/>
                      <a:pt x="48" y="65"/>
                    </a:cubicBezTo>
                    <a:cubicBezTo>
                      <a:pt x="50" y="62"/>
                      <a:pt x="51" y="56"/>
                      <a:pt x="51" y="56"/>
                    </a:cubicBezTo>
                    <a:cubicBezTo>
                      <a:pt x="51" y="55"/>
                      <a:pt x="53" y="51"/>
                      <a:pt x="53" y="47"/>
                    </a:cubicBezTo>
                    <a:cubicBezTo>
                      <a:pt x="53" y="44"/>
                      <a:pt x="55" y="40"/>
                      <a:pt x="54" y="37"/>
                    </a:cubicBezTo>
                    <a:cubicBezTo>
                      <a:pt x="53" y="34"/>
                      <a:pt x="51" y="33"/>
                      <a:pt x="53" y="30"/>
                    </a:cubicBezTo>
                    <a:cubicBezTo>
                      <a:pt x="54" y="28"/>
                      <a:pt x="55" y="27"/>
                      <a:pt x="55" y="25"/>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69" name="Freeform 57">
                <a:extLst>
                  <a:ext uri="{FF2B5EF4-FFF2-40B4-BE49-F238E27FC236}">
                    <a16:creationId xmlns:a16="http://schemas.microsoft.com/office/drawing/2014/main" id="{C1AC0DB5-D138-4A53-8F52-C226C864DD3D}"/>
                  </a:ext>
                </a:extLst>
              </p:cNvPr>
              <p:cNvSpPr>
                <a:spLocks/>
              </p:cNvSpPr>
              <p:nvPr/>
            </p:nvSpPr>
            <p:spPr bwMode="auto">
              <a:xfrm>
                <a:off x="5194406" y="2898514"/>
                <a:ext cx="559493" cy="440053"/>
              </a:xfrm>
              <a:custGeom>
                <a:avLst/>
                <a:gdLst>
                  <a:gd name="T0" fmla="*/ 275 w 107"/>
                  <a:gd name="T1" fmla="*/ 46 h 84"/>
                  <a:gd name="T2" fmla="*/ 273 w 107"/>
                  <a:gd name="T3" fmla="*/ 64 h 84"/>
                  <a:gd name="T4" fmla="*/ 273 w 107"/>
                  <a:gd name="T5" fmla="*/ 88 h 84"/>
                  <a:gd name="T6" fmla="*/ 275 w 107"/>
                  <a:gd name="T7" fmla="*/ 104 h 84"/>
                  <a:gd name="T8" fmla="*/ 286 w 107"/>
                  <a:gd name="T9" fmla="*/ 118 h 84"/>
                  <a:gd name="T10" fmla="*/ 281 w 107"/>
                  <a:gd name="T11" fmla="*/ 129 h 84"/>
                  <a:gd name="T12" fmla="*/ 246 w 107"/>
                  <a:gd name="T13" fmla="*/ 142 h 84"/>
                  <a:gd name="T14" fmla="*/ 200 w 107"/>
                  <a:gd name="T15" fmla="*/ 147 h 84"/>
                  <a:gd name="T16" fmla="*/ 171 w 107"/>
                  <a:gd name="T17" fmla="*/ 161 h 84"/>
                  <a:gd name="T18" fmla="*/ 69 w 107"/>
                  <a:gd name="T19" fmla="*/ 225 h 84"/>
                  <a:gd name="T20" fmla="*/ 48 w 107"/>
                  <a:gd name="T21" fmla="*/ 225 h 84"/>
                  <a:gd name="T22" fmla="*/ 29 w 107"/>
                  <a:gd name="T23" fmla="*/ 214 h 84"/>
                  <a:gd name="T24" fmla="*/ 29 w 107"/>
                  <a:gd name="T25" fmla="*/ 212 h 84"/>
                  <a:gd name="T26" fmla="*/ 32 w 107"/>
                  <a:gd name="T27" fmla="*/ 204 h 84"/>
                  <a:gd name="T28" fmla="*/ 27 w 107"/>
                  <a:gd name="T29" fmla="*/ 193 h 84"/>
                  <a:gd name="T30" fmla="*/ 16 w 107"/>
                  <a:gd name="T31" fmla="*/ 179 h 84"/>
                  <a:gd name="T32" fmla="*/ 11 w 107"/>
                  <a:gd name="T33" fmla="*/ 169 h 84"/>
                  <a:gd name="T34" fmla="*/ 5 w 107"/>
                  <a:gd name="T35" fmla="*/ 158 h 84"/>
                  <a:gd name="T36" fmla="*/ 11 w 107"/>
                  <a:gd name="T37" fmla="*/ 150 h 84"/>
                  <a:gd name="T38" fmla="*/ 21 w 107"/>
                  <a:gd name="T39" fmla="*/ 137 h 84"/>
                  <a:gd name="T40" fmla="*/ 11 w 107"/>
                  <a:gd name="T41" fmla="*/ 126 h 84"/>
                  <a:gd name="T42" fmla="*/ 0 w 107"/>
                  <a:gd name="T43" fmla="*/ 126 h 84"/>
                  <a:gd name="T44" fmla="*/ 24 w 107"/>
                  <a:gd name="T45" fmla="*/ 104 h 84"/>
                  <a:gd name="T46" fmla="*/ 48 w 107"/>
                  <a:gd name="T47" fmla="*/ 104 h 84"/>
                  <a:gd name="T48" fmla="*/ 61 w 107"/>
                  <a:gd name="T49" fmla="*/ 94 h 84"/>
                  <a:gd name="T50" fmla="*/ 56 w 107"/>
                  <a:gd name="T51" fmla="*/ 75 h 84"/>
                  <a:gd name="T52" fmla="*/ 64 w 107"/>
                  <a:gd name="T53" fmla="*/ 51 h 84"/>
                  <a:gd name="T54" fmla="*/ 83 w 107"/>
                  <a:gd name="T55" fmla="*/ 35 h 84"/>
                  <a:gd name="T56" fmla="*/ 88 w 107"/>
                  <a:gd name="T57" fmla="*/ 21 h 84"/>
                  <a:gd name="T58" fmla="*/ 120 w 107"/>
                  <a:gd name="T59" fmla="*/ 5 h 84"/>
                  <a:gd name="T60" fmla="*/ 134 w 107"/>
                  <a:gd name="T61" fmla="*/ 3 h 84"/>
                  <a:gd name="T62" fmla="*/ 158 w 107"/>
                  <a:gd name="T63" fmla="*/ 11 h 84"/>
                  <a:gd name="T64" fmla="*/ 176 w 107"/>
                  <a:gd name="T65" fmla="*/ 8 h 84"/>
                  <a:gd name="T66" fmla="*/ 195 w 107"/>
                  <a:gd name="T67" fmla="*/ 13 h 84"/>
                  <a:gd name="T68" fmla="*/ 206 w 107"/>
                  <a:gd name="T69" fmla="*/ 19 h 84"/>
                  <a:gd name="T70" fmla="*/ 219 w 107"/>
                  <a:gd name="T71" fmla="*/ 13 h 84"/>
                  <a:gd name="T72" fmla="*/ 235 w 107"/>
                  <a:gd name="T73" fmla="*/ 11 h 84"/>
                  <a:gd name="T74" fmla="*/ 249 w 107"/>
                  <a:gd name="T75" fmla="*/ 19 h 84"/>
                  <a:gd name="T76" fmla="*/ 265 w 107"/>
                  <a:gd name="T77" fmla="*/ 38 h 84"/>
                  <a:gd name="T78" fmla="*/ 275 w 107"/>
                  <a:gd name="T79" fmla="*/ 46 h 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7" h="84">
                    <a:moveTo>
                      <a:pt x="103" y="17"/>
                    </a:moveTo>
                    <a:cubicBezTo>
                      <a:pt x="103" y="20"/>
                      <a:pt x="102" y="23"/>
                      <a:pt x="102" y="24"/>
                    </a:cubicBezTo>
                    <a:cubicBezTo>
                      <a:pt x="101" y="27"/>
                      <a:pt x="102" y="33"/>
                      <a:pt x="102" y="33"/>
                    </a:cubicBezTo>
                    <a:cubicBezTo>
                      <a:pt x="102" y="33"/>
                      <a:pt x="101" y="38"/>
                      <a:pt x="103" y="39"/>
                    </a:cubicBezTo>
                    <a:cubicBezTo>
                      <a:pt x="105" y="39"/>
                      <a:pt x="107" y="44"/>
                      <a:pt x="107" y="44"/>
                    </a:cubicBezTo>
                    <a:cubicBezTo>
                      <a:pt x="105" y="48"/>
                      <a:pt x="105" y="48"/>
                      <a:pt x="105" y="48"/>
                    </a:cubicBezTo>
                    <a:cubicBezTo>
                      <a:pt x="92" y="53"/>
                      <a:pt x="92" y="53"/>
                      <a:pt x="92" y="53"/>
                    </a:cubicBezTo>
                    <a:cubicBezTo>
                      <a:pt x="92" y="53"/>
                      <a:pt x="80" y="53"/>
                      <a:pt x="75" y="55"/>
                    </a:cubicBezTo>
                    <a:cubicBezTo>
                      <a:pt x="71" y="56"/>
                      <a:pt x="69" y="56"/>
                      <a:pt x="64" y="60"/>
                    </a:cubicBezTo>
                    <a:cubicBezTo>
                      <a:pt x="60" y="64"/>
                      <a:pt x="26" y="84"/>
                      <a:pt x="26" y="84"/>
                    </a:cubicBezTo>
                    <a:cubicBezTo>
                      <a:pt x="18" y="84"/>
                      <a:pt x="18" y="84"/>
                      <a:pt x="18" y="84"/>
                    </a:cubicBezTo>
                    <a:cubicBezTo>
                      <a:pt x="11" y="80"/>
                      <a:pt x="11" y="80"/>
                      <a:pt x="11" y="80"/>
                    </a:cubicBezTo>
                    <a:cubicBezTo>
                      <a:pt x="11" y="79"/>
                      <a:pt x="11" y="79"/>
                      <a:pt x="11" y="79"/>
                    </a:cubicBezTo>
                    <a:cubicBezTo>
                      <a:pt x="11" y="78"/>
                      <a:pt x="11" y="77"/>
                      <a:pt x="12" y="76"/>
                    </a:cubicBezTo>
                    <a:cubicBezTo>
                      <a:pt x="14" y="74"/>
                      <a:pt x="12" y="73"/>
                      <a:pt x="10" y="72"/>
                    </a:cubicBezTo>
                    <a:cubicBezTo>
                      <a:pt x="8" y="71"/>
                      <a:pt x="6" y="69"/>
                      <a:pt x="6" y="67"/>
                    </a:cubicBezTo>
                    <a:cubicBezTo>
                      <a:pt x="5" y="65"/>
                      <a:pt x="5" y="63"/>
                      <a:pt x="4" y="63"/>
                    </a:cubicBezTo>
                    <a:cubicBezTo>
                      <a:pt x="2" y="64"/>
                      <a:pt x="2" y="60"/>
                      <a:pt x="2" y="59"/>
                    </a:cubicBezTo>
                    <a:cubicBezTo>
                      <a:pt x="2" y="57"/>
                      <a:pt x="2" y="57"/>
                      <a:pt x="4" y="56"/>
                    </a:cubicBezTo>
                    <a:cubicBezTo>
                      <a:pt x="7" y="55"/>
                      <a:pt x="8" y="52"/>
                      <a:pt x="8" y="51"/>
                    </a:cubicBezTo>
                    <a:cubicBezTo>
                      <a:pt x="7" y="50"/>
                      <a:pt x="6" y="47"/>
                      <a:pt x="4" y="47"/>
                    </a:cubicBezTo>
                    <a:cubicBezTo>
                      <a:pt x="2" y="48"/>
                      <a:pt x="0" y="47"/>
                      <a:pt x="0" y="47"/>
                    </a:cubicBezTo>
                    <a:cubicBezTo>
                      <a:pt x="2" y="44"/>
                      <a:pt x="7" y="40"/>
                      <a:pt x="9" y="39"/>
                    </a:cubicBezTo>
                    <a:cubicBezTo>
                      <a:pt x="13" y="39"/>
                      <a:pt x="15" y="40"/>
                      <a:pt x="18" y="39"/>
                    </a:cubicBezTo>
                    <a:cubicBezTo>
                      <a:pt x="22" y="37"/>
                      <a:pt x="22" y="36"/>
                      <a:pt x="23" y="35"/>
                    </a:cubicBezTo>
                    <a:cubicBezTo>
                      <a:pt x="24" y="34"/>
                      <a:pt x="23" y="32"/>
                      <a:pt x="21" y="28"/>
                    </a:cubicBezTo>
                    <a:cubicBezTo>
                      <a:pt x="19" y="23"/>
                      <a:pt x="22" y="21"/>
                      <a:pt x="24" y="19"/>
                    </a:cubicBezTo>
                    <a:cubicBezTo>
                      <a:pt x="27" y="17"/>
                      <a:pt x="29" y="15"/>
                      <a:pt x="31" y="13"/>
                    </a:cubicBezTo>
                    <a:cubicBezTo>
                      <a:pt x="34" y="11"/>
                      <a:pt x="35" y="9"/>
                      <a:pt x="33" y="8"/>
                    </a:cubicBezTo>
                    <a:cubicBezTo>
                      <a:pt x="38" y="11"/>
                      <a:pt x="42" y="5"/>
                      <a:pt x="45" y="2"/>
                    </a:cubicBezTo>
                    <a:cubicBezTo>
                      <a:pt x="47" y="0"/>
                      <a:pt x="47" y="0"/>
                      <a:pt x="50" y="1"/>
                    </a:cubicBezTo>
                    <a:cubicBezTo>
                      <a:pt x="53" y="1"/>
                      <a:pt x="56" y="3"/>
                      <a:pt x="59" y="4"/>
                    </a:cubicBezTo>
                    <a:cubicBezTo>
                      <a:pt x="61" y="5"/>
                      <a:pt x="63" y="3"/>
                      <a:pt x="66" y="3"/>
                    </a:cubicBezTo>
                    <a:cubicBezTo>
                      <a:pt x="69" y="3"/>
                      <a:pt x="71" y="3"/>
                      <a:pt x="73" y="5"/>
                    </a:cubicBezTo>
                    <a:cubicBezTo>
                      <a:pt x="74" y="7"/>
                      <a:pt x="76" y="6"/>
                      <a:pt x="77" y="7"/>
                    </a:cubicBezTo>
                    <a:cubicBezTo>
                      <a:pt x="78" y="7"/>
                      <a:pt x="80" y="5"/>
                      <a:pt x="82" y="5"/>
                    </a:cubicBezTo>
                    <a:cubicBezTo>
                      <a:pt x="83" y="5"/>
                      <a:pt x="86" y="5"/>
                      <a:pt x="88" y="4"/>
                    </a:cubicBezTo>
                    <a:cubicBezTo>
                      <a:pt x="91" y="2"/>
                      <a:pt x="91" y="5"/>
                      <a:pt x="93" y="7"/>
                    </a:cubicBezTo>
                    <a:cubicBezTo>
                      <a:pt x="95" y="9"/>
                      <a:pt x="97" y="11"/>
                      <a:pt x="99" y="14"/>
                    </a:cubicBezTo>
                    <a:cubicBezTo>
                      <a:pt x="100" y="17"/>
                      <a:pt x="102" y="18"/>
                      <a:pt x="103" y="17"/>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70" name="Freeform 58">
                <a:extLst>
                  <a:ext uri="{FF2B5EF4-FFF2-40B4-BE49-F238E27FC236}">
                    <a16:creationId xmlns:a16="http://schemas.microsoft.com/office/drawing/2014/main" id="{EAE98746-8D64-4B2E-970D-791EB6C91D53}"/>
                  </a:ext>
                </a:extLst>
              </p:cNvPr>
              <p:cNvSpPr>
                <a:spLocks/>
              </p:cNvSpPr>
              <p:nvPr/>
            </p:nvSpPr>
            <p:spPr bwMode="auto">
              <a:xfrm>
                <a:off x="5323520" y="2982613"/>
                <a:ext cx="555581" cy="725598"/>
              </a:xfrm>
              <a:custGeom>
                <a:avLst/>
                <a:gdLst>
                  <a:gd name="T0" fmla="*/ 88 w 106"/>
                  <a:gd name="T1" fmla="*/ 371 h 139"/>
                  <a:gd name="T2" fmla="*/ 104 w 106"/>
                  <a:gd name="T3" fmla="*/ 360 h 139"/>
                  <a:gd name="T4" fmla="*/ 121 w 106"/>
                  <a:gd name="T5" fmla="*/ 336 h 139"/>
                  <a:gd name="T6" fmla="*/ 142 w 106"/>
                  <a:gd name="T7" fmla="*/ 318 h 139"/>
                  <a:gd name="T8" fmla="*/ 150 w 106"/>
                  <a:gd name="T9" fmla="*/ 299 h 139"/>
                  <a:gd name="T10" fmla="*/ 163 w 106"/>
                  <a:gd name="T11" fmla="*/ 262 h 139"/>
                  <a:gd name="T12" fmla="*/ 196 w 106"/>
                  <a:gd name="T13" fmla="*/ 235 h 139"/>
                  <a:gd name="T14" fmla="*/ 209 w 106"/>
                  <a:gd name="T15" fmla="*/ 219 h 139"/>
                  <a:gd name="T16" fmla="*/ 225 w 106"/>
                  <a:gd name="T17" fmla="*/ 203 h 139"/>
                  <a:gd name="T18" fmla="*/ 241 w 106"/>
                  <a:gd name="T19" fmla="*/ 184 h 139"/>
                  <a:gd name="T20" fmla="*/ 263 w 106"/>
                  <a:gd name="T21" fmla="*/ 165 h 139"/>
                  <a:gd name="T22" fmla="*/ 263 w 106"/>
                  <a:gd name="T23" fmla="*/ 147 h 139"/>
                  <a:gd name="T24" fmla="*/ 246 w 106"/>
                  <a:gd name="T25" fmla="*/ 128 h 139"/>
                  <a:gd name="T26" fmla="*/ 241 w 106"/>
                  <a:gd name="T27" fmla="*/ 120 h 139"/>
                  <a:gd name="T28" fmla="*/ 249 w 106"/>
                  <a:gd name="T29" fmla="*/ 109 h 139"/>
                  <a:gd name="T30" fmla="*/ 257 w 106"/>
                  <a:gd name="T31" fmla="*/ 99 h 139"/>
                  <a:gd name="T32" fmla="*/ 273 w 106"/>
                  <a:gd name="T33" fmla="*/ 96 h 139"/>
                  <a:gd name="T34" fmla="*/ 284 w 106"/>
                  <a:gd name="T35" fmla="*/ 99 h 139"/>
                  <a:gd name="T36" fmla="*/ 284 w 106"/>
                  <a:gd name="T37" fmla="*/ 99 h 139"/>
                  <a:gd name="T38" fmla="*/ 284 w 106"/>
                  <a:gd name="T39" fmla="*/ 99 h 139"/>
                  <a:gd name="T40" fmla="*/ 284 w 106"/>
                  <a:gd name="T41" fmla="*/ 77 h 139"/>
                  <a:gd name="T42" fmla="*/ 279 w 106"/>
                  <a:gd name="T43" fmla="*/ 67 h 139"/>
                  <a:gd name="T44" fmla="*/ 263 w 106"/>
                  <a:gd name="T45" fmla="*/ 67 h 139"/>
                  <a:gd name="T46" fmla="*/ 252 w 106"/>
                  <a:gd name="T47" fmla="*/ 56 h 139"/>
                  <a:gd name="T48" fmla="*/ 263 w 106"/>
                  <a:gd name="T49" fmla="*/ 48 h 139"/>
                  <a:gd name="T50" fmla="*/ 271 w 106"/>
                  <a:gd name="T51" fmla="*/ 45 h 139"/>
                  <a:gd name="T52" fmla="*/ 273 w 106"/>
                  <a:gd name="T53" fmla="*/ 27 h 139"/>
                  <a:gd name="T54" fmla="*/ 260 w 106"/>
                  <a:gd name="T55" fmla="*/ 24 h 139"/>
                  <a:gd name="T56" fmla="*/ 252 w 106"/>
                  <a:gd name="T57" fmla="*/ 16 h 139"/>
                  <a:gd name="T58" fmla="*/ 236 w 106"/>
                  <a:gd name="T59" fmla="*/ 8 h 139"/>
                  <a:gd name="T60" fmla="*/ 228 w 106"/>
                  <a:gd name="T61" fmla="*/ 0 h 139"/>
                  <a:gd name="T62" fmla="*/ 212 w 106"/>
                  <a:gd name="T63" fmla="*/ 3 h 139"/>
                  <a:gd name="T64" fmla="*/ 209 w 106"/>
                  <a:gd name="T65" fmla="*/ 3 h 139"/>
                  <a:gd name="T66" fmla="*/ 209 w 106"/>
                  <a:gd name="T67" fmla="*/ 3 h 139"/>
                  <a:gd name="T68" fmla="*/ 206 w 106"/>
                  <a:gd name="T69" fmla="*/ 21 h 139"/>
                  <a:gd name="T70" fmla="*/ 206 w 106"/>
                  <a:gd name="T71" fmla="*/ 45 h 139"/>
                  <a:gd name="T72" fmla="*/ 209 w 106"/>
                  <a:gd name="T73" fmla="*/ 61 h 139"/>
                  <a:gd name="T74" fmla="*/ 220 w 106"/>
                  <a:gd name="T75" fmla="*/ 75 h 139"/>
                  <a:gd name="T76" fmla="*/ 214 w 106"/>
                  <a:gd name="T77" fmla="*/ 85 h 139"/>
                  <a:gd name="T78" fmla="*/ 180 w 106"/>
                  <a:gd name="T79" fmla="*/ 99 h 139"/>
                  <a:gd name="T80" fmla="*/ 134 w 106"/>
                  <a:gd name="T81" fmla="*/ 104 h 139"/>
                  <a:gd name="T82" fmla="*/ 104 w 106"/>
                  <a:gd name="T83" fmla="*/ 117 h 139"/>
                  <a:gd name="T84" fmla="*/ 3 w 106"/>
                  <a:gd name="T85" fmla="*/ 181 h 139"/>
                  <a:gd name="T86" fmla="*/ 3 w 106"/>
                  <a:gd name="T87" fmla="*/ 181 h 139"/>
                  <a:gd name="T88" fmla="*/ 11 w 106"/>
                  <a:gd name="T89" fmla="*/ 208 h 139"/>
                  <a:gd name="T90" fmla="*/ 11 w 106"/>
                  <a:gd name="T91" fmla="*/ 243 h 139"/>
                  <a:gd name="T92" fmla="*/ 43 w 106"/>
                  <a:gd name="T93" fmla="*/ 262 h 139"/>
                  <a:gd name="T94" fmla="*/ 56 w 106"/>
                  <a:gd name="T95" fmla="*/ 288 h 139"/>
                  <a:gd name="T96" fmla="*/ 102 w 106"/>
                  <a:gd name="T97" fmla="*/ 304 h 139"/>
                  <a:gd name="T98" fmla="*/ 94 w 106"/>
                  <a:gd name="T99" fmla="*/ 326 h 139"/>
                  <a:gd name="T100" fmla="*/ 78 w 106"/>
                  <a:gd name="T101" fmla="*/ 344 h 139"/>
                  <a:gd name="T102" fmla="*/ 88 w 106"/>
                  <a:gd name="T103" fmla="*/ 371 h 13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06" h="139">
                    <a:moveTo>
                      <a:pt x="33" y="139"/>
                    </a:moveTo>
                    <a:cubicBezTo>
                      <a:pt x="34" y="138"/>
                      <a:pt x="38" y="137"/>
                      <a:pt x="39" y="135"/>
                    </a:cubicBezTo>
                    <a:cubicBezTo>
                      <a:pt x="40" y="132"/>
                      <a:pt x="44" y="128"/>
                      <a:pt x="45" y="126"/>
                    </a:cubicBezTo>
                    <a:cubicBezTo>
                      <a:pt x="47" y="124"/>
                      <a:pt x="51" y="121"/>
                      <a:pt x="53" y="119"/>
                    </a:cubicBezTo>
                    <a:cubicBezTo>
                      <a:pt x="55" y="117"/>
                      <a:pt x="56" y="115"/>
                      <a:pt x="56" y="112"/>
                    </a:cubicBezTo>
                    <a:cubicBezTo>
                      <a:pt x="56" y="109"/>
                      <a:pt x="55" y="101"/>
                      <a:pt x="61" y="98"/>
                    </a:cubicBezTo>
                    <a:cubicBezTo>
                      <a:pt x="67" y="95"/>
                      <a:pt x="71" y="90"/>
                      <a:pt x="73" y="88"/>
                    </a:cubicBezTo>
                    <a:cubicBezTo>
                      <a:pt x="74" y="86"/>
                      <a:pt x="77" y="84"/>
                      <a:pt x="78" y="82"/>
                    </a:cubicBezTo>
                    <a:cubicBezTo>
                      <a:pt x="80" y="80"/>
                      <a:pt x="84" y="76"/>
                      <a:pt x="84" y="76"/>
                    </a:cubicBezTo>
                    <a:cubicBezTo>
                      <a:pt x="84" y="76"/>
                      <a:pt x="87" y="72"/>
                      <a:pt x="90" y="69"/>
                    </a:cubicBezTo>
                    <a:cubicBezTo>
                      <a:pt x="94" y="66"/>
                      <a:pt x="98" y="62"/>
                      <a:pt x="98" y="62"/>
                    </a:cubicBezTo>
                    <a:cubicBezTo>
                      <a:pt x="98" y="62"/>
                      <a:pt x="99" y="57"/>
                      <a:pt x="98" y="55"/>
                    </a:cubicBezTo>
                    <a:cubicBezTo>
                      <a:pt x="98" y="53"/>
                      <a:pt x="93" y="49"/>
                      <a:pt x="92" y="48"/>
                    </a:cubicBezTo>
                    <a:cubicBezTo>
                      <a:pt x="91" y="46"/>
                      <a:pt x="90" y="45"/>
                      <a:pt x="90" y="45"/>
                    </a:cubicBezTo>
                    <a:cubicBezTo>
                      <a:pt x="90" y="45"/>
                      <a:pt x="92" y="44"/>
                      <a:pt x="93" y="41"/>
                    </a:cubicBezTo>
                    <a:cubicBezTo>
                      <a:pt x="94" y="38"/>
                      <a:pt x="94" y="37"/>
                      <a:pt x="96" y="37"/>
                    </a:cubicBezTo>
                    <a:cubicBezTo>
                      <a:pt x="98" y="36"/>
                      <a:pt x="100" y="37"/>
                      <a:pt x="102" y="36"/>
                    </a:cubicBezTo>
                    <a:cubicBezTo>
                      <a:pt x="104" y="35"/>
                      <a:pt x="106" y="37"/>
                      <a:pt x="106" y="37"/>
                    </a:cubicBezTo>
                    <a:cubicBezTo>
                      <a:pt x="106" y="37"/>
                      <a:pt x="106" y="37"/>
                      <a:pt x="106" y="37"/>
                    </a:cubicBezTo>
                    <a:cubicBezTo>
                      <a:pt x="106" y="37"/>
                      <a:pt x="106" y="37"/>
                      <a:pt x="106" y="37"/>
                    </a:cubicBezTo>
                    <a:cubicBezTo>
                      <a:pt x="104" y="34"/>
                      <a:pt x="106" y="30"/>
                      <a:pt x="106" y="29"/>
                    </a:cubicBezTo>
                    <a:cubicBezTo>
                      <a:pt x="106" y="29"/>
                      <a:pt x="104" y="25"/>
                      <a:pt x="104" y="25"/>
                    </a:cubicBezTo>
                    <a:cubicBezTo>
                      <a:pt x="104" y="25"/>
                      <a:pt x="101" y="24"/>
                      <a:pt x="98" y="25"/>
                    </a:cubicBezTo>
                    <a:cubicBezTo>
                      <a:pt x="95" y="25"/>
                      <a:pt x="94" y="23"/>
                      <a:pt x="94" y="21"/>
                    </a:cubicBezTo>
                    <a:cubicBezTo>
                      <a:pt x="93" y="19"/>
                      <a:pt x="96" y="18"/>
                      <a:pt x="98" y="18"/>
                    </a:cubicBezTo>
                    <a:cubicBezTo>
                      <a:pt x="99" y="17"/>
                      <a:pt x="101" y="17"/>
                      <a:pt x="101" y="17"/>
                    </a:cubicBezTo>
                    <a:cubicBezTo>
                      <a:pt x="101" y="17"/>
                      <a:pt x="102" y="13"/>
                      <a:pt x="102" y="10"/>
                    </a:cubicBezTo>
                    <a:cubicBezTo>
                      <a:pt x="102" y="7"/>
                      <a:pt x="99" y="9"/>
                      <a:pt x="97" y="9"/>
                    </a:cubicBezTo>
                    <a:cubicBezTo>
                      <a:pt x="95" y="8"/>
                      <a:pt x="95" y="7"/>
                      <a:pt x="94" y="6"/>
                    </a:cubicBezTo>
                    <a:cubicBezTo>
                      <a:pt x="93" y="4"/>
                      <a:pt x="89" y="4"/>
                      <a:pt x="88" y="3"/>
                    </a:cubicBezTo>
                    <a:cubicBezTo>
                      <a:pt x="88" y="2"/>
                      <a:pt x="85" y="0"/>
                      <a:pt x="85" y="0"/>
                    </a:cubicBezTo>
                    <a:cubicBezTo>
                      <a:pt x="85" y="0"/>
                      <a:pt x="82" y="0"/>
                      <a:pt x="79" y="1"/>
                    </a:cubicBezTo>
                    <a:cubicBezTo>
                      <a:pt x="79" y="1"/>
                      <a:pt x="79" y="1"/>
                      <a:pt x="78" y="1"/>
                    </a:cubicBezTo>
                    <a:cubicBezTo>
                      <a:pt x="78" y="1"/>
                      <a:pt x="78" y="1"/>
                      <a:pt x="78" y="1"/>
                    </a:cubicBezTo>
                    <a:cubicBezTo>
                      <a:pt x="78" y="4"/>
                      <a:pt x="77" y="7"/>
                      <a:pt x="77" y="8"/>
                    </a:cubicBezTo>
                    <a:cubicBezTo>
                      <a:pt x="76" y="11"/>
                      <a:pt x="77" y="17"/>
                      <a:pt x="77" y="17"/>
                    </a:cubicBezTo>
                    <a:cubicBezTo>
                      <a:pt x="77" y="17"/>
                      <a:pt x="76" y="22"/>
                      <a:pt x="78" y="23"/>
                    </a:cubicBezTo>
                    <a:cubicBezTo>
                      <a:pt x="80" y="23"/>
                      <a:pt x="82" y="28"/>
                      <a:pt x="82" y="28"/>
                    </a:cubicBezTo>
                    <a:cubicBezTo>
                      <a:pt x="80" y="32"/>
                      <a:pt x="80" y="32"/>
                      <a:pt x="80" y="32"/>
                    </a:cubicBezTo>
                    <a:cubicBezTo>
                      <a:pt x="67" y="37"/>
                      <a:pt x="67" y="37"/>
                      <a:pt x="67" y="37"/>
                    </a:cubicBezTo>
                    <a:cubicBezTo>
                      <a:pt x="67" y="37"/>
                      <a:pt x="55" y="37"/>
                      <a:pt x="50" y="39"/>
                    </a:cubicBezTo>
                    <a:cubicBezTo>
                      <a:pt x="46" y="40"/>
                      <a:pt x="44" y="40"/>
                      <a:pt x="39" y="44"/>
                    </a:cubicBezTo>
                    <a:cubicBezTo>
                      <a:pt x="35" y="48"/>
                      <a:pt x="4" y="66"/>
                      <a:pt x="1" y="68"/>
                    </a:cubicBezTo>
                    <a:cubicBezTo>
                      <a:pt x="1" y="68"/>
                      <a:pt x="1" y="68"/>
                      <a:pt x="1" y="68"/>
                    </a:cubicBezTo>
                    <a:cubicBezTo>
                      <a:pt x="2" y="72"/>
                      <a:pt x="4" y="76"/>
                      <a:pt x="4" y="78"/>
                    </a:cubicBezTo>
                    <a:cubicBezTo>
                      <a:pt x="4" y="82"/>
                      <a:pt x="0" y="90"/>
                      <a:pt x="4" y="91"/>
                    </a:cubicBezTo>
                    <a:cubicBezTo>
                      <a:pt x="9" y="93"/>
                      <a:pt x="14" y="91"/>
                      <a:pt x="16" y="98"/>
                    </a:cubicBezTo>
                    <a:cubicBezTo>
                      <a:pt x="17" y="104"/>
                      <a:pt x="15" y="106"/>
                      <a:pt x="21" y="108"/>
                    </a:cubicBezTo>
                    <a:cubicBezTo>
                      <a:pt x="27" y="110"/>
                      <a:pt x="37" y="113"/>
                      <a:pt x="38" y="114"/>
                    </a:cubicBezTo>
                    <a:cubicBezTo>
                      <a:pt x="39" y="116"/>
                      <a:pt x="38" y="121"/>
                      <a:pt x="35" y="122"/>
                    </a:cubicBezTo>
                    <a:cubicBezTo>
                      <a:pt x="32" y="123"/>
                      <a:pt x="29" y="126"/>
                      <a:pt x="29" y="129"/>
                    </a:cubicBezTo>
                    <a:cubicBezTo>
                      <a:pt x="29" y="130"/>
                      <a:pt x="31" y="135"/>
                      <a:pt x="33" y="139"/>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71" name="Freeform 59">
                <a:extLst>
                  <a:ext uri="{FF2B5EF4-FFF2-40B4-BE49-F238E27FC236}">
                    <a16:creationId xmlns:a16="http://schemas.microsoft.com/office/drawing/2014/main" id="{849C8BA5-604E-4E52-A181-A660D8727CD0}"/>
                  </a:ext>
                </a:extLst>
              </p:cNvPr>
              <p:cNvSpPr>
                <a:spLocks/>
              </p:cNvSpPr>
              <p:nvPr/>
            </p:nvSpPr>
            <p:spPr bwMode="auto">
              <a:xfrm>
                <a:off x="5157237" y="3311186"/>
                <a:ext cx="371691" cy="606295"/>
              </a:xfrm>
              <a:custGeom>
                <a:avLst/>
                <a:gdLst>
                  <a:gd name="T0" fmla="*/ 174 w 71"/>
                  <a:gd name="T1" fmla="*/ 203 h 116"/>
                  <a:gd name="T2" fmla="*/ 163 w 71"/>
                  <a:gd name="T3" fmla="*/ 176 h 116"/>
                  <a:gd name="T4" fmla="*/ 179 w 71"/>
                  <a:gd name="T5" fmla="*/ 158 h 116"/>
                  <a:gd name="T6" fmla="*/ 187 w 71"/>
                  <a:gd name="T7" fmla="*/ 136 h 116"/>
                  <a:gd name="T8" fmla="*/ 142 w 71"/>
                  <a:gd name="T9" fmla="*/ 120 h 116"/>
                  <a:gd name="T10" fmla="*/ 128 w 71"/>
                  <a:gd name="T11" fmla="*/ 94 h 116"/>
                  <a:gd name="T12" fmla="*/ 96 w 71"/>
                  <a:gd name="T13" fmla="*/ 75 h 116"/>
                  <a:gd name="T14" fmla="*/ 96 w 71"/>
                  <a:gd name="T15" fmla="*/ 40 h 116"/>
                  <a:gd name="T16" fmla="*/ 88 w 71"/>
                  <a:gd name="T17" fmla="*/ 13 h 116"/>
                  <a:gd name="T18" fmla="*/ 88 w 71"/>
                  <a:gd name="T19" fmla="*/ 13 h 116"/>
                  <a:gd name="T20" fmla="*/ 88 w 71"/>
                  <a:gd name="T21" fmla="*/ 13 h 116"/>
                  <a:gd name="T22" fmla="*/ 67 w 71"/>
                  <a:gd name="T23" fmla="*/ 13 h 116"/>
                  <a:gd name="T24" fmla="*/ 48 w 71"/>
                  <a:gd name="T25" fmla="*/ 3 h 116"/>
                  <a:gd name="T26" fmla="*/ 48 w 71"/>
                  <a:gd name="T27" fmla="*/ 0 h 116"/>
                  <a:gd name="T28" fmla="*/ 48 w 71"/>
                  <a:gd name="T29" fmla="*/ 3 h 116"/>
                  <a:gd name="T30" fmla="*/ 37 w 71"/>
                  <a:gd name="T31" fmla="*/ 13 h 116"/>
                  <a:gd name="T32" fmla="*/ 29 w 71"/>
                  <a:gd name="T33" fmla="*/ 32 h 116"/>
                  <a:gd name="T34" fmla="*/ 27 w 71"/>
                  <a:gd name="T35" fmla="*/ 45 h 116"/>
                  <a:gd name="T36" fmla="*/ 13 w 71"/>
                  <a:gd name="T37" fmla="*/ 59 h 116"/>
                  <a:gd name="T38" fmla="*/ 0 w 71"/>
                  <a:gd name="T39" fmla="*/ 83 h 116"/>
                  <a:gd name="T40" fmla="*/ 8 w 71"/>
                  <a:gd name="T41" fmla="*/ 112 h 116"/>
                  <a:gd name="T42" fmla="*/ 27 w 71"/>
                  <a:gd name="T43" fmla="*/ 126 h 116"/>
                  <a:gd name="T44" fmla="*/ 37 w 71"/>
                  <a:gd name="T45" fmla="*/ 136 h 116"/>
                  <a:gd name="T46" fmla="*/ 24 w 71"/>
                  <a:gd name="T47" fmla="*/ 144 h 116"/>
                  <a:gd name="T48" fmla="*/ 19 w 71"/>
                  <a:gd name="T49" fmla="*/ 160 h 116"/>
                  <a:gd name="T50" fmla="*/ 27 w 71"/>
                  <a:gd name="T51" fmla="*/ 166 h 116"/>
                  <a:gd name="T52" fmla="*/ 29 w 71"/>
                  <a:gd name="T53" fmla="*/ 190 h 116"/>
                  <a:gd name="T54" fmla="*/ 37 w 71"/>
                  <a:gd name="T55" fmla="*/ 198 h 116"/>
                  <a:gd name="T56" fmla="*/ 29 w 71"/>
                  <a:gd name="T57" fmla="*/ 222 h 116"/>
                  <a:gd name="T58" fmla="*/ 32 w 71"/>
                  <a:gd name="T59" fmla="*/ 243 h 116"/>
                  <a:gd name="T60" fmla="*/ 16 w 71"/>
                  <a:gd name="T61" fmla="*/ 241 h 116"/>
                  <a:gd name="T62" fmla="*/ 27 w 71"/>
                  <a:gd name="T63" fmla="*/ 262 h 116"/>
                  <a:gd name="T64" fmla="*/ 43 w 71"/>
                  <a:gd name="T65" fmla="*/ 286 h 116"/>
                  <a:gd name="T66" fmla="*/ 62 w 71"/>
                  <a:gd name="T67" fmla="*/ 297 h 116"/>
                  <a:gd name="T68" fmla="*/ 83 w 71"/>
                  <a:gd name="T69" fmla="*/ 275 h 116"/>
                  <a:gd name="T70" fmla="*/ 96 w 71"/>
                  <a:gd name="T71" fmla="*/ 281 h 116"/>
                  <a:gd name="T72" fmla="*/ 104 w 71"/>
                  <a:gd name="T73" fmla="*/ 302 h 116"/>
                  <a:gd name="T74" fmla="*/ 136 w 71"/>
                  <a:gd name="T75" fmla="*/ 278 h 116"/>
                  <a:gd name="T76" fmla="*/ 155 w 71"/>
                  <a:gd name="T77" fmla="*/ 259 h 116"/>
                  <a:gd name="T78" fmla="*/ 171 w 71"/>
                  <a:gd name="T79" fmla="*/ 254 h 116"/>
                  <a:gd name="T80" fmla="*/ 171 w 71"/>
                  <a:gd name="T81" fmla="*/ 206 h 116"/>
                  <a:gd name="T82" fmla="*/ 174 w 71"/>
                  <a:gd name="T83" fmla="*/ 203 h 11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71" h="116">
                    <a:moveTo>
                      <a:pt x="65" y="76"/>
                    </a:moveTo>
                    <a:cubicBezTo>
                      <a:pt x="63" y="72"/>
                      <a:pt x="61" y="67"/>
                      <a:pt x="61" y="66"/>
                    </a:cubicBezTo>
                    <a:cubicBezTo>
                      <a:pt x="61" y="63"/>
                      <a:pt x="64" y="60"/>
                      <a:pt x="67" y="59"/>
                    </a:cubicBezTo>
                    <a:cubicBezTo>
                      <a:pt x="70" y="58"/>
                      <a:pt x="71" y="53"/>
                      <a:pt x="70" y="51"/>
                    </a:cubicBezTo>
                    <a:cubicBezTo>
                      <a:pt x="69" y="50"/>
                      <a:pt x="59" y="47"/>
                      <a:pt x="53" y="45"/>
                    </a:cubicBezTo>
                    <a:cubicBezTo>
                      <a:pt x="47" y="43"/>
                      <a:pt x="49" y="41"/>
                      <a:pt x="48" y="35"/>
                    </a:cubicBezTo>
                    <a:cubicBezTo>
                      <a:pt x="46" y="28"/>
                      <a:pt x="41" y="30"/>
                      <a:pt x="36" y="28"/>
                    </a:cubicBezTo>
                    <a:cubicBezTo>
                      <a:pt x="32" y="27"/>
                      <a:pt x="36" y="19"/>
                      <a:pt x="36" y="15"/>
                    </a:cubicBezTo>
                    <a:cubicBezTo>
                      <a:pt x="36" y="13"/>
                      <a:pt x="34" y="9"/>
                      <a:pt x="33" y="5"/>
                    </a:cubicBezTo>
                    <a:cubicBezTo>
                      <a:pt x="33" y="5"/>
                      <a:pt x="33" y="5"/>
                      <a:pt x="33" y="5"/>
                    </a:cubicBezTo>
                    <a:cubicBezTo>
                      <a:pt x="33" y="5"/>
                      <a:pt x="33" y="5"/>
                      <a:pt x="33" y="5"/>
                    </a:cubicBezTo>
                    <a:cubicBezTo>
                      <a:pt x="25" y="5"/>
                      <a:pt x="25" y="5"/>
                      <a:pt x="25" y="5"/>
                    </a:cubicBezTo>
                    <a:cubicBezTo>
                      <a:pt x="18" y="1"/>
                      <a:pt x="18" y="1"/>
                      <a:pt x="18" y="1"/>
                    </a:cubicBezTo>
                    <a:cubicBezTo>
                      <a:pt x="18" y="0"/>
                      <a:pt x="18" y="0"/>
                      <a:pt x="18" y="0"/>
                    </a:cubicBezTo>
                    <a:cubicBezTo>
                      <a:pt x="18" y="1"/>
                      <a:pt x="18" y="1"/>
                      <a:pt x="18" y="1"/>
                    </a:cubicBezTo>
                    <a:cubicBezTo>
                      <a:pt x="17" y="2"/>
                      <a:pt x="14" y="3"/>
                      <a:pt x="14" y="5"/>
                    </a:cubicBezTo>
                    <a:cubicBezTo>
                      <a:pt x="13" y="6"/>
                      <a:pt x="11" y="11"/>
                      <a:pt x="11" y="12"/>
                    </a:cubicBezTo>
                    <a:cubicBezTo>
                      <a:pt x="10" y="14"/>
                      <a:pt x="10" y="15"/>
                      <a:pt x="10" y="17"/>
                    </a:cubicBezTo>
                    <a:cubicBezTo>
                      <a:pt x="9" y="19"/>
                      <a:pt x="7" y="21"/>
                      <a:pt x="5" y="22"/>
                    </a:cubicBezTo>
                    <a:cubicBezTo>
                      <a:pt x="3" y="24"/>
                      <a:pt x="0" y="26"/>
                      <a:pt x="0" y="31"/>
                    </a:cubicBezTo>
                    <a:cubicBezTo>
                      <a:pt x="1" y="36"/>
                      <a:pt x="2" y="40"/>
                      <a:pt x="3" y="42"/>
                    </a:cubicBezTo>
                    <a:cubicBezTo>
                      <a:pt x="4" y="44"/>
                      <a:pt x="6" y="46"/>
                      <a:pt x="10" y="47"/>
                    </a:cubicBezTo>
                    <a:cubicBezTo>
                      <a:pt x="13" y="49"/>
                      <a:pt x="19" y="48"/>
                      <a:pt x="14" y="51"/>
                    </a:cubicBezTo>
                    <a:cubicBezTo>
                      <a:pt x="9" y="54"/>
                      <a:pt x="10" y="51"/>
                      <a:pt x="9" y="54"/>
                    </a:cubicBezTo>
                    <a:cubicBezTo>
                      <a:pt x="8" y="57"/>
                      <a:pt x="5" y="60"/>
                      <a:pt x="7" y="60"/>
                    </a:cubicBezTo>
                    <a:cubicBezTo>
                      <a:pt x="9" y="60"/>
                      <a:pt x="10" y="59"/>
                      <a:pt x="10" y="62"/>
                    </a:cubicBezTo>
                    <a:cubicBezTo>
                      <a:pt x="10" y="64"/>
                      <a:pt x="9" y="71"/>
                      <a:pt x="11" y="71"/>
                    </a:cubicBezTo>
                    <a:cubicBezTo>
                      <a:pt x="13" y="72"/>
                      <a:pt x="16" y="70"/>
                      <a:pt x="14" y="74"/>
                    </a:cubicBezTo>
                    <a:cubicBezTo>
                      <a:pt x="11" y="78"/>
                      <a:pt x="10" y="80"/>
                      <a:pt x="11" y="83"/>
                    </a:cubicBezTo>
                    <a:cubicBezTo>
                      <a:pt x="12" y="87"/>
                      <a:pt x="15" y="92"/>
                      <a:pt x="12" y="91"/>
                    </a:cubicBezTo>
                    <a:cubicBezTo>
                      <a:pt x="9" y="90"/>
                      <a:pt x="7" y="90"/>
                      <a:pt x="6" y="90"/>
                    </a:cubicBezTo>
                    <a:cubicBezTo>
                      <a:pt x="5" y="90"/>
                      <a:pt x="9" y="96"/>
                      <a:pt x="10" y="98"/>
                    </a:cubicBezTo>
                    <a:cubicBezTo>
                      <a:pt x="11" y="101"/>
                      <a:pt x="14" y="105"/>
                      <a:pt x="16" y="107"/>
                    </a:cubicBezTo>
                    <a:cubicBezTo>
                      <a:pt x="18" y="109"/>
                      <a:pt x="22" y="115"/>
                      <a:pt x="23" y="111"/>
                    </a:cubicBezTo>
                    <a:cubicBezTo>
                      <a:pt x="25" y="107"/>
                      <a:pt x="28" y="103"/>
                      <a:pt x="31" y="103"/>
                    </a:cubicBezTo>
                    <a:cubicBezTo>
                      <a:pt x="33" y="102"/>
                      <a:pt x="35" y="102"/>
                      <a:pt x="36" y="105"/>
                    </a:cubicBezTo>
                    <a:cubicBezTo>
                      <a:pt x="36" y="108"/>
                      <a:pt x="35" y="116"/>
                      <a:pt x="39" y="113"/>
                    </a:cubicBezTo>
                    <a:cubicBezTo>
                      <a:pt x="43" y="111"/>
                      <a:pt x="51" y="107"/>
                      <a:pt x="51" y="104"/>
                    </a:cubicBezTo>
                    <a:cubicBezTo>
                      <a:pt x="52" y="101"/>
                      <a:pt x="55" y="97"/>
                      <a:pt x="58" y="97"/>
                    </a:cubicBezTo>
                    <a:cubicBezTo>
                      <a:pt x="61" y="96"/>
                      <a:pt x="64" y="95"/>
                      <a:pt x="64" y="95"/>
                    </a:cubicBezTo>
                    <a:cubicBezTo>
                      <a:pt x="64" y="95"/>
                      <a:pt x="62" y="79"/>
                      <a:pt x="64" y="77"/>
                    </a:cubicBezTo>
                    <a:cubicBezTo>
                      <a:pt x="64" y="77"/>
                      <a:pt x="64" y="77"/>
                      <a:pt x="65" y="76"/>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72" name="Freeform 60">
                <a:extLst>
                  <a:ext uri="{FF2B5EF4-FFF2-40B4-BE49-F238E27FC236}">
                    <a16:creationId xmlns:a16="http://schemas.microsoft.com/office/drawing/2014/main" id="{920A6712-A9F4-4FB0-9910-8F290BC66233}"/>
                  </a:ext>
                </a:extLst>
              </p:cNvPr>
              <p:cNvSpPr>
                <a:spLocks/>
              </p:cNvSpPr>
              <p:nvPr/>
            </p:nvSpPr>
            <p:spPr bwMode="auto">
              <a:xfrm>
                <a:off x="3087503" y="3395285"/>
                <a:ext cx="502761" cy="643455"/>
              </a:xfrm>
              <a:custGeom>
                <a:avLst/>
                <a:gdLst>
                  <a:gd name="T0" fmla="*/ 171 w 96"/>
                  <a:gd name="T1" fmla="*/ 297 h 123"/>
                  <a:gd name="T2" fmla="*/ 161 w 96"/>
                  <a:gd name="T3" fmla="*/ 297 h 123"/>
                  <a:gd name="T4" fmla="*/ 142 w 96"/>
                  <a:gd name="T5" fmla="*/ 310 h 123"/>
                  <a:gd name="T6" fmla="*/ 126 w 96"/>
                  <a:gd name="T7" fmla="*/ 313 h 123"/>
                  <a:gd name="T8" fmla="*/ 115 w 96"/>
                  <a:gd name="T9" fmla="*/ 305 h 123"/>
                  <a:gd name="T10" fmla="*/ 99 w 96"/>
                  <a:gd name="T11" fmla="*/ 316 h 123"/>
                  <a:gd name="T12" fmla="*/ 75 w 96"/>
                  <a:gd name="T13" fmla="*/ 324 h 123"/>
                  <a:gd name="T14" fmla="*/ 56 w 96"/>
                  <a:gd name="T15" fmla="*/ 308 h 123"/>
                  <a:gd name="T16" fmla="*/ 56 w 96"/>
                  <a:gd name="T17" fmla="*/ 308 h 123"/>
                  <a:gd name="T18" fmla="*/ 56 w 96"/>
                  <a:gd name="T19" fmla="*/ 300 h 123"/>
                  <a:gd name="T20" fmla="*/ 48 w 96"/>
                  <a:gd name="T21" fmla="*/ 273 h 123"/>
                  <a:gd name="T22" fmla="*/ 46 w 96"/>
                  <a:gd name="T23" fmla="*/ 233 h 123"/>
                  <a:gd name="T24" fmla="*/ 24 w 96"/>
                  <a:gd name="T25" fmla="*/ 233 h 123"/>
                  <a:gd name="T26" fmla="*/ 11 w 96"/>
                  <a:gd name="T27" fmla="*/ 211 h 123"/>
                  <a:gd name="T28" fmla="*/ 8 w 96"/>
                  <a:gd name="T29" fmla="*/ 190 h 123"/>
                  <a:gd name="T30" fmla="*/ 13 w 96"/>
                  <a:gd name="T31" fmla="*/ 152 h 123"/>
                  <a:gd name="T32" fmla="*/ 5 w 96"/>
                  <a:gd name="T33" fmla="*/ 134 h 123"/>
                  <a:gd name="T34" fmla="*/ 16 w 96"/>
                  <a:gd name="T35" fmla="*/ 104 h 123"/>
                  <a:gd name="T36" fmla="*/ 8 w 96"/>
                  <a:gd name="T37" fmla="*/ 70 h 123"/>
                  <a:gd name="T38" fmla="*/ 3 w 96"/>
                  <a:gd name="T39" fmla="*/ 40 h 123"/>
                  <a:gd name="T40" fmla="*/ 3 w 96"/>
                  <a:gd name="T41" fmla="*/ 32 h 123"/>
                  <a:gd name="T42" fmla="*/ 3 w 96"/>
                  <a:gd name="T43" fmla="*/ 29 h 123"/>
                  <a:gd name="T44" fmla="*/ 29 w 96"/>
                  <a:gd name="T45" fmla="*/ 0 h 123"/>
                  <a:gd name="T46" fmla="*/ 51 w 96"/>
                  <a:gd name="T47" fmla="*/ 13 h 123"/>
                  <a:gd name="T48" fmla="*/ 59 w 96"/>
                  <a:gd name="T49" fmla="*/ 27 h 123"/>
                  <a:gd name="T50" fmla="*/ 70 w 96"/>
                  <a:gd name="T51" fmla="*/ 35 h 123"/>
                  <a:gd name="T52" fmla="*/ 72 w 96"/>
                  <a:gd name="T53" fmla="*/ 48 h 123"/>
                  <a:gd name="T54" fmla="*/ 83 w 96"/>
                  <a:gd name="T55" fmla="*/ 64 h 123"/>
                  <a:gd name="T56" fmla="*/ 110 w 96"/>
                  <a:gd name="T57" fmla="*/ 64 h 123"/>
                  <a:gd name="T58" fmla="*/ 134 w 96"/>
                  <a:gd name="T59" fmla="*/ 62 h 123"/>
                  <a:gd name="T60" fmla="*/ 145 w 96"/>
                  <a:gd name="T61" fmla="*/ 62 h 123"/>
                  <a:gd name="T62" fmla="*/ 153 w 96"/>
                  <a:gd name="T63" fmla="*/ 72 h 123"/>
                  <a:gd name="T64" fmla="*/ 169 w 96"/>
                  <a:gd name="T65" fmla="*/ 96 h 123"/>
                  <a:gd name="T66" fmla="*/ 190 w 96"/>
                  <a:gd name="T67" fmla="*/ 110 h 123"/>
                  <a:gd name="T68" fmla="*/ 193 w 96"/>
                  <a:gd name="T69" fmla="*/ 131 h 123"/>
                  <a:gd name="T70" fmla="*/ 190 w 96"/>
                  <a:gd name="T71" fmla="*/ 158 h 123"/>
                  <a:gd name="T72" fmla="*/ 233 w 96"/>
                  <a:gd name="T73" fmla="*/ 190 h 123"/>
                  <a:gd name="T74" fmla="*/ 252 w 96"/>
                  <a:gd name="T75" fmla="*/ 206 h 123"/>
                  <a:gd name="T76" fmla="*/ 249 w 96"/>
                  <a:gd name="T77" fmla="*/ 227 h 123"/>
                  <a:gd name="T78" fmla="*/ 222 w 96"/>
                  <a:gd name="T79" fmla="*/ 257 h 123"/>
                  <a:gd name="T80" fmla="*/ 209 w 96"/>
                  <a:gd name="T81" fmla="*/ 259 h 123"/>
                  <a:gd name="T82" fmla="*/ 198 w 96"/>
                  <a:gd name="T83" fmla="*/ 259 h 123"/>
                  <a:gd name="T84" fmla="*/ 193 w 96"/>
                  <a:gd name="T85" fmla="*/ 270 h 123"/>
                  <a:gd name="T86" fmla="*/ 185 w 96"/>
                  <a:gd name="T87" fmla="*/ 273 h 123"/>
                  <a:gd name="T88" fmla="*/ 174 w 96"/>
                  <a:gd name="T89" fmla="*/ 273 h 123"/>
                  <a:gd name="T90" fmla="*/ 171 w 96"/>
                  <a:gd name="T91" fmla="*/ 297 h 12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96" h="123">
                    <a:moveTo>
                      <a:pt x="64" y="111"/>
                    </a:moveTo>
                    <a:cubicBezTo>
                      <a:pt x="62" y="111"/>
                      <a:pt x="61" y="111"/>
                      <a:pt x="60" y="111"/>
                    </a:cubicBezTo>
                    <a:cubicBezTo>
                      <a:pt x="57" y="112"/>
                      <a:pt x="54" y="114"/>
                      <a:pt x="53" y="116"/>
                    </a:cubicBezTo>
                    <a:cubicBezTo>
                      <a:pt x="52" y="117"/>
                      <a:pt x="49" y="119"/>
                      <a:pt x="47" y="117"/>
                    </a:cubicBezTo>
                    <a:cubicBezTo>
                      <a:pt x="44" y="115"/>
                      <a:pt x="43" y="114"/>
                      <a:pt x="43" y="114"/>
                    </a:cubicBezTo>
                    <a:cubicBezTo>
                      <a:pt x="43" y="114"/>
                      <a:pt x="38" y="116"/>
                      <a:pt x="37" y="118"/>
                    </a:cubicBezTo>
                    <a:cubicBezTo>
                      <a:pt x="36" y="119"/>
                      <a:pt x="31" y="123"/>
                      <a:pt x="28" y="121"/>
                    </a:cubicBezTo>
                    <a:cubicBezTo>
                      <a:pt x="27" y="119"/>
                      <a:pt x="24" y="117"/>
                      <a:pt x="21" y="115"/>
                    </a:cubicBezTo>
                    <a:cubicBezTo>
                      <a:pt x="21" y="115"/>
                      <a:pt x="21" y="115"/>
                      <a:pt x="21" y="115"/>
                    </a:cubicBezTo>
                    <a:cubicBezTo>
                      <a:pt x="21" y="113"/>
                      <a:pt x="21" y="112"/>
                      <a:pt x="21" y="112"/>
                    </a:cubicBezTo>
                    <a:cubicBezTo>
                      <a:pt x="21" y="112"/>
                      <a:pt x="19" y="104"/>
                      <a:pt x="18" y="102"/>
                    </a:cubicBezTo>
                    <a:cubicBezTo>
                      <a:pt x="18" y="101"/>
                      <a:pt x="17" y="87"/>
                      <a:pt x="17" y="87"/>
                    </a:cubicBezTo>
                    <a:cubicBezTo>
                      <a:pt x="17" y="87"/>
                      <a:pt x="10" y="87"/>
                      <a:pt x="9" y="87"/>
                    </a:cubicBezTo>
                    <a:cubicBezTo>
                      <a:pt x="8" y="87"/>
                      <a:pt x="6" y="82"/>
                      <a:pt x="4" y="79"/>
                    </a:cubicBezTo>
                    <a:cubicBezTo>
                      <a:pt x="2" y="76"/>
                      <a:pt x="3" y="74"/>
                      <a:pt x="3" y="71"/>
                    </a:cubicBezTo>
                    <a:cubicBezTo>
                      <a:pt x="3" y="68"/>
                      <a:pt x="6" y="61"/>
                      <a:pt x="5" y="57"/>
                    </a:cubicBezTo>
                    <a:cubicBezTo>
                      <a:pt x="5" y="54"/>
                      <a:pt x="1" y="52"/>
                      <a:pt x="2" y="50"/>
                    </a:cubicBezTo>
                    <a:cubicBezTo>
                      <a:pt x="3" y="49"/>
                      <a:pt x="6" y="44"/>
                      <a:pt x="6" y="39"/>
                    </a:cubicBezTo>
                    <a:cubicBezTo>
                      <a:pt x="6" y="34"/>
                      <a:pt x="6" y="27"/>
                      <a:pt x="3" y="26"/>
                    </a:cubicBezTo>
                    <a:cubicBezTo>
                      <a:pt x="0" y="24"/>
                      <a:pt x="1" y="15"/>
                      <a:pt x="1" y="15"/>
                    </a:cubicBezTo>
                    <a:cubicBezTo>
                      <a:pt x="1" y="12"/>
                      <a:pt x="1" y="12"/>
                      <a:pt x="1" y="12"/>
                    </a:cubicBezTo>
                    <a:cubicBezTo>
                      <a:pt x="1" y="11"/>
                      <a:pt x="1" y="11"/>
                      <a:pt x="1" y="11"/>
                    </a:cubicBezTo>
                    <a:cubicBezTo>
                      <a:pt x="11" y="0"/>
                      <a:pt x="11" y="0"/>
                      <a:pt x="11" y="0"/>
                    </a:cubicBezTo>
                    <a:cubicBezTo>
                      <a:pt x="11" y="0"/>
                      <a:pt x="18" y="4"/>
                      <a:pt x="19" y="5"/>
                    </a:cubicBezTo>
                    <a:cubicBezTo>
                      <a:pt x="21" y="6"/>
                      <a:pt x="21" y="8"/>
                      <a:pt x="22" y="10"/>
                    </a:cubicBezTo>
                    <a:cubicBezTo>
                      <a:pt x="23" y="11"/>
                      <a:pt x="25" y="12"/>
                      <a:pt x="26" y="13"/>
                    </a:cubicBezTo>
                    <a:cubicBezTo>
                      <a:pt x="27" y="14"/>
                      <a:pt x="27" y="15"/>
                      <a:pt x="27" y="18"/>
                    </a:cubicBezTo>
                    <a:cubicBezTo>
                      <a:pt x="27" y="20"/>
                      <a:pt x="29" y="23"/>
                      <a:pt x="31" y="24"/>
                    </a:cubicBezTo>
                    <a:cubicBezTo>
                      <a:pt x="33" y="26"/>
                      <a:pt x="38" y="24"/>
                      <a:pt x="41" y="24"/>
                    </a:cubicBezTo>
                    <a:cubicBezTo>
                      <a:pt x="45" y="25"/>
                      <a:pt x="50" y="23"/>
                      <a:pt x="50" y="23"/>
                    </a:cubicBezTo>
                    <a:cubicBezTo>
                      <a:pt x="50" y="23"/>
                      <a:pt x="52" y="23"/>
                      <a:pt x="54" y="23"/>
                    </a:cubicBezTo>
                    <a:cubicBezTo>
                      <a:pt x="56" y="23"/>
                      <a:pt x="56" y="23"/>
                      <a:pt x="57" y="27"/>
                    </a:cubicBezTo>
                    <a:cubicBezTo>
                      <a:pt x="58" y="31"/>
                      <a:pt x="58" y="32"/>
                      <a:pt x="63" y="36"/>
                    </a:cubicBezTo>
                    <a:cubicBezTo>
                      <a:pt x="68" y="41"/>
                      <a:pt x="69" y="39"/>
                      <a:pt x="71" y="41"/>
                    </a:cubicBezTo>
                    <a:cubicBezTo>
                      <a:pt x="73" y="43"/>
                      <a:pt x="72" y="49"/>
                      <a:pt x="72" y="49"/>
                    </a:cubicBezTo>
                    <a:cubicBezTo>
                      <a:pt x="72" y="49"/>
                      <a:pt x="71" y="53"/>
                      <a:pt x="71" y="59"/>
                    </a:cubicBezTo>
                    <a:cubicBezTo>
                      <a:pt x="70" y="64"/>
                      <a:pt x="83" y="68"/>
                      <a:pt x="87" y="71"/>
                    </a:cubicBezTo>
                    <a:cubicBezTo>
                      <a:pt x="92" y="74"/>
                      <a:pt x="91" y="74"/>
                      <a:pt x="94" y="77"/>
                    </a:cubicBezTo>
                    <a:cubicBezTo>
                      <a:pt x="96" y="80"/>
                      <a:pt x="93" y="85"/>
                      <a:pt x="93" y="85"/>
                    </a:cubicBezTo>
                    <a:cubicBezTo>
                      <a:pt x="83" y="96"/>
                      <a:pt x="83" y="96"/>
                      <a:pt x="83" y="96"/>
                    </a:cubicBezTo>
                    <a:cubicBezTo>
                      <a:pt x="83" y="96"/>
                      <a:pt x="79" y="97"/>
                      <a:pt x="78" y="97"/>
                    </a:cubicBezTo>
                    <a:cubicBezTo>
                      <a:pt x="77" y="97"/>
                      <a:pt x="74" y="96"/>
                      <a:pt x="74" y="97"/>
                    </a:cubicBezTo>
                    <a:cubicBezTo>
                      <a:pt x="74" y="98"/>
                      <a:pt x="73" y="100"/>
                      <a:pt x="72" y="101"/>
                    </a:cubicBezTo>
                    <a:cubicBezTo>
                      <a:pt x="72" y="102"/>
                      <a:pt x="70" y="101"/>
                      <a:pt x="69" y="102"/>
                    </a:cubicBezTo>
                    <a:cubicBezTo>
                      <a:pt x="68" y="102"/>
                      <a:pt x="66" y="101"/>
                      <a:pt x="65" y="102"/>
                    </a:cubicBezTo>
                    <a:cubicBezTo>
                      <a:pt x="65" y="103"/>
                      <a:pt x="63" y="109"/>
                      <a:pt x="64" y="111"/>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dirty="0">
                  <a:highlight>
                    <a:srgbClr val="D9D9D9"/>
                  </a:highlight>
                </a:endParaRPr>
              </a:p>
            </p:txBody>
          </p:sp>
          <p:sp>
            <p:nvSpPr>
              <p:cNvPr id="173" name="Freeform 61">
                <a:extLst>
                  <a:ext uri="{FF2B5EF4-FFF2-40B4-BE49-F238E27FC236}">
                    <a16:creationId xmlns:a16="http://schemas.microsoft.com/office/drawing/2014/main" id="{DB07E86D-2AF1-46FB-BA0B-DBD663A198B1}"/>
                  </a:ext>
                </a:extLst>
              </p:cNvPr>
              <p:cNvSpPr>
                <a:spLocks/>
              </p:cNvSpPr>
              <p:nvPr/>
            </p:nvSpPr>
            <p:spPr bwMode="auto">
              <a:xfrm>
                <a:off x="2774500" y="3405063"/>
                <a:ext cx="424511" cy="637587"/>
              </a:xfrm>
              <a:custGeom>
                <a:avLst/>
                <a:gdLst>
                  <a:gd name="T0" fmla="*/ 217 w 81"/>
                  <a:gd name="T1" fmla="*/ 302 h 122"/>
                  <a:gd name="T2" fmla="*/ 204 w 81"/>
                  <a:gd name="T3" fmla="*/ 297 h 122"/>
                  <a:gd name="T4" fmla="*/ 171 w 81"/>
                  <a:gd name="T5" fmla="*/ 299 h 122"/>
                  <a:gd name="T6" fmla="*/ 161 w 81"/>
                  <a:gd name="T7" fmla="*/ 321 h 122"/>
                  <a:gd name="T8" fmla="*/ 150 w 81"/>
                  <a:gd name="T9" fmla="*/ 326 h 122"/>
                  <a:gd name="T10" fmla="*/ 150 w 81"/>
                  <a:gd name="T11" fmla="*/ 326 h 122"/>
                  <a:gd name="T12" fmla="*/ 153 w 81"/>
                  <a:gd name="T13" fmla="*/ 318 h 122"/>
                  <a:gd name="T14" fmla="*/ 134 w 81"/>
                  <a:gd name="T15" fmla="*/ 313 h 122"/>
                  <a:gd name="T16" fmla="*/ 129 w 81"/>
                  <a:gd name="T17" fmla="*/ 305 h 122"/>
                  <a:gd name="T18" fmla="*/ 86 w 81"/>
                  <a:gd name="T19" fmla="*/ 305 h 122"/>
                  <a:gd name="T20" fmla="*/ 54 w 81"/>
                  <a:gd name="T21" fmla="*/ 283 h 122"/>
                  <a:gd name="T22" fmla="*/ 27 w 81"/>
                  <a:gd name="T23" fmla="*/ 254 h 122"/>
                  <a:gd name="T24" fmla="*/ 38 w 81"/>
                  <a:gd name="T25" fmla="*/ 230 h 122"/>
                  <a:gd name="T26" fmla="*/ 38 w 81"/>
                  <a:gd name="T27" fmla="*/ 230 h 122"/>
                  <a:gd name="T28" fmla="*/ 54 w 81"/>
                  <a:gd name="T29" fmla="*/ 232 h 122"/>
                  <a:gd name="T30" fmla="*/ 67 w 81"/>
                  <a:gd name="T31" fmla="*/ 216 h 122"/>
                  <a:gd name="T32" fmla="*/ 67 w 81"/>
                  <a:gd name="T33" fmla="*/ 206 h 122"/>
                  <a:gd name="T34" fmla="*/ 56 w 81"/>
                  <a:gd name="T35" fmla="*/ 195 h 122"/>
                  <a:gd name="T36" fmla="*/ 56 w 81"/>
                  <a:gd name="T37" fmla="*/ 155 h 122"/>
                  <a:gd name="T38" fmla="*/ 48 w 81"/>
                  <a:gd name="T39" fmla="*/ 136 h 122"/>
                  <a:gd name="T40" fmla="*/ 35 w 81"/>
                  <a:gd name="T41" fmla="*/ 112 h 122"/>
                  <a:gd name="T42" fmla="*/ 27 w 81"/>
                  <a:gd name="T43" fmla="*/ 83 h 122"/>
                  <a:gd name="T44" fmla="*/ 19 w 81"/>
                  <a:gd name="T45" fmla="*/ 67 h 122"/>
                  <a:gd name="T46" fmla="*/ 11 w 81"/>
                  <a:gd name="T47" fmla="*/ 45 h 122"/>
                  <a:gd name="T48" fmla="*/ 0 w 81"/>
                  <a:gd name="T49" fmla="*/ 27 h 122"/>
                  <a:gd name="T50" fmla="*/ 62 w 81"/>
                  <a:gd name="T51" fmla="*/ 29 h 122"/>
                  <a:gd name="T52" fmla="*/ 70 w 81"/>
                  <a:gd name="T53" fmla="*/ 19 h 122"/>
                  <a:gd name="T54" fmla="*/ 75 w 81"/>
                  <a:gd name="T55" fmla="*/ 8 h 122"/>
                  <a:gd name="T56" fmla="*/ 86 w 81"/>
                  <a:gd name="T57" fmla="*/ 0 h 122"/>
                  <a:gd name="T58" fmla="*/ 134 w 81"/>
                  <a:gd name="T59" fmla="*/ 8 h 122"/>
                  <a:gd name="T60" fmla="*/ 150 w 81"/>
                  <a:gd name="T61" fmla="*/ 13 h 122"/>
                  <a:gd name="T62" fmla="*/ 161 w 81"/>
                  <a:gd name="T63" fmla="*/ 27 h 122"/>
                  <a:gd name="T64" fmla="*/ 163 w 81"/>
                  <a:gd name="T65" fmla="*/ 24 h 122"/>
                  <a:gd name="T66" fmla="*/ 163 w 81"/>
                  <a:gd name="T67" fmla="*/ 27 h 122"/>
                  <a:gd name="T68" fmla="*/ 163 w 81"/>
                  <a:gd name="T69" fmla="*/ 35 h 122"/>
                  <a:gd name="T70" fmla="*/ 169 w 81"/>
                  <a:gd name="T71" fmla="*/ 64 h 122"/>
                  <a:gd name="T72" fmla="*/ 177 w 81"/>
                  <a:gd name="T73" fmla="*/ 99 h 122"/>
                  <a:gd name="T74" fmla="*/ 166 w 81"/>
                  <a:gd name="T75" fmla="*/ 128 h 122"/>
                  <a:gd name="T76" fmla="*/ 174 w 81"/>
                  <a:gd name="T77" fmla="*/ 147 h 122"/>
                  <a:gd name="T78" fmla="*/ 169 w 81"/>
                  <a:gd name="T79" fmla="*/ 184 h 122"/>
                  <a:gd name="T80" fmla="*/ 171 w 81"/>
                  <a:gd name="T81" fmla="*/ 206 h 122"/>
                  <a:gd name="T82" fmla="*/ 185 w 81"/>
                  <a:gd name="T83" fmla="*/ 227 h 122"/>
                  <a:gd name="T84" fmla="*/ 206 w 81"/>
                  <a:gd name="T85" fmla="*/ 227 h 122"/>
                  <a:gd name="T86" fmla="*/ 209 w 81"/>
                  <a:gd name="T87" fmla="*/ 267 h 122"/>
                  <a:gd name="T88" fmla="*/ 217 w 81"/>
                  <a:gd name="T89" fmla="*/ 294 h 122"/>
                  <a:gd name="T90" fmla="*/ 217 w 81"/>
                  <a:gd name="T91" fmla="*/ 302 h 12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1" h="122">
                    <a:moveTo>
                      <a:pt x="81" y="113"/>
                    </a:moveTo>
                    <a:cubicBezTo>
                      <a:pt x="80" y="112"/>
                      <a:pt x="78" y="111"/>
                      <a:pt x="76" y="111"/>
                    </a:cubicBezTo>
                    <a:cubicBezTo>
                      <a:pt x="72" y="110"/>
                      <a:pt x="64" y="112"/>
                      <a:pt x="64" y="112"/>
                    </a:cubicBezTo>
                    <a:cubicBezTo>
                      <a:pt x="64" y="112"/>
                      <a:pt x="62" y="118"/>
                      <a:pt x="60" y="120"/>
                    </a:cubicBezTo>
                    <a:cubicBezTo>
                      <a:pt x="60" y="120"/>
                      <a:pt x="58" y="121"/>
                      <a:pt x="56" y="122"/>
                    </a:cubicBezTo>
                    <a:cubicBezTo>
                      <a:pt x="56" y="122"/>
                      <a:pt x="56" y="122"/>
                      <a:pt x="56" y="122"/>
                    </a:cubicBezTo>
                    <a:cubicBezTo>
                      <a:pt x="57" y="120"/>
                      <a:pt x="57" y="119"/>
                      <a:pt x="57" y="119"/>
                    </a:cubicBezTo>
                    <a:cubicBezTo>
                      <a:pt x="56" y="117"/>
                      <a:pt x="55" y="118"/>
                      <a:pt x="50" y="117"/>
                    </a:cubicBezTo>
                    <a:cubicBezTo>
                      <a:pt x="46" y="117"/>
                      <a:pt x="49" y="116"/>
                      <a:pt x="48" y="114"/>
                    </a:cubicBezTo>
                    <a:cubicBezTo>
                      <a:pt x="46" y="112"/>
                      <a:pt x="36" y="114"/>
                      <a:pt x="32" y="114"/>
                    </a:cubicBezTo>
                    <a:cubicBezTo>
                      <a:pt x="28" y="114"/>
                      <a:pt x="24" y="109"/>
                      <a:pt x="20" y="106"/>
                    </a:cubicBezTo>
                    <a:cubicBezTo>
                      <a:pt x="16" y="104"/>
                      <a:pt x="13" y="98"/>
                      <a:pt x="10" y="95"/>
                    </a:cubicBezTo>
                    <a:cubicBezTo>
                      <a:pt x="7" y="92"/>
                      <a:pt x="11" y="88"/>
                      <a:pt x="14" y="86"/>
                    </a:cubicBezTo>
                    <a:cubicBezTo>
                      <a:pt x="14" y="86"/>
                      <a:pt x="14" y="86"/>
                      <a:pt x="14" y="86"/>
                    </a:cubicBezTo>
                    <a:cubicBezTo>
                      <a:pt x="16" y="87"/>
                      <a:pt x="18" y="87"/>
                      <a:pt x="20" y="87"/>
                    </a:cubicBezTo>
                    <a:cubicBezTo>
                      <a:pt x="23" y="86"/>
                      <a:pt x="24" y="84"/>
                      <a:pt x="25" y="81"/>
                    </a:cubicBezTo>
                    <a:cubicBezTo>
                      <a:pt x="26" y="79"/>
                      <a:pt x="26" y="79"/>
                      <a:pt x="25" y="77"/>
                    </a:cubicBezTo>
                    <a:cubicBezTo>
                      <a:pt x="24" y="76"/>
                      <a:pt x="21" y="73"/>
                      <a:pt x="21" y="73"/>
                    </a:cubicBezTo>
                    <a:cubicBezTo>
                      <a:pt x="21" y="73"/>
                      <a:pt x="21" y="61"/>
                      <a:pt x="21" y="58"/>
                    </a:cubicBezTo>
                    <a:cubicBezTo>
                      <a:pt x="21" y="56"/>
                      <a:pt x="21" y="54"/>
                      <a:pt x="18" y="51"/>
                    </a:cubicBezTo>
                    <a:cubicBezTo>
                      <a:pt x="14" y="48"/>
                      <a:pt x="13" y="47"/>
                      <a:pt x="13" y="42"/>
                    </a:cubicBezTo>
                    <a:cubicBezTo>
                      <a:pt x="13" y="38"/>
                      <a:pt x="13" y="34"/>
                      <a:pt x="10" y="31"/>
                    </a:cubicBezTo>
                    <a:cubicBezTo>
                      <a:pt x="7" y="28"/>
                      <a:pt x="7" y="27"/>
                      <a:pt x="7" y="25"/>
                    </a:cubicBezTo>
                    <a:cubicBezTo>
                      <a:pt x="7" y="23"/>
                      <a:pt x="5" y="19"/>
                      <a:pt x="4" y="17"/>
                    </a:cubicBezTo>
                    <a:cubicBezTo>
                      <a:pt x="3" y="15"/>
                      <a:pt x="0" y="10"/>
                      <a:pt x="0" y="10"/>
                    </a:cubicBezTo>
                    <a:cubicBezTo>
                      <a:pt x="0" y="10"/>
                      <a:pt x="19" y="11"/>
                      <a:pt x="23" y="11"/>
                    </a:cubicBezTo>
                    <a:cubicBezTo>
                      <a:pt x="28" y="11"/>
                      <a:pt x="26" y="9"/>
                      <a:pt x="26" y="7"/>
                    </a:cubicBezTo>
                    <a:cubicBezTo>
                      <a:pt x="26" y="5"/>
                      <a:pt x="27" y="4"/>
                      <a:pt x="28" y="3"/>
                    </a:cubicBezTo>
                    <a:cubicBezTo>
                      <a:pt x="29" y="2"/>
                      <a:pt x="32" y="0"/>
                      <a:pt x="32" y="0"/>
                    </a:cubicBezTo>
                    <a:cubicBezTo>
                      <a:pt x="33" y="8"/>
                      <a:pt x="46" y="4"/>
                      <a:pt x="50" y="3"/>
                    </a:cubicBezTo>
                    <a:cubicBezTo>
                      <a:pt x="54" y="3"/>
                      <a:pt x="53" y="4"/>
                      <a:pt x="56" y="5"/>
                    </a:cubicBezTo>
                    <a:cubicBezTo>
                      <a:pt x="58" y="7"/>
                      <a:pt x="60" y="10"/>
                      <a:pt x="60" y="10"/>
                    </a:cubicBezTo>
                    <a:cubicBezTo>
                      <a:pt x="61" y="9"/>
                      <a:pt x="61" y="9"/>
                      <a:pt x="61" y="9"/>
                    </a:cubicBezTo>
                    <a:cubicBezTo>
                      <a:pt x="61" y="10"/>
                      <a:pt x="61" y="10"/>
                      <a:pt x="61" y="10"/>
                    </a:cubicBezTo>
                    <a:cubicBezTo>
                      <a:pt x="61" y="13"/>
                      <a:pt x="61" y="13"/>
                      <a:pt x="61" y="13"/>
                    </a:cubicBezTo>
                    <a:cubicBezTo>
                      <a:pt x="61" y="13"/>
                      <a:pt x="60" y="22"/>
                      <a:pt x="63" y="24"/>
                    </a:cubicBezTo>
                    <a:cubicBezTo>
                      <a:pt x="66" y="25"/>
                      <a:pt x="66" y="32"/>
                      <a:pt x="66" y="37"/>
                    </a:cubicBezTo>
                    <a:cubicBezTo>
                      <a:pt x="66" y="42"/>
                      <a:pt x="63" y="47"/>
                      <a:pt x="62" y="48"/>
                    </a:cubicBezTo>
                    <a:cubicBezTo>
                      <a:pt x="61" y="50"/>
                      <a:pt x="65" y="52"/>
                      <a:pt x="65" y="55"/>
                    </a:cubicBezTo>
                    <a:cubicBezTo>
                      <a:pt x="66" y="59"/>
                      <a:pt x="63" y="66"/>
                      <a:pt x="63" y="69"/>
                    </a:cubicBezTo>
                    <a:cubicBezTo>
                      <a:pt x="63" y="72"/>
                      <a:pt x="62" y="74"/>
                      <a:pt x="64" y="77"/>
                    </a:cubicBezTo>
                    <a:cubicBezTo>
                      <a:pt x="66" y="81"/>
                      <a:pt x="68" y="85"/>
                      <a:pt x="69" y="85"/>
                    </a:cubicBezTo>
                    <a:cubicBezTo>
                      <a:pt x="70" y="85"/>
                      <a:pt x="77" y="85"/>
                      <a:pt x="77" y="85"/>
                    </a:cubicBezTo>
                    <a:cubicBezTo>
                      <a:pt x="77" y="85"/>
                      <a:pt x="78" y="99"/>
                      <a:pt x="78" y="100"/>
                    </a:cubicBezTo>
                    <a:cubicBezTo>
                      <a:pt x="79" y="102"/>
                      <a:pt x="81" y="110"/>
                      <a:pt x="81" y="110"/>
                    </a:cubicBezTo>
                    <a:cubicBezTo>
                      <a:pt x="81" y="110"/>
                      <a:pt x="81" y="111"/>
                      <a:pt x="81" y="113"/>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74" name="Freeform 62">
                <a:extLst>
                  <a:ext uri="{FF2B5EF4-FFF2-40B4-BE49-F238E27FC236}">
                    <a16:creationId xmlns:a16="http://schemas.microsoft.com/office/drawing/2014/main" id="{89A94417-AD57-4812-AC2B-F71B07FDC930}"/>
                  </a:ext>
                </a:extLst>
              </p:cNvPr>
              <p:cNvSpPr>
                <a:spLocks/>
              </p:cNvSpPr>
              <p:nvPr/>
            </p:nvSpPr>
            <p:spPr bwMode="auto">
              <a:xfrm>
                <a:off x="2584742" y="3807956"/>
                <a:ext cx="498849" cy="731465"/>
              </a:xfrm>
              <a:custGeom>
                <a:avLst/>
                <a:gdLst>
                  <a:gd name="T0" fmla="*/ 255 w 95"/>
                  <a:gd name="T1" fmla="*/ 347 h 140"/>
                  <a:gd name="T2" fmla="*/ 247 w 95"/>
                  <a:gd name="T3" fmla="*/ 358 h 140"/>
                  <a:gd name="T4" fmla="*/ 244 w 95"/>
                  <a:gd name="T5" fmla="*/ 366 h 140"/>
                  <a:gd name="T6" fmla="*/ 228 w 95"/>
                  <a:gd name="T7" fmla="*/ 369 h 140"/>
                  <a:gd name="T8" fmla="*/ 215 w 95"/>
                  <a:gd name="T9" fmla="*/ 371 h 140"/>
                  <a:gd name="T10" fmla="*/ 204 w 95"/>
                  <a:gd name="T11" fmla="*/ 363 h 140"/>
                  <a:gd name="T12" fmla="*/ 199 w 95"/>
                  <a:gd name="T13" fmla="*/ 355 h 140"/>
                  <a:gd name="T14" fmla="*/ 185 w 95"/>
                  <a:gd name="T15" fmla="*/ 355 h 140"/>
                  <a:gd name="T16" fmla="*/ 177 w 95"/>
                  <a:gd name="T17" fmla="*/ 347 h 140"/>
                  <a:gd name="T18" fmla="*/ 172 w 95"/>
                  <a:gd name="T19" fmla="*/ 334 h 140"/>
                  <a:gd name="T20" fmla="*/ 156 w 95"/>
                  <a:gd name="T21" fmla="*/ 315 h 140"/>
                  <a:gd name="T22" fmla="*/ 142 w 95"/>
                  <a:gd name="T23" fmla="*/ 310 h 140"/>
                  <a:gd name="T24" fmla="*/ 115 w 95"/>
                  <a:gd name="T25" fmla="*/ 307 h 140"/>
                  <a:gd name="T26" fmla="*/ 99 w 95"/>
                  <a:gd name="T27" fmla="*/ 264 h 140"/>
                  <a:gd name="T28" fmla="*/ 72 w 95"/>
                  <a:gd name="T29" fmla="*/ 235 h 140"/>
                  <a:gd name="T30" fmla="*/ 27 w 95"/>
                  <a:gd name="T31" fmla="*/ 200 h 140"/>
                  <a:gd name="T32" fmla="*/ 30 w 95"/>
                  <a:gd name="T33" fmla="*/ 155 h 140"/>
                  <a:gd name="T34" fmla="*/ 40 w 95"/>
                  <a:gd name="T35" fmla="*/ 139 h 140"/>
                  <a:gd name="T36" fmla="*/ 62 w 95"/>
                  <a:gd name="T37" fmla="*/ 126 h 140"/>
                  <a:gd name="T38" fmla="*/ 43 w 95"/>
                  <a:gd name="T39" fmla="*/ 118 h 140"/>
                  <a:gd name="T40" fmla="*/ 54 w 95"/>
                  <a:gd name="T41" fmla="*/ 107 h 140"/>
                  <a:gd name="T42" fmla="*/ 46 w 95"/>
                  <a:gd name="T43" fmla="*/ 88 h 140"/>
                  <a:gd name="T44" fmla="*/ 30 w 95"/>
                  <a:gd name="T45" fmla="*/ 56 h 140"/>
                  <a:gd name="T46" fmla="*/ 46 w 95"/>
                  <a:gd name="T47" fmla="*/ 32 h 140"/>
                  <a:gd name="T48" fmla="*/ 43 w 95"/>
                  <a:gd name="T49" fmla="*/ 21 h 140"/>
                  <a:gd name="T50" fmla="*/ 43 w 95"/>
                  <a:gd name="T51" fmla="*/ 21 h 140"/>
                  <a:gd name="T52" fmla="*/ 67 w 95"/>
                  <a:gd name="T53" fmla="*/ 3 h 140"/>
                  <a:gd name="T54" fmla="*/ 78 w 95"/>
                  <a:gd name="T55" fmla="*/ 0 h 140"/>
                  <a:gd name="T56" fmla="*/ 75 w 95"/>
                  <a:gd name="T57" fmla="*/ 16 h 140"/>
                  <a:gd name="T58" fmla="*/ 89 w 95"/>
                  <a:gd name="T59" fmla="*/ 27 h 140"/>
                  <a:gd name="T60" fmla="*/ 97 w 95"/>
                  <a:gd name="T61" fmla="*/ 13 h 140"/>
                  <a:gd name="T62" fmla="*/ 107 w 95"/>
                  <a:gd name="T63" fmla="*/ 8 h 140"/>
                  <a:gd name="T64" fmla="*/ 126 w 95"/>
                  <a:gd name="T65" fmla="*/ 19 h 140"/>
                  <a:gd name="T66" fmla="*/ 134 w 95"/>
                  <a:gd name="T67" fmla="*/ 24 h 140"/>
                  <a:gd name="T68" fmla="*/ 134 w 95"/>
                  <a:gd name="T69" fmla="*/ 24 h 140"/>
                  <a:gd name="T70" fmla="*/ 123 w 95"/>
                  <a:gd name="T71" fmla="*/ 48 h 140"/>
                  <a:gd name="T72" fmla="*/ 150 w 95"/>
                  <a:gd name="T73" fmla="*/ 77 h 140"/>
                  <a:gd name="T74" fmla="*/ 183 w 95"/>
                  <a:gd name="T75" fmla="*/ 99 h 140"/>
                  <a:gd name="T76" fmla="*/ 225 w 95"/>
                  <a:gd name="T77" fmla="*/ 99 h 140"/>
                  <a:gd name="T78" fmla="*/ 231 w 95"/>
                  <a:gd name="T79" fmla="*/ 107 h 140"/>
                  <a:gd name="T80" fmla="*/ 250 w 95"/>
                  <a:gd name="T81" fmla="*/ 112 h 140"/>
                  <a:gd name="T82" fmla="*/ 242 w 95"/>
                  <a:gd name="T83" fmla="*/ 139 h 140"/>
                  <a:gd name="T84" fmla="*/ 244 w 95"/>
                  <a:gd name="T85" fmla="*/ 160 h 140"/>
                  <a:gd name="T86" fmla="*/ 225 w 95"/>
                  <a:gd name="T87" fmla="*/ 179 h 140"/>
                  <a:gd name="T88" fmla="*/ 185 w 95"/>
                  <a:gd name="T89" fmla="*/ 174 h 140"/>
                  <a:gd name="T90" fmla="*/ 172 w 95"/>
                  <a:gd name="T91" fmla="*/ 192 h 140"/>
                  <a:gd name="T92" fmla="*/ 183 w 95"/>
                  <a:gd name="T93" fmla="*/ 238 h 140"/>
                  <a:gd name="T94" fmla="*/ 201 w 95"/>
                  <a:gd name="T95" fmla="*/ 256 h 140"/>
                  <a:gd name="T96" fmla="*/ 207 w 95"/>
                  <a:gd name="T97" fmla="*/ 310 h 140"/>
                  <a:gd name="T98" fmla="*/ 215 w 95"/>
                  <a:gd name="T99" fmla="*/ 323 h 140"/>
                  <a:gd name="T100" fmla="*/ 239 w 95"/>
                  <a:gd name="T101" fmla="*/ 326 h 140"/>
                  <a:gd name="T102" fmla="*/ 252 w 95"/>
                  <a:gd name="T103" fmla="*/ 342 h 140"/>
                  <a:gd name="T104" fmla="*/ 255 w 95"/>
                  <a:gd name="T105" fmla="*/ 347 h 1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95" h="140">
                    <a:moveTo>
                      <a:pt x="95" y="130"/>
                    </a:moveTo>
                    <a:cubicBezTo>
                      <a:pt x="94" y="131"/>
                      <a:pt x="92" y="133"/>
                      <a:pt x="92" y="134"/>
                    </a:cubicBezTo>
                    <a:cubicBezTo>
                      <a:pt x="91" y="134"/>
                      <a:pt x="91" y="137"/>
                      <a:pt x="91" y="137"/>
                    </a:cubicBezTo>
                    <a:cubicBezTo>
                      <a:pt x="91" y="137"/>
                      <a:pt x="87" y="137"/>
                      <a:pt x="85" y="138"/>
                    </a:cubicBezTo>
                    <a:cubicBezTo>
                      <a:pt x="83" y="139"/>
                      <a:pt x="81" y="140"/>
                      <a:pt x="80" y="139"/>
                    </a:cubicBezTo>
                    <a:cubicBezTo>
                      <a:pt x="79" y="138"/>
                      <a:pt x="77" y="137"/>
                      <a:pt x="76" y="136"/>
                    </a:cubicBezTo>
                    <a:cubicBezTo>
                      <a:pt x="76" y="134"/>
                      <a:pt x="76" y="132"/>
                      <a:pt x="74" y="133"/>
                    </a:cubicBezTo>
                    <a:cubicBezTo>
                      <a:pt x="72" y="133"/>
                      <a:pt x="70" y="134"/>
                      <a:pt x="69" y="133"/>
                    </a:cubicBezTo>
                    <a:cubicBezTo>
                      <a:pt x="67" y="132"/>
                      <a:pt x="66" y="131"/>
                      <a:pt x="66" y="130"/>
                    </a:cubicBezTo>
                    <a:cubicBezTo>
                      <a:pt x="65" y="129"/>
                      <a:pt x="65" y="126"/>
                      <a:pt x="64" y="125"/>
                    </a:cubicBezTo>
                    <a:cubicBezTo>
                      <a:pt x="63" y="123"/>
                      <a:pt x="61" y="118"/>
                      <a:pt x="58" y="118"/>
                    </a:cubicBezTo>
                    <a:cubicBezTo>
                      <a:pt x="56" y="118"/>
                      <a:pt x="54" y="117"/>
                      <a:pt x="53" y="116"/>
                    </a:cubicBezTo>
                    <a:cubicBezTo>
                      <a:pt x="53" y="115"/>
                      <a:pt x="48" y="113"/>
                      <a:pt x="43" y="115"/>
                    </a:cubicBezTo>
                    <a:cubicBezTo>
                      <a:pt x="43" y="113"/>
                      <a:pt x="38" y="102"/>
                      <a:pt x="37" y="99"/>
                    </a:cubicBezTo>
                    <a:cubicBezTo>
                      <a:pt x="36" y="95"/>
                      <a:pt x="30" y="90"/>
                      <a:pt x="27" y="88"/>
                    </a:cubicBezTo>
                    <a:cubicBezTo>
                      <a:pt x="24" y="86"/>
                      <a:pt x="21" y="85"/>
                      <a:pt x="10" y="75"/>
                    </a:cubicBezTo>
                    <a:cubicBezTo>
                      <a:pt x="0" y="66"/>
                      <a:pt x="8" y="59"/>
                      <a:pt x="11" y="58"/>
                    </a:cubicBezTo>
                    <a:cubicBezTo>
                      <a:pt x="14" y="57"/>
                      <a:pt x="15" y="56"/>
                      <a:pt x="15" y="52"/>
                    </a:cubicBezTo>
                    <a:cubicBezTo>
                      <a:pt x="15" y="47"/>
                      <a:pt x="16" y="50"/>
                      <a:pt x="23" y="47"/>
                    </a:cubicBezTo>
                    <a:cubicBezTo>
                      <a:pt x="30" y="43"/>
                      <a:pt x="18" y="46"/>
                      <a:pt x="16" y="44"/>
                    </a:cubicBezTo>
                    <a:cubicBezTo>
                      <a:pt x="14" y="43"/>
                      <a:pt x="17" y="43"/>
                      <a:pt x="20" y="40"/>
                    </a:cubicBezTo>
                    <a:cubicBezTo>
                      <a:pt x="23" y="37"/>
                      <a:pt x="19" y="35"/>
                      <a:pt x="17" y="33"/>
                    </a:cubicBezTo>
                    <a:cubicBezTo>
                      <a:pt x="15" y="31"/>
                      <a:pt x="12" y="27"/>
                      <a:pt x="11" y="21"/>
                    </a:cubicBezTo>
                    <a:cubicBezTo>
                      <a:pt x="9" y="15"/>
                      <a:pt x="13" y="16"/>
                      <a:pt x="17" y="12"/>
                    </a:cubicBezTo>
                    <a:cubicBezTo>
                      <a:pt x="21" y="9"/>
                      <a:pt x="19" y="9"/>
                      <a:pt x="16" y="8"/>
                    </a:cubicBezTo>
                    <a:cubicBezTo>
                      <a:pt x="16" y="8"/>
                      <a:pt x="16" y="8"/>
                      <a:pt x="16" y="8"/>
                    </a:cubicBezTo>
                    <a:cubicBezTo>
                      <a:pt x="25" y="1"/>
                      <a:pt x="25" y="1"/>
                      <a:pt x="25" y="1"/>
                    </a:cubicBezTo>
                    <a:cubicBezTo>
                      <a:pt x="29" y="0"/>
                      <a:pt x="29" y="0"/>
                      <a:pt x="29" y="0"/>
                    </a:cubicBezTo>
                    <a:cubicBezTo>
                      <a:pt x="29" y="0"/>
                      <a:pt x="28" y="3"/>
                      <a:pt x="28" y="6"/>
                    </a:cubicBezTo>
                    <a:cubicBezTo>
                      <a:pt x="27" y="8"/>
                      <a:pt x="31" y="10"/>
                      <a:pt x="33" y="10"/>
                    </a:cubicBezTo>
                    <a:cubicBezTo>
                      <a:pt x="35" y="10"/>
                      <a:pt x="36" y="8"/>
                      <a:pt x="36" y="5"/>
                    </a:cubicBezTo>
                    <a:cubicBezTo>
                      <a:pt x="36" y="3"/>
                      <a:pt x="38" y="3"/>
                      <a:pt x="40" y="3"/>
                    </a:cubicBezTo>
                    <a:cubicBezTo>
                      <a:pt x="42" y="3"/>
                      <a:pt x="45" y="6"/>
                      <a:pt x="47" y="7"/>
                    </a:cubicBezTo>
                    <a:cubicBezTo>
                      <a:pt x="48" y="8"/>
                      <a:pt x="49" y="8"/>
                      <a:pt x="50" y="9"/>
                    </a:cubicBezTo>
                    <a:cubicBezTo>
                      <a:pt x="50" y="9"/>
                      <a:pt x="50" y="9"/>
                      <a:pt x="50" y="9"/>
                    </a:cubicBezTo>
                    <a:cubicBezTo>
                      <a:pt x="47" y="11"/>
                      <a:pt x="43" y="15"/>
                      <a:pt x="46" y="18"/>
                    </a:cubicBezTo>
                    <a:cubicBezTo>
                      <a:pt x="49" y="21"/>
                      <a:pt x="52" y="27"/>
                      <a:pt x="56" y="29"/>
                    </a:cubicBezTo>
                    <a:cubicBezTo>
                      <a:pt x="60" y="32"/>
                      <a:pt x="64" y="37"/>
                      <a:pt x="68" y="37"/>
                    </a:cubicBezTo>
                    <a:cubicBezTo>
                      <a:pt x="72" y="37"/>
                      <a:pt x="82" y="35"/>
                      <a:pt x="84" y="37"/>
                    </a:cubicBezTo>
                    <a:cubicBezTo>
                      <a:pt x="85" y="39"/>
                      <a:pt x="82" y="40"/>
                      <a:pt x="86" y="40"/>
                    </a:cubicBezTo>
                    <a:cubicBezTo>
                      <a:pt x="91" y="41"/>
                      <a:pt x="92" y="40"/>
                      <a:pt x="93" y="42"/>
                    </a:cubicBezTo>
                    <a:cubicBezTo>
                      <a:pt x="94" y="43"/>
                      <a:pt x="88" y="50"/>
                      <a:pt x="90" y="52"/>
                    </a:cubicBezTo>
                    <a:cubicBezTo>
                      <a:pt x="91" y="54"/>
                      <a:pt x="92" y="56"/>
                      <a:pt x="91" y="60"/>
                    </a:cubicBezTo>
                    <a:cubicBezTo>
                      <a:pt x="90" y="63"/>
                      <a:pt x="89" y="69"/>
                      <a:pt x="84" y="67"/>
                    </a:cubicBezTo>
                    <a:cubicBezTo>
                      <a:pt x="80" y="66"/>
                      <a:pt x="73" y="63"/>
                      <a:pt x="69" y="65"/>
                    </a:cubicBezTo>
                    <a:cubicBezTo>
                      <a:pt x="65" y="67"/>
                      <a:pt x="62" y="66"/>
                      <a:pt x="64" y="72"/>
                    </a:cubicBezTo>
                    <a:cubicBezTo>
                      <a:pt x="65" y="78"/>
                      <a:pt x="66" y="89"/>
                      <a:pt x="68" y="89"/>
                    </a:cubicBezTo>
                    <a:cubicBezTo>
                      <a:pt x="69" y="90"/>
                      <a:pt x="74" y="94"/>
                      <a:pt x="75" y="96"/>
                    </a:cubicBezTo>
                    <a:cubicBezTo>
                      <a:pt x="76" y="98"/>
                      <a:pt x="77" y="116"/>
                      <a:pt x="77" y="116"/>
                    </a:cubicBezTo>
                    <a:cubicBezTo>
                      <a:pt x="77" y="116"/>
                      <a:pt x="77" y="121"/>
                      <a:pt x="80" y="121"/>
                    </a:cubicBezTo>
                    <a:cubicBezTo>
                      <a:pt x="84" y="121"/>
                      <a:pt x="87" y="119"/>
                      <a:pt x="89" y="122"/>
                    </a:cubicBezTo>
                    <a:cubicBezTo>
                      <a:pt x="90" y="125"/>
                      <a:pt x="94" y="128"/>
                      <a:pt x="94" y="128"/>
                    </a:cubicBezTo>
                    <a:cubicBezTo>
                      <a:pt x="95" y="130"/>
                      <a:pt x="95" y="130"/>
                      <a:pt x="95" y="130"/>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75" name="Freeform 63">
                <a:extLst>
                  <a:ext uri="{FF2B5EF4-FFF2-40B4-BE49-F238E27FC236}">
                    <a16:creationId xmlns:a16="http://schemas.microsoft.com/office/drawing/2014/main" id="{B3BD45E1-1EED-40CD-BB24-BC756BDF83E8}"/>
                  </a:ext>
                </a:extLst>
              </p:cNvPr>
              <p:cNvSpPr>
                <a:spLocks/>
              </p:cNvSpPr>
              <p:nvPr/>
            </p:nvSpPr>
            <p:spPr bwMode="auto">
              <a:xfrm>
                <a:off x="2909483" y="3974198"/>
                <a:ext cx="567318" cy="512417"/>
              </a:xfrm>
              <a:custGeom>
                <a:avLst/>
                <a:gdLst>
                  <a:gd name="T0" fmla="*/ 89 w 108"/>
                  <a:gd name="T1" fmla="*/ 262 h 98"/>
                  <a:gd name="T2" fmla="*/ 86 w 108"/>
                  <a:gd name="T3" fmla="*/ 257 h 98"/>
                  <a:gd name="T4" fmla="*/ 73 w 108"/>
                  <a:gd name="T5" fmla="*/ 241 h 98"/>
                  <a:gd name="T6" fmla="*/ 48 w 108"/>
                  <a:gd name="T7" fmla="*/ 238 h 98"/>
                  <a:gd name="T8" fmla="*/ 40 w 108"/>
                  <a:gd name="T9" fmla="*/ 225 h 98"/>
                  <a:gd name="T10" fmla="*/ 35 w 108"/>
                  <a:gd name="T11" fmla="*/ 171 h 98"/>
                  <a:gd name="T12" fmla="*/ 16 w 108"/>
                  <a:gd name="T13" fmla="*/ 152 h 98"/>
                  <a:gd name="T14" fmla="*/ 5 w 108"/>
                  <a:gd name="T15" fmla="*/ 107 h 98"/>
                  <a:gd name="T16" fmla="*/ 19 w 108"/>
                  <a:gd name="T17" fmla="*/ 88 h 98"/>
                  <a:gd name="T18" fmla="*/ 59 w 108"/>
                  <a:gd name="T19" fmla="*/ 94 h 98"/>
                  <a:gd name="T20" fmla="*/ 78 w 108"/>
                  <a:gd name="T21" fmla="*/ 75 h 98"/>
                  <a:gd name="T22" fmla="*/ 75 w 108"/>
                  <a:gd name="T23" fmla="*/ 53 h 98"/>
                  <a:gd name="T24" fmla="*/ 81 w 108"/>
                  <a:gd name="T25" fmla="*/ 35 h 98"/>
                  <a:gd name="T26" fmla="*/ 81 w 108"/>
                  <a:gd name="T27" fmla="*/ 35 h 98"/>
                  <a:gd name="T28" fmla="*/ 91 w 108"/>
                  <a:gd name="T29" fmla="*/ 29 h 98"/>
                  <a:gd name="T30" fmla="*/ 102 w 108"/>
                  <a:gd name="T31" fmla="*/ 8 h 98"/>
                  <a:gd name="T32" fmla="*/ 134 w 108"/>
                  <a:gd name="T33" fmla="*/ 5 h 98"/>
                  <a:gd name="T34" fmla="*/ 166 w 108"/>
                  <a:gd name="T35" fmla="*/ 27 h 98"/>
                  <a:gd name="T36" fmla="*/ 191 w 108"/>
                  <a:gd name="T37" fmla="*/ 19 h 98"/>
                  <a:gd name="T38" fmla="*/ 207 w 108"/>
                  <a:gd name="T39" fmla="*/ 8 h 98"/>
                  <a:gd name="T40" fmla="*/ 218 w 108"/>
                  <a:gd name="T41" fmla="*/ 16 h 98"/>
                  <a:gd name="T42" fmla="*/ 234 w 108"/>
                  <a:gd name="T43" fmla="*/ 13 h 98"/>
                  <a:gd name="T44" fmla="*/ 252 w 108"/>
                  <a:gd name="T45" fmla="*/ 0 h 98"/>
                  <a:gd name="T46" fmla="*/ 263 w 108"/>
                  <a:gd name="T47" fmla="*/ 0 h 98"/>
                  <a:gd name="T48" fmla="*/ 263 w 108"/>
                  <a:gd name="T49" fmla="*/ 0 h 98"/>
                  <a:gd name="T50" fmla="*/ 266 w 108"/>
                  <a:gd name="T51" fmla="*/ 19 h 98"/>
                  <a:gd name="T52" fmla="*/ 279 w 108"/>
                  <a:gd name="T53" fmla="*/ 27 h 98"/>
                  <a:gd name="T54" fmla="*/ 285 w 108"/>
                  <a:gd name="T55" fmla="*/ 40 h 98"/>
                  <a:gd name="T56" fmla="*/ 290 w 108"/>
                  <a:gd name="T57" fmla="*/ 56 h 98"/>
                  <a:gd name="T58" fmla="*/ 279 w 108"/>
                  <a:gd name="T59" fmla="*/ 72 h 98"/>
                  <a:gd name="T60" fmla="*/ 266 w 108"/>
                  <a:gd name="T61" fmla="*/ 83 h 98"/>
                  <a:gd name="T62" fmla="*/ 255 w 108"/>
                  <a:gd name="T63" fmla="*/ 91 h 98"/>
                  <a:gd name="T64" fmla="*/ 244 w 108"/>
                  <a:gd name="T65" fmla="*/ 107 h 98"/>
                  <a:gd name="T66" fmla="*/ 234 w 108"/>
                  <a:gd name="T67" fmla="*/ 118 h 98"/>
                  <a:gd name="T68" fmla="*/ 223 w 108"/>
                  <a:gd name="T69" fmla="*/ 123 h 98"/>
                  <a:gd name="T70" fmla="*/ 201 w 108"/>
                  <a:gd name="T71" fmla="*/ 150 h 98"/>
                  <a:gd name="T72" fmla="*/ 196 w 108"/>
                  <a:gd name="T73" fmla="*/ 168 h 98"/>
                  <a:gd name="T74" fmla="*/ 169 w 108"/>
                  <a:gd name="T75" fmla="*/ 184 h 98"/>
                  <a:gd name="T76" fmla="*/ 156 w 108"/>
                  <a:gd name="T77" fmla="*/ 198 h 98"/>
                  <a:gd name="T78" fmla="*/ 153 w 108"/>
                  <a:gd name="T79" fmla="*/ 209 h 98"/>
                  <a:gd name="T80" fmla="*/ 142 w 108"/>
                  <a:gd name="T81" fmla="*/ 206 h 98"/>
                  <a:gd name="T82" fmla="*/ 140 w 108"/>
                  <a:gd name="T83" fmla="*/ 243 h 98"/>
                  <a:gd name="T84" fmla="*/ 129 w 108"/>
                  <a:gd name="T85" fmla="*/ 246 h 98"/>
                  <a:gd name="T86" fmla="*/ 121 w 108"/>
                  <a:gd name="T87" fmla="*/ 262 h 98"/>
                  <a:gd name="T88" fmla="*/ 89 w 108"/>
                  <a:gd name="T89" fmla="*/ 259 h 98"/>
                  <a:gd name="T90" fmla="*/ 89 w 108"/>
                  <a:gd name="T91" fmla="*/ 262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08" h="98">
                    <a:moveTo>
                      <a:pt x="33" y="98"/>
                    </a:moveTo>
                    <a:cubicBezTo>
                      <a:pt x="32" y="96"/>
                      <a:pt x="32" y="96"/>
                      <a:pt x="32" y="96"/>
                    </a:cubicBezTo>
                    <a:cubicBezTo>
                      <a:pt x="32" y="96"/>
                      <a:pt x="28" y="93"/>
                      <a:pt x="27" y="90"/>
                    </a:cubicBezTo>
                    <a:cubicBezTo>
                      <a:pt x="25" y="87"/>
                      <a:pt x="22" y="89"/>
                      <a:pt x="18" y="89"/>
                    </a:cubicBezTo>
                    <a:cubicBezTo>
                      <a:pt x="15" y="89"/>
                      <a:pt x="15" y="84"/>
                      <a:pt x="15" y="84"/>
                    </a:cubicBezTo>
                    <a:cubicBezTo>
                      <a:pt x="15" y="84"/>
                      <a:pt x="14" y="66"/>
                      <a:pt x="13" y="64"/>
                    </a:cubicBezTo>
                    <a:cubicBezTo>
                      <a:pt x="12" y="62"/>
                      <a:pt x="7" y="58"/>
                      <a:pt x="6" y="57"/>
                    </a:cubicBezTo>
                    <a:cubicBezTo>
                      <a:pt x="4" y="57"/>
                      <a:pt x="3" y="46"/>
                      <a:pt x="2" y="40"/>
                    </a:cubicBezTo>
                    <a:cubicBezTo>
                      <a:pt x="0" y="34"/>
                      <a:pt x="3" y="35"/>
                      <a:pt x="7" y="33"/>
                    </a:cubicBezTo>
                    <a:cubicBezTo>
                      <a:pt x="11" y="31"/>
                      <a:pt x="18" y="34"/>
                      <a:pt x="22" y="35"/>
                    </a:cubicBezTo>
                    <a:cubicBezTo>
                      <a:pt x="27" y="37"/>
                      <a:pt x="28" y="31"/>
                      <a:pt x="29" y="28"/>
                    </a:cubicBezTo>
                    <a:cubicBezTo>
                      <a:pt x="30" y="24"/>
                      <a:pt x="29" y="22"/>
                      <a:pt x="28" y="20"/>
                    </a:cubicBezTo>
                    <a:cubicBezTo>
                      <a:pt x="27" y="19"/>
                      <a:pt x="29" y="15"/>
                      <a:pt x="30" y="13"/>
                    </a:cubicBezTo>
                    <a:cubicBezTo>
                      <a:pt x="30" y="13"/>
                      <a:pt x="30" y="13"/>
                      <a:pt x="30" y="13"/>
                    </a:cubicBezTo>
                    <a:cubicBezTo>
                      <a:pt x="32" y="12"/>
                      <a:pt x="34" y="11"/>
                      <a:pt x="34" y="11"/>
                    </a:cubicBezTo>
                    <a:cubicBezTo>
                      <a:pt x="36" y="9"/>
                      <a:pt x="38" y="3"/>
                      <a:pt x="38" y="3"/>
                    </a:cubicBezTo>
                    <a:cubicBezTo>
                      <a:pt x="38" y="3"/>
                      <a:pt x="46" y="1"/>
                      <a:pt x="50" y="2"/>
                    </a:cubicBezTo>
                    <a:cubicBezTo>
                      <a:pt x="54" y="2"/>
                      <a:pt x="60" y="7"/>
                      <a:pt x="62" y="10"/>
                    </a:cubicBezTo>
                    <a:cubicBezTo>
                      <a:pt x="65" y="12"/>
                      <a:pt x="70" y="8"/>
                      <a:pt x="71" y="7"/>
                    </a:cubicBezTo>
                    <a:cubicBezTo>
                      <a:pt x="72" y="5"/>
                      <a:pt x="77" y="3"/>
                      <a:pt x="77" y="3"/>
                    </a:cubicBezTo>
                    <a:cubicBezTo>
                      <a:pt x="77" y="3"/>
                      <a:pt x="78" y="4"/>
                      <a:pt x="81" y="6"/>
                    </a:cubicBezTo>
                    <a:cubicBezTo>
                      <a:pt x="83" y="8"/>
                      <a:pt x="86" y="6"/>
                      <a:pt x="87" y="5"/>
                    </a:cubicBezTo>
                    <a:cubicBezTo>
                      <a:pt x="88" y="3"/>
                      <a:pt x="91" y="1"/>
                      <a:pt x="94" y="0"/>
                    </a:cubicBezTo>
                    <a:cubicBezTo>
                      <a:pt x="95" y="0"/>
                      <a:pt x="96" y="0"/>
                      <a:pt x="98" y="0"/>
                    </a:cubicBezTo>
                    <a:cubicBezTo>
                      <a:pt x="98" y="0"/>
                      <a:pt x="98" y="0"/>
                      <a:pt x="98" y="0"/>
                    </a:cubicBezTo>
                    <a:cubicBezTo>
                      <a:pt x="98" y="2"/>
                      <a:pt x="97" y="5"/>
                      <a:pt x="99" y="7"/>
                    </a:cubicBezTo>
                    <a:cubicBezTo>
                      <a:pt x="101" y="9"/>
                      <a:pt x="104" y="9"/>
                      <a:pt x="104" y="10"/>
                    </a:cubicBezTo>
                    <a:cubicBezTo>
                      <a:pt x="105" y="12"/>
                      <a:pt x="105" y="14"/>
                      <a:pt x="106" y="15"/>
                    </a:cubicBezTo>
                    <a:cubicBezTo>
                      <a:pt x="107" y="16"/>
                      <a:pt x="108" y="20"/>
                      <a:pt x="108" y="21"/>
                    </a:cubicBezTo>
                    <a:cubicBezTo>
                      <a:pt x="107" y="23"/>
                      <a:pt x="105" y="26"/>
                      <a:pt x="104" y="27"/>
                    </a:cubicBezTo>
                    <a:cubicBezTo>
                      <a:pt x="103" y="28"/>
                      <a:pt x="100" y="30"/>
                      <a:pt x="99" y="31"/>
                    </a:cubicBezTo>
                    <a:cubicBezTo>
                      <a:pt x="98" y="32"/>
                      <a:pt x="95" y="33"/>
                      <a:pt x="95" y="34"/>
                    </a:cubicBezTo>
                    <a:cubicBezTo>
                      <a:pt x="94" y="36"/>
                      <a:pt x="92" y="38"/>
                      <a:pt x="91" y="40"/>
                    </a:cubicBezTo>
                    <a:cubicBezTo>
                      <a:pt x="90" y="41"/>
                      <a:pt x="87" y="44"/>
                      <a:pt x="87" y="44"/>
                    </a:cubicBezTo>
                    <a:cubicBezTo>
                      <a:pt x="87" y="44"/>
                      <a:pt x="85" y="44"/>
                      <a:pt x="83" y="46"/>
                    </a:cubicBezTo>
                    <a:cubicBezTo>
                      <a:pt x="81" y="48"/>
                      <a:pt x="75" y="53"/>
                      <a:pt x="75" y="56"/>
                    </a:cubicBezTo>
                    <a:cubicBezTo>
                      <a:pt x="75" y="59"/>
                      <a:pt x="76" y="61"/>
                      <a:pt x="73" y="63"/>
                    </a:cubicBezTo>
                    <a:cubicBezTo>
                      <a:pt x="71" y="65"/>
                      <a:pt x="64" y="68"/>
                      <a:pt x="63" y="69"/>
                    </a:cubicBezTo>
                    <a:cubicBezTo>
                      <a:pt x="62" y="70"/>
                      <a:pt x="59" y="73"/>
                      <a:pt x="58" y="74"/>
                    </a:cubicBezTo>
                    <a:cubicBezTo>
                      <a:pt x="57" y="75"/>
                      <a:pt x="57" y="78"/>
                      <a:pt x="57" y="78"/>
                    </a:cubicBezTo>
                    <a:cubicBezTo>
                      <a:pt x="53" y="77"/>
                      <a:pt x="53" y="77"/>
                      <a:pt x="53" y="77"/>
                    </a:cubicBezTo>
                    <a:cubicBezTo>
                      <a:pt x="52" y="91"/>
                      <a:pt x="52" y="91"/>
                      <a:pt x="52" y="91"/>
                    </a:cubicBezTo>
                    <a:cubicBezTo>
                      <a:pt x="52" y="91"/>
                      <a:pt x="49" y="91"/>
                      <a:pt x="48" y="92"/>
                    </a:cubicBezTo>
                    <a:cubicBezTo>
                      <a:pt x="47" y="93"/>
                      <a:pt x="45" y="98"/>
                      <a:pt x="45" y="98"/>
                    </a:cubicBezTo>
                    <a:cubicBezTo>
                      <a:pt x="33" y="97"/>
                      <a:pt x="33" y="97"/>
                      <a:pt x="33" y="97"/>
                    </a:cubicBezTo>
                    <a:cubicBezTo>
                      <a:pt x="33" y="97"/>
                      <a:pt x="33" y="98"/>
                      <a:pt x="33" y="98"/>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76" name="Freeform 64">
                <a:extLst>
                  <a:ext uri="{FF2B5EF4-FFF2-40B4-BE49-F238E27FC236}">
                    <a16:creationId xmlns:a16="http://schemas.microsoft.com/office/drawing/2014/main" id="{040CD4B6-E231-4D36-A714-6516A13CE658}"/>
                  </a:ext>
                </a:extLst>
              </p:cNvPr>
              <p:cNvSpPr>
                <a:spLocks/>
              </p:cNvSpPr>
              <p:nvPr/>
            </p:nvSpPr>
            <p:spPr bwMode="auto">
              <a:xfrm>
                <a:off x="3648953" y="3798177"/>
                <a:ext cx="492980" cy="447876"/>
              </a:xfrm>
              <a:custGeom>
                <a:avLst/>
                <a:gdLst>
                  <a:gd name="T0" fmla="*/ 231 w 94"/>
                  <a:gd name="T1" fmla="*/ 216 h 86"/>
                  <a:gd name="T2" fmla="*/ 225 w 94"/>
                  <a:gd name="T3" fmla="*/ 216 h 86"/>
                  <a:gd name="T4" fmla="*/ 193 w 94"/>
                  <a:gd name="T5" fmla="*/ 229 h 86"/>
                  <a:gd name="T6" fmla="*/ 145 w 94"/>
                  <a:gd name="T7" fmla="*/ 205 h 86"/>
                  <a:gd name="T8" fmla="*/ 126 w 94"/>
                  <a:gd name="T9" fmla="*/ 210 h 86"/>
                  <a:gd name="T10" fmla="*/ 118 w 94"/>
                  <a:gd name="T11" fmla="*/ 210 h 86"/>
                  <a:gd name="T12" fmla="*/ 118 w 94"/>
                  <a:gd name="T13" fmla="*/ 213 h 86"/>
                  <a:gd name="T14" fmla="*/ 110 w 94"/>
                  <a:gd name="T15" fmla="*/ 189 h 86"/>
                  <a:gd name="T16" fmla="*/ 99 w 94"/>
                  <a:gd name="T17" fmla="*/ 184 h 86"/>
                  <a:gd name="T18" fmla="*/ 83 w 94"/>
                  <a:gd name="T19" fmla="*/ 173 h 86"/>
                  <a:gd name="T20" fmla="*/ 64 w 94"/>
                  <a:gd name="T21" fmla="*/ 170 h 86"/>
                  <a:gd name="T22" fmla="*/ 62 w 94"/>
                  <a:gd name="T23" fmla="*/ 152 h 86"/>
                  <a:gd name="T24" fmla="*/ 54 w 94"/>
                  <a:gd name="T25" fmla="*/ 149 h 86"/>
                  <a:gd name="T26" fmla="*/ 29 w 94"/>
                  <a:gd name="T27" fmla="*/ 152 h 86"/>
                  <a:gd name="T28" fmla="*/ 32 w 94"/>
                  <a:gd name="T29" fmla="*/ 128 h 86"/>
                  <a:gd name="T30" fmla="*/ 32 w 94"/>
                  <a:gd name="T31" fmla="*/ 109 h 86"/>
                  <a:gd name="T32" fmla="*/ 13 w 94"/>
                  <a:gd name="T33" fmla="*/ 80 h 86"/>
                  <a:gd name="T34" fmla="*/ 16 w 94"/>
                  <a:gd name="T35" fmla="*/ 51 h 86"/>
                  <a:gd name="T36" fmla="*/ 21 w 94"/>
                  <a:gd name="T37" fmla="*/ 40 h 86"/>
                  <a:gd name="T38" fmla="*/ 21 w 94"/>
                  <a:gd name="T39" fmla="*/ 40 h 86"/>
                  <a:gd name="T40" fmla="*/ 21 w 94"/>
                  <a:gd name="T41" fmla="*/ 40 h 86"/>
                  <a:gd name="T42" fmla="*/ 40 w 94"/>
                  <a:gd name="T43" fmla="*/ 27 h 86"/>
                  <a:gd name="T44" fmla="*/ 62 w 94"/>
                  <a:gd name="T45" fmla="*/ 27 h 86"/>
                  <a:gd name="T46" fmla="*/ 83 w 94"/>
                  <a:gd name="T47" fmla="*/ 8 h 86"/>
                  <a:gd name="T48" fmla="*/ 137 w 94"/>
                  <a:gd name="T49" fmla="*/ 13 h 86"/>
                  <a:gd name="T50" fmla="*/ 164 w 94"/>
                  <a:gd name="T51" fmla="*/ 19 h 86"/>
                  <a:gd name="T52" fmla="*/ 185 w 94"/>
                  <a:gd name="T53" fmla="*/ 27 h 86"/>
                  <a:gd name="T54" fmla="*/ 190 w 94"/>
                  <a:gd name="T55" fmla="*/ 45 h 86"/>
                  <a:gd name="T56" fmla="*/ 239 w 94"/>
                  <a:gd name="T57" fmla="*/ 77 h 86"/>
                  <a:gd name="T58" fmla="*/ 241 w 94"/>
                  <a:gd name="T59" fmla="*/ 88 h 86"/>
                  <a:gd name="T60" fmla="*/ 236 w 94"/>
                  <a:gd name="T61" fmla="*/ 101 h 86"/>
                  <a:gd name="T62" fmla="*/ 249 w 94"/>
                  <a:gd name="T63" fmla="*/ 122 h 86"/>
                  <a:gd name="T64" fmla="*/ 249 w 94"/>
                  <a:gd name="T65" fmla="*/ 141 h 86"/>
                  <a:gd name="T66" fmla="*/ 231 w 94"/>
                  <a:gd name="T67" fmla="*/ 162 h 86"/>
                  <a:gd name="T68" fmla="*/ 209 w 94"/>
                  <a:gd name="T69" fmla="*/ 173 h 86"/>
                  <a:gd name="T70" fmla="*/ 214 w 94"/>
                  <a:gd name="T71" fmla="*/ 184 h 86"/>
                  <a:gd name="T72" fmla="*/ 212 w 94"/>
                  <a:gd name="T73" fmla="*/ 202 h 86"/>
                  <a:gd name="T74" fmla="*/ 225 w 94"/>
                  <a:gd name="T75" fmla="*/ 210 h 86"/>
                  <a:gd name="T76" fmla="*/ 231 w 94"/>
                  <a:gd name="T77" fmla="*/ 213 h 86"/>
                  <a:gd name="T78" fmla="*/ 231 w 94"/>
                  <a:gd name="T79" fmla="*/ 216 h 8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4" h="86">
                    <a:moveTo>
                      <a:pt x="86" y="81"/>
                    </a:moveTo>
                    <a:cubicBezTo>
                      <a:pt x="85" y="80"/>
                      <a:pt x="85" y="81"/>
                      <a:pt x="84" y="81"/>
                    </a:cubicBezTo>
                    <a:cubicBezTo>
                      <a:pt x="83" y="81"/>
                      <a:pt x="72" y="86"/>
                      <a:pt x="72" y="86"/>
                    </a:cubicBezTo>
                    <a:cubicBezTo>
                      <a:pt x="72" y="86"/>
                      <a:pt x="58" y="79"/>
                      <a:pt x="54" y="77"/>
                    </a:cubicBezTo>
                    <a:cubicBezTo>
                      <a:pt x="50" y="74"/>
                      <a:pt x="48" y="79"/>
                      <a:pt x="47" y="79"/>
                    </a:cubicBezTo>
                    <a:cubicBezTo>
                      <a:pt x="46" y="79"/>
                      <a:pt x="45" y="79"/>
                      <a:pt x="44" y="79"/>
                    </a:cubicBezTo>
                    <a:cubicBezTo>
                      <a:pt x="44" y="80"/>
                      <a:pt x="44" y="80"/>
                      <a:pt x="44" y="80"/>
                    </a:cubicBezTo>
                    <a:cubicBezTo>
                      <a:pt x="43" y="76"/>
                      <a:pt x="42" y="73"/>
                      <a:pt x="41" y="71"/>
                    </a:cubicBezTo>
                    <a:cubicBezTo>
                      <a:pt x="39" y="69"/>
                      <a:pt x="38" y="71"/>
                      <a:pt x="37" y="69"/>
                    </a:cubicBezTo>
                    <a:cubicBezTo>
                      <a:pt x="35" y="67"/>
                      <a:pt x="33" y="66"/>
                      <a:pt x="31" y="65"/>
                    </a:cubicBezTo>
                    <a:cubicBezTo>
                      <a:pt x="28" y="64"/>
                      <a:pt x="28" y="65"/>
                      <a:pt x="24" y="64"/>
                    </a:cubicBezTo>
                    <a:cubicBezTo>
                      <a:pt x="20" y="63"/>
                      <a:pt x="21" y="61"/>
                      <a:pt x="23" y="57"/>
                    </a:cubicBezTo>
                    <a:cubicBezTo>
                      <a:pt x="24" y="53"/>
                      <a:pt x="21" y="56"/>
                      <a:pt x="20" y="56"/>
                    </a:cubicBezTo>
                    <a:cubicBezTo>
                      <a:pt x="18" y="56"/>
                      <a:pt x="15" y="58"/>
                      <a:pt x="11" y="57"/>
                    </a:cubicBezTo>
                    <a:cubicBezTo>
                      <a:pt x="7" y="55"/>
                      <a:pt x="12" y="50"/>
                      <a:pt x="12" y="48"/>
                    </a:cubicBezTo>
                    <a:cubicBezTo>
                      <a:pt x="13" y="47"/>
                      <a:pt x="13" y="44"/>
                      <a:pt x="12" y="41"/>
                    </a:cubicBezTo>
                    <a:cubicBezTo>
                      <a:pt x="12" y="38"/>
                      <a:pt x="11" y="35"/>
                      <a:pt x="5" y="30"/>
                    </a:cubicBezTo>
                    <a:cubicBezTo>
                      <a:pt x="0" y="25"/>
                      <a:pt x="6" y="19"/>
                      <a:pt x="6" y="19"/>
                    </a:cubicBezTo>
                    <a:cubicBezTo>
                      <a:pt x="8" y="15"/>
                      <a:pt x="8" y="15"/>
                      <a:pt x="8" y="15"/>
                    </a:cubicBezTo>
                    <a:cubicBezTo>
                      <a:pt x="8" y="15"/>
                      <a:pt x="8" y="15"/>
                      <a:pt x="8" y="15"/>
                    </a:cubicBezTo>
                    <a:cubicBezTo>
                      <a:pt x="8" y="15"/>
                      <a:pt x="8" y="15"/>
                      <a:pt x="8" y="15"/>
                    </a:cubicBezTo>
                    <a:cubicBezTo>
                      <a:pt x="8" y="15"/>
                      <a:pt x="12" y="12"/>
                      <a:pt x="15" y="10"/>
                    </a:cubicBezTo>
                    <a:cubicBezTo>
                      <a:pt x="19" y="7"/>
                      <a:pt x="19" y="9"/>
                      <a:pt x="23" y="10"/>
                    </a:cubicBezTo>
                    <a:cubicBezTo>
                      <a:pt x="27" y="11"/>
                      <a:pt x="29" y="6"/>
                      <a:pt x="31" y="3"/>
                    </a:cubicBezTo>
                    <a:cubicBezTo>
                      <a:pt x="33" y="0"/>
                      <a:pt x="47" y="4"/>
                      <a:pt x="51" y="5"/>
                    </a:cubicBezTo>
                    <a:cubicBezTo>
                      <a:pt x="54" y="6"/>
                      <a:pt x="58" y="6"/>
                      <a:pt x="61" y="7"/>
                    </a:cubicBezTo>
                    <a:cubicBezTo>
                      <a:pt x="64" y="7"/>
                      <a:pt x="69" y="10"/>
                      <a:pt x="69" y="10"/>
                    </a:cubicBezTo>
                    <a:cubicBezTo>
                      <a:pt x="71" y="17"/>
                      <a:pt x="71" y="17"/>
                      <a:pt x="71" y="17"/>
                    </a:cubicBezTo>
                    <a:cubicBezTo>
                      <a:pt x="71" y="17"/>
                      <a:pt x="87" y="26"/>
                      <a:pt x="89" y="29"/>
                    </a:cubicBezTo>
                    <a:cubicBezTo>
                      <a:pt x="90" y="32"/>
                      <a:pt x="90" y="32"/>
                      <a:pt x="90" y="33"/>
                    </a:cubicBezTo>
                    <a:cubicBezTo>
                      <a:pt x="90" y="35"/>
                      <a:pt x="89" y="35"/>
                      <a:pt x="88" y="38"/>
                    </a:cubicBezTo>
                    <a:cubicBezTo>
                      <a:pt x="88" y="41"/>
                      <a:pt x="93" y="44"/>
                      <a:pt x="93" y="46"/>
                    </a:cubicBezTo>
                    <a:cubicBezTo>
                      <a:pt x="94" y="48"/>
                      <a:pt x="93" y="51"/>
                      <a:pt x="93" y="53"/>
                    </a:cubicBezTo>
                    <a:cubicBezTo>
                      <a:pt x="93" y="56"/>
                      <a:pt x="89" y="59"/>
                      <a:pt x="86" y="61"/>
                    </a:cubicBezTo>
                    <a:cubicBezTo>
                      <a:pt x="83" y="62"/>
                      <a:pt x="81" y="63"/>
                      <a:pt x="78" y="65"/>
                    </a:cubicBezTo>
                    <a:cubicBezTo>
                      <a:pt x="75" y="67"/>
                      <a:pt x="79" y="68"/>
                      <a:pt x="80" y="69"/>
                    </a:cubicBezTo>
                    <a:cubicBezTo>
                      <a:pt x="82" y="71"/>
                      <a:pt x="79" y="73"/>
                      <a:pt x="79" y="76"/>
                    </a:cubicBezTo>
                    <a:cubicBezTo>
                      <a:pt x="79" y="79"/>
                      <a:pt x="81" y="79"/>
                      <a:pt x="84" y="79"/>
                    </a:cubicBezTo>
                    <a:cubicBezTo>
                      <a:pt x="85" y="78"/>
                      <a:pt x="86" y="80"/>
                      <a:pt x="86" y="80"/>
                    </a:cubicBezTo>
                    <a:lnTo>
                      <a:pt x="86" y="81"/>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77" name="Freeform 65">
                <a:extLst>
                  <a:ext uri="{FF2B5EF4-FFF2-40B4-BE49-F238E27FC236}">
                    <a16:creationId xmlns:a16="http://schemas.microsoft.com/office/drawing/2014/main" id="{E1EEB1F8-1FF7-491E-8E03-4709C9E826EF}"/>
                  </a:ext>
                </a:extLst>
              </p:cNvPr>
              <p:cNvSpPr>
                <a:spLocks/>
              </p:cNvSpPr>
              <p:nvPr/>
            </p:nvSpPr>
            <p:spPr bwMode="auto">
              <a:xfrm>
                <a:off x="3365294" y="3839249"/>
                <a:ext cx="514499" cy="537842"/>
              </a:xfrm>
              <a:custGeom>
                <a:avLst/>
                <a:gdLst>
                  <a:gd name="T0" fmla="*/ 110 w 98"/>
                  <a:gd name="T1" fmla="*/ 275 h 103"/>
                  <a:gd name="T2" fmla="*/ 129 w 98"/>
                  <a:gd name="T3" fmla="*/ 264 h 103"/>
                  <a:gd name="T4" fmla="*/ 156 w 98"/>
                  <a:gd name="T5" fmla="*/ 251 h 103"/>
                  <a:gd name="T6" fmla="*/ 172 w 98"/>
                  <a:gd name="T7" fmla="*/ 243 h 103"/>
                  <a:gd name="T8" fmla="*/ 185 w 98"/>
                  <a:gd name="T9" fmla="*/ 230 h 103"/>
                  <a:gd name="T10" fmla="*/ 209 w 98"/>
                  <a:gd name="T11" fmla="*/ 224 h 103"/>
                  <a:gd name="T12" fmla="*/ 220 w 98"/>
                  <a:gd name="T13" fmla="*/ 211 h 103"/>
                  <a:gd name="T14" fmla="*/ 236 w 98"/>
                  <a:gd name="T15" fmla="*/ 206 h 103"/>
                  <a:gd name="T16" fmla="*/ 247 w 98"/>
                  <a:gd name="T17" fmla="*/ 198 h 103"/>
                  <a:gd name="T18" fmla="*/ 263 w 98"/>
                  <a:gd name="T19" fmla="*/ 192 h 103"/>
                  <a:gd name="T20" fmla="*/ 263 w 98"/>
                  <a:gd name="T21" fmla="*/ 190 h 103"/>
                  <a:gd name="T22" fmla="*/ 255 w 98"/>
                  <a:gd name="T23" fmla="*/ 171 h 103"/>
                  <a:gd name="T24" fmla="*/ 244 w 98"/>
                  <a:gd name="T25" fmla="*/ 163 h 103"/>
                  <a:gd name="T26" fmla="*/ 228 w 98"/>
                  <a:gd name="T27" fmla="*/ 152 h 103"/>
                  <a:gd name="T28" fmla="*/ 209 w 98"/>
                  <a:gd name="T29" fmla="*/ 150 h 103"/>
                  <a:gd name="T30" fmla="*/ 207 w 98"/>
                  <a:gd name="T31" fmla="*/ 131 h 103"/>
                  <a:gd name="T32" fmla="*/ 199 w 98"/>
                  <a:gd name="T33" fmla="*/ 128 h 103"/>
                  <a:gd name="T34" fmla="*/ 174 w 98"/>
                  <a:gd name="T35" fmla="*/ 131 h 103"/>
                  <a:gd name="T36" fmla="*/ 180 w 98"/>
                  <a:gd name="T37" fmla="*/ 109 h 103"/>
                  <a:gd name="T38" fmla="*/ 180 w 98"/>
                  <a:gd name="T39" fmla="*/ 88 h 103"/>
                  <a:gd name="T40" fmla="*/ 161 w 98"/>
                  <a:gd name="T41" fmla="*/ 59 h 103"/>
                  <a:gd name="T42" fmla="*/ 161 w 98"/>
                  <a:gd name="T43" fmla="*/ 29 h 103"/>
                  <a:gd name="T44" fmla="*/ 166 w 98"/>
                  <a:gd name="T45" fmla="*/ 21 h 103"/>
                  <a:gd name="T46" fmla="*/ 166 w 98"/>
                  <a:gd name="T47" fmla="*/ 19 h 103"/>
                  <a:gd name="T48" fmla="*/ 156 w 98"/>
                  <a:gd name="T49" fmla="*/ 13 h 103"/>
                  <a:gd name="T50" fmla="*/ 140 w 98"/>
                  <a:gd name="T51" fmla="*/ 5 h 103"/>
                  <a:gd name="T52" fmla="*/ 107 w 98"/>
                  <a:gd name="T53" fmla="*/ 0 h 103"/>
                  <a:gd name="T54" fmla="*/ 107 w 98"/>
                  <a:gd name="T55" fmla="*/ 0 h 103"/>
                  <a:gd name="T56" fmla="*/ 81 w 98"/>
                  <a:gd name="T57" fmla="*/ 29 h 103"/>
                  <a:gd name="T58" fmla="*/ 67 w 98"/>
                  <a:gd name="T59" fmla="*/ 32 h 103"/>
                  <a:gd name="T60" fmla="*/ 56 w 98"/>
                  <a:gd name="T61" fmla="*/ 32 h 103"/>
                  <a:gd name="T62" fmla="*/ 51 w 98"/>
                  <a:gd name="T63" fmla="*/ 43 h 103"/>
                  <a:gd name="T64" fmla="*/ 43 w 98"/>
                  <a:gd name="T65" fmla="*/ 45 h 103"/>
                  <a:gd name="T66" fmla="*/ 32 w 98"/>
                  <a:gd name="T67" fmla="*/ 45 h 103"/>
                  <a:gd name="T68" fmla="*/ 30 w 98"/>
                  <a:gd name="T69" fmla="*/ 69 h 103"/>
                  <a:gd name="T70" fmla="*/ 32 w 98"/>
                  <a:gd name="T71" fmla="*/ 88 h 103"/>
                  <a:gd name="T72" fmla="*/ 46 w 98"/>
                  <a:gd name="T73" fmla="*/ 96 h 103"/>
                  <a:gd name="T74" fmla="*/ 51 w 98"/>
                  <a:gd name="T75" fmla="*/ 109 h 103"/>
                  <a:gd name="T76" fmla="*/ 56 w 98"/>
                  <a:gd name="T77" fmla="*/ 125 h 103"/>
                  <a:gd name="T78" fmla="*/ 46 w 98"/>
                  <a:gd name="T79" fmla="*/ 142 h 103"/>
                  <a:gd name="T80" fmla="*/ 32 w 98"/>
                  <a:gd name="T81" fmla="*/ 152 h 103"/>
                  <a:gd name="T82" fmla="*/ 21 w 98"/>
                  <a:gd name="T83" fmla="*/ 160 h 103"/>
                  <a:gd name="T84" fmla="*/ 11 w 98"/>
                  <a:gd name="T85" fmla="*/ 176 h 103"/>
                  <a:gd name="T86" fmla="*/ 0 w 98"/>
                  <a:gd name="T87" fmla="*/ 187 h 103"/>
                  <a:gd name="T88" fmla="*/ 8 w 98"/>
                  <a:gd name="T89" fmla="*/ 195 h 103"/>
                  <a:gd name="T90" fmla="*/ 13 w 98"/>
                  <a:gd name="T91" fmla="*/ 206 h 103"/>
                  <a:gd name="T92" fmla="*/ 13 w 98"/>
                  <a:gd name="T93" fmla="*/ 224 h 103"/>
                  <a:gd name="T94" fmla="*/ 19 w 98"/>
                  <a:gd name="T95" fmla="*/ 230 h 103"/>
                  <a:gd name="T96" fmla="*/ 30 w 98"/>
                  <a:gd name="T97" fmla="*/ 238 h 103"/>
                  <a:gd name="T98" fmla="*/ 35 w 98"/>
                  <a:gd name="T99" fmla="*/ 232 h 103"/>
                  <a:gd name="T100" fmla="*/ 40 w 98"/>
                  <a:gd name="T101" fmla="*/ 214 h 103"/>
                  <a:gd name="T102" fmla="*/ 51 w 98"/>
                  <a:gd name="T103" fmla="*/ 219 h 103"/>
                  <a:gd name="T104" fmla="*/ 64 w 98"/>
                  <a:gd name="T105" fmla="*/ 230 h 103"/>
                  <a:gd name="T106" fmla="*/ 78 w 98"/>
                  <a:gd name="T107" fmla="*/ 232 h 103"/>
                  <a:gd name="T108" fmla="*/ 91 w 98"/>
                  <a:gd name="T109" fmla="*/ 238 h 103"/>
                  <a:gd name="T110" fmla="*/ 91 w 98"/>
                  <a:gd name="T111" fmla="*/ 256 h 103"/>
                  <a:gd name="T112" fmla="*/ 102 w 98"/>
                  <a:gd name="T113" fmla="*/ 262 h 103"/>
                  <a:gd name="T114" fmla="*/ 107 w 98"/>
                  <a:gd name="T115" fmla="*/ 272 h 103"/>
                  <a:gd name="T116" fmla="*/ 110 w 98"/>
                  <a:gd name="T117" fmla="*/ 275 h 1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8" h="103">
                    <a:moveTo>
                      <a:pt x="41" y="103"/>
                    </a:moveTo>
                    <a:cubicBezTo>
                      <a:pt x="43" y="101"/>
                      <a:pt x="46" y="99"/>
                      <a:pt x="48" y="99"/>
                    </a:cubicBezTo>
                    <a:cubicBezTo>
                      <a:pt x="50" y="98"/>
                      <a:pt x="55" y="95"/>
                      <a:pt x="58" y="94"/>
                    </a:cubicBezTo>
                    <a:cubicBezTo>
                      <a:pt x="61" y="94"/>
                      <a:pt x="61" y="93"/>
                      <a:pt x="64" y="91"/>
                    </a:cubicBezTo>
                    <a:cubicBezTo>
                      <a:pt x="67" y="88"/>
                      <a:pt x="66" y="86"/>
                      <a:pt x="69" y="86"/>
                    </a:cubicBezTo>
                    <a:cubicBezTo>
                      <a:pt x="72" y="86"/>
                      <a:pt x="77" y="86"/>
                      <a:pt x="78" y="84"/>
                    </a:cubicBezTo>
                    <a:cubicBezTo>
                      <a:pt x="78" y="82"/>
                      <a:pt x="78" y="77"/>
                      <a:pt x="82" y="79"/>
                    </a:cubicBezTo>
                    <a:cubicBezTo>
                      <a:pt x="85" y="80"/>
                      <a:pt x="86" y="78"/>
                      <a:pt x="88" y="77"/>
                    </a:cubicBezTo>
                    <a:cubicBezTo>
                      <a:pt x="90" y="76"/>
                      <a:pt x="89" y="74"/>
                      <a:pt x="92" y="74"/>
                    </a:cubicBezTo>
                    <a:cubicBezTo>
                      <a:pt x="94" y="74"/>
                      <a:pt x="96" y="72"/>
                      <a:pt x="98" y="72"/>
                    </a:cubicBezTo>
                    <a:cubicBezTo>
                      <a:pt x="98" y="71"/>
                      <a:pt x="98" y="71"/>
                      <a:pt x="98" y="71"/>
                    </a:cubicBezTo>
                    <a:cubicBezTo>
                      <a:pt x="97" y="68"/>
                      <a:pt x="96" y="65"/>
                      <a:pt x="95" y="64"/>
                    </a:cubicBezTo>
                    <a:cubicBezTo>
                      <a:pt x="94" y="61"/>
                      <a:pt x="93" y="63"/>
                      <a:pt x="91" y="61"/>
                    </a:cubicBezTo>
                    <a:cubicBezTo>
                      <a:pt x="89" y="59"/>
                      <a:pt x="88" y="58"/>
                      <a:pt x="85" y="57"/>
                    </a:cubicBezTo>
                    <a:cubicBezTo>
                      <a:pt x="83" y="56"/>
                      <a:pt x="82" y="57"/>
                      <a:pt x="78" y="56"/>
                    </a:cubicBezTo>
                    <a:cubicBezTo>
                      <a:pt x="74" y="55"/>
                      <a:pt x="76" y="54"/>
                      <a:pt x="77" y="49"/>
                    </a:cubicBezTo>
                    <a:cubicBezTo>
                      <a:pt x="78" y="45"/>
                      <a:pt x="75" y="48"/>
                      <a:pt x="74" y="48"/>
                    </a:cubicBezTo>
                    <a:cubicBezTo>
                      <a:pt x="72" y="48"/>
                      <a:pt x="69" y="50"/>
                      <a:pt x="65" y="49"/>
                    </a:cubicBezTo>
                    <a:cubicBezTo>
                      <a:pt x="62" y="47"/>
                      <a:pt x="66" y="42"/>
                      <a:pt x="67" y="41"/>
                    </a:cubicBezTo>
                    <a:cubicBezTo>
                      <a:pt x="68" y="39"/>
                      <a:pt x="67" y="36"/>
                      <a:pt x="67" y="33"/>
                    </a:cubicBezTo>
                    <a:cubicBezTo>
                      <a:pt x="66" y="30"/>
                      <a:pt x="65" y="28"/>
                      <a:pt x="60" y="22"/>
                    </a:cubicBezTo>
                    <a:cubicBezTo>
                      <a:pt x="54" y="17"/>
                      <a:pt x="60" y="11"/>
                      <a:pt x="60" y="11"/>
                    </a:cubicBezTo>
                    <a:cubicBezTo>
                      <a:pt x="62" y="8"/>
                      <a:pt x="62" y="8"/>
                      <a:pt x="62" y="8"/>
                    </a:cubicBezTo>
                    <a:cubicBezTo>
                      <a:pt x="62" y="7"/>
                      <a:pt x="62" y="7"/>
                      <a:pt x="62" y="7"/>
                    </a:cubicBezTo>
                    <a:cubicBezTo>
                      <a:pt x="62" y="7"/>
                      <a:pt x="59" y="6"/>
                      <a:pt x="58" y="5"/>
                    </a:cubicBezTo>
                    <a:cubicBezTo>
                      <a:pt x="56" y="3"/>
                      <a:pt x="56" y="2"/>
                      <a:pt x="52" y="2"/>
                    </a:cubicBezTo>
                    <a:cubicBezTo>
                      <a:pt x="49" y="2"/>
                      <a:pt x="40" y="0"/>
                      <a:pt x="40" y="0"/>
                    </a:cubicBezTo>
                    <a:cubicBezTo>
                      <a:pt x="40" y="0"/>
                      <a:pt x="40" y="0"/>
                      <a:pt x="40" y="0"/>
                    </a:cubicBezTo>
                    <a:cubicBezTo>
                      <a:pt x="30" y="11"/>
                      <a:pt x="30" y="11"/>
                      <a:pt x="30" y="11"/>
                    </a:cubicBezTo>
                    <a:cubicBezTo>
                      <a:pt x="30" y="11"/>
                      <a:pt x="26" y="12"/>
                      <a:pt x="25" y="12"/>
                    </a:cubicBezTo>
                    <a:cubicBezTo>
                      <a:pt x="24" y="12"/>
                      <a:pt x="21" y="11"/>
                      <a:pt x="21" y="12"/>
                    </a:cubicBezTo>
                    <a:cubicBezTo>
                      <a:pt x="21" y="13"/>
                      <a:pt x="20" y="15"/>
                      <a:pt x="19" y="16"/>
                    </a:cubicBezTo>
                    <a:cubicBezTo>
                      <a:pt x="19" y="17"/>
                      <a:pt x="17" y="16"/>
                      <a:pt x="16" y="17"/>
                    </a:cubicBezTo>
                    <a:cubicBezTo>
                      <a:pt x="15" y="17"/>
                      <a:pt x="13" y="16"/>
                      <a:pt x="12" y="17"/>
                    </a:cubicBezTo>
                    <a:cubicBezTo>
                      <a:pt x="12" y="18"/>
                      <a:pt x="10" y="24"/>
                      <a:pt x="11" y="26"/>
                    </a:cubicBezTo>
                    <a:cubicBezTo>
                      <a:pt x="11" y="28"/>
                      <a:pt x="10" y="31"/>
                      <a:pt x="12" y="33"/>
                    </a:cubicBezTo>
                    <a:cubicBezTo>
                      <a:pt x="14" y="35"/>
                      <a:pt x="17" y="35"/>
                      <a:pt x="17" y="36"/>
                    </a:cubicBezTo>
                    <a:cubicBezTo>
                      <a:pt x="18" y="38"/>
                      <a:pt x="18" y="40"/>
                      <a:pt x="19" y="41"/>
                    </a:cubicBezTo>
                    <a:cubicBezTo>
                      <a:pt x="20" y="42"/>
                      <a:pt x="21" y="46"/>
                      <a:pt x="21" y="47"/>
                    </a:cubicBezTo>
                    <a:cubicBezTo>
                      <a:pt x="20" y="49"/>
                      <a:pt x="18" y="52"/>
                      <a:pt x="17" y="53"/>
                    </a:cubicBezTo>
                    <a:cubicBezTo>
                      <a:pt x="16" y="54"/>
                      <a:pt x="13" y="56"/>
                      <a:pt x="12" y="57"/>
                    </a:cubicBezTo>
                    <a:cubicBezTo>
                      <a:pt x="11" y="58"/>
                      <a:pt x="8" y="59"/>
                      <a:pt x="8" y="60"/>
                    </a:cubicBezTo>
                    <a:cubicBezTo>
                      <a:pt x="7" y="62"/>
                      <a:pt x="5" y="64"/>
                      <a:pt x="4" y="66"/>
                    </a:cubicBezTo>
                    <a:cubicBezTo>
                      <a:pt x="3" y="67"/>
                      <a:pt x="0" y="70"/>
                      <a:pt x="0" y="70"/>
                    </a:cubicBezTo>
                    <a:cubicBezTo>
                      <a:pt x="0" y="70"/>
                      <a:pt x="3" y="72"/>
                      <a:pt x="3" y="73"/>
                    </a:cubicBezTo>
                    <a:cubicBezTo>
                      <a:pt x="3" y="75"/>
                      <a:pt x="3" y="75"/>
                      <a:pt x="5" y="77"/>
                    </a:cubicBezTo>
                    <a:cubicBezTo>
                      <a:pt x="8" y="79"/>
                      <a:pt x="5" y="81"/>
                      <a:pt x="5" y="84"/>
                    </a:cubicBezTo>
                    <a:cubicBezTo>
                      <a:pt x="5" y="87"/>
                      <a:pt x="5" y="86"/>
                      <a:pt x="7" y="86"/>
                    </a:cubicBezTo>
                    <a:cubicBezTo>
                      <a:pt x="9" y="86"/>
                      <a:pt x="10" y="86"/>
                      <a:pt x="11" y="89"/>
                    </a:cubicBezTo>
                    <a:cubicBezTo>
                      <a:pt x="12" y="91"/>
                      <a:pt x="13" y="87"/>
                      <a:pt x="13" y="87"/>
                    </a:cubicBezTo>
                    <a:cubicBezTo>
                      <a:pt x="13" y="87"/>
                      <a:pt x="14" y="81"/>
                      <a:pt x="15" y="80"/>
                    </a:cubicBezTo>
                    <a:cubicBezTo>
                      <a:pt x="15" y="80"/>
                      <a:pt x="17" y="82"/>
                      <a:pt x="19" y="82"/>
                    </a:cubicBezTo>
                    <a:cubicBezTo>
                      <a:pt x="21" y="83"/>
                      <a:pt x="24" y="86"/>
                      <a:pt x="24" y="86"/>
                    </a:cubicBezTo>
                    <a:cubicBezTo>
                      <a:pt x="29" y="87"/>
                      <a:pt x="29" y="87"/>
                      <a:pt x="29" y="87"/>
                    </a:cubicBezTo>
                    <a:cubicBezTo>
                      <a:pt x="29" y="87"/>
                      <a:pt x="32" y="88"/>
                      <a:pt x="34" y="89"/>
                    </a:cubicBezTo>
                    <a:cubicBezTo>
                      <a:pt x="35" y="90"/>
                      <a:pt x="34" y="94"/>
                      <a:pt x="34" y="96"/>
                    </a:cubicBezTo>
                    <a:cubicBezTo>
                      <a:pt x="34" y="98"/>
                      <a:pt x="36" y="99"/>
                      <a:pt x="38" y="98"/>
                    </a:cubicBezTo>
                    <a:cubicBezTo>
                      <a:pt x="40" y="98"/>
                      <a:pt x="40" y="101"/>
                      <a:pt x="40" y="102"/>
                    </a:cubicBezTo>
                    <a:cubicBezTo>
                      <a:pt x="40" y="103"/>
                      <a:pt x="40" y="103"/>
                      <a:pt x="41" y="103"/>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78" name="Freeform 66">
                <a:extLst>
                  <a:ext uri="{FF2B5EF4-FFF2-40B4-BE49-F238E27FC236}">
                    <a16:creationId xmlns:a16="http://schemas.microsoft.com/office/drawing/2014/main" id="{82E8F3BF-031E-431D-ADAE-BB87F7EA4EF5}"/>
                  </a:ext>
                </a:extLst>
              </p:cNvPr>
              <p:cNvSpPr>
                <a:spLocks/>
              </p:cNvSpPr>
              <p:nvPr/>
            </p:nvSpPr>
            <p:spPr bwMode="auto">
              <a:xfrm>
                <a:off x="3574615" y="4183468"/>
                <a:ext cx="549712" cy="471345"/>
              </a:xfrm>
              <a:custGeom>
                <a:avLst/>
                <a:gdLst>
                  <a:gd name="T0" fmla="*/ 3 w 105"/>
                  <a:gd name="T1" fmla="*/ 99 h 90"/>
                  <a:gd name="T2" fmla="*/ 19 w 105"/>
                  <a:gd name="T3" fmla="*/ 88 h 90"/>
                  <a:gd name="T4" fmla="*/ 48 w 105"/>
                  <a:gd name="T5" fmla="*/ 75 h 90"/>
                  <a:gd name="T6" fmla="*/ 64 w 105"/>
                  <a:gd name="T7" fmla="*/ 67 h 90"/>
                  <a:gd name="T8" fmla="*/ 78 w 105"/>
                  <a:gd name="T9" fmla="*/ 54 h 90"/>
                  <a:gd name="T10" fmla="*/ 99 w 105"/>
                  <a:gd name="T11" fmla="*/ 48 h 90"/>
                  <a:gd name="T12" fmla="*/ 110 w 105"/>
                  <a:gd name="T13" fmla="*/ 35 h 90"/>
                  <a:gd name="T14" fmla="*/ 126 w 105"/>
                  <a:gd name="T15" fmla="*/ 29 h 90"/>
                  <a:gd name="T16" fmla="*/ 139 w 105"/>
                  <a:gd name="T17" fmla="*/ 21 h 90"/>
                  <a:gd name="T18" fmla="*/ 163 w 105"/>
                  <a:gd name="T19" fmla="*/ 13 h 90"/>
                  <a:gd name="T20" fmla="*/ 182 w 105"/>
                  <a:gd name="T21" fmla="*/ 8 h 90"/>
                  <a:gd name="T22" fmla="*/ 230 w 105"/>
                  <a:gd name="T23" fmla="*/ 32 h 90"/>
                  <a:gd name="T24" fmla="*/ 262 w 105"/>
                  <a:gd name="T25" fmla="*/ 19 h 90"/>
                  <a:gd name="T26" fmla="*/ 268 w 105"/>
                  <a:gd name="T27" fmla="*/ 19 h 90"/>
                  <a:gd name="T28" fmla="*/ 268 w 105"/>
                  <a:gd name="T29" fmla="*/ 19 h 90"/>
                  <a:gd name="T30" fmla="*/ 268 w 105"/>
                  <a:gd name="T31" fmla="*/ 19 h 90"/>
                  <a:gd name="T32" fmla="*/ 268 w 105"/>
                  <a:gd name="T33" fmla="*/ 40 h 90"/>
                  <a:gd name="T34" fmla="*/ 268 w 105"/>
                  <a:gd name="T35" fmla="*/ 59 h 90"/>
                  <a:gd name="T36" fmla="*/ 273 w 105"/>
                  <a:gd name="T37" fmla="*/ 72 h 90"/>
                  <a:gd name="T38" fmla="*/ 281 w 105"/>
                  <a:gd name="T39" fmla="*/ 83 h 90"/>
                  <a:gd name="T40" fmla="*/ 273 w 105"/>
                  <a:gd name="T41" fmla="*/ 96 h 90"/>
                  <a:gd name="T42" fmla="*/ 268 w 105"/>
                  <a:gd name="T43" fmla="*/ 110 h 90"/>
                  <a:gd name="T44" fmla="*/ 254 w 105"/>
                  <a:gd name="T45" fmla="*/ 107 h 90"/>
                  <a:gd name="T46" fmla="*/ 233 w 105"/>
                  <a:gd name="T47" fmla="*/ 110 h 90"/>
                  <a:gd name="T48" fmla="*/ 227 w 105"/>
                  <a:gd name="T49" fmla="*/ 123 h 90"/>
                  <a:gd name="T50" fmla="*/ 217 w 105"/>
                  <a:gd name="T51" fmla="*/ 139 h 90"/>
                  <a:gd name="T52" fmla="*/ 206 w 105"/>
                  <a:gd name="T53" fmla="*/ 150 h 90"/>
                  <a:gd name="T54" fmla="*/ 201 w 105"/>
                  <a:gd name="T55" fmla="*/ 193 h 90"/>
                  <a:gd name="T56" fmla="*/ 187 w 105"/>
                  <a:gd name="T57" fmla="*/ 204 h 90"/>
                  <a:gd name="T58" fmla="*/ 182 w 105"/>
                  <a:gd name="T59" fmla="*/ 222 h 90"/>
                  <a:gd name="T60" fmla="*/ 182 w 105"/>
                  <a:gd name="T61" fmla="*/ 241 h 90"/>
                  <a:gd name="T62" fmla="*/ 104 w 105"/>
                  <a:gd name="T63" fmla="*/ 238 h 90"/>
                  <a:gd name="T64" fmla="*/ 104 w 105"/>
                  <a:gd name="T65" fmla="*/ 230 h 90"/>
                  <a:gd name="T66" fmla="*/ 96 w 105"/>
                  <a:gd name="T67" fmla="*/ 222 h 90"/>
                  <a:gd name="T68" fmla="*/ 80 w 105"/>
                  <a:gd name="T69" fmla="*/ 212 h 90"/>
                  <a:gd name="T70" fmla="*/ 72 w 105"/>
                  <a:gd name="T71" fmla="*/ 209 h 90"/>
                  <a:gd name="T72" fmla="*/ 48 w 105"/>
                  <a:gd name="T73" fmla="*/ 220 h 90"/>
                  <a:gd name="T74" fmla="*/ 37 w 105"/>
                  <a:gd name="T75" fmla="*/ 201 h 90"/>
                  <a:gd name="T76" fmla="*/ 35 w 105"/>
                  <a:gd name="T77" fmla="*/ 187 h 90"/>
                  <a:gd name="T78" fmla="*/ 3 w 105"/>
                  <a:gd name="T79" fmla="*/ 166 h 90"/>
                  <a:gd name="T80" fmla="*/ 5 w 105"/>
                  <a:gd name="T81" fmla="*/ 131 h 90"/>
                  <a:gd name="T82" fmla="*/ 19 w 105"/>
                  <a:gd name="T83" fmla="*/ 110 h 90"/>
                  <a:gd name="T84" fmla="*/ 16 w 105"/>
                  <a:gd name="T85" fmla="*/ 99 h 90"/>
                  <a:gd name="T86" fmla="*/ 0 w 105"/>
                  <a:gd name="T87" fmla="*/ 99 h 90"/>
                  <a:gd name="T88" fmla="*/ 3 w 105"/>
                  <a:gd name="T89" fmla="*/ 99 h 9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05" h="90">
                    <a:moveTo>
                      <a:pt x="1" y="37"/>
                    </a:moveTo>
                    <a:cubicBezTo>
                      <a:pt x="3" y="35"/>
                      <a:pt x="6" y="33"/>
                      <a:pt x="7" y="33"/>
                    </a:cubicBezTo>
                    <a:cubicBezTo>
                      <a:pt x="10" y="32"/>
                      <a:pt x="15" y="28"/>
                      <a:pt x="18" y="28"/>
                    </a:cubicBezTo>
                    <a:cubicBezTo>
                      <a:pt x="20" y="28"/>
                      <a:pt x="21" y="27"/>
                      <a:pt x="24" y="25"/>
                    </a:cubicBezTo>
                    <a:cubicBezTo>
                      <a:pt x="27" y="22"/>
                      <a:pt x="26" y="20"/>
                      <a:pt x="29" y="20"/>
                    </a:cubicBezTo>
                    <a:cubicBezTo>
                      <a:pt x="32" y="20"/>
                      <a:pt x="37" y="20"/>
                      <a:pt x="37" y="18"/>
                    </a:cubicBezTo>
                    <a:cubicBezTo>
                      <a:pt x="38" y="16"/>
                      <a:pt x="38" y="11"/>
                      <a:pt x="41" y="13"/>
                    </a:cubicBezTo>
                    <a:cubicBezTo>
                      <a:pt x="45" y="14"/>
                      <a:pt x="46" y="12"/>
                      <a:pt x="47" y="11"/>
                    </a:cubicBezTo>
                    <a:cubicBezTo>
                      <a:pt x="49" y="10"/>
                      <a:pt x="49" y="8"/>
                      <a:pt x="52" y="8"/>
                    </a:cubicBezTo>
                    <a:cubicBezTo>
                      <a:pt x="55" y="8"/>
                      <a:pt x="60" y="4"/>
                      <a:pt x="61" y="5"/>
                    </a:cubicBezTo>
                    <a:cubicBezTo>
                      <a:pt x="62" y="5"/>
                      <a:pt x="64" y="0"/>
                      <a:pt x="68" y="3"/>
                    </a:cubicBezTo>
                    <a:cubicBezTo>
                      <a:pt x="72" y="5"/>
                      <a:pt x="86" y="12"/>
                      <a:pt x="86" y="12"/>
                    </a:cubicBezTo>
                    <a:cubicBezTo>
                      <a:pt x="86" y="12"/>
                      <a:pt x="97" y="7"/>
                      <a:pt x="98" y="7"/>
                    </a:cubicBezTo>
                    <a:cubicBezTo>
                      <a:pt x="99" y="7"/>
                      <a:pt x="99" y="6"/>
                      <a:pt x="100" y="7"/>
                    </a:cubicBezTo>
                    <a:cubicBezTo>
                      <a:pt x="100" y="7"/>
                      <a:pt x="100" y="7"/>
                      <a:pt x="100" y="7"/>
                    </a:cubicBezTo>
                    <a:cubicBezTo>
                      <a:pt x="100" y="7"/>
                      <a:pt x="100" y="7"/>
                      <a:pt x="100" y="7"/>
                    </a:cubicBezTo>
                    <a:cubicBezTo>
                      <a:pt x="100" y="15"/>
                      <a:pt x="100" y="15"/>
                      <a:pt x="100" y="15"/>
                    </a:cubicBezTo>
                    <a:cubicBezTo>
                      <a:pt x="100" y="15"/>
                      <a:pt x="100" y="20"/>
                      <a:pt x="100" y="22"/>
                    </a:cubicBezTo>
                    <a:cubicBezTo>
                      <a:pt x="101" y="24"/>
                      <a:pt x="101" y="26"/>
                      <a:pt x="102" y="27"/>
                    </a:cubicBezTo>
                    <a:cubicBezTo>
                      <a:pt x="102" y="29"/>
                      <a:pt x="105" y="31"/>
                      <a:pt x="105" y="31"/>
                    </a:cubicBezTo>
                    <a:cubicBezTo>
                      <a:pt x="105" y="31"/>
                      <a:pt x="103" y="33"/>
                      <a:pt x="102" y="36"/>
                    </a:cubicBezTo>
                    <a:cubicBezTo>
                      <a:pt x="101" y="40"/>
                      <a:pt x="101" y="40"/>
                      <a:pt x="100" y="41"/>
                    </a:cubicBezTo>
                    <a:cubicBezTo>
                      <a:pt x="98" y="43"/>
                      <a:pt x="97" y="41"/>
                      <a:pt x="95" y="40"/>
                    </a:cubicBezTo>
                    <a:cubicBezTo>
                      <a:pt x="93" y="39"/>
                      <a:pt x="88" y="39"/>
                      <a:pt x="87" y="41"/>
                    </a:cubicBezTo>
                    <a:cubicBezTo>
                      <a:pt x="86" y="43"/>
                      <a:pt x="86" y="45"/>
                      <a:pt x="85" y="46"/>
                    </a:cubicBezTo>
                    <a:cubicBezTo>
                      <a:pt x="84" y="47"/>
                      <a:pt x="83" y="50"/>
                      <a:pt x="81" y="52"/>
                    </a:cubicBezTo>
                    <a:cubicBezTo>
                      <a:pt x="79" y="54"/>
                      <a:pt x="77" y="55"/>
                      <a:pt x="77" y="56"/>
                    </a:cubicBezTo>
                    <a:cubicBezTo>
                      <a:pt x="77" y="57"/>
                      <a:pt x="77" y="71"/>
                      <a:pt x="75" y="72"/>
                    </a:cubicBezTo>
                    <a:cubicBezTo>
                      <a:pt x="74" y="74"/>
                      <a:pt x="70" y="75"/>
                      <a:pt x="70" y="76"/>
                    </a:cubicBezTo>
                    <a:cubicBezTo>
                      <a:pt x="70" y="78"/>
                      <a:pt x="69" y="82"/>
                      <a:pt x="68" y="83"/>
                    </a:cubicBezTo>
                    <a:cubicBezTo>
                      <a:pt x="68" y="84"/>
                      <a:pt x="67" y="87"/>
                      <a:pt x="68" y="90"/>
                    </a:cubicBezTo>
                    <a:cubicBezTo>
                      <a:pt x="39" y="89"/>
                      <a:pt x="39" y="89"/>
                      <a:pt x="39" y="89"/>
                    </a:cubicBezTo>
                    <a:cubicBezTo>
                      <a:pt x="39" y="89"/>
                      <a:pt x="39" y="87"/>
                      <a:pt x="39" y="86"/>
                    </a:cubicBezTo>
                    <a:cubicBezTo>
                      <a:pt x="39" y="84"/>
                      <a:pt x="37" y="83"/>
                      <a:pt x="36" y="83"/>
                    </a:cubicBezTo>
                    <a:cubicBezTo>
                      <a:pt x="35" y="82"/>
                      <a:pt x="31" y="80"/>
                      <a:pt x="30" y="79"/>
                    </a:cubicBezTo>
                    <a:cubicBezTo>
                      <a:pt x="30" y="79"/>
                      <a:pt x="29" y="77"/>
                      <a:pt x="27" y="78"/>
                    </a:cubicBezTo>
                    <a:cubicBezTo>
                      <a:pt x="24" y="79"/>
                      <a:pt x="18" y="81"/>
                      <a:pt x="18" y="82"/>
                    </a:cubicBezTo>
                    <a:cubicBezTo>
                      <a:pt x="17" y="82"/>
                      <a:pt x="15" y="75"/>
                      <a:pt x="14" y="75"/>
                    </a:cubicBezTo>
                    <a:cubicBezTo>
                      <a:pt x="14" y="75"/>
                      <a:pt x="16" y="70"/>
                      <a:pt x="13" y="70"/>
                    </a:cubicBezTo>
                    <a:cubicBezTo>
                      <a:pt x="10" y="69"/>
                      <a:pt x="1" y="64"/>
                      <a:pt x="1" y="62"/>
                    </a:cubicBezTo>
                    <a:cubicBezTo>
                      <a:pt x="1" y="61"/>
                      <a:pt x="1" y="52"/>
                      <a:pt x="2" y="49"/>
                    </a:cubicBezTo>
                    <a:cubicBezTo>
                      <a:pt x="4" y="46"/>
                      <a:pt x="7" y="42"/>
                      <a:pt x="7" y="41"/>
                    </a:cubicBezTo>
                    <a:cubicBezTo>
                      <a:pt x="7" y="40"/>
                      <a:pt x="8" y="36"/>
                      <a:pt x="6" y="37"/>
                    </a:cubicBezTo>
                    <a:cubicBezTo>
                      <a:pt x="4" y="37"/>
                      <a:pt x="2" y="37"/>
                      <a:pt x="0" y="37"/>
                    </a:cubicBezTo>
                    <a:lnTo>
                      <a:pt x="1" y="37"/>
                    </a:ln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79" name="Freeform 67">
                <a:extLst>
                  <a:ext uri="{FF2B5EF4-FFF2-40B4-BE49-F238E27FC236}">
                    <a16:creationId xmlns:a16="http://schemas.microsoft.com/office/drawing/2014/main" id="{1857FCE2-F7A4-4EC4-9775-CEC65C83D8E0}"/>
                  </a:ext>
                </a:extLst>
              </p:cNvPr>
              <p:cNvSpPr>
                <a:spLocks/>
              </p:cNvSpPr>
              <p:nvPr/>
            </p:nvSpPr>
            <p:spPr bwMode="auto">
              <a:xfrm>
                <a:off x="4010863" y="3610421"/>
                <a:ext cx="649482" cy="447876"/>
              </a:xfrm>
              <a:custGeom>
                <a:avLst/>
                <a:gdLst>
                  <a:gd name="T0" fmla="*/ 284 w 124"/>
                  <a:gd name="T1" fmla="*/ 229 h 86"/>
                  <a:gd name="T2" fmla="*/ 276 w 124"/>
                  <a:gd name="T3" fmla="*/ 224 h 86"/>
                  <a:gd name="T4" fmla="*/ 246 w 124"/>
                  <a:gd name="T5" fmla="*/ 221 h 86"/>
                  <a:gd name="T6" fmla="*/ 222 w 124"/>
                  <a:gd name="T7" fmla="*/ 216 h 86"/>
                  <a:gd name="T8" fmla="*/ 203 w 124"/>
                  <a:gd name="T9" fmla="*/ 210 h 86"/>
                  <a:gd name="T10" fmla="*/ 174 w 124"/>
                  <a:gd name="T11" fmla="*/ 208 h 86"/>
                  <a:gd name="T12" fmla="*/ 142 w 124"/>
                  <a:gd name="T13" fmla="*/ 189 h 86"/>
                  <a:gd name="T14" fmla="*/ 129 w 124"/>
                  <a:gd name="T15" fmla="*/ 162 h 86"/>
                  <a:gd name="T16" fmla="*/ 96 w 124"/>
                  <a:gd name="T17" fmla="*/ 170 h 86"/>
                  <a:gd name="T18" fmla="*/ 75 w 124"/>
                  <a:gd name="T19" fmla="*/ 189 h 86"/>
                  <a:gd name="T20" fmla="*/ 64 w 124"/>
                  <a:gd name="T21" fmla="*/ 192 h 86"/>
                  <a:gd name="T22" fmla="*/ 56 w 124"/>
                  <a:gd name="T23" fmla="*/ 186 h 86"/>
                  <a:gd name="T24" fmla="*/ 56 w 124"/>
                  <a:gd name="T25" fmla="*/ 186 h 86"/>
                  <a:gd name="T26" fmla="*/ 56 w 124"/>
                  <a:gd name="T27" fmla="*/ 186 h 86"/>
                  <a:gd name="T28" fmla="*/ 54 w 124"/>
                  <a:gd name="T29" fmla="*/ 173 h 86"/>
                  <a:gd name="T30" fmla="*/ 5 w 124"/>
                  <a:gd name="T31" fmla="*/ 144 h 86"/>
                  <a:gd name="T32" fmla="*/ 0 w 124"/>
                  <a:gd name="T33" fmla="*/ 122 h 86"/>
                  <a:gd name="T34" fmla="*/ 19 w 124"/>
                  <a:gd name="T35" fmla="*/ 91 h 86"/>
                  <a:gd name="T36" fmla="*/ 48 w 124"/>
                  <a:gd name="T37" fmla="*/ 80 h 86"/>
                  <a:gd name="T38" fmla="*/ 64 w 124"/>
                  <a:gd name="T39" fmla="*/ 77 h 86"/>
                  <a:gd name="T40" fmla="*/ 64 w 124"/>
                  <a:gd name="T41" fmla="*/ 40 h 86"/>
                  <a:gd name="T42" fmla="*/ 83 w 124"/>
                  <a:gd name="T43" fmla="*/ 19 h 86"/>
                  <a:gd name="T44" fmla="*/ 94 w 124"/>
                  <a:gd name="T45" fmla="*/ 21 h 86"/>
                  <a:gd name="T46" fmla="*/ 118 w 124"/>
                  <a:gd name="T47" fmla="*/ 21 h 86"/>
                  <a:gd name="T48" fmla="*/ 147 w 124"/>
                  <a:gd name="T49" fmla="*/ 0 h 86"/>
                  <a:gd name="T50" fmla="*/ 177 w 124"/>
                  <a:gd name="T51" fmla="*/ 27 h 86"/>
                  <a:gd name="T52" fmla="*/ 220 w 124"/>
                  <a:gd name="T53" fmla="*/ 27 h 86"/>
                  <a:gd name="T54" fmla="*/ 230 w 124"/>
                  <a:gd name="T55" fmla="*/ 32 h 86"/>
                  <a:gd name="T56" fmla="*/ 249 w 124"/>
                  <a:gd name="T57" fmla="*/ 43 h 86"/>
                  <a:gd name="T58" fmla="*/ 265 w 124"/>
                  <a:gd name="T59" fmla="*/ 21 h 86"/>
                  <a:gd name="T60" fmla="*/ 281 w 124"/>
                  <a:gd name="T61" fmla="*/ 40 h 86"/>
                  <a:gd name="T62" fmla="*/ 289 w 124"/>
                  <a:gd name="T63" fmla="*/ 67 h 86"/>
                  <a:gd name="T64" fmla="*/ 308 w 124"/>
                  <a:gd name="T65" fmla="*/ 85 h 86"/>
                  <a:gd name="T66" fmla="*/ 321 w 124"/>
                  <a:gd name="T67" fmla="*/ 99 h 86"/>
                  <a:gd name="T68" fmla="*/ 329 w 124"/>
                  <a:gd name="T69" fmla="*/ 112 h 86"/>
                  <a:gd name="T70" fmla="*/ 332 w 124"/>
                  <a:gd name="T71" fmla="*/ 136 h 86"/>
                  <a:gd name="T72" fmla="*/ 308 w 124"/>
                  <a:gd name="T73" fmla="*/ 149 h 86"/>
                  <a:gd name="T74" fmla="*/ 300 w 124"/>
                  <a:gd name="T75" fmla="*/ 160 h 86"/>
                  <a:gd name="T76" fmla="*/ 303 w 124"/>
                  <a:gd name="T77" fmla="*/ 184 h 86"/>
                  <a:gd name="T78" fmla="*/ 305 w 124"/>
                  <a:gd name="T79" fmla="*/ 200 h 86"/>
                  <a:gd name="T80" fmla="*/ 305 w 124"/>
                  <a:gd name="T81" fmla="*/ 213 h 86"/>
                  <a:gd name="T82" fmla="*/ 295 w 124"/>
                  <a:gd name="T83" fmla="*/ 221 h 86"/>
                  <a:gd name="T84" fmla="*/ 284 w 124"/>
                  <a:gd name="T85" fmla="*/ 229 h 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24" h="86">
                    <a:moveTo>
                      <a:pt x="106" y="86"/>
                    </a:moveTo>
                    <a:cubicBezTo>
                      <a:pt x="105" y="85"/>
                      <a:pt x="104" y="84"/>
                      <a:pt x="103" y="84"/>
                    </a:cubicBezTo>
                    <a:cubicBezTo>
                      <a:pt x="99" y="81"/>
                      <a:pt x="97" y="82"/>
                      <a:pt x="92" y="83"/>
                    </a:cubicBezTo>
                    <a:cubicBezTo>
                      <a:pt x="88" y="85"/>
                      <a:pt x="85" y="84"/>
                      <a:pt x="83" y="81"/>
                    </a:cubicBezTo>
                    <a:cubicBezTo>
                      <a:pt x="81" y="78"/>
                      <a:pt x="80" y="80"/>
                      <a:pt x="76" y="79"/>
                    </a:cubicBezTo>
                    <a:cubicBezTo>
                      <a:pt x="72" y="79"/>
                      <a:pt x="68" y="80"/>
                      <a:pt x="65" y="78"/>
                    </a:cubicBezTo>
                    <a:cubicBezTo>
                      <a:pt x="62" y="77"/>
                      <a:pt x="58" y="73"/>
                      <a:pt x="53" y="71"/>
                    </a:cubicBezTo>
                    <a:cubicBezTo>
                      <a:pt x="48" y="69"/>
                      <a:pt x="51" y="66"/>
                      <a:pt x="48" y="61"/>
                    </a:cubicBezTo>
                    <a:cubicBezTo>
                      <a:pt x="46" y="55"/>
                      <a:pt x="40" y="64"/>
                      <a:pt x="36" y="64"/>
                    </a:cubicBezTo>
                    <a:cubicBezTo>
                      <a:pt x="32" y="64"/>
                      <a:pt x="30" y="68"/>
                      <a:pt x="28" y="71"/>
                    </a:cubicBezTo>
                    <a:cubicBezTo>
                      <a:pt x="27" y="73"/>
                      <a:pt x="25" y="74"/>
                      <a:pt x="24" y="72"/>
                    </a:cubicBezTo>
                    <a:cubicBezTo>
                      <a:pt x="23" y="72"/>
                      <a:pt x="22" y="71"/>
                      <a:pt x="21" y="70"/>
                    </a:cubicBezTo>
                    <a:cubicBezTo>
                      <a:pt x="21" y="70"/>
                      <a:pt x="21" y="70"/>
                      <a:pt x="21" y="70"/>
                    </a:cubicBezTo>
                    <a:cubicBezTo>
                      <a:pt x="21" y="70"/>
                      <a:pt x="21" y="70"/>
                      <a:pt x="21" y="70"/>
                    </a:cubicBezTo>
                    <a:cubicBezTo>
                      <a:pt x="21" y="68"/>
                      <a:pt x="21" y="68"/>
                      <a:pt x="20" y="65"/>
                    </a:cubicBezTo>
                    <a:cubicBezTo>
                      <a:pt x="18" y="62"/>
                      <a:pt x="2" y="54"/>
                      <a:pt x="2" y="54"/>
                    </a:cubicBezTo>
                    <a:cubicBezTo>
                      <a:pt x="0" y="46"/>
                      <a:pt x="0" y="46"/>
                      <a:pt x="0" y="46"/>
                    </a:cubicBezTo>
                    <a:cubicBezTo>
                      <a:pt x="0" y="46"/>
                      <a:pt x="4" y="37"/>
                      <a:pt x="7" y="34"/>
                    </a:cubicBezTo>
                    <a:cubicBezTo>
                      <a:pt x="9" y="30"/>
                      <a:pt x="14" y="31"/>
                      <a:pt x="18" y="30"/>
                    </a:cubicBezTo>
                    <a:cubicBezTo>
                      <a:pt x="21" y="29"/>
                      <a:pt x="24" y="29"/>
                      <a:pt x="24" y="29"/>
                    </a:cubicBezTo>
                    <a:cubicBezTo>
                      <a:pt x="24" y="29"/>
                      <a:pt x="25" y="17"/>
                      <a:pt x="24" y="15"/>
                    </a:cubicBezTo>
                    <a:cubicBezTo>
                      <a:pt x="24" y="12"/>
                      <a:pt x="30" y="8"/>
                      <a:pt x="31" y="7"/>
                    </a:cubicBezTo>
                    <a:cubicBezTo>
                      <a:pt x="33" y="5"/>
                      <a:pt x="35" y="8"/>
                      <a:pt x="35" y="8"/>
                    </a:cubicBezTo>
                    <a:cubicBezTo>
                      <a:pt x="44" y="8"/>
                      <a:pt x="44" y="8"/>
                      <a:pt x="44" y="8"/>
                    </a:cubicBezTo>
                    <a:cubicBezTo>
                      <a:pt x="45" y="5"/>
                      <a:pt x="55" y="0"/>
                      <a:pt x="55" y="0"/>
                    </a:cubicBezTo>
                    <a:cubicBezTo>
                      <a:pt x="56" y="4"/>
                      <a:pt x="62" y="8"/>
                      <a:pt x="66" y="10"/>
                    </a:cubicBezTo>
                    <a:cubicBezTo>
                      <a:pt x="71" y="13"/>
                      <a:pt x="78" y="11"/>
                      <a:pt x="82" y="10"/>
                    </a:cubicBezTo>
                    <a:cubicBezTo>
                      <a:pt x="86" y="9"/>
                      <a:pt x="85" y="11"/>
                      <a:pt x="86" y="12"/>
                    </a:cubicBezTo>
                    <a:cubicBezTo>
                      <a:pt x="88" y="13"/>
                      <a:pt x="93" y="16"/>
                      <a:pt x="93" y="16"/>
                    </a:cubicBezTo>
                    <a:cubicBezTo>
                      <a:pt x="92" y="12"/>
                      <a:pt x="96" y="10"/>
                      <a:pt x="99" y="8"/>
                    </a:cubicBezTo>
                    <a:cubicBezTo>
                      <a:pt x="103" y="7"/>
                      <a:pt x="103" y="13"/>
                      <a:pt x="105" y="15"/>
                    </a:cubicBezTo>
                    <a:cubicBezTo>
                      <a:pt x="107" y="16"/>
                      <a:pt x="108" y="21"/>
                      <a:pt x="108" y="25"/>
                    </a:cubicBezTo>
                    <a:cubicBezTo>
                      <a:pt x="108" y="28"/>
                      <a:pt x="113" y="32"/>
                      <a:pt x="115" y="32"/>
                    </a:cubicBezTo>
                    <a:cubicBezTo>
                      <a:pt x="117" y="33"/>
                      <a:pt x="120" y="35"/>
                      <a:pt x="120" y="37"/>
                    </a:cubicBezTo>
                    <a:cubicBezTo>
                      <a:pt x="120" y="39"/>
                      <a:pt x="123" y="42"/>
                      <a:pt x="123" y="42"/>
                    </a:cubicBezTo>
                    <a:cubicBezTo>
                      <a:pt x="124" y="51"/>
                      <a:pt x="124" y="51"/>
                      <a:pt x="124" y="51"/>
                    </a:cubicBezTo>
                    <a:cubicBezTo>
                      <a:pt x="124" y="51"/>
                      <a:pt x="118" y="55"/>
                      <a:pt x="115" y="56"/>
                    </a:cubicBezTo>
                    <a:cubicBezTo>
                      <a:pt x="112" y="58"/>
                      <a:pt x="112" y="57"/>
                      <a:pt x="112" y="60"/>
                    </a:cubicBezTo>
                    <a:cubicBezTo>
                      <a:pt x="112" y="62"/>
                      <a:pt x="112" y="66"/>
                      <a:pt x="113" y="69"/>
                    </a:cubicBezTo>
                    <a:cubicBezTo>
                      <a:pt x="114" y="71"/>
                      <a:pt x="115" y="74"/>
                      <a:pt x="114" y="75"/>
                    </a:cubicBezTo>
                    <a:cubicBezTo>
                      <a:pt x="113" y="76"/>
                      <a:pt x="114" y="78"/>
                      <a:pt x="114" y="80"/>
                    </a:cubicBezTo>
                    <a:cubicBezTo>
                      <a:pt x="114" y="82"/>
                      <a:pt x="112" y="83"/>
                      <a:pt x="110" y="83"/>
                    </a:cubicBezTo>
                    <a:cubicBezTo>
                      <a:pt x="109" y="84"/>
                      <a:pt x="107" y="85"/>
                      <a:pt x="106" y="86"/>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80" name="Freeform 68">
                <a:extLst>
                  <a:ext uri="{FF2B5EF4-FFF2-40B4-BE49-F238E27FC236}">
                    <a16:creationId xmlns:a16="http://schemas.microsoft.com/office/drawing/2014/main" id="{50182139-2D21-4503-8E03-CF53BD1D4471}"/>
                  </a:ext>
                </a:extLst>
              </p:cNvPr>
              <p:cNvSpPr>
                <a:spLocks/>
              </p:cNvSpPr>
              <p:nvPr/>
            </p:nvSpPr>
            <p:spPr bwMode="auto">
              <a:xfrm>
                <a:off x="4042163" y="3895967"/>
                <a:ext cx="649482" cy="559356"/>
              </a:xfrm>
              <a:custGeom>
                <a:avLst/>
                <a:gdLst>
                  <a:gd name="T0" fmla="*/ 40 w 124"/>
                  <a:gd name="T1" fmla="*/ 233 h 107"/>
                  <a:gd name="T2" fmla="*/ 56 w 124"/>
                  <a:gd name="T3" fmla="*/ 243 h 107"/>
                  <a:gd name="T4" fmla="*/ 83 w 124"/>
                  <a:gd name="T5" fmla="*/ 265 h 107"/>
                  <a:gd name="T6" fmla="*/ 107 w 124"/>
                  <a:gd name="T7" fmla="*/ 270 h 107"/>
                  <a:gd name="T8" fmla="*/ 126 w 124"/>
                  <a:gd name="T9" fmla="*/ 278 h 107"/>
                  <a:gd name="T10" fmla="*/ 150 w 124"/>
                  <a:gd name="T11" fmla="*/ 286 h 107"/>
                  <a:gd name="T12" fmla="*/ 150 w 124"/>
                  <a:gd name="T13" fmla="*/ 286 h 107"/>
                  <a:gd name="T14" fmla="*/ 163 w 124"/>
                  <a:gd name="T15" fmla="*/ 275 h 107"/>
                  <a:gd name="T16" fmla="*/ 193 w 124"/>
                  <a:gd name="T17" fmla="*/ 262 h 107"/>
                  <a:gd name="T18" fmla="*/ 214 w 124"/>
                  <a:gd name="T19" fmla="*/ 254 h 107"/>
                  <a:gd name="T20" fmla="*/ 233 w 124"/>
                  <a:gd name="T21" fmla="*/ 249 h 107"/>
                  <a:gd name="T22" fmla="*/ 252 w 124"/>
                  <a:gd name="T23" fmla="*/ 254 h 107"/>
                  <a:gd name="T24" fmla="*/ 278 w 124"/>
                  <a:gd name="T25" fmla="*/ 262 h 107"/>
                  <a:gd name="T26" fmla="*/ 313 w 124"/>
                  <a:gd name="T27" fmla="*/ 259 h 107"/>
                  <a:gd name="T28" fmla="*/ 316 w 124"/>
                  <a:gd name="T29" fmla="*/ 259 h 107"/>
                  <a:gd name="T30" fmla="*/ 321 w 124"/>
                  <a:gd name="T31" fmla="*/ 233 h 107"/>
                  <a:gd name="T32" fmla="*/ 332 w 124"/>
                  <a:gd name="T33" fmla="*/ 219 h 107"/>
                  <a:gd name="T34" fmla="*/ 324 w 124"/>
                  <a:gd name="T35" fmla="*/ 200 h 107"/>
                  <a:gd name="T36" fmla="*/ 303 w 124"/>
                  <a:gd name="T37" fmla="*/ 179 h 107"/>
                  <a:gd name="T38" fmla="*/ 286 w 124"/>
                  <a:gd name="T39" fmla="*/ 163 h 107"/>
                  <a:gd name="T40" fmla="*/ 273 w 124"/>
                  <a:gd name="T41" fmla="*/ 144 h 107"/>
                  <a:gd name="T42" fmla="*/ 273 w 124"/>
                  <a:gd name="T43" fmla="*/ 118 h 107"/>
                  <a:gd name="T44" fmla="*/ 268 w 124"/>
                  <a:gd name="T45" fmla="*/ 83 h 107"/>
                  <a:gd name="T46" fmla="*/ 268 w 124"/>
                  <a:gd name="T47" fmla="*/ 83 h 107"/>
                  <a:gd name="T48" fmla="*/ 268 w 124"/>
                  <a:gd name="T49" fmla="*/ 83 h 107"/>
                  <a:gd name="T50" fmla="*/ 260 w 124"/>
                  <a:gd name="T51" fmla="*/ 78 h 107"/>
                  <a:gd name="T52" fmla="*/ 230 w 124"/>
                  <a:gd name="T53" fmla="*/ 75 h 107"/>
                  <a:gd name="T54" fmla="*/ 206 w 124"/>
                  <a:gd name="T55" fmla="*/ 69 h 107"/>
                  <a:gd name="T56" fmla="*/ 187 w 124"/>
                  <a:gd name="T57" fmla="*/ 64 h 107"/>
                  <a:gd name="T58" fmla="*/ 158 w 124"/>
                  <a:gd name="T59" fmla="*/ 61 h 107"/>
                  <a:gd name="T60" fmla="*/ 126 w 124"/>
                  <a:gd name="T61" fmla="*/ 43 h 107"/>
                  <a:gd name="T62" fmla="*/ 112 w 124"/>
                  <a:gd name="T63" fmla="*/ 13 h 107"/>
                  <a:gd name="T64" fmla="*/ 80 w 124"/>
                  <a:gd name="T65" fmla="*/ 24 h 107"/>
                  <a:gd name="T66" fmla="*/ 59 w 124"/>
                  <a:gd name="T67" fmla="*/ 40 h 107"/>
                  <a:gd name="T68" fmla="*/ 48 w 124"/>
                  <a:gd name="T69" fmla="*/ 45 h 107"/>
                  <a:gd name="T70" fmla="*/ 40 w 124"/>
                  <a:gd name="T71" fmla="*/ 40 h 107"/>
                  <a:gd name="T72" fmla="*/ 40 w 124"/>
                  <a:gd name="T73" fmla="*/ 40 h 107"/>
                  <a:gd name="T74" fmla="*/ 35 w 124"/>
                  <a:gd name="T75" fmla="*/ 51 h 107"/>
                  <a:gd name="T76" fmla="*/ 48 w 124"/>
                  <a:gd name="T77" fmla="*/ 72 h 107"/>
                  <a:gd name="T78" fmla="*/ 48 w 124"/>
                  <a:gd name="T79" fmla="*/ 91 h 107"/>
                  <a:gd name="T80" fmla="*/ 29 w 124"/>
                  <a:gd name="T81" fmla="*/ 112 h 107"/>
                  <a:gd name="T82" fmla="*/ 8 w 124"/>
                  <a:gd name="T83" fmla="*/ 123 h 107"/>
                  <a:gd name="T84" fmla="*/ 13 w 124"/>
                  <a:gd name="T85" fmla="*/ 134 h 107"/>
                  <a:gd name="T86" fmla="*/ 11 w 124"/>
                  <a:gd name="T87" fmla="*/ 152 h 107"/>
                  <a:gd name="T88" fmla="*/ 24 w 124"/>
                  <a:gd name="T89" fmla="*/ 160 h 107"/>
                  <a:gd name="T90" fmla="*/ 29 w 124"/>
                  <a:gd name="T91" fmla="*/ 166 h 107"/>
                  <a:gd name="T92" fmla="*/ 29 w 124"/>
                  <a:gd name="T93" fmla="*/ 187 h 107"/>
                  <a:gd name="T94" fmla="*/ 29 w 124"/>
                  <a:gd name="T95" fmla="*/ 206 h 107"/>
                  <a:gd name="T96" fmla="*/ 35 w 124"/>
                  <a:gd name="T97" fmla="*/ 219 h 107"/>
                  <a:gd name="T98" fmla="*/ 43 w 124"/>
                  <a:gd name="T99" fmla="*/ 230 h 107"/>
                  <a:gd name="T100" fmla="*/ 40 w 124"/>
                  <a:gd name="T101" fmla="*/ 233 h 10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4" h="107">
                    <a:moveTo>
                      <a:pt x="15" y="87"/>
                    </a:moveTo>
                    <a:cubicBezTo>
                      <a:pt x="18" y="88"/>
                      <a:pt x="20" y="90"/>
                      <a:pt x="21" y="91"/>
                    </a:cubicBezTo>
                    <a:cubicBezTo>
                      <a:pt x="23" y="93"/>
                      <a:pt x="29" y="97"/>
                      <a:pt x="31" y="99"/>
                    </a:cubicBezTo>
                    <a:cubicBezTo>
                      <a:pt x="33" y="101"/>
                      <a:pt x="36" y="101"/>
                      <a:pt x="40" y="101"/>
                    </a:cubicBezTo>
                    <a:cubicBezTo>
                      <a:pt x="43" y="101"/>
                      <a:pt x="41" y="101"/>
                      <a:pt x="47" y="104"/>
                    </a:cubicBezTo>
                    <a:cubicBezTo>
                      <a:pt x="52" y="107"/>
                      <a:pt x="53" y="106"/>
                      <a:pt x="56" y="107"/>
                    </a:cubicBezTo>
                    <a:cubicBezTo>
                      <a:pt x="56" y="107"/>
                      <a:pt x="56" y="107"/>
                      <a:pt x="56" y="107"/>
                    </a:cubicBezTo>
                    <a:cubicBezTo>
                      <a:pt x="58" y="105"/>
                      <a:pt x="60" y="104"/>
                      <a:pt x="61" y="103"/>
                    </a:cubicBezTo>
                    <a:cubicBezTo>
                      <a:pt x="65" y="101"/>
                      <a:pt x="69" y="99"/>
                      <a:pt x="72" y="98"/>
                    </a:cubicBezTo>
                    <a:cubicBezTo>
                      <a:pt x="75" y="97"/>
                      <a:pt x="76" y="96"/>
                      <a:pt x="80" y="95"/>
                    </a:cubicBezTo>
                    <a:cubicBezTo>
                      <a:pt x="83" y="93"/>
                      <a:pt x="82" y="92"/>
                      <a:pt x="87" y="93"/>
                    </a:cubicBezTo>
                    <a:cubicBezTo>
                      <a:pt x="92" y="94"/>
                      <a:pt x="92" y="92"/>
                      <a:pt x="94" y="95"/>
                    </a:cubicBezTo>
                    <a:cubicBezTo>
                      <a:pt x="96" y="98"/>
                      <a:pt x="97" y="99"/>
                      <a:pt x="104" y="98"/>
                    </a:cubicBezTo>
                    <a:cubicBezTo>
                      <a:pt x="109" y="98"/>
                      <a:pt x="110" y="99"/>
                      <a:pt x="117" y="97"/>
                    </a:cubicBezTo>
                    <a:cubicBezTo>
                      <a:pt x="118" y="97"/>
                      <a:pt x="118" y="97"/>
                      <a:pt x="118" y="97"/>
                    </a:cubicBezTo>
                    <a:cubicBezTo>
                      <a:pt x="118" y="97"/>
                      <a:pt x="118" y="88"/>
                      <a:pt x="120" y="87"/>
                    </a:cubicBezTo>
                    <a:cubicBezTo>
                      <a:pt x="121" y="86"/>
                      <a:pt x="124" y="84"/>
                      <a:pt x="124" y="82"/>
                    </a:cubicBezTo>
                    <a:cubicBezTo>
                      <a:pt x="124" y="80"/>
                      <a:pt x="124" y="76"/>
                      <a:pt x="121" y="75"/>
                    </a:cubicBezTo>
                    <a:cubicBezTo>
                      <a:pt x="118" y="74"/>
                      <a:pt x="114" y="68"/>
                      <a:pt x="113" y="67"/>
                    </a:cubicBezTo>
                    <a:cubicBezTo>
                      <a:pt x="112" y="66"/>
                      <a:pt x="109" y="62"/>
                      <a:pt x="107" y="61"/>
                    </a:cubicBezTo>
                    <a:cubicBezTo>
                      <a:pt x="106" y="60"/>
                      <a:pt x="102" y="56"/>
                      <a:pt x="102" y="54"/>
                    </a:cubicBezTo>
                    <a:cubicBezTo>
                      <a:pt x="102" y="52"/>
                      <a:pt x="101" y="46"/>
                      <a:pt x="102" y="44"/>
                    </a:cubicBezTo>
                    <a:cubicBezTo>
                      <a:pt x="102" y="42"/>
                      <a:pt x="103" y="33"/>
                      <a:pt x="100" y="31"/>
                    </a:cubicBezTo>
                    <a:cubicBezTo>
                      <a:pt x="100" y="31"/>
                      <a:pt x="100" y="31"/>
                      <a:pt x="100" y="31"/>
                    </a:cubicBezTo>
                    <a:cubicBezTo>
                      <a:pt x="100" y="31"/>
                      <a:pt x="100" y="31"/>
                      <a:pt x="100" y="31"/>
                    </a:cubicBezTo>
                    <a:cubicBezTo>
                      <a:pt x="99" y="30"/>
                      <a:pt x="98" y="29"/>
                      <a:pt x="97" y="29"/>
                    </a:cubicBezTo>
                    <a:cubicBezTo>
                      <a:pt x="93" y="26"/>
                      <a:pt x="91" y="27"/>
                      <a:pt x="86" y="28"/>
                    </a:cubicBezTo>
                    <a:cubicBezTo>
                      <a:pt x="82" y="29"/>
                      <a:pt x="79" y="29"/>
                      <a:pt x="77" y="26"/>
                    </a:cubicBezTo>
                    <a:cubicBezTo>
                      <a:pt x="75" y="23"/>
                      <a:pt x="74" y="24"/>
                      <a:pt x="70" y="24"/>
                    </a:cubicBezTo>
                    <a:cubicBezTo>
                      <a:pt x="66" y="24"/>
                      <a:pt x="62" y="24"/>
                      <a:pt x="59" y="23"/>
                    </a:cubicBezTo>
                    <a:cubicBezTo>
                      <a:pt x="56" y="22"/>
                      <a:pt x="52" y="18"/>
                      <a:pt x="47" y="16"/>
                    </a:cubicBezTo>
                    <a:cubicBezTo>
                      <a:pt x="42" y="14"/>
                      <a:pt x="45" y="10"/>
                      <a:pt x="42" y="5"/>
                    </a:cubicBezTo>
                    <a:cubicBezTo>
                      <a:pt x="40" y="0"/>
                      <a:pt x="34" y="9"/>
                      <a:pt x="30" y="9"/>
                    </a:cubicBezTo>
                    <a:cubicBezTo>
                      <a:pt x="26" y="9"/>
                      <a:pt x="24" y="13"/>
                      <a:pt x="22" y="15"/>
                    </a:cubicBezTo>
                    <a:cubicBezTo>
                      <a:pt x="21" y="18"/>
                      <a:pt x="19" y="19"/>
                      <a:pt x="18" y="17"/>
                    </a:cubicBezTo>
                    <a:cubicBezTo>
                      <a:pt x="17" y="17"/>
                      <a:pt x="16" y="16"/>
                      <a:pt x="15" y="15"/>
                    </a:cubicBezTo>
                    <a:cubicBezTo>
                      <a:pt x="15" y="15"/>
                      <a:pt x="15" y="15"/>
                      <a:pt x="15" y="15"/>
                    </a:cubicBezTo>
                    <a:cubicBezTo>
                      <a:pt x="15" y="16"/>
                      <a:pt x="14" y="17"/>
                      <a:pt x="13" y="19"/>
                    </a:cubicBezTo>
                    <a:cubicBezTo>
                      <a:pt x="13" y="22"/>
                      <a:pt x="18" y="25"/>
                      <a:pt x="18" y="27"/>
                    </a:cubicBezTo>
                    <a:cubicBezTo>
                      <a:pt x="19" y="29"/>
                      <a:pt x="18" y="32"/>
                      <a:pt x="18" y="34"/>
                    </a:cubicBezTo>
                    <a:cubicBezTo>
                      <a:pt x="18" y="37"/>
                      <a:pt x="14" y="40"/>
                      <a:pt x="11" y="42"/>
                    </a:cubicBezTo>
                    <a:cubicBezTo>
                      <a:pt x="8" y="43"/>
                      <a:pt x="6" y="44"/>
                      <a:pt x="3" y="46"/>
                    </a:cubicBezTo>
                    <a:cubicBezTo>
                      <a:pt x="0" y="48"/>
                      <a:pt x="4" y="49"/>
                      <a:pt x="5" y="50"/>
                    </a:cubicBezTo>
                    <a:cubicBezTo>
                      <a:pt x="7" y="52"/>
                      <a:pt x="4" y="54"/>
                      <a:pt x="4" y="57"/>
                    </a:cubicBezTo>
                    <a:cubicBezTo>
                      <a:pt x="4" y="60"/>
                      <a:pt x="6" y="60"/>
                      <a:pt x="9" y="60"/>
                    </a:cubicBezTo>
                    <a:cubicBezTo>
                      <a:pt x="11" y="59"/>
                      <a:pt x="11" y="62"/>
                      <a:pt x="11" y="62"/>
                    </a:cubicBezTo>
                    <a:cubicBezTo>
                      <a:pt x="11" y="70"/>
                      <a:pt x="11" y="70"/>
                      <a:pt x="11" y="70"/>
                    </a:cubicBezTo>
                    <a:cubicBezTo>
                      <a:pt x="11" y="70"/>
                      <a:pt x="11" y="75"/>
                      <a:pt x="11" y="77"/>
                    </a:cubicBezTo>
                    <a:cubicBezTo>
                      <a:pt x="12" y="79"/>
                      <a:pt x="12" y="81"/>
                      <a:pt x="13" y="82"/>
                    </a:cubicBezTo>
                    <a:cubicBezTo>
                      <a:pt x="13" y="84"/>
                      <a:pt x="16" y="86"/>
                      <a:pt x="16" y="86"/>
                    </a:cubicBezTo>
                    <a:cubicBezTo>
                      <a:pt x="16" y="86"/>
                      <a:pt x="16" y="86"/>
                      <a:pt x="15" y="87"/>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81" name="Freeform 69">
                <a:extLst>
                  <a:ext uri="{FF2B5EF4-FFF2-40B4-BE49-F238E27FC236}">
                    <a16:creationId xmlns:a16="http://schemas.microsoft.com/office/drawing/2014/main" id="{87EA1C31-646F-4BA2-AB56-76E63A5A3EA4}"/>
                  </a:ext>
                </a:extLst>
              </p:cNvPr>
              <p:cNvSpPr>
                <a:spLocks/>
              </p:cNvSpPr>
              <p:nvPr/>
            </p:nvSpPr>
            <p:spPr bwMode="auto">
              <a:xfrm>
                <a:off x="3926743" y="4351666"/>
                <a:ext cx="518411" cy="494815"/>
              </a:xfrm>
              <a:custGeom>
                <a:avLst/>
                <a:gdLst>
                  <a:gd name="T0" fmla="*/ 265 w 99"/>
                  <a:gd name="T1" fmla="*/ 154 h 95"/>
                  <a:gd name="T2" fmla="*/ 244 w 99"/>
                  <a:gd name="T3" fmla="*/ 170 h 95"/>
                  <a:gd name="T4" fmla="*/ 228 w 99"/>
                  <a:gd name="T5" fmla="*/ 170 h 95"/>
                  <a:gd name="T6" fmla="*/ 209 w 99"/>
                  <a:gd name="T7" fmla="*/ 170 h 95"/>
                  <a:gd name="T8" fmla="*/ 206 w 99"/>
                  <a:gd name="T9" fmla="*/ 189 h 95"/>
                  <a:gd name="T10" fmla="*/ 177 w 99"/>
                  <a:gd name="T11" fmla="*/ 224 h 95"/>
                  <a:gd name="T12" fmla="*/ 171 w 99"/>
                  <a:gd name="T13" fmla="*/ 208 h 95"/>
                  <a:gd name="T14" fmla="*/ 169 w 99"/>
                  <a:gd name="T15" fmla="*/ 192 h 95"/>
                  <a:gd name="T16" fmla="*/ 161 w 99"/>
                  <a:gd name="T17" fmla="*/ 184 h 95"/>
                  <a:gd name="T18" fmla="*/ 147 w 99"/>
                  <a:gd name="T19" fmla="*/ 176 h 95"/>
                  <a:gd name="T20" fmla="*/ 139 w 99"/>
                  <a:gd name="T21" fmla="*/ 157 h 95"/>
                  <a:gd name="T22" fmla="*/ 131 w 99"/>
                  <a:gd name="T23" fmla="*/ 152 h 95"/>
                  <a:gd name="T24" fmla="*/ 112 w 99"/>
                  <a:gd name="T25" fmla="*/ 165 h 95"/>
                  <a:gd name="T26" fmla="*/ 107 w 99"/>
                  <a:gd name="T27" fmla="*/ 192 h 95"/>
                  <a:gd name="T28" fmla="*/ 102 w 99"/>
                  <a:gd name="T29" fmla="*/ 208 h 95"/>
                  <a:gd name="T30" fmla="*/ 86 w 99"/>
                  <a:gd name="T31" fmla="*/ 216 h 95"/>
                  <a:gd name="T32" fmla="*/ 83 w 99"/>
                  <a:gd name="T33" fmla="*/ 226 h 95"/>
                  <a:gd name="T34" fmla="*/ 48 w 99"/>
                  <a:gd name="T35" fmla="*/ 226 h 95"/>
                  <a:gd name="T36" fmla="*/ 35 w 99"/>
                  <a:gd name="T37" fmla="*/ 234 h 95"/>
                  <a:gd name="T38" fmla="*/ 27 w 99"/>
                  <a:gd name="T39" fmla="*/ 240 h 95"/>
                  <a:gd name="T40" fmla="*/ 19 w 99"/>
                  <a:gd name="T41" fmla="*/ 253 h 95"/>
                  <a:gd name="T42" fmla="*/ 13 w 99"/>
                  <a:gd name="T43" fmla="*/ 245 h 95"/>
                  <a:gd name="T44" fmla="*/ 11 w 99"/>
                  <a:gd name="T45" fmla="*/ 234 h 95"/>
                  <a:gd name="T46" fmla="*/ 19 w 99"/>
                  <a:gd name="T47" fmla="*/ 221 h 95"/>
                  <a:gd name="T48" fmla="*/ 13 w 99"/>
                  <a:gd name="T49" fmla="*/ 202 h 95"/>
                  <a:gd name="T50" fmla="*/ 3 w 99"/>
                  <a:gd name="T51" fmla="*/ 178 h 95"/>
                  <a:gd name="T52" fmla="*/ 3 w 99"/>
                  <a:gd name="T53" fmla="*/ 157 h 95"/>
                  <a:gd name="T54" fmla="*/ 3 w 99"/>
                  <a:gd name="T55" fmla="*/ 136 h 95"/>
                  <a:gd name="T56" fmla="*/ 8 w 99"/>
                  <a:gd name="T57" fmla="*/ 117 h 95"/>
                  <a:gd name="T58" fmla="*/ 21 w 99"/>
                  <a:gd name="T59" fmla="*/ 107 h 95"/>
                  <a:gd name="T60" fmla="*/ 27 w 99"/>
                  <a:gd name="T61" fmla="*/ 64 h 95"/>
                  <a:gd name="T62" fmla="*/ 37 w 99"/>
                  <a:gd name="T63" fmla="*/ 53 h 95"/>
                  <a:gd name="T64" fmla="*/ 48 w 99"/>
                  <a:gd name="T65" fmla="*/ 37 h 95"/>
                  <a:gd name="T66" fmla="*/ 54 w 99"/>
                  <a:gd name="T67" fmla="*/ 24 h 95"/>
                  <a:gd name="T68" fmla="*/ 75 w 99"/>
                  <a:gd name="T69" fmla="*/ 21 h 95"/>
                  <a:gd name="T70" fmla="*/ 88 w 99"/>
                  <a:gd name="T71" fmla="*/ 24 h 95"/>
                  <a:gd name="T72" fmla="*/ 94 w 99"/>
                  <a:gd name="T73" fmla="*/ 11 h 95"/>
                  <a:gd name="T74" fmla="*/ 99 w 99"/>
                  <a:gd name="T75" fmla="*/ 0 h 95"/>
                  <a:gd name="T76" fmla="*/ 99 w 99"/>
                  <a:gd name="T77" fmla="*/ 0 h 95"/>
                  <a:gd name="T78" fmla="*/ 115 w 99"/>
                  <a:gd name="T79" fmla="*/ 11 h 95"/>
                  <a:gd name="T80" fmla="*/ 142 w 99"/>
                  <a:gd name="T81" fmla="*/ 32 h 95"/>
                  <a:gd name="T82" fmla="*/ 166 w 99"/>
                  <a:gd name="T83" fmla="*/ 37 h 95"/>
                  <a:gd name="T84" fmla="*/ 185 w 99"/>
                  <a:gd name="T85" fmla="*/ 45 h 95"/>
                  <a:gd name="T86" fmla="*/ 217 w 99"/>
                  <a:gd name="T87" fmla="*/ 53 h 95"/>
                  <a:gd name="T88" fmla="*/ 238 w 99"/>
                  <a:gd name="T89" fmla="*/ 69 h 95"/>
                  <a:gd name="T90" fmla="*/ 249 w 99"/>
                  <a:gd name="T91" fmla="*/ 101 h 95"/>
                  <a:gd name="T92" fmla="*/ 265 w 99"/>
                  <a:gd name="T93" fmla="*/ 133 h 95"/>
                  <a:gd name="T94" fmla="*/ 265 w 99"/>
                  <a:gd name="T95" fmla="*/ 154 h 9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99" h="95">
                    <a:moveTo>
                      <a:pt x="99" y="58"/>
                    </a:moveTo>
                    <a:cubicBezTo>
                      <a:pt x="91" y="64"/>
                      <a:pt x="91" y="64"/>
                      <a:pt x="91" y="64"/>
                    </a:cubicBezTo>
                    <a:cubicBezTo>
                      <a:pt x="91" y="64"/>
                      <a:pt x="86" y="64"/>
                      <a:pt x="85" y="64"/>
                    </a:cubicBezTo>
                    <a:cubicBezTo>
                      <a:pt x="83" y="64"/>
                      <a:pt x="79" y="62"/>
                      <a:pt x="78" y="64"/>
                    </a:cubicBezTo>
                    <a:cubicBezTo>
                      <a:pt x="78" y="66"/>
                      <a:pt x="77" y="71"/>
                      <a:pt x="77" y="71"/>
                    </a:cubicBezTo>
                    <a:cubicBezTo>
                      <a:pt x="77" y="72"/>
                      <a:pt x="69" y="83"/>
                      <a:pt x="66" y="84"/>
                    </a:cubicBezTo>
                    <a:cubicBezTo>
                      <a:pt x="66" y="84"/>
                      <a:pt x="65" y="80"/>
                      <a:pt x="64" y="78"/>
                    </a:cubicBezTo>
                    <a:cubicBezTo>
                      <a:pt x="63" y="76"/>
                      <a:pt x="62" y="74"/>
                      <a:pt x="63" y="72"/>
                    </a:cubicBezTo>
                    <a:cubicBezTo>
                      <a:pt x="63" y="71"/>
                      <a:pt x="62" y="69"/>
                      <a:pt x="60" y="69"/>
                    </a:cubicBezTo>
                    <a:cubicBezTo>
                      <a:pt x="59" y="68"/>
                      <a:pt x="56" y="67"/>
                      <a:pt x="55" y="66"/>
                    </a:cubicBezTo>
                    <a:cubicBezTo>
                      <a:pt x="54" y="65"/>
                      <a:pt x="52" y="60"/>
                      <a:pt x="52" y="59"/>
                    </a:cubicBezTo>
                    <a:cubicBezTo>
                      <a:pt x="52" y="58"/>
                      <a:pt x="51" y="56"/>
                      <a:pt x="49" y="57"/>
                    </a:cubicBezTo>
                    <a:cubicBezTo>
                      <a:pt x="47" y="57"/>
                      <a:pt x="43" y="61"/>
                      <a:pt x="42" y="62"/>
                    </a:cubicBezTo>
                    <a:cubicBezTo>
                      <a:pt x="42" y="63"/>
                      <a:pt x="40" y="70"/>
                      <a:pt x="40" y="72"/>
                    </a:cubicBezTo>
                    <a:cubicBezTo>
                      <a:pt x="41" y="73"/>
                      <a:pt x="40" y="76"/>
                      <a:pt x="38" y="78"/>
                    </a:cubicBezTo>
                    <a:cubicBezTo>
                      <a:pt x="37" y="79"/>
                      <a:pt x="33" y="79"/>
                      <a:pt x="32" y="81"/>
                    </a:cubicBezTo>
                    <a:cubicBezTo>
                      <a:pt x="31" y="84"/>
                      <a:pt x="31" y="85"/>
                      <a:pt x="31" y="85"/>
                    </a:cubicBezTo>
                    <a:cubicBezTo>
                      <a:pt x="31" y="85"/>
                      <a:pt x="20" y="83"/>
                      <a:pt x="18" y="85"/>
                    </a:cubicBezTo>
                    <a:cubicBezTo>
                      <a:pt x="16" y="87"/>
                      <a:pt x="14" y="87"/>
                      <a:pt x="13" y="88"/>
                    </a:cubicBezTo>
                    <a:cubicBezTo>
                      <a:pt x="12" y="88"/>
                      <a:pt x="10" y="88"/>
                      <a:pt x="10" y="90"/>
                    </a:cubicBezTo>
                    <a:cubicBezTo>
                      <a:pt x="10" y="92"/>
                      <a:pt x="10" y="95"/>
                      <a:pt x="7" y="95"/>
                    </a:cubicBezTo>
                    <a:cubicBezTo>
                      <a:pt x="5" y="94"/>
                      <a:pt x="5" y="93"/>
                      <a:pt x="5" y="92"/>
                    </a:cubicBezTo>
                    <a:cubicBezTo>
                      <a:pt x="5" y="90"/>
                      <a:pt x="3" y="90"/>
                      <a:pt x="4" y="88"/>
                    </a:cubicBezTo>
                    <a:cubicBezTo>
                      <a:pt x="6" y="86"/>
                      <a:pt x="7" y="86"/>
                      <a:pt x="7" y="83"/>
                    </a:cubicBezTo>
                    <a:cubicBezTo>
                      <a:pt x="7" y="80"/>
                      <a:pt x="6" y="77"/>
                      <a:pt x="5" y="76"/>
                    </a:cubicBezTo>
                    <a:cubicBezTo>
                      <a:pt x="4" y="74"/>
                      <a:pt x="0" y="70"/>
                      <a:pt x="1" y="67"/>
                    </a:cubicBezTo>
                    <a:cubicBezTo>
                      <a:pt x="2" y="65"/>
                      <a:pt x="2" y="63"/>
                      <a:pt x="1" y="59"/>
                    </a:cubicBezTo>
                    <a:cubicBezTo>
                      <a:pt x="0" y="56"/>
                      <a:pt x="1" y="52"/>
                      <a:pt x="1" y="51"/>
                    </a:cubicBezTo>
                    <a:cubicBezTo>
                      <a:pt x="2" y="50"/>
                      <a:pt x="3" y="46"/>
                      <a:pt x="3" y="44"/>
                    </a:cubicBezTo>
                    <a:cubicBezTo>
                      <a:pt x="3" y="43"/>
                      <a:pt x="7" y="42"/>
                      <a:pt x="8" y="40"/>
                    </a:cubicBezTo>
                    <a:cubicBezTo>
                      <a:pt x="10" y="39"/>
                      <a:pt x="10" y="25"/>
                      <a:pt x="10" y="24"/>
                    </a:cubicBezTo>
                    <a:cubicBezTo>
                      <a:pt x="10" y="23"/>
                      <a:pt x="12" y="22"/>
                      <a:pt x="14" y="20"/>
                    </a:cubicBezTo>
                    <a:cubicBezTo>
                      <a:pt x="16" y="18"/>
                      <a:pt x="17" y="15"/>
                      <a:pt x="18" y="14"/>
                    </a:cubicBezTo>
                    <a:cubicBezTo>
                      <a:pt x="19" y="13"/>
                      <a:pt x="19" y="11"/>
                      <a:pt x="20" y="9"/>
                    </a:cubicBezTo>
                    <a:cubicBezTo>
                      <a:pt x="21" y="7"/>
                      <a:pt x="26" y="7"/>
                      <a:pt x="28" y="8"/>
                    </a:cubicBezTo>
                    <a:cubicBezTo>
                      <a:pt x="30" y="9"/>
                      <a:pt x="31" y="11"/>
                      <a:pt x="33" y="9"/>
                    </a:cubicBezTo>
                    <a:cubicBezTo>
                      <a:pt x="34" y="8"/>
                      <a:pt x="34" y="8"/>
                      <a:pt x="35" y="4"/>
                    </a:cubicBezTo>
                    <a:cubicBezTo>
                      <a:pt x="36" y="3"/>
                      <a:pt x="37" y="1"/>
                      <a:pt x="37" y="0"/>
                    </a:cubicBezTo>
                    <a:cubicBezTo>
                      <a:pt x="37" y="0"/>
                      <a:pt x="37" y="0"/>
                      <a:pt x="37" y="0"/>
                    </a:cubicBezTo>
                    <a:cubicBezTo>
                      <a:pt x="40" y="1"/>
                      <a:pt x="42" y="3"/>
                      <a:pt x="43" y="4"/>
                    </a:cubicBezTo>
                    <a:cubicBezTo>
                      <a:pt x="45" y="6"/>
                      <a:pt x="51" y="10"/>
                      <a:pt x="53" y="12"/>
                    </a:cubicBezTo>
                    <a:cubicBezTo>
                      <a:pt x="55" y="14"/>
                      <a:pt x="58" y="14"/>
                      <a:pt x="62" y="14"/>
                    </a:cubicBezTo>
                    <a:cubicBezTo>
                      <a:pt x="65" y="14"/>
                      <a:pt x="63" y="14"/>
                      <a:pt x="69" y="17"/>
                    </a:cubicBezTo>
                    <a:cubicBezTo>
                      <a:pt x="75" y="20"/>
                      <a:pt x="75" y="19"/>
                      <a:pt x="81" y="20"/>
                    </a:cubicBezTo>
                    <a:cubicBezTo>
                      <a:pt x="87" y="22"/>
                      <a:pt x="86" y="22"/>
                      <a:pt x="89" y="26"/>
                    </a:cubicBezTo>
                    <a:cubicBezTo>
                      <a:pt x="93" y="31"/>
                      <a:pt x="92" y="34"/>
                      <a:pt x="93" y="38"/>
                    </a:cubicBezTo>
                    <a:cubicBezTo>
                      <a:pt x="93" y="42"/>
                      <a:pt x="93" y="48"/>
                      <a:pt x="99" y="50"/>
                    </a:cubicBezTo>
                    <a:cubicBezTo>
                      <a:pt x="99" y="58"/>
                      <a:pt x="99" y="58"/>
                      <a:pt x="99" y="58"/>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82" name="Freeform 70">
                <a:extLst>
                  <a:ext uri="{FF2B5EF4-FFF2-40B4-BE49-F238E27FC236}">
                    <a16:creationId xmlns:a16="http://schemas.microsoft.com/office/drawing/2014/main" id="{50329E5B-9BAF-47D3-B970-F374344E1E44}"/>
                  </a:ext>
                </a:extLst>
              </p:cNvPr>
              <p:cNvSpPr>
                <a:spLocks/>
              </p:cNvSpPr>
              <p:nvPr/>
            </p:nvSpPr>
            <p:spPr bwMode="auto">
              <a:xfrm>
                <a:off x="4335603" y="4377091"/>
                <a:ext cx="559493" cy="381379"/>
              </a:xfrm>
              <a:custGeom>
                <a:avLst/>
                <a:gdLst>
                  <a:gd name="T0" fmla="*/ 281 w 107"/>
                  <a:gd name="T1" fmla="*/ 43 h 73"/>
                  <a:gd name="T2" fmla="*/ 273 w 107"/>
                  <a:gd name="T3" fmla="*/ 45 h 73"/>
                  <a:gd name="T4" fmla="*/ 257 w 107"/>
                  <a:gd name="T5" fmla="*/ 51 h 73"/>
                  <a:gd name="T6" fmla="*/ 249 w 107"/>
                  <a:gd name="T7" fmla="*/ 40 h 73"/>
                  <a:gd name="T8" fmla="*/ 254 w 107"/>
                  <a:gd name="T9" fmla="*/ 27 h 73"/>
                  <a:gd name="T10" fmla="*/ 262 w 107"/>
                  <a:gd name="T11" fmla="*/ 19 h 73"/>
                  <a:gd name="T12" fmla="*/ 254 w 107"/>
                  <a:gd name="T13" fmla="*/ 13 h 73"/>
                  <a:gd name="T14" fmla="*/ 246 w 107"/>
                  <a:gd name="T15" fmla="*/ 11 h 73"/>
                  <a:gd name="T16" fmla="*/ 233 w 107"/>
                  <a:gd name="T17" fmla="*/ 19 h 73"/>
                  <a:gd name="T18" fmla="*/ 227 w 107"/>
                  <a:gd name="T19" fmla="*/ 5 h 73"/>
                  <a:gd name="T20" fmla="*/ 206 w 107"/>
                  <a:gd name="T21" fmla="*/ 8 h 73"/>
                  <a:gd name="T22" fmla="*/ 195 w 107"/>
                  <a:gd name="T23" fmla="*/ 19 h 73"/>
                  <a:gd name="T24" fmla="*/ 166 w 107"/>
                  <a:gd name="T25" fmla="*/ 13 h 73"/>
                  <a:gd name="T26" fmla="*/ 166 w 107"/>
                  <a:gd name="T27" fmla="*/ 13 h 73"/>
                  <a:gd name="T28" fmla="*/ 166 w 107"/>
                  <a:gd name="T29" fmla="*/ 13 h 73"/>
                  <a:gd name="T30" fmla="*/ 128 w 107"/>
                  <a:gd name="T31" fmla="*/ 19 h 73"/>
                  <a:gd name="T32" fmla="*/ 102 w 107"/>
                  <a:gd name="T33" fmla="*/ 8 h 73"/>
                  <a:gd name="T34" fmla="*/ 83 w 107"/>
                  <a:gd name="T35" fmla="*/ 3 h 73"/>
                  <a:gd name="T36" fmla="*/ 64 w 107"/>
                  <a:gd name="T37" fmla="*/ 8 h 73"/>
                  <a:gd name="T38" fmla="*/ 43 w 107"/>
                  <a:gd name="T39" fmla="*/ 16 h 73"/>
                  <a:gd name="T40" fmla="*/ 13 w 107"/>
                  <a:gd name="T41" fmla="*/ 32 h 73"/>
                  <a:gd name="T42" fmla="*/ 0 w 107"/>
                  <a:gd name="T43" fmla="*/ 40 h 73"/>
                  <a:gd name="T44" fmla="*/ 8 w 107"/>
                  <a:gd name="T45" fmla="*/ 43 h 73"/>
                  <a:gd name="T46" fmla="*/ 29 w 107"/>
                  <a:gd name="T47" fmla="*/ 59 h 73"/>
                  <a:gd name="T48" fmla="*/ 40 w 107"/>
                  <a:gd name="T49" fmla="*/ 91 h 73"/>
                  <a:gd name="T50" fmla="*/ 56 w 107"/>
                  <a:gd name="T51" fmla="*/ 120 h 73"/>
                  <a:gd name="T52" fmla="*/ 56 w 107"/>
                  <a:gd name="T53" fmla="*/ 142 h 73"/>
                  <a:gd name="T54" fmla="*/ 59 w 107"/>
                  <a:gd name="T55" fmla="*/ 142 h 73"/>
                  <a:gd name="T56" fmla="*/ 75 w 107"/>
                  <a:gd name="T57" fmla="*/ 168 h 73"/>
                  <a:gd name="T58" fmla="*/ 104 w 107"/>
                  <a:gd name="T59" fmla="*/ 171 h 73"/>
                  <a:gd name="T60" fmla="*/ 104 w 107"/>
                  <a:gd name="T61" fmla="*/ 158 h 73"/>
                  <a:gd name="T62" fmla="*/ 123 w 107"/>
                  <a:gd name="T63" fmla="*/ 160 h 73"/>
                  <a:gd name="T64" fmla="*/ 123 w 107"/>
                  <a:gd name="T65" fmla="*/ 171 h 73"/>
                  <a:gd name="T66" fmla="*/ 126 w 107"/>
                  <a:gd name="T67" fmla="*/ 179 h 73"/>
                  <a:gd name="T68" fmla="*/ 144 w 107"/>
                  <a:gd name="T69" fmla="*/ 187 h 73"/>
                  <a:gd name="T70" fmla="*/ 152 w 107"/>
                  <a:gd name="T71" fmla="*/ 195 h 73"/>
                  <a:gd name="T72" fmla="*/ 182 w 107"/>
                  <a:gd name="T73" fmla="*/ 176 h 73"/>
                  <a:gd name="T74" fmla="*/ 190 w 107"/>
                  <a:gd name="T75" fmla="*/ 163 h 73"/>
                  <a:gd name="T76" fmla="*/ 211 w 107"/>
                  <a:gd name="T77" fmla="*/ 158 h 73"/>
                  <a:gd name="T78" fmla="*/ 241 w 107"/>
                  <a:gd name="T79" fmla="*/ 142 h 73"/>
                  <a:gd name="T80" fmla="*/ 246 w 107"/>
                  <a:gd name="T81" fmla="*/ 134 h 73"/>
                  <a:gd name="T82" fmla="*/ 238 w 107"/>
                  <a:gd name="T83" fmla="*/ 118 h 73"/>
                  <a:gd name="T84" fmla="*/ 251 w 107"/>
                  <a:gd name="T85" fmla="*/ 96 h 73"/>
                  <a:gd name="T86" fmla="*/ 262 w 107"/>
                  <a:gd name="T87" fmla="*/ 93 h 73"/>
                  <a:gd name="T88" fmla="*/ 270 w 107"/>
                  <a:gd name="T89" fmla="*/ 75 h 73"/>
                  <a:gd name="T90" fmla="*/ 286 w 107"/>
                  <a:gd name="T91" fmla="*/ 59 h 73"/>
                  <a:gd name="T92" fmla="*/ 286 w 107"/>
                  <a:gd name="T93" fmla="*/ 51 h 73"/>
                  <a:gd name="T94" fmla="*/ 281 w 107"/>
                  <a:gd name="T95" fmla="*/ 43 h 7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07" h="73">
                    <a:moveTo>
                      <a:pt x="105" y="16"/>
                    </a:moveTo>
                    <a:cubicBezTo>
                      <a:pt x="104" y="15"/>
                      <a:pt x="104" y="16"/>
                      <a:pt x="102" y="17"/>
                    </a:cubicBezTo>
                    <a:cubicBezTo>
                      <a:pt x="100" y="18"/>
                      <a:pt x="97" y="20"/>
                      <a:pt x="96" y="19"/>
                    </a:cubicBezTo>
                    <a:cubicBezTo>
                      <a:pt x="95" y="18"/>
                      <a:pt x="93" y="16"/>
                      <a:pt x="93" y="15"/>
                    </a:cubicBezTo>
                    <a:cubicBezTo>
                      <a:pt x="93" y="13"/>
                      <a:pt x="93" y="11"/>
                      <a:pt x="95" y="10"/>
                    </a:cubicBezTo>
                    <a:cubicBezTo>
                      <a:pt x="97" y="9"/>
                      <a:pt x="98" y="7"/>
                      <a:pt x="98" y="7"/>
                    </a:cubicBezTo>
                    <a:cubicBezTo>
                      <a:pt x="98" y="7"/>
                      <a:pt x="96" y="5"/>
                      <a:pt x="95" y="5"/>
                    </a:cubicBezTo>
                    <a:cubicBezTo>
                      <a:pt x="93" y="4"/>
                      <a:pt x="92" y="4"/>
                      <a:pt x="92" y="4"/>
                    </a:cubicBezTo>
                    <a:cubicBezTo>
                      <a:pt x="87" y="7"/>
                      <a:pt x="87" y="7"/>
                      <a:pt x="87" y="7"/>
                    </a:cubicBezTo>
                    <a:cubicBezTo>
                      <a:pt x="87" y="7"/>
                      <a:pt x="86" y="3"/>
                      <a:pt x="85" y="2"/>
                    </a:cubicBezTo>
                    <a:cubicBezTo>
                      <a:pt x="83" y="1"/>
                      <a:pt x="79" y="1"/>
                      <a:pt x="77" y="3"/>
                    </a:cubicBezTo>
                    <a:cubicBezTo>
                      <a:pt x="75" y="5"/>
                      <a:pt x="74" y="7"/>
                      <a:pt x="73" y="7"/>
                    </a:cubicBezTo>
                    <a:cubicBezTo>
                      <a:pt x="72" y="7"/>
                      <a:pt x="62" y="5"/>
                      <a:pt x="62" y="5"/>
                    </a:cubicBezTo>
                    <a:cubicBezTo>
                      <a:pt x="62" y="5"/>
                      <a:pt x="62" y="5"/>
                      <a:pt x="62" y="5"/>
                    </a:cubicBezTo>
                    <a:cubicBezTo>
                      <a:pt x="62" y="5"/>
                      <a:pt x="62" y="5"/>
                      <a:pt x="62" y="5"/>
                    </a:cubicBezTo>
                    <a:cubicBezTo>
                      <a:pt x="54" y="8"/>
                      <a:pt x="53" y="6"/>
                      <a:pt x="48" y="7"/>
                    </a:cubicBezTo>
                    <a:cubicBezTo>
                      <a:pt x="41" y="8"/>
                      <a:pt x="40" y="6"/>
                      <a:pt x="38" y="3"/>
                    </a:cubicBezTo>
                    <a:cubicBezTo>
                      <a:pt x="36" y="1"/>
                      <a:pt x="36" y="2"/>
                      <a:pt x="31" y="1"/>
                    </a:cubicBezTo>
                    <a:cubicBezTo>
                      <a:pt x="26" y="0"/>
                      <a:pt x="27" y="2"/>
                      <a:pt x="24" y="3"/>
                    </a:cubicBezTo>
                    <a:cubicBezTo>
                      <a:pt x="20" y="4"/>
                      <a:pt x="19" y="5"/>
                      <a:pt x="16" y="6"/>
                    </a:cubicBezTo>
                    <a:cubicBezTo>
                      <a:pt x="13" y="7"/>
                      <a:pt x="9" y="9"/>
                      <a:pt x="5" y="12"/>
                    </a:cubicBezTo>
                    <a:cubicBezTo>
                      <a:pt x="4" y="12"/>
                      <a:pt x="2" y="14"/>
                      <a:pt x="0" y="15"/>
                    </a:cubicBezTo>
                    <a:cubicBezTo>
                      <a:pt x="1" y="15"/>
                      <a:pt x="2" y="15"/>
                      <a:pt x="3" y="16"/>
                    </a:cubicBezTo>
                    <a:cubicBezTo>
                      <a:pt x="9" y="18"/>
                      <a:pt x="8" y="17"/>
                      <a:pt x="11" y="22"/>
                    </a:cubicBezTo>
                    <a:cubicBezTo>
                      <a:pt x="15" y="26"/>
                      <a:pt x="14" y="29"/>
                      <a:pt x="15" y="34"/>
                    </a:cubicBezTo>
                    <a:cubicBezTo>
                      <a:pt x="15" y="38"/>
                      <a:pt x="15" y="43"/>
                      <a:pt x="21" y="45"/>
                    </a:cubicBezTo>
                    <a:cubicBezTo>
                      <a:pt x="21" y="53"/>
                      <a:pt x="21" y="53"/>
                      <a:pt x="21" y="53"/>
                    </a:cubicBezTo>
                    <a:cubicBezTo>
                      <a:pt x="22" y="53"/>
                      <a:pt x="22" y="53"/>
                      <a:pt x="22" y="53"/>
                    </a:cubicBezTo>
                    <a:cubicBezTo>
                      <a:pt x="23" y="53"/>
                      <a:pt x="26" y="61"/>
                      <a:pt x="28" y="63"/>
                    </a:cubicBezTo>
                    <a:cubicBezTo>
                      <a:pt x="29" y="66"/>
                      <a:pt x="38" y="64"/>
                      <a:pt x="39" y="64"/>
                    </a:cubicBezTo>
                    <a:cubicBezTo>
                      <a:pt x="39" y="63"/>
                      <a:pt x="38" y="61"/>
                      <a:pt x="39" y="59"/>
                    </a:cubicBezTo>
                    <a:cubicBezTo>
                      <a:pt x="41" y="57"/>
                      <a:pt x="46" y="60"/>
                      <a:pt x="46" y="60"/>
                    </a:cubicBezTo>
                    <a:cubicBezTo>
                      <a:pt x="46" y="60"/>
                      <a:pt x="46" y="62"/>
                      <a:pt x="46" y="64"/>
                    </a:cubicBezTo>
                    <a:cubicBezTo>
                      <a:pt x="46" y="65"/>
                      <a:pt x="46" y="67"/>
                      <a:pt x="47" y="67"/>
                    </a:cubicBezTo>
                    <a:cubicBezTo>
                      <a:pt x="49" y="67"/>
                      <a:pt x="53" y="69"/>
                      <a:pt x="54" y="70"/>
                    </a:cubicBezTo>
                    <a:cubicBezTo>
                      <a:pt x="55" y="70"/>
                      <a:pt x="57" y="73"/>
                      <a:pt x="57" y="73"/>
                    </a:cubicBezTo>
                    <a:cubicBezTo>
                      <a:pt x="68" y="66"/>
                      <a:pt x="68" y="66"/>
                      <a:pt x="68" y="66"/>
                    </a:cubicBezTo>
                    <a:cubicBezTo>
                      <a:pt x="68" y="66"/>
                      <a:pt x="68" y="61"/>
                      <a:pt x="71" y="61"/>
                    </a:cubicBezTo>
                    <a:cubicBezTo>
                      <a:pt x="73" y="61"/>
                      <a:pt x="77" y="61"/>
                      <a:pt x="79" y="59"/>
                    </a:cubicBezTo>
                    <a:cubicBezTo>
                      <a:pt x="81" y="58"/>
                      <a:pt x="88" y="55"/>
                      <a:pt x="90" y="53"/>
                    </a:cubicBezTo>
                    <a:cubicBezTo>
                      <a:pt x="91" y="52"/>
                      <a:pt x="92" y="51"/>
                      <a:pt x="92" y="50"/>
                    </a:cubicBezTo>
                    <a:cubicBezTo>
                      <a:pt x="93" y="49"/>
                      <a:pt x="88" y="49"/>
                      <a:pt x="89" y="44"/>
                    </a:cubicBezTo>
                    <a:cubicBezTo>
                      <a:pt x="91" y="40"/>
                      <a:pt x="93" y="36"/>
                      <a:pt x="94" y="36"/>
                    </a:cubicBezTo>
                    <a:cubicBezTo>
                      <a:pt x="96" y="36"/>
                      <a:pt x="98" y="38"/>
                      <a:pt x="98" y="35"/>
                    </a:cubicBezTo>
                    <a:cubicBezTo>
                      <a:pt x="98" y="32"/>
                      <a:pt x="98" y="30"/>
                      <a:pt x="101" y="28"/>
                    </a:cubicBezTo>
                    <a:cubicBezTo>
                      <a:pt x="104" y="26"/>
                      <a:pt x="106" y="24"/>
                      <a:pt x="107" y="22"/>
                    </a:cubicBezTo>
                    <a:cubicBezTo>
                      <a:pt x="107" y="21"/>
                      <a:pt x="107" y="20"/>
                      <a:pt x="107" y="19"/>
                    </a:cubicBezTo>
                    <a:cubicBezTo>
                      <a:pt x="107" y="19"/>
                      <a:pt x="106" y="16"/>
                      <a:pt x="105" y="16"/>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83" name="Freeform 71">
                <a:extLst>
                  <a:ext uri="{FF2B5EF4-FFF2-40B4-BE49-F238E27FC236}">
                    <a16:creationId xmlns:a16="http://schemas.microsoft.com/office/drawing/2014/main" id="{E00C506F-C2D2-4471-A6D0-107BDF9DA6A6}"/>
                  </a:ext>
                </a:extLst>
              </p:cNvPr>
              <p:cNvSpPr>
                <a:spLocks/>
              </p:cNvSpPr>
              <p:nvPr/>
            </p:nvSpPr>
            <p:spPr bwMode="auto">
              <a:xfrm>
                <a:off x="4564487" y="3876409"/>
                <a:ext cx="446029" cy="606295"/>
              </a:xfrm>
              <a:custGeom>
                <a:avLst/>
                <a:gdLst>
                  <a:gd name="T0" fmla="*/ 166 w 85"/>
                  <a:gd name="T1" fmla="*/ 302 h 116"/>
                  <a:gd name="T2" fmla="*/ 180 w 85"/>
                  <a:gd name="T3" fmla="*/ 291 h 116"/>
                  <a:gd name="T4" fmla="*/ 188 w 85"/>
                  <a:gd name="T5" fmla="*/ 286 h 116"/>
                  <a:gd name="T6" fmla="*/ 207 w 85"/>
                  <a:gd name="T7" fmla="*/ 275 h 116"/>
                  <a:gd name="T8" fmla="*/ 220 w 85"/>
                  <a:gd name="T9" fmla="*/ 262 h 116"/>
                  <a:gd name="T10" fmla="*/ 225 w 85"/>
                  <a:gd name="T11" fmla="*/ 243 h 116"/>
                  <a:gd name="T12" fmla="*/ 225 w 85"/>
                  <a:gd name="T13" fmla="*/ 219 h 116"/>
                  <a:gd name="T14" fmla="*/ 207 w 85"/>
                  <a:gd name="T15" fmla="*/ 208 h 116"/>
                  <a:gd name="T16" fmla="*/ 188 w 85"/>
                  <a:gd name="T17" fmla="*/ 206 h 116"/>
                  <a:gd name="T18" fmla="*/ 161 w 85"/>
                  <a:gd name="T19" fmla="*/ 198 h 116"/>
                  <a:gd name="T20" fmla="*/ 158 w 85"/>
                  <a:gd name="T21" fmla="*/ 182 h 116"/>
                  <a:gd name="T22" fmla="*/ 150 w 85"/>
                  <a:gd name="T23" fmla="*/ 168 h 116"/>
                  <a:gd name="T24" fmla="*/ 150 w 85"/>
                  <a:gd name="T25" fmla="*/ 150 h 116"/>
                  <a:gd name="T26" fmla="*/ 148 w 85"/>
                  <a:gd name="T27" fmla="*/ 128 h 116"/>
                  <a:gd name="T28" fmla="*/ 139 w 85"/>
                  <a:gd name="T29" fmla="*/ 110 h 116"/>
                  <a:gd name="T30" fmla="*/ 139 w 85"/>
                  <a:gd name="T31" fmla="*/ 80 h 116"/>
                  <a:gd name="T32" fmla="*/ 153 w 85"/>
                  <a:gd name="T33" fmla="*/ 40 h 116"/>
                  <a:gd name="T34" fmla="*/ 150 w 85"/>
                  <a:gd name="T35" fmla="*/ 21 h 116"/>
                  <a:gd name="T36" fmla="*/ 150 w 85"/>
                  <a:gd name="T37" fmla="*/ 21 h 116"/>
                  <a:gd name="T38" fmla="*/ 150 w 85"/>
                  <a:gd name="T39" fmla="*/ 27 h 116"/>
                  <a:gd name="T40" fmla="*/ 126 w 85"/>
                  <a:gd name="T41" fmla="*/ 32 h 116"/>
                  <a:gd name="T42" fmla="*/ 113 w 85"/>
                  <a:gd name="T43" fmla="*/ 35 h 116"/>
                  <a:gd name="T44" fmla="*/ 91 w 85"/>
                  <a:gd name="T45" fmla="*/ 37 h 116"/>
                  <a:gd name="T46" fmla="*/ 51 w 85"/>
                  <a:gd name="T47" fmla="*/ 35 h 116"/>
                  <a:gd name="T48" fmla="*/ 48 w 85"/>
                  <a:gd name="T49" fmla="*/ 0 h 116"/>
                  <a:gd name="T50" fmla="*/ 24 w 85"/>
                  <a:gd name="T51" fmla="*/ 13 h 116"/>
                  <a:gd name="T52" fmla="*/ 16 w 85"/>
                  <a:gd name="T53" fmla="*/ 24 h 116"/>
                  <a:gd name="T54" fmla="*/ 19 w 85"/>
                  <a:gd name="T55" fmla="*/ 48 h 116"/>
                  <a:gd name="T56" fmla="*/ 21 w 85"/>
                  <a:gd name="T57" fmla="*/ 64 h 116"/>
                  <a:gd name="T58" fmla="*/ 21 w 85"/>
                  <a:gd name="T59" fmla="*/ 78 h 116"/>
                  <a:gd name="T60" fmla="*/ 11 w 85"/>
                  <a:gd name="T61" fmla="*/ 86 h 116"/>
                  <a:gd name="T62" fmla="*/ 0 w 85"/>
                  <a:gd name="T63" fmla="*/ 94 h 116"/>
                  <a:gd name="T64" fmla="*/ 5 w 85"/>
                  <a:gd name="T65" fmla="*/ 128 h 116"/>
                  <a:gd name="T66" fmla="*/ 5 w 85"/>
                  <a:gd name="T67" fmla="*/ 158 h 116"/>
                  <a:gd name="T68" fmla="*/ 19 w 85"/>
                  <a:gd name="T69" fmla="*/ 174 h 116"/>
                  <a:gd name="T70" fmla="*/ 35 w 85"/>
                  <a:gd name="T71" fmla="*/ 190 h 116"/>
                  <a:gd name="T72" fmla="*/ 56 w 85"/>
                  <a:gd name="T73" fmla="*/ 211 h 116"/>
                  <a:gd name="T74" fmla="*/ 64 w 85"/>
                  <a:gd name="T75" fmla="*/ 233 h 116"/>
                  <a:gd name="T76" fmla="*/ 54 w 85"/>
                  <a:gd name="T77" fmla="*/ 243 h 116"/>
                  <a:gd name="T78" fmla="*/ 48 w 85"/>
                  <a:gd name="T79" fmla="*/ 270 h 116"/>
                  <a:gd name="T80" fmla="*/ 78 w 85"/>
                  <a:gd name="T81" fmla="*/ 275 h 116"/>
                  <a:gd name="T82" fmla="*/ 89 w 85"/>
                  <a:gd name="T83" fmla="*/ 265 h 116"/>
                  <a:gd name="T84" fmla="*/ 110 w 85"/>
                  <a:gd name="T85" fmla="*/ 262 h 116"/>
                  <a:gd name="T86" fmla="*/ 115 w 85"/>
                  <a:gd name="T87" fmla="*/ 275 h 116"/>
                  <a:gd name="T88" fmla="*/ 129 w 85"/>
                  <a:gd name="T89" fmla="*/ 267 h 116"/>
                  <a:gd name="T90" fmla="*/ 137 w 85"/>
                  <a:gd name="T91" fmla="*/ 270 h 116"/>
                  <a:gd name="T92" fmla="*/ 145 w 85"/>
                  <a:gd name="T93" fmla="*/ 275 h 116"/>
                  <a:gd name="T94" fmla="*/ 137 w 85"/>
                  <a:gd name="T95" fmla="*/ 283 h 116"/>
                  <a:gd name="T96" fmla="*/ 131 w 85"/>
                  <a:gd name="T97" fmla="*/ 297 h 116"/>
                  <a:gd name="T98" fmla="*/ 139 w 85"/>
                  <a:gd name="T99" fmla="*/ 307 h 116"/>
                  <a:gd name="T100" fmla="*/ 156 w 85"/>
                  <a:gd name="T101" fmla="*/ 302 h 116"/>
                  <a:gd name="T102" fmla="*/ 164 w 85"/>
                  <a:gd name="T103" fmla="*/ 299 h 116"/>
                  <a:gd name="T104" fmla="*/ 166 w 85"/>
                  <a:gd name="T105" fmla="*/ 302 h 11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85" h="116">
                    <a:moveTo>
                      <a:pt x="62" y="113"/>
                    </a:moveTo>
                    <a:cubicBezTo>
                      <a:pt x="63" y="112"/>
                      <a:pt x="65" y="111"/>
                      <a:pt x="67" y="109"/>
                    </a:cubicBezTo>
                    <a:cubicBezTo>
                      <a:pt x="69" y="107"/>
                      <a:pt x="69" y="109"/>
                      <a:pt x="70" y="107"/>
                    </a:cubicBezTo>
                    <a:cubicBezTo>
                      <a:pt x="72" y="105"/>
                      <a:pt x="74" y="106"/>
                      <a:pt x="77" y="103"/>
                    </a:cubicBezTo>
                    <a:cubicBezTo>
                      <a:pt x="79" y="101"/>
                      <a:pt x="82" y="101"/>
                      <a:pt x="82" y="98"/>
                    </a:cubicBezTo>
                    <a:cubicBezTo>
                      <a:pt x="82" y="96"/>
                      <a:pt x="84" y="94"/>
                      <a:pt x="84" y="91"/>
                    </a:cubicBezTo>
                    <a:cubicBezTo>
                      <a:pt x="84" y="88"/>
                      <a:pt x="85" y="86"/>
                      <a:pt x="84" y="82"/>
                    </a:cubicBezTo>
                    <a:cubicBezTo>
                      <a:pt x="83" y="79"/>
                      <a:pt x="80" y="81"/>
                      <a:pt x="77" y="78"/>
                    </a:cubicBezTo>
                    <a:cubicBezTo>
                      <a:pt x="74" y="76"/>
                      <a:pt x="73" y="79"/>
                      <a:pt x="70" y="77"/>
                    </a:cubicBezTo>
                    <a:cubicBezTo>
                      <a:pt x="67" y="76"/>
                      <a:pt x="62" y="77"/>
                      <a:pt x="60" y="74"/>
                    </a:cubicBezTo>
                    <a:cubicBezTo>
                      <a:pt x="57" y="71"/>
                      <a:pt x="59" y="71"/>
                      <a:pt x="59" y="68"/>
                    </a:cubicBezTo>
                    <a:cubicBezTo>
                      <a:pt x="59" y="64"/>
                      <a:pt x="56" y="65"/>
                      <a:pt x="56" y="63"/>
                    </a:cubicBezTo>
                    <a:cubicBezTo>
                      <a:pt x="55" y="61"/>
                      <a:pt x="56" y="59"/>
                      <a:pt x="56" y="56"/>
                    </a:cubicBezTo>
                    <a:cubicBezTo>
                      <a:pt x="56" y="54"/>
                      <a:pt x="55" y="53"/>
                      <a:pt x="55" y="48"/>
                    </a:cubicBezTo>
                    <a:cubicBezTo>
                      <a:pt x="55" y="44"/>
                      <a:pt x="55" y="44"/>
                      <a:pt x="52" y="41"/>
                    </a:cubicBezTo>
                    <a:cubicBezTo>
                      <a:pt x="48" y="37"/>
                      <a:pt x="49" y="33"/>
                      <a:pt x="52" y="30"/>
                    </a:cubicBezTo>
                    <a:cubicBezTo>
                      <a:pt x="55" y="26"/>
                      <a:pt x="56" y="21"/>
                      <a:pt x="57" y="15"/>
                    </a:cubicBezTo>
                    <a:cubicBezTo>
                      <a:pt x="58" y="12"/>
                      <a:pt x="57" y="9"/>
                      <a:pt x="56" y="8"/>
                    </a:cubicBezTo>
                    <a:cubicBezTo>
                      <a:pt x="56" y="8"/>
                      <a:pt x="56" y="8"/>
                      <a:pt x="56" y="8"/>
                    </a:cubicBezTo>
                    <a:cubicBezTo>
                      <a:pt x="56" y="9"/>
                      <a:pt x="56" y="10"/>
                      <a:pt x="56" y="10"/>
                    </a:cubicBezTo>
                    <a:cubicBezTo>
                      <a:pt x="56" y="10"/>
                      <a:pt x="49" y="12"/>
                      <a:pt x="47" y="12"/>
                    </a:cubicBezTo>
                    <a:cubicBezTo>
                      <a:pt x="46" y="12"/>
                      <a:pt x="44" y="13"/>
                      <a:pt x="42" y="13"/>
                    </a:cubicBezTo>
                    <a:cubicBezTo>
                      <a:pt x="41" y="14"/>
                      <a:pt x="39" y="13"/>
                      <a:pt x="34" y="14"/>
                    </a:cubicBezTo>
                    <a:cubicBezTo>
                      <a:pt x="30" y="14"/>
                      <a:pt x="19" y="13"/>
                      <a:pt x="19" y="13"/>
                    </a:cubicBezTo>
                    <a:cubicBezTo>
                      <a:pt x="18" y="0"/>
                      <a:pt x="18" y="0"/>
                      <a:pt x="18" y="0"/>
                    </a:cubicBezTo>
                    <a:cubicBezTo>
                      <a:pt x="18" y="0"/>
                      <a:pt x="12" y="4"/>
                      <a:pt x="9" y="5"/>
                    </a:cubicBezTo>
                    <a:cubicBezTo>
                      <a:pt x="6" y="7"/>
                      <a:pt x="6" y="6"/>
                      <a:pt x="6" y="9"/>
                    </a:cubicBezTo>
                    <a:cubicBezTo>
                      <a:pt x="6" y="11"/>
                      <a:pt x="6" y="15"/>
                      <a:pt x="7" y="18"/>
                    </a:cubicBezTo>
                    <a:cubicBezTo>
                      <a:pt x="8" y="20"/>
                      <a:pt x="9" y="23"/>
                      <a:pt x="8" y="24"/>
                    </a:cubicBezTo>
                    <a:cubicBezTo>
                      <a:pt x="7" y="25"/>
                      <a:pt x="8" y="27"/>
                      <a:pt x="8" y="29"/>
                    </a:cubicBezTo>
                    <a:cubicBezTo>
                      <a:pt x="8" y="31"/>
                      <a:pt x="6" y="32"/>
                      <a:pt x="4" y="32"/>
                    </a:cubicBezTo>
                    <a:cubicBezTo>
                      <a:pt x="3" y="33"/>
                      <a:pt x="0" y="35"/>
                      <a:pt x="0" y="35"/>
                    </a:cubicBezTo>
                    <a:cubicBezTo>
                      <a:pt x="3" y="37"/>
                      <a:pt x="2" y="46"/>
                      <a:pt x="2" y="48"/>
                    </a:cubicBezTo>
                    <a:cubicBezTo>
                      <a:pt x="1" y="50"/>
                      <a:pt x="2" y="57"/>
                      <a:pt x="2" y="59"/>
                    </a:cubicBezTo>
                    <a:cubicBezTo>
                      <a:pt x="2" y="61"/>
                      <a:pt x="6" y="64"/>
                      <a:pt x="7" y="65"/>
                    </a:cubicBezTo>
                    <a:cubicBezTo>
                      <a:pt x="9" y="66"/>
                      <a:pt x="12" y="70"/>
                      <a:pt x="13" y="71"/>
                    </a:cubicBezTo>
                    <a:cubicBezTo>
                      <a:pt x="14" y="72"/>
                      <a:pt x="18" y="78"/>
                      <a:pt x="21" y="79"/>
                    </a:cubicBezTo>
                    <a:cubicBezTo>
                      <a:pt x="24" y="81"/>
                      <a:pt x="24" y="85"/>
                      <a:pt x="24" y="87"/>
                    </a:cubicBezTo>
                    <a:cubicBezTo>
                      <a:pt x="24" y="89"/>
                      <a:pt x="21" y="90"/>
                      <a:pt x="20" y="91"/>
                    </a:cubicBezTo>
                    <a:cubicBezTo>
                      <a:pt x="18" y="92"/>
                      <a:pt x="18" y="101"/>
                      <a:pt x="18" y="101"/>
                    </a:cubicBezTo>
                    <a:cubicBezTo>
                      <a:pt x="18" y="101"/>
                      <a:pt x="28" y="103"/>
                      <a:pt x="29" y="103"/>
                    </a:cubicBezTo>
                    <a:cubicBezTo>
                      <a:pt x="30" y="103"/>
                      <a:pt x="31" y="101"/>
                      <a:pt x="33" y="99"/>
                    </a:cubicBezTo>
                    <a:cubicBezTo>
                      <a:pt x="35" y="97"/>
                      <a:pt x="39" y="97"/>
                      <a:pt x="41" y="98"/>
                    </a:cubicBezTo>
                    <a:cubicBezTo>
                      <a:pt x="42" y="99"/>
                      <a:pt x="43" y="103"/>
                      <a:pt x="43" y="103"/>
                    </a:cubicBezTo>
                    <a:cubicBezTo>
                      <a:pt x="48" y="100"/>
                      <a:pt x="48" y="100"/>
                      <a:pt x="48" y="100"/>
                    </a:cubicBezTo>
                    <a:cubicBezTo>
                      <a:pt x="48" y="100"/>
                      <a:pt x="49" y="100"/>
                      <a:pt x="51" y="101"/>
                    </a:cubicBezTo>
                    <a:cubicBezTo>
                      <a:pt x="52" y="101"/>
                      <a:pt x="54" y="103"/>
                      <a:pt x="54" y="103"/>
                    </a:cubicBezTo>
                    <a:cubicBezTo>
                      <a:pt x="54" y="103"/>
                      <a:pt x="53" y="105"/>
                      <a:pt x="51" y="106"/>
                    </a:cubicBezTo>
                    <a:cubicBezTo>
                      <a:pt x="49" y="107"/>
                      <a:pt x="49" y="109"/>
                      <a:pt x="49" y="111"/>
                    </a:cubicBezTo>
                    <a:cubicBezTo>
                      <a:pt x="49" y="112"/>
                      <a:pt x="51" y="114"/>
                      <a:pt x="52" y="115"/>
                    </a:cubicBezTo>
                    <a:cubicBezTo>
                      <a:pt x="53" y="116"/>
                      <a:pt x="56" y="114"/>
                      <a:pt x="58" y="113"/>
                    </a:cubicBezTo>
                    <a:cubicBezTo>
                      <a:pt x="60" y="112"/>
                      <a:pt x="60" y="111"/>
                      <a:pt x="61" y="112"/>
                    </a:cubicBezTo>
                    <a:cubicBezTo>
                      <a:pt x="61" y="112"/>
                      <a:pt x="62" y="112"/>
                      <a:pt x="62" y="113"/>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84" name="Freeform 72">
                <a:extLst>
                  <a:ext uri="{FF2B5EF4-FFF2-40B4-BE49-F238E27FC236}">
                    <a16:creationId xmlns:a16="http://schemas.microsoft.com/office/drawing/2014/main" id="{057E36B4-E26A-4900-BB70-D5452F4EE565}"/>
                  </a:ext>
                </a:extLst>
              </p:cNvPr>
              <p:cNvSpPr>
                <a:spLocks/>
              </p:cNvSpPr>
              <p:nvPr/>
            </p:nvSpPr>
            <p:spPr bwMode="auto">
              <a:xfrm>
                <a:off x="4816846" y="3880320"/>
                <a:ext cx="250403" cy="412672"/>
              </a:xfrm>
              <a:custGeom>
                <a:avLst/>
                <a:gdLst>
                  <a:gd name="T0" fmla="*/ 91 w 48"/>
                  <a:gd name="T1" fmla="*/ 211 h 79"/>
                  <a:gd name="T2" fmla="*/ 77 w 48"/>
                  <a:gd name="T3" fmla="*/ 206 h 79"/>
                  <a:gd name="T4" fmla="*/ 59 w 48"/>
                  <a:gd name="T5" fmla="*/ 203 h 79"/>
                  <a:gd name="T6" fmla="*/ 32 w 48"/>
                  <a:gd name="T7" fmla="*/ 195 h 79"/>
                  <a:gd name="T8" fmla="*/ 29 w 48"/>
                  <a:gd name="T9" fmla="*/ 179 h 79"/>
                  <a:gd name="T10" fmla="*/ 21 w 48"/>
                  <a:gd name="T11" fmla="*/ 166 h 79"/>
                  <a:gd name="T12" fmla="*/ 21 w 48"/>
                  <a:gd name="T13" fmla="*/ 147 h 79"/>
                  <a:gd name="T14" fmla="*/ 19 w 48"/>
                  <a:gd name="T15" fmla="*/ 126 h 79"/>
                  <a:gd name="T16" fmla="*/ 11 w 48"/>
                  <a:gd name="T17" fmla="*/ 107 h 79"/>
                  <a:gd name="T18" fmla="*/ 11 w 48"/>
                  <a:gd name="T19" fmla="*/ 77 h 79"/>
                  <a:gd name="T20" fmla="*/ 24 w 48"/>
                  <a:gd name="T21" fmla="*/ 37 h 79"/>
                  <a:gd name="T22" fmla="*/ 21 w 48"/>
                  <a:gd name="T23" fmla="*/ 19 h 79"/>
                  <a:gd name="T24" fmla="*/ 21 w 48"/>
                  <a:gd name="T25" fmla="*/ 16 h 79"/>
                  <a:gd name="T26" fmla="*/ 21 w 48"/>
                  <a:gd name="T27" fmla="*/ 5 h 79"/>
                  <a:gd name="T28" fmla="*/ 32 w 48"/>
                  <a:gd name="T29" fmla="*/ 0 h 79"/>
                  <a:gd name="T30" fmla="*/ 85 w 48"/>
                  <a:gd name="T31" fmla="*/ 0 h 79"/>
                  <a:gd name="T32" fmla="*/ 83 w 48"/>
                  <a:gd name="T33" fmla="*/ 11 h 79"/>
                  <a:gd name="T34" fmla="*/ 77 w 48"/>
                  <a:gd name="T35" fmla="*/ 35 h 79"/>
                  <a:gd name="T36" fmla="*/ 80 w 48"/>
                  <a:gd name="T37" fmla="*/ 35 h 79"/>
                  <a:gd name="T38" fmla="*/ 80 w 48"/>
                  <a:gd name="T39" fmla="*/ 35 h 79"/>
                  <a:gd name="T40" fmla="*/ 77 w 48"/>
                  <a:gd name="T41" fmla="*/ 53 h 79"/>
                  <a:gd name="T42" fmla="*/ 93 w 48"/>
                  <a:gd name="T43" fmla="*/ 110 h 79"/>
                  <a:gd name="T44" fmla="*/ 115 w 48"/>
                  <a:gd name="T45" fmla="*/ 120 h 79"/>
                  <a:gd name="T46" fmla="*/ 120 w 48"/>
                  <a:gd name="T47" fmla="*/ 139 h 79"/>
                  <a:gd name="T48" fmla="*/ 125 w 48"/>
                  <a:gd name="T49" fmla="*/ 152 h 79"/>
                  <a:gd name="T50" fmla="*/ 128 w 48"/>
                  <a:gd name="T51" fmla="*/ 152 h 79"/>
                  <a:gd name="T52" fmla="*/ 128 w 48"/>
                  <a:gd name="T53" fmla="*/ 152 h 79"/>
                  <a:gd name="T54" fmla="*/ 125 w 48"/>
                  <a:gd name="T55" fmla="*/ 163 h 79"/>
                  <a:gd name="T56" fmla="*/ 112 w 48"/>
                  <a:gd name="T57" fmla="*/ 182 h 79"/>
                  <a:gd name="T58" fmla="*/ 101 w 48"/>
                  <a:gd name="T59" fmla="*/ 203 h 79"/>
                  <a:gd name="T60" fmla="*/ 91 w 48"/>
                  <a:gd name="T61" fmla="*/ 211 h 7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8" h="79">
                    <a:moveTo>
                      <a:pt x="34" y="79"/>
                    </a:moveTo>
                    <a:cubicBezTo>
                      <a:pt x="33" y="79"/>
                      <a:pt x="31" y="79"/>
                      <a:pt x="29" y="77"/>
                    </a:cubicBezTo>
                    <a:cubicBezTo>
                      <a:pt x="26" y="75"/>
                      <a:pt x="25" y="78"/>
                      <a:pt x="22" y="76"/>
                    </a:cubicBezTo>
                    <a:cubicBezTo>
                      <a:pt x="19" y="75"/>
                      <a:pt x="14" y="76"/>
                      <a:pt x="12" y="73"/>
                    </a:cubicBezTo>
                    <a:cubicBezTo>
                      <a:pt x="9" y="70"/>
                      <a:pt x="11" y="70"/>
                      <a:pt x="11" y="67"/>
                    </a:cubicBezTo>
                    <a:cubicBezTo>
                      <a:pt x="11" y="63"/>
                      <a:pt x="8" y="64"/>
                      <a:pt x="8" y="62"/>
                    </a:cubicBezTo>
                    <a:cubicBezTo>
                      <a:pt x="7" y="60"/>
                      <a:pt x="8" y="58"/>
                      <a:pt x="8" y="55"/>
                    </a:cubicBezTo>
                    <a:cubicBezTo>
                      <a:pt x="8" y="53"/>
                      <a:pt x="7" y="52"/>
                      <a:pt x="7" y="47"/>
                    </a:cubicBezTo>
                    <a:cubicBezTo>
                      <a:pt x="7" y="43"/>
                      <a:pt x="7" y="43"/>
                      <a:pt x="4" y="40"/>
                    </a:cubicBezTo>
                    <a:cubicBezTo>
                      <a:pt x="0" y="36"/>
                      <a:pt x="1" y="32"/>
                      <a:pt x="4" y="29"/>
                    </a:cubicBezTo>
                    <a:cubicBezTo>
                      <a:pt x="7" y="25"/>
                      <a:pt x="8" y="20"/>
                      <a:pt x="9" y="14"/>
                    </a:cubicBezTo>
                    <a:cubicBezTo>
                      <a:pt x="10" y="11"/>
                      <a:pt x="9" y="8"/>
                      <a:pt x="8" y="7"/>
                    </a:cubicBezTo>
                    <a:cubicBezTo>
                      <a:pt x="8" y="6"/>
                      <a:pt x="8" y="6"/>
                      <a:pt x="8" y="6"/>
                    </a:cubicBezTo>
                    <a:cubicBezTo>
                      <a:pt x="8" y="5"/>
                      <a:pt x="8" y="3"/>
                      <a:pt x="8" y="2"/>
                    </a:cubicBezTo>
                    <a:cubicBezTo>
                      <a:pt x="9" y="0"/>
                      <a:pt x="12" y="0"/>
                      <a:pt x="12" y="0"/>
                    </a:cubicBezTo>
                    <a:cubicBezTo>
                      <a:pt x="32" y="0"/>
                      <a:pt x="32" y="0"/>
                      <a:pt x="32" y="0"/>
                    </a:cubicBezTo>
                    <a:cubicBezTo>
                      <a:pt x="32" y="0"/>
                      <a:pt x="32" y="3"/>
                      <a:pt x="31" y="4"/>
                    </a:cubicBezTo>
                    <a:cubicBezTo>
                      <a:pt x="30" y="5"/>
                      <a:pt x="29" y="13"/>
                      <a:pt x="29" y="13"/>
                    </a:cubicBezTo>
                    <a:cubicBezTo>
                      <a:pt x="30" y="13"/>
                      <a:pt x="30" y="13"/>
                      <a:pt x="30" y="13"/>
                    </a:cubicBezTo>
                    <a:cubicBezTo>
                      <a:pt x="30" y="13"/>
                      <a:pt x="30" y="13"/>
                      <a:pt x="30" y="13"/>
                    </a:cubicBezTo>
                    <a:cubicBezTo>
                      <a:pt x="29" y="15"/>
                      <a:pt x="29" y="17"/>
                      <a:pt x="29" y="20"/>
                    </a:cubicBezTo>
                    <a:cubicBezTo>
                      <a:pt x="29" y="26"/>
                      <a:pt x="35" y="41"/>
                      <a:pt x="35" y="41"/>
                    </a:cubicBezTo>
                    <a:cubicBezTo>
                      <a:pt x="35" y="41"/>
                      <a:pt x="40" y="45"/>
                      <a:pt x="43" y="45"/>
                    </a:cubicBezTo>
                    <a:cubicBezTo>
                      <a:pt x="46" y="46"/>
                      <a:pt x="46" y="50"/>
                      <a:pt x="45" y="52"/>
                    </a:cubicBezTo>
                    <a:cubicBezTo>
                      <a:pt x="45" y="54"/>
                      <a:pt x="45" y="58"/>
                      <a:pt x="47" y="57"/>
                    </a:cubicBezTo>
                    <a:cubicBezTo>
                      <a:pt x="47" y="57"/>
                      <a:pt x="48" y="57"/>
                      <a:pt x="48" y="57"/>
                    </a:cubicBezTo>
                    <a:cubicBezTo>
                      <a:pt x="48" y="57"/>
                      <a:pt x="48" y="57"/>
                      <a:pt x="48" y="57"/>
                    </a:cubicBezTo>
                    <a:cubicBezTo>
                      <a:pt x="47" y="58"/>
                      <a:pt x="47" y="60"/>
                      <a:pt x="47" y="61"/>
                    </a:cubicBezTo>
                    <a:cubicBezTo>
                      <a:pt x="46" y="64"/>
                      <a:pt x="43" y="66"/>
                      <a:pt x="42" y="68"/>
                    </a:cubicBezTo>
                    <a:cubicBezTo>
                      <a:pt x="40" y="70"/>
                      <a:pt x="38" y="73"/>
                      <a:pt x="38" y="76"/>
                    </a:cubicBezTo>
                    <a:cubicBezTo>
                      <a:pt x="38" y="77"/>
                      <a:pt x="36" y="78"/>
                      <a:pt x="34" y="79"/>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85" name="Freeform 73">
                <a:extLst>
                  <a:ext uri="{FF2B5EF4-FFF2-40B4-BE49-F238E27FC236}">
                    <a16:creationId xmlns:a16="http://schemas.microsoft.com/office/drawing/2014/main" id="{DFB9B74B-8480-48D3-868D-71E20AD53535}"/>
                  </a:ext>
                </a:extLst>
              </p:cNvPr>
              <p:cNvSpPr>
                <a:spLocks/>
              </p:cNvSpPr>
              <p:nvPr/>
            </p:nvSpPr>
            <p:spPr bwMode="auto">
              <a:xfrm>
                <a:off x="4967479" y="3755150"/>
                <a:ext cx="551668" cy="475257"/>
              </a:xfrm>
              <a:custGeom>
                <a:avLst/>
                <a:gdLst>
                  <a:gd name="T0" fmla="*/ 247 w 105"/>
                  <a:gd name="T1" fmla="*/ 85 h 91"/>
                  <a:gd name="T2" fmla="*/ 255 w 105"/>
                  <a:gd name="T3" fmla="*/ 75 h 91"/>
                  <a:gd name="T4" fmla="*/ 277 w 105"/>
                  <a:gd name="T5" fmla="*/ 59 h 91"/>
                  <a:gd name="T6" fmla="*/ 279 w 105"/>
                  <a:gd name="T7" fmla="*/ 43 h 91"/>
                  <a:gd name="T8" fmla="*/ 269 w 105"/>
                  <a:gd name="T9" fmla="*/ 27 h 91"/>
                  <a:gd name="T10" fmla="*/ 252 w 105"/>
                  <a:gd name="T11" fmla="*/ 32 h 91"/>
                  <a:gd name="T12" fmla="*/ 234 w 105"/>
                  <a:gd name="T13" fmla="*/ 51 h 91"/>
                  <a:gd name="T14" fmla="*/ 201 w 105"/>
                  <a:gd name="T15" fmla="*/ 75 h 91"/>
                  <a:gd name="T16" fmla="*/ 193 w 105"/>
                  <a:gd name="T17" fmla="*/ 53 h 91"/>
                  <a:gd name="T18" fmla="*/ 180 w 105"/>
                  <a:gd name="T19" fmla="*/ 48 h 91"/>
                  <a:gd name="T20" fmla="*/ 158 w 105"/>
                  <a:gd name="T21" fmla="*/ 69 h 91"/>
                  <a:gd name="T22" fmla="*/ 140 w 105"/>
                  <a:gd name="T23" fmla="*/ 59 h 91"/>
                  <a:gd name="T24" fmla="*/ 124 w 105"/>
                  <a:gd name="T25" fmla="*/ 35 h 91"/>
                  <a:gd name="T26" fmla="*/ 113 w 105"/>
                  <a:gd name="T27" fmla="*/ 13 h 91"/>
                  <a:gd name="T28" fmla="*/ 113 w 105"/>
                  <a:gd name="T29" fmla="*/ 13 h 91"/>
                  <a:gd name="T30" fmla="*/ 97 w 105"/>
                  <a:gd name="T31" fmla="*/ 3 h 91"/>
                  <a:gd name="T32" fmla="*/ 75 w 105"/>
                  <a:gd name="T33" fmla="*/ 5 h 91"/>
                  <a:gd name="T34" fmla="*/ 70 w 105"/>
                  <a:gd name="T35" fmla="*/ 8 h 91"/>
                  <a:gd name="T36" fmla="*/ 56 w 105"/>
                  <a:gd name="T37" fmla="*/ 8 h 91"/>
                  <a:gd name="T38" fmla="*/ 46 w 105"/>
                  <a:gd name="T39" fmla="*/ 5 h 91"/>
                  <a:gd name="T40" fmla="*/ 24 w 105"/>
                  <a:gd name="T41" fmla="*/ 64 h 91"/>
                  <a:gd name="T42" fmla="*/ 24 w 105"/>
                  <a:gd name="T43" fmla="*/ 80 h 91"/>
                  <a:gd name="T44" fmla="*/ 24 w 105"/>
                  <a:gd name="T45" fmla="*/ 91 h 91"/>
                  <a:gd name="T46" fmla="*/ 3 w 105"/>
                  <a:gd name="T47" fmla="*/ 99 h 91"/>
                  <a:gd name="T48" fmla="*/ 0 w 105"/>
                  <a:gd name="T49" fmla="*/ 117 h 91"/>
                  <a:gd name="T50" fmla="*/ 16 w 105"/>
                  <a:gd name="T51" fmla="*/ 174 h 91"/>
                  <a:gd name="T52" fmla="*/ 38 w 105"/>
                  <a:gd name="T53" fmla="*/ 184 h 91"/>
                  <a:gd name="T54" fmla="*/ 43 w 105"/>
                  <a:gd name="T55" fmla="*/ 203 h 91"/>
                  <a:gd name="T56" fmla="*/ 48 w 105"/>
                  <a:gd name="T57" fmla="*/ 216 h 91"/>
                  <a:gd name="T58" fmla="*/ 73 w 105"/>
                  <a:gd name="T59" fmla="*/ 203 h 91"/>
                  <a:gd name="T60" fmla="*/ 124 w 105"/>
                  <a:gd name="T61" fmla="*/ 200 h 91"/>
                  <a:gd name="T62" fmla="*/ 150 w 105"/>
                  <a:gd name="T63" fmla="*/ 190 h 91"/>
                  <a:gd name="T64" fmla="*/ 169 w 105"/>
                  <a:gd name="T65" fmla="*/ 214 h 91"/>
                  <a:gd name="T66" fmla="*/ 191 w 105"/>
                  <a:gd name="T67" fmla="*/ 238 h 91"/>
                  <a:gd name="T68" fmla="*/ 212 w 105"/>
                  <a:gd name="T69" fmla="*/ 206 h 91"/>
                  <a:gd name="T70" fmla="*/ 226 w 105"/>
                  <a:gd name="T71" fmla="*/ 179 h 91"/>
                  <a:gd name="T72" fmla="*/ 218 w 105"/>
                  <a:gd name="T73" fmla="*/ 155 h 91"/>
                  <a:gd name="T74" fmla="*/ 220 w 105"/>
                  <a:gd name="T75" fmla="*/ 126 h 91"/>
                  <a:gd name="T76" fmla="*/ 239 w 105"/>
                  <a:gd name="T77" fmla="*/ 107 h 91"/>
                  <a:gd name="T78" fmla="*/ 252 w 105"/>
                  <a:gd name="T79" fmla="*/ 101 h 91"/>
                  <a:gd name="T80" fmla="*/ 247 w 105"/>
                  <a:gd name="T81" fmla="*/ 101 h 91"/>
                  <a:gd name="T82" fmla="*/ 247 w 105"/>
                  <a:gd name="T83" fmla="*/ 85 h 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05" h="91">
                    <a:moveTo>
                      <a:pt x="92" y="32"/>
                    </a:moveTo>
                    <a:cubicBezTo>
                      <a:pt x="93" y="30"/>
                      <a:pt x="92" y="29"/>
                      <a:pt x="95" y="28"/>
                    </a:cubicBezTo>
                    <a:cubicBezTo>
                      <a:pt x="99" y="28"/>
                      <a:pt x="103" y="24"/>
                      <a:pt x="103" y="22"/>
                    </a:cubicBezTo>
                    <a:cubicBezTo>
                      <a:pt x="104" y="19"/>
                      <a:pt x="105" y="18"/>
                      <a:pt x="104" y="16"/>
                    </a:cubicBezTo>
                    <a:cubicBezTo>
                      <a:pt x="102" y="13"/>
                      <a:pt x="100" y="10"/>
                      <a:pt x="100" y="10"/>
                    </a:cubicBezTo>
                    <a:cubicBezTo>
                      <a:pt x="100" y="10"/>
                      <a:pt x="97" y="11"/>
                      <a:pt x="94" y="12"/>
                    </a:cubicBezTo>
                    <a:cubicBezTo>
                      <a:pt x="91" y="12"/>
                      <a:pt x="88" y="16"/>
                      <a:pt x="87" y="19"/>
                    </a:cubicBezTo>
                    <a:cubicBezTo>
                      <a:pt x="87" y="22"/>
                      <a:pt x="79" y="26"/>
                      <a:pt x="75" y="28"/>
                    </a:cubicBezTo>
                    <a:cubicBezTo>
                      <a:pt x="71" y="31"/>
                      <a:pt x="72" y="23"/>
                      <a:pt x="72" y="20"/>
                    </a:cubicBezTo>
                    <a:cubicBezTo>
                      <a:pt x="71" y="17"/>
                      <a:pt x="69" y="17"/>
                      <a:pt x="67" y="18"/>
                    </a:cubicBezTo>
                    <a:cubicBezTo>
                      <a:pt x="64" y="18"/>
                      <a:pt x="61" y="22"/>
                      <a:pt x="59" y="26"/>
                    </a:cubicBezTo>
                    <a:cubicBezTo>
                      <a:pt x="58" y="30"/>
                      <a:pt x="54" y="24"/>
                      <a:pt x="52" y="22"/>
                    </a:cubicBezTo>
                    <a:cubicBezTo>
                      <a:pt x="50" y="20"/>
                      <a:pt x="47" y="16"/>
                      <a:pt x="46" y="13"/>
                    </a:cubicBezTo>
                    <a:cubicBezTo>
                      <a:pt x="45" y="11"/>
                      <a:pt x="41" y="5"/>
                      <a:pt x="42" y="5"/>
                    </a:cubicBezTo>
                    <a:cubicBezTo>
                      <a:pt x="42" y="5"/>
                      <a:pt x="42" y="5"/>
                      <a:pt x="42" y="5"/>
                    </a:cubicBezTo>
                    <a:cubicBezTo>
                      <a:pt x="42" y="5"/>
                      <a:pt x="38" y="1"/>
                      <a:pt x="36" y="1"/>
                    </a:cubicBezTo>
                    <a:cubicBezTo>
                      <a:pt x="34" y="1"/>
                      <a:pt x="29" y="1"/>
                      <a:pt x="28" y="2"/>
                    </a:cubicBezTo>
                    <a:cubicBezTo>
                      <a:pt x="28" y="2"/>
                      <a:pt x="27" y="3"/>
                      <a:pt x="26" y="3"/>
                    </a:cubicBezTo>
                    <a:cubicBezTo>
                      <a:pt x="25" y="4"/>
                      <a:pt x="22" y="3"/>
                      <a:pt x="21" y="3"/>
                    </a:cubicBezTo>
                    <a:cubicBezTo>
                      <a:pt x="21" y="3"/>
                      <a:pt x="17" y="0"/>
                      <a:pt x="17" y="2"/>
                    </a:cubicBezTo>
                    <a:cubicBezTo>
                      <a:pt x="16" y="5"/>
                      <a:pt x="10" y="23"/>
                      <a:pt x="9" y="24"/>
                    </a:cubicBezTo>
                    <a:cubicBezTo>
                      <a:pt x="9" y="26"/>
                      <a:pt x="9" y="27"/>
                      <a:pt x="9" y="30"/>
                    </a:cubicBezTo>
                    <a:cubicBezTo>
                      <a:pt x="9" y="32"/>
                      <a:pt x="9" y="34"/>
                      <a:pt x="9" y="34"/>
                    </a:cubicBezTo>
                    <a:cubicBezTo>
                      <a:pt x="1" y="37"/>
                      <a:pt x="1" y="37"/>
                      <a:pt x="1" y="37"/>
                    </a:cubicBezTo>
                    <a:cubicBezTo>
                      <a:pt x="0" y="39"/>
                      <a:pt x="0" y="41"/>
                      <a:pt x="0" y="44"/>
                    </a:cubicBezTo>
                    <a:cubicBezTo>
                      <a:pt x="0" y="50"/>
                      <a:pt x="6" y="65"/>
                      <a:pt x="6" y="65"/>
                    </a:cubicBezTo>
                    <a:cubicBezTo>
                      <a:pt x="6" y="65"/>
                      <a:pt x="11" y="69"/>
                      <a:pt x="14" y="69"/>
                    </a:cubicBezTo>
                    <a:cubicBezTo>
                      <a:pt x="17" y="70"/>
                      <a:pt x="17" y="74"/>
                      <a:pt x="16" y="76"/>
                    </a:cubicBezTo>
                    <a:cubicBezTo>
                      <a:pt x="16" y="78"/>
                      <a:pt x="16" y="82"/>
                      <a:pt x="18" y="81"/>
                    </a:cubicBezTo>
                    <a:cubicBezTo>
                      <a:pt x="21" y="80"/>
                      <a:pt x="18" y="74"/>
                      <a:pt x="27" y="76"/>
                    </a:cubicBezTo>
                    <a:cubicBezTo>
                      <a:pt x="35" y="78"/>
                      <a:pt x="43" y="77"/>
                      <a:pt x="46" y="75"/>
                    </a:cubicBezTo>
                    <a:cubicBezTo>
                      <a:pt x="49" y="72"/>
                      <a:pt x="54" y="68"/>
                      <a:pt x="56" y="71"/>
                    </a:cubicBezTo>
                    <a:cubicBezTo>
                      <a:pt x="59" y="74"/>
                      <a:pt x="59" y="75"/>
                      <a:pt x="63" y="80"/>
                    </a:cubicBezTo>
                    <a:cubicBezTo>
                      <a:pt x="66" y="85"/>
                      <a:pt x="69" y="91"/>
                      <a:pt x="71" y="89"/>
                    </a:cubicBezTo>
                    <a:cubicBezTo>
                      <a:pt x="74" y="86"/>
                      <a:pt x="76" y="80"/>
                      <a:pt x="79" y="77"/>
                    </a:cubicBezTo>
                    <a:cubicBezTo>
                      <a:pt x="82" y="73"/>
                      <a:pt x="84" y="69"/>
                      <a:pt x="84" y="67"/>
                    </a:cubicBezTo>
                    <a:cubicBezTo>
                      <a:pt x="84" y="65"/>
                      <a:pt x="80" y="61"/>
                      <a:pt x="81" y="58"/>
                    </a:cubicBezTo>
                    <a:cubicBezTo>
                      <a:pt x="82" y="55"/>
                      <a:pt x="81" y="50"/>
                      <a:pt x="82" y="47"/>
                    </a:cubicBezTo>
                    <a:cubicBezTo>
                      <a:pt x="83" y="45"/>
                      <a:pt x="86" y="41"/>
                      <a:pt x="89" y="40"/>
                    </a:cubicBezTo>
                    <a:cubicBezTo>
                      <a:pt x="90" y="40"/>
                      <a:pt x="92" y="39"/>
                      <a:pt x="94" y="38"/>
                    </a:cubicBezTo>
                    <a:cubicBezTo>
                      <a:pt x="93" y="38"/>
                      <a:pt x="93" y="38"/>
                      <a:pt x="92" y="38"/>
                    </a:cubicBezTo>
                    <a:cubicBezTo>
                      <a:pt x="92" y="37"/>
                      <a:pt x="91" y="33"/>
                      <a:pt x="92" y="32"/>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86" name="Freeform 74">
                <a:extLst>
                  <a:ext uri="{FF2B5EF4-FFF2-40B4-BE49-F238E27FC236}">
                    <a16:creationId xmlns:a16="http://schemas.microsoft.com/office/drawing/2014/main" id="{DA72C7D1-3D7C-411A-9FCA-9F1225CBDDFE}"/>
                  </a:ext>
                </a:extLst>
              </p:cNvPr>
              <p:cNvSpPr>
                <a:spLocks/>
              </p:cNvSpPr>
              <p:nvPr/>
            </p:nvSpPr>
            <p:spPr bwMode="auto">
              <a:xfrm>
                <a:off x="5391989" y="3786442"/>
                <a:ext cx="492980" cy="434185"/>
              </a:xfrm>
              <a:custGeom>
                <a:avLst/>
                <a:gdLst>
                  <a:gd name="T0" fmla="*/ 214 w 94"/>
                  <a:gd name="T1" fmla="*/ 171 h 83"/>
                  <a:gd name="T2" fmla="*/ 233 w 94"/>
                  <a:gd name="T3" fmla="*/ 144 h 83"/>
                  <a:gd name="T4" fmla="*/ 252 w 94"/>
                  <a:gd name="T5" fmla="*/ 136 h 83"/>
                  <a:gd name="T6" fmla="*/ 239 w 94"/>
                  <a:gd name="T7" fmla="*/ 120 h 83"/>
                  <a:gd name="T8" fmla="*/ 233 w 94"/>
                  <a:gd name="T9" fmla="*/ 110 h 83"/>
                  <a:gd name="T10" fmla="*/ 228 w 94"/>
                  <a:gd name="T11" fmla="*/ 99 h 83"/>
                  <a:gd name="T12" fmla="*/ 212 w 94"/>
                  <a:gd name="T13" fmla="*/ 91 h 83"/>
                  <a:gd name="T14" fmla="*/ 201 w 94"/>
                  <a:gd name="T15" fmla="*/ 75 h 83"/>
                  <a:gd name="T16" fmla="*/ 201 w 94"/>
                  <a:gd name="T17" fmla="*/ 51 h 83"/>
                  <a:gd name="T18" fmla="*/ 198 w 94"/>
                  <a:gd name="T19" fmla="*/ 29 h 83"/>
                  <a:gd name="T20" fmla="*/ 196 w 94"/>
                  <a:gd name="T21" fmla="*/ 13 h 83"/>
                  <a:gd name="T22" fmla="*/ 193 w 94"/>
                  <a:gd name="T23" fmla="*/ 0 h 83"/>
                  <a:gd name="T24" fmla="*/ 182 w 94"/>
                  <a:gd name="T25" fmla="*/ 8 h 83"/>
                  <a:gd name="T26" fmla="*/ 169 w 94"/>
                  <a:gd name="T27" fmla="*/ 11 h 83"/>
                  <a:gd name="T28" fmla="*/ 147 w 94"/>
                  <a:gd name="T29" fmla="*/ 3 h 83"/>
                  <a:gd name="T30" fmla="*/ 129 w 94"/>
                  <a:gd name="T31" fmla="*/ 3 h 83"/>
                  <a:gd name="T32" fmla="*/ 118 w 94"/>
                  <a:gd name="T33" fmla="*/ 11 h 83"/>
                  <a:gd name="T34" fmla="*/ 102 w 94"/>
                  <a:gd name="T35" fmla="*/ 21 h 83"/>
                  <a:gd name="T36" fmla="*/ 94 w 94"/>
                  <a:gd name="T37" fmla="*/ 21 h 83"/>
                  <a:gd name="T38" fmla="*/ 80 w 94"/>
                  <a:gd name="T39" fmla="*/ 48 h 83"/>
                  <a:gd name="T40" fmla="*/ 94 w 94"/>
                  <a:gd name="T41" fmla="*/ 62 h 83"/>
                  <a:gd name="T42" fmla="*/ 88 w 94"/>
                  <a:gd name="T43" fmla="*/ 75 h 83"/>
                  <a:gd name="T44" fmla="*/ 70 w 94"/>
                  <a:gd name="T45" fmla="*/ 80 h 83"/>
                  <a:gd name="T46" fmla="*/ 48 w 94"/>
                  <a:gd name="T47" fmla="*/ 86 h 83"/>
                  <a:gd name="T48" fmla="*/ 35 w 94"/>
                  <a:gd name="T49" fmla="*/ 86 h 83"/>
                  <a:gd name="T50" fmla="*/ 21 w 94"/>
                  <a:gd name="T51" fmla="*/ 91 h 83"/>
                  <a:gd name="T52" fmla="*/ 3 w 94"/>
                  <a:gd name="T53" fmla="*/ 110 h 83"/>
                  <a:gd name="T54" fmla="*/ 3 w 94"/>
                  <a:gd name="T55" fmla="*/ 136 h 83"/>
                  <a:gd name="T56" fmla="*/ 16 w 94"/>
                  <a:gd name="T57" fmla="*/ 150 h 83"/>
                  <a:gd name="T58" fmla="*/ 38 w 94"/>
                  <a:gd name="T59" fmla="*/ 177 h 83"/>
                  <a:gd name="T60" fmla="*/ 59 w 94"/>
                  <a:gd name="T61" fmla="*/ 193 h 83"/>
                  <a:gd name="T62" fmla="*/ 83 w 94"/>
                  <a:gd name="T63" fmla="*/ 201 h 83"/>
                  <a:gd name="T64" fmla="*/ 99 w 94"/>
                  <a:gd name="T65" fmla="*/ 211 h 83"/>
                  <a:gd name="T66" fmla="*/ 118 w 94"/>
                  <a:gd name="T67" fmla="*/ 211 h 83"/>
                  <a:gd name="T68" fmla="*/ 134 w 94"/>
                  <a:gd name="T69" fmla="*/ 182 h 83"/>
                  <a:gd name="T70" fmla="*/ 150 w 94"/>
                  <a:gd name="T71" fmla="*/ 158 h 83"/>
                  <a:gd name="T72" fmla="*/ 169 w 94"/>
                  <a:gd name="T73" fmla="*/ 158 h 83"/>
                  <a:gd name="T74" fmla="*/ 188 w 94"/>
                  <a:gd name="T75" fmla="*/ 190 h 83"/>
                  <a:gd name="T76" fmla="*/ 206 w 94"/>
                  <a:gd name="T77" fmla="*/ 193 h 83"/>
                  <a:gd name="T78" fmla="*/ 212 w 94"/>
                  <a:gd name="T79" fmla="*/ 193 h 83"/>
                  <a:gd name="T80" fmla="*/ 212 w 94"/>
                  <a:gd name="T81" fmla="*/ 193 h 83"/>
                  <a:gd name="T82" fmla="*/ 214 w 94"/>
                  <a:gd name="T83" fmla="*/ 171 h 8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4" h="83">
                    <a:moveTo>
                      <a:pt x="80" y="64"/>
                    </a:moveTo>
                    <a:cubicBezTo>
                      <a:pt x="82" y="61"/>
                      <a:pt x="85" y="57"/>
                      <a:pt x="87" y="54"/>
                    </a:cubicBezTo>
                    <a:cubicBezTo>
                      <a:pt x="90" y="52"/>
                      <a:pt x="94" y="51"/>
                      <a:pt x="94" y="51"/>
                    </a:cubicBezTo>
                    <a:cubicBezTo>
                      <a:pt x="94" y="51"/>
                      <a:pt x="91" y="47"/>
                      <a:pt x="89" y="45"/>
                    </a:cubicBezTo>
                    <a:cubicBezTo>
                      <a:pt x="87" y="43"/>
                      <a:pt x="87" y="42"/>
                      <a:pt x="87" y="41"/>
                    </a:cubicBezTo>
                    <a:cubicBezTo>
                      <a:pt x="87" y="39"/>
                      <a:pt x="86" y="37"/>
                      <a:pt x="85" y="37"/>
                    </a:cubicBezTo>
                    <a:cubicBezTo>
                      <a:pt x="83" y="37"/>
                      <a:pt x="80" y="36"/>
                      <a:pt x="79" y="34"/>
                    </a:cubicBezTo>
                    <a:cubicBezTo>
                      <a:pt x="79" y="33"/>
                      <a:pt x="75" y="31"/>
                      <a:pt x="75" y="28"/>
                    </a:cubicBezTo>
                    <a:cubicBezTo>
                      <a:pt x="75" y="26"/>
                      <a:pt x="75" y="23"/>
                      <a:pt x="75" y="19"/>
                    </a:cubicBezTo>
                    <a:cubicBezTo>
                      <a:pt x="75" y="14"/>
                      <a:pt x="76" y="13"/>
                      <a:pt x="74" y="11"/>
                    </a:cubicBezTo>
                    <a:cubicBezTo>
                      <a:pt x="73" y="9"/>
                      <a:pt x="73" y="9"/>
                      <a:pt x="73" y="5"/>
                    </a:cubicBezTo>
                    <a:cubicBezTo>
                      <a:pt x="73" y="2"/>
                      <a:pt x="72" y="0"/>
                      <a:pt x="72" y="0"/>
                    </a:cubicBezTo>
                    <a:cubicBezTo>
                      <a:pt x="72" y="0"/>
                      <a:pt x="69" y="2"/>
                      <a:pt x="68" y="3"/>
                    </a:cubicBezTo>
                    <a:cubicBezTo>
                      <a:pt x="67" y="3"/>
                      <a:pt x="65" y="5"/>
                      <a:pt x="63" y="4"/>
                    </a:cubicBezTo>
                    <a:cubicBezTo>
                      <a:pt x="61" y="3"/>
                      <a:pt x="59" y="1"/>
                      <a:pt x="55" y="1"/>
                    </a:cubicBezTo>
                    <a:cubicBezTo>
                      <a:pt x="52" y="1"/>
                      <a:pt x="50" y="0"/>
                      <a:pt x="48" y="1"/>
                    </a:cubicBezTo>
                    <a:cubicBezTo>
                      <a:pt x="47" y="2"/>
                      <a:pt x="46" y="2"/>
                      <a:pt x="44" y="4"/>
                    </a:cubicBezTo>
                    <a:cubicBezTo>
                      <a:pt x="43" y="6"/>
                      <a:pt x="40" y="8"/>
                      <a:pt x="38" y="8"/>
                    </a:cubicBezTo>
                    <a:cubicBezTo>
                      <a:pt x="37" y="8"/>
                      <a:pt x="37" y="4"/>
                      <a:pt x="35" y="8"/>
                    </a:cubicBezTo>
                    <a:cubicBezTo>
                      <a:pt x="33" y="12"/>
                      <a:pt x="29" y="15"/>
                      <a:pt x="30" y="18"/>
                    </a:cubicBezTo>
                    <a:cubicBezTo>
                      <a:pt x="32" y="21"/>
                      <a:pt x="34" y="22"/>
                      <a:pt x="35" y="23"/>
                    </a:cubicBezTo>
                    <a:cubicBezTo>
                      <a:pt x="36" y="24"/>
                      <a:pt x="34" y="27"/>
                      <a:pt x="33" y="28"/>
                    </a:cubicBezTo>
                    <a:cubicBezTo>
                      <a:pt x="32" y="29"/>
                      <a:pt x="29" y="30"/>
                      <a:pt x="26" y="30"/>
                    </a:cubicBezTo>
                    <a:cubicBezTo>
                      <a:pt x="24" y="31"/>
                      <a:pt x="22" y="33"/>
                      <a:pt x="18" y="32"/>
                    </a:cubicBezTo>
                    <a:cubicBezTo>
                      <a:pt x="16" y="32"/>
                      <a:pt x="14" y="32"/>
                      <a:pt x="13" y="32"/>
                    </a:cubicBezTo>
                    <a:cubicBezTo>
                      <a:pt x="11" y="33"/>
                      <a:pt x="9" y="34"/>
                      <a:pt x="8" y="34"/>
                    </a:cubicBezTo>
                    <a:cubicBezTo>
                      <a:pt x="5" y="35"/>
                      <a:pt x="2" y="39"/>
                      <a:pt x="1" y="41"/>
                    </a:cubicBezTo>
                    <a:cubicBezTo>
                      <a:pt x="0" y="44"/>
                      <a:pt x="1" y="48"/>
                      <a:pt x="1" y="51"/>
                    </a:cubicBezTo>
                    <a:cubicBezTo>
                      <a:pt x="3" y="54"/>
                      <a:pt x="5" y="56"/>
                      <a:pt x="6" y="56"/>
                    </a:cubicBezTo>
                    <a:cubicBezTo>
                      <a:pt x="8" y="57"/>
                      <a:pt x="11" y="62"/>
                      <a:pt x="14" y="66"/>
                    </a:cubicBezTo>
                    <a:cubicBezTo>
                      <a:pt x="17" y="71"/>
                      <a:pt x="19" y="72"/>
                      <a:pt x="22" y="72"/>
                    </a:cubicBezTo>
                    <a:cubicBezTo>
                      <a:pt x="26" y="72"/>
                      <a:pt x="30" y="73"/>
                      <a:pt x="31" y="75"/>
                    </a:cubicBezTo>
                    <a:cubicBezTo>
                      <a:pt x="31" y="77"/>
                      <a:pt x="33" y="75"/>
                      <a:pt x="37" y="79"/>
                    </a:cubicBezTo>
                    <a:cubicBezTo>
                      <a:pt x="41" y="83"/>
                      <a:pt x="42" y="83"/>
                      <a:pt x="44" y="79"/>
                    </a:cubicBezTo>
                    <a:cubicBezTo>
                      <a:pt x="47" y="76"/>
                      <a:pt x="48" y="71"/>
                      <a:pt x="50" y="68"/>
                    </a:cubicBezTo>
                    <a:cubicBezTo>
                      <a:pt x="51" y="65"/>
                      <a:pt x="51" y="59"/>
                      <a:pt x="56" y="59"/>
                    </a:cubicBezTo>
                    <a:cubicBezTo>
                      <a:pt x="61" y="60"/>
                      <a:pt x="60" y="52"/>
                      <a:pt x="63" y="59"/>
                    </a:cubicBezTo>
                    <a:cubicBezTo>
                      <a:pt x="66" y="66"/>
                      <a:pt x="66" y="68"/>
                      <a:pt x="70" y="71"/>
                    </a:cubicBezTo>
                    <a:cubicBezTo>
                      <a:pt x="74" y="73"/>
                      <a:pt x="73" y="72"/>
                      <a:pt x="77" y="72"/>
                    </a:cubicBezTo>
                    <a:cubicBezTo>
                      <a:pt x="78" y="72"/>
                      <a:pt x="78" y="72"/>
                      <a:pt x="79" y="72"/>
                    </a:cubicBezTo>
                    <a:cubicBezTo>
                      <a:pt x="79" y="72"/>
                      <a:pt x="79" y="72"/>
                      <a:pt x="79" y="72"/>
                    </a:cubicBezTo>
                    <a:cubicBezTo>
                      <a:pt x="79" y="69"/>
                      <a:pt x="78" y="66"/>
                      <a:pt x="80" y="64"/>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87" name="Freeform 75">
                <a:extLst>
                  <a:ext uri="{FF2B5EF4-FFF2-40B4-BE49-F238E27FC236}">
                    <a16:creationId xmlns:a16="http://schemas.microsoft.com/office/drawing/2014/main" id="{2BED9BEF-36DC-428C-81E5-8AAEBF33734B}"/>
                  </a:ext>
                </a:extLst>
              </p:cNvPr>
              <p:cNvSpPr>
                <a:spLocks/>
              </p:cNvSpPr>
              <p:nvPr/>
            </p:nvSpPr>
            <p:spPr bwMode="auto">
              <a:xfrm>
                <a:off x="4988998" y="4111104"/>
                <a:ext cx="659263" cy="668880"/>
              </a:xfrm>
              <a:custGeom>
                <a:avLst/>
                <a:gdLst>
                  <a:gd name="T0" fmla="*/ 294 w 126"/>
                  <a:gd name="T1" fmla="*/ 198 h 128"/>
                  <a:gd name="T2" fmla="*/ 300 w 126"/>
                  <a:gd name="T3" fmla="*/ 166 h 128"/>
                  <a:gd name="T4" fmla="*/ 300 w 126"/>
                  <a:gd name="T5" fmla="*/ 144 h 128"/>
                  <a:gd name="T6" fmla="*/ 284 w 126"/>
                  <a:gd name="T7" fmla="*/ 126 h 128"/>
                  <a:gd name="T8" fmla="*/ 265 w 126"/>
                  <a:gd name="T9" fmla="*/ 123 h 128"/>
                  <a:gd name="T10" fmla="*/ 246 w 126"/>
                  <a:gd name="T11" fmla="*/ 112 h 128"/>
                  <a:gd name="T12" fmla="*/ 230 w 126"/>
                  <a:gd name="T13" fmla="*/ 131 h 128"/>
                  <a:gd name="T14" fmla="*/ 211 w 126"/>
                  <a:gd name="T15" fmla="*/ 126 h 128"/>
                  <a:gd name="T16" fmla="*/ 185 w 126"/>
                  <a:gd name="T17" fmla="*/ 83 h 128"/>
                  <a:gd name="T18" fmla="*/ 177 w 126"/>
                  <a:gd name="T19" fmla="*/ 56 h 128"/>
                  <a:gd name="T20" fmla="*/ 158 w 126"/>
                  <a:gd name="T21" fmla="*/ 32 h 128"/>
                  <a:gd name="T22" fmla="*/ 139 w 126"/>
                  <a:gd name="T23" fmla="*/ 8 h 128"/>
                  <a:gd name="T24" fmla="*/ 112 w 126"/>
                  <a:gd name="T25" fmla="*/ 19 h 128"/>
                  <a:gd name="T26" fmla="*/ 62 w 126"/>
                  <a:gd name="T27" fmla="*/ 21 h 128"/>
                  <a:gd name="T28" fmla="*/ 40 w 126"/>
                  <a:gd name="T29" fmla="*/ 35 h 128"/>
                  <a:gd name="T30" fmla="*/ 37 w 126"/>
                  <a:gd name="T31" fmla="*/ 45 h 128"/>
                  <a:gd name="T32" fmla="*/ 24 w 126"/>
                  <a:gd name="T33" fmla="*/ 64 h 128"/>
                  <a:gd name="T34" fmla="*/ 13 w 126"/>
                  <a:gd name="T35" fmla="*/ 86 h 128"/>
                  <a:gd name="T36" fmla="*/ 3 w 126"/>
                  <a:gd name="T37" fmla="*/ 94 h 128"/>
                  <a:gd name="T38" fmla="*/ 8 w 126"/>
                  <a:gd name="T39" fmla="*/ 99 h 128"/>
                  <a:gd name="T40" fmla="*/ 8 w 126"/>
                  <a:gd name="T41" fmla="*/ 123 h 128"/>
                  <a:gd name="T42" fmla="*/ 3 w 126"/>
                  <a:gd name="T43" fmla="*/ 142 h 128"/>
                  <a:gd name="T44" fmla="*/ 0 w 126"/>
                  <a:gd name="T45" fmla="*/ 150 h 128"/>
                  <a:gd name="T46" fmla="*/ 16 w 126"/>
                  <a:gd name="T47" fmla="*/ 166 h 128"/>
                  <a:gd name="T48" fmla="*/ 53 w 126"/>
                  <a:gd name="T49" fmla="*/ 158 h 128"/>
                  <a:gd name="T50" fmla="*/ 99 w 126"/>
                  <a:gd name="T51" fmla="*/ 187 h 128"/>
                  <a:gd name="T52" fmla="*/ 99 w 126"/>
                  <a:gd name="T53" fmla="*/ 227 h 128"/>
                  <a:gd name="T54" fmla="*/ 134 w 126"/>
                  <a:gd name="T55" fmla="*/ 248 h 128"/>
                  <a:gd name="T56" fmla="*/ 150 w 126"/>
                  <a:gd name="T57" fmla="*/ 240 h 128"/>
                  <a:gd name="T58" fmla="*/ 155 w 126"/>
                  <a:gd name="T59" fmla="*/ 230 h 128"/>
                  <a:gd name="T60" fmla="*/ 158 w 126"/>
                  <a:gd name="T61" fmla="*/ 270 h 128"/>
                  <a:gd name="T62" fmla="*/ 166 w 126"/>
                  <a:gd name="T63" fmla="*/ 315 h 128"/>
                  <a:gd name="T64" fmla="*/ 187 w 126"/>
                  <a:gd name="T65" fmla="*/ 326 h 128"/>
                  <a:gd name="T66" fmla="*/ 211 w 126"/>
                  <a:gd name="T67" fmla="*/ 337 h 128"/>
                  <a:gd name="T68" fmla="*/ 219 w 126"/>
                  <a:gd name="T69" fmla="*/ 342 h 128"/>
                  <a:gd name="T70" fmla="*/ 225 w 126"/>
                  <a:gd name="T71" fmla="*/ 339 h 128"/>
                  <a:gd name="T72" fmla="*/ 230 w 126"/>
                  <a:gd name="T73" fmla="*/ 318 h 128"/>
                  <a:gd name="T74" fmla="*/ 243 w 126"/>
                  <a:gd name="T75" fmla="*/ 313 h 128"/>
                  <a:gd name="T76" fmla="*/ 257 w 126"/>
                  <a:gd name="T77" fmla="*/ 299 h 128"/>
                  <a:gd name="T78" fmla="*/ 265 w 126"/>
                  <a:gd name="T79" fmla="*/ 286 h 128"/>
                  <a:gd name="T80" fmla="*/ 302 w 126"/>
                  <a:gd name="T81" fmla="*/ 283 h 128"/>
                  <a:gd name="T82" fmla="*/ 324 w 126"/>
                  <a:gd name="T83" fmla="*/ 278 h 128"/>
                  <a:gd name="T84" fmla="*/ 337 w 126"/>
                  <a:gd name="T85" fmla="*/ 262 h 128"/>
                  <a:gd name="T86" fmla="*/ 329 w 126"/>
                  <a:gd name="T87" fmla="*/ 248 h 128"/>
                  <a:gd name="T88" fmla="*/ 316 w 126"/>
                  <a:gd name="T89" fmla="*/ 240 h 128"/>
                  <a:gd name="T90" fmla="*/ 300 w 126"/>
                  <a:gd name="T91" fmla="*/ 238 h 128"/>
                  <a:gd name="T92" fmla="*/ 310 w 126"/>
                  <a:gd name="T93" fmla="*/ 216 h 128"/>
                  <a:gd name="T94" fmla="*/ 294 w 126"/>
                  <a:gd name="T95" fmla="*/ 198 h 12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6" h="128">
                    <a:moveTo>
                      <a:pt x="110" y="74"/>
                    </a:moveTo>
                    <a:cubicBezTo>
                      <a:pt x="108" y="72"/>
                      <a:pt x="111" y="64"/>
                      <a:pt x="112" y="62"/>
                    </a:cubicBezTo>
                    <a:cubicBezTo>
                      <a:pt x="113" y="59"/>
                      <a:pt x="114" y="56"/>
                      <a:pt x="112" y="54"/>
                    </a:cubicBezTo>
                    <a:cubicBezTo>
                      <a:pt x="110" y="52"/>
                      <a:pt x="110" y="49"/>
                      <a:pt x="106" y="47"/>
                    </a:cubicBezTo>
                    <a:cubicBezTo>
                      <a:pt x="102" y="44"/>
                      <a:pt x="100" y="48"/>
                      <a:pt x="99" y="46"/>
                    </a:cubicBezTo>
                    <a:cubicBezTo>
                      <a:pt x="97" y="44"/>
                      <a:pt x="92" y="42"/>
                      <a:pt x="92" y="42"/>
                    </a:cubicBezTo>
                    <a:cubicBezTo>
                      <a:pt x="86" y="49"/>
                      <a:pt x="86" y="49"/>
                      <a:pt x="86" y="49"/>
                    </a:cubicBezTo>
                    <a:cubicBezTo>
                      <a:pt x="86" y="49"/>
                      <a:pt x="85" y="51"/>
                      <a:pt x="79" y="47"/>
                    </a:cubicBezTo>
                    <a:cubicBezTo>
                      <a:pt x="74" y="43"/>
                      <a:pt x="71" y="36"/>
                      <a:pt x="69" y="31"/>
                    </a:cubicBezTo>
                    <a:cubicBezTo>
                      <a:pt x="68" y="28"/>
                      <a:pt x="67" y="25"/>
                      <a:pt x="66" y="21"/>
                    </a:cubicBezTo>
                    <a:cubicBezTo>
                      <a:pt x="64" y="21"/>
                      <a:pt x="62" y="16"/>
                      <a:pt x="59" y="12"/>
                    </a:cubicBezTo>
                    <a:cubicBezTo>
                      <a:pt x="55" y="7"/>
                      <a:pt x="55" y="6"/>
                      <a:pt x="52" y="3"/>
                    </a:cubicBezTo>
                    <a:cubicBezTo>
                      <a:pt x="50" y="0"/>
                      <a:pt x="45" y="4"/>
                      <a:pt x="42" y="7"/>
                    </a:cubicBezTo>
                    <a:cubicBezTo>
                      <a:pt x="39" y="9"/>
                      <a:pt x="31" y="10"/>
                      <a:pt x="23" y="8"/>
                    </a:cubicBezTo>
                    <a:cubicBezTo>
                      <a:pt x="15" y="6"/>
                      <a:pt x="17" y="11"/>
                      <a:pt x="15" y="13"/>
                    </a:cubicBezTo>
                    <a:cubicBezTo>
                      <a:pt x="14" y="14"/>
                      <a:pt x="14" y="16"/>
                      <a:pt x="14" y="17"/>
                    </a:cubicBezTo>
                    <a:cubicBezTo>
                      <a:pt x="13" y="20"/>
                      <a:pt x="10" y="22"/>
                      <a:pt x="9" y="24"/>
                    </a:cubicBezTo>
                    <a:cubicBezTo>
                      <a:pt x="7" y="26"/>
                      <a:pt x="5" y="29"/>
                      <a:pt x="5" y="32"/>
                    </a:cubicBezTo>
                    <a:cubicBezTo>
                      <a:pt x="5" y="33"/>
                      <a:pt x="3" y="34"/>
                      <a:pt x="1" y="35"/>
                    </a:cubicBezTo>
                    <a:cubicBezTo>
                      <a:pt x="2" y="35"/>
                      <a:pt x="3" y="36"/>
                      <a:pt x="3" y="37"/>
                    </a:cubicBezTo>
                    <a:cubicBezTo>
                      <a:pt x="4" y="41"/>
                      <a:pt x="3" y="43"/>
                      <a:pt x="3" y="46"/>
                    </a:cubicBezTo>
                    <a:cubicBezTo>
                      <a:pt x="3" y="49"/>
                      <a:pt x="1" y="51"/>
                      <a:pt x="1" y="53"/>
                    </a:cubicBezTo>
                    <a:cubicBezTo>
                      <a:pt x="1" y="55"/>
                      <a:pt x="1" y="55"/>
                      <a:pt x="0" y="56"/>
                    </a:cubicBezTo>
                    <a:cubicBezTo>
                      <a:pt x="6" y="62"/>
                      <a:pt x="6" y="62"/>
                      <a:pt x="6" y="62"/>
                    </a:cubicBezTo>
                    <a:cubicBezTo>
                      <a:pt x="20" y="59"/>
                      <a:pt x="20" y="59"/>
                      <a:pt x="20" y="59"/>
                    </a:cubicBezTo>
                    <a:cubicBezTo>
                      <a:pt x="20" y="59"/>
                      <a:pt x="36" y="66"/>
                      <a:pt x="37" y="70"/>
                    </a:cubicBezTo>
                    <a:cubicBezTo>
                      <a:pt x="38" y="73"/>
                      <a:pt x="33" y="82"/>
                      <a:pt x="37" y="85"/>
                    </a:cubicBezTo>
                    <a:cubicBezTo>
                      <a:pt x="41" y="89"/>
                      <a:pt x="47" y="94"/>
                      <a:pt x="50" y="93"/>
                    </a:cubicBezTo>
                    <a:cubicBezTo>
                      <a:pt x="52" y="92"/>
                      <a:pt x="55" y="92"/>
                      <a:pt x="56" y="90"/>
                    </a:cubicBezTo>
                    <a:cubicBezTo>
                      <a:pt x="57" y="88"/>
                      <a:pt x="57" y="84"/>
                      <a:pt x="58" y="86"/>
                    </a:cubicBezTo>
                    <a:cubicBezTo>
                      <a:pt x="60" y="88"/>
                      <a:pt x="59" y="96"/>
                      <a:pt x="59" y="101"/>
                    </a:cubicBezTo>
                    <a:cubicBezTo>
                      <a:pt x="59" y="107"/>
                      <a:pt x="60" y="117"/>
                      <a:pt x="62" y="118"/>
                    </a:cubicBezTo>
                    <a:cubicBezTo>
                      <a:pt x="63" y="120"/>
                      <a:pt x="65" y="118"/>
                      <a:pt x="70" y="122"/>
                    </a:cubicBezTo>
                    <a:cubicBezTo>
                      <a:pt x="74" y="125"/>
                      <a:pt x="77" y="125"/>
                      <a:pt x="79" y="126"/>
                    </a:cubicBezTo>
                    <a:cubicBezTo>
                      <a:pt x="79" y="127"/>
                      <a:pt x="80" y="127"/>
                      <a:pt x="82" y="128"/>
                    </a:cubicBezTo>
                    <a:cubicBezTo>
                      <a:pt x="82" y="127"/>
                      <a:pt x="83" y="127"/>
                      <a:pt x="84" y="127"/>
                    </a:cubicBezTo>
                    <a:cubicBezTo>
                      <a:pt x="85" y="127"/>
                      <a:pt x="85" y="124"/>
                      <a:pt x="86" y="119"/>
                    </a:cubicBezTo>
                    <a:cubicBezTo>
                      <a:pt x="88" y="114"/>
                      <a:pt x="88" y="117"/>
                      <a:pt x="91" y="117"/>
                    </a:cubicBezTo>
                    <a:cubicBezTo>
                      <a:pt x="93" y="117"/>
                      <a:pt x="95" y="116"/>
                      <a:pt x="96" y="112"/>
                    </a:cubicBezTo>
                    <a:cubicBezTo>
                      <a:pt x="97" y="109"/>
                      <a:pt x="98" y="109"/>
                      <a:pt x="99" y="107"/>
                    </a:cubicBezTo>
                    <a:cubicBezTo>
                      <a:pt x="100" y="106"/>
                      <a:pt x="109" y="106"/>
                      <a:pt x="113" y="106"/>
                    </a:cubicBezTo>
                    <a:cubicBezTo>
                      <a:pt x="116" y="105"/>
                      <a:pt x="119" y="106"/>
                      <a:pt x="121" y="104"/>
                    </a:cubicBezTo>
                    <a:cubicBezTo>
                      <a:pt x="123" y="101"/>
                      <a:pt x="125" y="100"/>
                      <a:pt x="126" y="98"/>
                    </a:cubicBezTo>
                    <a:cubicBezTo>
                      <a:pt x="126" y="96"/>
                      <a:pt x="124" y="95"/>
                      <a:pt x="123" y="93"/>
                    </a:cubicBezTo>
                    <a:cubicBezTo>
                      <a:pt x="122" y="91"/>
                      <a:pt x="121" y="91"/>
                      <a:pt x="118" y="90"/>
                    </a:cubicBezTo>
                    <a:cubicBezTo>
                      <a:pt x="116" y="90"/>
                      <a:pt x="114" y="90"/>
                      <a:pt x="112" y="89"/>
                    </a:cubicBezTo>
                    <a:cubicBezTo>
                      <a:pt x="110" y="88"/>
                      <a:pt x="114" y="83"/>
                      <a:pt x="116" y="81"/>
                    </a:cubicBezTo>
                    <a:cubicBezTo>
                      <a:pt x="113" y="78"/>
                      <a:pt x="112" y="76"/>
                      <a:pt x="110" y="74"/>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88" name="Freeform 76">
                <a:extLst>
                  <a:ext uri="{FF2B5EF4-FFF2-40B4-BE49-F238E27FC236}">
                    <a16:creationId xmlns:a16="http://schemas.microsoft.com/office/drawing/2014/main" id="{BBF66C41-AF95-46CC-8659-F4C03481BBAB}"/>
                  </a:ext>
                </a:extLst>
              </p:cNvPr>
              <p:cNvSpPr>
                <a:spLocks/>
              </p:cNvSpPr>
              <p:nvPr/>
            </p:nvSpPr>
            <p:spPr bwMode="auto">
              <a:xfrm>
                <a:off x="5335257" y="4054386"/>
                <a:ext cx="622094" cy="494815"/>
              </a:xfrm>
              <a:custGeom>
                <a:avLst/>
                <a:gdLst>
                  <a:gd name="T0" fmla="*/ 310 w 119"/>
                  <a:gd name="T1" fmla="*/ 133 h 95"/>
                  <a:gd name="T2" fmla="*/ 289 w 119"/>
                  <a:gd name="T3" fmla="*/ 117 h 95"/>
                  <a:gd name="T4" fmla="*/ 275 w 119"/>
                  <a:gd name="T5" fmla="*/ 104 h 95"/>
                  <a:gd name="T6" fmla="*/ 270 w 119"/>
                  <a:gd name="T7" fmla="*/ 88 h 95"/>
                  <a:gd name="T8" fmla="*/ 257 w 119"/>
                  <a:gd name="T9" fmla="*/ 67 h 95"/>
                  <a:gd name="T10" fmla="*/ 241 w 119"/>
                  <a:gd name="T11" fmla="*/ 56 h 95"/>
                  <a:gd name="T12" fmla="*/ 235 w 119"/>
                  <a:gd name="T13" fmla="*/ 56 h 95"/>
                  <a:gd name="T14" fmla="*/ 216 w 119"/>
                  <a:gd name="T15" fmla="*/ 53 h 95"/>
                  <a:gd name="T16" fmla="*/ 198 w 119"/>
                  <a:gd name="T17" fmla="*/ 21 h 95"/>
                  <a:gd name="T18" fmla="*/ 179 w 119"/>
                  <a:gd name="T19" fmla="*/ 21 h 95"/>
                  <a:gd name="T20" fmla="*/ 163 w 119"/>
                  <a:gd name="T21" fmla="*/ 45 h 95"/>
                  <a:gd name="T22" fmla="*/ 147 w 119"/>
                  <a:gd name="T23" fmla="*/ 75 h 95"/>
                  <a:gd name="T24" fmla="*/ 128 w 119"/>
                  <a:gd name="T25" fmla="*/ 75 h 95"/>
                  <a:gd name="T26" fmla="*/ 112 w 119"/>
                  <a:gd name="T27" fmla="*/ 64 h 95"/>
                  <a:gd name="T28" fmla="*/ 88 w 119"/>
                  <a:gd name="T29" fmla="*/ 56 h 95"/>
                  <a:gd name="T30" fmla="*/ 67 w 119"/>
                  <a:gd name="T31" fmla="*/ 40 h 95"/>
                  <a:gd name="T32" fmla="*/ 45 w 119"/>
                  <a:gd name="T33" fmla="*/ 13 h 95"/>
                  <a:gd name="T34" fmla="*/ 29 w 119"/>
                  <a:gd name="T35" fmla="*/ 0 h 95"/>
                  <a:gd name="T36" fmla="*/ 29 w 119"/>
                  <a:gd name="T37" fmla="*/ 3 h 95"/>
                  <a:gd name="T38" fmla="*/ 37 w 119"/>
                  <a:gd name="T39" fmla="*/ 27 h 95"/>
                  <a:gd name="T40" fmla="*/ 24 w 119"/>
                  <a:gd name="T41" fmla="*/ 53 h 95"/>
                  <a:gd name="T42" fmla="*/ 3 w 119"/>
                  <a:gd name="T43" fmla="*/ 85 h 95"/>
                  <a:gd name="T44" fmla="*/ 0 w 119"/>
                  <a:gd name="T45" fmla="*/ 85 h 95"/>
                  <a:gd name="T46" fmla="*/ 8 w 119"/>
                  <a:gd name="T47" fmla="*/ 112 h 95"/>
                  <a:gd name="T48" fmla="*/ 35 w 119"/>
                  <a:gd name="T49" fmla="*/ 154 h 95"/>
                  <a:gd name="T50" fmla="*/ 53 w 119"/>
                  <a:gd name="T51" fmla="*/ 160 h 95"/>
                  <a:gd name="T52" fmla="*/ 69 w 119"/>
                  <a:gd name="T53" fmla="*/ 141 h 95"/>
                  <a:gd name="T54" fmla="*/ 88 w 119"/>
                  <a:gd name="T55" fmla="*/ 152 h 95"/>
                  <a:gd name="T56" fmla="*/ 107 w 119"/>
                  <a:gd name="T57" fmla="*/ 154 h 95"/>
                  <a:gd name="T58" fmla="*/ 123 w 119"/>
                  <a:gd name="T59" fmla="*/ 173 h 95"/>
                  <a:gd name="T60" fmla="*/ 123 w 119"/>
                  <a:gd name="T61" fmla="*/ 194 h 95"/>
                  <a:gd name="T62" fmla="*/ 118 w 119"/>
                  <a:gd name="T63" fmla="*/ 226 h 95"/>
                  <a:gd name="T64" fmla="*/ 134 w 119"/>
                  <a:gd name="T65" fmla="*/ 245 h 95"/>
                  <a:gd name="T66" fmla="*/ 139 w 119"/>
                  <a:gd name="T67" fmla="*/ 245 h 95"/>
                  <a:gd name="T68" fmla="*/ 147 w 119"/>
                  <a:gd name="T69" fmla="*/ 245 h 95"/>
                  <a:gd name="T70" fmla="*/ 163 w 119"/>
                  <a:gd name="T71" fmla="*/ 250 h 95"/>
                  <a:gd name="T72" fmla="*/ 174 w 119"/>
                  <a:gd name="T73" fmla="*/ 253 h 95"/>
                  <a:gd name="T74" fmla="*/ 184 w 119"/>
                  <a:gd name="T75" fmla="*/ 245 h 95"/>
                  <a:gd name="T76" fmla="*/ 195 w 119"/>
                  <a:gd name="T77" fmla="*/ 245 h 95"/>
                  <a:gd name="T78" fmla="*/ 206 w 119"/>
                  <a:gd name="T79" fmla="*/ 248 h 95"/>
                  <a:gd name="T80" fmla="*/ 219 w 119"/>
                  <a:gd name="T81" fmla="*/ 232 h 95"/>
                  <a:gd name="T82" fmla="*/ 241 w 119"/>
                  <a:gd name="T83" fmla="*/ 229 h 95"/>
                  <a:gd name="T84" fmla="*/ 291 w 119"/>
                  <a:gd name="T85" fmla="*/ 200 h 95"/>
                  <a:gd name="T86" fmla="*/ 305 w 119"/>
                  <a:gd name="T87" fmla="*/ 192 h 95"/>
                  <a:gd name="T88" fmla="*/ 310 w 119"/>
                  <a:gd name="T89" fmla="*/ 168 h 95"/>
                  <a:gd name="T90" fmla="*/ 313 w 119"/>
                  <a:gd name="T91" fmla="*/ 149 h 95"/>
                  <a:gd name="T92" fmla="*/ 310 w 119"/>
                  <a:gd name="T93" fmla="*/ 133 h 9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19" h="95">
                    <a:moveTo>
                      <a:pt x="116" y="50"/>
                    </a:moveTo>
                    <a:cubicBezTo>
                      <a:pt x="113" y="48"/>
                      <a:pt x="110" y="46"/>
                      <a:pt x="108" y="44"/>
                    </a:cubicBezTo>
                    <a:cubicBezTo>
                      <a:pt x="107" y="42"/>
                      <a:pt x="105" y="42"/>
                      <a:pt x="103" y="39"/>
                    </a:cubicBezTo>
                    <a:cubicBezTo>
                      <a:pt x="100" y="36"/>
                      <a:pt x="103" y="36"/>
                      <a:pt x="101" y="33"/>
                    </a:cubicBezTo>
                    <a:cubicBezTo>
                      <a:pt x="99" y="29"/>
                      <a:pt x="100" y="27"/>
                      <a:pt x="96" y="25"/>
                    </a:cubicBezTo>
                    <a:cubicBezTo>
                      <a:pt x="92" y="23"/>
                      <a:pt x="90" y="23"/>
                      <a:pt x="90" y="21"/>
                    </a:cubicBezTo>
                    <a:cubicBezTo>
                      <a:pt x="89" y="21"/>
                      <a:pt x="89" y="21"/>
                      <a:pt x="88" y="21"/>
                    </a:cubicBezTo>
                    <a:cubicBezTo>
                      <a:pt x="84" y="21"/>
                      <a:pt x="85" y="22"/>
                      <a:pt x="81" y="20"/>
                    </a:cubicBezTo>
                    <a:cubicBezTo>
                      <a:pt x="77" y="17"/>
                      <a:pt x="77" y="15"/>
                      <a:pt x="74" y="8"/>
                    </a:cubicBezTo>
                    <a:cubicBezTo>
                      <a:pt x="71" y="1"/>
                      <a:pt x="72" y="9"/>
                      <a:pt x="67" y="8"/>
                    </a:cubicBezTo>
                    <a:cubicBezTo>
                      <a:pt x="62" y="8"/>
                      <a:pt x="62" y="14"/>
                      <a:pt x="61" y="17"/>
                    </a:cubicBezTo>
                    <a:cubicBezTo>
                      <a:pt x="59" y="20"/>
                      <a:pt x="58" y="25"/>
                      <a:pt x="55" y="28"/>
                    </a:cubicBezTo>
                    <a:cubicBezTo>
                      <a:pt x="53" y="32"/>
                      <a:pt x="52" y="32"/>
                      <a:pt x="48" y="28"/>
                    </a:cubicBezTo>
                    <a:cubicBezTo>
                      <a:pt x="44" y="24"/>
                      <a:pt x="42" y="26"/>
                      <a:pt x="42" y="24"/>
                    </a:cubicBezTo>
                    <a:cubicBezTo>
                      <a:pt x="41" y="22"/>
                      <a:pt x="37" y="21"/>
                      <a:pt x="33" y="21"/>
                    </a:cubicBezTo>
                    <a:cubicBezTo>
                      <a:pt x="30" y="21"/>
                      <a:pt x="28" y="20"/>
                      <a:pt x="25" y="15"/>
                    </a:cubicBezTo>
                    <a:cubicBezTo>
                      <a:pt x="22" y="11"/>
                      <a:pt x="19" y="6"/>
                      <a:pt x="17" y="5"/>
                    </a:cubicBezTo>
                    <a:cubicBezTo>
                      <a:pt x="16" y="5"/>
                      <a:pt x="14" y="3"/>
                      <a:pt x="11" y="0"/>
                    </a:cubicBezTo>
                    <a:cubicBezTo>
                      <a:pt x="11" y="1"/>
                      <a:pt x="11" y="1"/>
                      <a:pt x="11" y="1"/>
                    </a:cubicBezTo>
                    <a:cubicBezTo>
                      <a:pt x="10" y="4"/>
                      <a:pt x="14" y="8"/>
                      <a:pt x="14" y="10"/>
                    </a:cubicBezTo>
                    <a:cubicBezTo>
                      <a:pt x="14" y="12"/>
                      <a:pt x="12" y="16"/>
                      <a:pt x="9" y="20"/>
                    </a:cubicBezTo>
                    <a:cubicBezTo>
                      <a:pt x="6" y="23"/>
                      <a:pt x="4" y="29"/>
                      <a:pt x="1" y="32"/>
                    </a:cubicBezTo>
                    <a:cubicBezTo>
                      <a:pt x="1" y="32"/>
                      <a:pt x="1" y="32"/>
                      <a:pt x="0" y="32"/>
                    </a:cubicBezTo>
                    <a:cubicBezTo>
                      <a:pt x="1" y="36"/>
                      <a:pt x="2" y="39"/>
                      <a:pt x="3" y="42"/>
                    </a:cubicBezTo>
                    <a:cubicBezTo>
                      <a:pt x="5" y="47"/>
                      <a:pt x="8" y="54"/>
                      <a:pt x="13" y="58"/>
                    </a:cubicBezTo>
                    <a:cubicBezTo>
                      <a:pt x="19" y="62"/>
                      <a:pt x="20" y="60"/>
                      <a:pt x="20" y="60"/>
                    </a:cubicBezTo>
                    <a:cubicBezTo>
                      <a:pt x="26" y="53"/>
                      <a:pt x="26" y="53"/>
                      <a:pt x="26" y="53"/>
                    </a:cubicBezTo>
                    <a:cubicBezTo>
                      <a:pt x="26" y="53"/>
                      <a:pt x="31" y="55"/>
                      <a:pt x="33" y="57"/>
                    </a:cubicBezTo>
                    <a:cubicBezTo>
                      <a:pt x="34" y="59"/>
                      <a:pt x="36" y="55"/>
                      <a:pt x="40" y="58"/>
                    </a:cubicBezTo>
                    <a:cubicBezTo>
                      <a:pt x="44" y="60"/>
                      <a:pt x="44" y="63"/>
                      <a:pt x="46" y="65"/>
                    </a:cubicBezTo>
                    <a:cubicBezTo>
                      <a:pt x="48" y="67"/>
                      <a:pt x="47" y="70"/>
                      <a:pt x="46" y="73"/>
                    </a:cubicBezTo>
                    <a:cubicBezTo>
                      <a:pt x="45" y="75"/>
                      <a:pt x="42" y="83"/>
                      <a:pt x="44" y="85"/>
                    </a:cubicBezTo>
                    <a:cubicBezTo>
                      <a:pt x="46" y="87"/>
                      <a:pt x="47" y="89"/>
                      <a:pt x="50" y="92"/>
                    </a:cubicBezTo>
                    <a:cubicBezTo>
                      <a:pt x="51" y="92"/>
                      <a:pt x="51" y="92"/>
                      <a:pt x="52" y="92"/>
                    </a:cubicBezTo>
                    <a:cubicBezTo>
                      <a:pt x="54" y="91"/>
                      <a:pt x="54" y="92"/>
                      <a:pt x="55" y="92"/>
                    </a:cubicBezTo>
                    <a:cubicBezTo>
                      <a:pt x="56" y="93"/>
                      <a:pt x="60" y="94"/>
                      <a:pt x="61" y="94"/>
                    </a:cubicBezTo>
                    <a:cubicBezTo>
                      <a:pt x="62" y="95"/>
                      <a:pt x="65" y="95"/>
                      <a:pt x="65" y="95"/>
                    </a:cubicBezTo>
                    <a:cubicBezTo>
                      <a:pt x="65" y="95"/>
                      <a:pt x="68" y="93"/>
                      <a:pt x="69" y="92"/>
                    </a:cubicBezTo>
                    <a:cubicBezTo>
                      <a:pt x="69" y="91"/>
                      <a:pt x="72" y="92"/>
                      <a:pt x="73" y="92"/>
                    </a:cubicBezTo>
                    <a:cubicBezTo>
                      <a:pt x="73" y="92"/>
                      <a:pt x="77" y="93"/>
                      <a:pt x="77" y="93"/>
                    </a:cubicBezTo>
                    <a:cubicBezTo>
                      <a:pt x="78" y="91"/>
                      <a:pt x="80" y="87"/>
                      <a:pt x="82" y="87"/>
                    </a:cubicBezTo>
                    <a:cubicBezTo>
                      <a:pt x="85" y="87"/>
                      <a:pt x="87" y="85"/>
                      <a:pt x="90" y="86"/>
                    </a:cubicBezTo>
                    <a:cubicBezTo>
                      <a:pt x="93" y="88"/>
                      <a:pt x="107" y="77"/>
                      <a:pt x="109" y="75"/>
                    </a:cubicBezTo>
                    <a:cubicBezTo>
                      <a:pt x="112" y="74"/>
                      <a:pt x="112" y="73"/>
                      <a:pt x="114" y="72"/>
                    </a:cubicBezTo>
                    <a:cubicBezTo>
                      <a:pt x="116" y="70"/>
                      <a:pt x="117" y="66"/>
                      <a:pt x="116" y="63"/>
                    </a:cubicBezTo>
                    <a:cubicBezTo>
                      <a:pt x="115" y="59"/>
                      <a:pt x="115" y="57"/>
                      <a:pt x="117" y="56"/>
                    </a:cubicBezTo>
                    <a:cubicBezTo>
                      <a:pt x="118" y="55"/>
                      <a:pt x="119" y="53"/>
                      <a:pt x="116" y="50"/>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89" name="Freeform 77">
                <a:extLst>
                  <a:ext uri="{FF2B5EF4-FFF2-40B4-BE49-F238E27FC236}">
                    <a16:creationId xmlns:a16="http://schemas.microsoft.com/office/drawing/2014/main" id="{F153CA55-A7F6-423D-9A48-278628E37DFF}"/>
                  </a:ext>
                </a:extLst>
              </p:cNvPr>
              <p:cNvSpPr>
                <a:spLocks/>
              </p:cNvSpPr>
              <p:nvPr/>
            </p:nvSpPr>
            <p:spPr bwMode="auto">
              <a:xfrm>
                <a:off x="4983129" y="4418162"/>
                <a:ext cx="436248" cy="684526"/>
              </a:xfrm>
              <a:custGeom>
                <a:avLst/>
                <a:gdLst>
                  <a:gd name="T0" fmla="*/ 191 w 83"/>
                  <a:gd name="T1" fmla="*/ 168 h 131"/>
                  <a:gd name="T2" fmla="*/ 169 w 83"/>
                  <a:gd name="T3" fmla="*/ 158 h 131"/>
                  <a:gd name="T4" fmla="*/ 161 w 83"/>
                  <a:gd name="T5" fmla="*/ 112 h 131"/>
                  <a:gd name="T6" fmla="*/ 159 w 83"/>
                  <a:gd name="T7" fmla="*/ 72 h 131"/>
                  <a:gd name="T8" fmla="*/ 153 w 83"/>
                  <a:gd name="T9" fmla="*/ 83 h 131"/>
                  <a:gd name="T10" fmla="*/ 137 w 83"/>
                  <a:gd name="T11" fmla="*/ 91 h 131"/>
                  <a:gd name="T12" fmla="*/ 102 w 83"/>
                  <a:gd name="T13" fmla="*/ 69 h 131"/>
                  <a:gd name="T14" fmla="*/ 102 w 83"/>
                  <a:gd name="T15" fmla="*/ 29 h 131"/>
                  <a:gd name="T16" fmla="*/ 56 w 83"/>
                  <a:gd name="T17" fmla="*/ 0 h 131"/>
                  <a:gd name="T18" fmla="*/ 19 w 83"/>
                  <a:gd name="T19" fmla="*/ 8 h 131"/>
                  <a:gd name="T20" fmla="*/ 21 w 83"/>
                  <a:gd name="T21" fmla="*/ 11 h 131"/>
                  <a:gd name="T22" fmla="*/ 19 w 83"/>
                  <a:gd name="T23" fmla="*/ 35 h 131"/>
                  <a:gd name="T24" fmla="*/ 13 w 83"/>
                  <a:gd name="T25" fmla="*/ 75 h 131"/>
                  <a:gd name="T26" fmla="*/ 27 w 83"/>
                  <a:gd name="T27" fmla="*/ 94 h 131"/>
                  <a:gd name="T28" fmla="*/ 43 w 83"/>
                  <a:gd name="T29" fmla="*/ 107 h 131"/>
                  <a:gd name="T30" fmla="*/ 32 w 83"/>
                  <a:gd name="T31" fmla="*/ 131 h 131"/>
                  <a:gd name="T32" fmla="*/ 30 w 83"/>
                  <a:gd name="T33" fmla="*/ 155 h 131"/>
                  <a:gd name="T34" fmla="*/ 19 w 83"/>
                  <a:gd name="T35" fmla="*/ 168 h 131"/>
                  <a:gd name="T36" fmla="*/ 19 w 83"/>
                  <a:gd name="T37" fmla="*/ 192 h 131"/>
                  <a:gd name="T38" fmla="*/ 16 w 83"/>
                  <a:gd name="T39" fmla="*/ 211 h 131"/>
                  <a:gd name="T40" fmla="*/ 8 w 83"/>
                  <a:gd name="T41" fmla="*/ 238 h 131"/>
                  <a:gd name="T42" fmla="*/ 8 w 83"/>
                  <a:gd name="T43" fmla="*/ 256 h 131"/>
                  <a:gd name="T44" fmla="*/ 5 w 83"/>
                  <a:gd name="T45" fmla="*/ 283 h 131"/>
                  <a:gd name="T46" fmla="*/ 8 w 83"/>
                  <a:gd name="T47" fmla="*/ 289 h 131"/>
                  <a:gd name="T48" fmla="*/ 8 w 83"/>
                  <a:gd name="T49" fmla="*/ 289 h 131"/>
                  <a:gd name="T50" fmla="*/ 30 w 83"/>
                  <a:gd name="T51" fmla="*/ 313 h 131"/>
                  <a:gd name="T52" fmla="*/ 48 w 83"/>
                  <a:gd name="T53" fmla="*/ 313 h 131"/>
                  <a:gd name="T54" fmla="*/ 62 w 83"/>
                  <a:gd name="T55" fmla="*/ 299 h 131"/>
                  <a:gd name="T56" fmla="*/ 102 w 83"/>
                  <a:gd name="T57" fmla="*/ 299 h 131"/>
                  <a:gd name="T58" fmla="*/ 107 w 83"/>
                  <a:gd name="T59" fmla="*/ 318 h 131"/>
                  <a:gd name="T60" fmla="*/ 140 w 83"/>
                  <a:gd name="T61" fmla="*/ 326 h 131"/>
                  <a:gd name="T62" fmla="*/ 148 w 83"/>
                  <a:gd name="T63" fmla="*/ 334 h 131"/>
                  <a:gd name="T64" fmla="*/ 164 w 83"/>
                  <a:gd name="T65" fmla="*/ 350 h 131"/>
                  <a:gd name="T66" fmla="*/ 175 w 83"/>
                  <a:gd name="T67" fmla="*/ 342 h 131"/>
                  <a:gd name="T68" fmla="*/ 188 w 83"/>
                  <a:gd name="T69" fmla="*/ 334 h 131"/>
                  <a:gd name="T70" fmla="*/ 204 w 83"/>
                  <a:gd name="T71" fmla="*/ 329 h 131"/>
                  <a:gd name="T72" fmla="*/ 204 w 83"/>
                  <a:gd name="T73" fmla="*/ 310 h 131"/>
                  <a:gd name="T74" fmla="*/ 199 w 83"/>
                  <a:gd name="T75" fmla="*/ 291 h 131"/>
                  <a:gd name="T76" fmla="*/ 185 w 83"/>
                  <a:gd name="T77" fmla="*/ 278 h 131"/>
                  <a:gd name="T78" fmla="*/ 164 w 83"/>
                  <a:gd name="T79" fmla="*/ 262 h 131"/>
                  <a:gd name="T80" fmla="*/ 159 w 83"/>
                  <a:gd name="T81" fmla="*/ 243 h 131"/>
                  <a:gd name="T82" fmla="*/ 177 w 83"/>
                  <a:gd name="T83" fmla="*/ 243 h 131"/>
                  <a:gd name="T84" fmla="*/ 196 w 83"/>
                  <a:gd name="T85" fmla="*/ 235 h 131"/>
                  <a:gd name="T86" fmla="*/ 199 w 83"/>
                  <a:gd name="T87" fmla="*/ 219 h 131"/>
                  <a:gd name="T88" fmla="*/ 199 w 83"/>
                  <a:gd name="T89" fmla="*/ 198 h 131"/>
                  <a:gd name="T90" fmla="*/ 215 w 83"/>
                  <a:gd name="T91" fmla="*/ 190 h 131"/>
                  <a:gd name="T92" fmla="*/ 223 w 83"/>
                  <a:gd name="T93" fmla="*/ 184 h 131"/>
                  <a:gd name="T94" fmla="*/ 215 w 83"/>
                  <a:gd name="T95" fmla="*/ 179 h 131"/>
                  <a:gd name="T96" fmla="*/ 191 w 83"/>
                  <a:gd name="T97" fmla="*/ 168 h 1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83" h="131">
                    <a:moveTo>
                      <a:pt x="71" y="63"/>
                    </a:moveTo>
                    <a:cubicBezTo>
                      <a:pt x="66" y="59"/>
                      <a:pt x="64" y="61"/>
                      <a:pt x="63" y="59"/>
                    </a:cubicBezTo>
                    <a:cubicBezTo>
                      <a:pt x="61" y="58"/>
                      <a:pt x="60" y="48"/>
                      <a:pt x="60" y="42"/>
                    </a:cubicBezTo>
                    <a:cubicBezTo>
                      <a:pt x="60" y="37"/>
                      <a:pt x="61" y="29"/>
                      <a:pt x="59" y="27"/>
                    </a:cubicBezTo>
                    <a:cubicBezTo>
                      <a:pt x="58" y="25"/>
                      <a:pt x="58" y="29"/>
                      <a:pt x="57" y="31"/>
                    </a:cubicBezTo>
                    <a:cubicBezTo>
                      <a:pt x="56" y="33"/>
                      <a:pt x="53" y="33"/>
                      <a:pt x="51" y="34"/>
                    </a:cubicBezTo>
                    <a:cubicBezTo>
                      <a:pt x="48" y="35"/>
                      <a:pt x="42" y="30"/>
                      <a:pt x="38" y="26"/>
                    </a:cubicBezTo>
                    <a:cubicBezTo>
                      <a:pt x="34" y="23"/>
                      <a:pt x="39" y="14"/>
                      <a:pt x="38" y="11"/>
                    </a:cubicBezTo>
                    <a:cubicBezTo>
                      <a:pt x="37" y="7"/>
                      <a:pt x="21" y="0"/>
                      <a:pt x="21" y="0"/>
                    </a:cubicBezTo>
                    <a:cubicBezTo>
                      <a:pt x="7" y="3"/>
                      <a:pt x="7" y="3"/>
                      <a:pt x="7" y="3"/>
                    </a:cubicBezTo>
                    <a:cubicBezTo>
                      <a:pt x="8" y="4"/>
                      <a:pt x="8" y="4"/>
                      <a:pt x="8" y="4"/>
                    </a:cubicBezTo>
                    <a:cubicBezTo>
                      <a:pt x="8" y="4"/>
                      <a:pt x="9" y="8"/>
                      <a:pt x="7" y="13"/>
                    </a:cubicBezTo>
                    <a:cubicBezTo>
                      <a:pt x="6" y="17"/>
                      <a:pt x="4" y="24"/>
                      <a:pt x="5" y="28"/>
                    </a:cubicBezTo>
                    <a:cubicBezTo>
                      <a:pt x="6" y="31"/>
                      <a:pt x="7" y="34"/>
                      <a:pt x="10" y="35"/>
                    </a:cubicBezTo>
                    <a:cubicBezTo>
                      <a:pt x="13" y="37"/>
                      <a:pt x="15" y="37"/>
                      <a:pt x="16" y="40"/>
                    </a:cubicBezTo>
                    <a:cubicBezTo>
                      <a:pt x="16" y="42"/>
                      <a:pt x="13" y="45"/>
                      <a:pt x="12" y="49"/>
                    </a:cubicBezTo>
                    <a:cubicBezTo>
                      <a:pt x="12" y="53"/>
                      <a:pt x="13" y="55"/>
                      <a:pt x="11" y="58"/>
                    </a:cubicBezTo>
                    <a:cubicBezTo>
                      <a:pt x="10" y="60"/>
                      <a:pt x="7" y="59"/>
                      <a:pt x="7" y="63"/>
                    </a:cubicBezTo>
                    <a:cubicBezTo>
                      <a:pt x="7" y="66"/>
                      <a:pt x="7" y="69"/>
                      <a:pt x="7" y="72"/>
                    </a:cubicBezTo>
                    <a:cubicBezTo>
                      <a:pt x="7" y="75"/>
                      <a:pt x="8" y="74"/>
                      <a:pt x="6" y="79"/>
                    </a:cubicBezTo>
                    <a:cubicBezTo>
                      <a:pt x="4" y="84"/>
                      <a:pt x="3" y="85"/>
                      <a:pt x="3" y="89"/>
                    </a:cubicBezTo>
                    <a:cubicBezTo>
                      <a:pt x="4" y="93"/>
                      <a:pt x="4" y="92"/>
                      <a:pt x="3" y="96"/>
                    </a:cubicBezTo>
                    <a:cubicBezTo>
                      <a:pt x="2" y="99"/>
                      <a:pt x="0" y="104"/>
                      <a:pt x="2" y="106"/>
                    </a:cubicBezTo>
                    <a:cubicBezTo>
                      <a:pt x="2" y="107"/>
                      <a:pt x="2" y="107"/>
                      <a:pt x="3" y="108"/>
                    </a:cubicBezTo>
                    <a:cubicBezTo>
                      <a:pt x="3" y="108"/>
                      <a:pt x="3" y="108"/>
                      <a:pt x="3" y="108"/>
                    </a:cubicBezTo>
                    <a:cubicBezTo>
                      <a:pt x="4" y="108"/>
                      <a:pt x="9" y="114"/>
                      <a:pt x="11" y="117"/>
                    </a:cubicBezTo>
                    <a:cubicBezTo>
                      <a:pt x="12" y="119"/>
                      <a:pt x="16" y="118"/>
                      <a:pt x="18" y="117"/>
                    </a:cubicBezTo>
                    <a:cubicBezTo>
                      <a:pt x="19" y="115"/>
                      <a:pt x="23" y="112"/>
                      <a:pt x="23" y="112"/>
                    </a:cubicBezTo>
                    <a:cubicBezTo>
                      <a:pt x="23" y="112"/>
                      <a:pt x="35" y="112"/>
                      <a:pt x="38" y="112"/>
                    </a:cubicBezTo>
                    <a:cubicBezTo>
                      <a:pt x="40" y="112"/>
                      <a:pt x="40" y="115"/>
                      <a:pt x="40" y="119"/>
                    </a:cubicBezTo>
                    <a:cubicBezTo>
                      <a:pt x="40" y="122"/>
                      <a:pt x="52" y="122"/>
                      <a:pt x="52" y="122"/>
                    </a:cubicBezTo>
                    <a:cubicBezTo>
                      <a:pt x="52" y="122"/>
                      <a:pt x="54" y="124"/>
                      <a:pt x="55" y="125"/>
                    </a:cubicBezTo>
                    <a:cubicBezTo>
                      <a:pt x="57" y="126"/>
                      <a:pt x="61" y="131"/>
                      <a:pt x="61" y="131"/>
                    </a:cubicBezTo>
                    <a:cubicBezTo>
                      <a:pt x="61" y="131"/>
                      <a:pt x="64" y="129"/>
                      <a:pt x="65" y="128"/>
                    </a:cubicBezTo>
                    <a:cubicBezTo>
                      <a:pt x="66" y="128"/>
                      <a:pt x="67" y="125"/>
                      <a:pt x="70" y="125"/>
                    </a:cubicBezTo>
                    <a:cubicBezTo>
                      <a:pt x="72" y="125"/>
                      <a:pt x="76" y="123"/>
                      <a:pt x="76" y="123"/>
                    </a:cubicBezTo>
                    <a:cubicBezTo>
                      <a:pt x="76" y="123"/>
                      <a:pt x="77" y="118"/>
                      <a:pt x="76" y="116"/>
                    </a:cubicBezTo>
                    <a:cubicBezTo>
                      <a:pt x="76" y="114"/>
                      <a:pt x="75" y="112"/>
                      <a:pt x="74" y="109"/>
                    </a:cubicBezTo>
                    <a:cubicBezTo>
                      <a:pt x="74" y="105"/>
                      <a:pt x="71" y="106"/>
                      <a:pt x="69" y="104"/>
                    </a:cubicBezTo>
                    <a:cubicBezTo>
                      <a:pt x="67" y="103"/>
                      <a:pt x="65" y="98"/>
                      <a:pt x="61" y="98"/>
                    </a:cubicBezTo>
                    <a:cubicBezTo>
                      <a:pt x="58" y="97"/>
                      <a:pt x="59" y="93"/>
                      <a:pt x="59" y="91"/>
                    </a:cubicBezTo>
                    <a:cubicBezTo>
                      <a:pt x="60" y="90"/>
                      <a:pt x="64" y="91"/>
                      <a:pt x="66" y="91"/>
                    </a:cubicBezTo>
                    <a:cubicBezTo>
                      <a:pt x="68" y="91"/>
                      <a:pt x="71" y="91"/>
                      <a:pt x="73" y="88"/>
                    </a:cubicBezTo>
                    <a:cubicBezTo>
                      <a:pt x="76" y="86"/>
                      <a:pt x="74" y="84"/>
                      <a:pt x="74" y="82"/>
                    </a:cubicBezTo>
                    <a:cubicBezTo>
                      <a:pt x="73" y="79"/>
                      <a:pt x="73" y="77"/>
                      <a:pt x="74" y="74"/>
                    </a:cubicBezTo>
                    <a:cubicBezTo>
                      <a:pt x="74" y="71"/>
                      <a:pt x="78" y="72"/>
                      <a:pt x="80" y="71"/>
                    </a:cubicBezTo>
                    <a:cubicBezTo>
                      <a:pt x="81" y="70"/>
                      <a:pt x="82" y="69"/>
                      <a:pt x="83" y="69"/>
                    </a:cubicBezTo>
                    <a:cubicBezTo>
                      <a:pt x="81" y="68"/>
                      <a:pt x="80" y="68"/>
                      <a:pt x="80" y="67"/>
                    </a:cubicBezTo>
                    <a:cubicBezTo>
                      <a:pt x="78" y="66"/>
                      <a:pt x="75" y="66"/>
                      <a:pt x="71" y="63"/>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90" name="Freeform 78">
                <a:extLst>
                  <a:ext uri="{FF2B5EF4-FFF2-40B4-BE49-F238E27FC236}">
                    <a16:creationId xmlns:a16="http://schemas.microsoft.com/office/drawing/2014/main" id="{2AC65A7C-DB54-446A-92FC-D66F91F0545E}"/>
                  </a:ext>
                </a:extLst>
              </p:cNvPr>
              <p:cNvSpPr>
                <a:spLocks/>
              </p:cNvSpPr>
              <p:nvPr/>
            </p:nvSpPr>
            <p:spPr bwMode="auto">
              <a:xfrm>
                <a:off x="4632956" y="4402516"/>
                <a:ext cx="434292" cy="627808"/>
              </a:xfrm>
              <a:custGeom>
                <a:avLst/>
                <a:gdLst>
                  <a:gd name="T0" fmla="*/ 187 w 83"/>
                  <a:gd name="T1" fmla="*/ 265 h 120"/>
                  <a:gd name="T2" fmla="*/ 187 w 83"/>
                  <a:gd name="T3" fmla="*/ 246 h 120"/>
                  <a:gd name="T4" fmla="*/ 195 w 83"/>
                  <a:gd name="T5" fmla="*/ 219 h 120"/>
                  <a:gd name="T6" fmla="*/ 198 w 83"/>
                  <a:gd name="T7" fmla="*/ 201 h 120"/>
                  <a:gd name="T8" fmla="*/ 198 w 83"/>
                  <a:gd name="T9" fmla="*/ 177 h 120"/>
                  <a:gd name="T10" fmla="*/ 209 w 83"/>
                  <a:gd name="T11" fmla="*/ 163 h 120"/>
                  <a:gd name="T12" fmla="*/ 211 w 83"/>
                  <a:gd name="T13" fmla="*/ 139 h 120"/>
                  <a:gd name="T14" fmla="*/ 222 w 83"/>
                  <a:gd name="T15" fmla="*/ 115 h 120"/>
                  <a:gd name="T16" fmla="*/ 206 w 83"/>
                  <a:gd name="T17" fmla="*/ 102 h 120"/>
                  <a:gd name="T18" fmla="*/ 193 w 83"/>
                  <a:gd name="T19" fmla="*/ 83 h 120"/>
                  <a:gd name="T20" fmla="*/ 198 w 83"/>
                  <a:gd name="T21" fmla="*/ 43 h 120"/>
                  <a:gd name="T22" fmla="*/ 201 w 83"/>
                  <a:gd name="T23" fmla="*/ 19 h 120"/>
                  <a:gd name="T24" fmla="*/ 182 w 83"/>
                  <a:gd name="T25" fmla="*/ 0 h 120"/>
                  <a:gd name="T26" fmla="*/ 171 w 83"/>
                  <a:gd name="T27" fmla="*/ 5 h 120"/>
                  <a:gd name="T28" fmla="*/ 152 w 83"/>
                  <a:gd name="T29" fmla="*/ 16 h 120"/>
                  <a:gd name="T30" fmla="*/ 144 w 83"/>
                  <a:gd name="T31" fmla="*/ 21 h 120"/>
                  <a:gd name="T32" fmla="*/ 131 w 83"/>
                  <a:gd name="T33" fmla="*/ 32 h 120"/>
                  <a:gd name="T34" fmla="*/ 134 w 83"/>
                  <a:gd name="T35" fmla="*/ 37 h 120"/>
                  <a:gd name="T36" fmla="*/ 134 w 83"/>
                  <a:gd name="T37" fmla="*/ 45 h 120"/>
                  <a:gd name="T38" fmla="*/ 118 w 83"/>
                  <a:gd name="T39" fmla="*/ 62 h 120"/>
                  <a:gd name="T40" fmla="*/ 110 w 83"/>
                  <a:gd name="T41" fmla="*/ 80 h 120"/>
                  <a:gd name="T42" fmla="*/ 99 w 83"/>
                  <a:gd name="T43" fmla="*/ 83 h 120"/>
                  <a:gd name="T44" fmla="*/ 86 w 83"/>
                  <a:gd name="T45" fmla="*/ 104 h 120"/>
                  <a:gd name="T46" fmla="*/ 94 w 83"/>
                  <a:gd name="T47" fmla="*/ 120 h 120"/>
                  <a:gd name="T48" fmla="*/ 88 w 83"/>
                  <a:gd name="T49" fmla="*/ 128 h 120"/>
                  <a:gd name="T50" fmla="*/ 59 w 83"/>
                  <a:gd name="T51" fmla="*/ 144 h 120"/>
                  <a:gd name="T52" fmla="*/ 37 w 83"/>
                  <a:gd name="T53" fmla="*/ 150 h 120"/>
                  <a:gd name="T54" fmla="*/ 29 w 83"/>
                  <a:gd name="T55" fmla="*/ 163 h 120"/>
                  <a:gd name="T56" fmla="*/ 0 w 83"/>
                  <a:gd name="T57" fmla="*/ 182 h 120"/>
                  <a:gd name="T58" fmla="*/ 8 w 83"/>
                  <a:gd name="T59" fmla="*/ 193 h 120"/>
                  <a:gd name="T60" fmla="*/ 13 w 83"/>
                  <a:gd name="T61" fmla="*/ 211 h 120"/>
                  <a:gd name="T62" fmla="*/ 19 w 83"/>
                  <a:gd name="T63" fmla="*/ 225 h 120"/>
                  <a:gd name="T64" fmla="*/ 27 w 83"/>
                  <a:gd name="T65" fmla="*/ 241 h 120"/>
                  <a:gd name="T66" fmla="*/ 35 w 83"/>
                  <a:gd name="T67" fmla="*/ 257 h 120"/>
                  <a:gd name="T68" fmla="*/ 43 w 83"/>
                  <a:gd name="T69" fmla="*/ 276 h 120"/>
                  <a:gd name="T70" fmla="*/ 43 w 83"/>
                  <a:gd name="T71" fmla="*/ 294 h 120"/>
                  <a:gd name="T72" fmla="*/ 51 w 83"/>
                  <a:gd name="T73" fmla="*/ 300 h 120"/>
                  <a:gd name="T74" fmla="*/ 70 w 83"/>
                  <a:gd name="T75" fmla="*/ 302 h 120"/>
                  <a:gd name="T76" fmla="*/ 80 w 83"/>
                  <a:gd name="T77" fmla="*/ 313 h 120"/>
                  <a:gd name="T78" fmla="*/ 94 w 83"/>
                  <a:gd name="T79" fmla="*/ 318 h 120"/>
                  <a:gd name="T80" fmla="*/ 102 w 83"/>
                  <a:gd name="T81" fmla="*/ 305 h 120"/>
                  <a:gd name="T82" fmla="*/ 112 w 83"/>
                  <a:gd name="T83" fmla="*/ 300 h 120"/>
                  <a:gd name="T84" fmla="*/ 115 w 83"/>
                  <a:gd name="T85" fmla="*/ 313 h 120"/>
                  <a:gd name="T86" fmla="*/ 128 w 83"/>
                  <a:gd name="T87" fmla="*/ 313 h 120"/>
                  <a:gd name="T88" fmla="*/ 142 w 83"/>
                  <a:gd name="T89" fmla="*/ 297 h 120"/>
                  <a:gd name="T90" fmla="*/ 155 w 83"/>
                  <a:gd name="T91" fmla="*/ 302 h 120"/>
                  <a:gd name="T92" fmla="*/ 171 w 83"/>
                  <a:gd name="T93" fmla="*/ 308 h 120"/>
                  <a:gd name="T94" fmla="*/ 187 w 83"/>
                  <a:gd name="T95" fmla="*/ 297 h 120"/>
                  <a:gd name="T96" fmla="*/ 185 w 83"/>
                  <a:gd name="T97" fmla="*/ 292 h 120"/>
                  <a:gd name="T98" fmla="*/ 187 w 83"/>
                  <a:gd name="T99" fmla="*/ 265 h 1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83" h="120">
                    <a:moveTo>
                      <a:pt x="70" y="99"/>
                    </a:moveTo>
                    <a:cubicBezTo>
                      <a:pt x="71" y="95"/>
                      <a:pt x="71" y="96"/>
                      <a:pt x="70" y="92"/>
                    </a:cubicBezTo>
                    <a:cubicBezTo>
                      <a:pt x="70" y="88"/>
                      <a:pt x="71" y="87"/>
                      <a:pt x="73" y="82"/>
                    </a:cubicBezTo>
                    <a:cubicBezTo>
                      <a:pt x="75" y="77"/>
                      <a:pt x="74" y="78"/>
                      <a:pt x="74" y="75"/>
                    </a:cubicBezTo>
                    <a:cubicBezTo>
                      <a:pt x="74" y="72"/>
                      <a:pt x="74" y="69"/>
                      <a:pt x="74" y="66"/>
                    </a:cubicBezTo>
                    <a:cubicBezTo>
                      <a:pt x="74" y="62"/>
                      <a:pt x="77" y="63"/>
                      <a:pt x="78" y="61"/>
                    </a:cubicBezTo>
                    <a:cubicBezTo>
                      <a:pt x="80" y="58"/>
                      <a:pt x="79" y="56"/>
                      <a:pt x="79" y="52"/>
                    </a:cubicBezTo>
                    <a:cubicBezTo>
                      <a:pt x="80" y="48"/>
                      <a:pt x="83" y="45"/>
                      <a:pt x="83" y="43"/>
                    </a:cubicBezTo>
                    <a:cubicBezTo>
                      <a:pt x="82" y="40"/>
                      <a:pt x="80" y="40"/>
                      <a:pt x="77" y="38"/>
                    </a:cubicBezTo>
                    <a:cubicBezTo>
                      <a:pt x="74" y="37"/>
                      <a:pt x="73" y="34"/>
                      <a:pt x="72" y="31"/>
                    </a:cubicBezTo>
                    <a:cubicBezTo>
                      <a:pt x="71" y="27"/>
                      <a:pt x="73" y="20"/>
                      <a:pt x="74" y="16"/>
                    </a:cubicBezTo>
                    <a:cubicBezTo>
                      <a:pt x="76" y="11"/>
                      <a:pt x="75" y="7"/>
                      <a:pt x="75" y="7"/>
                    </a:cubicBezTo>
                    <a:cubicBezTo>
                      <a:pt x="68" y="0"/>
                      <a:pt x="68" y="0"/>
                      <a:pt x="68" y="0"/>
                    </a:cubicBezTo>
                    <a:cubicBezTo>
                      <a:pt x="66" y="0"/>
                      <a:pt x="65" y="1"/>
                      <a:pt x="64" y="2"/>
                    </a:cubicBezTo>
                    <a:cubicBezTo>
                      <a:pt x="61" y="5"/>
                      <a:pt x="59" y="4"/>
                      <a:pt x="57" y="6"/>
                    </a:cubicBezTo>
                    <a:cubicBezTo>
                      <a:pt x="56" y="8"/>
                      <a:pt x="56" y="6"/>
                      <a:pt x="54" y="8"/>
                    </a:cubicBezTo>
                    <a:cubicBezTo>
                      <a:pt x="52" y="10"/>
                      <a:pt x="50" y="11"/>
                      <a:pt x="49" y="12"/>
                    </a:cubicBezTo>
                    <a:cubicBezTo>
                      <a:pt x="50" y="12"/>
                      <a:pt x="50" y="14"/>
                      <a:pt x="50" y="14"/>
                    </a:cubicBezTo>
                    <a:cubicBezTo>
                      <a:pt x="50" y="15"/>
                      <a:pt x="50" y="16"/>
                      <a:pt x="50" y="17"/>
                    </a:cubicBezTo>
                    <a:cubicBezTo>
                      <a:pt x="49" y="19"/>
                      <a:pt x="47" y="21"/>
                      <a:pt x="44" y="23"/>
                    </a:cubicBezTo>
                    <a:cubicBezTo>
                      <a:pt x="41" y="25"/>
                      <a:pt x="41" y="27"/>
                      <a:pt x="41" y="30"/>
                    </a:cubicBezTo>
                    <a:cubicBezTo>
                      <a:pt x="41" y="33"/>
                      <a:pt x="39" y="31"/>
                      <a:pt x="37" y="31"/>
                    </a:cubicBezTo>
                    <a:cubicBezTo>
                      <a:pt x="36" y="31"/>
                      <a:pt x="34" y="35"/>
                      <a:pt x="32" y="39"/>
                    </a:cubicBezTo>
                    <a:cubicBezTo>
                      <a:pt x="31" y="44"/>
                      <a:pt x="36" y="44"/>
                      <a:pt x="35" y="45"/>
                    </a:cubicBezTo>
                    <a:cubicBezTo>
                      <a:pt x="35" y="46"/>
                      <a:pt x="34" y="47"/>
                      <a:pt x="33" y="48"/>
                    </a:cubicBezTo>
                    <a:cubicBezTo>
                      <a:pt x="31" y="50"/>
                      <a:pt x="24" y="53"/>
                      <a:pt x="22" y="54"/>
                    </a:cubicBezTo>
                    <a:cubicBezTo>
                      <a:pt x="20" y="56"/>
                      <a:pt x="16" y="56"/>
                      <a:pt x="14" y="56"/>
                    </a:cubicBezTo>
                    <a:cubicBezTo>
                      <a:pt x="11" y="56"/>
                      <a:pt x="11" y="61"/>
                      <a:pt x="11" y="61"/>
                    </a:cubicBezTo>
                    <a:cubicBezTo>
                      <a:pt x="0" y="68"/>
                      <a:pt x="0" y="68"/>
                      <a:pt x="0" y="68"/>
                    </a:cubicBezTo>
                    <a:cubicBezTo>
                      <a:pt x="0" y="68"/>
                      <a:pt x="2" y="71"/>
                      <a:pt x="3" y="72"/>
                    </a:cubicBezTo>
                    <a:cubicBezTo>
                      <a:pt x="4" y="73"/>
                      <a:pt x="4" y="77"/>
                      <a:pt x="5" y="79"/>
                    </a:cubicBezTo>
                    <a:cubicBezTo>
                      <a:pt x="6" y="80"/>
                      <a:pt x="7" y="81"/>
                      <a:pt x="7" y="84"/>
                    </a:cubicBezTo>
                    <a:cubicBezTo>
                      <a:pt x="7" y="86"/>
                      <a:pt x="8" y="87"/>
                      <a:pt x="10" y="90"/>
                    </a:cubicBezTo>
                    <a:cubicBezTo>
                      <a:pt x="12" y="92"/>
                      <a:pt x="12" y="95"/>
                      <a:pt x="13" y="96"/>
                    </a:cubicBezTo>
                    <a:cubicBezTo>
                      <a:pt x="14" y="98"/>
                      <a:pt x="16" y="100"/>
                      <a:pt x="16" y="103"/>
                    </a:cubicBezTo>
                    <a:cubicBezTo>
                      <a:pt x="16" y="105"/>
                      <a:pt x="16" y="108"/>
                      <a:pt x="16" y="110"/>
                    </a:cubicBezTo>
                    <a:cubicBezTo>
                      <a:pt x="16" y="112"/>
                      <a:pt x="18" y="112"/>
                      <a:pt x="19" y="112"/>
                    </a:cubicBezTo>
                    <a:cubicBezTo>
                      <a:pt x="20" y="111"/>
                      <a:pt x="24" y="113"/>
                      <a:pt x="26" y="113"/>
                    </a:cubicBezTo>
                    <a:cubicBezTo>
                      <a:pt x="27" y="113"/>
                      <a:pt x="28" y="116"/>
                      <a:pt x="30" y="117"/>
                    </a:cubicBezTo>
                    <a:cubicBezTo>
                      <a:pt x="31" y="118"/>
                      <a:pt x="34" y="120"/>
                      <a:pt x="35" y="119"/>
                    </a:cubicBezTo>
                    <a:cubicBezTo>
                      <a:pt x="36" y="118"/>
                      <a:pt x="37" y="117"/>
                      <a:pt x="38" y="114"/>
                    </a:cubicBezTo>
                    <a:cubicBezTo>
                      <a:pt x="40" y="112"/>
                      <a:pt x="42" y="112"/>
                      <a:pt x="42" y="112"/>
                    </a:cubicBezTo>
                    <a:cubicBezTo>
                      <a:pt x="43" y="112"/>
                      <a:pt x="42" y="116"/>
                      <a:pt x="43" y="117"/>
                    </a:cubicBezTo>
                    <a:cubicBezTo>
                      <a:pt x="44" y="118"/>
                      <a:pt x="47" y="118"/>
                      <a:pt x="48" y="117"/>
                    </a:cubicBezTo>
                    <a:cubicBezTo>
                      <a:pt x="49" y="116"/>
                      <a:pt x="50" y="114"/>
                      <a:pt x="53" y="111"/>
                    </a:cubicBezTo>
                    <a:cubicBezTo>
                      <a:pt x="57" y="108"/>
                      <a:pt x="57" y="112"/>
                      <a:pt x="58" y="113"/>
                    </a:cubicBezTo>
                    <a:cubicBezTo>
                      <a:pt x="59" y="114"/>
                      <a:pt x="64" y="115"/>
                      <a:pt x="64" y="115"/>
                    </a:cubicBezTo>
                    <a:cubicBezTo>
                      <a:pt x="64" y="115"/>
                      <a:pt x="68" y="112"/>
                      <a:pt x="70" y="111"/>
                    </a:cubicBezTo>
                    <a:cubicBezTo>
                      <a:pt x="69" y="110"/>
                      <a:pt x="69" y="110"/>
                      <a:pt x="69" y="109"/>
                    </a:cubicBezTo>
                    <a:cubicBezTo>
                      <a:pt x="67" y="107"/>
                      <a:pt x="69" y="102"/>
                      <a:pt x="70" y="99"/>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91" name="Freeform 79">
                <a:extLst>
                  <a:ext uri="{FF2B5EF4-FFF2-40B4-BE49-F238E27FC236}">
                    <a16:creationId xmlns:a16="http://schemas.microsoft.com/office/drawing/2014/main" id="{564E8141-23D1-4943-B85F-5B84FFB99DFA}"/>
                  </a:ext>
                </a:extLst>
              </p:cNvPr>
              <p:cNvSpPr>
                <a:spLocks noEditPoints="1"/>
              </p:cNvSpPr>
              <p:nvPr/>
            </p:nvSpPr>
            <p:spPr bwMode="auto">
              <a:xfrm>
                <a:off x="2565179" y="4267567"/>
                <a:ext cx="669044" cy="768625"/>
              </a:xfrm>
              <a:custGeom>
                <a:avLst/>
                <a:gdLst>
                  <a:gd name="T0" fmla="*/ 318 w 128"/>
                  <a:gd name="T1" fmla="*/ 235 h 147"/>
                  <a:gd name="T2" fmla="*/ 321 w 128"/>
                  <a:gd name="T3" fmla="*/ 203 h 147"/>
                  <a:gd name="T4" fmla="*/ 265 w 128"/>
                  <a:gd name="T5" fmla="*/ 198 h 147"/>
                  <a:gd name="T6" fmla="*/ 267 w 128"/>
                  <a:gd name="T7" fmla="*/ 139 h 147"/>
                  <a:gd name="T8" fmla="*/ 238 w 128"/>
                  <a:gd name="T9" fmla="*/ 134 h 147"/>
                  <a:gd name="T10" fmla="*/ 214 w 128"/>
                  <a:gd name="T11" fmla="*/ 128 h 147"/>
                  <a:gd name="T12" fmla="*/ 195 w 128"/>
                  <a:gd name="T13" fmla="*/ 120 h 147"/>
                  <a:gd name="T14" fmla="*/ 182 w 128"/>
                  <a:gd name="T15" fmla="*/ 99 h 147"/>
                  <a:gd name="T16" fmla="*/ 152 w 128"/>
                  <a:gd name="T17" fmla="*/ 75 h 147"/>
                  <a:gd name="T18" fmla="*/ 123 w 128"/>
                  <a:gd name="T19" fmla="*/ 86 h 147"/>
                  <a:gd name="T20" fmla="*/ 144 w 128"/>
                  <a:gd name="T21" fmla="*/ 131 h 147"/>
                  <a:gd name="T22" fmla="*/ 128 w 128"/>
                  <a:gd name="T23" fmla="*/ 147 h 147"/>
                  <a:gd name="T24" fmla="*/ 110 w 128"/>
                  <a:gd name="T25" fmla="*/ 80 h 147"/>
                  <a:gd name="T26" fmla="*/ 102 w 128"/>
                  <a:gd name="T27" fmla="*/ 48 h 147"/>
                  <a:gd name="T28" fmla="*/ 67 w 128"/>
                  <a:gd name="T29" fmla="*/ 27 h 147"/>
                  <a:gd name="T30" fmla="*/ 40 w 128"/>
                  <a:gd name="T31" fmla="*/ 43 h 147"/>
                  <a:gd name="T32" fmla="*/ 32 w 128"/>
                  <a:gd name="T33" fmla="*/ 86 h 147"/>
                  <a:gd name="T34" fmla="*/ 37 w 128"/>
                  <a:gd name="T35" fmla="*/ 120 h 147"/>
                  <a:gd name="T36" fmla="*/ 24 w 128"/>
                  <a:gd name="T37" fmla="*/ 174 h 147"/>
                  <a:gd name="T38" fmla="*/ 8 w 128"/>
                  <a:gd name="T39" fmla="*/ 206 h 147"/>
                  <a:gd name="T40" fmla="*/ 8 w 128"/>
                  <a:gd name="T41" fmla="*/ 227 h 147"/>
                  <a:gd name="T42" fmla="*/ 19 w 128"/>
                  <a:gd name="T43" fmla="*/ 254 h 147"/>
                  <a:gd name="T44" fmla="*/ 45 w 128"/>
                  <a:gd name="T45" fmla="*/ 238 h 147"/>
                  <a:gd name="T46" fmla="*/ 53 w 128"/>
                  <a:gd name="T47" fmla="*/ 267 h 147"/>
                  <a:gd name="T48" fmla="*/ 43 w 128"/>
                  <a:gd name="T49" fmla="*/ 275 h 147"/>
                  <a:gd name="T50" fmla="*/ 27 w 128"/>
                  <a:gd name="T51" fmla="*/ 273 h 147"/>
                  <a:gd name="T52" fmla="*/ 8 w 128"/>
                  <a:gd name="T53" fmla="*/ 307 h 147"/>
                  <a:gd name="T54" fmla="*/ 56 w 128"/>
                  <a:gd name="T55" fmla="*/ 315 h 147"/>
                  <a:gd name="T56" fmla="*/ 134 w 128"/>
                  <a:gd name="T57" fmla="*/ 329 h 147"/>
                  <a:gd name="T58" fmla="*/ 184 w 128"/>
                  <a:gd name="T59" fmla="*/ 374 h 147"/>
                  <a:gd name="T60" fmla="*/ 208 w 128"/>
                  <a:gd name="T61" fmla="*/ 385 h 147"/>
                  <a:gd name="T62" fmla="*/ 235 w 128"/>
                  <a:gd name="T63" fmla="*/ 390 h 147"/>
                  <a:gd name="T64" fmla="*/ 257 w 128"/>
                  <a:gd name="T65" fmla="*/ 334 h 147"/>
                  <a:gd name="T66" fmla="*/ 297 w 128"/>
                  <a:gd name="T67" fmla="*/ 278 h 147"/>
                  <a:gd name="T68" fmla="*/ 305 w 128"/>
                  <a:gd name="T69" fmla="*/ 249 h 147"/>
                  <a:gd name="T70" fmla="*/ 53 w 128"/>
                  <a:gd name="T71" fmla="*/ 190 h 147"/>
                  <a:gd name="T72" fmla="*/ 37 w 128"/>
                  <a:gd name="T73" fmla="*/ 179 h 147"/>
                  <a:gd name="T74" fmla="*/ 53 w 128"/>
                  <a:gd name="T75" fmla="*/ 190 h 147"/>
                  <a:gd name="T76" fmla="*/ 53 w 128"/>
                  <a:gd name="T77" fmla="*/ 139 h 147"/>
                  <a:gd name="T78" fmla="*/ 48 w 128"/>
                  <a:gd name="T79" fmla="*/ 99 h 147"/>
                  <a:gd name="T80" fmla="*/ 59 w 128"/>
                  <a:gd name="T81" fmla="*/ 118 h 1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28" h="147">
                    <a:moveTo>
                      <a:pt x="119" y="91"/>
                    </a:moveTo>
                    <a:cubicBezTo>
                      <a:pt x="119" y="90"/>
                      <a:pt x="119" y="89"/>
                      <a:pt x="119" y="88"/>
                    </a:cubicBezTo>
                    <a:cubicBezTo>
                      <a:pt x="119" y="86"/>
                      <a:pt x="123" y="83"/>
                      <a:pt x="125" y="81"/>
                    </a:cubicBezTo>
                    <a:cubicBezTo>
                      <a:pt x="128" y="79"/>
                      <a:pt x="123" y="79"/>
                      <a:pt x="120" y="76"/>
                    </a:cubicBezTo>
                    <a:cubicBezTo>
                      <a:pt x="117" y="74"/>
                      <a:pt x="111" y="81"/>
                      <a:pt x="105" y="81"/>
                    </a:cubicBezTo>
                    <a:cubicBezTo>
                      <a:pt x="100" y="81"/>
                      <a:pt x="98" y="80"/>
                      <a:pt x="99" y="74"/>
                    </a:cubicBezTo>
                    <a:cubicBezTo>
                      <a:pt x="100" y="69"/>
                      <a:pt x="102" y="63"/>
                      <a:pt x="104" y="58"/>
                    </a:cubicBezTo>
                    <a:cubicBezTo>
                      <a:pt x="105" y="53"/>
                      <a:pt x="104" y="54"/>
                      <a:pt x="100" y="52"/>
                    </a:cubicBezTo>
                    <a:cubicBezTo>
                      <a:pt x="99" y="52"/>
                      <a:pt x="97" y="50"/>
                      <a:pt x="95" y="49"/>
                    </a:cubicBezTo>
                    <a:cubicBezTo>
                      <a:pt x="94" y="49"/>
                      <a:pt x="91" y="50"/>
                      <a:pt x="89" y="50"/>
                    </a:cubicBezTo>
                    <a:cubicBezTo>
                      <a:pt x="87" y="51"/>
                      <a:pt x="85" y="52"/>
                      <a:pt x="84" y="51"/>
                    </a:cubicBezTo>
                    <a:cubicBezTo>
                      <a:pt x="83" y="50"/>
                      <a:pt x="81" y="49"/>
                      <a:pt x="80" y="48"/>
                    </a:cubicBezTo>
                    <a:cubicBezTo>
                      <a:pt x="80" y="46"/>
                      <a:pt x="80" y="44"/>
                      <a:pt x="78" y="45"/>
                    </a:cubicBezTo>
                    <a:cubicBezTo>
                      <a:pt x="76" y="45"/>
                      <a:pt x="74" y="46"/>
                      <a:pt x="73" y="45"/>
                    </a:cubicBezTo>
                    <a:cubicBezTo>
                      <a:pt x="71" y="44"/>
                      <a:pt x="70" y="43"/>
                      <a:pt x="70" y="42"/>
                    </a:cubicBezTo>
                    <a:cubicBezTo>
                      <a:pt x="69" y="41"/>
                      <a:pt x="69" y="38"/>
                      <a:pt x="68" y="37"/>
                    </a:cubicBezTo>
                    <a:cubicBezTo>
                      <a:pt x="67" y="35"/>
                      <a:pt x="65" y="30"/>
                      <a:pt x="62" y="30"/>
                    </a:cubicBezTo>
                    <a:cubicBezTo>
                      <a:pt x="60" y="30"/>
                      <a:pt x="58" y="29"/>
                      <a:pt x="57" y="28"/>
                    </a:cubicBezTo>
                    <a:cubicBezTo>
                      <a:pt x="57" y="27"/>
                      <a:pt x="52" y="25"/>
                      <a:pt x="47" y="27"/>
                    </a:cubicBezTo>
                    <a:cubicBezTo>
                      <a:pt x="48" y="28"/>
                      <a:pt x="44" y="29"/>
                      <a:pt x="46" y="32"/>
                    </a:cubicBezTo>
                    <a:cubicBezTo>
                      <a:pt x="49" y="35"/>
                      <a:pt x="52" y="38"/>
                      <a:pt x="51" y="41"/>
                    </a:cubicBezTo>
                    <a:cubicBezTo>
                      <a:pt x="51" y="44"/>
                      <a:pt x="53" y="45"/>
                      <a:pt x="54" y="49"/>
                    </a:cubicBezTo>
                    <a:cubicBezTo>
                      <a:pt x="56" y="54"/>
                      <a:pt x="62" y="61"/>
                      <a:pt x="56" y="60"/>
                    </a:cubicBezTo>
                    <a:cubicBezTo>
                      <a:pt x="50" y="60"/>
                      <a:pt x="50" y="62"/>
                      <a:pt x="48" y="55"/>
                    </a:cubicBezTo>
                    <a:cubicBezTo>
                      <a:pt x="46" y="47"/>
                      <a:pt x="43" y="45"/>
                      <a:pt x="42" y="40"/>
                    </a:cubicBezTo>
                    <a:cubicBezTo>
                      <a:pt x="42" y="35"/>
                      <a:pt x="42" y="34"/>
                      <a:pt x="41" y="30"/>
                    </a:cubicBezTo>
                    <a:cubicBezTo>
                      <a:pt x="40" y="26"/>
                      <a:pt x="39" y="25"/>
                      <a:pt x="40" y="23"/>
                    </a:cubicBezTo>
                    <a:cubicBezTo>
                      <a:pt x="41" y="21"/>
                      <a:pt x="40" y="19"/>
                      <a:pt x="38" y="18"/>
                    </a:cubicBezTo>
                    <a:cubicBezTo>
                      <a:pt x="37" y="17"/>
                      <a:pt x="31" y="13"/>
                      <a:pt x="31" y="13"/>
                    </a:cubicBezTo>
                    <a:cubicBezTo>
                      <a:pt x="25" y="10"/>
                      <a:pt x="25" y="10"/>
                      <a:pt x="25" y="10"/>
                    </a:cubicBezTo>
                    <a:cubicBezTo>
                      <a:pt x="25" y="10"/>
                      <a:pt x="20" y="0"/>
                      <a:pt x="18" y="7"/>
                    </a:cubicBezTo>
                    <a:cubicBezTo>
                      <a:pt x="15" y="14"/>
                      <a:pt x="15" y="12"/>
                      <a:pt x="15" y="16"/>
                    </a:cubicBezTo>
                    <a:cubicBezTo>
                      <a:pt x="15" y="19"/>
                      <a:pt x="14" y="23"/>
                      <a:pt x="13" y="26"/>
                    </a:cubicBezTo>
                    <a:cubicBezTo>
                      <a:pt x="12" y="29"/>
                      <a:pt x="11" y="30"/>
                      <a:pt x="12" y="32"/>
                    </a:cubicBezTo>
                    <a:cubicBezTo>
                      <a:pt x="14" y="35"/>
                      <a:pt x="13" y="35"/>
                      <a:pt x="13" y="40"/>
                    </a:cubicBezTo>
                    <a:cubicBezTo>
                      <a:pt x="14" y="44"/>
                      <a:pt x="17" y="44"/>
                      <a:pt x="14" y="45"/>
                    </a:cubicBezTo>
                    <a:cubicBezTo>
                      <a:pt x="10" y="46"/>
                      <a:pt x="10" y="45"/>
                      <a:pt x="11" y="51"/>
                    </a:cubicBezTo>
                    <a:cubicBezTo>
                      <a:pt x="11" y="56"/>
                      <a:pt x="8" y="63"/>
                      <a:pt x="9" y="65"/>
                    </a:cubicBezTo>
                    <a:cubicBezTo>
                      <a:pt x="10" y="68"/>
                      <a:pt x="9" y="73"/>
                      <a:pt x="7" y="73"/>
                    </a:cubicBezTo>
                    <a:cubicBezTo>
                      <a:pt x="6" y="74"/>
                      <a:pt x="3" y="75"/>
                      <a:pt x="3" y="77"/>
                    </a:cubicBezTo>
                    <a:cubicBezTo>
                      <a:pt x="3" y="78"/>
                      <a:pt x="3" y="77"/>
                      <a:pt x="3" y="79"/>
                    </a:cubicBezTo>
                    <a:cubicBezTo>
                      <a:pt x="4" y="81"/>
                      <a:pt x="3" y="80"/>
                      <a:pt x="3" y="85"/>
                    </a:cubicBezTo>
                    <a:cubicBezTo>
                      <a:pt x="3" y="91"/>
                      <a:pt x="0" y="95"/>
                      <a:pt x="2" y="98"/>
                    </a:cubicBezTo>
                    <a:cubicBezTo>
                      <a:pt x="5" y="102"/>
                      <a:pt x="6" y="99"/>
                      <a:pt x="7" y="95"/>
                    </a:cubicBezTo>
                    <a:cubicBezTo>
                      <a:pt x="8" y="91"/>
                      <a:pt x="7" y="87"/>
                      <a:pt x="10" y="87"/>
                    </a:cubicBezTo>
                    <a:cubicBezTo>
                      <a:pt x="13" y="87"/>
                      <a:pt x="15" y="86"/>
                      <a:pt x="17" y="89"/>
                    </a:cubicBezTo>
                    <a:cubicBezTo>
                      <a:pt x="19" y="91"/>
                      <a:pt x="21" y="92"/>
                      <a:pt x="20" y="94"/>
                    </a:cubicBezTo>
                    <a:cubicBezTo>
                      <a:pt x="20" y="96"/>
                      <a:pt x="17" y="96"/>
                      <a:pt x="20" y="100"/>
                    </a:cubicBezTo>
                    <a:cubicBezTo>
                      <a:pt x="23" y="103"/>
                      <a:pt x="24" y="105"/>
                      <a:pt x="22" y="106"/>
                    </a:cubicBezTo>
                    <a:cubicBezTo>
                      <a:pt x="19" y="106"/>
                      <a:pt x="18" y="106"/>
                      <a:pt x="16" y="103"/>
                    </a:cubicBezTo>
                    <a:cubicBezTo>
                      <a:pt x="14" y="100"/>
                      <a:pt x="13" y="97"/>
                      <a:pt x="12" y="98"/>
                    </a:cubicBezTo>
                    <a:cubicBezTo>
                      <a:pt x="11" y="100"/>
                      <a:pt x="11" y="99"/>
                      <a:pt x="10" y="102"/>
                    </a:cubicBezTo>
                    <a:cubicBezTo>
                      <a:pt x="9" y="106"/>
                      <a:pt x="7" y="101"/>
                      <a:pt x="6" y="105"/>
                    </a:cubicBezTo>
                    <a:cubicBezTo>
                      <a:pt x="5" y="108"/>
                      <a:pt x="4" y="112"/>
                      <a:pt x="3" y="115"/>
                    </a:cubicBezTo>
                    <a:cubicBezTo>
                      <a:pt x="8" y="112"/>
                      <a:pt x="13" y="109"/>
                      <a:pt x="16" y="110"/>
                    </a:cubicBezTo>
                    <a:cubicBezTo>
                      <a:pt x="20" y="113"/>
                      <a:pt x="16" y="115"/>
                      <a:pt x="21" y="118"/>
                    </a:cubicBezTo>
                    <a:cubicBezTo>
                      <a:pt x="27" y="122"/>
                      <a:pt x="29" y="124"/>
                      <a:pt x="37" y="123"/>
                    </a:cubicBezTo>
                    <a:cubicBezTo>
                      <a:pt x="46" y="122"/>
                      <a:pt x="48" y="119"/>
                      <a:pt x="50" y="123"/>
                    </a:cubicBezTo>
                    <a:cubicBezTo>
                      <a:pt x="52" y="128"/>
                      <a:pt x="56" y="131"/>
                      <a:pt x="60" y="133"/>
                    </a:cubicBezTo>
                    <a:cubicBezTo>
                      <a:pt x="63" y="135"/>
                      <a:pt x="67" y="136"/>
                      <a:pt x="69" y="140"/>
                    </a:cubicBezTo>
                    <a:cubicBezTo>
                      <a:pt x="72" y="144"/>
                      <a:pt x="69" y="146"/>
                      <a:pt x="72" y="146"/>
                    </a:cubicBezTo>
                    <a:cubicBezTo>
                      <a:pt x="76" y="147"/>
                      <a:pt x="76" y="146"/>
                      <a:pt x="78" y="144"/>
                    </a:cubicBezTo>
                    <a:cubicBezTo>
                      <a:pt x="81" y="142"/>
                      <a:pt x="79" y="137"/>
                      <a:pt x="84" y="141"/>
                    </a:cubicBezTo>
                    <a:cubicBezTo>
                      <a:pt x="86" y="142"/>
                      <a:pt x="87" y="144"/>
                      <a:pt x="88" y="146"/>
                    </a:cubicBezTo>
                    <a:cubicBezTo>
                      <a:pt x="90" y="143"/>
                      <a:pt x="92" y="141"/>
                      <a:pt x="93" y="141"/>
                    </a:cubicBezTo>
                    <a:cubicBezTo>
                      <a:pt x="95" y="139"/>
                      <a:pt x="97" y="131"/>
                      <a:pt x="96" y="125"/>
                    </a:cubicBezTo>
                    <a:cubicBezTo>
                      <a:pt x="95" y="120"/>
                      <a:pt x="100" y="113"/>
                      <a:pt x="100" y="113"/>
                    </a:cubicBezTo>
                    <a:cubicBezTo>
                      <a:pt x="100" y="113"/>
                      <a:pt x="107" y="108"/>
                      <a:pt x="111" y="104"/>
                    </a:cubicBezTo>
                    <a:cubicBezTo>
                      <a:pt x="115" y="100"/>
                      <a:pt x="113" y="99"/>
                      <a:pt x="109" y="97"/>
                    </a:cubicBezTo>
                    <a:cubicBezTo>
                      <a:pt x="105" y="95"/>
                      <a:pt x="109" y="93"/>
                      <a:pt x="114" y="93"/>
                    </a:cubicBezTo>
                    <a:cubicBezTo>
                      <a:pt x="117" y="93"/>
                      <a:pt x="118" y="92"/>
                      <a:pt x="119" y="91"/>
                    </a:cubicBezTo>
                    <a:moveTo>
                      <a:pt x="20" y="71"/>
                    </a:moveTo>
                    <a:cubicBezTo>
                      <a:pt x="19" y="72"/>
                      <a:pt x="17" y="74"/>
                      <a:pt x="16" y="75"/>
                    </a:cubicBezTo>
                    <a:cubicBezTo>
                      <a:pt x="14" y="75"/>
                      <a:pt x="14" y="70"/>
                      <a:pt x="14" y="67"/>
                    </a:cubicBezTo>
                    <a:cubicBezTo>
                      <a:pt x="13" y="64"/>
                      <a:pt x="17" y="61"/>
                      <a:pt x="19" y="62"/>
                    </a:cubicBezTo>
                    <a:cubicBezTo>
                      <a:pt x="22" y="63"/>
                      <a:pt x="20" y="70"/>
                      <a:pt x="20" y="71"/>
                    </a:cubicBezTo>
                    <a:close/>
                    <a:moveTo>
                      <a:pt x="22" y="44"/>
                    </a:moveTo>
                    <a:cubicBezTo>
                      <a:pt x="23" y="46"/>
                      <a:pt x="21" y="51"/>
                      <a:pt x="20" y="52"/>
                    </a:cubicBezTo>
                    <a:cubicBezTo>
                      <a:pt x="19" y="53"/>
                      <a:pt x="18" y="46"/>
                      <a:pt x="18" y="44"/>
                    </a:cubicBezTo>
                    <a:cubicBezTo>
                      <a:pt x="18" y="43"/>
                      <a:pt x="17" y="39"/>
                      <a:pt x="18" y="37"/>
                    </a:cubicBezTo>
                    <a:cubicBezTo>
                      <a:pt x="19" y="35"/>
                      <a:pt x="23" y="33"/>
                      <a:pt x="23" y="35"/>
                    </a:cubicBezTo>
                    <a:cubicBezTo>
                      <a:pt x="24" y="37"/>
                      <a:pt x="22" y="42"/>
                      <a:pt x="22" y="44"/>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92" name="Freeform 80">
                <a:extLst>
                  <a:ext uri="{FF2B5EF4-FFF2-40B4-BE49-F238E27FC236}">
                    <a16:creationId xmlns:a16="http://schemas.microsoft.com/office/drawing/2014/main" id="{D36C40D5-A9E4-4DA3-961F-FE4776205B24}"/>
                  </a:ext>
                </a:extLst>
              </p:cNvPr>
              <p:cNvSpPr>
                <a:spLocks/>
              </p:cNvSpPr>
              <p:nvPr/>
            </p:nvSpPr>
            <p:spPr bwMode="auto">
              <a:xfrm>
                <a:off x="3062072" y="4204981"/>
                <a:ext cx="596662" cy="663013"/>
              </a:xfrm>
              <a:custGeom>
                <a:avLst/>
                <a:gdLst>
                  <a:gd name="T0" fmla="*/ 302 w 114"/>
                  <a:gd name="T1" fmla="*/ 190 h 127"/>
                  <a:gd name="T2" fmla="*/ 297 w 114"/>
                  <a:gd name="T3" fmla="*/ 176 h 127"/>
                  <a:gd name="T4" fmla="*/ 265 w 114"/>
                  <a:gd name="T5" fmla="*/ 155 h 127"/>
                  <a:gd name="T6" fmla="*/ 268 w 114"/>
                  <a:gd name="T7" fmla="*/ 120 h 127"/>
                  <a:gd name="T8" fmla="*/ 281 w 114"/>
                  <a:gd name="T9" fmla="*/ 99 h 127"/>
                  <a:gd name="T10" fmla="*/ 278 w 114"/>
                  <a:gd name="T11" fmla="*/ 88 h 127"/>
                  <a:gd name="T12" fmla="*/ 262 w 114"/>
                  <a:gd name="T13" fmla="*/ 85 h 127"/>
                  <a:gd name="T14" fmla="*/ 257 w 114"/>
                  <a:gd name="T15" fmla="*/ 75 h 127"/>
                  <a:gd name="T16" fmla="*/ 246 w 114"/>
                  <a:gd name="T17" fmla="*/ 69 h 127"/>
                  <a:gd name="T18" fmla="*/ 246 w 114"/>
                  <a:gd name="T19" fmla="*/ 51 h 127"/>
                  <a:gd name="T20" fmla="*/ 233 w 114"/>
                  <a:gd name="T21" fmla="*/ 45 h 127"/>
                  <a:gd name="T22" fmla="*/ 219 w 114"/>
                  <a:gd name="T23" fmla="*/ 43 h 127"/>
                  <a:gd name="T24" fmla="*/ 206 w 114"/>
                  <a:gd name="T25" fmla="*/ 32 h 127"/>
                  <a:gd name="T26" fmla="*/ 195 w 114"/>
                  <a:gd name="T27" fmla="*/ 27 h 127"/>
                  <a:gd name="T28" fmla="*/ 190 w 114"/>
                  <a:gd name="T29" fmla="*/ 45 h 127"/>
                  <a:gd name="T30" fmla="*/ 185 w 114"/>
                  <a:gd name="T31" fmla="*/ 51 h 127"/>
                  <a:gd name="T32" fmla="*/ 174 w 114"/>
                  <a:gd name="T33" fmla="*/ 43 h 127"/>
                  <a:gd name="T34" fmla="*/ 169 w 114"/>
                  <a:gd name="T35" fmla="*/ 37 h 127"/>
                  <a:gd name="T36" fmla="*/ 169 w 114"/>
                  <a:gd name="T37" fmla="*/ 19 h 127"/>
                  <a:gd name="T38" fmla="*/ 163 w 114"/>
                  <a:gd name="T39" fmla="*/ 8 h 127"/>
                  <a:gd name="T40" fmla="*/ 155 w 114"/>
                  <a:gd name="T41" fmla="*/ 0 h 127"/>
                  <a:gd name="T42" fmla="*/ 144 w 114"/>
                  <a:gd name="T43" fmla="*/ 5 h 127"/>
                  <a:gd name="T44" fmla="*/ 123 w 114"/>
                  <a:gd name="T45" fmla="*/ 32 h 127"/>
                  <a:gd name="T46" fmla="*/ 118 w 114"/>
                  <a:gd name="T47" fmla="*/ 51 h 127"/>
                  <a:gd name="T48" fmla="*/ 91 w 114"/>
                  <a:gd name="T49" fmla="*/ 67 h 127"/>
                  <a:gd name="T50" fmla="*/ 78 w 114"/>
                  <a:gd name="T51" fmla="*/ 80 h 127"/>
                  <a:gd name="T52" fmla="*/ 75 w 114"/>
                  <a:gd name="T53" fmla="*/ 91 h 127"/>
                  <a:gd name="T54" fmla="*/ 64 w 114"/>
                  <a:gd name="T55" fmla="*/ 88 h 127"/>
                  <a:gd name="T56" fmla="*/ 62 w 114"/>
                  <a:gd name="T57" fmla="*/ 125 h 127"/>
                  <a:gd name="T58" fmla="*/ 51 w 114"/>
                  <a:gd name="T59" fmla="*/ 128 h 127"/>
                  <a:gd name="T60" fmla="*/ 43 w 114"/>
                  <a:gd name="T61" fmla="*/ 144 h 127"/>
                  <a:gd name="T62" fmla="*/ 11 w 114"/>
                  <a:gd name="T63" fmla="*/ 141 h 127"/>
                  <a:gd name="T64" fmla="*/ 3 w 114"/>
                  <a:gd name="T65" fmla="*/ 155 h 127"/>
                  <a:gd name="T66" fmla="*/ 0 w 114"/>
                  <a:gd name="T67" fmla="*/ 163 h 127"/>
                  <a:gd name="T68" fmla="*/ 0 w 114"/>
                  <a:gd name="T69" fmla="*/ 163 h 127"/>
                  <a:gd name="T70" fmla="*/ 13 w 114"/>
                  <a:gd name="T71" fmla="*/ 171 h 127"/>
                  <a:gd name="T72" fmla="*/ 24 w 114"/>
                  <a:gd name="T73" fmla="*/ 187 h 127"/>
                  <a:gd name="T74" fmla="*/ 11 w 114"/>
                  <a:gd name="T75" fmla="*/ 230 h 127"/>
                  <a:gd name="T76" fmla="*/ 27 w 114"/>
                  <a:gd name="T77" fmla="*/ 248 h 127"/>
                  <a:gd name="T78" fmla="*/ 67 w 114"/>
                  <a:gd name="T79" fmla="*/ 235 h 127"/>
                  <a:gd name="T80" fmla="*/ 80 w 114"/>
                  <a:gd name="T81" fmla="*/ 248 h 127"/>
                  <a:gd name="T82" fmla="*/ 64 w 114"/>
                  <a:gd name="T83" fmla="*/ 267 h 127"/>
                  <a:gd name="T84" fmla="*/ 64 w 114"/>
                  <a:gd name="T85" fmla="*/ 275 h 127"/>
                  <a:gd name="T86" fmla="*/ 80 w 114"/>
                  <a:gd name="T87" fmla="*/ 291 h 127"/>
                  <a:gd name="T88" fmla="*/ 104 w 114"/>
                  <a:gd name="T89" fmla="*/ 304 h 127"/>
                  <a:gd name="T90" fmla="*/ 136 w 114"/>
                  <a:gd name="T91" fmla="*/ 286 h 127"/>
                  <a:gd name="T92" fmla="*/ 153 w 114"/>
                  <a:gd name="T93" fmla="*/ 299 h 127"/>
                  <a:gd name="T94" fmla="*/ 171 w 114"/>
                  <a:gd name="T95" fmla="*/ 304 h 127"/>
                  <a:gd name="T96" fmla="*/ 190 w 114"/>
                  <a:gd name="T97" fmla="*/ 299 h 127"/>
                  <a:gd name="T98" fmla="*/ 209 w 114"/>
                  <a:gd name="T99" fmla="*/ 318 h 127"/>
                  <a:gd name="T100" fmla="*/ 227 w 114"/>
                  <a:gd name="T101" fmla="*/ 315 h 127"/>
                  <a:gd name="T102" fmla="*/ 225 w 114"/>
                  <a:gd name="T103" fmla="*/ 339 h 127"/>
                  <a:gd name="T104" fmla="*/ 227 w 114"/>
                  <a:gd name="T105" fmla="*/ 331 h 127"/>
                  <a:gd name="T106" fmla="*/ 243 w 114"/>
                  <a:gd name="T107" fmla="*/ 315 h 127"/>
                  <a:gd name="T108" fmla="*/ 268 w 114"/>
                  <a:gd name="T109" fmla="*/ 299 h 127"/>
                  <a:gd name="T110" fmla="*/ 292 w 114"/>
                  <a:gd name="T111" fmla="*/ 254 h 127"/>
                  <a:gd name="T112" fmla="*/ 305 w 114"/>
                  <a:gd name="T113" fmla="*/ 222 h 127"/>
                  <a:gd name="T114" fmla="*/ 302 w 114"/>
                  <a:gd name="T115" fmla="*/ 190 h 12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14" h="127">
                    <a:moveTo>
                      <a:pt x="113" y="71"/>
                    </a:moveTo>
                    <a:cubicBezTo>
                      <a:pt x="113" y="70"/>
                      <a:pt x="114" y="67"/>
                      <a:pt x="111" y="66"/>
                    </a:cubicBezTo>
                    <a:cubicBezTo>
                      <a:pt x="108" y="65"/>
                      <a:pt x="99" y="60"/>
                      <a:pt x="99" y="58"/>
                    </a:cubicBezTo>
                    <a:cubicBezTo>
                      <a:pt x="100" y="57"/>
                      <a:pt x="99" y="48"/>
                      <a:pt x="100" y="45"/>
                    </a:cubicBezTo>
                    <a:cubicBezTo>
                      <a:pt x="102" y="42"/>
                      <a:pt x="105" y="38"/>
                      <a:pt x="105" y="37"/>
                    </a:cubicBezTo>
                    <a:cubicBezTo>
                      <a:pt x="105" y="36"/>
                      <a:pt x="106" y="32"/>
                      <a:pt x="104" y="33"/>
                    </a:cubicBezTo>
                    <a:cubicBezTo>
                      <a:pt x="102" y="33"/>
                      <a:pt x="98" y="33"/>
                      <a:pt x="98" y="32"/>
                    </a:cubicBezTo>
                    <a:cubicBezTo>
                      <a:pt x="98" y="31"/>
                      <a:pt x="98" y="28"/>
                      <a:pt x="96" y="28"/>
                    </a:cubicBezTo>
                    <a:cubicBezTo>
                      <a:pt x="94" y="29"/>
                      <a:pt x="92" y="28"/>
                      <a:pt x="92" y="26"/>
                    </a:cubicBezTo>
                    <a:cubicBezTo>
                      <a:pt x="92" y="24"/>
                      <a:pt x="93" y="20"/>
                      <a:pt x="92" y="19"/>
                    </a:cubicBezTo>
                    <a:cubicBezTo>
                      <a:pt x="90" y="18"/>
                      <a:pt x="87" y="17"/>
                      <a:pt x="87" y="17"/>
                    </a:cubicBezTo>
                    <a:cubicBezTo>
                      <a:pt x="82" y="16"/>
                      <a:pt x="82" y="16"/>
                      <a:pt x="82" y="16"/>
                    </a:cubicBezTo>
                    <a:cubicBezTo>
                      <a:pt x="82" y="16"/>
                      <a:pt x="79" y="13"/>
                      <a:pt x="77" y="12"/>
                    </a:cubicBezTo>
                    <a:cubicBezTo>
                      <a:pt x="75" y="12"/>
                      <a:pt x="73" y="10"/>
                      <a:pt x="73" y="10"/>
                    </a:cubicBezTo>
                    <a:cubicBezTo>
                      <a:pt x="72" y="11"/>
                      <a:pt x="71" y="17"/>
                      <a:pt x="71" y="17"/>
                    </a:cubicBezTo>
                    <a:cubicBezTo>
                      <a:pt x="71" y="17"/>
                      <a:pt x="70" y="21"/>
                      <a:pt x="69" y="19"/>
                    </a:cubicBezTo>
                    <a:cubicBezTo>
                      <a:pt x="68" y="16"/>
                      <a:pt x="67" y="16"/>
                      <a:pt x="65" y="16"/>
                    </a:cubicBezTo>
                    <a:cubicBezTo>
                      <a:pt x="63" y="16"/>
                      <a:pt x="63" y="17"/>
                      <a:pt x="63" y="14"/>
                    </a:cubicBezTo>
                    <a:cubicBezTo>
                      <a:pt x="63" y="11"/>
                      <a:pt x="66" y="9"/>
                      <a:pt x="63" y="7"/>
                    </a:cubicBezTo>
                    <a:cubicBezTo>
                      <a:pt x="61" y="5"/>
                      <a:pt x="61" y="5"/>
                      <a:pt x="61" y="3"/>
                    </a:cubicBezTo>
                    <a:cubicBezTo>
                      <a:pt x="61" y="2"/>
                      <a:pt x="58" y="0"/>
                      <a:pt x="58" y="0"/>
                    </a:cubicBezTo>
                    <a:cubicBezTo>
                      <a:pt x="58" y="0"/>
                      <a:pt x="56" y="0"/>
                      <a:pt x="54" y="2"/>
                    </a:cubicBezTo>
                    <a:cubicBezTo>
                      <a:pt x="52" y="4"/>
                      <a:pt x="46" y="9"/>
                      <a:pt x="46" y="12"/>
                    </a:cubicBezTo>
                    <a:cubicBezTo>
                      <a:pt x="46" y="15"/>
                      <a:pt x="47" y="17"/>
                      <a:pt x="44" y="19"/>
                    </a:cubicBezTo>
                    <a:cubicBezTo>
                      <a:pt x="42" y="21"/>
                      <a:pt x="35" y="24"/>
                      <a:pt x="34" y="25"/>
                    </a:cubicBezTo>
                    <a:cubicBezTo>
                      <a:pt x="33" y="26"/>
                      <a:pt x="30" y="29"/>
                      <a:pt x="29" y="30"/>
                    </a:cubicBezTo>
                    <a:cubicBezTo>
                      <a:pt x="28" y="31"/>
                      <a:pt x="28" y="34"/>
                      <a:pt x="28" y="34"/>
                    </a:cubicBezTo>
                    <a:cubicBezTo>
                      <a:pt x="24" y="33"/>
                      <a:pt x="24" y="33"/>
                      <a:pt x="24" y="33"/>
                    </a:cubicBezTo>
                    <a:cubicBezTo>
                      <a:pt x="23" y="47"/>
                      <a:pt x="23" y="47"/>
                      <a:pt x="23" y="47"/>
                    </a:cubicBezTo>
                    <a:cubicBezTo>
                      <a:pt x="23" y="47"/>
                      <a:pt x="20" y="47"/>
                      <a:pt x="19" y="48"/>
                    </a:cubicBezTo>
                    <a:cubicBezTo>
                      <a:pt x="18" y="49"/>
                      <a:pt x="16" y="54"/>
                      <a:pt x="16" y="54"/>
                    </a:cubicBezTo>
                    <a:cubicBezTo>
                      <a:pt x="4" y="53"/>
                      <a:pt x="4" y="53"/>
                      <a:pt x="4" y="53"/>
                    </a:cubicBezTo>
                    <a:cubicBezTo>
                      <a:pt x="4" y="53"/>
                      <a:pt x="1" y="57"/>
                      <a:pt x="1" y="58"/>
                    </a:cubicBezTo>
                    <a:cubicBezTo>
                      <a:pt x="0" y="58"/>
                      <a:pt x="0" y="61"/>
                      <a:pt x="0" y="61"/>
                    </a:cubicBezTo>
                    <a:cubicBezTo>
                      <a:pt x="0" y="61"/>
                      <a:pt x="0" y="61"/>
                      <a:pt x="0" y="61"/>
                    </a:cubicBezTo>
                    <a:cubicBezTo>
                      <a:pt x="2" y="62"/>
                      <a:pt x="4" y="64"/>
                      <a:pt x="5" y="64"/>
                    </a:cubicBezTo>
                    <a:cubicBezTo>
                      <a:pt x="9" y="66"/>
                      <a:pt x="10" y="65"/>
                      <a:pt x="9" y="70"/>
                    </a:cubicBezTo>
                    <a:cubicBezTo>
                      <a:pt x="7" y="75"/>
                      <a:pt x="5" y="81"/>
                      <a:pt x="4" y="86"/>
                    </a:cubicBezTo>
                    <a:cubicBezTo>
                      <a:pt x="3" y="92"/>
                      <a:pt x="5" y="93"/>
                      <a:pt x="10" y="93"/>
                    </a:cubicBezTo>
                    <a:cubicBezTo>
                      <a:pt x="16" y="93"/>
                      <a:pt x="22" y="86"/>
                      <a:pt x="25" y="88"/>
                    </a:cubicBezTo>
                    <a:cubicBezTo>
                      <a:pt x="28" y="91"/>
                      <a:pt x="33" y="91"/>
                      <a:pt x="30" y="93"/>
                    </a:cubicBezTo>
                    <a:cubicBezTo>
                      <a:pt x="28" y="95"/>
                      <a:pt x="24" y="98"/>
                      <a:pt x="24" y="100"/>
                    </a:cubicBezTo>
                    <a:cubicBezTo>
                      <a:pt x="24" y="101"/>
                      <a:pt x="24" y="102"/>
                      <a:pt x="24" y="103"/>
                    </a:cubicBezTo>
                    <a:cubicBezTo>
                      <a:pt x="27" y="105"/>
                      <a:pt x="29" y="107"/>
                      <a:pt x="30" y="109"/>
                    </a:cubicBezTo>
                    <a:cubicBezTo>
                      <a:pt x="33" y="114"/>
                      <a:pt x="33" y="116"/>
                      <a:pt x="39" y="114"/>
                    </a:cubicBezTo>
                    <a:cubicBezTo>
                      <a:pt x="44" y="111"/>
                      <a:pt x="47" y="107"/>
                      <a:pt x="51" y="107"/>
                    </a:cubicBezTo>
                    <a:cubicBezTo>
                      <a:pt x="54" y="107"/>
                      <a:pt x="56" y="108"/>
                      <a:pt x="57" y="112"/>
                    </a:cubicBezTo>
                    <a:cubicBezTo>
                      <a:pt x="58" y="116"/>
                      <a:pt x="61" y="114"/>
                      <a:pt x="64" y="114"/>
                    </a:cubicBezTo>
                    <a:cubicBezTo>
                      <a:pt x="67" y="113"/>
                      <a:pt x="67" y="109"/>
                      <a:pt x="71" y="112"/>
                    </a:cubicBezTo>
                    <a:cubicBezTo>
                      <a:pt x="75" y="114"/>
                      <a:pt x="75" y="119"/>
                      <a:pt x="78" y="119"/>
                    </a:cubicBezTo>
                    <a:cubicBezTo>
                      <a:pt x="81" y="119"/>
                      <a:pt x="82" y="115"/>
                      <a:pt x="85" y="118"/>
                    </a:cubicBezTo>
                    <a:cubicBezTo>
                      <a:pt x="87" y="120"/>
                      <a:pt x="84" y="122"/>
                      <a:pt x="84" y="127"/>
                    </a:cubicBezTo>
                    <a:cubicBezTo>
                      <a:pt x="84" y="126"/>
                      <a:pt x="85" y="125"/>
                      <a:pt x="85" y="124"/>
                    </a:cubicBezTo>
                    <a:cubicBezTo>
                      <a:pt x="86" y="123"/>
                      <a:pt x="87" y="120"/>
                      <a:pt x="91" y="118"/>
                    </a:cubicBezTo>
                    <a:cubicBezTo>
                      <a:pt x="95" y="115"/>
                      <a:pt x="97" y="113"/>
                      <a:pt x="100" y="112"/>
                    </a:cubicBezTo>
                    <a:cubicBezTo>
                      <a:pt x="104" y="110"/>
                      <a:pt x="107" y="99"/>
                      <a:pt x="109" y="95"/>
                    </a:cubicBezTo>
                    <a:cubicBezTo>
                      <a:pt x="111" y="91"/>
                      <a:pt x="113" y="85"/>
                      <a:pt x="114" y="83"/>
                    </a:cubicBezTo>
                    <a:cubicBezTo>
                      <a:pt x="114" y="80"/>
                      <a:pt x="112" y="73"/>
                      <a:pt x="113" y="71"/>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93" name="Freeform 81">
                <a:extLst>
                  <a:ext uri="{FF2B5EF4-FFF2-40B4-BE49-F238E27FC236}">
                    <a16:creationId xmlns:a16="http://schemas.microsoft.com/office/drawing/2014/main" id="{2567A7CD-6F17-4F0C-9C11-2CA8E265CEE8}"/>
                  </a:ext>
                </a:extLst>
              </p:cNvPr>
              <p:cNvSpPr>
                <a:spLocks/>
              </p:cNvSpPr>
              <p:nvPr/>
            </p:nvSpPr>
            <p:spPr bwMode="auto">
              <a:xfrm>
                <a:off x="3024903" y="4742824"/>
                <a:ext cx="492980" cy="438097"/>
              </a:xfrm>
              <a:custGeom>
                <a:avLst/>
                <a:gdLst>
                  <a:gd name="T0" fmla="*/ 247 w 94"/>
                  <a:gd name="T1" fmla="*/ 40 h 84"/>
                  <a:gd name="T2" fmla="*/ 228 w 94"/>
                  <a:gd name="T3" fmla="*/ 43 h 84"/>
                  <a:gd name="T4" fmla="*/ 209 w 94"/>
                  <a:gd name="T5" fmla="*/ 24 h 84"/>
                  <a:gd name="T6" fmla="*/ 190 w 94"/>
                  <a:gd name="T7" fmla="*/ 29 h 84"/>
                  <a:gd name="T8" fmla="*/ 172 w 94"/>
                  <a:gd name="T9" fmla="*/ 24 h 84"/>
                  <a:gd name="T10" fmla="*/ 155 w 94"/>
                  <a:gd name="T11" fmla="*/ 11 h 84"/>
                  <a:gd name="T12" fmla="*/ 123 w 94"/>
                  <a:gd name="T13" fmla="*/ 29 h 84"/>
                  <a:gd name="T14" fmla="*/ 99 w 94"/>
                  <a:gd name="T15" fmla="*/ 16 h 84"/>
                  <a:gd name="T16" fmla="*/ 83 w 94"/>
                  <a:gd name="T17" fmla="*/ 0 h 84"/>
                  <a:gd name="T18" fmla="*/ 70 w 94"/>
                  <a:gd name="T19" fmla="*/ 5 h 84"/>
                  <a:gd name="T20" fmla="*/ 56 w 94"/>
                  <a:gd name="T21" fmla="*/ 16 h 84"/>
                  <a:gd name="T22" fmla="*/ 62 w 94"/>
                  <a:gd name="T23" fmla="*/ 35 h 84"/>
                  <a:gd name="T24" fmla="*/ 32 w 94"/>
                  <a:gd name="T25" fmla="*/ 59 h 84"/>
                  <a:gd name="T26" fmla="*/ 21 w 94"/>
                  <a:gd name="T27" fmla="*/ 91 h 84"/>
                  <a:gd name="T28" fmla="*/ 13 w 94"/>
                  <a:gd name="T29" fmla="*/ 133 h 84"/>
                  <a:gd name="T30" fmla="*/ 0 w 94"/>
                  <a:gd name="T31" fmla="*/ 147 h 84"/>
                  <a:gd name="T32" fmla="*/ 11 w 94"/>
                  <a:gd name="T33" fmla="*/ 165 h 84"/>
                  <a:gd name="T34" fmla="*/ 29 w 94"/>
                  <a:gd name="T35" fmla="*/ 171 h 84"/>
                  <a:gd name="T36" fmla="*/ 46 w 94"/>
                  <a:gd name="T37" fmla="*/ 173 h 84"/>
                  <a:gd name="T38" fmla="*/ 40 w 94"/>
                  <a:gd name="T39" fmla="*/ 219 h 84"/>
                  <a:gd name="T40" fmla="*/ 40 w 94"/>
                  <a:gd name="T41" fmla="*/ 216 h 84"/>
                  <a:gd name="T42" fmla="*/ 64 w 94"/>
                  <a:gd name="T43" fmla="*/ 216 h 84"/>
                  <a:gd name="T44" fmla="*/ 83 w 94"/>
                  <a:gd name="T45" fmla="*/ 213 h 84"/>
                  <a:gd name="T46" fmla="*/ 105 w 94"/>
                  <a:gd name="T47" fmla="*/ 219 h 84"/>
                  <a:gd name="T48" fmla="*/ 118 w 94"/>
                  <a:gd name="T49" fmla="*/ 203 h 84"/>
                  <a:gd name="T50" fmla="*/ 142 w 94"/>
                  <a:gd name="T51" fmla="*/ 192 h 84"/>
                  <a:gd name="T52" fmla="*/ 172 w 94"/>
                  <a:gd name="T53" fmla="*/ 195 h 84"/>
                  <a:gd name="T54" fmla="*/ 180 w 94"/>
                  <a:gd name="T55" fmla="*/ 181 h 84"/>
                  <a:gd name="T56" fmla="*/ 196 w 94"/>
                  <a:gd name="T57" fmla="*/ 176 h 84"/>
                  <a:gd name="T58" fmla="*/ 220 w 94"/>
                  <a:gd name="T59" fmla="*/ 168 h 84"/>
                  <a:gd name="T60" fmla="*/ 223 w 94"/>
                  <a:gd name="T61" fmla="*/ 139 h 84"/>
                  <a:gd name="T62" fmla="*/ 209 w 94"/>
                  <a:gd name="T63" fmla="*/ 128 h 84"/>
                  <a:gd name="T64" fmla="*/ 212 w 94"/>
                  <a:gd name="T65" fmla="*/ 109 h 84"/>
                  <a:gd name="T66" fmla="*/ 244 w 94"/>
                  <a:gd name="T67" fmla="*/ 96 h 84"/>
                  <a:gd name="T68" fmla="*/ 241 w 94"/>
                  <a:gd name="T69" fmla="*/ 83 h 84"/>
                  <a:gd name="T70" fmla="*/ 244 w 94"/>
                  <a:gd name="T71" fmla="*/ 64 h 84"/>
                  <a:gd name="T72" fmla="*/ 247 w 94"/>
                  <a:gd name="T73" fmla="*/ 40 h 8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94" h="84">
                    <a:moveTo>
                      <a:pt x="92" y="15"/>
                    </a:moveTo>
                    <a:cubicBezTo>
                      <a:pt x="89" y="12"/>
                      <a:pt x="88" y="16"/>
                      <a:pt x="85" y="16"/>
                    </a:cubicBezTo>
                    <a:cubicBezTo>
                      <a:pt x="82" y="16"/>
                      <a:pt x="82" y="11"/>
                      <a:pt x="78" y="9"/>
                    </a:cubicBezTo>
                    <a:cubicBezTo>
                      <a:pt x="74" y="6"/>
                      <a:pt x="74" y="10"/>
                      <a:pt x="71" y="11"/>
                    </a:cubicBezTo>
                    <a:cubicBezTo>
                      <a:pt x="68" y="11"/>
                      <a:pt x="65" y="13"/>
                      <a:pt x="64" y="9"/>
                    </a:cubicBezTo>
                    <a:cubicBezTo>
                      <a:pt x="63" y="5"/>
                      <a:pt x="61" y="4"/>
                      <a:pt x="58" y="4"/>
                    </a:cubicBezTo>
                    <a:cubicBezTo>
                      <a:pt x="54" y="4"/>
                      <a:pt x="51" y="8"/>
                      <a:pt x="46" y="11"/>
                    </a:cubicBezTo>
                    <a:cubicBezTo>
                      <a:pt x="40" y="13"/>
                      <a:pt x="40" y="11"/>
                      <a:pt x="37" y="6"/>
                    </a:cubicBezTo>
                    <a:cubicBezTo>
                      <a:pt x="36" y="4"/>
                      <a:pt x="34" y="2"/>
                      <a:pt x="31" y="0"/>
                    </a:cubicBezTo>
                    <a:cubicBezTo>
                      <a:pt x="30" y="1"/>
                      <a:pt x="29" y="2"/>
                      <a:pt x="26" y="2"/>
                    </a:cubicBezTo>
                    <a:cubicBezTo>
                      <a:pt x="21" y="2"/>
                      <a:pt x="17" y="4"/>
                      <a:pt x="21" y="6"/>
                    </a:cubicBezTo>
                    <a:cubicBezTo>
                      <a:pt x="25" y="8"/>
                      <a:pt x="27" y="9"/>
                      <a:pt x="23" y="13"/>
                    </a:cubicBezTo>
                    <a:cubicBezTo>
                      <a:pt x="19" y="17"/>
                      <a:pt x="12" y="22"/>
                      <a:pt x="12" y="22"/>
                    </a:cubicBezTo>
                    <a:cubicBezTo>
                      <a:pt x="12" y="22"/>
                      <a:pt x="7" y="29"/>
                      <a:pt x="8" y="34"/>
                    </a:cubicBezTo>
                    <a:cubicBezTo>
                      <a:pt x="9" y="40"/>
                      <a:pt x="7" y="48"/>
                      <a:pt x="5" y="50"/>
                    </a:cubicBezTo>
                    <a:cubicBezTo>
                      <a:pt x="4" y="50"/>
                      <a:pt x="2" y="52"/>
                      <a:pt x="0" y="55"/>
                    </a:cubicBezTo>
                    <a:cubicBezTo>
                      <a:pt x="2" y="57"/>
                      <a:pt x="2" y="60"/>
                      <a:pt x="4" y="62"/>
                    </a:cubicBezTo>
                    <a:cubicBezTo>
                      <a:pt x="7" y="66"/>
                      <a:pt x="5" y="64"/>
                      <a:pt x="11" y="64"/>
                    </a:cubicBezTo>
                    <a:cubicBezTo>
                      <a:pt x="17" y="65"/>
                      <a:pt x="16" y="60"/>
                      <a:pt x="17" y="65"/>
                    </a:cubicBezTo>
                    <a:cubicBezTo>
                      <a:pt x="17" y="69"/>
                      <a:pt x="14" y="74"/>
                      <a:pt x="15" y="82"/>
                    </a:cubicBezTo>
                    <a:cubicBezTo>
                      <a:pt x="15" y="82"/>
                      <a:pt x="15" y="82"/>
                      <a:pt x="15" y="81"/>
                    </a:cubicBezTo>
                    <a:cubicBezTo>
                      <a:pt x="15" y="80"/>
                      <a:pt x="22" y="81"/>
                      <a:pt x="24" y="81"/>
                    </a:cubicBezTo>
                    <a:cubicBezTo>
                      <a:pt x="26" y="81"/>
                      <a:pt x="28" y="79"/>
                      <a:pt x="31" y="80"/>
                    </a:cubicBezTo>
                    <a:cubicBezTo>
                      <a:pt x="34" y="81"/>
                      <a:pt x="36" y="84"/>
                      <a:pt x="39" y="82"/>
                    </a:cubicBezTo>
                    <a:cubicBezTo>
                      <a:pt x="41" y="80"/>
                      <a:pt x="42" y="77"/>
                      <a:pt x="44" y="76"/>
                    </a:cubicBezTo>
                    <a:cubicBezTo>
                      <a:pt x="46" y="75"/>
                      <a:pt x="52" y="72"/>
                      <a:pt x="53" y="72"/>
                    </a:cubicBezTo>
                    <a:cubicBezTo>
                      <a:pt x="55" y="72"/>
                      <a:pt x="64" y="73"/>
                      <a:pt x="64" y="73"/>
                    </a:cubicBezTo>
                    <a:cubicBezTo>
                      <a:pt x="67" y="68"/>
                      <a:pt x="67" y="68"/>
                      <a:pt x="67" y="68"/>
                    </a:cubicBezTo>
                    <a:cubicBezTo>
                      <a:pt x="67" y="68"/>
                      <a:pt x="70" y="65"/>
                      <a:pt x="73" y="66"/>
                    </a:cubicBezTo>
                    <a:cubicBezTo>
                      <a:pt x="77" y="67"/>
                      <a:pt x="81" y="67"/>
                      <a:pt x="82" y="63"/>
                    </a:cubicBezTo>
                    <a:cubicBezTo>
                      <a:pt x="84" y="59"/>
                      <a:pt x="84" y="53"/>
                      <a:pt x="83" y="52"/>
                    </a:cubicBezTo>
                    <a:cubicBezTo>
                      <a:pt x="82" y="51"/>
                      <a:pt x="78" y="51"/>
                      <a:pt x="78" y="48"/>
                    </a:cubicBezTo>
                    <a:cubicBezTo>
                      <a:pt x="78" y="45"/>
                      <a:pt x="77" y="42"/>
                      <a:pt x="79" y="41"/>
                    </a:cubicBezTo>
                    <a:cubicBezTo>
                      <a:pt x="81" y="39"/>
                      <a:pt x="91" y="37"/>
                      <a:pt x="91" y="36"/>
                    </a:cubicBezTo>
                    <a:cubicBezTo>
                      <a:pt x="91" y="35"/>
                      <a:pt x="90" y="31"/>
                      <a:pt x="90" y="31"/>
                    </a:cubicBezTo>
                    <a:cubicBezTo>
                      <a:pt x="90" y="31"/>
                      <a:pt x="90" y="27"/>
                      <a:pt x="91" y="24"/>
                    </a:cubicBezTo>
                    <a:cubicBezTo>
                      <a:pt x="91" y="19"/>
                      <a:pt x="94" y="17"/>
                      <a:pt x="92" y="15"/>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94" name="Freeform 82">
                <a:extLst>
                  <a:ext uri="{FF2B5EF4-FFF2-40B4-BE49-F238E27FC236}">
                    <a16:creationId xmlns:a16="http://schemas.microsoft.com/office/drawing/2014/main" id="{C691CBDA-17F7-46B0-8F77-61750D1095B2}"/>
                  </a:ext>
                </a:extLst>
              </p:cNvPr>
              <p:cNvSpPr>
                <a:spLocks/>
              </p:cNvSpPr>
              <p:nvPr/>
            </p:nvSpPr>
            <p:spPr bwMode="auto">
              <a:xfrm>
                <a:off x="2449760" y="4836701"/>
                <a:ext cx="665132" cy="606295"/>
              </a:xfrm>
              <a:custGeom>
                <a:avLst/>
                <a:gdLst>
                  <a:gd name="T0" fmla="*/ 340 w 127"/>
                  <a:gd name="T1" fmla="*/ 126 h 116"/>
                  <a:gd name="T2" fmla="*/ 324 w 127"/>
                  <a:gd name="T3" fmla="*/ 123 h 116"/>
                  <a:gd name="T4" fmla="*/ 305 w 127"/>
                  <a:gd name="T5" fmla="*/ 118 h 116"/>
                  <a:gd name="T6" fmla="*/ 281 w 127"/>
                  <a:gd name="T7" fmla="*/ 86 h 116"/>
                  <a:gd name="T8" fmla="*/ 268 w 127"/>
                  <a:gd name="T9" fmla="*/ 94 h 116"/>
                  <a:gd name="T10" fmla="*/ 252 w 127"/>
                  <a:gd name="T11" fmla="*/ 102 h 116"/>
                  <a:gd name="T12" fmla="*/ 244 w 127"/>
                  <a:gd name="T13" fmla="*/ 83 h 116"/>
                  <a:gd name="T14" fmla="*/ 217 w 127"/>
                  <a:gd name="T15" fmla="*/ 64 h 116"/>
                  <a:gd name="T16" fmla="*/ 193 w 127"/>
                  <a:gd name="T17" fmla="*/ 40 h 116"/>
                  <a:gd name="T18" fmla="*/ 158 w 127"/>
                  <a:gd name="T19" fmla="*/ 37 h 116"/>
                  <a:gd name="T20" fmla="*/ 115 w 127"/>
                  <a:gd name="T21" fmla="*/ 27 h 116"/>
                  <a:gd name="T22" fmla="*/ 99 w 127"/>
                  <a:gd name="T23" fmla="*/ 3 h 116"/>
                  <a:gd name="T24" fmla="*/ 67 w 127"/>
                  <a:gd name="T25" fmla="*/ 16 h 116"/>
                  <a:gd name="T26" fmla="*/ 64 w 127"/>
                  <a:gd name="T27" fmla="*/ 29 h 116"/>
                  <a:gd name="T28" fmla="*/ 54 w 127"/>
                  <a:gd name="T29" fmla="*/ 64 h 116"/>
                  <a:gd name="T30" fmla="*/ 48 w 127"/>
                  <a:gd name="T31" fmla="*/ 99 h 116"/>
                  <a:gd name="T32" fmla="*/ 46 w 127"/>
                  <a:gd name="T33" fmla="*/ 128 h 116"/>
                  <a:gd name="T34" fmla="*/ 35 w 127"/>
                  <a:gd name="T35" fmla="*/ 158 h 116"/>
                  <a:gd name="T36" fmla="*/ 32 w 127"/>
                  <a:gd name="T37" fmla="*/ 192 h 116"/>
                  <a:gd name="T38" fmla="*/ 27 w 127"/>
                  <a:gd name="T39" fmla="*/ 208 h 116"/>
                  <a:gd name="T40" fmla="*/ 16 w 127"/>
                  <a:gd name="T41" fmla="*/ 238 h 116"/>
                  <a:gd name="T42" fmla="*/ 16 w 127"/>
                  <a:gd name="T43" fmla="*/ 265 h 116"/>
                  <a:gd name="T44" fmla="*/ 0 w 127"/>
                  <a:gd name="T45" fmla="*/ 289 h 116"/>
                  <a:gd name="T46" fmla="*/ 35 w 127"/>
                  <a:gd name="T47" fmla="*/ 297 h 116"/>
                  <a:gd name="T48" fmla="*/ 78 w 127"/>
                  <a:gd name="T49" fmla="*/ 297 h 116"/>
                  <a:gd name="T50" fmla="*/ 99 w 127"/>
                  <a:gd name="T51" fmla="*/ 299 h 116"/>
                  <a:gd name="T52" fmla="*/ 134 w 127"/>
                  <a:gd name="T53" fmla="*/ 289 h 116"/>
                  <a:gd name="T54" fmla="*/ 185 w 127"/>
                  <a:gd name="T55" fmla="*/ 294 h 116"/>
                  <a:gd name="T56" fmla="*/ 214 w 127"/>
                  <a:gd name="T57" fmla="*/ 291 h 116"/>
                  <a:gd name="T58" fmla="*/ 244 w 127"/>
                  <a:gd name="T59" fmla="*/ 294 h 116"/>
                  <a:gd name="T60" fmla="*/ 270 w 127"/>
                  <a:gd name="T61" fmla="*/ 273 h 116"/>
                  <a:gd name="T62" fmla="*/ 268 w 127"/>
                  <a:gd name="T63" fmla="*/ 267 h 116"/>
                  <a:gd name="T64" fmla="*/ 265 w 127"/>
                  <a:gd name="T65" fmla="*/ 243 h 116"/>
                  <a:gd name="T66" fmla="*/ 273 w 127"/>
                  <a:gd name="T67" fmla="*/ 216 h 116"/>
                  <a:gd name="T68" fmla="*/ 257 w 127"/>
                  <a:gd name="T69" fmla="*/ 184 h 116"/>
                  <a:gd name="T70" fmla="*/ 294 w 127"/>
                  <a:gd name="T71" fmla="*/ 174 h 116"/>
                  <a:gd name="T72" fmla="*/ 313 w 127"/>
                  <a:gd name="T73" fmla="*/ 174 h 116"/>
                  <a:gd name="T74" fmla="*/ 324 w 127"/>
                  <a:gd name="T75" fmla="*/ 192 h 116"/>
                  <a:gd name="T76" fmla="*/ 335 w 127"/>
                  <a:gd name="T77" fmla="*/ 174 h 116"/>
                  <a:gd name="T78" fmla="*/ 340 w 127"/>
                  <a:gd name="T79" fmla="*/ 126 h 11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27" h="116">
                    <a:moveTo>
                      <a:pt x="127" y="47"/>
                    </a:moveTo>
                    <a:cubicBezTo>
                      <a:pt x="126" y="42"/>
                      <a:pt x="127" y="47"/>
                      <a:pt x="121" y="46"/>
                    </a:cubicBezTo>
                    <a:cubicBezTo>
                      <a:pt x="115" y="46"/>
                      <a:pt x="117" y="48"/>
                      <a:pt x="114" y="44"/>
                    </a:cubicBezTo>
                    <a:cubicBezTo>
                      <a:pt x="111" y="40"/>
                      <a:pt x="111" y="35"/>
                      <a:pt x="105" y="32"/>
                    </a:cubicBezTo>
                    <a:cubicBezTo>
                      <a:pt x="100" y="29"/>
                      <a:pt x="102" y="33"/>
                      <a:pt x="100" y="35"/>
                    </a:cubicBezTo>
                    <a:cubicBezTo>
                      <a:pt x="97" y="37"/>
                      <a:pt x="97" y="38"/>
                      <a:pt x="94" y="38"/>
                    </a:cubicBezTo>
                    <a:cubicBezTo>
                      <a:pt x="91" y="37"/>
                      <a:pt x="93" y="35"/>
                      <a:pt x="91" y="31"/>
                    </a:cubicBezTo>
                    <a:cubicBezTo>
                      <a:pt x="88" y="27"/>
                      <a:pt x="85" y="26"/>
                      <a:pt x="81" y="24"/>
                    </a:cubicBezTo>
                    <a:cubicBezTo>
                      <a:pt x="77" y="22"/>
                      <a:pt x="74" y="19"/>
                      <a:pt x="72" y="15"/>
                    </a:cubicBezTo>
                    <a:cubicBezTo>
                      <a:pt x="70" y="10"/>
                      <a:pt x="67" y="13"/>
                      <a:pt x="59" y="14"/>
                    </a:cubicBezTo>
                    <a:cubicBezTo>
                      <a:pt x="51" y="15"/>
                      <a:pt x="49" y="13"/>
                      <a:pt x="43" y="10"/>
                    </a:cubicBezTo>
                    <a:cubicBezTo>
                      <a:pt x="37" y="6"/>
                      <a:pt x="42" y="4"/>
                      <a:pt x="37" y="1"/>
                    </a:cubicBezTo>
                    <a:cubicBezTo>
                      <a:pt x="35" y="0"/>
                      <a:pt x="30" y="3"/>
                      <a:pt x="25" y="6"/>
                    </a:cubicBezTo>
                    <a:cubicBezTo>
                      <a:pt x="24" y="8"/>
                      <a:pt x="24" y="9"/>
                      <a:pt x="24" y="11"/>
                    </a:cubicBezTo>
                    <a:cubicBezTo>
                      <a:pt x="23" y="13"/>
                      <a:pt x="22" y="16"/>
                      <a:pt x="20" y="24"/>
                    </a:cubicBezTo>
                    <a:cubicBezTo>
                      <a:pt x="18" y="32"/>
                      <a:pt x="18" y="31"/>
                      <a:pt x="18" y="37"/>
                    </a:cubicBezTo>
                    <a:cubicBezTo>
                      <a:pt x="19" y="44"/>
                      <a:pt x="20" y="43"/>
                      <a:pt x="17" y="48"/>
                    </a:cubicBezTo>
                    <a:cubicBezTo>
                      <a:pt x="13" y="53"/>
                      <a:pt x="12" y="54"/>
                      <a:pt x="13" y="59"/>
                    </a:cubicBezTo>
                    <a:cubicBezTo>
                      <a:pt x="14" y="64"/>
                      <a:pt x="13" y="66"/>
                      <a:pt x="12" y="72"/>
                    </a:cubicBezTo>
                    <a:cubicBezTo>
                      <a:pt x="11" y="77"/>
                      <a:pt x="10" y="74"/>
                      <a:pt x="10" y="78"/>
                    </a:cubicBezTo>
                    <a:cubicBezTo>
                      <a:pt x="10" y="83"/>
                      <a:pt x="8" y="86"/>
                      <a:pt x="6" y="89"/>
                    </a:cubicBezTo>
                    <a:cubicBezTo>
                      <a:pt x="5" y="93"/>
                      <a:pt x="8" y="92"/>
                      <a:pt x="6" y="99"/>
                    </a:cubicBezTo>
                    <a:cubicBezTo>
                      <a:pt x="4" y="104"/>
                      <a:pt x="1" y="106"/>
                      <a:pt x="0" y="108"/>
                    </a:cubicBezTo>
                    <a:cubicBezTo>
                      <a:pt x="4" y="110"/>
                      <a:pt x="9" y="111"/>
                      <a:pt x="13" y="111"/>
                    </a:cubicBezTo>
                    <a:cubicBezTo>
                      <a:pt x="21" y="112"/>
                      <a:pt x="26" y="108"/>
                      <a:pt x="29" y="111"/>
                    </a:cubicBezTo>
                    <a:cubicBezTo>
                      <a:pt x="32" y="113"/>
                      <a:pt x="32" y="116"/>
                      <a:pt x="37" y="112"/>
                    </a:cubicBezTo>
                    <a:cubicBezTo>
                      <a:pt x="41" y="108"/>
                      <a:pt x="44" y="106"/>
                      <a:pt x="50" y="108"/>
                    </a:cubicBezTo>
                    <a:cubicBezTo>
                      <a:pt x="56" y="109"/>
                      <a:pt x="67" y="109"/>
                      <a:pt x="69" y="110"/>
                    </a:cubicBezTo>
                    <a:cubicBezTo>
                      <a:pt x="71" y="110"/>
                      <a:pt x="75" y="106"/>
                      <a:pt x="80" y="109"/>
                    </a:cubicBezTo>
                    <a:cubicBezTo>
                      <a:pt x="85" y="112"/>
                      <a:pt x="90" y="111"/>
                      <a:pt x="91" y="110"/>
                    </a:cubicBezTo>
                    <a:cubicBezTo>
                      <a:pt x="92" y="108"/>
                      <a:pt x="95" y="105"/>
                      <a:pt x="101" y="102"/>
                    </a:cubicBezTo>
                    <a:cubicBezTo>
                      <a:pt x="101" y="101"/>
                      <a:pt x="100" y="101"/>
                      <a:pt x="100" y="100"/>
                    </a:cubicBezTo>
                    <a:cubicBezTo>
                      <a:pt x="100" y="97"/>
                      <a:pt x="98" y="95"/>
                      <a:pt x="99" y="91"/>
                    </a:cubicBezTo>
                    <a:cubicBezTo>
                      <a:pt x="100" y="87"/>
                      <a:pt x="102" y="83"/>
                      <a:pt x="102" y="81"/>
                    </a:cubicBezTo>
                    <a:cubicBezTo>
                      <a:pt x="102" y="79"/>
                      <a:pt x="96" y="69"/>
                      <a:pt x="96" y="69"/>
                    </a:cubicBezTo>
                    <a:cubicBezTo>
                      <a:pt x="96" y="69"/>
                      <a:pt x="108" y="65"/>
                      <a:pt x="110" y="65"/>
                    </a:cubicBezTo>
                    <a:cubicBezTo>
                      <a:pt x="111" y="65"/>
                      <a:pt x="116" y="63"/>
                      <a:pt x="117" y="65"/>
                    </a:cubicBezTo>
                    <a:cubicBezTo>
                      <a:pt x="118" y="66"/>
                      <a:pt x="118" y="76"/>
                      <a:pt x="121" y="72"/>
                    </a:cubicBezTo>
                    <a:cubicBezTo>
                      <a:pt x="124" y="70"/>
                      <a:pt x="125" y="66"/>
                      <a:pt x="125" y="65"/>
                    </a:cubicBezTo>
                    <a:cubicBezTo>
                      <a:pt x="123" y="56"/>
                      <a:pt x="127" y="51"/>
                      <a:pt x="127" y="47"/>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95" name="Freeform 83">
                <a:extLst>
                  <a:ext uri="{FF2B5EF4-FFF2-40B4-BE49-F238E27FC236}">
                    <a16:creationId xmlns:a16="http://schemas.microsoft.com/office/drawing/2014/main" id="{AFA7C79D-CE87-4FB0-B173-B3F69AF66404}"/>
                  </a:ext>
                </a:extLst>
              </p:cNvPr>
              <p:cNvSpPr>
                <a:spLocks/>
              </p:cNvSpPr>
              <p:nvPr/>
            </p:nvSpPr>
            <p:spPr bwMode="auto">
              <a:xfrm>
                <a:off x="2303039" y="5370632"/>
                <a:ext cx="764901" cy="463522"/>
              </a:xfrm>
              <a:custGeom>
                <a:avLst/>
                <a:gdLst>
                  <a:gd name="T0" fmla="*/ 388 w 146"/>
                  <a:gd name="T1" fmla="*/ 72 h 89"/>
                  <a:gd name="T2" fmla="*/ 386 w 146"/>
                  <a:gd name="T3" fmla="*/ 53 h 89"/>
                  <a:gd name="T4" fmla="*/ 383 w 146"/>
                  <a:gd name="T5" fmla="*/ 37 h 89"/>
                  <a:gd name="T6" fmla="*/ 354 w 146"/>
                  <a:gd name="T7" fmla="*/ 16 h 89"/>
                  <a:gd name="T8" fmla="*/ 345 w 146"/>
                  <a:gd name="T9" fmla="*/ 0 h 89"/>
                  <a:gd name="T10" fmla="*/ 319 w 146"/>
                  <a:gd name="T11" fmla="*/ 21 h 89"/>
                  <a:gd name="T12" fmla="*/ 289 w 146"/>
                  <a:gd name="T13" fmla="*/ 19 h 89"/>
                  <a:gd name="T14" fmla="*/ 260 w 146"/>
                  <a:gd name="T15" fmla="*/ 21 h 89"/>
                  <a:gd name="T16" fmla="*/ 209 w 146"/>
                  <a:gd name="T17" fmla="*/ 16 h 89"/>
                  <a:gd name="T18" fmla="*/ 174 w 146"/>
                  <a:gd name="T19" fmla="*/ 27 h 89"/>
                  <a:gd name="T20" fmla="*/ 153 w 146"/>
                  <a:gd name="T21" fmla="*/ 24 h 89"/>
                  <a:gd name="T22" fmla="*/ 110 w 146"/>
                  <a:gd name="T23" fmla="*/ 24 h 89"/>
                  <a:gd name="T24" fmla="*/ 75 w 146"/>
                  <a:gd name="T25" fmla="*/ 16 h 89"/>
                  <a:gd name="T26" fmla="*/ 72 w 146"/>
                  <a:gd name="T27" fmla="*/ 21 h 89"/>
                  <a:gd name="T28" fmla="*/ 62 w 146"/>
                  <a:gd name="T29" fmla="*/ 43 h 89"/>
                  <a:gd name="T30" fmla="*/ 37 w 146"/>
                  <a:gd name="T31" fmla="*/ 64 h 89"/>
                  <a:gd name="T32" fmla="*/ 16 w 146"/>
                  <a:gd name="T33" fmla="*/ 61 h 89"/>
                  <a:gd name="T34" fmla="*/ 13 w 146"/>
                  <a:gd name="T35" fmla="*/ 80 h 89"/>
                  <a:gd name="T36" fmla="*/ 40 w 146"/>
                  <a:gd name="T37" fmla="*/ 85 h 89"/>
                  <a:gd name="T38" fmla="*/ 48 w 146"/>
                  <a:gd name="T39" fmla="*/ 93 h 89"/>
                  <a:gd name="T40" fmla="*/ 64 w 146"/>
                  <a:gd name="T41" fmla="*/ 85 h 89"/>
                  <a:gd name="T42" fmla="*/ 83 w 146"/>
                  <a:gd name="T43" fmla="*/ 91 h 89"/>
                  <a:gd name="T44" fmla="*/ 88 w 146"/>
                  <a:gd name="T45" fmla="*/ 109 h 89"/>
                  <a:gd name="T46" fmla="*/ 83 w 146"/>
                  <a:gd name="T47" fmla="*/ 128 h 89"/>
                  <a:gd name="T48" fmla="*/ 80 w 146"/>
                  <a:gd name="T49" fmla="*/ 157 h 89"/>
                  <a:gd name="T50" fmla="*/ 94 w 146"/>
                  <a:gd name="T51" fmla="*/ 157 h 89"/>
                  <a:gd name="T52" fmla="*/ 102 w 146"/>
                  <a:gd name="T53" fmla="*/ 141 h 89"/>
                  <a:gd name="T54" fmla="*/ 110 w 146"/>
                  <a:gd name="T55" fmla="*/ 144 h 89"/>
                  <a:gd name="T56" fmla="*/ 129 w 146"/>
                  <a:gd name="T57" fmla="*/ 162 h 89"/>
                  <a:gd name="T58" fmla="*/ 158 w 146"/>
                  <a:gd name="T59" fmla="*/ 178 h 89"/>
                  <a:gd name="T60" fmla="*/ 177 w 146"/>
                  <a:gd name="T61" fmla="*/ 189 h 89"/>
                  <a:gd name="T62" fmla="*/ 214 w 146"/>
                  <a:gd name="T63" fmla="*/ 194 h 89"/>
                  <a:gd name="T64" fmla="*/ 230 w 146"/>
                  <a:gd name="T65" fmla="*/ 197 h 89"/>
                  <a:gd name="T66" fmla="*/ 244 w 146"/>
                  <a:gd name="T67" fmla="*/ 210 h 89"/>
                  <a:gd name="T68" fmla="*/ 257 w 146"/>
                  <a:gd name="T69" fmla="*/ 221 h 89"/>
                  <a:gd name="T70" fmla="*/ 276 w 146"/>
                  <a:gd name="T71" fmla="*/ 232 h 89"/>
                  <a:gd name="T72" fmla="*/ 316 w 146"/>
                  <a:gd name="T73" fmla="*/ 221 h 89"/>
                  <a:gd name="T74" fmla="*/ 321 w 146"/>
                  <a:gd name="T75" fmla="*/ 208 h 89"/>
                  <a:gd name="T76" fmla="*/ 324 w 146"/>
                  <a:gd name="T77" fmla="*/ 181 h 89"/>
                  <a:gd name="T78" fmla="*/ 343 w 146"/>
                  <a:gd name="T79" fmla="*/ 162 h 89"/>
                  <a:gd name="T80" fmla="*/ 356 w 146"/>
                  <a:gd name="T81" fmla="*/ 133 h 89"/>
                  <a:gd name="T82" fmla="*/ 378 w 146"/>
                  <a:gd name="T83" fmla="*/ 112 h 89"/>
                  <a:gd name="T84" fmla="*/ 378 w 146"/>
                  <a:gd name="T85" fmla="*/ 96 h 89"/>
                  <a:gd name="T86" fmla="*/ 388 w 146"/>
                  <a:gd name="T87" fmla="*/ 88 h 89"/>
                  <a:gd name="T88" fmla="*/ 388 w 146"/>
                  <a:gd name="T89" fmla="*/ 72 h 8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46" h="89">
                    <a:moveTo>
                      <a:pt x="145" y="27"/>
                    </a:moveTo>
                    <a:cubicBezTo>
                      <a:pt x="145" y="24"/>
                      <a:pt x="145" y="22"/>
                      <a:pt x="144" y="20"/>
                    </a:cubicBezTo>
                    <a:cubicBezTo>
                      <a:pt x="142" y="17"/>
                      <a:pt x="144" y="15"/>
                      <a:pt x="143" y="14"/>
                    </a:cubicBezTo>
                    <a:cubicBezTo>
                      <a:pt x="143" y="12"/>
                      <a:pt x="134" y="9"/>
                      <a:pt x="132" y="6"/>
                    </a:cubicBezTo>
                    <a:cubicBezTo>
                      <a:pt x="131" y="4"/>
                      <a:pt x="130" y="2"/>
                      <a:pt x="129" y="0"/>
                    </a:cubicBezTo>
                    <a:cubicBezTo>
                      <a:pt x="123" y="3"/>
                      <a:pt x="120" y="6"/>
                      <a:pt x="119" y="8"/>
                    </a:cubicBezTo>
                    <a:cubicBezTo>
                      <a:pt x="118" y="9"/>
                      <a:pt x="113" y="10"/>
                      <a:pt x="108" y="7"/>
                    </a:cubicBezTo>
                    <a:cubicBezTo>
                      <a:pt x="103" y="4"/>
                      <a:pt x="99" y="8"/>
                      <a:pt x="97" y="8"/>
                    </a:cubicBezTo>
                    <a:cubicBezTo>
                      <a:pt x="95" y="7"/>
                      <a:pt x="84" y="7"/>
                      <a:pt x="78" y="6"/>
                    </a:cubicBezTo>
                    <a:cubicBezTo>
                      <a:pt x="72" y="4"/>
                      <a:pt x="69" y="6"/>
                      <a:pt x="65" y="10"/>
                    </a:cubicBezTo>
                    <a:cubicBezTo>
                      <a:pt x="60" y="14"/>
                      <a:pt x="60" y="11"/>
                      <a:pt x="57" y="9"/>
                    </a:cubicBezTo>
                    <a:cubicBezTo>
                      <a:pt x="54" y="6"/>
                      <a:pt x="49" y="10"/>
                      <a:pt x="41" y="9"/>
                    </a:cubicBezTo>
                    <a:cubicBezTo>
                      <a:pt x="37" y="9"/>
                      <a:pt x="32" y="8"/>
                      <a:pt x="28" y="6"/>
                    </a:cubicBezTo>
                    <a:cubicBezTo>
                      <a:pt x="28" y="7"/>
                      <a:pt x="28" y="7"/>
                      <a:pt x="27" y="8"/>
                    </a:cubicBezTo>
                    <a:cubicBezTo>
                      <a:pt x="26" y="10"/>
                      <a:pt x="27" y="12"/>
                      <a:pt x="23" y="16"/>
                    </a:cubicBezTo>
                    <a:cubicBezTo>
                      <a:pt x="19" y="19"/>
                      <a:pt x="19" y="24"/>
                      <a:pt x="14" y="24"/>
                    </a:cubicBezTo>
                    <a:cubicBezTo>
                      <a:pt x="10" y="24"/>
                      <a:pt x="9" y="19"/>
                      <a:pt x="6" y="23"/>
                    </a:cubicBezTo>
                    <a:cubicBezTo>
                      <a:pt x="3" y="27"/>
                      <a:pt x="0" y="31"/>
                      <a:pt x="5" y="30"/>
                    </a:cubicBezTo>
                    <a:cubicBezTo>
                      <a:pt x="9" y="30"/>
                      <a:pt x="14" y="30"/>
                      <a:pt x="15" y="32"/>
                    </a:cubicBezTo>
                    <a:cubicBezTo>
                      <a:pt x="15" y="35"/>
                      <a:pt x="15" y="37"/>
                      <a:pt x="18" y="35"/>
                    </a:cubicBezTo>
                    <a:cubicBezTo>
                      <a:pt x="20" y="33"/>
                      <a:pt x="21" y="31"/>
                      <a:pt x="24" y="32"/>
                    </a:cubicBezTo>
                    <a:cubicBezTo>
                      <a:pt x="26" y="34"/>
                      <a:pt x="28" y="33"/>
                      <a:pt x="31" y="34"/>
                    </a:cubicBezTo>
                    <a:cubicBezTo>
                      <a:pt x="33" y="35"/>
                      <a:pt x="35" y="38"/>
                      <a:pt x="33" y="41"/>
                    </a:cubicBezTo>
                    <a:cubicBezTo>
                      <a:pt x="31" y="43"/>
                      <a:pt x="31" y="46"/>
                      <a:pt x="31" y="48"/>
                    </a:cubicBezTo>
                    <a:cubicBezTo>
                      <a:pt x="30" y="50"/>
                      <a:pt x="29" y="56"/>
                      <a:pt x="30" y="59"/>
                    </a:cubicBezTo>
                    <a:cubicBezTo>
                      <a:pt x="30" y="59"/>
                      <a:pt x="33" y="60"/>
                      <a:pt x="35" y="59"/>
                    </a:cubicBezTo>
                    <a:cubicBezTo>
                      <a:pt x="36" y="57"/>
                      <a:pt x="36" y="53"/>
                      <a:pt x="38" y="53"/>
                    </a:cubicBezTo>
                    <a:cubicBezTo>
                      <a:pt x="40" y="52"/>
                      <a:pt x="40" y="50"/>
                      <a:pt x="41" y="54"/>
                    </a:cubicBezTo>
                    <a:cubicBezTo>
                      <a:pt x="43" y="58"/>
                      <a:pt x="45" y="59"/>
                      <a:pt x="48" y="61"/>
                    </a:cubicBezTo>
                    <a:cubicBezTo>
                      <a:pt x="51" y="63"/>
                      <a:pt x="56" y="65"/>
                      <a:pt x="59" y="67"/>
                    </a:cubicBezTo>
                    <a:cubicBezTo>
                      <a:pt x="62" y="69"/>
                      <a:pt x="63" y="71"/>
                      <a:pt x="66" y="71"/>
                    </a:cubicBezTo>
                    <a:cubicBezTo>
                      <a:pt x="69" y="70"/>
                      <a:pt x="78" y="72"/>
                      <a:pt x="80" y="73"/>
                    </a:cubicBezTo>
                    <a:cubicBezTo>
                      <a:pt x="82" y="73"/>
                      <a:pt x="85" y="71"/>
                      <a:pt x="86" y="74"/>
                    </a:cubicBezTo>
                    <a:cubicBezTo>
                      <a:pt x="88" y="77"/>
                      <a:pt x="89" y="75"/>
                      <a:pt x="91" y="79"/>
                    </a:cubicBezTo>
                    <a:cubicBezTo>
                      <a:pt x="93" y="83"/>
                      <a:pt x="94" y="83"/>
                      <a:pt x="96" y="83"/>
                    </a:cubicBezTo>
                    <a:cubicBezTo>
                      <a:pt x="97" y="84"/>
                      <a:pt x="101" y="86"/>
                      <a:pt x="103" y="87"/>
                    </a:cubicBezTo>
                    <a:cubicBezTo>
                      <a:pt x="106" y="88"/>
                      <a:pt x="113" y="89"/>
                      <a:pt x="118" y="83"/>
                    </a:cubicBezTo>
                    <a:cubicBezTo>
                      <a:pt x="118" y="83"/>
                      <a:pt x="119" y="79"/>
                      <a:pt x="120" y="78"/>
                    </a:cubicBezTo>
                    <a:cubicBezTo>
                      <a:pt x="120" y="77"/>
                      <a:pt x="121" y="70"/>
                      <a:pt x="121" y="68"/>
                    </a:cubicBezTo>
                    <a:cubicBezTo>
                      <a:pt x="122" y="66"/>
                      <a:pt x="124" y="63"/>
                      <a:pt x="128" y="61"/>
                    </a:cubicBezTo>
                    <a:cubicBezTo>
                      <a:pt x="131" y="59"/>
                      <a:pt x="132" y="53"/>
                      <a:pt x="133" y="50"/>
                    </a:cubicBezTo>
                    <a:cubicBezTo>
                      <a:pt x="134" y="48"/>
                      <a:pt x="140" y="44"/>
                      <a:pt x="141" y="42"/>
                    </a:cubicBezTo>
                    <a:cubicBezTo>
                      <a:pt x="142" y="41"/>
                      <a:pt x="141" y="36"/>
                      <a:pt x="141" y="36"/>
                    </a:cubicBezTo>
                    <a:cubicBezTo>
                      <a:pt x="145" y="33"/>
                      <a:pt x="145" y="33"/>
                      <a:pt x="145" y="33"/>
                    </a:cubicBezTo>
                    <a:cubicBezTo>
                      <a:pt x="145" y="33"/>
                      <a:pt x="146" y="30"/>
                      <a:pt x="145" y="27"/>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96" name="Freeform 84">
                <a:extLst>
                  <a:ext uri="{FF2B5EF4-FFF2-40B4-BE49-F238E27FC236}">
                    <a16:creationId xmlns:a16="http://schemas.microsoft.com/office/drawing/2014/main" id="{2B95EA48-7B24-4260-AE9D-453501EFA402}"/>
                  </a:ext>
                </a:extLst>
              </p:cNvPr>
              <p:cNvSpPr>
                <a:spLocks/>
              </p:cNvSpPr>
              <p:nvPr/>
            </p:nvSpPr>
            <p:spPr bwMode="auto">
              <a:xfrm>
                <a:off x="3492451" y="4576581"/>
                <a:ext cx="469505" cy="490903"/>
              </a:xfrm>
              <a:custGeom>
                <a:avLst/>
                <a:gdLst>
                  <a:gd name="T0" fmla="*/ 168 w 90"/>
                  <a:gd name="T1" fmla="*/ 214 h 94"/>
                  <a:gd name="T2" fmla="*/ 171 w 90"/>
                  <a:gd name="T3" fmla="*/ 214 h 94"/>
                  <a:gd name="T4" fmla="*/ 179 w 90"/>
                  <a:gd name="T5" fmla="*/ 195 h 94"/>
                  <a:gd name="T6" fmla="*/ 176 w 90"/>
                  <a:gd name="T7" fmla="*/ 176 h 94"/>
                  <a:gd name="T8" fmla="*/ 189 w 90"/>
                  <a:gd name="T9" fmla="*/ 160 h 94"/>
                  <a:gd name="T10" fmla="*/ 216 w 90"/>
                  <a:gd name="T11" fmla="*/ 150 h 94"/>
                  <a:gd name="T12" fmla="*/ 235 w 90"/>
                  <a:gd name="T13" fmla="*/ 134 h 94"/>
                  <a:gd name="T14" fmla="*/ 235 w 90"/>
                  <a:gd name="T15" fmla="*/ 131 h 94"/>
                  <a:gd name="T16" fmla="*/ 232 w 90"/>
                  <a:gd name="T17" fmla="*/ 120 h 94"/>
                  <a:gd name="T18" fmla="*/ 240 w 90"/>
                  <a:gd name="T19" fmla="*/ 107 h 94"/>
                  <a:gd name="T20" fmla="*/ 235 w 90"/>
                  <a:gd name="T21" fmla="*/ 88 h 94"/>
                  <a:gd name="T22" fmla="*/ 224 w 90"/>
                  <a:gd name="T23" fmla="*/ 64 h 94"/>
                  <a:gd name="T24" fmla="*/ 224 w 90"/>
                  <a:gd name="T25" fmla="*/ 43 h 94"/>
                  <a:gd name="T26" fmla="*/ 224 w 90"/>
                  <a:gd name="T27" fmla="*/ 40 h 94"/>
                  <a:gd name="T28" fmla="*/ 147 w 90"/>
                  <a:gd name="T29" fmla="*/ 37 h 94"/>
                  <a:gd name="T30" fmla="*/ 147 w 90"/>
                  <a:gd name="T31" fmla="*/ 29 h 94"/>
                  <a:gd name="T32" fmla="*/ 139 w 90"/>
                  <a:gd name="T33" fmla="*/ 21 h 94"/>
                  <a:gd name="T34" fmla="*/ 123 w 90"/>
                  <a:gd name="T35" fmla="*/ 11 h 94"/>
                  <a:gd name="T36" fmla="*/ 115 w 90"/>
                  <a:gd name="T37" fmla="*/ 8 h 94"/>
                  <a:gd name="T38" fmla="*/ 91 w 90"/>
                  <a:gd name="T39" fmla="*/ 19 h 94"/>
                  <a:gd name="T40" fmla="*/ 80 w 90"/>
                  <a:gd name="T41" fmla="*/ 0 h 94"/>
                  <a:gd name="T42" fmla="*/ 83 w 90"/>
                  <a:gd name="T43" fmla="*/ 32 h 94"/>
                  <a:gd name="T44" fmla="*/ 72 w 90"/>
                  <a:gd name="T45" fmla="*/ 64 h 94"/>
                  <a:gd name="T46" fmla="*/ 48 w 90"/>
                  <a:gd name="T47" fmla="*/ 107 h 94"/>
                  <a:gd name="T48" fmla="*/ 24 w 90"/>
                  <a:gd name="T49" fmla="*/ 125 h 94"/>
                  <a:gd name="T50" fmla="*/ 8 w 90"/>
                  <a:gd name="T51" fmla="*/ 142 h 94"/>
                  <a:gd name="T52" fmla="*/ 0 w 90"/>
                  <a:gd name="T53" fmla="*/ 168 h 94"/>
                  <a:gd name="T54" fmla="*/ 3 w 90"/>
                  <a:gd name="T55" fmla="*/ 182 h 94"/>
                  <a:gd name="T56" fmla="*/ 3 w 90"/>
                  <a:gd name="T57" fmla="*/ 182 h 94"/>
                  <a:gd name="T58" fmla="*/ 8 w 90"/>
                  <a:gd name="T59" fmla="*/ 190 h 94"/>
                  <a:gd name="T60" fmla="*/ 21 w 90"/>
                  <a:gd name="T61" fmla="*/ 214 h 94"/>
                  <a:gd name="T62" fmla="*/ 40 w 90"/>
                  <a:gd name="T63" fmla="*/ 230 h 94"/>
                  <a:gd name="T64" fmla="*/ 53 w 90"/>
                  <a:gd name="T65" fmla="*/ 230 h 94"/>
                  <a:gd name="T66" fmla="*/ 67 w 90"/>
                  <a:gd name="T67" fmla="*/ 232 h 94"/>
                  <a:gd name="T68" fmla="*/ 67 w 90"/>
                  <a:gd name="T69" fmla="*/ 251 h 94"/>
                  <a:gd name="T70" fmla="*/ 115 w 90"/>
                  <a:gd name="T71" fmla="*/ 246 h 94"/>
                  <a:gd name="T72" fmla="*/ 125 w 90"/>
                  <a:gd name="T73" fmla="*/ 232 h 94"/>
                  <a:gd name="T74" fmla="*/ 136 w 90"/>
                  <a:gd name="T75" fmla="*/ 219 h 94"/>
                  <a:gd name="T76" fmla="*/ 152 w 90"/>
                  <a:gd name="T77" fmla="*/ 219 h 94"/>
                  <a:gd name="T78" fmla="*/ 168 w 90"/>
                  <a:gd name="T79" fmla="*/ 214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94">
                    <a:moveTo>
                      <a:pt x="63" y="80"/>
                    </a:moveTo>
                    <a:cubicBezTo>
                      <a:pt x="63" y="80"/>
                      <a:pt x="64" y="80"/>
                      <a:pt x="64" y="80"/>
                    </a:cubicBezTo>
                    <a:cubicBezTo>
                      <a:pt x="67" y="80"/>
                      <a:pt x="67" y="74"/>
                      <a:pt x="67" y="73"/>
                    </a:cubicBezTo>
                    <a:cubicBezTo>
                      <a:pt x="66" y="71"/>
                      <a:pt x="64" y="69"/>
                      <a:pt x="66" y="66"/>
                    </a:cubicBezTo>
                    <a:cubicBezTo>
                      <a:pt x="68" y="64"/>
                      <a:pt x="68" y="60"/>
                      <a:pt x="71" y="60"/>
                    </a:cubicBezTo>
                    <a:cubicBezTo>
                      <a:pt x="73" y="61"/>
                      <a:pt x="78" y="57"/>
                      <a:pt x="81" y="56"/>
                    </a:cubicBezTo>
                    <a:cubicBezTo>
                      <a:pt x="82" y="56"/>
                      <a:pt x="85" y="54"/>
                      <a:pt x="88" y="50"/>
                    </a:cubicBezTo>
                    <a:cubicBezTo>
                      <a:pt x="88" y="50"/>
                      <a:pt x="88" y="49"/>
                      <a:pt x="88" y="49"/>
                    </a:cubicBezTo>
                    <a:cubicBezTo>
                      <a:pt x="88" y="47"/>
                      <a:pt x="86" y="47"/>
                      <a:pt x="87" y="45"/>
                    </a:cubicBezTo>
                    <a:cubicBezTo>
                      <a:pt x="89" y="43"/>
                      <a:pt x="90" y="43"/>
                      <a:pt x="90" y="40"/>
                    </a:cubicBezTo>
                    <a:cubicBezTo>
                      <a:pt x="90" y="37"/>
                      <a:pt x="89" y="34"/>
                      <a:pt x="88" y="33"/>
                    </a:cubicBezTo>
                    <a:cubicBezTo>
                      <a:pt x="87" y="31"/>
                      <a:pt x="83" y="27"/>
                      <a:pt x="84" y="24"/>
                    </a:cubicBezTo>
                    <a:cubicBezTo>
                      <a:pt x="85" y="22"/>
                      <a:pt x="85" y="20"/>
                      <a:pt x="84" y="16"/>
                    </a:cubicBezTo>
                    <a:cubicBezTo>
                      <a:pt x="84" y="15"/>
                      <a:pt x="84" y="15"/>
                      <a:pt x="84" y="15"/>
                    </a:cubicBezTo>
                    <a:cubicBezTo>
                      <a:pt x="55" y="14"/>
                      <a:pt x="55" y="14"/>
                      <a:pt x="55" y="14"/>
                    </a:cubicBezTo>
                    <a:cubicBezTo>
                      <a:pt x="55" y="14"/>
                      <a:pt x="55" y="12"/>
                      <a:pt x="55" y="11"/>
                    </a:cubicBezTo>
                    <a:cubicBezTo>
                      <a:pt x="55" y="9"/>
                      <a:pt x="53" y="8"/>
                      <a:pt x="52" y="8"/>
                    </a:cubicBezTo>
                    <a:cubicBezTo>
                      <a:pt x="51" y="7"/>
                      <a:pt x="47" y="5"/>
                      <a:pt x="46" y="4"/>
                    </a:cubicBezTo>
                    <a:cubicBezTo>
                      <a:pt x="46" y="4"/>
                      <a:pt x="45" y="2"/>
                      <a:pt x="43" y="3"/>
                    </a:cubicBezTo>
                    <a:cubicBezTo>
                      <a:pt x="40" y="4"/>
                      <a:pt x="34" y="6"/>
                      <a:pt x="34" y="7"/>
                    </a:cubicBezTo>
                    <a:cubicBezTo>
                      <a:pt x="33" y="7"/>
                      <a:pt x="31" y="0"/>
                      <a:pt x="30" y="0"/>
                    </a:cubicBezTo>
                    <a:cubicBezTo>
                      <a:pt x="30" y="2"/>
                      <a:pt x="32" y="9"/>
                      <a:pt x="31" y="12"/>
                    </a:cubicBezTo>
                    <a:cubicBezTo>
                      <a:pt x="31" y="14"/>
                      <a:pt x="28" y="20"/>
                      <a:pt x="27" y="24"/>
                    </a:cubicBezTo>
                    <a:cubicBezTo>
                      <a:pt x="25" y="28"/>
                      <a:pt x="21" y="39"/>
                      <a:pt x="18" y="40"/>
                    </a:cubicBezTo>
                    <a:cubicBezTo>
                      <a:pt x="14" y="42"/>
                      <a:pt x="13" y="44"/>
                      <a:pt x="9" y="47"/>
                    </a:cubicBezTo>
                    <a:cubicBezTo>
                      <a:pt x="4" y="49"/>
                      <a:pt x="4" y="52"/>
                      <a:pt x="3" y="53"/>
                    </a:cubicBezTo>
                    <a:cubicBezTo>
                      <a:pt x="2" y="55"/>
                      <a:pt x="0" y="63"/>
                      <a:pt x="0" y="63"/>
                    </a:cubicBezTo>
                    <a:cubicBezTo>
                      <a:pt x="0" y="63"/>
                      <a:pt x="1" y="67"/>
                      <a:pt x="1" y="68"/>
                    </a:cubicBezTo>
                    <a:cubicBezTo>
                      <a:pt x="1" y="68"/>
                      <a:pt x="1" y="68"/>
                      <a:pt x="1" y="68"/>
                    </a:cubicBezTo>
                    <a:cubicBezTo>
                      <a:pt x="2" y="70"/>
                      <a:pt x="3" y="71"/>
                      <a:pt x="3" y="71"/>
                    </a:cubicBezTo>
                    <a:cubicBezTo>
                      <a:pt x="6" y="73"/>
                      <a:pt x="6" y="77"/>
                      <a:pt x="8" y="80"/>
                    </a:cubicBezTo>
                    <a:cubicBezTo>
                      <a:pt x="9" y="83"/>
                      <a:pt x="12" y="86"/>
                      <a:pt x="15" y="86"/>
                    </a:cubicBezTo>
                    <a:cubicBezTo>
                      <a:pt x="17" y="87"/>
                      <a:pt x="17" y="84"/>
                      <a:pt x="20" y="86"/>
                    </a:cubicBezTo>
                    <a:cubicBezTo>
                      <a:pt x="23" y="87"/>
                      <a:pt x="24" y="84"/>
                      <a:pt x="25" y="87"/>
                    </a:cubicBezTo>
                    <a:cubicBezTo>
                      <a:pt x="26" y="90"/>
                      <a:pt x="23" y="93"/>
                      <a:pt x="25" y="94"/>
                    </a:cubicBezTo>
                    <a:cubicBezTo>
                      <a:pt x="28" y="94"/>
                      <a:pt x="40" y="94"/>
                      <a:pt x="43" y="92"/>
                    </a:cubicBezTo>
                    <a:cubicBezTo>
                      <a:pt x="45" y="91"/>
                      <a:pt x="45" y="91"/>
                      <a:pt x="47" y="87"/>
                    </a:cubicBezTo>
                    <a:cubicBezTo>
                      <a:pt x="49" y="84"/>
                      <a:pt x="47" y="80"/>
                      <a:pt x="51" y="82"/>
                    </a:cubicBezTo>
                    <a:cubicBezTo>
                      <a:pt x="54" y="83"/>
                      <a:pt x="53" y="82"/>
                      <a:pt x="57" y="82"/>
                    </a:cubicBezTo>
                    <a:cubicBezTo>
                      <a:pt x="61" y="83"/>
                      <a:pt x="61" y="81"/>
                      <a:pt x="63" y="80"/>
                    </a:cubicBezTo>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97" name="Freeform 85">
                <a:extLst>
                  <a:ext uri="{FF2B5EF4-FFF2-40B4-BE49-F238E27FC236}">
                    <a16:creationId xmlns:a16="http://schemas.microsoft.com/office/drawing/2014/main" id="{5710D849-348D-4F3E-8060-1F44E7140971}"/>
                  </a:ext>
                </a:extLst>
              </p:cNvPr>
              <p:cNvSpPr>
                <a:spLocks/>
              </p:cNvSpPr>
              <p:nvPr/>
            </p:nvSpPr>
            <p:spPr bwMode="auto">
              <a:xfrm>
                <a:off x="3492451" y="4576581"/>
                <a:ext cx="469505" cy="490903"/>
              </a:xfrm>
              <a:custGeom>
                <a:avLst/>
                <a:gdLst>
                  <a:gd name="T0" fmla="*/ 168 w 90"/>
                  <a:gd name="T1" fmla="*/ 214 h 94"/>
                  <a:gd name="T2" fmla="*/ 171 w 90"/>
                  <a:gd name="T3" fmla="*/ 214 h 94"/>
                  <a:gd name="T4" fmla="*/ 179 w 90"/>
                  <a:gd name="T5" fmla="*/ 195 h 94"/>
                  <a:gd name="T6" fmla="*/ 176 w 90"/>
                  <a:gd name="T7" fmla="*/ 176 h 94"/>
                  <a:gd name="T8" fmla="*/ 189 w 90"/>
                  <a:gd name="T9" fmla="*/ 160 h 94"/>
                  <a:gd name="T10" fmla="*/ 216 w 90"/>
                  <a:gd name="T11" fmla="*/ 150 h 94"/>
                  <a:gd name="T12" fmla="*/ 235 w 90"/>
                  <a:gd name="T13" fmla="*/ 134 h 94"/>
                  <a:gd name="T14" fmla="*/ 235 w 90"/>
                  <a:gd name="T15" fmla="*/ 131 h 94"/>
                  <a:gd name="T16" fmla="*/ 232 w 90"/>
                  <a:gd name="T17" fmla="*/ 120 h 94"/>
                  <a:gd name="T18" fmla="*/ 240 w 90"/>
                  <a:gd name="T19" fmla="*/ 107 h 94"/>
                  <a:gd name="T20" fmla="*/ 235 w 90"/>
                  <a:gd name="T21" fmla="*/ 88 h 94"/>
                  <a:gd name="T22" fmla="*/ 224 w 90"/>
                  <a:gd name="T23" fmla="*/ 64 h 94"/>
                  <a:gd name="T24" fmla="*/ 224 w 90"/>
                  <a:gd name="T25" fmla="*/ 43 h 94"/>
                  <a:gd name="T26" fmla="*/ 224 w 90"/>
                  <a:gd name="T27" fmla="*/ 40 h 94"/>
                  <a:gd name="T28" fmla="*/ 147 w 90"/>
                  <a:gd name="T29" fmla="*/ 37 h 94"/>
                  <a:gd name="T30" fmla="*/ 147 w 90"/>
                  <a:gd name="T31" fmla="*/ 29 h 94"/>
                  <a:gd name="T32" fmla="*/ 139 w 90"/>
                  <a:gd name="T33" fmla="*/ 21 h 94"/>
                  <a:gd name="T34" fmla="*/ 123 w 90"/>
                  <a:gd name="T35" fmla="*/ 11 h 94"/>
                  <a:gd name="T36" fmla="*/ 115 w 90"/>
                  <a:gd name="T37" fmla="*/ 8 h 94"/>
                  <a:gd name="T38" fmla="*/ 91 w 90"/>
                  <a:gd name="T39" fmla="*/ 19 h 94"/>
                  <a:gd name="T40" fmla="*/ 80 w 90"/>
                  <a:gd name="T41" fmla="*/ 0 h 94"/>
                  <a:gd name="T42" fmla="*/ 83 w 90"/>
                  <a:gd name="T43" fmla="*/ 32 h 94"/>
                  <a:gd name="T44" fmla="*/ 72 w 90"/>
                  <a:gd name="T45" fmla="*/ 64 h 94"/>
                  <a:gd name="T46" fmla="*/ 48 w 90"/>
                  <a:gd name="T47" fmla="*/ 107 h 94"/>
                  <a:gd name="T48" fmla="*/ 24 w 90"/>
                  <a:gd name="T49" fmla="*/ 125 h 94"/>
                  <a:gd name="T50" fmla="*/ 8 w 90"/>
                  <a:gd name="T51" fmla="*/ 142 h 94"/>
                  <a:gd name="T52" fmla="*/ 0 w 90"/>
                  <a:gd name="T53" fmla="*/ 168 h 94"/>
                  <a:gd name="T54" fmla="*/ 3 w 90"/>
                  <a:gd name="T55" fmla="*/ 182 h 94"/>
                  <a:gd name="T56" fmla="*/ 3 w 90"/>
                  <a:gd name="T57" fmla="*/ 182 h 94"/>
                  <a:gd name="T58" fmla="*/ 8 w 90"/>
                  <a:gd name="T59" fmla="*/ 190 h 94"/>
                  <a:gd name="T60" fmla="*/ 21 w 90"/>
                  <a:gd name="T61" fmla="*/ 214 h 94"/>
                  <a:gd name="T62" fmla="*/ 40 w 90"/>
                  <a:gd name="T63" fmla="*/ 230 h 94"/>
                  <a:gd name="T64" fmla="*/ 53 w 90"/>
                  <a:gd name="T65" fmla="*/ 230 h 94"/>
                  <a:gd name="T66" fmla="*/ 67 w 90"/>
                  <a:gd name="T67" fmla="*/ 232 h 94"/>
                  <a:gd name="T68" fmla="*/ 67 w 90"/>
                  <a:gd name="T69" fmla="*/ 251 h 94"/>
                  <a:gd name="T70" fmla="*/ 115 w 90"/>
                  <a:gd name="T71" fmla="*/ 246 h 94"/>
                  <a:gd name="T72" fmla="*/ 125 w 90"/>
                  <a:gd name="T73" fmla="*/ 232 h 94"/>
                  <a:gd name="T74" fmla="*/ 136 w 90"/>
                  <a:gd name="T75" fmla="*/ 219 h 94"/>
                  <a:gd name="T76" fmla="*/ 152 w 90"/>
                  <a:gd name="T77" fmla="*/ 219 h 94"/>
                  <a:gd name="T78" fmla="*/ 168 w 90"/>
                  <a:gd name="T79" fmla="*/ 214 h 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90" h="94">
                    <a:moveTo>
                      <a:pt x="63" y="80"/>
                    </a:moveTo>
                    <a:cubicBezTo>
                      <a:pt x="63" y="80"/>
                      <a:pt x="64" y="80"/>
                      <a:pt x="64" y="80"/>
                    </a:cubicBezTo>
                    <a:cubicBezTo>
                      <a:pt x="67" y="80"/>
                      <a:pt x="67" y="74"/>
                      <a:pt x="67" y="73"/>
                    </a:cubicBezTo>
                    <a:cubicBezTo>
                      <a:pt x="66" y="71"/>
                      <a:pt x="64" y="69"/>
                      <a:pt x="66" y="66"/>
                    </a:cubicBezTo>
                    <a:cubicBezTo>
                      <a:pt x="68" y="64"/>
                      <a:pt x="68" y="60"/>
                      <a:pt x="71" y="60"/>
                    </a:cubicBezTo>
                    <a:cubicBezTo>
                      <a:pt x="73" y="61"/>
                      <a:pt x="78" y="57"/>
                      <a:pt x="81" y="56"/>
                    </a:cubicBezTo>
                    <a:cubicBezTo>
                      <a:pt x="82" y="56"/>
                      <a:pt x="85" y="54"/>
                      <a:pt x="88" y="50"/>
                    </a:cubicBezTo>
                    <a:cubicBezTo>
                      <a:pt x="88" y="50"/>
                      <a:pt x="88" y="49"/>
                      <a:pt x="88" y="49"/>
                    </a:cubicBezTo>
                    <a:cubicBezTo>
                      <a:pt x="88" y="47"/>
                      <a:pt x="86" y="47"/>
                      <a:pt x="87" y="45"/>
                    </a:cubicBezTo>
                    <a:cubicBezTo>
                      <a:pt x="89" y="43"/>
                      <a:pt x="90" y="43"/>
                      <a:pt x="90" y="40"/>
                    </a:cubicBezTo>
                    <a:cubicBezTo>
                      <a:pt x="90" y="37"/>
                      <a:pt x="89" y="34"/>
                      <a:pt x="88" y="33"/>
                    </a:cubicBezTo>
                    <a:cubicBezTo>
                      <a:pt x="87" y="31"/>
                      <a:pt x="83" y="27"/>
                      <a:pt x="84" y="24"/>
                    </a:cubicBezTo>
                    <a:cubicBezTo>
                      <a:pt x="85" y="22"/>
                      <a:pt x="85" y="20"/>
                      <a:pt x="84" y="16"/>
                    </a:cubicBezTo>
                    <a:cubicBezTo>
                      <a:pt x="84" y="15"/>
                      <a:pt x="84" y="15"/>
                      <a:pt x="84" y="15"/>
                    </a:cubicBezTo>
                    <a:cubicBezTo>
                      <a:pt x="55" y="14"/>
                      <a:pt x="55" y="14"/>
                      <a:pt x="55" y="14"/>
                    </a:cubicBezTo>
                    <a:cubicBezTo>
                      <a:pt x="55" y="14"/>
                      <a:pt x="55" y="12"/>
                      <a:pt x="55" y="11"/>
                    </a:cubicBezTo>
                    <a:cubicBezTo>
                      <a:pt x="55" y="9"/>
                      <a:pt x="53" y="8"/>
                      <a:pt x="52" y="8"/>
                    </a:cubicBezTo>
                    <a:cubicBezTo>
                      <a:pt x="51" y="7"/>
                      <a:pt x="47" y="5"/>
                      <a:pt x="46" y="4"/>
                    </a:cubicBezTo>
                    <a:cubicBezTo>
                      <a:pt x="46" y="4"/>
                      <a:pt x="45" y="2"/>
                      <a:pt x="43" y="3"/>
                    </a:cubicBezTo>
                    <a:cubicBezTo>
                      <a:pt x="40" y="4"/>
                      <a:pt x="34" y="6"/>
                      <a:pt x="34" y="7"/>
                    </a:cubicBezTo>
                    <a:cubicBezTo>
                      <a:pt x="33" y="7"/>
                      <a:pt x="31" y="0"/>
                      <a:pt x="30" y="0"/>
                    </a:cubicBezTo>
                    <a:cubicBezTo>
                      <a:pt x="30" y="2"/>
                      <a:pt x="32" y="9"/>
                      <a:pt x="31" y="12"/>
                    </a:cubicBezTo>
                    <a:cubicBezTo>
                      <a:pt x="31" y="14"/>
                      <a:pt x="28" y="20"/>
                      <a:pt x="27" y="24"/>
                    </a:cubicBezTo>
                    <a:cubicBezTo>
                      <a:pt x="25" y="28"/>
                      <a:pt x="21" y="39"/>
                      <a:pt x="18" y="40"/>
                    </a:cubicBezTo>
                    <a:cubicBezTo>
                      <a:pt x="14" y="42"/>
                      <a:pt x="13" y="44"/>
                      <a:pt x="9" y="47"/>
                    </a:cubicBezTo>
                    <a:cubicBezTo>
                      <a:pt x="4" y="49"/>
                      <a:pt x="4" y="52"/>
                      <a:pt x="3" y="53"/>
                    </a:cubicBezTo>
                    <a:cubicBezTo>
                      <a:pt x="2" y="55"/>
                      <a:pt x="0" y="63"/>
                      <a:pt x="0" y="63"/>
                    </a:cubicBezTo>
                    <a:cubicBezTo>
                      <a:pt x="0" y="63"/>
                      <a:pt x="1" y="67"/>
                      <a:pt x="1" y="68"/>
                    </a:cubicBezTo>
                    <a:cubicBezTo>
                      <a:pt x="1" y="68"/>
                      <a:pt x="1" y="68"/>
                      <a:pt x="1" y="68"/>
                    </a:cubicBezTo>
                    <a:cubicBezTo>
                      <a:pt x="2" y="70"/>
                      <a:pt x="3" y="71"/>
                      <a:pt x="3" y="71"/>
                    </a:cubicBezTo>
                    <a:cubicBezTo>
                      <a:pt x="6" y="73"/>
                      <a:pt x="6" y="77"/>
                      <a:pt x="8" y="80"/>
                    </a:cubicBezTo>
                    <a:cubicBezTo>
                      <a:pt x="9" y="83"/>
                      <a:pt x="12" y="86"/>
                      <a:pt x="15" y="86"/>
                    </a:cubicBezTo>
                    <a:cubicBezTo>
                      <a:pt x="17" y="87"/>
                      <a:pt x="17" y="84"/>
                      <a:pt x="20" y="86"/>
                    </a:cubicBezTo>
                    <a:cubicBezTo>
                      <a:pt x="23" y="87"/>
                      <a:pt x="24" y="84"/>
                      <a:pt x="25" y="87"/>
                    </a:cubicBezTo>
                    <a:cubicBezTo>
                      <a:pt x="26" y="90"/>
                      <a:pt x="23" y="93"/>
                      <a:pt x="25" y="94"/>
                    </a:cubicBezTo>
                    <a:cubicBezTo>
                      <a:pt x="28" y="94"/>
                      <a:pt x="40" y="94"/>
                      <a:pt x="43" y="92"/>
                    </a:cubicBezTo>
                    <a:cubicBezTo>
                      <a:pt x="45" y="91"/>
                      <a:pt x="45" y="91"/>
                      <a:pt x="47" y="87"/>
                    </a:cubicBezTo>
                    <a:cubicBezTo>
                      <a:pt x="49" y="84"/>
                      <a:pt x="47" y="80"/>
                      <a:pt x="51" y="82"/>
                    </a:cubicBezTo>
                    <a:cubicBezTo>
                      <a:pt x="54" y="83"/>
                      <a:pt x="53" y="82"/>
                      <a:pt x="57" y="82"/>
                    </a:cubicBezTo>
                    <a:cubicBezTo>
                      <a:pt x="61" y="83"/>
                      <a:pt x="61" y="81"/>
                      <a:pt x="63" y="80"/>
                    </a:cubicBezTo>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98" name="Freeform 86">
                <a:extLst>
                  <a:ext uri="{FF2B5EF4-FFF2-40B4-BE49-F238E27FC236}">
                    <a16:creationId xmlns:a16="http://schemas.microsoft.com/office/drawing/2014/main" id="{76F240E3-2569-4200-9A31-83B995DBE407}"/>
                  </a:ext>
                </a:extLst>
              </p:cNvPr>
              <p:cNvSpPr>
                <a:spLocks/>
              </p:cNvSpPr>
              <p:nvPr/>
            </p:nvSpPr>
            <p:spPr bwMode="auto">
              <a:xfrm>
                <a:off x="3821105" y="4643078"/>
                <a:ext cx="671000" cy="700173"/>
              </a:xfrm>
              <a:custGeom>
                <a:avLst/>
                <a:gdLst>
                  <a:gd name="T0" fmla="*/ 43 w 128"/>
                  <a:gd name="T1" fmla="*/ 227 h 134"/>
                  <a:gd name="T2" fmla="*/ 102 w 128"/>
                  <a:gd name="T3" fmla="*/ 238 h 134"/>
                  <a:gd name="T4" fmla="*/ 147 w 128"/>
                  <a:gd name="T5" fmla="*/ 286 h 134"/>
                  <a:gd name="T6" fmla="*/ 161 w 128"/>
                  <a:gd name="T7" fmla="*/ 323 h 134"/>
                  <a:gd name="T8" fmla="*/ 185 w 128"/>
                  <a:gd name="T9" fmla="*/ 355 h 134"/>
                  <a:gd name="T10" fmla="*/ 214 w 128"/>
                  <a:gd name="T11" fmla="*/ 353 h 134"/>
                  <a:gd name="T12" fmla="*/ 230 w 128"/>
                  <a:gd name="T13" fmla="*/ 358 h 134"/>
                  <a:gd name="T14" fmla="*/ 247 w 128"/>
                  <a:gd name="T15" fmla="*/ 355 h 134"/>
                  <a:gd name="T16" fmla="*/ 263 w 128"/>
                  <a:gd name="T17" fmla="*/ 347 h 134"/>
                  <a:gd name="T18" fmla="*/ 271 w 128"/>
                  <a:gd name="T19" fmla="*/ 329 h 134"/>
                  <a:gd name="T20" fmla="*/ 295 w 128"/>
                  <a:gd name="T21" fmla="*/ 318 h 134"/>
                  <a:gd name="T22" fmla="*/ 322 w 128"/>
                  <a:gd name="T23" fmla="*/ 291 h 134"/>
                  <a:gd name="T24" fmla="*/ 338 w 128"/>
                  <a:gd name="T25" fmla="*/ 259 h 134"/>
                  <a:gd name="T26" fmla="*/ 308 w 128"/>
                  <a:gd name="T27" fmla="*/ 248 h 134"/>
                  <a:gd name="T28" fmla="*/ 314 w 128"/>
                  <a:gd name="T29" fmla="*/ 232 h 134"/>
                  <a:gd name="T30" fmla="*/ 300 w 128"/>
                  <a:gd name="T31" fmla="*/ 219 h 134"/>
                  <a:gd name="T32" fmla="*/ 279 w 128"/>
                  <a:gd name="T33" fmla="*/ 198 h 134"/>
                  <a:gd name="T34" fmla="*/ 268 w 128"/>
                  <a:gd name="T35" fmla="*/ 152 h 134"/>
                  <a:gd name="T36" fmla="*/ 265 w 128"/>
                  <a:gd name="T37" fmla="*/ 118 h 134"/>
                  <a:gd name="T38" fmla="*/ 247 w 128"/>
                  <a:gd name="T39" fmla="*/ 104 h 134"/>
                  <a:gd name="T40" fmla="*/ 230 w 128"/>
                  <a:gd name="T41" fmla="*/ 75 h 134"/>
                  <a:gd name="T42" fmla="*/ 225 w 128"/>
                  <a:gd name="T43" fmla="*/ 59 h 134"/>
                  <a:gd name="T44" fmla="*/ 222 w 128"/>
                  <a:gd name="T45" fmla="*/ 43 h 134"/>
                  <a:gd name="T46" fmla="*/ 214 w 128"/>
                  <a:gd name="T47" fmla="*/ 35 h 134"/>
                  <a:gd name="T48" fmla="*/ 201 w 128"/>
                  <a:gd name="T49" fmla="*/ 27 h 134"/>
                  <a:gd name="T50" fmla="*/ 193 w 128"/>
                  <a:gd name="T51" fmla="*/ 8 h 134"/>
                  <a:gd name="T52" fmla="*/ 185 w 128"/>
                  <a:gd name="T53" fmla="*/ 3 h 134"/>
                  <a:gd name="T54" fmla="*/ 166 w 128"/>
                  <a:gd name="T55" fmla="*/ 16 h 134"/>
                  <a:gd name="T56" fmla="*/ 161 w 128"/>
                  <a:gd name="T57" fmla="*/ 43 h 134"/>
                  <a:gd name="T58" fmla="*/ 155 w 128"/>
                  <a:gd name="T59" fmla="*/ 59 h 134"/>
                  <a:gd name="T60" fmla="*/ 139 w 128"/>
                  <a:gd name="T61" fmla="*/ 67 h 134"/>
                  <a:gd name="T62" fmla="*/ 137 w 128"/>
                  <a:gd name="T63" fmla="*/ 77 h 134"/>
                  <a:gd name="T64" fmla="*/ 102 w 128"/>
                  <a:gd name="T65" fmla="*/ 77 h 134"/>
                  <a:gd name="T66" fmla="*/ 88 w 128"/>
                  <a:gd name="T67" fmla="*/ 85 h 134"/>
                  <a:gd name="T68" fmla="*/ 80 w 128"/>
                  <a:gd name="T69" fmla="*/ 91 h 134"/>
                  <a:gd name="T70" fmla="*/ 72 w 128"/>
                  <a:gd name="T71" fmla="*/ 104 h 134"/>
                  <a:gd name="T72" fmla="*/ 67 w 128"/>
                  <a:gd name="T73" fmla="*/ 99 h 134"/>
                  <a:gd name="T74" fmla="*/ 48 w 128"/>
                  <a:gd name="T75" fmla="*/ 115 h 134"/>
                  <a:gd name="T76" fmla="*/ 21 w 128"/>
                  <a:gd name="T77" fmla="*/ 126 h 134"/>
                  <a:gd name="T78" fmla="*/ 8 w 128"/>
                  <a:gd name="T79" fmla="*/ 142 h 134"/>
                  <a:gd name="T80" fmla="*/ 11 w 128"/>
                  <a:gd name="T81" fmla="*/ 160 h 134"/>
                  <a:gd name="T82" fmla="*/ 3 w 128"/>
                  <a:gd name="T83" fmla="*/ 179 h 134"/>
                  <a:gd name="T84" fmla="*/ 0 w 128"/>
                  <a:gd name="T85" fmla="*/ 179 h 134"/>
                  <a:gd name="T86" fmla="*/ 3 w 128"/>
                  <a:gd name="T87" fmla="*/ 192 h 134"/>
                  <a:gd name="T88" fmla="*/ 24 w 128"/>
                  <a:gd name="T89" fmla="*/ 198 h 134"/>
                  <a:gd name="T90" fmla="*/ 21 w 128"/>
                  <a:gd name="T91" fmla="*/ 216 h 134"/>
                  <a:gd name="T92" fmla="*/ 38 w 128"/>
                  <a:gd name="T93" fmla="*/ 227 h 134"/>
                  <a:gd name="T94" fmla="*/ 43 w 128"/>
                  <a:gd name="T95" fmla="*/ 227 h 1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8" h="134">
                    <a:moveTo>
                      <a:pt x="16" y="85"/>
                    </a:moveTo>
                    <a:cubicBezTo>
                      <a:pt x="22" y="84"/>
                      <a:pt x="33" y="83"/>
                      <a:pt x="38" y="89"/>
                    </a:cubicBezTo>
                    <a:cubicBezTo>
                      <a:pt x="45" y="97"/>
                      <a:pt x="49" y="100"/>
                      <a:pt x="55" y="107"/>
                    </a:cubicBezTo>
                    <a:cubicBezTo>
                      <a:pt x="60" y="114"/>
                      <a:pt x="58" y="117"/>
                      <a:pt x="60" y="121"/>
                    </a:cubicBezTo>
                    <a:cubicBezTo>
                      <a:pt x="61" y="125"/>
                      <a:pt x="69" y="133"/>
                      <a:pt x="69" y="133"/>
                    </a:cubicBezTo>
                    <a:cubicBezTo>
                      <a:pt x="69" y="133"/>
                      <a:pt x="76" y="132"/>
                      <a:pt x="80" y="132"/>
                    </a:cubicBezTo>
                    <a:cubicBezTo>
                      <a:pt x="82" y="132"/>
                      <a:pt x="84" y="133"/>
                      <a:pt x="86" y="134"/>
                    </a:cubicBezTo>
                    <a:cubicBezTo>
                      <a:pt x="88" y="134"/>
                      <a:pt x="91" y="133"/>
                      <a:pt x="92" y="133"/>
                    </a:cubicBezTo>
                    <a:cubicBezTo>
                      <a:pt x="95" y="134"/>
                      <a:pt x="96" y="134"/>
                      <a:pt x="98" y="130"/>
                    </a:cubicBezTo>
                    <a:cubicBezTo>
                      <a:pt x="99" y="125"/>
                      <a:pt x="96" y="122"/>
                      <a:pt x="101" y="123"/>
                    </a:cubicBezTo>
                    <a:cubicBezTo>
                      <a:pt x="106" y="124"/>
                      <a:pt x="106" y="124"/>
                      <a:pt x="110" y="119"/>
                    </a:cubicBezTo>
                    <a:cubicBezTo>
                      <a:pt x="115" y="114"/>
                      <a:pt x="116" y="113"/>
                      <a:pt x="120" y="109"/>
                    </a:cubicBezTo>
                    <a:cubicBezTo>
                      <a:pt x="124" y="106"/>
                      <a:pt x="128" y="98"/>
                      <a:pt x="126" y="97"/>
                    </a:cubicBezTo>
                    <a:cubicBezTo>
                      <a:pt x="123" y="95"/>
                      <a:pt x="116" y="93"/>
                      <a:pt x="115" y="93"/>
                    </a:cubicBezTo>
                    <a:cubicBezTo>
                      <a:pt x="113" y="92"/>
                      <a:pt x="118" y="91"/>
                      <a:pt x="117" y="87"/>
                    </a:cubicBezTo>
                    <a:cubicBezTo>
                      <a:pt x="116" y="84"/>
                      <a:pt x="116" y="82"/>
                      <a:pt x="112" y="82"/>
                    </a:cubicBezTo>
                    <a:cubicBezTo>
                      <a:pt x="108" y="82"/>
                      <a:pt x="105" y="80"/>
                      <a:pt x="104" y="74"/>
                    </a:cubicBezTo>
                    <a:cubicBezTo>
                      <a:pt x="104" y="68"/>
                      <a:pt x="101" y="62"/>
                      <a:pt x="100" y="57"/>
                    </a:cubicBezTo>
                    <a:cubicBezTo>
                      <a:pt x="99" y="51"/>
                      <a:pt x="99" y="44"/>
                      <a:pt x="99" y="44"/>
                    </a:cubicBezTo>
                    <a:cubicBezTo>
                      <a:pt x="99" y="44"/>
                      <a:pt x="95" y="39"/>
                      <a:pt x="92" y="39"/>
                    </a:cubicBezTo>
                    <a:cubicBezTo>
                      <a:pt x="90" y="38"/>
                      <a:pt x="86" y="28"/>
                      <a:pt x="86" y="28"/>
                    </a:cubicBezTo>
                    <a:cubicBezTo>
                      <a:pt x="86" y="28"/>
                      <a:pt x="85" y="24"/>
                      <a:pt x="84" y="22"/>
                    </a:cubicBezTo>
                    <a:cubicBezTo>
                      <a:pt x="83" y="20"/>
                      <a:pt x="82" y="18"/>
                      <a:pt x="83" y="16"/>
                    </a:cubicBezTo>
                    <a:cubicBezTo>
                      <a:pt x="83" y="15"/>
                      <a:pt x="82" y="13"/>
                      <a:pt x="80" y="13"/>
                    </a:cubicBezTo>
                    <a:cubicBezTo>
                      <a:pt x="79" y="12"/>
                      <a:pt x="76" y="11"/>
                      <a:pt x="75" y="10"/>
                    </a:cubicBezTo>
                    <a:cubicBezTo>
                      <a:pt x="74" y="9"/>
                      <a:pt x="72" y="4"/>
                      <a:pt x="72" y="3"/>
                    </a:cubicBezTo>
                    <a:cubicBezTo>
                      <a:pt x="72" y="2"/>
                      <a:pt x="71" y="0"/>
                      <a:pt x="69" y="1"/>
                    </a:cubicBezTo>
                    <a:cubicBezTo>
                      <a:pt x="67" y="1"/>
                      <a:pt x="63" y="5"/>
                      <a:pt x="62" y="6"/>
                    </a:cubicBezTo>
                    <a:cubicBezTo>
                      <a:pt x="62" y="7"/>
                      <a:pt x="60" y="14"/>
                      <a:pt x="60" y="16"/>
                    </a:cubicBezTo>
                    <a:cubicBezTo>
                      <a:pt x="61" y="17"/>
                      <a:pt x="60" y="20"/>
                      <a:pt x="58" y="22"/>
                    </a:cubicBezTo>
                    <a:cubicBezTo>
                      <a:pt x="57" y="23"/>
                      <a:pt x="53" y="23"/>
                      <a:pt x="52" y="25"/>
                    </a:cubicBezTo>
                    <a:cubicBezTo>
                      <a:pt x="51" y="28"/>
                      <a:pt x="51" y="29"/>
                      <a:pt x="51" y="29"/>
                    </a:cubicBezTo>
                    <a:cubicBezTo>
                      <a:pt x="51" y="29"/>
                      <a:pt x="40" y="27"/>
                      <a:pt x="38" y="29"/>
                    </a:cubicBezTo>
                    <a:cubicBezTo>
                      <a:pt x="36" y="31"/>
                      <a:pt x="34" y="31"/>
                      <a:pt x="33" y="32"/>
                    </a:cubicBezTo>
                    <a:cubicBezTo>
                      <a:pt x="32" y="32"/>
                      <a:pt x="30" y="32"/>
                      <a:pt x="30" y="34"/>
                    </a:cubicBezTo>
                    <a:cubicBezTo>
                      <a:pt x="30" y="36"/>
                      <a:pt x="30" y="39"/>
                      <a:pt x="27" y="39"/>
                    </a:cubicBezTo>
                    <a:cubicBezTo>
                      <a:pt x="26" y="38"/>
                      <a:pt x="25" y="38"/>
                      <a:pt x="25" y="37"/>
                    </a:cubicBezTo>
                    <a:cubicBezTo>
                      <a:pt x="22" y="41"/>
                      <a:pt x="19" y="43"/>
                      <a:pt x="18" y="43"/>
                    </a:cubicBezTo>
                    <a:cubicBezTo>
                      <a:pt x="15" y="44"/>
                      <a:pt x="10" y="48"/>
                      <a:pt x="8" y="47"/>
                    </a:cubicBezTo>
                    <a:cubicBezTo>
                      <a:pt x="5" y="47"/>
                      <a:pt x="5" y="51"/>
                      <a:pt x="3" y="53"/>
                    </a:cubicBezTo>
                    <a:cubicBezTo>
                      <a:pt x="1" y="56"/>
                      <a:pt x="3" y="58"/>
                      <a:pt x="4" y="60"/>
                    </a:cubicBezTo>
                    <a:cubicBezTo>
                      <a:pt x="4" y="61"/>
                      <a:pt x="4" y="67"/>
                      <a:pt x="1" y="67"/>
                    </a:cubicBezTo>
                    <a:cubicBezTo>
                      <a:pt x="1" y="67"/>
                      <a:pt x="0" y="67"/>
                      <a:pt x="0" y="67"/>
                    </a:cubicBezTo>
                    <a:cubicBezTo>
                      <a:pt x="1" y="72"/>
                      <a:pt x="1" y="72"/>
                      <a:pt x="1" y="72"/>
                    </a:cubicBezTo>
                    <a:cubicBezTo>
                      <a:pt x="1" y="72"/>
                      <a:pt x="8" y="72"/>
                      <a:pt x="9" y="74"/>
                    </a:cubicBezTo>
                    <a:cubicBezTo>
                      <a:pt x="10" y="75"/>
                      <a:pt x="7" y="78"/>
                      <a:pt x="8" y="81"/>
                    </a:cubicBezTo>
                    <a:cubicBezTo>
                      <a:pt x="9" y="83"/>
                      <a:pt x="12" y="85"/>
                      <a:pt x="14" y="85"/>
                    </a:cubicBezTo>
                    <a:cubicBezTo>
                      <a:pt x="14" y="85"/>
                      <a:pt x="15" y="85"/>
                      <a:pt x="16" y="85"/>
                    </a:cubicBezTo>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199" name="Freeform 87">
                <a:extLst>
                  <a:ext uri="{FF2B5EF4-FFF2-40B4-BE49-F238E27FC236}">
                    <a16:creationId xmlns:a16="http://schemas.microsoft.com/office/drawing/2014/main" id="{BC9C7B0E-4D46-4977-960D-4D65F27DE215}"/>
                  </a:ext>
                </a:extLst>
              </p:cNvPr>
              <p:cNvSpPr>
                <a:spLocks/>
              </p:cNvSpPr>
              <p:nvPr/>
            </p:nvSpPr>
            <p:spPr bwMode="auto">
              <a:xfrm>
                <a:off x="3821105" y="4643078"/>
                <a:ext cx="671000" cy="700173"/>
              </a:xfrm>
              <a:custGeom>
                <a:avLst/>
                <a:gdLst>
                  <a:gd name="T0" fmla="*/ 43 w 128"/>
                  <a:gd name="T1" fmla="*/ 227 h 134"/>
                  <a:gd name="T2" fmla="*/ 102 w 128"/>
                  <a:gd name="T3" fmla="*/ 238 h 134"/>
                  <a:gd name="T4" fmla="*/ 147 w 128"/>
                  <a:gd name="T5" fmla="*/ 286 h 134"/>
                  <a:gd name="T6" fmla="*/ 161 w 128"/>
                  <a:gd name="T7" fmla="*/ 323 h 134"/>
                  <a:gd name="T8" fmla="*/ 185 w 128"/>
                  <a:gd name="T9" fmla="*/ 355 h 134"/>
                  <a:gd name="T10" fmla="*/ 214 w 128"/>
                  <a:gd name="T11" fmla="*/ 353 h 134"/>
                  <a:gd name="T12" fmla="*/ 230 w 128"/>
                  <a:gd name="T13" fmla="*/ 358 h 134"/>
                  <a:gd name="T14" fmla="*/ 247 w 128"/>
                  <a:gd name="T15" fmla="*/ 355 h 134"/>
                  <a:gd name="T16" fmla="*/ 263 w 128"/>
                  <a:gd name="T17" fmla="*/ 347 h 134"/>
                  <a:gd name="T18" fmla="*/ 271 w 128"/>
                  <a:gd name="T19" fmla="*/ 329 h 134"/>
                  <a:gd name="T20" fmla="*/ 295 w 128"/>
                  <a:gd name="T21" fmla="*/ 318 h 134"/>
                  <a:gd name="T22" fmla="*/ 322 w 128"/>
                  <a:gd name="T23" fmla="*/ 291 h 134"/>
                  <a:gd name="T24" fmla="*/ 338 w 128"/>
                  <a:gd name="T25" fmla="*/ 259 h 134"/>
                  <a:gd name="T26" fmla="*/ 308 w 128"/>
                  <a:gd name="T27" fmla="*/ 248 h 134"/>
                  <a:gd name="T28" fmla="*/ 314 w 128"/>
                  <a:gd name="T29" fmla="*/ 232 h 134"/>
                  <a:gd name="T30" fmla="*/ 300 w 128"/>
                  <a:gd name="T31" fmla="*/ 219 h 134"/>
                  <a:gd name="T32" fmla="*/ 279 w 128"/>
                  <a:gd name="T33" fmla="*/ 198 h 134"/>
                  <a:gd name="T34" fmla="*/ 268 w 128"/>
                  <a:gd name="T35" fmla="*/ 152 h 134"/>
                  <a:gd name="T36" fmla="*/ 265 w 128"/>
                  <a:gd name="T37" fmla="*/ 118 h 134"/>
                  <a:gd name="T38" fmla="*/ 247 w 128"/>
                  <a:gd name="T39" fmla="*/ 104 h 134"/>
                  <a:gd name="T40" fmla="*/ 230 w 128"/>
                  <a:gd name="T41" fmla="*/ 75 h 134"/>
                  <a:gd name="T42" fmla="*/ 225 w 128"/>
                  <a:gd name="T43" fmla="*/ 59 h 134"/>
                  <a:gd name="T44" fmla="*/ 222 w 128"/>
                  <a:gd name="T45" fmla="*/ 43 h 134"/>
                  <a:gd name="T46" fmla="*/ 214 w 128"/>
                  <a:gd name="T47" fmla="*/ 35 h 134"/>
                  <a:gd name="T48" fmla="*/ 201 w 128"/>
                  <a:gd name="T49" fmla="*/ 27 h 134"/>
                  <a:gd name="T50" fmla="*/ 193 w 128"/>
                  <a:gd name="T51" fmla="*/ 8 h 134"/>
                  <a:gd name="T52" fmla="*/ 185 w 128"/>
                  <a:gd name="T53" fmla="*/ 3 h 134"/>
                  <a:gd name="T54" fmla="*/ 166 w 128"/>
                  <a:gd name="T55" fmla="*/ 16 h 134"/>
                  <a:gd name="T56" fmla="*/ 161 w 128"/>
                  <a:gd name="T57" fmla="*/ 43 h 134"/>
                  <a:gd name="T58" fmla="*/ 155 w 128"/>
                  <a:gd name="T59" fmla="*/ 59 h 134"/>
                  <a:gd name="T60" fmla="*/ 139 w 128"/>
                  <a:gd name="T61" fmla="*/ 67 h 134"/>
                  <a:gd name="T62" fmla="*/ 137 w 128"/>
                  <a:gd name="T63" fmla="*/ 77 h 134"/>
                  <a:gd name="T64" fmla="*/ 102 w 128"/>
                  <a:gd name="T65" fmla="*/ 77 h 134"/>
                  <a:gd name="T66" fmla="*/ 88 w 128"/>
                  <a:gd name="T67" fmla="*/ 85 h 134"/>
                  <a:gd name="T68" fmla="*/ 80 w 128"/>
                  <a:gd name="T69" fmla="*/ 91 h 134"/>
                  <a:gd name="T70" fmla="*/ 72 w 128"/>
                  <a:gd name="T71" fmla="*/ 104 h 134"/>
                  <a:gd name="T72" fmla="*/ 67 w 128"/>
                  <a:gd name="T73" fmla="*/ 99 h 134"/>
                  <a:gd name="T74" fmla="*/ 48 w 128"/>
                  <a:gd name="T75" fmla="*/ 115 h 134"/>
                  <a:gd name="T76" fmla="*/ 21 w 128"/>
                  <a:gd name="T77" fmla="*/ 126 h 134"/>
                  <a:gd name="T78" fmla="*/ 8 w 128"/>
                  <a:gd name="T79" fmla="*/ 142 h 134"/>
                  <a:gd name="T80" fmla="*/ 11 w 128"/>
                  <a:gd name="T81" fmla="*/ 160 h 134"/>
                  <a:gd name="T82" fmla="*/ 3 w 128"/>
                  <a:gd name="T83" fmla="*/ 179 h 134"/>
                  <a:gd name="T84" fmla="*/ 0 w 128"/>
                  <a:gd name="T85" fmla="*/ 179 h 134"/>
                  <a:gd name="T86" fmla="*/ 3 w 128"/>
                  <a:gd name="T87" fmla="*/ 192 h 134"/>
                  <a:gd name="T88" fmla="*/ 24 w 128"/>
                  <a:gd name="T89" fmla="*/ 198 h 134"/>
                  <a:gd name="T90" fmla="*/ 21 w 128"/>
                  <a:gd name="T91" fmla="*/ 216 h 134"/>
                  <a:gd name="T92" fmla="*/ 38 w 128"/>
                  <a:gd name="T93" fmla="*/ 227 h 134"/>
                  <a:gd name="T94" fmla="*/ 43 w 128"/>
                  <a:gd name="T95" fmla="*/ 227 h 13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128" h="134">
                    <a:moveTo>
                      <a:pt x="16" y="85"/>
                    </a:moveTo>
                    <a:cubicBezTo>
                      <a:pt x="22" y="84"/>
                      <a:pt x="33" y="83"/>
                      <a:pt x="38" y="89"/>
                    </a:cubicBezTo>
                    <a:cubicBezTo>
                      <a:pt x="45" y="97"/>
                      <a:pt x="49" y="100"/>
                      <a:pt x="55" y="107"/>
                    </a:cubicBezTo>
                    <a:cubicBezTo>
                      <a:pt x="60" y="114"/>
                      <a:pt x="58" y="117"/>
                      <a:pt x="60" y="121"/>
                    </a:cubicBezTo>
                    <a:cubicBezTo>
                      <a:pt x="61" y="125"/>
                      <a:pt x="69" y="133"/>
                      <a:pt x="69" y="133"/>
                    </a:cubicBezTo>
                    <a:cubicBezTo>
                      <a:pt x="69" y="133"/>
                      <a:pt x="76" y="132"/>
                      <a:pt x="80" y="132"/>
                    </a:cubicBezTo>
                    <a:cubicBezTo>
                      <a:pt x="82" y="132"/>
                      <a:pt x="84" y="133"/>
                      <a:pt x="86" y="134"/>
                    </a:cubicBezTo>
                    <a:cubicBezTo>
                      <a:pt x="88" y="134"/>
                      <a:pt x="91" y="133"/>
                      <a:pt x="92" y="133"/>
                    </a:cubicBezTo>
                    <a:cubicBezTo>
                      <a:pt x="95" y="134"/>
                      <a:pt x="96" y="134"/>
                      <a:pt x="98" y="130"/>
                    </a:cubicBezTo>
                    <a:cubicBezTo>
                      <a:pt x="99" y="125"/>
                      <a:pt x="96" y="122"/>
                      <a:pt x="101" y="123"/>
                    </a:cubicBezTo>
                    <a:cubicBezTo>
                      <a:pt x="106" y="124"/>
                      <a:pt x="106" y="124"/>
                      <a:pt x="110" y="119"/>
                    </a:cubicBezTo>
                    <a:cubicBezTo>
                      <a:pt x="115" y="114"/>
                      <a:pt x="116" y="113"/>
                      <a:pt x="120" y="109"/>
                    </a:cubicBezTo>
                    <a:cubicBezTo>
                      <a:pt x="124" y="106"/>
                      <a:pt x="128" y="98"/>
                      <a:pt x="126" y="97"/>
                    </a:cubicBezTo>
                    <a:cubicBezTo>
                      <a:pt x="123" y="95"/>
                      <a:pt x="116" y="93"/>
                      <a:pt x="115" y="93"/>
                    </a:cubicBezTo>
                    <a:cubicBezTo>
                      <a:pt x="113" y="92"/>
                      <a:pt x="118" y="91"/>
                      <a:pt x="117" y="87"/>
                    </a:cubicBezTo>
                    <a:cubicBezTo>
                      <a:pt x="116" y="84"/>
                      <a:pt x="116" y="82"/>
                      <a:pt x="112" y="82"/>
                    </a:cubicBezTo>
                    <a:cubicBezTo>
                      <a:pt x="108" y="82"/>
                      <a:pt x="105" y="80"/>
                      <a:pt x="104" y="74"/>
                    </a:cubicBezTo>
                    <a:cubicBezTo>
                      <a:pt x="104" y="68"/>
                      <a:pt x="101" y="62"/>
                      <a:pt x="100" y="57"/>
                    </a:cubicBezTo>
                    <a:cubicBezTo>
                      <a:pt x="99" y="51"/>
                      <a:pt x="99" y="44"/>
                      <a:pt x="99" y="44"/>
                    </a:cubicBezTo>
                    <a:cubicBezTo>
                      <a:pt x="99" y="44"/>
                      <a:pt x="95" y="39"/>
                      <a:pt x="92" y="39"/>
                    </a:cubicBezTo>
                    <a:cubicBezTo>
                      <a:pt x="90" y="38"/>
                      <a:pt x="86" y="28"/>
                      <a:pt x="86" y="28"/>
                    </a:cubicBezTo>
                    <a:cubicBezTo>
                      <a:pt x="86" y="28"/>
                      <a:pt x="85" y="24"/>
                      <a:pt x="84" y="22"/>
                    </a:cubicBezTo>
                    <a:cubicBezTo>
                      <a:pt x="83" y="20"/>
                      <a:pt x="82" y="18"/>
                      <a:pt x="83" y="16"/>
                    </a:cubicBezTo>
                    <a:cubicBezTo>
                      <a:pt x="83" y="15"/>
                      <a:pt x="82" y="13"/>
                      <a:pt x="80" y="13"/>
                    </a:cubicBezTo>
                    <a:cubicBezTo>
                      <a:pt x="79" y="12"/>
                      <a:pt x="76" y="11"/>
                      <a:pt x="75" y="10"/>
                    </a:cubicBezTo>
                    <a:cubicBezTo>
                      <a:pt x="74" y="9"/>
                      <a:pt x="72" y="4"/>
                      <a:pt x="72" y="3"/>
                    </a:cubicBezTo>
                    <a:cubicBezTo>
                      <a:pt x="72" y="2"/>
                      <a:pt x="71" y="0"/>
                      <a:pt x="69" y="1"/>
                    </a:cubicBezTo>
                    <a:cubicBezTo>
                      <a:pt x="67" y="1"/>
                      <a:pt x="63" y="5"/>
                      <a:pt x="62" y="6"/>
                    </a:cubicBezTo>
                    <a:cubicBezTo>
                      <a:pt x="62" y="7"/>
                      <a:pt x="60" y="14"/>
                      <a:pt x="60" y="16"/>
                    </a:cubicBezTo>
                    <a:cubicBezTo>
                      <a:pt x="61" y="17"/>
                      <a:pt x="60" y="20"/>
                      <a:pt x="58" y="22"/>
                    </a:cubicBezTo>
                    <a:cubicBezTo>
                      <a:pt x="57" y="23"/>
                      <a:pt x="53" y="23"/>
                      <a:pt x="52" y="25"/>
                    </a:cubicBezTo>
                    <a:cubicBezTo>
                      <a:pt x="51" y="28"/>
                      <a:pt x="51" y="29"/>
                      <a:pt x="51" y="29"/>
                    </a:cubicBezTo>
                    <a:cubicBezTo>
                      <a:pt x="51" y="29"/>
                      <a:pt x="40" y="27"/>
                      <a:pt x="38" y="29"/>
                    </a:cubicBezTo>
                    <a:cubicBezTo>
                      <a:pt x="36" y="31"/>
                      <a:pt x="34" y="31"/>
                      <a:pt x="33" y="32"/>
                    </a:cubicBezTo>
                    <a:cubicBezTo>
                      <a:pt x="32" y="32"/>
                      <a:pt x="30" y="32"/>
                      <a:pt x="30" y="34"/>
                    </a:cubicBezTo>
                    <a:cubicBezTo>
                      <a:pt x="30" y="36"/>
                      <a:pt x="30" y="39"/>
                      <a:pt x="27" y="39"/>
                    </a:cubicBezTo>
                    <a:cubicBezTo>
                      <a:pt x="26" y="38"/>
                      <a:pt x="25" y="38"/>
                      <a:pt x="25" y="37"/>
                    </a:cubicBezTo>
                    <a:cubicBezTo>
                      <a:pt x="22" y="41"/>
                      <a:pt x="19" y="43"/>
                      <a:pt x="18" y="43"/>
                    </a:cubicBezTo>
                    <a:cubicBezTo>
                      <a:pt x="15" y="44"/>
                      <a:pt x="10" y="48"/>
                      <a:pt x="8" y="47"/>
                    </a:cubicBezTo>
                    <a:cubicBezTo>
                      <a:pt x="5" y="47"/>
                      <a:pt x="5" y="51"/>
                      <a:pt x="3" y="53"/>
                    </a:cubicBezTo>
                    <a:cubicBezTo>
                      <a:pt x="1" y="56"/>
                      <a:pt x="3" y="58"/>
                      <a:pt x="4" y="60"/>
                    </a:cubicBezTo>
                    <a:cubicBezTo>
                      <a:pt x="4" y="61"/>
                      <a:pt x="4" y="67"/>
                      <a:pt x="1" y="67"/>
                    </a:cubicBezTo>
                    <a:cubicBezTo>
                      <a:pt x="1" y="67"/>
                      <a:pt x="0" y="67"/>
                      <a:pt x="0" y="67"/>
                    </a:cubicBezTo>
                    <a:cubicBezTo>
                      <a:pt x="1" y="72"/>
                      <a:pt x="1" y="72"/>
                      <a:pt x="1" y="72"/>
                    </a:cubicBezTo>
                    <a:cubicBezTo>
                      <a:pt x="1" y="72"/>
                      <a:pt x="8" y="72"/>
                      <a:pt x="9" y="74"/>
                    </a:cubicBezTo>
                    <a:cubicBezTo>
                      <a:pt x="10" y="75"/>
                      <a:pt x="7" y="78"/>
                      <a:pt x="8" y="81"/>
                    </a:cubicBezTo>
                    <a:cubicBezTo>
                      <a:pt x="9" y="83"/>
                      <a:pt x="12" y="85"/>
                      <a:pt x="14" y="85"/>
                    </a:cubicBezTo>
                    <a:cubicBezTo>
                      <a:pt x="14" y="85"/>
                      <a:pt x="15" y="85"/>
                      <a:pt x="16" y="85"/>
                    </a:cubicBezTo>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00" name="Freeform 88">
                <a:extLst>
                  <a:ext uri="{FF2B5EF4-FFF2-40B4-BE49-F238E27FC236}">
                    <a16:creationId xmlns:a16="http://schemas.microsoft.com/office/drawing/2014/main" id="{8DFD339F-CA2E-4306-B34A-63E9753BD478}"/>
                  </a:ext>
                </a:extLst>
              </p:cNvPr>
              <p:cNvSpPr>
                <a:spLocks/>
              </p:cNvSpPr>
              <p:nvPr/>
            </p:nvSpPr>
            <p:spPr bwMode="auto">
              <a:xfrm>
                <a:off x="3361381" y="4930579"/>
                <a:ext cx="549712" cy="365733"/>
              </a:xfrm>
              <a:custGeom>
                <a:avLst/>
                <a:gdLst>
                  <a:gd name="T0" fmla="*/ 257 w 105"/>
                  <a:gd name="T1" fmla="*/ 69 h 70"/>
                  <a:gd name="T2" fmla="*/ 260 w 105"/>
                  <a:gd name="T3" fmla="*/ 51 h 70"/>
                  <a:gd name="T4" fmla="*/ 238 w 105"/>
                  <a:gd name="T5" fmla="*/ 45 h 70"/>
                  <a:gd name="T6" fmla="*/ 236 w 105"/>
                  <a:gd name="T7" fmla="*/ 32 h 70"/>
                  <a:gd name="T8" fmla="*/ 219 w 105"/>
                  <a:gd name="T9" fmla="*/ 37 h 70"/>
                  <a:gd name="T10" fmla="*/ 203 w 105"/>
                  <a:gd name="T11" fmla="*/ 37 h 70"/>
                  <a:gd name="T12" fmla="*/ 193 w 105"/>
                  <a:gd name="T13" fmla="*/ 51 h 70"/>
                  <a:gd name="T14" fmla="*/ 182 w 105"/>
                  <a:gd name="T15" fmla="*/ 64 h 70"/>
                  <a:gd name="T16" fmla="*/ 136 w 105"/>
                  <a:gd name="T17" fmla="*/ 69 h 70"/>
                  <a:gd name="T18" fmla="*/ 134 w 105"/>
                  <a:gd name="T19" fmla="*/ 51 h 70"/>
                  <a:gd name="T20" fmla="*/ 120 w 105"/>
                  <a:gd name="T21" fmla="*/ 48 h 70"/>
                  <a:gd name="T22" fmla="*/ 107 w 105"/>
                  <a:gd name="T23" fmla="*/ 48 h 70"/>
                  <a:gd name="T24" fmla="*/ 88 w 105"/>
                  <a:gd name="T25" fmla="*/ 32 h 70"/>
                  <a:gd name="T26" fmla="*/ 75 w 105"/>
                  <a:gd name="T27" fmla="*/ 8 h 70"/>
                  <a:gd name="T28" fmla="*/ 72 w 105"/>
                  <a:gd name="T29" fmla="*/ 0 h 70"/>
                  <a:gd name="T30" fmla="*/ 37 w 105"/>
                  <a:gd name="T31" fmla="*/ 13 h 70"/>
                  <a:gd name="T32" fmla="*/ 37 w 105"/>
                  <a:gd name="T33" fmla="*/ 32 h 70"/>
                  <a:gd name="T34" fmla="*/ 48 w 105"/>
                  <a:gd name="T35" fmla="*/ 43 h 70"/>
                  <a:gd name="T36" fmla="*/ 48 w 105"/>
                  <a:gd name="T37" fmla="*/ 72 h 70"/>
                  <a:gd name="T38" fmla="*/ 24 w 105"/>
                  <a:gd name="T39" fmla="*/ 80 h 70"/>
                  <a:gd name="T40" fmla="*/ 5 w 105"/>
                  <a:gd name="T41" fmla="*/ 85 h 70"/>
                  <a:gd name="T42" fmla="*/ 0 w 105"/>
                  <a:gd name="T43" fmla="*/ 96 h 70"/>
                  <a:gd name="T44" fmla="*/ 27 w 105"/>
                  <a:gd name="T45" fmla="*/ 104 h 70"/>
                  <a:gd name="T46" fmla="*/ 16 w 105"/>
                  <a:gd name="T47" fmla="*/ 118 h 70"/>
                  <a:gd name="T48" fmla="*/ 16 w 105"/>
                  <a:gd name="T49" fmla="*/ 136 h 70"/>
                  <a:gd name="T50" fmla="*/ 35 w 105"/>
                  <a:gd name="T51" fmla="*/ 144 h 70"/>
                  <a:gd name="T52" fmla="*/ 37 w 105"/>
                  <a:gd name="T53" fmla="*/ 168 h 70"/>
                  <a:gd name="T54" fmla="*/ 54 w 105"/>
                  <a:gd name="T55" fmla="*/ 184 h 70"/>
                  <a:gd name="T56" fmla="*/ 91 w 105"/>
                  <a:gd name="T57" fmla="*/ 182 h 70"/>
                  <a:gd name="T58" fmla="*/ 115 w 105"/>
                  <a:gd name="T59" fmla="*/ 187 h 70"/>
                  <a:gd name="T60" fmla="*/ 134 w 105"/>
                  <a:gd name="T61" fmla="*/ 166 h 70"/>
                  <a:gd name="T62" fmla="*/ 150 w 105"/>
                  <a:gd name="T63" fmla="*/ 163 h 70"/>
                  <a:gd name="T64" fmla="*/ 179 w 105"/>
                  <a:gd name="T65" fmla="*/ 144 h 70"/>
                  <a:gd name="T66" fmla="*/ 203 w 105"/>
                  <a:gd name="T67" fmla="*/ 128 h 70"/>
                  <a:gd name="T68" fmla="*/ 206 w 105"/>
                  <a:gd name="T69" fmla="*/ 107 h 70"/>
                  <a:gd name="T70" fmla="*/ 219 w 105"/>
                  <a:gd name="T71" fmla="*/ 85 h 70"/>
                  <a:gd name="T72" fmla="*/ 268 w 105"/>
                  <a:gd name="T73" fmla="*/ 88 h 70"/>
                  <a:gd name="T74" fmla="*/ 281 w 105"/>
                  <a:gd name="T75" fmla="*/ 80 h 70"/>
                  <a:gd name="T76" fmla="*/ 273 w 105"/>
                  <a:gd name="T77" fmla="*/ 80 h 70"/>
                  <a:gd name="T78" fmla="*/ 257 w 105"/>
                  <a:gd name="T79" fmla="*/ 69 h 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05" h="70">
                    <a:moveTo>
                      <a:pt x="96" y="26"/>
                    </a:moveTo>
                    <a:cubicBezTo>
                      <a:pt x="95" y="23"/>
                      <a:pt x="98" y="20"/>
                      <a:pt x="97" y="19"/>
                    </a:cubicBezTo>
                    <a:cubicBezTo>
                      <a:pt x="96" y="17"/>
                      <a:pt x="89" y="17"/>
                      <a:pt x="89" y="17"/>
                    </a:cubicBezTo>
                    <a:cubicBezTo>
                      <a:pt x="88" y="12"/>
                      <a:pt x="88" y="12"/>
                      <a:pt x="88" y="12"/>
                    </a:cubicBezTo>
                    <a:cubicBezTo>
                      <a:pt x="86" y="13"/>
                      <a:pt x="86" y="15"/>
                      <a:pt x="82" y="14"/>
                    </a:cubicBezTo>
                    <a:cubicBezTo>
                      <a:pt x="79" y="14"/>
                      <a:pt x="79" y="15"/>
                      <a:pt x="76" y="14"/>
                    </a:cubicBezTo>
                    <a:cubicBezTo>
                      <a:pt x="72" y="12"/>
                      <a:pt x="74" y="16"/>
                      <a:pt x="72" y="19"/>
                    </a:cubicBezTo>
                    <a:cubicBezTo>
                      <a:pt x="70" y="23"/>
                      <a:pt x="70" y="23"/>
                      <a:pt x="68" y="24"/>
                    </a:cubicBezTo>
                    <a:cubicBezTo>
                      <a:pt x="65" y="26"/>
                      <a:pt x="53" y="26"/>
                      <a:pt x="51" y="26"/>
                    </a:cubicBezTo>
                    <a:cubicBezTo>
                      <a:pt x="48" y="25"/>
                      <a:pt x="51" y="22"/>
                      <a:pt x="50" y="19"/>
                    </a:cubicBezTo>
                    <a:cubicBezTo>
                      <a:pt x="49" y="16"/>
                      <a:pt x="48" y="19"/>
                      <a:pt x="45" y="18"/>
                    </a:cubicBezTo>
                    <a:cubicBezTo>
                      <a:pt x="42" y="16"/>
                      <a:pt x="42" y="19"/>
                      <a:pt x="40" y="18"/>
                    </a:cubicBezTo>
                    <a:cubicBezTo>
                      <a:pt x="37" y="18"/>
                      <a:pt x="34" y="15"/>
                      <a:pt x="33" y="12"/>
                    </a:cubicBezTo>
                    <a:cubicBezTo>
                      <a:pt x="31" y="9"/>
                      <a:pt x="31" y="5"/>
                      <a:pt x="28" y="3"/>
                    </a:cubicBezTo>
                    <a:cubicBezTo>
                      <a:pt x="28" y="3"/>
                      <a:pt x="27" y="2"/>
                      <a:pt x="27" y="0"/>
                    </a:cubicBezTo>
                    <a:cubicBezTo>
                      <a:pt x="26" y="1"/>
                      <a:pt x="16" y="3"/>
                      <a:pt x="14" y="5"/>
                    </a:cubicBezTo>
                    <a:cubicBezTo>
                      <a:pt x="12" y="6"/>
                      <a:pt x="14" y="9"/>
                      <a:pt x="14" y="12"/>
                    </a:cubicBezTo>
                    <a:cubicBezTo>
                      <a:pt x="14" y="14"/>
                      <a:pt x="18" y="15"/>
                      <a:pt x="18" y="16"/>
                    </a:cubicBezTo>
                    <a:cubicBezTo>
                      <a:pt x="19" y="17"/>
                      <a:pt x="19" y="23"/>
                      <a:pt x="18" y="27"/>
                    </a:cubicBezTo>
                    <a:cubicBezTo>
                      <a:pt x="17" y="31"/>
                      <a:pt x="13" y="31"/>
                      <a:pt x="9" y="30"/>
                    </a:cubicBezTo>
                    <a:cubicBezTo>
                      <a:pt x="6" y="29"/>
                      <a:pt x="2" y="32"/>
                      <a:pt x="2" y="32"/>
                    </a:cubicBezTo>
                    <a:cubicBezTo>
                      <a:pt x="0" y="36"/>
                      <a:pt x="0" y="36"/>
                      <a:pt x="0" y="36"/>
                    </a:cubicBezTo>
                    <a:cubicBezTo>
                      <a:pt x="5" y="37"/>
                      <a:pt x="9" y="38"/>
                      <a:pt x="10" y="39"/>
                    </a:cubicBezTo>
                    <a:cubicBezTo>
                      <a:pt x="12" y="40"/>
                      <a:pt x="9" y="40"/>
                      <a:pt x="6" y="44"/>
                    </a:cubicBezTo>
                    <a:cubicBezTo>
                      <a:pt x="2" y="47"/>
                      <a:pt x="4" y="48"/>
                      <a:pt x="6" y="51"/>
                    </a:cubicBezTo>
                    <a:cubicBezTo>
                      <a:pt x="8" y="54"/>
                      <a:pt x="10" y="53"/>
                      <a:pt x="13" y="54"/>
                    </a:cubicBezTo>
                    <a:cubicBezTo>
                      <a:pt x="15" y="56"/>
                      <a:pt x="14" y="59"/>
                      <a:pt x="14" y="63"/>
                    </a:cubicBezTo>
                    <a:cubicBezTo>
                      <a:pt x="14" y="67"/>
                      <a:pt x="17" y="68"/>
                      <a:pt x="20" y="69"/>
                    </a:cubicBezTo>
                    <a:cubicBezTo>
                      <a:pt x="22" y="70"/>
                      <a:pt x="30" y="68"/>
                      <a:pt x="34" y="68"/>
                    </a:cubicBezTo>
                    <a:cubicBezTo>
                      <a:pt x="37" y="68"/>
                      <a:pt x="43" y="70"/>
                      <a:pt x="43" y="70"/>
                    </a:cubicBezTo>
                    <a:cubicBezTo>
                      <a:pt x="43" y="70"/>
                      <a:pt x="47" y="68"/>
                      <a:pt x="50" y="62"/>
                    </a:cubicBezTo>
                    <a:cubicBezTo>
                      <a:pt x="52" y="56"/>
                      <a:pt x="54" y="61"/>
                      <a:pt x="56" y="61"/>
                    </a:cubicBezTo>
                    <a:cubicBezTo>
                      <a:pt x="59" y="61"/>
                      <a:pt x="65" y="57"/>
                      <a:pt x="67" y="54"/>
                    </a:cubicBezTo>
                    <a:cubicBezTo>
                      <a:pt x="69" y="51"/>
                      <a:pt x="74" y="50"/>
                      <a:pt x="76" y="48"/>
                    </a:cubicBezTo>
                    <a:cubicBezTo>
                      <a:pt x="78" y="46"/>
                      <a:pt x="79" y="44"/>
                      <a:pt x="77" y="40"/>
                    </a:cubicBezTo>
                    <a:cubicBezTo>
                      <a:pt x="75" y="36"/>
                      <a:pt x="79" y="34"/>
                      <a:pt x="82" y="32"/>
                    </a:cubicBezTo>
                    <a:cubicBezTo>
                      <a:pt x="84" y="30"/>
                      <a:pt x="95" y="32"/>
                      <a:pt x="100" y="33"/>
                    </a:cubicBezTo>
                    <a:cubicBezTo>
                      <a:pt x="101" y="33"/>
                      <a:pt x="103" y="31"/>
                      <a:pt x="105" y="30"/>
                    </a:cubicBezTo>
                    <a:cubicBezTo>
                      <a:pt x="103" y="30"/>
                      <a:pt x="102" y="30"/>
                      <a:pt x="102" y="30"/>
                    </a:cubicBezTo>
                    <a:cubicBezTo>
                      <a:pt x="100" y="30"/>
                      <a:pt x="97" y="28"/>
                      <a:pt x="96" y="26"/>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01" name="Freeform 89">
                <a:extLst>
                  <a:ext uri="{FF2B5EF4-FFF2-40B4-BE49-F238E27FC236}">
                    <a16:creationId xmlns:a16="http://schemas.microsoft.com/office/drawing/2014/main" id="{21315D6B-AA8D-4BC6-B21A-5BE3096826FA}"/>
                  </a:ext>
                </a:extLst>
              </p:cNvPr>
              <p:cNvSpPr>
                <a:spLocks/>
              </p:cNvSpPr>
              <p:nvPr/>
            </p:nvSpPr>
            <p:spPr bwMode="auto">
              <a:xfrm>
                <a:off x="3705685" y="5077264"/>
                <a:ext cx="565362" cy="475257"/>
              </a:xfrm>
              <a:custGeom>
                <a:avLst/>
                <a:gdLst>
                  <a:gd name="T0" fmla="*/ 244 w 108"/>
                  <a:gd name="T1" fmla="*/ 134 h 91"/>
                  <a:gd name="T2" fmla="*/ 219 w 108"/>
                  <a:gd name="T3" fmla="*/ 101 h 91"/>
                  <a:gd name="T4" fmla="*/ 206 w 108"/>
                  <a:gd name="T5" fmla="*/ 64 h 91"/>
                  <a:gd name="T6" fmla="*/ 161 w 108"/>
                  <a:gd name="T7" fmla="*/ 16 h 91"/>
                  <a:gd name="T8" fmla="*/ 104 w 108"/>
                  <a:gd name="T9" fmla="*/ 5 h 91"/>
                  <a:gd name="T10" fmla="*/ 91 w 108"/>
                  <a:gd name="T11" fmla="*/ 13 h 91"/>
                  <a:gd name="T12" fmla="*/ 43 w 108"/>
                  <a:gd name="T13" fmla="*/ 11 h 91"/>
                  <a:gd name="T14" fmla="*/ 29 w 108"/>
                  <a:gd name="T15" fmla="*/ 32 h 91"/>
                  <a:gd name="T16" fmla="*/ 27 w 108"/>
                  <a:gd name="T17" fmla="*/ 53 h 91"/>
                  <a:gd name="T18" fmla="*/ 3 w 108"/>
                  <a:gd name="T19" fmla="*/ 67 h 91"/>
                  <a:gd name="T20" fmla="*/ 5 w 108"/>
                  <a:gd name="T21" fmla="*/ 85 h 91"/>
                  <a:gd name="T22" fmla="*/ 27 w 108"/>
                  <a:gd name="T23" fmla="*/ 117 h 91"/>
                  <a:gd name="T24" fmla="*/ 32 w 108"/>
                  <a:gd name="T25" fmla="*/ 142 h 91"/>
                  <a:gd name="T26" fmla="*/ 37 w 108"/>
                  <a:gd name="T27" fmla="*/ 163 h 91"/>
                  <a:gd name="T28" fmla="*/ 67 w 108"/>
                  <a:gd name="T29" fmla="*/ 190 h 91"/>
                  <a:gd name="T30" fmla="*/ 88 w 108"/>
                  <a:gd name="T31" fmla="*/ 192 h 91"/>
                  <a:gd name="T32" fmla="*/ 104 w 108"/>
                  <a:gd name="T33" fmla="*/ 216 h 91"/>
                  <a:gd name="T34" fmla="*/ 139 w 108"/>
                  <a:gd name="T35" fmla="*/ 230 h 91"/>
                  <a:gd name="T36" fmla="*/ 158 w 108"/>
                  <a:gd name="T37" fmla="*/ 211 h 91"/>
                  <a:gd name="T38" fmla="*/ 201 w 108"/>
                  <a:gd name="T39" fmla="*/ 214 h 91"/>
                  <a:gd name="T40" fmla="*/ 219 w 108"/>
                  <a:gd name="T41" fmla="*/ 222 h 91"/>
                  <a:gd name="T42" fmla="*/ 230 w 108"/>
                  <a:gd name="T43" fmla="*/ 203 h 91"/>
                  <a:gd name="T44" fmla="*/ 230 w 108"/>
                  <a:gd name="T45" fmla="*/ 166 h 91"/>
                  <a:gd name="T46" fmla="*/ 254 w 108"/>
                  <a:gd name="T47" fmla="*/ 168 h 91"/>
                  <a:gd name="T48" fmla="*/ 278 w 108"/>
                  <a:gd name="T49" fmla="*/ 160 h 91"/>
                  <a:gd name="T50" fmla="*/ 286 w 108"/>
                  <a:gd name="T51" fmla="*/ 136 h 91"/>
                  <a:gd name="T52" fmla="*/ 289 w 108"/>
                  <a:gd name="T53" fmla="*/ 136 h 91"/>
                  <a:gd name="T54" fmla="*/ 273 w 108"/>
                  <a:gd name="T55" fmla="*/ 131 h 91"/>
                  <a:gd name="T56" fmla="*/ 244 w 108"/>
                  <a:gd name="T57" fmla="*/ 134 h 9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8" h="91">
                    <a:moveTo>
                      <a:pt x="91" y="50"/>
                    </a:moveTo>
                    <a:cubicBezTo>
                      <a:pt x="91" y="50"/>
                      <a:pt x="83" y="42"/>
                      <a:pt x="82" y="38"/>
                    </a:cubicBezTo>
                    <a:cubicBezTo>
                      <a:pt x="80" y="34"/>
                      <a:pt x="82" y="31"/>
                      <a:pt x="77" y="24"/>
                    </a:cubicBezTo>
                    <a:cubicBezTo>
                      <a:pt x="72" y="17"/>
                      <a:pt x="67" y="14"/>
                      <a:pt x="60" y="6"/>
                    </a:cubicBezTo>
                    <a:cubicBezTo>
                      <a:pt x="55" y="0"/>
                      <a:pt x="44" y="1"/>
                      <a:pt x="39" y="2"/>
                    </a:cubicBezTo>
                    <a:cubicBezTo>
                      <a:pt x="37" y="3"/>
                      <a:pt x="35" y="5"/>
                      <a:pt x="34" y="5"/>
                    </a:cubicBezTo>
                    <a:cubicBezTo>
                      <a:pt x="29" y="4"/>
                      <a:pt x="18" y="2"/>
                      <a:pt x="16" y="4"/>
                    </a:cubicBezTo>
                    <a:cubicBezTo>
                      <a:pt x="13" y="6"/>
                      <a:pt x="9" y="8"/>
                      <a:pt x="11" y="12"/>
                    </a:cubicBezTo>
                    <a:cubicBezTo>
                      <a:pt x="13" y="16"/>
                      <a:pt x="12" y="18"/>
                      <a:pt x="10" y="20"/>
                    </a:cubicBezTo>
                    <a:cubicBezTo>
                      <a:pt x="8" y="22"/>
                      <a:pt x="4" y="23"/>
                      <a:pt x="1" y="25"/>
                    </a:cubicBezTo>
                    <a:cubicBezTo>
                      <a:pt x="1" y="28"/>
                      <a:pt x="0" y="31"/>
                      <a:pt x="2" y="32"/>
                    </a:cubicBezTo>
                    <a:cubicBezTo>
                      <a:pt x="5" y="35"/>
                      <a:pt x="8" y="42"/>
                      <a:pt x="10" y="44"/>
                    </a:cubicBezTo>
                    <a:cubicBezTo>
                      <a:pt x="13" y="47"/>
                      <a:pt x="14" y="49"/>
                      <a:pt x="12" y="53"/>
                    </a:cubicBezTo>
                    <a:cubicBezTo>
                      <a:pt x="10" y="57"/>
                      <a:pt x="9" y="57"/>
                      <a:pt x="14" y="61"/>
                    </a:cubicBezTo>
                    <a:cubicBezTo>
                      <a:pt x="19" y="64"/>
                      <a:pt x="24" y="68"/>
                      <a:pt x="25" y="71"/>
                    </a:cubicBezTo>
                    <a:cubicBezTo>
                      <a:pt x="26" y="74"/>
                      <a:pt x="27" y="71"/>
                      <a:pt x="33" y="72"/>
                    </a:cubicBezTo>
                    <a:cubicBezTo>
                      <a:pt x="37" y="72"/>
                      <a:pt x="43" y="71"/>
                      <a:pt x="39" y="81"/>
                    </a:cubicBezTo>
                    <a:cubicBezTo>
                      <a:pt x="45" y="86"/>
                      <a:pt x="51" y="91"/>
                      <a:pt x="52" y="86"/>
                    </a:cubicBezTo>
                    <a:cubicBezTo>
                      <a:pt x="54" y="81"/>
                      <a:pt x="53" y="78"/>
                      <a:pt x="59" y="79"/>
                    </a:cubicBezTo>
                    <a:cubicBezTo>
                      <a:pt x="64" y="80"/>
                      <a:pt x="72" y="79"/>
                      <a:pt x="75" y="80"/>
                    </a:cubicBezTo>
                    <a:cubicBezTo>
                      <a:pt x="79" y="81"/>
                      <a:pt x="82" y="83"/>
                      <a:pt x="82" y="83"/>
                    </a:cubicBezTo>
                    <a:cubicBezTo>
                      <a:pt x="82" y="83"/>
                      <a:pt x="89" y="81"/>
                      <a:pt x="86" y="76"/>
                    </a:cubicBezTo>
                    <a:cubicBezTo>
                      <a:pt x="84" y="70"/>
                      <a:pt x="83" y="64"/>
                      <a:pt x="86" y="62"/>
                    </a:cubicBezTo>
                    <a:cubicBezTo>
                      <a:pt x="89" y="60"/>
                      <a:pt x="91" y="61"/>
                      <a:pt x="95" y="63"/>
                    </a:cubicBezTo>
                    <a:cubicBezTo>
                      <a:pt x="98" y="65"/>
                      <a:pt x="102" y="63"/>
                      <a:pt x="104" y="60"/>
                    </a:cubicBezTo>
                    <a:cubicBezTo>
                      <a:pt x="105" y="56"/>
                      <a:pt x="107" y="51"/>
                      <a:pt x="107" y="51"/>
                    </a:cubicBezTo>
                    <a:cubicBezTo>
                      <a:pt x="107" y="51"/>
                      <a:pt x="107" y="51"/>
                      <a:pt x="108" y="51"/>
                    </a:cubicBezTo>
                    <a:cubicBezTo>
                      <a:pt x="106" y="50"/>
                      <a:pt x="104" y="49"/>
                      <a:pt x="102" y="49"/>
                    </a:cubicBezTo>
                    <a:cubicBezTo>
                      <a:pt x="98" y="49"/>
                      <a:pt x="91" y="50"/>
                      <a:pt x="91" y="50"/>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02" name="Freeform 90">
                <a:extLst>
                  <a:ext uri="{FF2B5EF4-FFF2-40B4-BE49-F238E27FC236}">
                    <a16:creationId xmlns:a16="http://schemas.microsoft.com/office/drawing/2014/main" id="{68653194-5877-4E7A-97F6-5336EB7AEB04}"/>
                  </a:ext>
                </a:extLst>
              </p:cNvPr>
              <p:cNvSpPr>
                <a:spLocks/>
              </p:cNvSpPr>
              <p:nvPr/>
            </p:nvSpPr>
            <p:spPr bwMode="auto">
              <a:xfrm>
                <a:off x="3234224" y="5208301"/>
                <a:ext cx="696432" cy="688438"/>
              </a:xfrm>
              <a:custGeom>
                <a:avLst/>
                <a:gdLst>
                  <a:gd name="T0" fmla="*/ 329 w 133"/>
                  <a:gd name="T1" fmla="*/ 125 h 132"/>
                  <a:gd name="T2" fmla="*/ 308 w 133"/>
                  <a:gd name="T3" fmla="*/ 123 h 132"/>
                  <a:gd name="T4" fmla="*/ 278 w 133"/>
                  <a:gd name="T5" fmla="*/ 96 h 132"/>
                  <a:gd name="T6" fmla="*/ 273 w 133"/>
                  <a:gd name="T7" fmla="*/ 75 h 132"/>
                  <a:gd name="T8" fmla="*/ 268 w 133"/>
                  <a:gd name="T9" fmla="*/ 51 h 132"/>
                  <a:gd name="T10" fmla="*/ 246 w 133"/>
                  <a:gd name="T11" fmla="*/ 19 h 132"/>
                  <a:gd name="T12" fmla="*/ 244 w 133"/>
                  <a:gd name="T13" fmla="*/ 0 h 132"/>
                  <a:gd name="T14" fmla="*/ 244 w 133"/>
                  <a:gd name="T15" fmla="*/ 3 h 132"/>
                  <a:gd name="T16" fmla="*/ 214 w 133"/>
                  <a:gd name="T17" fmla="*/ 21 h 132"/>
                  <a:gd name="T18" fmla="*/ 198 w 133"/>
                  <a:gd name="T19" fmla="*/ 24 h 132"/>
                  <a:gd name="T20" fmla="*/ 179 w 133"/>
                  <a:gd name="T21" fmla="*/ 45 h 132"/>
                  <a:gd name="T22" fmla="*/ 155 w 133"/>
                  <a:gd name="T23" fmla="*/ 40 h 132"/>
                  <a:gd name="T24" fmla="*/ 126 w 133"/>
                  <a:gd name="T25" fmla="*/ 43 h 132"/>
                  <a:gd name="T26" fmla="*/ 128 w 133"/>
                  <a:gd name="T27" fmla="*/ 59 h 132"/>
                  <a:gd name="T28" fmla="*/ 158 w 133"/>
                  <a:gd name="T29" fmla="*/ 88 h 132"/>
                  <a:gd name="T30" fmla="*/ 163 w 133"/>
                  <a:gd name="T31" fmla="*/ 107 h 132"/>
                  <a:gd name="T32" fmla="*/ 145 w 133"/>
                  <a:gd name="T33" fmla="*/ 109 h 132"/>
                  <a:gd name="T34" fmla="*/ 131 w 133"/>
                  <a:gd name="T35" fmla="*/ 147 h 132"/>
                  <a:gd name="T36" fmla="*/ 107 w 133"/>
                  <a:gd name="T37" fmla="*/ 163 h 132"/>
                  <a:gd name="T38" fmla="*/ 75 w 133"/>
                  <a:gd name="T39" fmla="*/ 149 h 132"/>
                  <a:gd name="T40" fmla="*/ 51 w 133"/>
                  <a:gd name="T41" fmla="*/ 163 h 132"/>
                  <a:gd name="T42" fmla="*/ 35 w 133"/>
                  <a:gd name="T43" fmla="*/ 171 h 132"/>
                  <a:gd name="T44" fmla="*/ 29 w 133"/>
                  <a:gd name="T45" fmla="*/ 195 h 132"/>
                  <a:gd name="T46" fmla="*/ 19 w 133"/>
                  <a:gd name="T47" fmla="*/ 208 h 132"/>
                  <a:gd name="T48" fmla="*/ 11 w 133"/>
                  <a:gd name="T49" fmla="*/ 224 h 132"/>
                  <a:gd name="T50" fmla="*/ 19 w 133"/>
                  <a:gd name="T51" fmla="*/ 240 h 132"/>
                  <a:gd name="T52" fmla="*/ 16 w 133"/>
                  <a:gd name="T53" fmla="*/ 253 h 132"/>
                  <a:gd name="T54" fmla="*/ 35 w 133"/>
                  <a:gd name="T55" fmla="*/ 259 h 132"/>
                  <a:gd name="T56" fmla="*/ 40 w 133"/>
                  <a:gd name="T57" fmla="*/ 277 h 132"/>
                  <a:gd name="T58" fmla="*/ 21 w 133"/>
                  <a:gd name="T59" fmla="*/ 288 h 132"/>
                  <a:gd name="T60" fmla="*/ 3 w 133"/>
                  <a:gd name="T61" fmla="*/ 317 h 132"/>
                  <a:gd name="T62" fmla="*/ 5 w 133"/>
                  <a:gd name="T63" fmla="*/ 349 h 132"/>
                  <a:gd name="T64" fmla="*/ 32 w 133"/>
                  <a:gd name="T65" fmla="*/ 347 h 132"/>
                  <a:gd name="T66" fmla="*/ 46 w 133"/>
                  <a:gd name="T67" fmla="*/ 339 h 132"/>
                  <a:gd name="T68" fmla="*/ 54 w 133"/>
                  <a:gd name="T69" fmla="*/ 323 h 132"/>
                  <a:gd name="T70" fmla="*/ 59 w 133"/>
                  <a:gd name="T71" fmla="*/ 304 h 132"/>
                  <a:gd name="T72" fmla="*/ 72 w 133"/>
                  <a:gd name="T73" fmla="*/ 307 h 132"/>
                  <a:gd name="T74" fmla="*/ 83 w 133"/>
                  <a:gd name="T75" fmla="*/ 312 h 132"/>
                  <a:gd name="T76" fmla="*/ 91 w 133"/>
                  <a:gd name="T77" fmla="*/ 291 h 132"/>
                  <a:gd name="T78" fmla="*/ 104 w 133"/>
                  <a:gd name="T79" fmla="*/ 277 h 132"/>
                  <a:gd name="T80" fmla="*/ 115 w 133"/>
                  <a:gd name="T81" fmla="*/ 261 h 132"/>
                  <a:gd name="T82" fmla="*/ 120 w 133"/>
                  <a:gd name="T83" fmla="*/ 240 h 132"/>
                  <a:gd name="T84" fmla="*/ 137 w 133"/>
                  <a:gd name="T85" fmla="*/ 224 h 132"/>
                  <a:gd name="T86" fmla="*/ 179 w 133"/>
                  <a:gd name="T87" fmla="*/ 248 h 132"/>
                  <a:gd name="T88" fmla="*/ 182 w 133"/>
                  <a:gd name="T89" fmla="*/ 216 h 132"/>
                  <a:gd name="T90" fmla="*/ 195 w 133"/>
                  <a:gd name="T91" fmla="*/ 203 h 132"/>
                  <a:gd name="T92" fmla="*/ 190 w 133"/>
                  <a:gd name="T93" fmla="*/ 179 h 132"/>
                  <a:gd name="T94" fmla="*/ 206 w 133"/>
                  <a:gd name="T95" fmla="*/ 173 h 132"/>
                  <a:gd name="T96" fmla="*/ 219 w 133"/>
                  <a:gd name="T97" fmla="*/ 203 h 132"/>
                  <a:gd name="T98" fmla="*/ 230 w 133"/>
                  <a:gd name="T99" fmla="*/ 195 h 132"/>
                  <a:gd name="T100" fmla="*/ 241 w 133"/>
                  <a:gd name="T101" fmla="*/ 181 h 132"/>
                  <a:gd name="T102" fmla="*/ 257 w 133"/>
                  <a:gd name="T103" fmla="*/ 197 h 132"/>
                  <a:gd name="T104" fmla="*/ 273 w 133"/>
                  <a:gd name="T105" fmla="*/ 200 h 132"/>
                  <a:gd name="T106" fmla="*/ 270 w 133"/>
                  <a:gd name="T107" fmla="*/ 195 h 132"/>
                  <a:gd name="T108" fmla="*/ 278 w 133"/>
                  <a:gd name="T109" fmla="*/ 168 h 132"/>
                  <a:gd name="T110" fmla="*/ 300 w 133"/>
                  <a:gd name="T111" fmla="*/ 149 h 132"/>
                  <a:gd name="T112" fmla="*/ 337 w 133"/>
                  <a:gd name="T113" fmla="*/ 144 h 132"/>
                  <a:gd name="T114" fmla="*/ 345 w 133"/>
                  <a:gd name="T115" fmla="*/ 149 h 132"/>
                  <a:gd name="T116" fmla="*/ 329 w 133"/>
                  <a:gd name="T117" fmla="*/ 125 h 132"/>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133" h="132">
                    <a:moveTo>
                      <a:pt x="123" y="47"/>
                    </a:moveTo>
                    <a:cubicBezTo>
                      <a:pt x="117" y="46"/>
                      <a:pt x="116" y="49"/>
                      <a:pt x="115" y="46"/>
                    </a:cubicBezTo>
                    <a:cubicBezTo>
                      <a:pt x="114" y="43"/>
                      <a:pt x="109" y="39"/>
                      <a:pt x="104" y="36"/>
                    </a:cubicBezTo>
                    <a:cubicBezTo>
                      <a:pt x="99" y="32"/>
                      <a:pt x="100" y="32"/>
                      <a:pt x="102" y="28"/>
                    </a:cubicBezTo>
                    <a:cubicBezTo>
                      <a:pt x="104" y="24"/>
                      <a:pt x="103" y="22"/>
                      <a:pt x="100" y="19"/>
                    </a:cubicBezTo>
                    <a:cubicBezTo>
                      <a:pt x="98" y="17"/>
                      <a:pt x="95" y="10"/>
                      <a:pt x="92" y="7"/>
                    </a:cubicBezTo>
                    <a:cubicBezTo>
                      <a:pt x="90" y="6"/>
                      <a:pt x="91" y="3"/>
                      <a:pt x="91" y="0"/>
                    </a:cubicBezTo>
                    <a:cubicBezTo>
                      <a:pt x="91" y="1"/>
                      <a:pt x="91" y="1"/>
                      <a:pt x="91" y="1"/>
                    </a:cubicBezTo>
                    <a:cubicBezTo>
                      <a:pt x="89" y="4"/>
                      <a:pt x="83" y="8"/>
                      <a:pt x="80" y="8"/>
                    </a:cubicBezTo>
                    <a:cubicBezTo>
                      <a:pt x="78" y="8"/>
                      <a:pt x="76" y="3"/>
                      <a:pt x="74" y="9"/>
                    </a:cubicBezTo>
                    <a:cubicBezTo>
                      <a:pt x="71" y="15"/>
                      <a:pt x="67" y="17"/>
                      <a:pt x="67" y="17"/>
                    </a:cubicBezTo>
                    <a:cubicBezTo>
                      <a:pt x="67" y="17"/>
                      <a:pt x="61" y="15"/>
                      <a:pt x="58" y="15"/>
                    </a:cubicBezTo>
                    <a:cubicBezTo>
                      <a:pt x="55" y="15"/>
                      <a:pt x="50" y="16"/>
                      <a:pt x="47" y="16"/>
                    </a:cubicBezTo>
                    <a:cubicBezTo>
                      <a:pt x="47" y="18"/>
                      <a:pt x="48" y="20"/>
                      <a:pt x="48" y="22"/>
                    </a:cubicBezTo>
                    <a:cubicBezTo>
                      <a:pt x="50" y="25"/>
                      <a:pt x="55" y="30"/>
                      <a:pt x="59" y="33"/>
                    </a:cubicBezTo>
                    <a:cubicBezTo>
                      <a:pt x="63" y="36"/>
                      <a:pt x="62" y="37"/>
                      <a:pt x="61" y="40"/>
                    </a:cubicBezTo>
                    <a:cubicBezTo>
                      <a:pt x="61" y="43"/>
                      <a:pt x="57" y="40"/>
                      <a:pt x="54" y="41"/>
                    </a:cubicBezTo>
                    <a:cubicBezTo>
                      <a:pt x="52" y="42"/>
                      <a:pt x="51" y="47"/>
                      <a:pt x="49" y="55"/>
                    </a:cubicBezTo>
                    <a:cubicBezTo>
                      <a:pt x="46" y="62"/>
                      <a:pt x="43" y="60"/>
                      <a:pt x="40" y="61"/>
                    </a:cubicBezTo>
                    <a:cubicBezTo>
                      <a:pt x="37" y="61"/>
                      <a:pt x="33" y="57"/>
                      <a:pt x="28" y="56"/>
                    </a:cubicBezTo>
                    <a:cubicBezTo>
                      <a:pt x="23" y="55"/>
                      <a:pt x="23" y="58"/>
                      <a:pt x="19" y="61"/>
                    </a:cubicBezTo>
                    <a:cubicBezTo>
                      <a:pt x="17" y="64"/>
                      <a:pt x="15" y="64"/>
                      <a:pt x="13" y="64"/>
                    </a:cubicBezTo>
                    <a:cubicBezTo>
                      <a:pt x="12" y="67"/>
                      <a:pt x="11" y="71"/>
                      <a:pt x="11" y="73"/>
                    </a:cubicBezTo>
                    <a:cubicBezTo>
                      <a:pt x="11" y="75"/>
                      <a:pt x="9" y="76"/>
                      <a:pt x="7" y="78"/>
                    </a:cubicBezTo>
                    <a:cubicBezTo>
                      <a:pt x="4" y="80"/>
                      <a:pt x="2" y="80"/>
                      <a:pt x="4" y="84"/>
                    </a:cubicBezTo>
                    <a:cubicBezTo>
                      <a:pt x="7" y="88"/>
                      <a:pt x="9" y="86"/>
                      <a:pt x="7" y="90"/>
                    </a:cubicBezTo>
                    <a:cubicBezTo>
                      <a:pt x="5" y="93"/>
                      <a:pt x="4" y="95"/>
                      <a:pt x="6" y="95"/>
                    </a:cubicBezTo>
                    <a:cubicBezTo>
                      <a:pt x="9" y="95"/>
                      <a:pt x="12" y="94"/>
                      <a:pt x="13" y="97"/>
                    </a:cubicBezTo>
                    <a:cubicBezTo>
                      <a:pt x="14" y="100"/>
                      <a:pt x="16" y="102"/>
                      <a:pt x="15" y="104"/>
                    </a:cubicBezTo>
                    <a:cubicBezTo>
                      <a:pt x="14" y="106"/>
                      <a:pt x="11" y="105"/>
                      <a:pt x="8" y="108"/>
                    </a:cubicBezTo>
                    <a:cubicBezTo>
                      <a:pt x="5" y="111"/>
                      <a:pt x="0" y="113"/>
                      <a:pt x="1" y="119"/>
                    </a:cubicBezTo>
                    <a:cubicBezTo>
                      <a:pt x="1" y="123"/>
                      <a:pt x="3" y="127"/>
                      <a:pt x="2" y="131"/>
                    </a:cubicBezTo>
                    <a:cubicBezTo>
                      <a:pt x="6" y="132"/>
                      <a:pt x="9" y="131"/>
                      <a:pt x="12" y="130"/>
                    </a:cubicBezTo>
                    <a:cubicBezTo>
                      <a:pt x="15" y="130"/>
                      <a:pt x="15" y="131"/>
                      <a:pt x="17" y="127"/>
                    </a:cubicBezTo>
                    <a:cubicBezTo>
                      <a:pt x="18" y="123"/>
                      <a:pt x="19" y="124"/>
                      <a:pt x="20" y="121"/>
                    </a:cubicBezTo>
                    <a:cubicBezTo>
                      <a:pt x="21" y="119"/>
                      <a:pt x="19" y="116"/>
                      <a:pt x="22" y="114"/>
                    </a:cubicBezTo>
                    <a:cubicBezTo>
                      <a:pt x="25" y="112"/>
                      <a:pt x="26" y="114"/>
                      <a:pt x="27" y="115"/>
                    </a:cubicBezTo>
                    <a:cubicBezTo>
                      <a:pt x="29" y="116"/>
                      <a:pt x="30" y="117"/>
                      <a:pt x="31" y="117"/>
                    </a:cubicBezTo>
                    <a:cubicBezTo>
                      <a:pt x="32" y="114"/>
                      <a:pt x="34" y="111"/>
                      <a:pt x="34" y="109"/>
                    </a:cubicBezTo>
                    <a:cubicBezTo>
                      <a:pt x="34" y="107"/>
                      <a:pt x="36" y="104"/>
                      <a:pt x="39" y="104"/>
                    </a:cubicBezTo>
                    <a:cubicBezTo>
                      <a:pt x="42" y="104"/>
                      <a:pt x="44" y="102"/>
                      <a:pt x="43" y="98"/>
                    </a:cubicBezTo>
                    <a:cubicBezTo>
                      <a:pt x="43" y="95"/>
                      <a:pt x="42" y="92"/>
                      <a:pt x="45" y="90"/>
                    </a:cubicBezTo>
                    <a:cubicBezTo>
                      <a:pt x="48" y="88"/>
                      <a:pt x="47" y="81"/>
                      <a:pt x="51" y="84"/>
                    </a:cubicBezTo>
                    <a:cubicBezTo>
                      <a:pt x="55" y="86"/>
                      <a:pt x="65" y="98"/>
                      <a:pt x="67" y="93"/>
                    </a:cubicBezTo>
                    <a:cubicBezTo>
                      <a:pt x="68" y="88"/>
                      <a:pt x="64" y="83"/>
                      <a:pt x="68" y="81"/>
                    </a:cubicBezTo>
                    <a:cubicBezTo>
                      <a:pt x="73" y="80"/>
                      <a:pt x="75" y="78"/>
                      <a:pt x="73" y="76"/>
                    </a:cubicBezTo>
                    <a:cubicBezTo>
                      <a:pt x="71" y="73"/>
                      <a:pt x="68" y="69"/>
                      <a:pt x="71" y="67"/>
                    </a:cubicBezTo>
                    <a:cubicBezTo>
                      <a:pt x="73" y="64"/>
                      <a:pt x="74" y="60"/>
                      <a:pt x="77" y="65"/>
                    </a:cubicBezTo>
                    <a:cubicBezTo>
                      <a:pt x="80" y="70"/>
                      <a:pt x="79" y="76"/>
                      <a:pt x="82" y="76"/>
                    </a:cubicBezTo>
                    <a:cubicBezTo>
                      <a:pt x="86" y="76"/>
                      <a:pt x="86" y="75"/>
                      <a:pt x="86" y="73"/>
                    </a:cubicBezTo>
                    <a:cubicBezTo>
                      <a:pt x="86" y="70"/>
                      <a:pt x="88" y="67"/>
                      <a:pt x="90" y="68"/>
                    </a:cubicBezTo>
                    <a:cubicBezTo>
                      <a:pt x="93" y="69"/>
                      <a:pt x="91" y="73"/>
                      <a:pt x="96" y="74"/>
                    </a:cubicBezTo>
                    <a:cubicBezTo>
                      <a:pt x="98" y="75"/>
                      <a:pt x="100" y="75"/>
                      <a:pt x="102" y="75"/>
                    </a:cubicBezTo>
                    <a:cubicBezTo>
                      <a:pt x="101" y="74"/>
                      <a:pt x="101" y="74"/>
                      <a:pt x="101" y="73"/>
                    </a:cubicBezTo>
                    <a:cubicBezTo>
                      <a:pt x="102" y="73"/>
                      <a:pt x="104" y="67"/>
                      <a:pt x="104" y="63"/>
                    </a:cubicBezTo>
                    <a:cubicBezTo>
                      <a:pt x="104" y="59"/>
                      <a:pt x="106" y="57"/>
                      <a:pt x="112" y="56"/>
                    </a:cubicBezTo>
                    <a:cubicBezTo>
                      <a:pt x="117" y="56"/>
                      <a:pt x="119" y="48"/>
                      <a:pt x="126" y="54"/>
                    </a:cubicBezTo>
                    <a:cubicBezTo>
                      <a:pt x="127" y="54"/>
                      <a:pt x="128" y="55"/>
                      <a:pt x="129" y="56"/>
                    </a:cubicBezTo>
                    <a:cubicBezTo>
                      <a:pt x="133" y="46"/>
                      <a:pt x="127" y="47"/>
                      <a:pt x="123" y="47"/>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03" name="Freeform 91">
                <a:extLst>
                  <a:ext uri="{FF2B5EF4-FFF2-40B4-BE49-F238E27FC236}">
                    <a16:creationId xmlns:a16="http://schemas.microsoft.com/office/drawing/2014/main" id="{66F62CA5-90AD-4653-82E2-0A50B7B903DB}"/>
                  </a:ext>
                </a:extLst>
              </p:cNvPr>
              <p:cNvSpPr>
                <a:spLocks/>
              </p:cNvSpPr>
              <p:nvPr/>
            </p:nvSpPr>
            <p:spPr bwMode="auto">
              <a:xfrm>
                <a:off x="2952521" y="5118335"/>
                <a:ext cx="612312" cy="428318"/>
              </a:xfrm>
              <a:custGeom>
                <a:avLst/>
                <a:gdLst>
                  <a:gd name="T0" fmla="*/ 179 w 117"/>
                  <a:gd name="T1" fmla="*/ 216 h 82"/>
                  <a:gd name="T2" fmla="*/ 195 w 117"/>
                  <a:gd name="T3" fmla="*/ 211 h 82"/>
                  <a:gd name="T4" fmla="*/ 219 w 117"/>
                  <a:gd name="T5" fmla="*/ 195 h 82"/>
                  <a:gd name="T6" fmla="*/ 251 w 117"/>
                  <a:gd name="T7" fmla="*/ 208 h 82"/>
                  <a:gd name="T8" fmla="*/ 276 w 117"/>
                  <a:gd name="T9" fmla="*/ 192 h 82"/>
                  <a:gd name="T10" fmla="*/ 289 w 117"/>
                  <a:gd name="T11" fmla="*/ 155 h 82"/>
                  <a:gd name="T12" fmla="*/ 308 w 117"/>
                  <a:gd name="T13" fmla="*/ 152 h 82"/>
                  <a:gd name="T14" fmla="*/ 302 w 117"/>
                  <a:gd name="T15" fmla="*/ 136 h 82"/>
                  <a:gd name="T16" fmla="*/ 273 w 117"/>
                  <a:gd name="T17" fmla="*/ 104 h 82"/>
                  <a:gd name="T18" fmla="*/ 270 w 117"/>
                  <a:gd name="T19" fmla="*/ 91 h 82"/>
                  <a:gd name="T20" fmla="*/ 259 w 117"/>
                  <a:gd name="T21" fmla="*/ 91 h 82"/>
                  <a:gd name="T22" fmla="*/ 246 w 117"/>
                  <a:gd name="T23" fmla="*/ 72 h 82"/>
                  <a:gd name="T24" fmla="*/ 241 w 117"/>
                  <a:gd name="T25" fmla="*/ 51 h 82"/>
                  <a:gd name="T26" fmla="*/ 225 w 117"/>
                  <a:gd name="T27" fmla="*/ 40 h 82"/>
                  <a:gd name="T28" fmla="*/ 225 w 117"/>
                  <a:gd name="T29" fmla="*/ 21 h 82"/>
                  <a:gd name="T30" fmla="*/ 235 w 117"/>
                  <a:gd name="T31" fmla="*/ 8 h 82"/>
                  <a:gd name="T32" fmla="*/ 209 w 117"/>
                  <a:gd name="T33" fmla="*/ 0 h 82"/>
                  <a:gd name="T34" fmla="*/ 206 w 117"/>
                  <a:gd name="T35" fmla="*/ 3 h 82"/>
                  <a:gd name="T36" fmla="*/ 179 w 117"/>
                  <a:gd name="T37" fmla="*/ 0 h 82"/>
                  <a:gd name="T38" fmla="*/ 155 w 117"/>
                  <a:gd name="T39" fmla="*/ 11 h 82"/>
                  <a:gd name="T40" fmla="*/ 139 w 117"/>
                  <a:gd name="T41" fmla="*/ 27 h 82"/>
                  <a:gd name="T42" fmla="*/ 120 w 117"/>
                  <a:gd name="T43" fmla="*/ 21 h 82"/>
                  <a:gd name="T44" fmla="*/ 102 w 117"/>
                  <a:gd name="T45" fmla="*/ 24 h 82"/>
                  <a:gd name="T46" fmla="*/ 78 w 117"/>
                  <a:gd name="T47" fmla="*/ 27 h 82"/>
                  <a:gd name="T48" fmla="*/ 67 w 117"/>
                  <a:gd name="T49" fmla="*/ 48 h 82"/>
                  <a:gd name="T50" fmla="*/ 56 w 117"/>
                  <a:gd name="T51" fmla="*/ 29 h 82"/>
                  <a:gd name="T52" fmla="*/ 37 w 117"/>
                  <a:gd name="T53" fmla="*/ 29 h 82"/>
                  <a:gd name="T54" fmla="*/ 0 w 117"/>
                  <a:gd name="T55" fmla="*/ 40 h 82"/>
                  <a:gd name="T56" fmla="*/ 16 w 117"/>
                  <a:gd name="T57" fmla="*/ 72 h 82"/>
                  <a:gd name="T58" fmla="*/ 8 w 117"/>
                  <a:gd name="T59" fmla="*/ 99 h 82"/>
                  <a:gd name="T60" fmla="*/ 11 w 117"/>
                  <a:gd name="T61" fmla="*/ 123 h 82"/>
                  <a:gd name="T62" fmla="*/ 21 w 117"/>
                  <a:gd name="T63" fmla="*/ 144 h 82"/>
                  <a:gd name="T64" fmla="*/ 27 w 117"/>
                  <a:gd name="T65" fmla="*/ 150 h 82"/>
                  <a:gd name="T66" fmla="*/ 37 w 117"/>
                  <a:gd name="T67" fmla="*/ 142 h 82"/>
                  <a:gd name="T68" fmla="*/ 43 w 117"/>
                  <a:gd name="T69" fmla="*/ 134 h 82"/>
                  <a:gd name="T70" fmla="*/ 56 w 117"/>
                  <a:gd name="T71" fmla="*/ 128 h 82"/>
                  <a:gd name="T72" fmla="*/ 64 w 117"/>
                  <a:gd name="T73" fmla="*/ 147 h 82"/>
                  <a:gd name="T74" fmla="*/ 91 w 117"/>
                  <a:gd name="T75" fmla="*/ 176 h 82"/>
                  <a:gd name="T76" fmla="*/ 104 w 117"/>
                  <a:gd name="T77" fmla="*/ 198 h 82"/>
                  <a:gd name="T78" fmla="*/ 123 w 117"/>
                  <a:gd name="T79" fmla="*/ 208 h 82"/>
                  <a:gd name="T80" fmla="*/ 171 w 117"/>
                  <a:gd name="T81" fmla="*/ 216 h 82"/>
                  <a:gd name="T82" fmla="*/ 179 w 117"/>
                  <a:gd name="T83" fmla="*/ 216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7" h="82">
                    <a:moveTo>
                      <a:pt x="67" y="81"/>
                    </a:moveTo>
                    <a:cubicBezTo>
                      <a:pt x="69" y="82"/>
                      <a:pt x="70" y="81"/>
                      <a:pt x="73" y="79"/>
                    </a:cubicBezTo>
                    <a:cubicBezTo>
                      <a:pt x="76" y="75"/>
                      <a:pt x="77" y="72"/>
                      <a:pt x="82" y="73"/>
                    </a:cubicBezTo>
                    <a:cubicBezTo>
                      <a:pt x="87" y="75"/>
                      <a:pt x="91" y="79"/>
                      <a:pt x="94" y="78"/>
                    </a:cubicBezTo>
                    <a:cubicBezTo>
                      <a:pt x="97" y="78"/>
                      <a:pt x="100" y="79"/>
                      <a:pt x="103" y="72"/>
                    </a:cubicBezTo>
                    <a:cubicBezTo>
                      <a:pt x="105" y="65"/>
                      <a:pt x="106" y="59"/>
                      <a:pt x="108" y="58"/>
                    </a:cubicBezTo>
                    <a:cubicBezTo>
                      <a:pt x="111" y="57"/>
                      <a:pt x="114" y="60"/>
                      <a:pt x="115" y="57"/>
                    </a:cubicBezTo>
                    <a:cubicBezTo>
                      <a:pt x="116" y="55"/>
                      <a:pt x="117" y="54"/>
                      <a:pt x="113" y="51"/>
                    </a:cubicBezTo>
                    <a:cubicBezTo>
                      <a:pt x="109" y="48"/>
                      <a:pt x="104" y="43"/>
                      <a:pt x="102" y="39"/>
                    </a:cubicBezTo>
                    <a:cubicBezTo>
                      <a:pt x="101" y="38"/>
                      <a:pt x="101" y="36"/>
                      <a:pt x="101" y="34"/>
                    </a:cubicBezTo>
                    <a:cubicBezTo>
                      <a:pt x="99" y="34"/>
                      <a:pt x="98" y="34"/>
                      <a:pt x="97" y="34"/>
                    </a:cubicBezTo>
                    <a:cubicBezTo>
                      <a:pt x="95" y="33"/>
                      <a:pt x="92" y="31"/>
                      <a:pt x="92" y="27"/>
                    </a:cubicBezTo>
                    <a:cubicBezTo>
                      <a:pt x="92" y="23"/>
                      <a:pt x="93" y="20"/>
                      <a:pt x="90" y="19"/>
                    </a:cubicBezTo>
                    <a:cubicBezTo>
                      <a:pt x="88" y="17"/>
                      <a:pt x="86" y="18"/>
                      <a:pt x="84" y="15"/>
                    </a:cubicBezTo>
                    <a:cubicBezTo>
                      <a:pt x="82" y="13"/>
                      <a:pt x="80" y="12"/>
                      <a:pt x="84" y="8"/>
                    </a:cubicBezTo>
                    <a:cubicBezTo>
                      <a:pt x="87" y="5"/>
                      <a:pt x="90" y="4"/>
                      <a:pt x="88" y="3"/>
                    </a:cubicBezTo>
                    <a:cubicBezTo>
                      <a:pt x="87" y="2"/>
                      <a:pt x="82" y="1"/>
                      <a:pt x="78" y="0"/>
                    </a:cubicBezTo>
                    <a:cubicBezTo>
                      <a:pt x="77" y="1"/>
                      <a:pt x="77" y="1"/>
                      <a:pt x="77" y="1"/>
                    </a:cubicBezTo>
                    <a:cubicBezTo>
                      <a:pt x="77" y="1"/>
                      <a:pt x="68" y="0"/>
                      <a:pt x="67" y="0"/>
                    </a:cubicBezTo>
                    <a:cubicBezTo>
                      <a:pt x="66" y="0"/>
                      <a:pt x="60" y="3"/>
                      <a:pt x="58" y="4"/>
                    </a:cubicBezTo>
                    <a:cubicBezTo>
                      <a:pt x="55" y="5"/>
                      <a:pt x="55" y="8"/>
                      <a:pt x="52" y="10"/>
                    </a:cubicBezTo>
                    <a:cubicBezTo>
                      <a:pt x="50" y="12"/>
                      <a:pt x="47" y="9"/>
                      <a:pt x="45" y="8"/>
                    </a:cubicBezTo>
                    <a:cubicBezTo>
                      <a:pt x="42" y="7"/>
                      <a:pt x="40" y="10"/>
                      <a:pt x="38" y="9"/>
                    </a:cubicBezTo>
                    <a:cubicBezTo>
                      <a:pt x="36" y="9"/>
                      <a:pt x="29" y="8"/>
                      <a:pt x="29" y="10"/>
                    </a:cubicBezTo>
                    <a:cubicBezTo>
                      <a:pt x="29" y="11"/>
                      <a:pt x="28" y="15"/>
                      <a:pt x="25" y="18"/>
                    </a:cubicBezTo>
                    <a:cubicBezTo>
                      <a:pt x="22" y="22"/>
                      <a:pt x="22" y="12"/>
                      <a:pt x="21" y="11"/>
                    </a:cubicBezTo>
                    <a:cubicBezTo>
                      <a:pt x="20" y="9"/>
                      <a:pt x="15" y="11"/>
                      <a:pt x="14" y="11"/>
                    </a:cubicBezTo>
                    <a:cubicBezTo>
                      <a:pt x="12" y="11"/>
                      <a:pt x="0" y="15"/>
                      <a:pt x="0" y="15"/>
                    </a:cubicBezTo>
                    <a:cubicBezTo>
                      <a:pt x="0" y="15"/>
                      <a:pt x="6" y="25"/>
                      <a:pt x="6" y="27"/>
                    </a:cubicBezTo>
                    <a:cubicBezTo>
                      <a:pt x="6" y="29"/>
                      <a:pt x="4" y="33"/>
                      <a:pt x="3" y="37"/>
                    </a:cubicBezTo>
                    <a:cubicBezTo>
                      <a:pt x="2" y="41"/>
                      <a:pt x="4" y="43"/>
                      <a:pt x="4" y="46"/>
                    </a:cubicBezTo>
                    <a:cubicBezTo>
                      <a:pt x="4" y="48"/>
                      <a:pt x="6" y="50"/>
                      <a:pt x="8" y="54"/>
                    </a:cubicBezTo>
                    <a:cubicBezTo>
                      <a:pt x="8" y="54"/>
                      <a:pt x="9" y="55"/>
                      <a:pt x="10" y="56"/>
                    </a:cubicBezTo>
                    <a:cubicBezTo>
                      <a:pt x="11" y="55"/>
                      <a:pt x="13" y="54"/>
                      <a:pt x="14" y="53"/>
                    </a:cubicBezTo>
                    <a:cubicBezTo>
                      <a:pt x="14" y="51"/>
                      <a:pt x="16" y="50"/>
                      <a:pt x="16" y="50"/>
                    </a:cubicBezTo>
                    <a:cubicBezTo>
                      <a:pt x="21" y="48"/>
                      <a:pt x="21" y="48"/>
                      <a:pt x="21" y="48"/>
                    </a:cubicBezTo>
                    <a:cubicBezTo>
                      <a:pt x="21" y="48"/>
                      <a:pt x="22" y="51"/>
                      <a:pt x="24" y="55"/>
                    </a:cubicBezTo>
                    <a:cubicBezTo>
                      <a:pt x="27" y="59"/>
                      <a:pt x="31" y="64"/>
                      <a:pt x="34" y="66"/>
                    </a:cubicBezTo>
                    <a:cubicBezTo>
                      <a:pt x="37" y="68"/>
                      <a:pt x="38" y="71"/>
                      <a:pt x="39" y="74"/>
                    </a:cubicBezTo>
                    <a:cubicBezTo>
                      <a:pt x="41" y="77"/>
                      <a:pt x="41" y="77"/>
                      <a:pt x="46" y="78"/>
                    </a:cubicBezTo>
                    <a:cubicBezTo>
                      <a:pt x="52" y="79"/>
                      <a:pt x="60" y="80"/>
                      <a:pt x="64" y="81"/>
                    </a:cubicBezTo>
                    <a:cubicBezTo>
                      <a:pt x="65" y="81"/>
                      <a:pt x="66" y="81"/>
                      <a:pt x="67" y="81"/>
                    </a:cubicBezTo>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04" name="Freeform 92">
                <a:extLst>
                  <a:ext uri="{FF2B5EF4-FFF2-40B4-BE49-F238E27FC236}">
                    <a16:creationId xmlns:a16="http://schemas.microsoft.com/office/drawing/2014/main" id="{AD557B58-A842-469D-B56B-B229A46EE0EF}"/>
                  </a:ext>
                </a:extLst>
              </p:cNvPr>
              <p:cNvSpPr>
                <a:spLocks/>
              </p:cNvSpPr>
              <p:nvPr/>
            </p:nvSpPr>
            <p:spPr bwMode="auto">
              <a:xfrm>
                <a:off x="2952521" y="5118335"/>
                <a:ext cx="612312" cy="428318"/>
              </a:xfrm>
              <a:custGeom>
                <a:avLst/>
                <a:gdLst>
                  <a:gd name="T0" fmla="*/ 179 w 117"/>
                  <a:gd name="T1" fmla="*/ 216 h 82"/>
                  <a:gd name="T2" fmla="*/ 195 w 117"/>
                  <a:gd name="T3" fmla="*/ 211 h 82"/>
                  <a:gd name="T4" fmla="*/ 219 w 117"/>
                  <a:gd name="T5" fmla="*/ 195 h 82"/>
                  <a:gd name="T6" fmla="*/ 251 w 117"/>
                  <a:gd name="T7" fmla="*/ 208 h 82"/>
                  <a:gd name="T8" fmla="*/ 276 w 117"/>
                  <a:gd name="T9" fmla="*/ 192 h 82"/>
                  <a:gd name="T10" fmla="*/ 289 w 117"/>
                  <a:gd name="T11" fmla="*/ 155 h 82"/>
                  <a:gd name="T12" fmla="*/ 308 w 117"/>
                  <a:gd name="T13" fmla="*/ 152 h 82"/>
                  <a:gd name="T14" fmla="*/ 302 w 117"/>
                  <a:gd name="T15" fmla="*/ 136 h 82"/>
                  <a:gd name="T16" fmla="*/ 273 w 117"/>
                  <a:gd name="T17" fmla="*/ 104 h 82"/>
                  <a:gd name="T18" fmla="*/ 270 w 117"/>
                  <a:gd name="T19" fmla="*/ 91 h 82"/>
                  <a:gd name="T20" fmla="*/ 259 w 117"/>
                  <a:gd name="T21" fmla="*/ 91 h 82"/>
                  <a:gd name="T22" fmla="*/ 246 w 117"/>
                  <a:gd name="T23" fmla="*/ 72 h 82"/>
                  <a:gd name="T24" fmla="*/ 241 w 117"/>
                  <a:gd name="T25" fmla="*/ 51 h 82"/>
                  <a:gd name="T26" fmla="*/ 225 w 117"/>
                  <a:gd name="T27" fmla="*/ 40 h 82"/>
                  <a:gd name="T28" fmla="*/ 225 w 117"/>
                  <a:gd name="T29" fmla="*/ 21 h 82"/>
                  <a:gd name="T30" fmla="*/ 235 w 117"/>
                  <a:gd name="T31" fmla="*/ 8 h 82"/>
                  <a:gd name="T32" fmla="*/ 209 w 117"/>
                  <a:gd name="T33" fmla="*/ 0 h 82"/>
                  <a:gd name="T34" fmla="*/ 206 w 117"/>
                  <a:gd name="T35" fmla="*/ 3 h 82"/>
                  <a:gd name="T36" fmla="*/ 179 w 117"/>
                  <a:gd name="T37" fmla="*/ 0 h 82"/>
                  <a:gd name="T38" fmla="*/ 155 w 117"/>
                  <a:gd name="T39" fmla="*/ 11 h 82"/>
                  <a:gd name="T40" fmla="*/ 139 w 117"/>
                  <a:gd name="T41" fmla="*/ 27 h 82"/>
                  <a:gd name="T42" fmla="*/ 120 w 117"/>
                  <a:gd name="T43" fmla="*/ 21 h 82"/>
                  <a:gd name="T44" fmla="*/ 102 w 117"/>
                  <a:gd name="T45" fmla="*/ 24 h 82"/>
                  <a:gd name="T46" fmla="*/ 78 w 117"/>
                  <a:gd name="T47" fmla="*/ 27 h 82"/>
                  <a:gd name="T48" fmla="*/ 67 w 117"/>
                  <a:gd name="T49" fmla="*/ 48 h 82"/>
                  <a:gd name="T50" fmla="*/ 56 w 117"/>
                  <a:gd name="T51" fmla="*/ 29 h 82"/>
                  <a:gd name="T52" fmla="*/ 37 w 117"/>
                  <a:gd name="T53" fmla="*/ 29 h 82"/>
                  <a:gd name="T54" fmla="*/ 0 w 117"/>
                  <a:gd name="T55" fmla="*/ 40 h 82"/>
                  <a:gd name="T56" fmla="*/ 16 w 117"/>
                  <a:gd name="T57" fmla="*/ 72 h 82"/>
                  <a:gd name="T58" fmla="*/ 8 w 117"/>
                  <a:gd name="T59" fmla="*/ 99 h 82"/>
                  <a:gd name="T60" fmla="*/ 11 w 117"/>
                  <a:gd name="T61" fmla="*/ 123 h 82"/>
                  <a:gd name="T62" fmla="*/ 21 w 117"/>
                  <a:gd name="T63" fmla="*/ 144 h 82"/>
                  <a:gd name="T64" fmla="*/ 27 w 117"/>
                  <a:gd name="T65" fmla="*/ 150 h 82"/>
                  <a:gd name="T66" fmla="*/ 37 w 117"/>
                  <a:gd name="T67" fmla="*/ 142 h 82"/>
                  <a:gd name="T68" fmla="*/ 43 w 117"/>
                  <a:gd name="T69" fmla="*/ 134 h 82"/>
                  <a:gd name="T70" fmla="*/ 56 w 117"/>
                  <a:gd name="T71" fmla="*/ 128 h 82"/>
                  <a:gd name="T72" fmla="*/ 64 w 117"/>
                  <a:gd name="T73" fmla="*/ 147 h 82"/>
                  <a:gd name="T74" fmla="*/ 91 w 117"/>
                  <a:gd name="T75" fmla="*/ 176 h 82"/>
                  <a:gd name="T76" fmla="*/ 104 w 117"/>
                  <a:gd name="T77" fmla="*/ 198 h 82"/>
                  <a:gd name="T78" fmla="*/ 123 w 117"/>
                  <a:gd name="T79" fmla="*/ 208 h 82"/>
                  <a:gd name="T80" fmla="*/ 171 w 117"/>
                  <a:gd name="T81" fmla="*/ 216 h 82"/>
                  <a:gd name="T82" fmla="*/ 179 w 117"/>
                  <a:gd name="T83" fmla="*/ 216 h 8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17" h="82">
                    <a:moveTo>
                      <a:pt x="67" y="81"/>
                    </a:moveTo>
                    <a:cubicBezTo>
                      <a:pt x="69" y="82"/>
                      <a:pt x="70" y="81"/>
                      <a:pt x="73" y="79"/>
                    </a:cubicBezTo>
                    <a:cubicBezTo>
                      <a:pt x="76" y="75"/>
                      <a:pt x="77" y="72"/>
                      <a:pt x="82" y="73"/>
                    </a:cubicBezTo>
                    <a:cubicBezTo>
                      <a:pt x="87" y="75"/>
                      <a:pt x="91" y="79"/>
                      <a:pt x="94" y="78"/>
                    </a:cubicBezTo>
                    <a:cubicBezTo>
                      <a:pt x="97" y="78"/>
                      <a:pt x="100" y="79"/>
                      <a:pt x="103" y="72"/>
                    </a:cubicBezTo>
                    <a:cubicBezTo>
                      <a:pt x="105" y="65"/>
                      <a:pt x="106" y="59"/>
                      <a:pt x="108" y="58"/>
                    </a:cubicBezTo>
                    <a:cubicBezTo>
                      <a:pt x="111" y="57"/>
                      <a:pt x="114" y="60"/>
                      <a:pt x="115" y="57"/>
                    </a:cubicBezTo>
                    <a:cubicBezTo>
                      <a:pt x="116" y="55"/>
                      <a:pt x="117" y="54"/>
                      <a:pt x="113" y="51"/>
                    </a:cubicBezTo>
                    <a:cubicBezTo>
                      <a:pt x="109" y="48"/>
                      <a:pt x="104" y="43"/>
                      <a:pt x="102" y="39"/>
                    </a:cubicBezTo>
                    <a:cubicBezTo>
                      <a:pt x="101" y="38"/>
                      <a:pt x="101" y="36"/>
                      <a:pt x="101" y="34"/>
                    </a:cubicBezTo>
                    <a:cubicBezTo>
                      <a:pt x="99" y="34"/>
                      <a:pt x="98" y="34"/>
                      <a:pt x="97" y="34"/>
                    </a:cubicBezTo>
                    <a:cubicBezTo>
                      <a:pt x="95" y="33"/>
                      <a:pt x="92" y="31"/>
                      <a:pt x="92" y="27"/>
                    </a:cubicBezTo>
                    <a:cubicBezTo>
                      <a:pt x="92" y="23"/>
                      <a:pt x="93" y="20"/>
                      <a:pt x="90" y="19"/>
                    </a:cubicBezTo>
                    <a:cubicBezTo>
                      <a:pt x="88" y="17"/>
                      <a:pt x="86" y="18"/>
                      <a:pt x="84" y="15"/>
                    </a:cubicBezTo>
                    <a:cubicBezTo>
                      <a:pt x="82" y="13"/>
                      <a:pt x="80" y="12"/>
                      <a:pt x="84" y="8"/>
                    </a:cubicBezTo>
                    <a:cubicBezTo>
                      <a:pt x="87" y="5"/>
                      <a:pt x="90" y="4"/>
                      <a:pt x="88" y="3"/>
                    </a:cubicBezTo>
                    <a:cubicBezTo>
                      <a:pt x="87" y="2"/>
                      <a:pt x="82" y="1"/>
                      <a:pt x="78" y="0"/>
                    </a:cubicBezTo>
                    <a:cubicBezTo>
                      <a:pt x="77" y="1"/>
                      <a:pt x="77" y="1"/>
                      <a:pt x="77" y="1"/>
                    </a:cubicBezTo>
                    <a:cubicBezTo>
                      <a:pt x="77" y="1"/>
                      <a:pt x="68" y="0"/>
                      <a:pt x="67" y="0"/>
                    </a:cubicBezTo>
                    <a:cubicBezTo>
                      <a:pt x="66" y="0"/>
                      <a:pt x="60" y="3"/>
                      <a:pt x="58" y="4"/>
                    </a:cubicBezTo>
                    <a:cubicBezTo>
                      <a:pt x="55" y="5"/>
                      <a:pt x="55" y="8"/>
                      <a:pt x="52" y="10"/>
                    </a:cubicBezTo>
                    <a:cubicBezTo>
                      <a:pt x="50" y="12"/>
                      <a:pt x="47" y="9"/>
                      <a:pt x="45" y="8"/>
                    </a:cubicBezTo>
                    <a:cubicBezTo>
                      <a:pt x="42" y="7"/>
                      <a:pt x="40" y="10"/>
                      <a:pt x="38" y="9"/>
                    </a:cubicBezTo>
                    <a:cubicBezTo>
                      <a:pt x="36" y="9"/>
                      <a:pt x="29" y="8"/>
                      <a:pt x="29" y="10"/>
                    </a:cubicBezTo>
                    <a:cubicBezTo>
                      <a:pt x="29" y="11"/>
                      <a:pt x="28" y="15"/>
                      <a:pt x="25" y="18"/>
                    </a:cubicBezTo>
                    <a:cubicBezTo>
                      <a:pt x="22" y="22"/>
                      <a:pt x="22" y="12"/>
                      <a:pt x="21" y="11"/>
                    </a:cubicBezTo>
                    <a:cubicBezTo>
                      <a:pt x="20" y="9"/>
                      <a:pt x="15" y="11"/>
                      <a:pt x="14" y="11"/>
                    </a:cubicBezTo>
                    <a:cubicBezTo>
                      <a:pt x="12" y="11"/>
                      <a:pt x="0" y="15"/>
                      <a:pt x="0" y="15"/>
                    </a:cubicBezTo>
                    <a:cubicBezTo>
                      <a:pt x="0" y="15"/>
                      <a:pt x="6" y="25"/>
                      <a:pt x="6" y="27"/>
                    </a:cubicBezTo>
                    <a:cubicBezTo>
                      <a:pt x="6" y="29"/>
                      <a:pt x="4" y="33"/>
                      <a:pt x="3" y="37"/>
                    </a:cubicBezTo>
                    <a:cubicBezTo>
                      <a:pt x="2" y="41"/>
                      <a:pt x="4" y="43"/>
                      <a:pt x="4" y="46"/>
                    </a:cubicBezTo>
                    <a:cubicBezTo>
                      <a:pt x="4" y="48"/>
                      <a:pt x="6" y="50"/>
                      <a:pt x="8" y="54"/>
                    </a:cubicBezTo>
                    <a:cubicBezTo>
                      <a:pt x="8" y="54"/>
                      <a:pt x="9" y="55"/>
                      <a:pt x="10" y="56"/>
                    </a:cubicBezTo>
                    <a:cubicBezTo>
                      <a:pt x="11" y="55"/>
                      <a:pt x="13" y="54"/>
                      <a:pt x="14" y="53"/>
                    </a:cubicBezTo>
                    <a:cubicBezTo>
                      <a:pt x="14" y="51"/>
                      <a:pt x="16" y="50"/>
                      <a:pt x="16" y="50"/>
                    </a:cubicBezTo>
                    <a:cubicBezTo>
                      <a:pt x="21" y="48"/>
                      <a:pt x="21" y="48"/>
                      <a:pt x="21" y="48"/>
                    </a:cubicBezTo>
                    <a:cubicBezTo>
                      <a:pt x="21" y="48"/>
                      <a:pt x="22" y="51"/>
                      <a:pt x="24" y="55"/>
                    </a:cubicBezTo>
                    <a:cubicBezTo>
                      <a:pt x="27" y="59"/>
                      <a:pt x="31" y="64"/>
                      <a:pt x="34" y="66"/>
                    </a:cubicBezTo>
                    <a:cubicBezTo>
                      <a:pt x="37" y="68"/>
                      <a:pt x="38" y="71"/>
                      <a:pt x="39" y="74"/>
                    </a:cubicBezTo>
                    <a:cubicBezTo>
                      <a:pt x="41" y="77"/>
                      <a:pt x="41" y="77"/>
                      <a:pt x="46" y="78"/>
                    </a:cubicBezTo>
                    <a:cubicBezTo>
                      <a:pt x="52" y="79"/>
                      <a:pt x="60" y="80"/>
                      <a:pt x="64" y="81"/>
                    </a:cubicBezTo>
                    <a:cubicBezTo>
                      <a:pt x="65" y="81"/>
                      <a:pt x="66" y="81"/>
                      <a:pt x="67" y="81"/>
                    </a:cubicBezTo>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05" name="Freeform 93">
                <a:extLst>
                  <a:ext uri="{FF2B5EF4-FFF2-40B4-BE49-F238E27FC236}">
                    <a16:creationId xmlns:a16="http://schemas.microsoft.com/office/drawing/2014/main" id="{42D68DBA-EE08-4582-8E78-7DEAAE60DF5D}"/>
                  </a:ext>
                </a:extLst>
              </p:cNvPr>
              <p:cNvSpPr>
                <a:spLocks/>
              </p:cNvSpPr>
              <p:nvPr/>
            </p:nvSpPr>
            <p:spPr bwMode="auto">
              <a:xfrm>
                <a:off x="2921220" y="5364765"/>
                <a:ext cx="397123" cy="528063"/>
              </a:xfrm>
              <a:custGeom>
                <a:avLst/>
                <a:gdLst>
                  <a:gd name="T0" fmla="*/ 139 w 76"/>
                  <a:gd name="T1" fmla="*/ 80 h 101"/>
                  <a:gd name="T2" fmla="*/ 120 w 76"/>
                  <a:gd name="T3" fmla="*/ 72 h 101"/>
                  <a:gd name="T4" fmla="*/ 107 w 76"/>
                  <a:gd name="T5" fmla="*/ 51 h 101"/>
                  <a:gd name="T6" fmla="*/ 83 w 76"/>
                  <a:gd name="T7" fmla="*/ 21 h 101"/>
                  <a:gd name="T8" fmla="*/ 72 w 76"/>
                  <a:gd name="T9" fmla="*/ 0 h 101"/>
                  <a:gd name="T10" fmla="*/ 59 w 76"/>
                  <a:gd name="T11" fmla="*/ 5 h 101"/>
                  <a:gd name="T12" fmla="*/ 53 w 76"/>
                  <a:gd name="T13" fmla="*/ 16 h 101"/>
                  <a:gd name="T14" fmla="*/ 43 w 76"/>
                  <a:gd name="T15" fmla="*/ 21 h 101"/>
                  <a:gd name="T16" fmla="*/ 67 w 76"/>
                  <a:gd name="T17" fmla="*/ 37 h 101"/>
                  <a:gd name="T18" fmla="*/ 69 w 76"/>
                  <a:gd name="T19" fmla="*/ 53 h 101"/>
                  <a:gd name="T20" fmla="*/ 72 w 76"/>
                  <a:gd name="T21" fmla="*/ 75 h 101"/>
                  <a:gd name="T22" fmla="*/ 72 w 76"/>
                  <a:gd name="T23" fmla="*/ 88 h 101"/>
                  <a:gd name="T24" fmla="*/ 61 w 76"/>
                  <a:gd name="T25" fmla="*/ 99 h 101"/>
                  <a:gd name="T26" fmla="*/ 61 w 76"/>
                  <a:gd name="T27" fmla="*/ 115 h 101"/>
                  <a:gd name="T28" fmla="*/ 40 w 76"/>
                  <a:gd name="T29" fmla="*/ 136 h 101"/>
                  <a:gd name="T30" fmla="*/ 27 w 76"/>
                  <a:gd name="T31" fmla="*/ 166 h 101"/>
                  <a:gd name="T32" fmla="*/ 8 w 76"/>
                  <a:gd name="T33" fmla="*/ 184 h 101"/>
                  <a:gd name="T34" fmla="*/ 5 w 76"/>
                  <a:gd name="T35" fmla="*/ 211 h 101"/>
                  <a:gd name="T36" fmla="*/ 0 w 76"/>
                  <a:gd name="T37" fmla="*/ 225 h 101"/>
                  <a:gd name="T38" fmla="*/ 19 w 76"/>
                  <a:gd name="T39" fmla="*/ 230 h 101"/>
                  <a:gd name="T40" fmla="*/ 43 w 76"/>
                  <a:gd name="T41" fmla="*/ 246 h 101"/>
                  <a:gd name="T42" fmla="*/ 61 w 76"/>
                  <a:gd name="T43" fmla="*/ 262 h 101"/>
                  <a:gd name="T44" fmla="*/ 83 w 76"/>
                  <a:gd name="T45" fmla="*/ 267 h 101"/>
                  <a:gd name="T46" fmla="*/ 126 w 76"/>
                  <a:gd name="T47" fmla="*/ 267 h 101"/>
                  <a:gd name="T48" fmla="*/ 160 w 76"/>
                  <a:gd name="T49" fmla="*/ 270 h 101"/>
                  <a:gd name="T50" fmla="*/ 166 w 76"/>
                  <a:gd name="T51" fmla="*/ 270 h 101"/>
                  <a:gd name="T52" fmla="*/ 163 w 76"/>
                  <a:gd name="T53" fmla="*/ 238 h 101"/>
                  <a:gd name="T54" fmla="*/ 182 w 76"/>
                  <a:gd name="T55" fmla="*/ 209 h 101"/>
                  <a:gd name="T56" fmla="*/ 200 w 76"/>
                  <a:gd name="T57" fmla="*/ 198 h 101"/>
                  <a:gd name="T58" fmla="*/ 195 w 76"/>
                  <a:gd name="T59" fmla="*/ 179 h 101"/>
                  <a:gd name="T60" fmla="*/ 176 w 76"/>
                  <a:gd name="T61" fmla="*/ 174 h 101"/>
                  <a:gd name="T62" fmla="*/ 179 w 76"/>
                  <a:gd name="T63" fmla="*/ 160 h 101"/>
                  <a:gd name="T64" fmla="*/ 171 w 76"/>
                  <a:gd name="T65" fmla="*/ 144 h 101"/>
                  <a:gd name="T66" fmla="*/ 179 w 76"/>
                  <a:gd name="T67" fmla="*/ 128 h 101"/>
                  <a:gd name="T68" fmla="*/ 190 w 76"/>
                  <a:gd name="T69" fmla="*/ 115 h 101"/>
                  <a:gd name="T70" fmla="*/ 195 w 76"/>
                  <a:gd name="T71" fmla="*/ 91 h 101"/>
                  <a:gd name="T72" fmla="*/ 187 w 76"/>
                  <a:gd name="T73" fmla="*/ 91 h 101"/>
                  <a:gd name="T74" fmla="*/ 139 w 76"/>
                  <a:gd name="T75" fmla="*/ 80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76" h="101">
                    <a:moveTo>
                      <a:pt x="52" y="30"/>
                    </a:moveTo>
                    <a:cubicBezTo>
                      <a:pt x="47" y="30"/>
                      <a:pt x="47" y="30"/>
                      <a:pt x="45" y="27"/>
                    </a:cubicBezTo>
                    <a:cubicBezTo>
                      <a:pt x="44" y="24"/>
                      <a:pt x="43" y="21"/>
                      <a:pt x="40" y="19"/>
                    </a:cubicBezTo>
                    <a:cubicBezTo>
                      <a:pt x="38" y="17"/>
                      <a:pt x="33" y="12"/>
                      <a:pt x="31" y="8"/>
                    </a:cubicBezTo>
                    <a:cubicBezTo>
                      <a:pt x="28" y="4"/>
                      <a:pt x="27" y="0"/>
                      <a:pt x="27" y="0"/>
                    </a:cubicBezTo>
                    <a:cubicBezTo>
                      <a:pt x="22" y="2"/>
                      <a:pt x="22" y="2"/>
                      <a:pt x="22" y="2"/>
                    </a:cubicBezTo>
                    <a:cubicBezTo>
                      <a:pt x="22" y="2"/>
                      <a:pt x="20" y="3"/>
                      <a:pt x="20" y="6"/>
                    </a:cubicBezTo>
                    <a:cubicBezTo>
                      <a:pt x="19" y="7"/>
                      <a:pt x="17" y="8"/>
                      <a:pt x="16" y="8"/>
                    </a:cubicBezTo>
                    <a:cubicBezTo>
                      <a:pt x="19" y="11"/>
                      <a:pt x="25" y="13"/>
                      <a:pt x="25" y="14"/>
                    </a:cubicBezTo>
                    <a:cubicBezTo>
                      <a:pt x="26" y="16"/>
                      <a:pt x="24" y="18"/>
                      <a:pt x="26" y="20"/>
                    </a:cubicBezTo>
                    <a:cubicBezTo>
                      <a:pt x="27" y="23"/>
                      <a:pt x="27" y="25"/>
                      <a:pt x="27" y="28"/>
                    </a:cubicBezTo>
                    <a:cubicBezTo>
                      <a:pt x="28" y="30"/>
                      <a:pt x="27" y="33"/>
                      <a:pt x="27" y="33"/>
                    </a:cubicBezTo>
                    <a:cubicBezTo>
                      <a:pt x="23" y="37"/>
                      <a:pt x="23" y="37"/>
                      <a:pt x="23" y="37"/>
                    </a:cubicBezTo>
                    <a:cubicBezTo>
                      <a:pt x="23" y="37"/>
                      <a:pt x="24" y="42"/>
                      <a:pt x="23" y="43"/>
                    </a:cubicBezTo>
                    <a:cubicBezTo>
                      <a:pt x="22" y="45"/>
                      <a:pt x="16" y="49"/>
                      <a:pt x="15" y="51"/>
                    </a:cubicBezTo>
                    <a:cubicBezTo>
                      <a:pt x="14" y="54"/>
                      <a:pt x="13" y="60"/>
                      <a:pt x="10" y="62"/>
                    </a:cubicBezTo>
                    <a:cubicBezTo>
                      <a:pt x="6" y="64"/>
                      <a:pt x="4" y="67"/>
                      <a:pt x="3" y="69"/>
                    </a:cubicBezTo>
                    <a:cubicBezTo>
                      <a:pt x="3" y="70"/>
                      <a:pt x="2" y="78"/>
                      <a:pt x="2" y="79"/>
                    </a:cubicBezTo>
                    <a:cubicBezTo>
                      <a:pt x="1" y="80"/>
                      <a:pt x="0" y="84"/>
                      <a:pt x="0" y="84"/>
                    </a:cubicBezTo>
                    <a:cubicBezTo>
                      <a:pt x="0" y="84"/>
                      <a:pt x="5" y="83"/>
                      <a:pt x="7" y="86"/>
                    </a:cubicBezTo>
                    <a:cubicBezTo>
                      <a:pt x="10" y="90"/>
                      <a:pt x="13" y="91"/>
                      <a:pt x="16" y="92"/>
                    </a:cubicBezTo>
                    <a:cubicBezTo>
                      <a:pt x="18" y="93"/>
                      <a:pt x="22" y="96"/>
                      <a:pt x="23" y="98"/>
                    </a:cubicBezTo>
                    <a:cubicBezTo>
                      <a:pt x="24" y="100"/>
                      <a:pt x="27" y="100"/>
                      <a:pt x="31" y="100"/>
                    </a:cubicBezTo>
                    <a:cubicBezTo>
                      <a:pt x="34" y="100"/>
                      <a:pt x="41" y="100"/>
                      <a:pt x="47" y="100"/>
                    </a:cubicBezTo>
                    <a:cubicBezTo>
                      <a:pt x="53" y="100"/>
                      <a:pt x="57" y="98"/>
                      <a:pt x="60" y="101"/>
                    </a:cubicBezTo>
                    <a:cubicBezTo>
                      <a:pt x="61" y="101"/>
                      <a:pt x="62" y="101"/>
                      <a:pt x="62" y="101"/>
                    </a:cubicBezTo>
                    <a:cubicBezTo>
                      <a:pt x="63" y="97"/>
                      <a:pt x="61" y="93"/>
                      <a:pt x="61" y="89"/>
                    </a:cubicBezTo>
                    <a:cubicBezTo>
                      <a:pt x="60" y="83"/>
                      <a:pt x="65" y="81"/>
                      <a:pt x="68" y="78"/>
                    </a:cubicBezTo>
                    <a:cubicBezTo>
                      <a:pt x="71" y="75"/>
                      <a:pt x="74" y="76"/>
                      <a:pt x="75" y="74"/>
                    </a:cubicBezTo>
                    <a:cubicBezTo>
                      <a:pt x="76" y="72"/>
                      <a:pt x="74" y="70"/>
                      <a:pt x="73" y="67"/>
                    </a:cubicBezTo>
                    <a:cubicBezTo>
                      <a:pt x="72" y="64"/>
                      <a:pt x="69" y="65"/>
                      <a:pt x="66" y="65"/>
                    </a:cubicBezTo>
                    <a:cubicBezTo>
                      <a:pt x="64" y="65"/>
                      <a:pt x="65" y="63"/>
                      <a:pt x="67" y="60"/>
                    </a:cubicBezTo>
                    <a:cubicBezTo>
                      <a:pt x="69" y="56"/>
                      <a:pt x="67" y="58"/>
                      <a:pt x="64" y="54"/>
                    </a:cubicBezTo>
                    <a:cubicBezTo>
                      <a:pt x="62" y="50"/>
                      <a:pt x="64" y="50"/>
                      <a:pt x="67" y="48"/>
                    </a:cubicBezTo>
                    <a:cubicBezTo>
                      <a:pt x="69" y="46"/>
                      <a:pt x="71" y="45"/>
                      <a:pt x="71" y="43"/>
                    </a:cubicBezTo>
                    <a:cubicBezTo>
                      <a:pt x="71" y="41"/>
                      <a:pt x="72" y="37"/>
                      <a:pt x="73" y="34"/>
                    </a:cubicBezTo>
                    <a:cubicBezTo>
                      <a:pt x="72" y="34"/>
                      <a:pt x="71" y="34"/>
                      <a:pt x="70" y="34"/>
                    </a:cubicBezTo>
                    <a:cubicBezTo>
                      <a:pt x="66" y="33"/>
                      <a:pt x="58" y="31"/>
                      <a:pt x="52" y="30"/>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06" name="Freeform 94">
                <a:extLst>
                  <a:ext uri="{FF2B5EF4-FFF2-40B4-BE49-F238E27FC236}">
                    <a16:creationId xmlns:a16="http://schemas.microsoft.com/office/drawing/2014/main" id="{99736492-BE1E-4C0C-A58F-83AB155CB0FA}"/>
                  </a:ext>
                </a:extLst>
              </p:cNvPr>
              <p:cNvSpPr>
                <a:spLocks/>
              </p:cNvSpPr>
              <p:nvPr/>
            </p:nvSpPr>
            <p:spPr bwMode="auto">
              <a:xfrm>
                <a:off x="3396594" y="5521228"/>
                <a:ext cx="545799" cy="449832"/>
              </a:xfrm>
              <a:custGeom>
                <a:avLst/>
                <a:gdLst>
                  <a:gd name="T0" fmla="*/ 279 w 104"/>
                  <a:gd name="T1" fmla="*/ 190 h 86"/>
                  <a:gd name="T2" fmla="*/ 271 w 104"/>
                  <a:gd name="T3" fmla="*/ 182 h 86"/>
                  <a:gd name="T4" fmla="*/ 236 w 104"/>
                  <a:gd name="T5" fmla="*/ 179 h 86"/>
                  <a:gd name="T6" fmla="*/ 225 w 104"/>
                  <a:gd name="T7" fmla="*/ 166 h 86"/>
                  <a:gd name="T8" fmla="*/ 236 w 104"/>
                  <a:gd name="T9" fmla="*/ 147 h 86"/>
                  <a:gd name="T10" fmla="*/ 249 w 104"/>
                  <a:gd name="T11" fmla="*/ 134 h 86"/>
                  <a:gd name="T12" fmla="*/ 241 w 104"/>
                  <a:gd name="T13" fmla="*/ 123 h 86"/>
                  <a:gd name="T14" fmla="*/ 228 w 104"/>
                  <a:gd name="T15" fmla="*/ 118 h 86"/>
                  <a:gd name="T16" fmla="*/ 239 w 104"/>
                  <a:gd name="T17" fmla="*/ 107 h 86"/>
                  <a:gd name="T18" fmla="*/ 247 w 104"/>
                  <a:gd name="T19" fmla="*/ 91 h 86"/>
                  <a:gd name="T20" fmla="*/ 236 w 104"/>
                  <a:gd name="T21" fmla="*/ 72 h 86"/>
                  <a:gd name="T22" fmla="*/ 196 w 104"/>
                  <a:gd name="T23" fmla="*/ 48 h 86"/>
                  <a:gd name="T24" fmla="*/ 190 w 104"/>
                  <a:gd name="T25" fmla="*/ 40 h 86"/>
                  <a:gd name="T26" fmla="*/ 174 w 104"/>
                  <a:gd name="T27" fmla="*/ 37 h 86"/>
                  <a:gd name="T28" fmla="*/ 158 w 104"/>
                  <a:gd name="T29" fmla="*/ 21 h 86"/>
                  <a:gd name="T30" fmla="*/ 148 w 104"/>
                  <a:gd name="T31" fmla="*/ 35 h 86"/>
                  <a:gd name="T32" fmla="*/ 137 w 104"/>
                  <a:gd name="T33" fmla="*/ 43 h 86"/>
                  <a:gd name="T34" fmla="*/ 123 w 104"/>
                  <a:gd name="T35" fmla="*/ 13 h 86"/>
                  <a:gd name="T36" fmla="*/ 107 w 104"/>
                  <a:gd name="T37" fmla="*/ 19 h 86"/>
                  <a:gd name="T38" fmla="*/ 113 w 104"/>
                  <a:gd name="T39" fmla="*/ 43 h 86"/>
                  <a:gd name="T40" fmla="*/ 99 w 104"/>
                  <a:gd name="T41" fmla="*/ 56 h 86"/>
                  <a:gd name="T42" fmla="*/ 97 w 104"/>
                  <a:gd name="T43" fmla="*/ 88 h 86"/>
                  <a:gd name="T44" fmla="*/ 54 w 104"/>
                  <a:gd name="T45" fmla="*/ 64 h 86"/>
                  <a:gd name="T46" fmla="*/ 38 w 104"/>
                  <a:gd name="T47" fmla="*/ 80 h 86"/>
                  <a:gd name="T48" fmla="*/ 32 w 104"/>
                  <a:gd name="T49" fmla="*/ 102 h 86"/>
                  <a:gd name="T50" fmla="*/ 21 w 104"/>
                  <a:gd name="T51" fmla="*/ 118 h 86"/>
                  <a:gd name="T52" fmla="*/ 8 w 104"/>
                  <a:gd name="T53" fmla="*/ 131 h 86"/>
                  <a:gd name="T54" fmla="*/ 0 w 104"/>
                  <a:gd name="T55" fmla="*/ 152 h 86"/>
                  <a:gd name="T56" fmla="*/ 5 w 104"/>
                  <a:gd name="T57" fmla="*/ 150 h 86"/>
                  <a:gd name="T58" fmla="*/ 24 w 104"/>
                  <a:gd name="T59" fmla="*/ 163 h 86"/>
                  <a:gd name="T60" fmla="*/ 46 w 104"/>
                  <a:gd name="T61" fmla="*/ 168 h 86"/>
                  <a:gd name="T62" fmla="*/ 62 w 104"/>
                  <a:gd name="T63" fmla="*/ 177 h 86"/>
                  <a:gd name="T64" fmla="*/ 62 w 104"/>
                  <a:gd name="T65" fmla="*/ 190 h 86"/>
                  <a:gd name="T66" fmla="*/ 78 w 104"/>
                  <a:gd name="T67" fmla="*/ 187 h 86"/>
                  <a:gd name="T68" fmla="*/ 94 w 104"/>
                  <a:gd name="T69" fmla="*/ 187 h 86"/>
                  <a:gd name="T70" fmla="*/ 113 w 104"/>
                  <a:gd name="T71" fmla="*/ 193 h 86"/>
                  <a:gd name="T72" fmla="*/ 121 w 104"/>
                  <a:gd name="T73" fmla="*/ 201 h 86"/>
                  <a:gd name="T74" fmla="*/ 131 w 104"/>
                  <a:gd name="T75" fmla="*/ 214 h 86"/>
                  <a:gd name="T76" fmla="*/ 158 w 104"/>
                  <a:gd name="T77" fmla="*/ 211 h 86"/>
                  <a:gd name="T78" fmla="*/ 174 w 104"/>
                  <a:gd name="T79" fmla="*/ 217 h 86"/>
                  <a:gd name="T80" fmla="*/ 193 w 104"/>
                  <a:gd name="T81" fmla="*/ 225 h 86"/>
                  <a:gd name="T82" fmla="*/ 193 w 104"/>
                  <a:gd name="T83" fmla="*/ 230 h 86"/>
                  <a:gd name="T84" fmla="*/ 212 w 104"/>
                  <a:gd name="T85" fmla="*/ 230 h 86"/>
                  <a:gd name="T86" fmla="*/ 233 w 104"/>
                  <a:gd name="T87" fmla="*/ 222 h 86"/>
                  <a:gd name="T88" fmla="*/ 266 w 104"/>
                  <a:gd name="T89" fmla="*/ 206 h 86"/>
                  <a:gd name="T90" fmla="*/ 276 w 104"/>
                  <a:gd name="T91" fmla="*/ 203 h 86"/>
                  <a:gd name="T92" fmla="*/ 279 w 104"/>
                  <a:gd name="T93" fmla="*/ 190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4" h="86">
                    <a:moveTo>
                      <a:pt x="104" y="71"/>
                    </a:moveTo>
                    <a:cubicBezTo>
                      <a:pt x="103" y="70"/>
                      <a:pt x="104" y="68"/>
                      <a:pt x="101" y="68"/>
                    </a:cubicBezTo>
                    <a:cubicBezTo>
                      <a:pt x="97" y="67"/>
                      <a:pt x="91" y="68"/>
                      <a:pt x="88" y="67"/>
                    </a:cubicBezTo>
                    <a:cubicBezTo>
                      <a:pt x="86" y="67"/>
                      <a:pt x="84" y="66"/>
                      <a:pt x="84" y="62"/>
                    </a:cubicBezTo>
                    <a:cubicBezTo>
                      <a:pt x="84" y="59"/>
                      <a:pt x="85" y="56"/>
                      <a:pt x="88" y="55"/>
                    </a:cubicBezTo>
                    <a:cubicBezTo>
                      <a:pt x="91" y="54"/>
                      <a:pt x="94" y="53"/>
                      <a:pt x="93" y="50"/>
                    </a:cubicBezTo>
                    <a:cubicBezTo>
                      <a:pt x="92" y="47"/>
                      <a:pt x="93" y="46"/>
                      <a:pt x="90" y="46"/>
                    </a:cubicBezTo>
                    <a:cubicBezTo>
                      <a:pt x="87" y="47"/>
                      <a:pt x="84" y="46"/>
                      <a:pt x="85" y="44"/>
                    </a:cubicBezTo>
                    <a:cubicBezTo>
                      <a:pt x="85" y="43"/>
                      <a:pt x="86" y="42"/>
                      <a:pt x="89" y="40"/>
                    </a:cubicBezTo>
                    <a:cubicBezTo>
                      <a:pt x="92" y="37"/>
                      <a:pt x="93" y="37"/>
                      <a:pt x="92" y="34"/>
                    </a:cubicBezTo>
                    <a:cubicBezTo>
                      <a:pt x="91" y="30"/>
                      <a:pt x="92" y="29"/>
                      <a:pt x="88" y="27"/>
                    </a:cubicBezTo>
                    <a:cubicBezTo>
                      <a:pt x="84" y="25"/>
                      <a:pt x="75" y="21"/>
                      <a:pt x="73" y="18"/>
                    </a:cubicBezTo>
                    <a:cubicBezTo>
                      <a:pt x="72" y="17"/>
                      <a:pt x="71" y="16"/>
                      <a:pt x="71" y="15"/>
                    </a:cubicBezTo>
                    <a:cubicBezTo>
                      <a:pt x="69" y="15"/>
                      <a:pt x="67" y="15"/>
                      <a:pt x="65" y="14"/>
                    </a:cubicBezTo>
                    <a:cubicBezTo>
                      <a:pt x="60" y="13"/>
                      <a:pt x="62" y="9"/>
                      <a:pt x="59" y="8"/>
                    </a:cubicBezTo>
                    <a:cubicBezTo>
                      <a:pt x="57" y="7"/>
                      <a:pt x="55" y="10"/>
                      <a:pt x="55" y="13"/>
                    </a:cubicBezTo>
                    <a:cubicBezTo>
                      <a:pt x="55" y="15"/>
                      <a:pt x="55" y="16"/>
                      <a:pt x="51" y="16"/>
                    </a:cubicBezTo>
                    <a:cubicBezTo>
                      <a:pt x="48" y="16"/>
                      <a:pt x="49" y="10"/>
                      <a:pt x="46" y="5"/>
                    </a:cubicBezTo>
                    <a:cubicBezTo>
                      <a:pt x="43" y="0"/>
                      <a:pt x="42" y="4"/>
                      <a:pt x="40" y="7"/>
                    </a:cubicBezTo>
                    <a:cubicBezTo>
                      <a:pt x="37" y="9"/>
                      <a:pt x="40" y="13"/>
                      <a:pt x="42" y="16"/>
                    </a:cubicBezTo>
                    <a:cubicBezTo>
                      <a:pt x="44" y="18"/>
                      <a:pt x="42" y="20"/>
                      <a:pt x="37" y="21"/>
                    </a:cubicBezTo>
                    <a:cubicBezTo>
                      <a:pt x="33" y="23"/>
                      <a:pt x="37" y="28"/>
                      <a:pt x="36" y="33"/>
                    </a:cubicBezTo>
                    <a:cubicBezTo>
                      <a:pt x="34" y="38"/>
                      <a:pt x="24" y="26"/>
                      <a:pt x="20" y="24"/>
                    </a:cubicBezTo>
                    <a:cubicBezTo>
                      <a:pt x="16" y="21"/>
                      <a:pt x="17" y="28"/>
                      <a:pt x="14" y="30"/>
                    </a:cubicBezTo>
                    <a:cubicBezTo>
                      <a:pt x="11" y="32"/>
                      <a:pt x="12" y="35"/>
                      <a:pt x="12" y="38"/>
                    </a:cubicBezTo>
                    <a:cubicBezTo>
                      <a:pt x="12" y="42"/>
                      <a:pt x="11" y="44"/>
                      <a:pt x="8" y="44"/>
                    </a:cubicBezTo>
                    <a:cubicBezTo>
                      <a:pt x="5" y="44"/>
                      <a:pt x="3" y="47"/>
                      <a:pt x="3" y="49"/>
                    </a:cubicBezTo>
                    <a:cubicBezTo>
                      <a:pt x="3" y="51"/>
                      <a:pt x="1" y="54"/>
                      <a:pt x="0" y="57"/>
                    </a:cubicBezTo>
                    <a:cubicBezTo>
                      <a:pt x="1" y="57"/>
                      <a:pt x="1" y="57"/>
                      <a:pt x="2" y="56"/>
                    </a:cubicBezTo>
                    <a:cubicBezTo>
                      <a:pt x="3" y="55"/>
                      <a:pt x="6" y="59"/>
                      <a:pt x="9" y="61"/>
                    </a:cubicBezTo>
                    <a:cubicBezTo>
                      <a:pt x="12" y="62"/>
                      <a:pt x="15" y="63"/>
                      <a:pt x="17" y="63"/>
                    </a:cubicBezTo>
                    <a:cubicBezTo>
                      <a:pt x="20" y="64"/>
                      <a:pt x="23" y="62"/>
                      <a:pt x="23" y="66"/>
                    </a:cubicBezTo>
                    <a:cubicBezTo>
                      <a:pt x="23" y="69"/>
                      <a:pt x="21" y="72"/>
                      <a:pt x="23" y="71"/>
                    </a:cubicBezTo>
                    <a:cubicBezTo>
                      <a:pt x="25" y="70"/>
                      <a:pt x="26" y="68"/>
                      <a:pt x="29" y="70"/>
                    </a:cubicBezTo>
                    <a:cubicBezTo>
                      <a:pt x="32" y="71"/>
                      <a:pt x="31" y="69"/>
                      <a:pt x="35" y="70"/>
                    </a:cubicBezTo>
                    <a:cubicBezTo>
                      <a:pt x="38" y="71"/>
                      <a:pt x="41" y="71"/>
                      <a:pt x="42" y="72"/>
                    </a:cubicBezTo>
                    <a:cubicBezTo>
                      <a:pt x="44" y="73"/>
                      <a:pt x="45" y="71"/>
                      <a:pt x="45" y="75"/>
                    </a:cubicBezTo>
                    <a:cubicBezTo>
                      <a:pt x="45" y="79"/>
                      <a:pt x="44" y="80"/>
                      <a:pt x="49" y="80"/>
                    </a:cubicBezTo>
                    <a:cubicBezTo>
                      <a:pt x="54" y="81"/>
                      <a:pt x="55" y="78"/>
                      <a:pt x="59" y="79"/>
                    </a:cubicBezTo>
                    <a:cubicBezTo>
                      <a:pt x="64" y="80"/>
                      <a:pt x="60" y="80"/>
                      <a:pt x="65" y="81"/>
                    </a:cubicBezTo>
                    <a:cubicBezTo>
                      <a:pt x="70" y="82"/>
                      <a:pt x="71" y="77"/>
                      <a:pt x="72" y="84"/>
                    </a:cubicBezTo>
                    <a:cubicBezTo>
                      <a:pt x="72" y="85"/>
                      <a:pt x="72" y="86"/>
                      <a:pt x="72" y="86"/>
                    </a:cubicBezTo>
                    <a:cubicBezTo>
                      <a:pt x="72" y="86"/>
                      <a:pt x="77" y="85"/>
                      <a:pt x="79" y="86"/>
                    </a:cubicBezTo>
                    <a:cubicBezTo>
                      <a:pt x="80" y="86"/>
                      <a:pt x="86" y="84"/>
                      <a:pt x="87" y="83"/>
                    </a:cubicBezTo>
                    <a:cubicBezTo>
                      <a:pt x="88" y="82"/>
                      <a:pt x="98" y="76"/>
                      <a:pt x="99" y="77"/>
                    </a:cubicBezTo>
                    <a:cubicBezTo>
                      <a:pt x="101" y="77"/>
                      <a:pt x="103" y="76"/>
                      <a:pt x="103" y="76"/>
                    </a:cubicBezTo>
                    <a:cubicBezTo>
                      <a:pt x="103" y="76"/>
                      <a:pt x="104" y="72"/>
                      <a:pt x="104" y="71"/>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07" name="Freeform 95">
                <a:extLst>
                  <a:ext uri="{FF2B5EF4-FFF2-40B4-BE49-F238E27FC236}">
                    <a16:creationId xmlns:a16="http://schemas.microsoft.com/office/drawing/2014/main" id="{68D12E96-5145-4280-878C-CE1001FEBB3B}"/>
                  </a:ext>
                </a:extLst>
              </p:cNvPr>
              <p:cNvSpPr>
                <a:spLocks/>
              </p:cNvSpPr>
              <p:nvPr/>
            </p:nvSpPr>
            <p:spPr bwMode="auto">
              <a:xfrm>
                <a:off x="4271047" y="4654813"/>
                <a:ext cx="440161" cy="463522"/>
              </a:xfrm>
              <a:custGeom>
                <a:avLst/>
                <a:gdLst>
                  <a:gd name="T0" fmla="*/ 212 w 84"/>
                  <a:gd name="T1" fmla="*/ 109 h 89"/>
                  <a:gd name="T2" fmla="*/ 204 w 84"/>
                  <a:gd name="T3" fmla="*/ 93 h 89"/>
                  <a:gd name="T4" fmla="*/ 198 w 84"/>
                  <a:gd name="T5" fmla="*/ 80 h 89"/>
                  <a:gd name="T6" fmla="*/ 193 w 84"/>
                  <a:gd name="T7" fmla="*/ 64 h 89"/>
                  <a:gd name="T8" fmla="*/ 185 w 84"/>
                  <a:gd name="T9" fmla="*/ 53 h 89"/>
                  <a:gd name="T10" fmla="*/ 177 w 84"/>
                  <a:gd name="T11" fmla="*/ 43 h 89"/>
                  <a:gd name="T12" fmla="*/ 158 w 84"/>
                  <a:gd name="T13" fmla="*/ 37 h 89"/>
                  <a:gd name="T14" fmla="*/ 155 w 84"/>
                  <a:gd name="T15" fmla="*/ 29 h 89"/>
                  <a:gd name="T16" fmla="*/ 155 w 84"/>
                  <a:gd name="T17" fmla="*/ 16 h 89"/>
                  <a:gd name="T18" fmla="*/ 137 w 84"/>
                  <a:gd name="T19" fmla="*/ 16 h 89"/>
                  <a:gd name="T20" fmla="*/ 137 w 84"/>
                  <a:gd name="T21" fmla="*/ 27 h 89"/>
                  <a:gd name="T22" fmla="*/ 107 w 84"/>
                  <a:gd name="T23" fmla="*/ 27 h 89"/>
                  <a:gd name="T24" fmla="*/ 91 w 84"/>
                  <a:gd name="T25" fmla="*/ 0 h 89"/>
                  <a:gd name="T26" fmla="*/ 67 w 84"/>
                  <a:gd name="T27" fmla="*/ 16 h 89"/>
                  <a:gd name="T28" fmla="*/ 51 w 84"/>
                  <a:gd name="T29" fmla="*/ 16 h 89"/>
                  <a:gd name="T30" fmla="*/ 32 w 84"/>
                  <a:gd name="T31" fmla="*/ 16 h 89"/>
                  <a:gd name="T32" fmla="*/ 29 w 84"/>
                  <a:gd name="T33" fmla="*/ 35 h 89"/>
                  <a:gd name="T34" fmla="*/ 0 w 84"/>
                  <a:gd name="T35" fmla="*/ 69 h 89"/>
                  <a:gd name="T36" fmla="*/ 16 w 84"/>
                  <a:gd name="T37" fmla="*/ 99 h 89"/>
                  <a:gd name="T38" fmla="*/ 35 w 84"/>
                  <a:gd name="T39" fmla="*/ 112 h 89"/>
                  <a:gd name="T40" fmla="*/ 38 w 84"/>
                  <a:gd name="T41" fmla="*/ 146 h 89"/>
                  <a:gd name="T42" fmla="*/ 48 w 84"/>
                  <a:gd name="T43" fmla="*/ 192 h 89"/>
                  <a:gd name="T44" fmla="*/ 80 w 84"/>
                  <a:gd name="T45" fmla="*/ 210 h 89"/>
                  <a:gd name="T46" fmla="*/ 104 w 84"/>
                  <a:gd name="T47" fmla="*/ 226 h 89"/>
                  <a:gd name="T48" fmla="*/ 131 w 84"/>
                  <a:gd name="T49" fmla="*/ 234 h 89"/>
                  <a:gd name="T50" fmla="*/ 166 w 84"/>
                  <a:gd name="T51" fmla="*/ 218 h 89"/>
                  <a:gd name="T52" fmla="*/ 196 w 84"/>
                  <a:gd name="T53" fmla="*/ 226 h 89"/>
                  <a:gd name="T54" fmla="*/ 201 w 84"/>
                  <a:gd name="T55" fmla="*/ 210 h 89"/>
                  <a:gd name="T56" fmla="*/ 206 w 84"/>
                  <a:gd name="T57" fmla="*/ 192 h 89"/>
                  <a:gd name="T58" fmla="*/ 201 w 84"/>
                  <a:gd name="T59" fmla="*/ 173 h 89"/>
                  <a:gd name="T60" fmla="*/ 196 w 84"/>
                  <a:gd name="T61" fmla="*/ 157 h 89"/>
                  <a:gd name="T62" fmla="*/ 225 w 84"/>
                  <a:gd name="T63" fmla="*/ 136 h 89"/>
                  <a:gd name="T64" fmla="*/ 220 w 84"/>
                  <a:gd name="T65" fmla="*/ 128 h 89"/>
                  <a:gd name="T66" fmla="*/ 212 w 84"/>
                  <a:gd name="T67" fmla="*/ 109 h 8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4" h="89">
                    <a:moveTo>
                      <a:pt x="79" y="41"/>
                    </a:moveTo>
                    <a:cubicBezTo>
                      <a:pt x="77" y="39"/>
                      <a:pt x="76" y="38"/>
                      <a:pt x="76" y="35"/>
                    </a:cubicBezTo>
                    <a:cubicBezTo>
                      <a:pt x="76" y="33"/>
                      <a:pt x="75" y="32"/>
                      <a:pt x="74" y="30"/>
                    </a:cubicBezTo>
                    <a:cubicBezTo>
                      <a:pt x="73" y="29"/>
                      <a:pt x="73" y="24"/>
                      <a:pt x="72" y="24"/>
                    </a:cubicBezTo>
                    <a:cubicBezTo>
                      <a:pt x="71" y="23"/>
                      <a:pt x="69" y="20"/>
                      <a:pt x="69" y="20"/>
                    </a:cubicBezTo>
                    <a:cubicBezTo>
                      <a:pt x="69" y="20"/>
                      <a:pt x="67" y="17"/>
                      <a:pt x="66" y="16"/>
                    </a:cubicBezTo>
                    <a:cubicBezTo>
                      <a:pt x="65" y="15"/>
                      <a:pt x="61" y="14"/>
                      <a:pt x="59" y="14"/>
                    </a:cubicBezTo>
                    <a:cubicBezTo>
                      <a:pt x="58" y="14"/>
                      <a:pt x="58" y="12"/>
                      <a:pt x="58" y="11"/>
                    </a:cubicBezTo>
                    <a:cubicBezTo>
                      <a:pt x="58" y="9"/>
                      <a:pt x="58" y="6"/>
                      <a:pt x="58" y="6"/>
                    </a:cubicBezTo>
                    <a:cubicBezTo>
                      <a:pt x="58" y="6"/>
                      <a:pt x="53" y="4"/>
                      <a:pt x="51" y="6"/>
                    </a:cubicBezTo>
                    <a:cubicBezTo>
                      <a:pt x="50" y="8"/>
                      <a:pt x="51" y="10"/>
                      <a:pt x="51" y="10"/>
                    </a:cubicBezTo>
                    <a:cubicBezTo>
                      <a:pt x="50" y="11"/>
                      <a:pt x="41" y="13"/>
                      <a:pt x="40" y="10"/>
                    </a:cubicBezTo>
                    <a:cubicBezTo>
                      <a:pt x="38" y="7"/>
                      <a:pt x="35" y="0"/>
                      <a:pt x="34" y="0"/>
                    </a:cubicBezTo>
                    <a:cubicBezTo>
                      <a:pt x="25" y="6"/>
                      <a:pt x="25" y="6"/>
                      <a:pt x="25" y="6"/>
                    </a:cubicBezTo>
                    <a:cubicBezTo>
                      <a:pt x="25" y="6"/>
                      <a:pt x="20" y="6"/>
                      <a:pt x="19" y="6"/>
                    </a:cubicBezTo>
                    <a:cubicBezTo>
                      <a:pt x="17" y="6"/>
                      <a:pt x="13" y="4"/>
                      <a:pt x="12" y="6"/>
                    </a:cubicBezTo>
                    <a:cubicBezTo>
                      <a:pt x="12" y="8"/>
                      <a:pt x="11" y="13"/>
                      <a:pt x="11" y="13"/>
                    </a:cubicBezTo>
                    <a:cubicBezTo>
                      <a:pt x="11" y="14"/>
                      <a:pt x="3" y="25"/>
                      <a:pt x="0" y="26"/>
                    </a:cubicBezTo>
                    <a:cubicBezTo>
                      <a:pt x="0" y="26"/>
                      <a:pt x="4" y="36"/>
                      <a:pt x="6" y="37"/>
                    </a:cubicBezTo>
                    <a:cubicBezTo>
                      <a:pt x="9" y="37"/>
                      <a:pt x="13" y="42"/>
                      <a:pt x="13" y="42"/>
                    </a:cubicBezTo>
                    <a:cubicBezTo>
                      <a:pt x="13" y="42"/>
                      <a:pt x="13" y="49"/>
                      <a:pt x="14" y="55"/>
                    </a:cubicBezTo>
                    <a:cubicBezTo>
                      <a:pt x="15" y="60"/>
                      <a:pt x="18" y="66"/>
                      <a:pt x="18" y="72"/>
                    </a:cubicBezTo>
                    <a:cubicBezTo>
                      <a:pt x="22" y="75"/>
                      <a:pt x="26" y="79"/>
                      <a:pt x="30" y="79"/>
                    </a:cubicBezTo>
                    <a:cubicBezTo>
                      <a:pt x="38" y="80"/>
                      <a:pt x="36" y="83"/>
                      <a:pt x="39" y="85"/>
                    </a:cubicBezTo>
                    <a:cubicBezTo>
                      <a:pt x="42" y="87"/>
                      <a:pt x="44" y="89"/>
                      <a:pt x="49" y="88"/>
                    </a:cubicBezTo>
                    <a:cubicBezTo>
                      <a:pt x="53" y="86"/>
                      <a:pt x="57" y="79"/>
                      <a:pt x="62" y="82"/>
                    </a:cubicBezTo>
                    <a:cubicBezTo>
                      <a:pt x="68" y="85"/>
                      <a:pt x="71" y="87"/>
                      <a:pt x="73" y="85"/>
                    </a:cubicBezTo>
                    <a:cubicBezTo>
                      <a:pt x="74" y="82"/>
                      <a:pt x="74" y="81"/>
                      <a:pt x="75" y="79"/>
                    </a:cubicBezTo>
                    <a:cubicBezTo>
                      <a:pt x="77" y="77"/>
                      <a:pt x="77" y="73"/>
                      <a:pt x="77" y="72"/>
                    </a:cubicBezTo>
                    <a:cubicBezTo>
                      <a:pt x="76" y="71"/>
                      <a:pt x="76" y="66"/>
                      <a:pt x="75" y="65"/>
                    </a:cubicBezTo>
                    <a:cubicBezTo>
                      <a:pt x="73" y="64"/>
                      <a:pt x="70" y="62"/>
                      <a:pt x="73" y="59"/>
                    </a:cubicBezTo>
                    <a:cubicBezTo>
                      <a:pt x="75" y="57"/>
                      <a:pt x="78" y="53"/>
                      <a:pt x="84" y="51"/>
                    </a:cubicBezTo>
                    <a:cubicBezTo>
                      <a:pt x="83" y="50"/>
                      <a:pt x="82" y="49"/>
                      <a:pt x="82" y="48"/>
                    </a:cubicBezTo>
                    <a:cubicBezTo>
                      <a:pt x="81" y="46"/>
                      <a:pt x="81" y="44"/>
                      <a:pt x="79" y="41"/>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08" name="Freeform 96">
                <a:extLst>
                  <a:ext uri="{FF2B5EF4-FFF2-40B4-BE49-F238E27FC236}">
                    <a16:creationId xmlns:a16="http://schemas.microsoft.com/office/drawing/2014/main" id="{41C4CF26-7D56-4B29-8470-458F4341FC54}"/>
                  </a:ext>
                </a:extLst>
              </p:cNvPr>
              <p:cNvSpPr>
                <a:spLocks/>
              </p:cNvSpPr>
              <p:nvPr/>
            </p:nvSpPr>
            <p:spPr bwMode="auto">
              <a:xfrm>
                <a:off x="4366904" y="4920800"/>
                <a:ext cx="684694" cy="547621"/>
              </a:xfrm>
              <a:custGeom>
                <a:avLst/>
                <a:gdLst>
                  <a:gd name="T0" fmla="*/ 350 w 131"/>
                  <a:gd name="T1" fmla="*/ 123 h 105"/>
                  <a:gd name="T2" fmla="*/ 331 w 131"/>
                  <a:gd name="T3" fmla="*/ 109 h 105"/>
                  <a:gd name="T4" fmla="*/ 310 w 131"/>
                  <a:gd name="T5" fmla="*/ 88 h 105"/>
                  <a:gd name="T6" fmla="*/ 307 w 131"/>
                  <a:gd name="T7" fmla="*/ 43 h 105"/>
                  <a:gd name="T8" fmla="*/ 291 w 131"/>
                  <a:gd name="T9" fmla="*/ 35 h 105"/>
                  <a:gd name="T10" fmla="*/ 278 w 131"/>
                  <a:gd name="T11" fmla="*/ 32 h 105"/>
                  <a:gd name="T12" fmla="*/ 265 w 131"/>
                  <a:gd name="T13" fmla="*/ 48 h 105"/>
                  <a:gd name="T14" fmla="*/ 251 w 131"/>
                  <a:gd name="T15" fmla="*/ 48 h 105"/>
                  <a:gd name="T16" fmla="*/ 248 w 131"/>
                  <a:gd name="T17" fmla="*/ 35 h 105"/>
                  <a:gd name="T18" fmla="*/ 238 w 131"/>
                  <a:gd name="T19" fmla="*/ 40 h 105"/>
                  <a:gd name="T20" fmla="*/ 230 w 131"/>
                  <a:gd name="T21" fmla="*/ 53 h 105"/>
                  <a:gd name="T22" fmla="*/ 216 w 131"/>
                  <a:gd name="T23" fmla="*/ 48 h 105"/>
                  <a:gd name="T24" fmla="*/ 206 w 131"/>
                  <a:gd name="T25" fmla="*/ 37 h 105"/>
                  <a:gd name="T26" fmla="*/ 187 w 131"/>
                  <a:gd name="T27" fmla="*/ 35 h 105"/>
                  <a:gd name="T28" fmla="*/ 179 w 131"/>
                  <a:gd name="T29" fmla="*/ 29 h 105"/>
                  <a:gd name="T30" fmla="*/ 179 w 131"/>
                  <a:gd name="T31" fmla="*/ 11 h 105"/>
                  <a:gd name="T32" fmla="*/ 176 w 131"/>
                  <a:gd name="T33" fmla="*/ 0 h 105"/>
                  <a:gd name="T34" fmla="*/ 147 w 131"/>
                  <a:gd name="T35" fmla="*/ 21 h 105"/>
                  <a:gd name="T36" fmla="*/ 152 w 131"/>
                  <a:gd name="T37" fmla="*/ 37 h 105"/>
                  <a:gd name="T38" fmla="*/ 158 w 131"/>
                  <a:gd name="T39" fmla="*/ 56 h 105"/>
                  <a:gd name="T40" fmla="*/ 152 w 131"/>
                  <a:gd name="T41" fmla="*/ 75 h 105"/>
                  <a:gd name="T42" fmla="*/ 147 w 131"/>
                  <a:gd name="T43" fmla="*/ 91 h 105"/>
                  <a:gd name="T44" fmla="*/ 118 w 131"/>
                  <a:gd name="T45" fmla="*/ 83 h 105"/>
                  <a:gd name="T46" fmla="*/ 83 w 131"/>
                  <a:gd name="T47" fmla="*/ 99 h 105"/>
                  <a:gd name="T48" fmla="*/ 56 w 131"/>
                  <a:gd name="T49" fmla="*/ 91 h 105"/>
                  <a:gd name="T50" fmla="*/ 32 w 131"/>
                  <a:gd name="T51" fmla="*/ 75 h 105"/>
                  <a:gd name="T52" fmla="*/ 0 w 131"/>
                  <a:gd name="T53" fmla="*/ 56 h 105"/>
                  <a:gd name="T54" fmla="*/ 0 w 131"/>
                  <a:gd name="T55" fmla="*/ 56 h 105"/>
                  <a:gd name="T56" fmla="*/ 21 w 131"/>
                  <a:gd name="T57" fmla="*/ 77 h 105"/>
                  <a:gd name="T58" fmla="*/ 35 w 131"/>
                  <a:gd name="T59" fmla="*/ 91 h 105"/>
                  <a:gd name="T60" fmla="*/ 29 w 131"/>
                  <a:gd name="T61" fmla="*/ 107 h 105"/>
                  <a:gd name="T62" fmla="*/ 59 w 131"/>
                  <a:gd name="T63" fmla="*/ 117 h 105"/>
                  <a:gd name="T64" fmla="*/ 43 w 131"/>
                  <a:gd name="T65" fmla="*/ 149 h 105"/>
                  <a:gd name="T66" fmla="*/ 37 w 131"/>
                  <a:gd name="T67" fmla="*/ 155 h 105"/>
                  <a:gd name="T68" fmla="*/ 56 w 131"/>
                  <a:gd name="T69" fmla="*/ 155 h 105"/>
                  <a:gd name="T70" fmla="*/ 64 w 131"/>
                  <a:gd name="T71" fmla="*/ 160 h 105"/>
                  <a:gd name="T72" fmla="*/ 69 w 131"/>
                  <a:gd name="T73" fmla="*/ 171 h 105"/>
                  <a:gd name="T74" fmla="*/ 104 w 131"/>
                  <a:gd name="T75" fmla="*/ 168 h 105"/>
                  <a:gd name="T76" fmla="*/ 112 w 131"/>
                  <a:gd name="T77" fmla="*/ 155 h 105"/>
                  <a:gd name="T78" fmla="*/ 123 w 131"/>
                  <a:gd name="T79" fmla="*/ 147 h 105"/>
                  <a:gd name="T80" fmla="*/ 134 w 131"/>
                  <a:gd name="T81" fmla="*/ 147 h 105"/>
                  <a:gd name="T82" fmla="*/ 144 w 131"/>
                  <a:gd name="T83" fmla="*/ 149 h 105"/>
                  <a:gd name="T84" fmla="*/ 136 w 131"/>
                  <a:gd name="T85" fmla="*/ 168 h 105"/>
                  <a:gd name="T86" fmla="*/ 166 w 131"/>
                  <a:gd name="T87" fmla="*/ 173 h 105"/>
                  <a:gd name="T88" fmla="*/ 174 w 131"/>
                  <a:gd name="T89" fmla="*/ 192 h 105"/>
                  <a:gd name="T90" fmla="*/ 198 w 131"/>
                  <a:gd name="T91" fmla="*/ 197 h 105"/>
                  <a:gd name="T92" fmla="*/ 206 w 131"/>
                  <a:gd name="T93" fmla="*/ 211 h 105"/>
                  <a:gd name="T94" fmla="*/ 208 w 131"/>
                  <a:gd name="T95" fmla="*/ 232 h 105"/>
                  <a:gd name="T96" fmla="*/ 195 w 131"/>
                  <a:gd name="T97" fmla="*/ 256 h 105"/>
                  <a:gd name="T98" fmla="*/ 200 w 131"/>
                  <a:gd name="T99" fmla="*/ 261 h 105"/>
                  <a:gd name="T100" fmla="*/ 206 w 131"/>
                  <a:gd name="T101" fmla="*/ 280 h 105"/>
                  <a:gd name="T102" fmla="*/ 211 w 131"/>
                  <a:gd name="T103" fmla="*/ 280 h 105"/>
                  <a:gd name="T104" fmla="*/ 214 w 131"/>
                  <a:gd name="T105" fmla="*/ 280 h 105"/>
                  <a:gd name="T106" fmla="*/ 230 w 131"/>
                  <a:gd name="T107" fmla="*/ 267 h 105"/>
                  <a:gd name="T108" fmla="*/ 251 w 131"/>
                  <a:gd name="T109" fmla="*/ 245 h 105"/>
                  <a:gd name="T110" fmla="*/ 275 w 131"/>
                  <a:gd name="T111" fmla="*/ 211 h 105"/>
                  <a:gd name="T112" fmla="*/ 294 w 131"/>
                  <a:gd name="T113" fmla="*/ 208 h 105"/>
                  <a:gd name="T114" fmla="*/ 299 w 131"/>
                  <a:gd name="T115" fmla="*/ 184 h 105"/>
                  <a:gd name="T116" fmla="*/ 305 w 131"/>
                  <a:gd name="T117" fmla="*/ 155 h 105"/>
                  <a:gd name="T118" fmla="*/ 350 w 131"/>
                  <a:gd name="T119" fmla="*/ 123 h 1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31" h="105">
                    <a:moveTo>
                      <a:pt x="131" y="46"/>
                    </a:moveTo>
                    <a:cubicBezTo>
                      <a:pt x="131" y="46"/>
                      <a:pt x="127" y="42"/>
                      <a:pt x="124" y="41"/>
                    </a:cubicBezTo>
                    <a:cubicBezTo>
                      <a:pt x="122" y="39"/>
                      <a:pt x="116" y="33"/>
                      <a:pt x="116" y="33"/>
                    </a:cubicBezTo>
                    <a:cubicBezTo>
                      <a:pt x="115" y="16"/>
                      <a:pt x="115" y="16"/>
                      <a:pt x="115" y="16"/>
                    </a:cubicBezTo>
                    <a:cubicBezTo>
                      <a:pt x="115" y="16"/>
                      <a:pt x="110" y="15"/>
                      <a:pt x="109" y="13"/>
                    </a:cubicBezTo>
                    <a:cubicBezTo>
                      <a:pt x="108" y="12"/>
                      <a:pt x="108" y="9"/>
                      <a:pt x="104" y="12"/>
                    </a:cubicBezTo>
                    <a:cubicBezTo>
                      <a:pt x="101" y="15"/>
                      <a:pt x="100" y="17"/>
                      <a:pt x="99" y="18"/>
                    </a:cubicBezTo>
                    <a:cubicBezTo>
                      <a:pt x="98" y="19"/>
                      <a:pt x="95" y="19"/>
                      <a:pt x="94" y="18"/>
                    </a:cubicBezTo>
                    <a:cubicBezTo>
                      <a:pt x="93" y="17"/>
                      <a:pt x="94" y="13"/>
                      <a:pt x="93" y="13"/>
                    </a:cubicBezTo>
                    <a:cubicBezTo>
                      <a:pt x="93" y="13"/>
                      <a:pt x="91" y="13"/>
                      <a:pt x="89" y="15"/>
                    </a:cubicBezTo>
                    <a:cubicBezTo>
                      <a:pt x="88" y="17"/>
                      <a:pt x="87" y="19"/>
                      <a:pt x="86" y="20"/>
                    </a:cubicBezTo>
                    <a:cubicBezTo>
                      <a:pt x="85" y="21"/>
                      <a:pt x="82" y="19"/>
                      <a:pt x="81" y="18"/>
                    </a:cubicBezTo>
                    <a:cubicBezTo>
                      <a:pt x="79" y="17"/>
                      <a:pt x="78" y="14"/>
                      <a:pt x="77" y="14"/>
                    </a:cubicBezTo>
                    <a:cubicBezTo>
                      <a:pt x="75" y="14"/>
                      <a:pt x="71" y="12"/>
                      <a:pt x="70" y="13"/>
                    </a:cubicBezTo>
                    <a:cubicBezTo>
                      <a:pt x="69" y="13"/>
                      <a:pt x="67" y="13"/>
                      <a:pt x="67" y="11"/>
                    </a:cubicBezTo>
                    <a:cubicBezTo>
                      <a:pt x="67" y="9"/>
                      <a:pt x="67" y="6"/>
                      <a:pt x="67" y="4"/>
                    </a:cubicBezTo>
                    <a:cubicBezTo>
                      <a:pt x="67" y="2"/>
                      <a:pt x="66" y="1"/>
                      <a:pt x="66" y="0"/>
                    </a:cubicBezTo>
                    <a:cubicBezTo>
                      <a:pt x="60" y="2"/>
                      <a:pt x="57" y="6"/>
                      <a:pt x="55" y="8"/>
                    </a:cubicBezTo>
                    <a:cubicBezTo>
                      <a:pt x="52" y="11"/>
                      <a:pt x="56" y="13"/>
                      <a:pt x="57" y="14"/>
                    </a:cubicBezTo>
                    <a:cubicBezTo>
                      <a:pt x="58" y="15"/>
                      <a:pt x="58" y="20"/>
                      <a:pt x="59" y="21"/>
                    </a:cubicBezTo>
                    <a:cubicBezTo>
                      <a:pt x="59" y="22"/>
                      <a:pt x="59" y="26"/>
                      <a:pt x="57" y="28"/>
                    </a:cubicBezTo>
                    <a:cubicBezTo>
                      <a:pt x="56" y="30"/>
                      <a:pt x="56" y="31"/>
                      <a:pt x="55" y="34"/>
                    </a:cubicBezTo>
                    <a:cubicBezTo>
                      <a:pt x="53" y="36"/>
                      <a:pt x="50" y="34"/>
                      <a:pt x="44" y="31"/>
                    </a:cubicBezTo>
                    <a:cubicBezTo>
                      <a:pt x="39" y="28"/>
                      <a:pt x="35" y="35"/>
                      <a:pt x="31" y="37"/>
                    </a:cubicBezTo>
                    <a:cubicBezTo>
                      <a:pt x="26" y="38"/>
                      <a:pt x="24" y="36"/>
                      <a:pt x="21" y="34"/>
                    </a:cubicBezTo>
                    <a:cubicBezTo>
                      <a:pt x="18" y="32"/>
                      <a:pt x="20" y="29"/>
                      <a:pt x="12" y="28"/>
                    </a:cubicBezTo>
                    <a:cubicBezTo>
                      <a:pt x="8" y="28"/>
                      <a:pt x="4" y="24"/>
                      <a:pt x="0" y="21"/>
                    </a:cubicBezTo>
                    <a:cubicBezTo>
                      <a:pt x="0" y="21"/>
                      <a:pt x="0" y="21"/>
                      <a:pt x="0" y="21"/>
                    </a:cubicBezTo>
                    <a:cubicBezTo>
                      <a:pt x="1" y="27"/>
                      <a:pt x="4" y="29"/>
                      <a:pt x="8" y="29"/>
                    </a:cubicBezTo>
                    <a:cubicBezTo>
                      <a:pt x="12" y="29"/>
                      <a:pt x="12" y="31"/>
                      <a:pt x="13" y="34"/>
                    </a:cubicBezTo>
                    <a:cubicBezTo>
                      <a:pt x="14" y="38"/>
                      <a:pt x="9" y="39"/>
                      <a:pt x="11" y="40"/>
                    </a:cubicBezTo>
                    <a:cubicBezTo>
                      <a:pt x="12" y="40"/>
                      <a:pt x="19" y="42"/>
                      <a:pt x="22" y="44"/>
                    </a:cubicBezTo>
                    <a:cubicBezTo>
                      <a:pt x="25" y="45"/>
                      <a:pt x="20" y="53"/>
                      <a:pt x="16" y="56"/>
                    </a:cubicBezTo>
                    <a:cubicBezTo>
                      <a:pt x="15" y="57"/>
                      <a:pt x="15" y="57"/>
                      <a:pt x="14" y="58"/>
                    </a:cubicBezTo>
                    <a:cubicBezTo>
                      <a:pt x="21" y="58"/>
                      <a:pt x="21" y="58"/>
                      <a:pt x="21" y="58"/>
                    </a:cubicBezTo>
                    <a:cubicBezTo>
                      <a:pt x="21" y="58"/>
                      <a:pt x="25" y="58"/>
                      <a:pt x="24" y="60"/>
                    </a:cubicBezTo>
                    <a:cubicBezTo>
                      <a:pt x="22" y="62"/>
                      <a:pt x="23" y="64"/>
                      <a:pt x="26" y="64"/>
                    </a:cubicBezTo>
                    <a:cubicBezTo>
                      <a:pt x="30" y="64"/>
                      <a:pt x="39" y="63"/>
                      <a:pt x="39" y="63"/>
                    </a:cubicBezTo>
                    <a:cubicBezTo>
                      <a:pt x="39" y="63"/>
                      <a:pt x="41" y="60"/>
                      <a:pt x="42" y="58"/>
                    </a:cubicBezTo>
                    <a:cubicBezTo>
                      <a:pt x="43" y="56"/>
                      <a:pt x="44" y="54"/>
                      <a:pt x="46" y="55"/>
                    </a:cubicBezTo>
                    <a:cubicBezTo>
                      <a:pt x="47" y="57"/>
                      <a:pt x="48" y="55"/>
                      <a:pt x="50" y="55"/>
                    </a:cubicBezTo>
                    <a:cubicBezTo>
                      <a:pt x="53" y="54"/>
                      <a:pt x="56" y="51"/>
                      <a:pt x="54" y="56"/>
                    </a:cubicBezTo>
                    <a:cubicBezTo>
                      <a:pt x="52" y="61"/>
                      <a:pt x="49" y="62"/>
                      <a:pt x="51" y="63"/>
                    </a:cubicBezTo>
                    <a:cubicBezTo>
                      <a:pt x="54" y="64"/>
                      <a:pt x="61" y="63"/>
                      <a:pt x="62" y="65"/>
                    </a:cubicBezTo>
                    <a:cubicBezTo>
                      <a:pt x="63" y="67"/>
                      <a:pt x="62" y="72"/>
                      <a:pt x="65" y="72"/>
                    </a:cubicBezTo>
                    <a:cubicBezTo>
                      <a:pt x="69" y="72"/>
                      <a:pt x="72" y="72"/>
                      <a:pt x="74" y="74"/>
                    </a:cubicBezTo>
                    <a:cubicBezTo>
                      <a:pt x="75" y="76"/>
                      <a:pt x="73" y="78"/>
                      <a:pt x="77" y="79"/>
                    </a:cubicBezTo>
                    <a:cubicBezTo>
                      <a:pt x="80" y="79"/>
                      <a:pt x="79" y="85"/>
                      <a:pt x="78" y="87"/>
                    </a:cubicBezTo>
                    <a:cubicBezTo>
                      <a:pt x="77" y="89"/>
                      <a:pt x="75" y="92"/>
                      <a:pt x="73" y="96"/>
                    </a:cubicBezTo>
                    <a:cubicBezTo>
                      <a:pt x="74" y="96"/>
                      <a:pt x="75" y="97"/>
                      <a:pt x="75" y="98"/>
                    </a:cubicBezTo>
                    <a:cubicBezTo>
                      <a:pt x="77" y="101"/>
                      <a:pt x="75" y="104"/>
                      <a:pt x="77" y="105"/>
                    </a:cubicBezTo>
                    <a:cubicBezTo>
                      <a:pt x="78" y="105"/>
                      <a:pt x="79" y="105"/>
                      <a:pt x="79" y="105"/>
                    </a:cubicBezTo>
                    <a:cubicBezTo>
                      <a:pt x="80" y="105"/>
                      <a:pt x="80" y="105"/>
                      <a:pt x="80" y="105"/>
                    </a:cubicBezTo>
                    <a:cubicBezTo>
                      <a:pt x="80" y="105"/>
                      <a:pt x="85" y="100"/>
                      <a:pt x="86" y="100"/>
                    </a:cubicBezTo>
                    <a:cubicBezTo>
                      <a:pt x="87" y="100"/>
                      <a:pt x="92" y="93"/>
                      <a:pt x="94" y="92"/>
                    </a:cubicBezTo>
                    <a:cubicBezTo>
                      <a:pt x="96" y="91"/>
                      <a:pt x="102" y="79"/>
                      <a:pt x="103" y="79"/>
                    </a:cubicBezTo>
                    <a:cubicBezTo>
                      <a:pt x="103" y="79"/>
                      <a:pt x="109" y="78"/>
                      <a:pt x="110" y="78"/>
                    </a:cubicBezTo>
                    <a:cubicBezTo>
                      <a:pt x="111" y="78"/>
                      <a:pt x="112" y="71"/>
                      <a:pt x="112" y="69"/>
                    </a:cubicBezTo>
                    <a:cubicBezTo>
                      <a:pt x="111" y="66"/>
                      <a:pt x="111" y="60"/>
                      <a:pt x="114" y="58"/>
                    </a:cubicBezTo>
                    <a:cubicBezTo>
                      <a:pt x="117" y="55"/>
                      <a:pt x="131" y="46"/>
                      <a:pt x="131" y="46"/>
                    </a:cubicBezTo>
                    <a:close/>
                  </a:path>
                </a:pathLst>
              </a:custGeom>
              <a:solidFill>
                <a:srgbClr val="3D004E"/>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09" name="Freeform 97">
                <a:extLst>
                  <a:ext uri="{FF2B5EF4-FFF2-40B4-BE49-F238E27FC236}">
                    <a16:creationId xmlns:a16="http://schemas.microsoft.com/office/drawing/2014/main" id="{DC513A6F-C26F-4F30-B07C-133F369A8D69}"/>
                  </a:ext>
                </a:extLst>
              </p:cNvPr>
              <p:cNvSpPr>
                <a:spLocks/>
              </p:cNvSpPr>
              <p:nvPr/>
            </p:nvSpPr>
            <p:spPr bwMode="auto">
              <a:xfrm>
                <a:off x="4124326" y="5186788"/>
                <a:ext cx="661219" cy="449832"/>
              </a:xfrm>
              <a:custGeom>
                <a:avLst/>
                <a:gdLst>
                  <a:gd name="T0" fmla="*/ 330 w 126"/>
                  <a:gd name="T1" fmla="*/ 75 h 86"/>
                  <a:gd name="T2" fmla="*/ 322 w 126"/>
                  <a:gd name="T3" fmla="*/ 64 h 86"/>
                  <a:gd name="T4" fmla="*/ 298 w 126"/>
                  <a:gd name="T5" fmla="*/ 56 h 86"/>
                  <a:gd name="T6" fmla="*/ 290 w 126"/>
                  <a:gd name="T7" fmla="*/ 37 h 86"/>
                  <a:gd name="T8" fmla="*/ 260 w 126"/>
                  <a:gd name="T9" fmla="*/ 35 h 86"/>
                  <a:gd name="T10" fmla="*/ 268 w 126"/>
                  <a:gd name="T11" fmla="*/ 13 h 86"/>
                  <a:gd name="T12" fmla="*/ 258 w 126"/>
                  <a:gd name="T13" fmla="*/ 11 h 86"/>
                  <a:gd name="T14" fmla="*/ 247 w 126"/>
                  <a:gd name="T15" fmla="*/ 13 h 86"/>
                  <a:gd name="T16" fmla="*/ 236 w 126"/>
                  <a:gd name="T17" fmla="*/ 19 h 86"/>
                  <a:gd name="T18" fmla="*/ 228 w 126"/>
                  <a:gd name="T19" fmla="*/ 32 h 86"/>
                  <a:gd name="T20" fmla="*/ 193 w 126"/>
                  <a:gd name="T21" fmla="*/ 35 h 86"/>
                  <a:gd name="T22" fmla="*/ 188 w 126"/>
                  <a:gd name="T23" fmla="*/ 24 h 86"/>
                  <a:gd name="T24" fmla="*/ 180 w 126"/>
                  <a:gd name="T25" fmla="*/ 19 h 86"/>
                  <a:gd name="T26" fmla="*/ 161 w 126"/>
                  <a:gd name="T27" fmla="*/ 19 h 86"/>
                  <a:gd name="T28" fmla="*/ 139 w 126"/>
                  <a:gd name="T29" fmla="*/ 40 h 86"/>
                  <a:gd name="T30" fmla="*/ 115 w 126"/>
                  <a:gd name="T31" fmla="*/ 51 h 86"/>
                  <a:gd name="T32" fmla="*/ 107 w 126"/>
                  <a:gd name="T33" fmla="*/ 70 h 86"/>
                  <a:gd name="T34" fmla="*/ 91 w 126"/>
                  <a:gd name="T35" fmla="*/ 80 h 86"/>
                  <a:gd name="T36" fmla="*/ 72 w 126"/>
                  <a:gd name="T37" fmla="*/ 83 h 86"/>
                  <a:gd name="T38" fmla="*/ 64 w 126"/>
                  <a:gd name="T39" fmla="*/ 104 h 86"/>
                  <a:gd name="T40" fmla="*/ 38 w 126"/>
                  <a:gd name="T41" fmla="*/ 112 h 86"/>
                  <a:gd name="T42" fmla="*/ 16 w 126"/>
                  <a:gd name="T43" fmla="*/ 110 h 86"/>
                  <a:gd name="T44" fmla="*/ 16 w 126"/>
                  <a:gd name="T45" fmla="*/ 147 h 86"/>
                  <a:gd name="T46" fmla="*/ 5 w 126"/>
                  <a:gd name="T47" fmla="*/ 166 h 86"/>
                  <a:gd name="T48" fmla="*/ 3 w 126"/>
                  <a:gd name="T49" fmla="*/ 163 h 86"/>
                  <a:gd name="T50" fmla="*/ 0 w 126"/>
                  <a:gd name="T51" fmla="*/ 185 h 86"/>
                  <a:gd name="T52" fmla="*/ 11 w 126"/>
                  <a:gd name="T53" fmla="*/ 203 h 86"/>
                  <a:gd name="T54" fmla="*/ 46 w 126"/>
                  <a:gd name="T55" fmla="*/ 206 h 86"/>
                  <a:gd name="T56" fmla="*/ 67 w 126"/>
                  <a:gd name="T57" fmla="*/ 174 h 86"/>
                  <a:gd name="T58" fmla="*/ 80 w 126"/>
                  <a:gd name="T59" fmla="*/ 195 h 86"/>
                  <a:gd name="T60" fmla="*/ 97 w 126"/>
                  <a:gd name="T61" fmla="*/ 203 h 86"/>
                  <a:gd name="T62" fmla="*/ 107 w 126"/>
                  <a:gd name="T63" fmla="*/ 211 h 86"/>
                  <a:gd name="T64" fmla="*/ 126 w 126"/>
                  <a:gd name="T65" fmla="*/ 211 h 86"/>
                  <a:gd name="T66" fmla="*/ 142 w 126"/>
                  <a:gd name="T67" fmla="*/ 230 h 86"/>
                  <a:gd name="T68" fmla="*/ 150 w 126"/>
                  <a:gd name="T69" fmla="*/ 219 h 86"/>
                  <a:gd name="T70" fmla="*/ 166 w 126"/>
                  <a:gd name="T71" fmla="*/ 209 h 86"/>
                  <a:gd name="T72" fmla="*/ 182 w 126"/>
                  <a:gd name="T73" fmla="*/ 203 h 86"/>
                  <a:gd name="T74" fmla="*/ 204 w 126"/>
                  <a:gd name="T75" fmla="*/ 193 h 86"/>
                  <a:gd name="T76" fmla="*/ 231 w 126"/>
                  <a:gd name="T77" fmla="*/ 174 h 86"/>
                  <a:gd name="T78" fmla="*/ 247 w 126"/>
                  <a:gd name="T79" fmla="*/ 171 h 86"/>
                  <a:gd name="T80" fmla="*/ 263 w 126"/>
                  <a:gd name="T81" fmla="*/ 155 h 86"/>
                  <a:gd name="T82" fmla="*/ 279 w 126"/>
                  <a:gd name="T83" fmla="*/ 147 h 86"/>
                  <a:gd name="T84" fmla="*/ 292 w 126"/>
                  <a:gd name="T85" fmla="*/ 128 h 86"/>
                  <a:gd name="T86" fmla="*/ 319 w 126"/>
                  <a:gd name="T87" fmla="*/ 123 h 86"/>
                  <a:gd name="T88" fmla="*/ 333 w 126"/>
                  <a:gd name="T89" fmla="*/ 99 h 86"/>
                  <a:gd name="T90" fmla="*/ 330 w 126"/>
                  <a:gd name="T91" fmla="*/ 75 h 8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6" h="86">
                    <a:moveTo>
                      <a:pt x="123" y="28"/>
                    </a:moveTo>
                    <a:cubicBezTo>
                      <a:pt x="119" y="27"/>
                      <a:pt x="121" y="26"/>
                      <a:pt x="120" y="24"/>
                    </a:cubicBezTo>
                    <a:cubicBezTo>
                      <a:pt x="118" y="22"/>
                      <a:pt x="115" y="21"/>
                      <a:pt x="111" y="21"/>
                    </a:cubicBezTo>
                    <a:cubicBezTo>
                      <a:pt x="108" y="21"/>
                      <a:pt x="109" y="17"/>
                      <a:pt x="108" y="14"/>
                    </a:cubicBezTo>
                    <a:cubicBezTo>
                      <a:pt x="107" y="12"/>
                      <a:pt x="100" y="14"/>
                      <a:pt x="97" y="13"/>
                    </a:cubicBezTo>
                    <a:cubicBezTo>
                      <a:pt x="95" y="12"/>
                      <a:pt x="98" y="10"/>
                      <a:pt x="100" y="5"/>
                    </a:cubicBezTo>
                    <a:cubicBezTo>
                      <a:pt x="102" y="0"/>
                      <a:pt x="99" y="3"/>
                      <a:pt x="96" y="4"/>
                    </a:cubicBezTo>
                    <a:cubicBezTo>
                      <a:pt x="94" y="5"/>
                      <a:pt x="93" y="6"/>
                      <a:pt x="92" y="5"/>
                    </a:cubicBezTo>
                    <a:cubicBezTo>
                      <a:pt x="90" y="3"/>
                      <a:pt x="89" y="6"/>
                      <a:pt x="88" y="7"/>
                    </a:cubicBezTo>
                    <a:cubicBezTo>
                      <a:pt x="87" y="9"/>
                      <a:pt x="85" y="12"/>
                      <a:pt x="85" y="12"/>
                    </a:cubicBezTo>
                    <a:cubicBezTo>
                      <a:pt x="85" y="12"/>
                      <a:pt x="76" y="13"/>
                      <a:pt x="72" y="13"/>
                    </a:cubicBezTo>
                    <a:cubicBezTo>
                      <a:pt x="69" y="14"/>
                      <a:pt x="68" y="11"/>
                      <a:pt x="70" y="9"/>
                    </a:cubicBezTo>
                    <a:cubicBezTo>
                      <a:pt x="71" y="7"/>
                      <a:pt x="67" y="7"/>
                      <a:pt x="67" y="7"/>
                    </a:cubicBezTo>
                    <a:cubicBezTo>
                      <a:pt x="60" y="7"/>
                      <a:pt x="60" y="7"/>
                      <a:pt x="60" y="7"/>
                    </a:cubicBezTo>
                    <a:cubicBezTo>
                      <a:pt x="57" y="9"/>
                      <a:pt x="56" y="11"/>
                      <a:pt x="52" y="15"/>
                    </a:cubicBezTo>
                    <a:cubicBezTo>
                      <a:pt x="48" y="20"/>
                      <a:pt x="48" y="20"/>
                      <a:pt x="43" y="19"/>
                    </a:cubicBezTo>
                    <a:cubicBezTo>
                      <a:pt x="38" y="18"/>
                      <a:pt x="41" y="21"/>
                      <a:pt x="40" y="26"/>
                    </a:cubicBezTo>
                    <a:cubicBezTo>
                      <a:pt x="38" y="31"/>
                      <a:pt x="37" y="31"/>
                      <a:pt x="34" y="30"/>
                    </a:cubicBezTo>
                    <a:cubicBezTo>
                      <a:pt x="32" y="29"/>
                      <a:pt x="27" y="31"/>
                      <a:pt x="27" y="31"/>
                    </a:cubicBezTo>
                    <a:cubicBezTo>
                      <a:pt x="27" y="31"/>
                      <a:pt x="25" y="36"/>
                      <a:pt x="24" y="39"/>
                    </a:cubicBezTo>
                    <a:cubicBezTo>
                      <a:pt x="22" y="42"/>
                      <a:pt x="18" y="44"/>
                      <a:pt x="14" y="42"/>
                    </a:cubicBezTo>
                    <a:cubicBezTo>
                      <a:pt x="11" y="40"/>
                      <a:pt x="9" y="39"/>
                      <a:pt x="6" y="41"/>
                    </a:cubicBezTo>
                    <a:cubicBezTo>
                      <a:pt x="3" y="43"/>
                      <a:pt x="4" y="50"/>
                      <a:pt x="6" y="55"/>
                    </a:cubicBezTo>
                    <a:cubicBezTo>
                      <a:pt x="9" y="61"/>
                      <a:pt x="2" y="62"/>
                      <a:pt x="2" y="62"/>
                    </a:cubicBezTo>
                    <a:cubicBezTo>
                      <a:pt x="2" y="62"/>
                      <a:pt x="2" y="62"/>
                      <a:pt x="1" y="61"/>
                    </a:cubicBezTo>
                    <a:cubicBezTo>
                      <a:pt x="0" y="69"/>
                      <a:pt x="0" y="69"/>
                      <a:pt x="0" y="69"/>
                    </a:cubicBezTo>
                    <a:cubicBezTo>
                      <a:pt x="0" y="69"/>
                      <a:pt x="0" y="75"/>
                      <a:pt x="4" y="76"/>
                    </a:cubicBezTo>
                    <a:cubicBezTo>
                      <a:pt x="7" y="78"/>
                      <a:pt x="14" y="81"/>
                      <a:pt x="17" y="77"/>
                    </a:cubicBezTo>
                    <a:cubicBezTo>
                      <a:pt x="19" y="72"/>
                      <a:pt x="23" y="61"/>
                      <a:pt x="25" y="65"/>
                    </a:cubicBezTo>
                    <a:cubicBezTo>
                      <a:pt x="27" y="70"/>
                      <a:pt x="25" y="73"/>
                      <a:pt x="30" y="73"/>
                    </a:cubicBezTo>
                    <a:cubicBezTo>
                      <a:pt x="34" y="73"/>
                      <a:pt x="34" y="74"/>
                      <a:pt x="36" y="76"/>
                    </a:cubicBezTo>
                    <a:cubicBezTo>
                      <a:pt x="37" y="78"/>
                      <a:pt x="37" y="80"/>
                      <a:pt x="40" y="79"/>
                    </a:cubicBezTo>
                    <a:cubicBezTo>
                      <a:pt x="43" y="78"/>
                      <a:pt x="44" y="77"/>
                      <a:pt x="47" y="79"/>
                    </a:cubicBezTo>
                    <a:cubicBezTo>
                      <a:pt x="48" y="80"/>
                      <a:pt x="51" y="83"/>
                      <a:pt x="53" y="86"/>
                    </a:cubicBezTo>
                    <a:cubicBezTo>
                      <a:pt x="54" y="84"/>
                      <a:pt x="54" y="82"/>
                      <a:pt x="56" y="82"/>
                    </a:cubicBezTo>
                    <a:cubicBezTo>
                      <a:pt x="59" y="82"/>
                      <a:pt x="58" y="78"/>
                      <a:pt x="62" y="78"/>
                    </a:cubicBezTo>
                    <a:cubicBezTo>
                      <a:pt x="66" y="77"/>
                      <a:pt x="63" y="77"/>
                      <a:pt x="68" y="76"/>
                    </a:cubicBezTo>
                    <a:cubicBezTo>
                      <a:pt x="73" y="75"/>
                      <a:pt x="76" y="72"/>
                      <a:pt x="76" y="72"/>
                    </a:cubicBezTo>
                    <a:cubicBezTo>
                      <a:pt x="76" y="72"/>
                      <a:pt x="82" y="65"/>
                      <a:pt x="86" y="65"/>
                    </a:cubicBezTo>
                    <a:cubicBezTo>
                      <a:pt x="90" y="66"/>
                      <a:pt x="90" y="66"/>
                      <a:pt x="92" y="64"/>
                    </a:cubicBezTo>
                    <a:cubicBezTo>
                      <a:pt x="95" y="61"/>
                      <a:pt x="95" y="58"/>
                      <a:pt x="98" y="58"/>
                    </a:cubicBezTo>
                    <a:cubicBezTo>
                      <a:pt x="102" y="58"/>
                      <a:pt x="102" y="58"/>
                      <a:pt x="104" y="55"/>
                    </a:cubicBezTo>
                    <a:cubicBezTo>
                      <a:pt x="106" y="52"/>
                      <a:pt x="106" y="49"/>
                      <a:pt x="109" y="48"/>
                    </a:cubicBezTo>
                    <a:cubicBezTo>
                      <a:pt x="112" y="48"/>
                      <a:pt x="117" y="45"/>
                      <a:pt x="119" y="46"/>
                    </a:cubicBezTo>
                    <a:cubicBezTo>
                      <a:pt x="121" y="41"/>
                      <a:pt x="123" y="38"/>
                      <a:pt x="124" y="37"/>
                    </a:cubicBezTo>
                    <a:cubicBezTo>
                      <a:pt x="125" y="34"/>
                      <a:pt x="126" y="29"/>
                      <a:pt x="123" y="28"/>
                    </a:cubicBezTo>
                    <a:close/>
                  </a:path>
                </a:pathLst>
              </a:custGeom>
              <a:solidFill>
                <a:srgbClr val="3D004E"/>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10" name="Freeform 98">
                <a:extLst>
                  <a:ext uri="{FF2B5EF4-FFF2-40B4-BE49-F238E27FC236}">
                    <a16:creationId xmlns:a16="http://schemas.microsoft.com/office/drawing/2014/main" id="{CE442972-84E5-44AE-AE2B-8F85BBB397D1}"/>
                  </a:ext>
                </a:extLst>
              </p:cNvPr>
              <p:cNvSpPr>
                <a:spLocks/>
              </p:cNvSpPr>
              <p:nvPr/>
            </p:nvSpPr>
            <p:spPr bwMode="auto">
              <a:xfrm>
                <a:off x="3764373" y="5458643"/>
                <a:ext cx="637744" cy="481124"/>
              </a:xfrm>
              <a:custGeom>
                <a:avLst/>
                <a:gdLst>
                  <a:gd name="T0" fmla="*/ 310 w 122"/>
                  <a:gd name="T1" fmla="*/ 72 h 92"/>
                  <a:gd name="T2" fmla="*/ 291 w 122"/>
                  <a:gd name="T3" fmla="*/ 72 h 92"/>
                  <a:gd name="T4" fmla="*/ 281 w 122"/>
                  <a:gd name="T5" fmla="*/ 64 h 92"/>
                  <a:gd name="T6" fmla="*/ 265 w 122"/>
                  <a:gd name="T7" fmla="*/ 56 h 92"/>
                  <a:gd name="T8" fmla="*/ 251 w 122"/>
                  <a:gd name="T9" fmla="*/ 35 h 92"/>
                  <a:gd name="T10" fmla="*/ 230 w 122"/>
                  <a:gd name="T11" fmla="*/ 67 h 92"/>
                  <a:gd name="T12" fmla="*/ 195 w 122"/>
                  <a:gd name="T13" fmla="*/ 64 h 92"/>
                  <a:gd name="T14" fmla="*/ 184 w 122"/>
                  <a:gd name="T15" fmla="*/ 45 h 92"/>
                  <a:gd name="T16" fmla="*/ 187 w 122"/>
                  <a:gd name="T17" fmla="*/ 24 h 92"/>
                  <a:gd name="T18" fmla="*/ 171 w 122"/>
                  <a:gd name="T19" fmla="*/ 19 h 92"/>
                  <a:gd name="T20" fmla="*/ 128 w 122"/>
                  <a:gd name="T21" fmla="*/ 16 h 92"/>
                  <a:gd name="T22" fmla="*/ 110 w 122"/>
                  <a:gd name="T23" fmla="*/ 35 h 92"/>
                  <a:gd name="T24" fmla="*/ 67 w 122"/>
                  <a:gd name="T25" fmla="*/ 16 h 92"/>
                  <a:gd name="T26" fmla="*/ 29 w 122"/>
                  <a:gd name="T27" fmla="*/ 21 h 92"/>
                  <a:gd name="T28" fmla="*/ 8 w 122"/>
                  <a:gd name="T29" fmla="*/ 40 h 92"/>
                  <a:gd name="T30" fmla="*/ 0 w 122"/>
                  <a:gd name="T31" fmla="*/ 67 h 92"/>
                  <a:gd name="T32" fmla="*/ 8 w 122"/>
                  <a:gd name="T33" fmla="*/ 80 h 92"/>
                  <a:gd name="T34" fmla="*/ 48 w 122"/>
                  <a:gd name="T35" fmla="*/ 104 h 92"/>
                  <a:gd name="T36" fmla="*/ 59 w 122"/>
                  <a:gd name="T37" fmla="*/ 123 h 92"/>
                  <a:gd name="T38" fmla="*/ 51 w 122"/>
                  <a:gd name="T39" fmla="*/ 139 h 92"/>
                  <a:gd name="T40" fmla="*/ 40 w 122"/>
                  <a:gd name="T41" fmla="*/ 150 h 92"/>
                  <a:gd name="T42" fmla="*/ 53 w 122"/>
                  <a:gd name="T43" fmla="*/ 158 h 92"/>
                  <a:gd name="T44" fmla="*/ 61 w 122"/>
                  <a:gd name="T45" fmla="*/ 166 h 92"/>
                  <a:gd name="T46" fmla="*/ 48 w 122"/>
                  <a:gd name="T47" fmla="*/ 179 h 92"/>
                  <a:gd name="T48" fmla="*/ 37 w 122"/>
                  <a:gd name="T49" fmla="*/ 198 h 92"/>
                  <a:gd name="T50" fmla="*/ 48 w 122"/>
                  <a:gd name="T51" fmla="*/ 211 h 92"/>
                  <a:gd name="T52" fmla="*/ 83 w 122"/>
                  <a:gd name="T53" fmla="*/ 214 h 92"/>
                  <a:gd name="T54" fmla="*/ 91 w 122"/>
                  <a:gd name="T55" fmla="*/ 222 h 92"/>
                  <a:gd name="T56" fmla="*/ 88 w 122"/>
                  <a:gd name="T57" fmla="*/ 233 h 92"/>
                  <a:gd name="T58" fmla="*/ 131 w 122"/>
                  <a:gd name="T59" fmla="*/ 227 h 92"/>
                  <a:gd name="T60" fmla="*/ 142 w 122"/>
                  <a:gd name="T61" fmla="*/ 206 h 92"/>
                  <a:gd name="T62" fmla="*/ 139 w 122"/>
                  <a:gd name="T63" fmla="*/ 182 h 92"/>
                  <a:gd name="T64" fmla="*/ 182 w 122"/>
                  <a:gd name="T65" fmla="*/ 185 h 92"/>
                  <a:gd name="T66" fmla="*/ 219 w 122"/>
                  <a:gd name="T67" fmla="*/ 190 h 92"/>
                  <a:gd name="T68" fmla="*/ 246 w 122"/>
                  <a:gd name="T69" fmla="*/ 176 h 92"/>
                  <a:gd name="T70" fmla="*/ 257 w 122"/>
                  <a:gd name="T71" fmla="*/ 163 h 92"/>
                  <a:gd name="T72" fmla="*/ 283 w 122"/>
                  <a:gd name="T73" fmla="*/ 182 h 92"/>
                  <a:gd name="T74" fmla="*/ 289 w 122"/>
                  <a:gd name="T75" fmla="*/ 174 h 92"/>
                  <a:gd name="T76" fmla="*/ 291 w 122"/>
                  <a:gd name="T77" fmla="*/ 166 h 92"/>
                  <a:gd name="T78" fmla="*/ 283 w 122"/>
                  <a:gd name="T79" fmla="*/ 163 h 92"/>
                  <a:gd name="T80" fmla="*/ 273 w 122"/>
                  <a:gd name="T81" fmla="*/ 155 h 92"/>
                  <a:gd name="T82" fmla="*/ 270 w 122"/>
                  <a:gd name="T83" fmla="*/ 144 h 92"/>
                  <a:gd name="T84" fmla="*/ 278 w 122"/>
                  <a:gd name="T85" fmla="*/ 136 h 92"/>
                  <a:gd name="T86" fmla="*/ 281 w 122"/>
                  <a:gd name="T87" fmla="*/ 131 h 92"/>
                  <a:gd name="T88" fmla="*/ 286 w 122"/>
                  <a:gd name="T89" fmla="*/ 142 h 92"/>
                  <a:gd name="T90" fmla="*/ 291 w 122"/>
                  <a:gd name="T91" fmla="*/ 131 h 92"/>
                  <a:gd name="T92" fmla="*/ 302 w 122"/>
                  <a:gd name="T93" fmla="*/ 110 h 92"/>
                  <a:gd name="T94" fmla="*/ 305 w 122"/>
                  <a:gd name="T95" fmla="*/ 96 h 92"/>
                  <a:gd name="T96" fmla="*/ 323 w 122"/>
                  <a:gd name="T97" fmla="*/ 91 h 92"/>
                  <a:gd name="T98" fmla="*/ 326 w 122"/>
                  <a:gd name="T99" fmla="*/ 88 h 92"/>
                  <a:gd name="T100" fmla="*/ 310 w 122"/>
                  <a:gd name="T101" fmla="*/ 72 h 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22" h="92">
                    <a:moveTo>
                      <a:pt x="116" y="27"/>
                    </a:moveTo>
                    <a:cubicBezTo>
                      <a:pt x="113" y="25"/>
                      <a:pt x="113" y="26"/>
                      <a:pt x="109" y="27"/>
                    </a:cubicBezTo>
                    <a:cubicBezTo>
                      <a:pt x="106" y="27"/>
                      <a:pt x="106" y="26"/>
                      <a:pt x="105" y="24"/>
                    </a:cubicBezTo>
                    <a:cubicBezTo>
                      <a:pt x="103" y="21"/>
                      <a:pt x="103" y="21"/>
                      <a:pt x="99" y="21"/>
                    </a:cubicBezTo>
                    <a:cubicBezTo>
                      <a:pt x="94" y="21"/>
                      <a:pt x="96" y="18"/>
                      <a:pt x="94" y="13"/>
                    </a:cubicBezTo>
                    <a:cubicBezTo>
                      <a:pt x="92" y="9"/>
                      <a:pt x="88" y="20"/>
                      <a:pt x="86" y="25"/>
                    </a:cubicBezTo>
                    <a:cubicBezTo>
                      <a:pt x="83" y="29"/>
                      <a:pt x="76" y="26"/>
                      <a:pt x="73" y="24"/>
                    </a:cubicBezTo>
                    <a:cubicBezTo>
                      <a:pt x="69" y="23"/>
                      <a:pt x="69" y="17"/>
                      <a:pt x="69" y="17"/>
                    </a:cubicBezTo>
                    <a:cubicBezTo>
                      <a:pt x="70" y="9"/>
                      <a:pt x="70" y="9"/>
                      <a:pt x="70" y="9"/>
                    </a:cubicBezTo>
                    <a:cubicBezTo>
                      <a:pt x="68" y="9"/>
                      <a:pt x="66" y="8"/>
                      <a:pt x="64" y="7"/>
                    </a:cubicBezTo>
                    <a:cubicBezTo>
                      <a:pt x="61" y="6"/>
                      <a:pt x="53" y="7"/>
                      <a:pt x="48" y="6"/>
                    </a:cubicBezTo>
                    <a:cubicBezTo>
                      <a:pt x="42" y="5"/>
                      <a:pt x="43" y="8"/>
                      <a:pt x="41" y="13"/>
                    </a:cubicBezTo>
                    <a:cubicBezTo>
                      <a:pt x="40" y="18"/>
                      <a:pt x="32" y="11"/>
                      <a:pt x="25" y="6"/>
                    </a:cubicBezTo>
                    <a:cubicBezTo>
                      <a:pt x="18" y="0"/>
                      <a:pt x="16" y="8"/>
                      <a:pt x="11" y="8"/>
                    </a:cubicBezTo>
                    <a:cubicBezTo>
                      <a:pt x="5" y="9"/>
                      <a:pt x="3" y="11"/>
                      <a:pt x="3" y="15"/>
                    </a:cubicBezTo>
                    <a:cubicBezTo>
                      <a:pt x="3" y="19"/>
                      <a:pt x="1" y="25"/>
                      <a:pt x="0" y="25"/>
                    </a:cubicBezTo>
                    <a:cubicBezTo>
                      <a:pt x="0" y="26"/>
                      <a:pt x="1" y="27"/>
                      <a:pt x="3" y="30"/>
                    </a:cubicBezTo>
                    <a:cubicBezTo>
                      <a:pt x="5" y="33"/>
                      <a:pt x="14" y="37"/>
                      <a:pt x="18" y="39"/>
                    </a:cubicBezTo>
                    <a:cubicBezTo>
                      <a:pt x="22" y="41"/>
                      <a:pt x="21" y="43"/>
                      <a:pt x="22" y="46"/>
                    </a:cubicBezTo>
                    <a:cubicBezTo>
                      <a:pt x="23" y="49"/>
                      <a:pt x="22" y="49"/>
                      <a:pt x="19" y="52"/>
                    </a:cubicBezTo>
                    <a:cubicBezTo>
                      <a:pt x="16" y="54"/>
                      <a:pt x="15" y="55"/>
                      <a:pt x="15" y="56"/>
                    </a:cubicBezTo>
                    <a:cubicBezTo>
                      <a:pt x="14" y="58"/>
                      <a:pt x="17" y="59"/>
                      <a:pt x="20" y="59"/>
                    </a:cubicBezTo>
                    <a:cubicBezTo>
                      <a:pt x="23" y="58"/>
                      <a:pt x="22" y="59"/>
                      <a:pt x="23" y="62"/>
                    </a:cubicBezTo>
                    <a:cubicBezTo>
                      <a:pt x="24" y="65"/>
                      <a:pt x="21" y="66"/>
                      <a:pt x="18" y="67"/>
                    </a:cubicBezTo>
                    <a:cubicBezTo>
                      <a:pt x="15" y="68"/>
                      <a:pt x="14" y="71"/>
                      <a:pt x="14" y="74"/>
                    </a:cubicBezTo>
                    <a:cubicBezTo>
                      <a:pt x="14" y="78"/>
                      <a:pt x="16" y="79"/>
                      <a:pt x="18" y="79"/>
                    </a:cubicBezTo>
                    <a:cubicBezTo>
                      <a:pt x="21" y="80"/>
                      <a:pt x="27" y="79"/>
                      <a:pt x="31" y="80"/>
                    </a:cubicBezTo>
                    <a:cubicBezTo>
                      <a:pt x="34" y="80"/>
                      <a:pt x="34" y="82"/>
                      <a:pt x="34" y="83"/>
                    </a:cubicBezTo>
                    <a:cubicBezTo>
                      <a:pt x="34" y="84"/>
                      <a:pt x="34" y="85"/>
                      <a:pt x="33" y="87"/>
                    </a:cubicBezTo>
                    <a:cubicBezTo>
                      <a:pt x="40" y="92"/>
                      <a:pt x="48" y="87"/>
                      <a:pt x="49" y="85"/>
                    </a:cubicBezTo>
                    <a:cubicBezTo>
                      <a:pt x="50" y="83"/>
                      <a:pt x="53" y="79"/>
                      <a:pt x="53" y="77"/>
                    </a:cubicBezTo>
                    <a:cubicBezTo>
                      <a:pt x="53" y="75"/>
                      <a:pt x="52" y="68"/>
                      <a:pt x="52" y="68"/>
                    </a:cubicBezTo>
                    <a:cubicBezTo>
                      <a:pt x="52" y="68"/>
                      <a:pt x="65" y="67"/>
                      <a:pt x="68" y="69"/>
                    </a:cubicBezTo>
                    <a:cubicBezTo>
                      <a:pt x="71" y="70"/>
                      <a:pt x="78" y="71"/>
                      <a:pt x="82" y="71"/>
                    </a:cubicBezTo>
                    <a:cubicBezTo>
                      <a:pt x="86" y="71"/>
                      <a:pt x="90" y="68"/>
                      <a:pt x="92" y="66"/>
                    </a:cubicBezTo>
                    <a:cubicBezTo>
                      <a:pt x="95" y="64"/>
                      <a:pt x="96" y="61"/>
                      <a:pt x="96" y="61"/>
                    </a:cubicBezTo>
                    <a:cubicBezTo>
                      <a:pt x="106" y="68"/>
                      <a:pt x="106" y="68"/>
                      <a:pt x="106" y="68"/>
                    </a:cubicBezTo>
                    <a:cubicBezTo>
                      <a:pt x="107" y="67"/>
                      <a:pt x="107" y="66"/>
                      <a:pt x="108" y="65"/>
                    </a:cubicBezTo>
                    <a:cubicBezTo>
                      <a:pt x="109" y="64"/>
                      <a:pt x="110" y="63"/>
                      <a:pt x="109" y="62"/>
                    </a:cubicBezTo>
                    <a:cubicBezTo>
                      <a:pt x="108" y="62"/>
                      <a:pt x="108" y="62"/>
                      <a:pt x="106" y="61"/>
                    </a:cubicBezTo>
                    <a:cubicBezTo>
                      <a:pt x="104" y="60"/>
                      <a:pt x="103" y="60"/>
                      <a:pt x="102" y="58"/>
                    </a:cubicBezTo>
                    <a:cubicBezTo>
                      <a:pt x="102" y="56"/>
                      <a:pt x="101" y="56"/>
                      <a:pt x="101" y="54"/>
                    </a:cubicBezTo>
                    <a:cubicBezTo>
                      <a:pt x="102" y="53"/>
                      <a:pt x="103" y="52"/>
                      <a:pt x="104" y="51"/>
                    </a:cubicBezTo>
                    <a:cubicBezTo>
                      <a:pt x="104" y="51"/>
                      <a:pt x="104" y="45"/>
                      <a:pt x="105" y="49"/>
                    </a:cubicBezTo>
                    <a:cubicBezTo>
                      <a:pt x="106" y="52"/>
                      <a:pt x="105" y="51"/>
                      <a:pt x="107" y="53"/>
                    </a:cubicBezTo>
                    <a:cubicBezTo>
                      <a:pt x="109" y="55"/>
                      <a:pt x="109" y="50"/>
                      <a:pt x="109" y="49"/>
                    </a:cubicBezTo>
                    <a:cubicBezTo>
                      <a:pt x="110" y="47"/>
                      <a:pt x="113" y="43"/>
                      <a:pt x="113" y="41"/>
                    </a:cubicBezTo>
                    <a:cubicBezTo>
                      <a:pt x="113" y="39"/>
                      <a:pt x="112" y="37"/>
                      <a:pt x="114" y="36"/>
                    </a:cubicBezTo>
                    <a:cubicBezTo>
                      <a:pt x="115" y="34"/>
                      <a:pt x="119" y="35"/>
                      <a:pt x="121" y="34"/>
                    </a:cubicBezTo>
                    <a:cubicBezTo>
                      <a:pt x="121" y="34"/>
                      <a:pt x="122" y="34"/>
                      <a:pt x="122" y="33"/>
                    </a:cubicBezTo>
                    <a:cubicBezTo>
                      <a:pt x="120" y="31"/>
                      <a:pt x="117" y="28"/>
                      <a:pt x="116" y="27"/>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11" name="Freeform 99">
                <a:extLst>
                  <a:ext uri="{FF2B5EF4-FFF2-40B4-BE49-F238E27FC236}">
                    <a16:creationId xmlns:a16="http://schemas.microsoft.com/office/drawing/2014/main" id="{57DEA161-F810-41E1-A66A-00F32AA17964}"/>
                  </a:ext>
                </a:extLst>
              </p:cNvPr>
              <p:cNvSpPr>
                <a:spLocks/>
              </p:cNvSpPr>
              <p:nvPr/>
            </p:nvSpPr>
            <p:spPr bwMode="auto">
              <a:xfrm>
                <a:off x="3764373" y="5777436"/>
                <a:ext cx="622094" cy="334440"/>
              </a:xfrm>
              <a:custGeom>
                <a:avLst/>
                <a:gdLst>
                  <a:gd name="T0" fmla="*/ 310 w 119"/>
                  <a:gd name="T1" fmla="*/ 102 h 64"/>
                  <a:gd name="T2" fmla="*/ 297 w 119"/>
                  <a:gd name="T3" fmla="*/ 80 h 64"/>
                  <a:gd name="T4" fmla="*/ 286 w 119"/>
                  <a:gd name="T5" fmla="*/ 61 h 64"/>
                  <a:gd name="T6" fmla="*/ 283 w 119"/>
                  <a:gd name="T7" fmla="*/ 43 h 64"/>
                  <a:gd name="T8" fmla="*/ 283 w 119"/>
                  <a:gd name="T9" fmla="*/ 24 h 64"/>
                  <a:gd name="T10" fmla="*/ 283 w 119"/>
                  <a:gd name="T11" fmla="*/ 19 h 64"/>
                  <a:gd name="T12" fmla="*/ 257 w 119"/>
                  <a:gd name="T13" fmla="*/ 0 h 64"/>
                  <a:gd name="T14" fmla="*/ 246 w 119"/>
                  <a:gd name="T15" fmla="*/ 13 h 64"/>
                  <a:gd name="T16" fmla="*/ 219 w 119"/>
                  <a:gd name="T17" fmla="*/ 27 h 64"/>
                  <a:gd name="T18" fmla="*/ 182 w 119"/>
                  <a:gd name="T19" fmla="*/ 21 h 64"/>
                  <a:gd name="T20" fmla="*/ 139 w 119"/>
                  <a:gd name="T21" fmla="*/ 19 h 64"/>
                  <a:gd name="T22" fmla="*/ 142 w 119"/>
                  <a:gd name="T23" fmla="*/ 43 h 64"/>
                  <a:gd name="T24" fmla="*/ 131 w 119"/>
                  <a:gd name="T25" fmla="*/ 64 h 64"/>
                  <a:gd name="T26" fmla="*/ 88 w 119"/>
                  <a:gd name="T27" fmla="*/ 69 h 64"/>
                  <a:gd name="T28" fmla="*/ 88 w 119"/>
                  <a:gd name="T29" fmla="*/ 72 h 64"/>
                  <a:gd name="T30" fmla="*/ 77 w 119"/>
                  <a:gd name="T31" fmla="*/ 75 h 64"/>
                  <a:gd name="T32" fmla="*/ 45 w 119"/>
                  <a:gd name="T33" fmla="*/ 91 h 64"/>
                  <a:gd name="T34" fmla="*/ 24 w 119"/>
                  <a:gd name="T35" fmla="*/ 99 h 64"/>
                  <a:gd name="T36" fmla="*/ 5 w 119"/>
                  <a:gd name="T37" fmla="*/ 99 h 64"/>
                  <a:gd name="T38" fmla="*/ 5 w 119"/>
                  <a:gd name="T39" fmla="*/ 99 h 64"/>
                  <a:gd name="T40" fmla="*/ 8 w 119"/>
                  <a:gd name="T41" fmla="*/ 118 h 64"/>
                  <a:gd name="T42" fmla="*/ 24 w 119"/>
                  <a:gd name="T43" fmla="*/ 136 h 64"/>
                  <a:gd name="T44" fmla="*/ 40 w 119"/>
                  <a:gd name="T45" fmla="*/ 139 h 64"/>
                  <a:gd name="T46" fmla="*/ 48 w 119"/>
                  <a:gd name="T47" fmla="*/ 147 h 64"/>
                  <a:gd name="T48" fmla="*/ 59 w 119"/>
                  <a:gd name="T49" fmla="*/ 152 h 64"/>
                  <a:gd name="T50" fmla="*/ 64 w 119"/>
                  <a:gd name="T51" fmla="*/ 168 h 64"/>
                  <a:gd name="T52" fmla="*/ 86 w 119"/>
                  <a:gd name="T53" fmla="*/ 160 h 64"/>
                  <a:gd name="T54" fmla="*/ 102 w 119"/>
                  <a:gd name="T55" fmla="*/ 152 h 64"/>
                  <a:gd name="T56" fmla="*/ 112 w 119"/>
                  <a:gd name="T57" fmla="*/ 144 h 64"/>
                  <a:gd name="T58" fmla="*/ 150 w 119"/>
                  <a:gd name="T59" fmla="*/ 158 h 64"/>
                  <a:gd name="T60" fmla="*/ 174 w 119"/>
                  <a:gd name="T61" fmla="*/ 166 h 64"/>
                  <a:gd name="T62" fmla="*/ 203 w 119"/>
                  <a:gd name="T63" fmla="*/ 166 h 64"/>
                  <a:gd name="T64" fmla="*/ 227 w 119"/>
                  <a:gd name="T65" fmla="*/ 152 h 64"/>
                  <a:gd name="T66" fmla="*/ 241 w 119"/>
                  <a:gd name="T67" fmla="*/ 142 h 64"/>
                  <a:gd name="T68" fmla="*/ 259 w 119"/>
                  <a:gd name="T69" fmla="*/ 128 h 64"/>
                  <a:gd name="T70" fmla="*/ 278 w 119"/>
                  <a:gd name="T71" fmla="*/ 131 h 64"/>
                  <a:gd name="T72" fmla="*/ 313 w 119"/>
                  <a:gd name="T73" fmla="*/ 142 h 64"/>
                  <a:gd name="T74" fmla="*/ 313 w 119"/>
                  <a:gd name="T75" fmla="*/ 126 h 64"/>
                  <a:gd name="T76" fmla="*/ 310 w 119"/>
                  <a:gd name="T77" fmla="*/ 102 h 64"/>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19" h="64">
                    <a:moveTo>
                      <a:pt x="116" y="38"/>
                    </a:moveTo>
                    <a:cubicBezTo>
                      <a:pt x="114" y="36"/>
                      <a:pt x="112" y="32"/>
                      <a:pt x="111" y="30"/>
                    </a:cubicBezTo>
                    <a:cubicBezTo>
                      <a:pt x="110" y="28"/>
                      <a:pt x="108" y="25"/>
                      <a:pt x="107" y="23"/>
                    </a:cubicBezTo>
                    <a:cubicBezTo>
                      <a:pt x="106" y="21"/>
                      <a:pt x="106" y="17"/>
                      <a:pt x="106" y="16"/>
                    </a:cubicBezTo>
                    <a:cubicBezTo>
                      <a:pt x="106" y="14"/>
                      <a:pt x="105" y="12"/>
                      <a:pt x="106" y="9"/>
                    </a:cubicBezTo>
                    <a:cubicBezTo>
                      <a:pt x="106" y="8"/>
                      <a:pt x="106" y="7"/>
                      <a:pt x="106" y="7"/>
                    </a:cubicBezTo>
                    <a:cubicBezTo>
                      <a:pt x="96" y="0"/>
                      <a:pt x="96" y="0"/>
                      <a:pt x="96" y="0"/>
                    </a:cubicBezTo>
                    <a:cubicBezTo>
                      <a:pt x="96" y="0"/>
                      <a:pt x="95" y="3"/>
                      <a:pt x="92" y="5"/>
                    </a:cubicBezTo>
                    <a:cubicBezTo>
                      <a:pt x="90" y="7"/>
                      <a:pt x="86" y="10"/>
                      <a:pt x="82" y="10"/>
                    </a:cubicBezTo>
                    <a:cubicBezTo>
                      <a:pt x="78" y="10"/>
                      <a:pt x="71" y="9"/>
                      <a:pt x="68" y="8"/>
                    </a:cubicBezTo>
                    <a:cubicBezTo>
                      <a:pt x="65" y="6"/>
                      <a:pt x="52" y="7"/>
                      <a:pt x="52" y="7"/>
                    </a:cubicBezTo>
                    <a:cubicBezTo>
                      <a:pt x="52" y="7"/>
                      <a:pt x="53" y="14"/>
                      <a:pt x="53" y="16"/>
                    </a:cubicBezTo>
                    <a:cubicBezTo>
                      <a:pt x="53" y="18"/>
                      <a:pt x="50" y="22"/>
                      <a:pt x="49" y="24"/>
                    </a:cubicBezTo>
                    <a:cubicBezTo>
                      <a:pt x="48" y="26"/>
                      <a:pt x="40" y="31"/>
                      <a:pt x="33" y="26"/>
                    </a:cubicBezTo>
                    <a:cubicBezTo>
                      <a:pt x="33" y="27"/>
                      <a:pt x="33" y="27"/>
                      <a:pt x="33" y="27"/>
                    </a:cubicBezTo>
                    <a:cubicBezTo>
                      <a:pt x="33" y="27"/>
                      <a:pt x="31" y="28"/>
                      <a:pt x="29" y="28"/>
                    </a:cubicBezTo>
                    <a:cubicBezTo>
                      <a:pt x="28" y="27"/>
                      <a:pt x="18" y="33"/>
                      <a:pt x="17" y="34"/>
                    </a:cubicBezTo>
                    <a:cubicBezTo>
                      <a:pt x="16" y="35"/>
                      <a:pt x="10" y="37"/>
                      <a:pt x="9" y="37"/>
                    </a:cubicBezTo>
                    <a:cubicBezTo>
                      <a:pt x="7" y="36"/>
                      <a:pt x="2" y="37"/>
                      <a:pt x="2" y="37"/>
                    </a:cubicBezTo>
                    <a:cubicBezTo>
                      <a:pt x="2" y="37"/>
                      <a:pt x="2" y="37"/>
                      <a:pt x="2" y="37"/>
                    </a:cubicBezTo>
                    <a:cubicBezTo>
                      <a:pt x="2" y="41"/>
                      <a:pt x="0" y="39"/>
                      <a:pt x="3" y="44"/>
                    </a:cubicBezTo>
                    <a:cubicBezTo>
                      <a:pt x="5" y="50"/>
                      <a:pt x="7" y="49"/>
                      <a:pt x="9" y="51"/>
                    </a:cubicBezTo>
                    <a:cubicBezTo>
                      <a:pt x="11" y="52"/>
                      <a:pt x="14" y="49"/>
                      <a:pt x="15" y="52"/>
                    </a:cubicBezTo>
                    <a:cubicBezTo>
                      <a:pt x="16" y="55"/>
                      <a:pt x="16" y="55"/>
                      <a:pt x="18" y="55"/>
                    </a:cubicBezTo>
                    <a:cubicBezTo>
                      <a:pt x="19" y="55"/>
                      <a:pt x="21" y="53"/>
                      <a:pt x="22" y="57"/>
                    </a:cubicBezTo>
                    <a:cubicBezTo>
                      <a:pt x="22" y="62"/>
                      <a:pt x="21" y="63"/>
                      <a:pt x="24" y="63"/>
                    </a:cubicBezTo>
                    <a:cubicBezTo>
                      <a:pt x="28" y="62"/>
                      <a:pt x="29" y="61"/>
                      <a:pt x="32" y="60"/>
                    </a:cubicBezTo>
                    <a:cubicBezTo>
                      <a:pt x="35" y="59"/>
                      <a:pt x="37" y="58"/>
                      <a:pt x="38" y="57"/>
                    </a:cubicBezTo>
                    <a:cubicBezTo>
                      <a:pt x="40" y="56"/>
                      <a:pt x="37" y="52"/>
                      <a:pt x="42" y="54"/>
                    </a:cubicBezTo>
                    <a:cubicBezTo>
                      <a:pt x="47" y="56"/>
                      <a:pt x="52" y="56"/>
                      <a:pt x="56" y="59"/>
                    </a:cubicBezTo>
                    <a:cubicBezTo>
                      <a:pt x="60" y="61"/>
                      <a:pt x="62" y="60"/>
                      <a:pt x="65" y="62"/>
                    </a:cubicBezTo>
                    <a:cubicBezTo>
                      <a:pt x="68" y="64"/>
                      <a:pt x="73" y="63"/>
                      <a:pt x="76" y="62"/>
                    </a:cubicBezTo>
                    <a:cubicBezTo>
                      <a:pt x="79" y="60"/>
                      <a:pt x="83" y="58"/>
                      <a:pt x="85" y="57"/>
                    </a:cubicBezTo>
                    <a:cubicBezTo>
                      <a:pt x="87" y="56"/>
                      <a:pt x="86" y="54"/>
                      <a:pt x="90" y="53"/>
                    </a:cubicBezTo>
                    <a:cubicBezTo>
                      <a:pt x="94" y="52"/>
                      <a:pt x="93" y="47"/>
                      <a:pt x="97" y="48"/>
                    </a:cubicBezTo>
                    <a:cubicBezTo>
                      <a:pt x="101" y="49"/>
                      <a:pt x="98" y="48"/>
                      <a:pt x="104" y="49"/>
                    </a:cubicBezTo>
                    <a:cubicBezTo>
                      <a:pt x="109" y="50"/>
                      <a:pt x="114" y="51"/>
                      <a:pt x="117" y="53"/>
                    </a:cubicBezTo>
                    <a:cubicBezTo>
                      <a:pt x="117" y="53"/>
                      <a:pt x="117" y="51"/>
                      <a:pt x="117" y="47"/>
                    </a:cubicBezTo>
                    <a:cubicBezTo>
                      <a:pt x="117" y="44"/>
                      <a:pt x="119" y="41"/>
                      <a:pt x="116" y="38"/>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12" name="Freeform 100">
                <a:extLst>
                  <a:ext uri="{FF2B5EF4-FFF2-40B4-BE49-F238E27FC236}">
                    <a16:creationId xmlns:a16="http://schemas.microsoft.com/office/drawing/2014/main" id="{D3FBC79B-96F6-4CDB-A3CD-1A514BCCBE82}"/>
                  </a:ext>
                </a:extLst>
              </p:cNvPr>
              <p:cNvSpPr>
                <a:spLocks/>
              </p:cNvSpPr>
              <p:nvPr/>
            </p:nvSpPr>
            <p:spPr bwMode="auto">
              <a:xfrm>
                <a:off x="5288307" y="4529643"/>
                <a:ext cx="643613" cy="537842"/>
              </a:xfrm>
              <a:custGeom>
                <a:avLst/>
                <a:gdLst>
                  <a:gd name="T0" fmla="*/ 318 w 123"/>
                  <a:gd name="T1" fmla="*/ 120 h 103"/>
                  <a:gd name="T2" fmla="*/ 329 w 123"/>
                  <a:gd name="T3" fmla="*/ 99 h 103"/>
                  <a:gd name="T4" fmla="*/ 318 w 123"/>
                  <a:gd name="T5" fmla="*/ 80 h 103"/>
                  <a:gd name="T6" fmla="*/ 302 w 123"/>
                  <a:gd name="T7" fmla="*/ 61 h 103"/>
                  <a:gd name="T8" fmla="*/ 273 w 123"/>
                  <a:gd name="T9" fmla="*/ 56 h 103"/>
                  <a:gd name="T10" fmla="*/ 259 w 123"/>
                  <a:gd name="T11" fmla="*/ 35 h 103"/>
                  <a:gd name="T12" fmla="*/ 254 w 123"/>
                  <a:gd name="T13" fmla="*/ 24 h 103"/>
                  <a:gd name="T14" fmla="*/ 241 w 123"/>
                  <a:gd name="T15" fmla="*/ 19 h 103"/>
                  <a:gd name="T16" fmla="*/ 227 w 123"/>
                  <a:gd name="T17" fmla="*/ 8 h 103"/>
                  <a:gd name="T18" fmla="*/ 230 w 123"/>
                  <a:gd name="T19" fmla="*/ 5 h 103"/>
                  <a:gd name="T20" fmla="*/ 219 w 123"/>
                  <a:gd name="T21" fmla="*/ 3 h 103"/>
                  <a:gd name="T22" fmla="*/ 209 w 123"/>
                  <a:gd name="T23" fmla="*/ 3 h 103"/>
                  <a:gd name="T24" fmla="*/ 198 w 123"/>
                  <a:gd name="T25" fmla="*/ 11 h 103"/>
                  <a:gd name="T26" fmla="*/ 187 w 123"/>
                  <a:gd name="T27" fmla="*/ 8 h 103"/>
                  <a:gd name="T28" fmla="*/ 171 w 123"/>
                  <a:gd name="T29" fmla="*/ 3 h 103"/>
                  <a:gd name="T30" fmla="*/ 163 w 123"/>
                  <a:gd name="T31" fmla="*/ 3 h 103"/>
                  <a:gd name="T32" fmla="*/ 147 w 123"/>
                  <a:gd name="T33" fmla="*/ 24 h 103"/>
                  <a:gd name="T34" fmla="*/ 163 w 123"/>
                  <a:gd name="T35" fmla="*/ 27 h 103"/>
                  <a:gd name="T36" fmla="*/ 177 w 123"/>
                  <a:gd name="T37" fmla="*/ 35 h 103"/>
                  <a:gd name="T38" fmla="*/ 185 w 123"/>
                  <a:gd name="T39" fmla="*/ 48 h 103"/>
                  <a:gd name="T40" fmla="*/ 171 w 123"/>
                  <a:gd name="T41" fmla="*/ 64 h 103"/>
                  <a:gd name="T42" fmla="*/ 150 w 123"/>
                  <a:gd name="T43" fmla="*/ 69 h 103"/>
                  <a:gd name="T44" fmla="*/ 112 w 123"/>
                  <a:gd name="T45" fmla="*/ 72 h 103"/>
                  <a:gd name="T46" fmla="*/ 104 w 123"/>
                  <a:gd name="T47" fmla="*/ 85 h 103"/>
                  <a:gd name="T48" fmla="*/ 91 w 123"/>
                  <a:gd name="T49" fmla="*/ 99 h 103"/>
                  <a:gd name="T50" fmla="*/ 78 w 123"/>
                  <a:gd name="T51" fmla="*/ 104 h 103"/>
                  <a:gd name="T52" fmla="*/ 72 w 123"/>
                  <a:gd name="T53" fmla="*/ 125 h 103"/>
                  <a:gd name="T54" fmla="*/ 59 w 123"/>
                  <a:gd name="T55" fmla="*/ 133 h 103"/>
                  <a:gd name="T56" fmla="*/ 43 w 123"/>
                  <a:gd name="T57" fmla="*/ 142 h 103"/>
                  <a:gd name="T58" fmla="*/ 43 w 123"/>
                  <a:gd name="T59" fmla="*/ 163 h 103"/>
                  <a:gd name="T60" fmla="*/ 40 w 123"/>
                  <a:gd name="T61" fmla="*/ 179 h 103"/>
                  <a:gd name="T62" fmla="*/ 21 w 123"/>
                  <a:gd name="T63" fmla="*/ 187 h 103"/>
                  <a:gd name="T64" fmla="*/ 3 w 123"/>
                  <a:gd name="T65" fmla="*/ 187 h 103"/>
                  <a:gd name="T66" fmla="*/ 8 w 123"/>
                  <a:gd name="T67" fmla="*/ 206 h 103"/>
                  <a:gd name="T68" fmla="*/ 29 w 123"/>
                  <a:gd name="T69" fmla="*/ 222 h 103"/>
                  <a:gd name="T70" fmla="*/ 43 w 123"/>
                  <a:gd name="T71" fmla="*/ 235 h 103"/>
                  <a:gd name="T72" fmla="*/ 48 w 123"/>
                  <a:gd name="T73" fmla="*/ 254 h 103"/>
                  <a:gd name="T74" fmla="*/ 48 w 123"/>
                  <a:gd name="T75" fmla="*/ 272 h 103"/>
                  <a:gd name="T76" fmla="*/ 83 w 123"/>
                  <a:gd name="T77" fmla="*/ 270 h 103"/>
                  <a:gd name="T78" fmla="*/ 78 w 123"/>
                  <a:gd name="T79" fmla="*/ 254 h 103"/>
                  <a:gd name="T80" fmla="*/ 83 w 123"/>
                  <a:gd name="T81" fmla="*/ 235 h 103"/>
                  <a:gd name="T82" fmla="*/ 99 w 123"/>
                  <a:gd name="T83" fmla="*/ 251 h 103"/>
                  <a:gd name="T84" fmla="*/ 102 w 123"/>
                  <a:gd name="T85" fmla="*/ 222 h 103"/>
                  <a:gd name="T86" fmla="*/ 120 w 123"/>
                  <a:gd name="T87" fmla="*/ 192 h 103"/>
                  <a:gd name="T88" fmla="*/ 144 w 123"/>
                  <a:gd name="T89" fmla="*/ 187 h 103"/>
                  <a:gd name="T90" fmla="*/ 158 w 123"/>
                  <a:gd name="T91" fmla="*/ 195 h 103"/>
                  <a:gd name="T92" fmla="*/ 177 w 123"/>
                  <a:gd name="T93" fmla="*/ 190 h 103"/>
                  <a:gd name="T94" fmla="*/ 195 w 123"/>
                  <a:gd name="T95" fmla="*/ 174 h 103"/>
                  <a:gd name="T96" fmla="*/ 206 w 123"/>
                  <a:gd name="T97" fmla="*/ 179 h 103"/>
                  <a:gd name="T98" fmla="*/ 222 w 123"/>
                  <a:gd name="T99" fmla="*/ 190 h 103"/>
                  <a:gd name="T100" fmla="*/ 254 w 123"/>
                  <a:gd name="T101" fmla="*/ 171 h 103"/>
                  <a:gd name="T102" fmla="*/ 270 w 123"/>
                  <a:gd name="T103" fmla="*/ 144 h 103"/>
                  <a:gd name="T104" fmla="*/ 300 w 123"/>
                  <a:gd name="T105" fmla="*/ 128 h 103"/>
                  <a:gd name="T106" fmla="*/ 316 w 123"/>
                  <a:gd name="T107" fmla="*/ 123 h 103"/>
                  <a:gd name="T108" fmla="*/ 318 w 123"/>
                  <a:gd name="T109" fmla="*/ 120 h 10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23" h="103">
                    <a:moveTo>
                      <a:pt x="119" y="45"/>
                    </a:moveTo>
                    <a:cubicBezTo>
                      <a:pt x="121" y="42"/>
                      <a:pt x="123" y="39"/>
                      <a:pt x="123" y="37"/>
                    </a:cubicBezTo>
                    <a:cubicBezTo>
                      <a:pt x="123" y="36"/>
                      <a:pt x="122" y="33"/>
                      <a:pt x="119" y="30"/>
                    </a:cubicBezTo>
                    <a:cubicBezTo>
                      <a:pt x="116" y="26"/>
                      <a:pt x="116" y="23"/>
                      <a:pt x="113" y="23"/>
                    </a:cubicBezTo>
                    <a:cubicBezTo>
                      <a:pt x="109" y="23"/>
                      <a:pt x="104" y="25"/>
                      <a:pt x="102" y="21"/>
                    </a:cubicBezTo>
                    <a:cubicBezTo>
                      <a:pt x="99" y="17"/>
                      <a:pt x="98" y="15"/>
                      <a:pt x="97" y="13"/>
                    </a:cubicBezTo>
                    <a:cubicBezTo>
                      <a:pt x="97" y="11"/>
                      <a:pt x="98" y="9"/>
                      <a:pt x="95" y="9"/>
                    </a:cubicBezTo>
                    <a:cubicBezTo>
                      <a:pt x="92" y="9"/>
                      <a:pt x="91" y="8"/>
                      <a:pt x="90" y="7"/>
                    </a:cubicBezTo>
                    <a:cubicBezTo>
                      <a:pt x="89" y="5"/>
                      <a:pt x="85" y="3"/>
                      <a:pt x="85" y="3"/>
                    </a:cubicBezTo>
                    <a:cubicBezTo>
                      <a:pt x="86" y="2"/>
                      <a:pt x="86" y="2"/>
                      <a:pt x="86" y="2"/>
                    </a:cubicBezTo>
                    <a:cubicBezTo>
                      <a:pt x="86" y="2"/>
                      <a:pt x="82" y="1"/>
                      <a:pt x="82" y="1"/>
                    </a:cubicBezTo>
                    <a:cubicBezTo>
                      <a:pt x="81" y="1"/>
                      <a:pt x="78" y="0"/>
                      <a:pt x="78" y="1"/>
                    </a:cubicBezTo>
                    <a:cubicBezTo>
                      <a:pt x="77" y="2"/>
                      <a:pt x="74" y="4"/>
                      <a:pt x="74" y="4"/>
                    </a:cubicBezTo>
                    <a:cubicBezTo>
                      <a:pt x="74" y="4"/>
                      <a:pt x="71" y="4"/>
                      <a:pt x="70" y="3"/>
                    </a:cubicBezTo>
                    <a:cubicBezTo>
                      <a:pt x="69" y="3"/>
                      <a:pt x="65" y="2"/>
                      <a:pt x="64" y="1"/>
                    </a:cubicBezTo>
                    <a:cubicBezTo>
                      <a:pt x="63" y="1"/>
                      <a:pt x="63" y="0"/>
                      <a:pt x="61" y="1"/>
                    </a:cubicBezTo>
                    <a:cubicBezTo>
                      <a:pt x="58" y="1"/>
                      <a:pt x="52" y="8"/>
                      <a:pt x="55" y="9"/>
                    </a:cubicBezTo>
                    <a:cubicBezTo>
                      <a:pt x="57" y="10"/>
                      <a:pt x="59" y="10"/>
                      <a:pt x="61" y="10"/>
                    </a:cubicBezTo>
                    <a:cubicBezTo>
                      <a:pt x="64" y="11"/>
                      <a:pt x="65" y="11"/>
                      <a:pt x="66" y="13"/>
                    </a:cubicBezTo>
                    <a:cubicBezTo>
                      <a:pt x="67" y="15"/>
                      <a:pt x="69" y="16"/>
                      <a:pt x="69" y="18"/>
                    </a:cubicBezTo>
                    <a:cubicBezTo>
                      <a:pt x="68" y="20"/>
                      <a:pt x="66" y="21"/>
                      <a:pt x="64" y="24"/>
                    </a:cubicBezTo>
                    <a:cubicBezTo>
                      <a:pt x="62" y="26"/>
                      <a:pt x="59" y="25"/>
                      <a:pt x="56" y="26"/>
                    </a:cubicBezTo>
                    <a:cubicBezTo>
                      <a:pt x="52" y="26"/>
                      <a:pt x="43" y="26"/>
                      <a:pt x="42" y="27"/>
                    </a:cubicBezTo>
                    <a:cubicBezTo>
                      <a:pt x="41" y="29"/>
                      <a:pt x="40" y="29"/>
                      <a:pt x="39" y="32"/>
                    </a:cubicBezTo>
                    <a:cubicBezTo>
                      <a:pt x="38" y="36"/>
                      <a:pt x="36" y="37"/>
                      <a:pt x="34" y="37"/>
                    </a:cubicBezTo>
                    <a:cubicBezTo>
                      <a:pt x="31" y="37"/>
                      <a:pt x="31" y="34"/>
                      <a:pt x="29" y="39"/>
                    </a:cubicBezTo>
                    <a:cubicBezTo>
                      <a:pt x="28" y="44"/>
                      <a:pt x="28" y="47"/>
                      <a:pt x="27" y="47"/>
                    </a:cubicBezTo>
                    <a:cubicBezTo>
                      <a:pt x="26" y="47"/>
                      <a:pt x="23" y="49"/>
                      <a:pt x="22" y="50"/>
                    </a:cubicBezTo>
                    <a:cubicBezTo>
                      <a:pt x="20" y="51"/>
                      <a:pt x="16" y="50"/>
                      <a:pt x="16" y="53"/>
                    </a:cubicBezTo>
                    <a:cubicBezTo>
                      <a:pt x="15" y="56"/>
                      <a:pt x="15" y="58"/>
                      <a:pt x="16" y="61"/>
                    </a:cubicBezTo>
                    <a:cubicBezTo>
                      <a:pt x="16" y="63"/>
                      <a:pt x="18" y="65"/>
                      <a:pt x="15" y="67"/>
                    </a:cubicBezTo>
                    <a:cubicBezTo>
                      <a:pt x="13" y="70"/>
                      <a:pt x="10" y="70"/>
                      <a:pt x="8" y="70"/>
                    </a:cubicBezTo>
                    <a:cubicBezTo>
                      <a:pt x="6" y="70"/>
                      <a:pt x="2" y="69"/>
                      <a:pt x="1" y="70"/>
                    </a:cubicBezTo>
                    <a:cubicBezTo>
                      <a:pt x="1" y="72"/>
                      <a:pt x="0" y="76"/>
                      <a:pt x="3" y="77"/>
                    </a:cubicBezTo>
                    <a:cubicBezTo>
                      <a:pt x="7" y="77"/>
                      <a:pt x="9" y="82"/>
                      <a:pt x="11" y="83"/>
                    </a:cubicBezTo>
                    <a:cubicBezTo>
                      <a:pt x="13" y="85"/>
                      <a:pt x="16" y="84"/>
                      <a:pt x="16" y="88"/>
                    </a:cubicBezTo>
                    <a:cubicBezTo>
                      <a:pt x="17" y="91"/>
                      <a:pt x="18" y="93"/>
                      <a:pt x="18" y="95"/>
                    </a:cubicBezTo>
                    <a:cubicBezTo>
                      <a:pt x="19" y="97"/>
                      <a:pt x="18" y="102"/>
                      <a:pt x="18" y="102"/>
                    </a:cubicBezTo>
                    <a:cubicBezTo>
                      <a:pt x="21" y="103"/>
                      <a:pt x="28" y="101"/>
                      <a:pt x="31" y="101"/>
                    </a:cubicBezTo>
                    <a:cubicBezTo>
                      <a:pt x="33" y="100"/>
                      <a:pt x="31" y="98"/>
                      <a:pt x="29" y="95"/>
                    </a:cubicBezTo>
                    <a:cubicBezTo>
                      <a:pt x="26" y="92"/>
                      <a:pt x="28" y="89"/>
                      <a:pt x="31" y="88"/>
                    </a:cubicBezTo>
                    <a:cubicBezTo>
                      <a:pt x="33" y="87"/>
                      <a:pt x="35" y="93"/>
                      <a:pt x="37" y="94"/>
                    </a:cubicBezTo>
                    <a:cubicBezTo>
                      <a:pt x="39" y="94"/>
                      <a:pt x="38" y="89"/>
                      <a:pt x="38" y="83"/>
                    </a:cubicBezTo>
                    <a:cubicBezTo>
                      <a:pt x="38" y="78"/>
                      <a:pt x="42" y="75"/>
                      <a:pt x="45" y="72"/>
                    </a:cubicBezTo>
                    <a:cubicBezTo>
                      <a:pt x="47" y="70"/>
                      <a:pt x="52" y="69"/>
                      <a:pt x="54" y="70"/>
                    </a:cubicBezTo>
                    <a:cubicBezTo>
                      <a:pt x="57" y="71"/>
                      <a:pt x="57" y="74"/>
                      <a:pt x="59" y="73"/>
                    </a:cubicBezTo>
                    <a:cubicBezTo>
                      <a:pt x="61" y="72"/>
                      <a:pt x="66" y="71"/>
                      <a:pt x="66" y="71"/>
                    </a:cubicBezTo>
                    <a:cubicBezTo>
                      <a:pt x="66" y="71"/>
                      <a:pt x="72" y="67"/>
                      <a:pt x="73" y="65"/>
                    </a:cubicBezTo>
                    <a:cubicBezTo>
                      <a:pt x="74" y="63"/>
                      <a:pt x="77" y="67"/>
                      <a:pt x="77" y="67"/>
                    </a:cubicBezTo>
                    <a:cubicBezTo>
                      <a:pt x="83" y="71"/>
                      <a:pt x="83" y="71"/>
                      <a:pt x="83" y="71"/>
                    </a:cubicBezTo>
                    <a:cubicBezTo>
                      <a:pt x="83" y="71"/>
                      <a:pt x="92" y="68"/>
                      <a:pt x="95" y="64"/>
                    </a:cubicBezTo>
                    <a:cubicBezTo>
                      <a:pt x="99" y="60"/>
                      <a:pt x="99" y="53"/>
                      <a:pt x="101" y="54"/>
                    </a:cubicBezTo>
                    <a:cubicBezTo>
                      <a:pt x="103" y="55"/>
                      <a:pt x="106" y="53"/>
                      <a:pt x="112" y="48"/>
                    </a:cubicBezTo>
                    <a:cubicBezTo>
                      <a:pt x="114" y="47"/>
                      <a:pt x="116" y="46"/>
                      <a:pt x="118" y="46"/>
                    </a:cubicBezTo>
                    <a:cubicBezTo>
                      <a:pt x="118" y="46"/>
                      <a:pt x="119" y="46"/>
                      <a:pt x="119" y="45"/>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13" name="Freeform 101">
                <a:extLst>
                  <a:ext uri="{FF2B5EF4-FFF2-40B4-BE49-F238E27FC236}">
                    <a16:creationId xmlns:a16="http://schemas.microsoft.com/office/drawing/2014/main" id="{4997543C-DF88-4491-80A5-01B93C6074CD}"/>
                  </a:ext>
                </a:extLst>
              </p:cNvPr>
              <p:cNvSpPr>
                <a:spLocks/>
              </p:cNvSpPr>
              <p:nvPr/>
            </p:nvSpPr>
            <p:spPr bwMode="auto">
              <a:xfrm>
                <a:off x="5303957" y="4768249"/>
                <a:ext cx="602531" cy="565223"/>
              </a:xfrm>
              <a:custGeom>
                <a:avLst/>
                <a:gdLst>
                  <a:gd name="T0" fmla="*/ 287 w 115"/>
                  <a:gd name="T1" fmla="*/ 37 h 108"/>
                  <a:gd name="T2" fmla="*/ 300 w 115"/>
                  <a:gd name="T3" fmla="*/ 21 h 108"/>
                  <a:gd name="T4" fmla="*/ 303 w 115"/>
                  <a:gd name="T5" fmla="*/ 0 h 108"/>
                  <a:gd name="T6" fmla="*/ 308 w 115"/>
                  <a:gd name="T7" fmla="*/ 0 h 108"/>
                  <a:gd name="T8" fmla="*/ 292 w 115"/>
                  <a:gd name="T9" fmla="*/ 5 h 108"/>
                  <a:gd name="T10" fmla="*/ 262 w 115"/>
                  <a:gd name="T11" fmla="*/ 21 h 108"/>
                  <a:gd name="T12" fmla="*/ 246 w 115"/>
                  <a:gd name="T13" fmla="*/ 48 h 108"/>
                  <a:gd name="T14" fmla="*/ 214 w 115"/>
                  <a:gd name="T15" fmla="*/ 67 h 108"/>
                  <a:gd name="T16" fmla="*/ 198 w 115"/>
                  <a:gd name="T17" fmla="*/ 56 h 108"/>
                  <a:gd name="T18" fmla="*/ 187 w 115"/>
                  <a:gd name="T19" fmla="*/ 51 h 108"/>
                  <a:gd name="T20" fmla="*/ 169 w 115"/>
                  <a:gd name="T21" fmla="*/ 67 h 108"/>
                  <a:gd name="T22" fmla="*/ 150 w 115"/>
                  <a:gd name="T23" fmla="*/ 72 h 108"/>
                  <a:gd name="T24" fmla="*/ 137 w 115"/>
                  <a:gd name="T25" fmla="*/ 64 h 108"/>
                  <a:gd name="T26" fmla="*/ 112 w 115"/>
                  <a:gd name="T27" fmla="*/ 70 h 108"/>
                  <a:gd name="T28" fmla="*/ 94 w 115"/>
                  <a:gd name="T29" fmla="*/ 99 h 108"/>
                  <a:gd name="T30" fmla="*/ 91 w 115"/>
                  <a:gd name="T31" fmla="*/ 128 h 108"/>
                  <a:gd name="T32" fmla="*/ 75 w 115"/>
                  <a:gd name="T33" fmla="*/ 112 h 108"/>
                  <a:gd name="T34" fmla="*/ 70 w 115"/>
                  <a:gd name="T35" fmla="*/ 131 h 108"/>
                  <a:gd name="T36" fmla="*/ 75 w 115"/>
                  <a:gd name="T37" fmla="*/ 147 h 108"/>
                  <a:gd name="T38" fmla="*/ 40 w 115"/>
                  <a:gd name="T39" fmla="*/ 150 h 108"/>
                  <a:gd name="T40" fmla="*/ 24 w 115"/>
                  <a:gd name="T41" fmla="*/ 155 h 108"/>
                  <a:gd name="T42" fmla="*/ 11 w 115"/>
                  <a:gd name="T43" fmla="*/ 163 h 108"/>
                  <a:gd name="T44" fmla="*/ 0 w 115"/>
                  <a:gd name="T45" fmla="*/ 171 h 108"/>
                  <a:gd name="T46" fmla="*/ 13 w 115"/>
                  <a:gd name="T47" fmla="*/ 182 h 108"/>
                  <a:gd name="T48" fmla="*/ 16 w 115"/>
                  <a:gd name="T49" fmla="*/ 206 h 108"/>
                  <a:gd name="T50" fmla="*/ 29 w 115"/>
                  <a:gd name="T51" fmla="*/ 227 h 108"/>
                  <a:gd name="T52" fmla="*/ 27 w 115"/>
                  <a:gd name="T53" fmla="*/ 244 h 108"/>
                  <a:gd name="T54" fmla="*/ 51 w 115"/>
                  <a:gd name="T55" fmla="*/ 257 h 108"/>
                  <a:gd name="T56" fmla="*/ 70 w 115"/>
                  <a:gd name="T57" fmla="*/ 270 h 108"/>
                  <a:gd name="T58" fmla="*/ 75 w 115"/>
                  <a:gd name="T59" fmla="*/ 278 h 108"/>
                  <a:gd name="T60" fmla="*/ 88 w 115"/>
                  <a:gd name="T61" fmla="*/ 278 h 108"/>
                  <a:gd name="T62" fmla="*/ 102 w 115"/>
                  <a:gd name="T63" fmla="*/ 281 h 108"/>
                  <a:gd name="T64" fmla="*/ 121 w 115"/>
                  <a:gd name="T65" fmla="*/ 289 h 108"/>
                  <a:gd name="T66" fmla="*/ 145 w 115"/>
                  <a:gd name="T67" fmla="*/ 260 h 108"/>
                  <a:gd name="T68" fmla="*/ 155 w 115"/>
                  <a:gd name="T69" fmla="*/ 262 h 108"/>
                  <a:gd name="T70" fmla="*/ 179 w 115"/>
                  <a:gd name="T71" fmla="*/ 273 h 108"/>
                  <a:gd name="T72" fmla="*/ 212 w 115"/>
                  <a:gd name="T73" fmla="*/ 257 h 108"/>
                  <a:gd name="T74" fmla="*/ 246 w 115"/>
                  <a:gd name="T75" fmla="*/ 254 h 108"/>
                  <a:gd name="T76" fmla="*/ 265 w 115"/>
                  <a:gd name="T77" fmla="*/ 225 h 108"/>
                  <a:gd name="T78" fmla="*/ 279 w 115"/>
                  <a:gd name="T79" fmla="*/ 219 h 108"/>
                  <a:gd name="T80" fmla="*/ 300 w 115"/>
                  <a:gd name="T81" fmla="*/ 225 h 108"/>
                  <a:gd name="T82" fmla="*/ 300 w 115"/>
                  <a:gd name="T83" fmla="*/ 209 h 108"/>
                  <a:gd name="T84" fmla="*/ 295 w 115"/>
                  <a:gd name="T85" fmla="*/ 193 h 108"/>
                  <a:gd name="T86" fmla="*/ 276 w 115"/>
                  <a:gd name="T87" fmla="*/ 163 h 108"/>
                  <a:gd name="T88" fmla="*/ 262 w 115"/>
                  <a:gd name="T89" fmla="*/ 131 h 108"/>
                  <a:gd name="T90" fmla="*/ 295 w 115"/>
                  <a:gd name="T91" fmla="*/ 88 h 108"/>
                  <a:gd name="T92" fmla="*/ 303 w 115"/>
                  <a:gd name="T93" fmla="*/ 72 h 108"/>
                  <a:gd name="T94" fmla="*/ 303 w 115"/>
                  <a:gd name="T95" fmla="*/ 67 h 108"/>
                  <a:gd name="T96" fmla="*/ 287 w 115"/>
                  <a:gd name="T97" fmla="*/ 37 h 10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15" h="108">
                    <a:moveTo>
                      <a:pt x="107" y="14"/>
                    </a:moveTo>
                    <a:cubicBezTo>
                      <a:pt x="109" y="13"/>
                      <a:pt x="111" y="12"/>
                      <a:pt x="112" y="8"/>
                    </a:cubicBezTo>
                    <a:cubicBezTo>
                      <a:pt x="113" y="5"/>
                      <a:pt x="113" y="0"/>
                      <a:pt x="113" y="0"/>
                    </a:cubicBezTo>
                    <a:cubicBezTo>
                      <a:pt x="113" y="0"/>
                      <a:pt x="114" y="1"/>
                      <a:pt x="115" y="0"/>
                    </a:cubicBezTo>
                    <a:cubicBezTo>
                      <a:pt x="113" y="0"/>
                      <a:pt x="111" y="1"/>
                      <a:pt x="109" y="2"/>
                    </a:cubicBezTo>
                    <a:cubicBezTo>
                      <a:pt x="103" y="7"/>
                      <a:pt x="100" y="9"/>
                      <a:pt x="98" y="8"/>
                    </a:cubicBezTo>
                    <a:cubicBezTo>
                      <a:pt x="96" y="7"/>
                      <a:pt x="96" y="14"/>
                      <a:pt x="92" y="18"/>
                    </a:cubicBezTo>
                    <a:cubicBezTo>
                      <a:pt x="89" y="22"/>
                      <a:pt x="80" y="25"/>
                      <a:pt x="80" y="25"/>
                    </a:cubicBezTo>
                    <a:cubicBezTo>
                      <a:pt x="74" y="21"/>
                      <a:pt x="74" y="21"/>
                      <a:pt x="74" y="21"/>
                    </a:cubicBezTo>
                    <a:cubicBezTo>
                      <a:pt x="74" y="21"/>
                      <a:pt x="71" y="17"/>
                      <a:pt x="70" y="19"/>
                    </a:cubicBezTo>
                    <a:cubicBezTo>
                      <a:pt x="69" y="21"/>
                      <a:pt x="63" y="25"/>
                      <a:pt x="63" y="25"/>
                    </a:cubicBezTo>
                    <a:cubicBezTo>
                      <a:pt x="63" y="25"/>
                      <a:pt x="58" y="26"/>
                      <a:pt x="56" y="27"/>
                    </a:cubicBezTo>
                    <a:cubicBezTo>
                      <a:pt x="54" y="28"/>
                      <a:pt x="54" y="25"/>
                      <a:pt x="51" y="24"/>
                    </a:cubicBezTo>
                    <a:cubicBezTo>
                      <a:pt x="49" y="23"/>
                      <a:pt x="44" y="24"/>
                      <a:pt x="42" y="26"/>
                    </a:cubicBezTo>
                    <a:cubicBezTo>
                      <a:pt x="39" y="29"/>
                      <a:pt x="35" y="32"/>
                      <a:pt x="35" y="37"/>
                    </a:cubicBezTo>
                    <a:cubicBezTo>
                      <a:pt x="35" y="43"/>
                      <a:pt x="36" y="48"/>
                      <a:pt x="34" y="48"/>
                    </a:cubicBezTo>
                    <a:cubicBezTo>
                      <a:pt x="32" y="47"/>
                      <a:pt x="30" y="41"/>
                      <a:pt x="28" y="42"/>
                    </a:cubicBezTo>
                    <a:cubicBezTo>
                      <a:pt x="25" y="43"/>
                      <a:pt x="23" y="46"/>
                      <a:pt x="26" y="49"/>
                    </a:cubicBezTo>
                    <a:cubicBezTo>
                      <a:pt x="28" y="52"/>
                      <a:pt x="30" y="54"/>
                      <a:pt x="28" y="55"/>
                    </a:cubicBezTo>
                    <a:cubicBezTo>
                      <a:pt x="25" y="55"/>
                      <a:pt x="18" y="57"/>
                      <a:pt x="15" y="56"/>
                    </a:cubicBezTo>
                    <a:cubicBezTo>
                      <a:pt x="15" y="56"/>
                      <a:pt x="11" y="58"/>
                      <a:pt x="9" y="58"/>
                    </a:cubicBezTo>
                    <a:cubicBezTo>
                      <a:pt x="6" y="58"/>
                      <a:pt x="5" y="61"/>
                      <a:pt x="4" y="61"/>
                    </a:cubicBezTo>
                    <a:cubicBezTo>
                      <a:pt x="3" y="62"/>
                      <a:pt x="0" y="64"/>
                      <a:pt x="0" y="64"/>
                    </a:cubicBezTo>
                    <a:cubicBezTo>
                      <a:pt x="5" y="68"/>
                      <a:pt x="5" y="68"/>
                      <a:pt x="5" y="68"/>
                    </a:cubicBezTo>
                    <a:cubicBezTo>
                      <a:pt x="5" y="68"/>
                      <a:pt x="3" y="75"/>
                      <a:pt x="6" y="77"/>
                    </a:cubicBezTo>
                    <a:cubicBezTo>
                      <a:pt x="8" y="79"/>
                      <a:pt x="10" y="81"/>
                      <a:pt x="11" y="85"/>
                    </a:cubicBezTo>
                    <a:cubicBezTo>
                      <a:pt x="13" y="89"/>
                      <a:pt x="8" y="88"/>
                      <a:pt x="10" y="91"/>
                    </a:cubicBezTo>
                    <a:cubicBezTo>
                      <a:pt x="12" y="93"/>
                      <a:pt x="14" y="93"/>
                      <a:pt x="19" y="96"/>
                    </a:cubicBezTo>
                    <a:cubicBezTo>
                      <a:pt x="24" y="99"/>
                      <a:pt x="26" y="97"/>
                      <a:pt x="26" y="101"/>
                    </a:cubicBezTo>
                    <a:cubicBezTo>
                      <a:pt x="27" y="103"/>
                      <a:pt x="27" y="104"/>
                      <a:pt x="28" y="104"/>
                    </a:cubicBezTo>
                    <a:cubicBezTo>
                      <a:pt x="29" y="104"/>
                      <a:pt x="31" y="106"/>
                      <a:pt x="33" y="104"/>
                    </a:cubicBezTo>
                    <a:cubicBezTo>
                      <a:pt x="36" y="102"/>
                      <a:pt x="38" y="105"/>
                      <a:pt x="38" y="105"/>
                    </a:cubicBezTo>
                    <a:cubicBezTo>
                      <a:pt x="38" y="105"/>
                      <a:pt x="43" y="108"/>
                      <a:pt x="45" y="108"/>
                    </a:cubicBezTo>
                    <a:cubicBezTo>
                      <a:pt x="47" y="108"/>
                      <a:pt x="51" y="103"/>
                      <a:pt x="54" y="97"/>
                    </a:cubicBezTo>
                    <a:cubicBezTo>
                      <a:pt x="57" y="91"/>
                      <a:pt x="58" y="98"/>
                      <a:pt x="58" y="98"/>
                    </a:cubicBezTo>
                    <a:cubicBezTo>
                      <a:pt x="58" y="98"/>
                      <a:pt x="65" y="101"/>
                      <a:pt x="67" y="102"/>
                    </a:cubicBezTo>
                    <a:cubicBezTo>
                      <a:pt x="69" y="104"/>
                      <a:pt x="74" y="99"/>
                      <a:pt x="79" y="96"/>
                    </a:cubicBezTo>
                    <a:cubicBezTo>
                      <a:pt x="84" y="94"/>
                      <a:pt x="90" y="94"/>
                      <a:pt x="92" y="95"/>
                    </a:cubicBezTo>
                    <a:cubicBezTo>
                      <a:pt x="93" y="93"/>
                      <a:pt x="98" y="88"/>
                      <a:pt x="99" y="84"/>
                    </a:cubicBezTo>
                    <a:cubicBezTo>
                      <a:pt x="101" y="80"/>
                      <a:pt x="102" y="82"/>
                      <a:pt x="104" y="82"/>
                    </a:cubicBezTo>
                    <a:cubicBezTo>
                      <a:pt x="106" y="82"/>
                      <a:pt x="110" y="85"/>
                      <a:pt x="112" y="84"/>
                    </a:cubicBezTo>
                    <a:cubicBezTo>
                      <a:pt x="114" y="82"/>
                      <a:pt x="114" y="82"/>
                      <a:pt x="112" y="78"/>
                    </a:cubicBezTo>
                    <a:cubicBezTo>
                      <a:pt x="111" y="74"/>
                      <a:pt x="110" y="72"/>
                      <a:pt x="110" y="72"/>
                    </a:cubicBezTo>
                    <a:cubicBezTo>
                      <a:pt x="110" y="72"/>
                      <a:pt x="105" y="64"/>
                      <a:pt x="103" y="61"/>
                    </a:cubicBezTo>
                    <a:cubicBezTo>
                      <a:pt x="100" y="57"/>
                      <a:pt x="99" y="54"/>
                      <a:pt x="98" y="49"/>
                    </a:cubicBezTo>
                    <a:cubicBezTo>
                      <a:pt x="98" y="44"/>
                      <a:pt x="106" y="37"/>
                      <a:pt x="110" y="33"/>
                    </a:cubicBezTo>
                    <a:cubicBezTo>
                      <a:pt x="111" y="31"/>
                      <a:pt x="113" y="29"/>
                      <a:pt x="113" y="27"/>
                    </a:cubicBezTo>
                    <a:cubicBezTo>
                      <a:pt x="113" y="26"/>
                      <a:pt x="113" y="26"/>
                      <a:pt x="113" y="25"/>
                    </a:cubicBezTo>
                    <a:cubicBezTo>
                      <a:pt x="109" y="20"/>
                      <a:pt x="105" y="16"/>
                      <a:pt x="107" y="14"/>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14" name="Freeform 102">
                <a:extLst>
                  <a:ext uri="{FF2B5EF4-FFF2-40B4-BE49-F238E27FC236}">
                    <a16:creationId xmlns:a16="http://schemas.microsoft.com/office/drawing/2014/main" id="{CF60CC1B-6C5F-46CF-AA6C-D7088562812E}"/>
                  </a:ext>
                </a:extLst>
              </p:cNvPr>
              <p:cNvSpPr>
                <a:spLocks/>
              </p:cNvSpPr>
              <p:nvPr/>
            </p:nvSpPr>
            <p:spPr bwMode="auto">
              <a:xfrm>
                <a:off x="5785199" y="4911021"/>
                <a:ext cx="446029" cy="522196"/>
              </a:xfrm>
              <a:custGeom>
                <a:avLst/>
                <a:gdLst>
                  <a:gd name="T0" fmla="*/ 207 w 85"/>
                  <a:gd name="T1" fmla="*/ 67 h 100"/>
                  <a:gd name="T2" fmla="*/ 193 w 85"/>
                  <a:gd name="T3" fmla="*/ 59 h 100"/>
                  <a:gd name="T4" fmla="*/ 172 w 85"/>
                  <a:gd name="T5" fmla="*/ 67 h 100"/>
                  <a:gd name="T6" fmla="*/ 148 w 85"/>
                  <a:gd name="T7" fmla="*/ 72 h 100"/>
                  <a:gd name="T8" fmla="*/ 126 w 85"/>
                  <a:gd name="T9" fmla="*/ 67 h 100"/>
                  <a:gd name="T10" fmla="*/ 105 w 85"/>
                  <a:gd name="T11" fmla="*/ 51 h 100"/>
                  <a:gd name="T12" fmla="*/ 78 w 85"/>
                  <a:gd name="T13" fmla="*/ 48 h 100"/>
                  <a:gd name="T14" fmla="*/ 59 w 85"/>
                  <a:gd name="T15" fmla="*/ 27 h 100"/>
                  <a:gd name="T16" fmla="*/ 56 w 85"/>
                  <a:gd name="T17" fmla="*/ 0 h 100"/>
                  <a:gd name="T18" fmla="*/ 48 w 85"/>
                  <a:gd name="T19" fmla="*/ 16 h 100"/>
                  <a:gd name="T20" fmla="*/ 16 w 85"/>
                  <a:gd name="T21" fmla="*/ 59 h 100"/>
                  <a:gd name="T22" fmla="*/ 30 w 85"/>
                  <a:gd name="T23" fmla="*/ 91 h 100"/>
                  <a:gd name="T24" fmla="*/ 48 w 85"/>
                  <a:gd name="T25" fmla="*/ 120 h 100"/>
                  <a:gd name="T26" fmla="*/ 54 w 85"/>
                  <a:gd name="T27" fmla="*/ 136 h 100"/>
                  <a:gd name="T28" fmla="*/ 54 w 85"/>
                  <a:gd name="T29" fmla="*/ 152 h 100"/>
                  <a:gd name="T30" fmla="*/ 32 w 85"/>
                  <a:gd name="T31" fmla="*/ 147 h 100"/>
                  <a:gd name="T32" fmla="*/ 19 w 85"/>
                  <a:gd name="T33" fmla="*/ 152 h 100"/>
                  <a:gd name="T34" fmla="*/ 0 w 85"/>
                  <a:gd name="T35" fmla="*/ 182 h 100"/>
                  <a:gd name="T36" fmla="*/ 19 w 85"/>
                  <a:gd name="T37" fmla="*/ 192 h 100"/>
                  <a:gd name="T38" fmla="*/ 32 w 85"/>
                  <a:gd name="T39" fmla="*/ 216 h 100"/>
                  <a:gd name="T40" fmla="*/ 46 w 85"/>
                  <a:gd name="T41" fmla="*/ 224 h 100"/>
                  <a:gd name="T42" fmla="*/ 54 w 85"/>
                  <a:gd name="T43" fmla="*/ 254 h 100"/>
                  <a:gd name="T44" fmla="*/ 70 w 85"/>
                  <a:gd name="T45" fmla="*/ 267 h 100"/>
                  <a:gd name="T46" fmla="*/ 72 w 85"/>
                  <a:gd name="T47" fmla="*/ 259 h 100"/>
                  <a:gd name="T48" fmla="*/ 80 w 85"/>
                  <a:gd name="T49" fmla="*/ 248 h 100"/>
                  <a:gd name="T50" fmla="*/ 99 w 85"/>
                  <a:gd name="T51" fmla="*/ 235 h 100"/>
                  <a:gd name="T52" fmla="*/ 113 w 85"/>
                  <a:gd name="T53" fmla="*/ 232 h 100"/>
                  <a:gd name="T54" fmla="*/ 115 w 85"/>
                  <a:gd name="T55" fmla="*/ 214 h 100"/>
                  <a:gd name="T56" fmla="*/ 123 w 85"/>
                  <a:gd name="T57" fmla="*/ 211 h 100"/>
                  <a:gd name="T58" fmla="*/ 139 w 85"/>
                  <a:gd name="T59" fmla="*/ 208 h 100"/>
                  <a:gd name="T60" fmla="*/ 153 w 85"/>
                  <a:gd name="T61" fmla="*/ 195 h 100"/>
                  <a:gd name="T62" fmla="*/ 174 w 85"/>
                  <a:gd name="T63" fmla="*/ 192 h 100"/>
                  <a:gd name="T64" fmla="*/ 193 w 85"/>
                  <a:gd name="T65" fmla="*/ 179 h 100"/>
                  <a:gd name="T66" fmla="*/ 196 w 85"/>
                  <a:gd name="T67" fmla="*/ 142 h 100"/>
                  <a:gd name="T68" fmla="*/ 207 w 85"/>
                  <a:gd name="T69" fmla="*/ 120 h 100"/>
                  <a:gd name="T70" fmla="*/ 217 w 85"/>
                  <a:gd name="T71" fmla="*/ 107 h 100"/>
                  <a:gd name="T72" fmla="*/ 228 w 85"/>
                  <a:gd name="T73" fmla="*/ 93 h 100"/>
                  <a:gd name="T74" fmla="*/ 207 w 85"/>
                  <a:gd name="T75" fmla="*/ 67 h 10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85" h="100">
                    <a:moveTo>
                      <a:pt x="77" y="25"/>
                    </a:moveTo>
                    <a:cubicBezTo>
                      <a:pt x="75" y="22"/>
                      <a:pt x="75" y="21"/>
                      <a:pt x="72" y="22"/>
                    </a:cubicBezTo>
                    <a:cubicBezTo>
                      <a:pt x="70" y="22"/>
                      <a:pt x="68" y="23"/>
                      <a:pt x="64" y="25"/>
                    </a:cubicBezTo>
                    <a:cubicBezTo>
                      <a:pt x="60" y="27"/>
                      <a:pt x="57" y="26"/>
                      <a:pt x="55" y="27"/>
                    </a:cubicBezTo>
                    <a:cubicBezTo>
                      <a:pt x="53" y="28"/>
                      <a:pt x="50" y="28"/>
                      <a:pt x="47" y="25"/>
                    </a:cubicBezTo>
                    <a:cubicBezTo>
                      <a:pt x="43" y="22"/>
                      <a:pt x="43" y="18"/>
                      <a:pt x="39" y="19"/>
                    </a:cubicBezTo>
                    <a:cubicBezTo>
                      <a:pt x="36" y="21"/>
                      <a:pt x="29" y="20"/>
                      <a:pt x="29" y="18"/>
                    </a:cubicBezTo>
                    <a:cubicBezTo>
                      <a:pt x="29" y="17"/>
                      <a:pt x="24" y="16"/>
                      <a:pt x="22" y="10"/>
                    </a:cubicBezTo>
                    <a:cubicBezTo>
                      <a:pt x="21" y="4"/>
                      <a:pt x="24" y="4"/>
                      <a:pt x="21" y="0"/>
                    </a:cubicBezTo>
                    <a:cubicBezTo>
                      <a:pt x="21" y="2"/>
                      <a:pt x="19" y="4"/>
                      <a:pt x="18" y="6"/>
                    </a:cubicBezTo>
                    <a:cubicBezTo>
                      <a:pt x="14" y="10"/>
                      <a:pt x="6" y="17"/>
                      <a:pt x="6" y="22"/>
                    </a:cubicBezTo>
                    <a:cubicBezTo>
                      <a:pt x="7" y="27"/>
                      <a:pt x="8" y="30"/>
                      <a:pt x="11" y="34"/>
                    </a:cubicBezTo>
                    <a:cubicBezTo>
                      <a:pt x="13" y="37"/>
                      <a:pt x="18" y="45"/>
                      <a:pt x="18" y="45"/>
                    </a:cubicBezTo>
                    <a:cubicBezTo>
                      <a:pt x="18" y="45"/>
                      <a:pt x="19" y="47"/>
                      <a:pt x="20" y="51"/>
                    </a:cubicBezTo>
                    <a:cubicBezTo>
                      <a:pt x="22" y="55"/>
                      <a:pt x="22" y="55"/>
                      <a:pt x="20" y="57"/>
                    </a:cubicBezTo>
                    <a:cubicBezTo>
                      <a:pt x="18" y="58"/>
                      <a:pt x="14" y="55"/>
                      <a:pt x="12" y="55"/>
                    </a:cubicBezTo>
                    <a:cubicBezTo>
                      <a:pt x="10" y="55"/>
                      <a:pt x="9" y="53"/>
                      <a:pt x="7" y="57"/>
                    </a:cubicBezTo>
                    <a:cubicBezTo>
                      <a:pt x="6" y="61"/>
                      <a:pt x="1" y="66"/>
                      <a:pt x="0" y="68"/>
                    </a:cubicBezTo>
                    <a:cubicBezTo>
                      <a:pt x="3" y="68"/>
                      <a:pt x="6" y="70"/>
                      <a:pt x="7" y="72"/>
                    </a:cubicBezTo>
                    <a:cubicBezTo>
                      <a:pt x="9" y="74"/>
                      <a:pt x="11" y="77"/>
                      <a:pt x="12" y="81"/>
                    </a:cubicBezTo>
                    <a:cubicBezTo>
                      <a:pt x="13" y="86"/>
                      <a:pt x="13" y="84"/>
                      <a:pt x="17" y="84"/>
                    </a:cubicBezTo>
                    <a:cubicBezTo>
                      <a:pt x="22" y="83"/>
                      <a:pt x="20" y="90"/>
                      <a:pt x="20" y="95"/>
                    </a:cubicBezTo>
                    <a:cubicBezTo>
                      <a:pt x="21" y="96"/>
                      <a:pt x="23" y="98"/>
                      <a:pt x="26" y="100"/>
                    </a:cubicBezTo>
                    <a:cubicBezTo>
                      <a:pt x="26" y="99"/>
                      <a:pt x="26" y="98"/>
                      <a:pt x="27" y="97"/>
                    </a:cubicBezTo>
                    <a:cubicBezTo>
                      <a:pt x="29" y="96"/>
                      <a:pt x="24" y="95"/>
                      <a:pt x="30" y="93"/>
                    </a:cubicBezTo>
                    <a:cubicBezTo>
                      <a:pt x="35" y="90"/>
                      <a:pt x="36" y="85"/>
                      <a:pt x="37" y="88"/>
                    </a:cubicBezTo>
                    <a:cubicBezTo>
                      <a:pt x="39" y="91"/>
                      <a:pt x="41" y="92"/>
                      <a:pt x="42" y="87"/>
                    </a:cubicBezTo>
                    <a:cubicBezTo>
                      <a:pt x="43" y="83"/>
                      <a:pt x="42" y="81"/>
                      <a:pt x="43" y="80"/>
                    </a:cubicBezTo>
                    <a:cubicBezTo>
                      <a:pt x="44" y="80"/>
                      <a:pt x="44" y="78"/>
                      <a:pt x="46" y="79"/>
                    </a:cubicBezTo>
                    <a:cubicBezTo>
                      <a:pt x="49" y="80"/>
                      <a:pt x="51" y="80"/>
                      <a:pt x="52" y="78"/>
                    </a:cubicBezTo>
                    <a:cubicBezTo>
                      <a:pt x="53" y="76"/>
                      <a:pt x="54" y="72"/>
                      <a:pt x="57" y="73"/>
                    </a:cubicBezTo>
                    <a:cubicBezTo>
                      <a:pt x="61" y="74"/>
                      <a:pt x="60" y="73"/>
                      <a:pt x="65" y="72"/>
                    </a:cubicBezTo>
                    <a:cubicBezTo>
                      <a:pt x="69" y="70"/>
                      <a:pt x="70" y="68"/>
                      <a:pt x="72" y="67"/>
                    </a:cubicBezTo>
                    <a:cubicBezTo>
                      <a:pt x="74" y="66"/>
                      <a:pt x="73" y="54"/>
                      <a:pt x="73" y="53"/>
                    </a:cubicBezTo>
                    <a:cubicBezTo>
                      <a:pt x="73" y="52"/>
                      <a:pt x="75" y="47"/>
                      <a:pt x="77" y="45"/>
                    </a:cubicBezTo>
                    <a:cubicBezTo>
                      <a:pt x="79" y="44"/>
                      <a:pt x="79" y="42"/>
                      <a:pt x="81" y="40"/>
                    </a:cubicBezTo>
                    <a:cubicBezTo>
                      <a:pt x="83" y="38"/>
                      <a:pt x="85" y="35"/>
                      <a:pt x="85" y="35"/>
                    </a:cubicBezTo>
                    <a:cubicBezTo>
                      <a:pt x="85" y="35"/>
                      <a:pt x="79" y="28"/>
                      <a:pt x="77" y="25"/>
                    </a:cubicBezTo>
                    <a:close/>
                  </a:path>
                </a:pathLst>
              </a:custGeom>
              <a:grp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15" name="Freeform 103">
                <a:extLst>
                  <a:ext uri="{FF2B5EF4-FFF2-40B4-BE49-F238E27FC236}">
                    <a16:creationId xmlns:a16="http://schemas.microsoft.com/office/drawing/2014/main" id="{B6436AE5-86D6-4AD6-B2EC-6EFCB2878DDA}"/>
                  </a:ext>
                </a:extLst>
              </p:cNvPr>
              <p:cNvSpPr>
                <a:spLocks/>
              </p:cNvSpPr>
              <p:nvPr/>
            </p:nvSpPr>
            <p:spPr bwMode="auto">
              <a:xfrm>
                <a:off x="5382208" y="5243506"/>
                <a:ext cx="539930" cy="449832"/>
              </a:xfrm>
              <a:custGeom>
                <a:avLst/>
                <a:gdLst>
                  <a:gd name="T0" fmla="*/ 260 w 103"/>
                  <a:gd name="T1" fmla="*/ 83 h 86"/>
                  <a:gd name="T2" fmla="*/ 252 w 103"/>
                  <a:gd name="T3" fmla="*/ 53 h 86"/>
                  <a:gd name="T4" fmla="*/ 238 w 103"/>
                  <a:gd name="T5" fmla="*/ 45 h 86"/>
                  <a:gd name="T6" fmla="*/ 225 w 103"/>
                  <a:gd name="T7" fmla="*/ 21 h 86"/>
                  <a:gd name="T8" fmla="*/ 206 w 103"/>
                  <a:gd name="T9" fmla="*/ 11 h 86"/>
                  <a:gd name="T10" fmla="*/ 171 w 103"/>
                  <a:gd name="T11" fmla="*/ 13 h 86"/>
                  <a:gd name="T12" fmla="*/ 139 w 103"/>
                  <a:gd name="T13" fmla="*/ 29 h 86"/>
                  <a:gd name="T14" fmla="*/ 115 w 103"/>
                  <a:gd name="T15" fmla="*/ 19 h 86"/>
                  <a:gd name="T16" fmla="*/ 105 w 103"/>
                  <a:gd name="T17" fmla="*/ 16 h 86"/>
                  <a:gd name="T18" fmla="*/ 80 w 103"/>
                  <a:gd name="T19" fmla="*/ 45 h 86"/>
                  <a:gd name="T20" fmla="*/ 62 w 103"/>
                  <a:gd name="T21" fmla="*/ 37 h 86"/>
                  <a:gd name="T22" fmla="*/ 48 w 103"/>
                  <a:gd name="T23" fmla="*/ 35 h 86"/>
                  <a:gd name="T24" fmla="*/ 35 w 103"/>
                  <a:gd name="T25" fmla="*/ 35 h 86"/>
                  <a:gd name="T26" fmla="*/ 32 w 103"/>
                  <a:gd name="T27" fmla="*/ 43 h 86"/>
                  <a:gd name="T28" fmla="*/ 13 w 103"/>
                  <a:gd name="T29" fmla="*/ 53 h 86"/>
                  <a:gd name="T30" fmla="*/ 5 w 103"/>
                  <a:gd name="T31" fmla="*/ 72 h 86"/>
                  <a:gd name="T32" fmla="*/ 19 w 103"/>
                  <a:gd name="T33" fmla="*/ 91 h 86"/>
                  <a:gd name="T34" fmla="*/ 27 w 103"/>
                  <a:gd name="T35" fmla="*/ 112 h 86"/>
                  <a:gd name="T36" fmla="*/ 21 w 103"/>
                  <a:gd name="T37" fmla="*/ 128 h 86"/>
                  <a:gd name="T38" fmla="*/ 16 w 103"/>
                  <a:gd name="T39" fmla="*/ 139 h 86"/>
                  <a:gd name="T40" fmla="*/ 24 w 103"/>
                  <a:gd name="T41" fmla="*/ 163 h 86"/>
                  <a:gd name="T42" fmla="*/ 13 w 103"/>
                  <a:gd name="T43" fmla="*/ 177 h 86"/>
                  <a:gd name="T44" fmla="*/ 16 w 103"/>
                  <a:gd name="T45" fmla="*/ 185 h 86"/>
                  <a:gd name="T46" fmla="*/ 21 w 103"/>
                  <a:gd name="T47" fmla="*/ 195 h 86"/>
                  <a:gd name="T48" fmla="*/ 38 w 103"/>
                  <a:gd name="T49" fmla="*/ 206 h 86"/>
                  <a:gd name="T50" fmla="*/ 51 w 103"/>
                  <a:gd name="T51" fmla="*/ 211 h 86"/>
                  <a:gd name="T52" fmla="*/ 56 w 103"/>
                  <a:gd name="T53" fmla="*/ 225 h 86"/>
                  <a:gd name="T54" fmla="*/ 64 w 103"/>
                  <a:gd name="T55" fmla="*/ 227 h 86"/>
                  <a:gd name="T56" fmla="*/ 78 w 103"/>
                  <a:gd name="T57" fmla="*/ 214 h 86"/>
                  <a:gd name="T58" fmla="*/ 83 w 103"/>
                  <a:gd name="T59" fmla="*/ 203 h 86"/>
                  <a:gd name="T60" fmla="*/ 105 w 103"/>
                  <a:gd name="T61" fmla="*/ 211 h 86"/>
                  <a:gd name="T62" fmla="*/ 126 w 103"/>
                  <a:gd name="T63" fmla="*/ 219 h 86"/>
                  <a:gd name="T64" fmla="*/ 121 w 103"/>
                  <a:gd name="T65" fmla="*/ 206 h 86"/>
                  <a:gd name="T66" fmla="*/ 145 w 103"/>
                  <a:gd name="T67" fmla="*/ 203 h 86"/>
                  <a:gd name="T68" fmla="*/ 163 w 103"/>
                  <a:gd name="T69" fmla="*/ 211 h 86"/>
                  <a:gd name="T70" fmla="*/ 180 w 103"/>
                  <a:gd name="T71" fmla="*/ 198 h 86"/>
                  <a:gd name="T72" fmla="*/ 206 w 103"/>
                  <a:gd name="T73" fmla="*/ 182 h 86"/>
                  <a:gd name="T74" fmla="*/ 214 w 103"/>
                  <a:gd name="T75" fmla="*/ 171 h 86"/>
                  <a:gd name="T76" fmla="*/ 228 w 103"/>
                  <a:gd name="T77" fmla="*/ 177 h 86"/>
                  <a:gd name="T78" fmla="*/ 230 w 103"/>
                  <a:gd name="T79" fmla="*/ 158 h 86"/>
                  <a:gd name="T80" fmla="*/ 220 w 103"/>
                  <a:gd name="T81" fmla="*/ 150 h 86"/>
                  <a:gd name="T82" fmla="*/ 220 w 103"/>
                  <a:gd name="T83" fmla="*/ 136 h 86"/>
                  <a:gd name="T84" fmla="*/ 241 w 103"/>
                  <a:gd name="T85" fmla="*/ 118 h 86"/>
                  <a:gd name="T86" fmla="*/ 249 w 103"/>
                  <a:gd name="T87" fmla="*/ 102 h 86"/>
                  <a:gd name="T88" fmla="*/ 268 w 103"/>
                  <a:gd name="T89" fmla="*/ 104 h 86"/>
                  <a:gd name="T90" fmla="*/ 276 w 103"/>
                  <a:gd name="T91" fmla="*/ 96 h 86"/>
                  <a:gd name="T92" fmla="*/ 260 w 103"/>
                  <a:gd name="T93" fmla="*/ 83 h 8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3" h="86">
                    <a:moveTo>
                      <a:pt x="97" y="31"/>
                    </a:moveTo>
                    <a:cubicBezTo>
                      <a:pt x="97" y="26"/>
                      <a:pt x="99" y="19"/>
                      <a:pt x="94" y="20"/>
                    </a:cubicBezTo>
                    <a:cubicBezTo>
                      <a:pt x="90" y="20"/>
                      <a:pt x="90" y="22"/>
                      <a:pt x="89" y="17"/>
                    </a:cubicBezTo>
                    <a:cubicBezTo>
                      <a:pt x="88" y="13"/>
                      <a:pt x="86" y="10"/>
                      <a:pt x="84" y="8"/>
                    </a:cubicBezTo>
                    <a:cubicBezTo>
                      <a:pt x="83" y="6"/>
                      <a:pt x="80" y="4"/>
                      <a:pt x="77" y="4"/>
                    </a:cubicBezTo>
                    <a:cubicBezTo>
                      <a:pt x="75" y="3"/>
                      <a:pt x="69" y="3"/>
                      <a:pt x="64" y="5"/>
                    </a:cubicBezTo>
                    <a:cubicBezTo>
                      <a:pt x="59" y="8"/>
                      <a:pt x="54" y="13"/>
                      <a:pt x="52" y="11"/>
                    </a:cubicBezTo>
                    <a:cubicBezTo>
                      <a:pt x="50" y="10"/>
                      <a:pt x="43" y="7"/>
                      <a:pt x="43" y="7"/>
                    </a:cubicBezTo>
                    <a:cubicBezTo>
                      <a:pt x="43" y="7"/>
                      <a:pt x="42" y="0"/>
                      <a:pt x="39" y="6"/>
                    </a:cubicBezTo>
                    <a:cubicBezTo>
                      <a:pt x="36" y="12"/>
                      <a:pt x="32" y="17"/>
                      <a:pt x="30" y="17"/>
                    </a:cubicBezTo>
                    <a:cubicBezTo>
                      <a:pt x="28" y="17"/>
                      <a:pt x="23" y="14"/>
                      <a:pt x="23" y="14"/>
                    </a:cubicBezTo>
                    <a:cubicBezTo>
                      <a:pt x="23" y="14"/>
                      <a:pt x="21" y="11"/>
                      <a:pt x="18" y="13"/>
                    </a:cubicBezTo>
                    <a:cubicBezTo>
                      <a:pt x="16" y="15"/>
                      <a:pt x="14" y="13"/>
                      <a:pt x="13" y="13"/>
                    </a:cubicBezTo>
                    <a:cubicBezTo>
                      <a:pt x="13" y="14"/>
                      <a:pt x="13" y="15"/>
                      <a:pt x="12" y="16"/>
                    </a:cubicBezTo>
                    <a:cubicBezTo>
                      <a:pt x="10" y="20"/>
                      <a:pt x="7" y="17"/>
                      <a:pt x="5" y="20"/>
                    </a:cubicBezTo>
                    <a:cubicBezTo>
                      <a:pt x="4" y="23"/>
                      <a:pt x="0" y="24"/>
                      <a:pt x="2" y="27"/>
                    </a:cubicBezTo>
                    <a:cubicBezTo>
                      <a:pt x="4" y="29"/>
                      <a:pt x="4" y="30"/>
                      <a:pt x="7" y="34"/>
                    </a:cubicBezTo>
                    <a:cubicBezTo>
                      <a:pt x="9" y="38"/>
                      <a:pt x="11" y="38"/>
                      <a:pt x="10" y="42"/>
                    </a:cubicBezTo>
                    <a:cubicBezTo>
                      <a:pt x="9" y="47"/>
                      <a:pt x="10" y="45"/>
                      <a:pt x="8" y="48"/>
                    </a:cubicBezTo>
                    <a:cubicBezTo>
                      <a:pt x="6" y="52"/>
                      <a:pt x="5" y="47"/>
                      <a:pt x="6" y="52"/>
                    </a:cubicBezTo>
                    <a:cubicBezTo>
                      <a:pt x="7" y="57"/>
                      <a:pt x="10" y="56"/>
                      <a:pt x="9" y="61"/>
                    </a:cubicBezTo>
                    <a:cubicBezTo>
                      <a:pt x="9" y="65"/>
                      <a:pt x="5" y="61"/>
                      <a:pt x="5" y="66"/>
                    </a:cubicBezTo>
                    <a:cubicBezTo>
                      <a:pt x="5" y="67"/>
                      <a:pt x="5" y="68"/>
                      <a:pt x="6" y="69"/>
                    </a:cubicBezTo>
                    <a:cubicBezTo>
                      <a:pt x="7" y="69"/>
                      <a:pt x="8" y="71"/>
                      <a:pt x="8" y="73"/>
                    </a:cubicBezTo>
                    <a:cubicBezTo>
                      <a:pt x="9" y="76"/>
                      <a:pt x="12" y="76"/>
                      <a:pt x="14" y="77"/>
                    </a:cubicBezTo>
                    <a:cubicBezTo>
                      <a:pt x="17" y="78"/>
                      <a:pt x="19" y="76"/>
                      <a:pt x="19" y="79"/>
                    </a:cubicBezTo>
                    <a:cubicBezTo>
                      <a:pt x="19" y="82"/>
                      <a:pt x="19" y="81"/>
                      <a:pt x="21" y="84"/>
                    </a:cubicBezTo>
                    <a:cubicBezTo>
                      <a:pt x="22" y="86"/>
                      <a:pt x="22" y="85"/>
                      <a:pt x="24" y="85"/>
                    </a:cubicBezTo>
                    <a:cubicBezTo>
                      <a:pt x="27" y="85"/>
                      <a:pt x="30" y="82"/>
                      <a:pt x="29" y="80"/>
                    </a:cubicBezTo>
                    <a:cubicBezTo>
                      <a:pt x="27" y="78"/>
                      <a:pt x="27" y="75"/>
                      <a:pt x="31" y="76"/>
                    </a:cubicBezTo>
                    <a:cubicBezTo>
                      <a:pt x="35" y="77"/>
                      <a:pt x="39" y="77"/>
                      <a:pt x="39" y="79"/>
                    </a:cubicBezTo>
                    <a:cubicBezTo>
                      <a:pt x="39" y="82"/>
                      <a:pt x="47" y="82"/>
                      <a:pt x="47" y="82"/>
                    </a:cubicBezTo>
                    <a:cubicBezTo>
                      <a:pt x="47" y="82"/>
                      <a:pt x="41" y="77"/>
                      <a:pt x="45" y="77"/>
                    </a:cubicBezTo>
                    <a:cubicBezTo>
                      <a:pt x="50" y="77"/>
                      <a:pt x="52" y="74"/>
                      <a:pt x="54" y="76"/>
                    </a:cubicBezTo>
                    <a:cubicBezTo>
                      <a:pt x="55" y="77"/>
                      <a:pt x="58" y="79"/>
                      <a:pt x="61" y="79"/>
                    </a:cubicBezTo>
                    <a:cubicBezTo>
                      <a:pt x="65" y="79"/>
                      <a:pt x="59" y="76"/>
                      <a:pt x="67" y="74"/>
                    </a:cubicBezTo>
                    <a:cubicBezTo>
                      <a:pt x="74" y="72"/>
                      <a:pt x="75" y="68"/>
                      <a:pt x="77" y="68"/>
                    </a:cubicBezTo>
                    <a:cubicBezTo>
                      <a:pt x="78" y="68"/>
                      <a:pt x="77" y="61"/>
                      <a:pt x="80" y="64"/>
                    </a:cubicBezTo>
                    <a:cubicBezTo>
                      <a:pt x="83" y="67"/>
                      <a:pt x="83" y="67"/>
                      <a:pt x="85" y="66"/>
                    </a:cubicBezTo>
                    <a:cubicBezTo>
                      <a:pt x="87" y="65"/>
                      <a:pt x="87" y="60"/>
                      <a:pt x="86" y="59"/>
                    </a:cubicBezTo>
                    <a:cubicBezTo>
                      <a:pt x="86" y="58"/>
                      <a:pt x="84" y="56"/>
                      <a:pt x="82" y="56"/>
                    </a:cubicBezTo>
                    <a:cubicBezTo>
                      <a:pt x="81" y="55"/>
                      <a:pt x="78" y="53"/>
                      <a:pt x="82" y="51"/>
                    </a:cubicBezTo>
                    <a:cubicBezTo>
                      <a:pt x="86" y="49"/>
                      <a:pt x="89" y="46"/>
                      <a:pt x="90" y="44"/>
                    </a:cubicBezTo>
                    <a:cubicBezTo>
                      <a:pt x="91" y="43"/>
                      <a:pt x="90" y="38"/>
                      <a:pt x="93" y="38"/>
                    </a:cubicBezTo>
                    <a:cubicBezTo>
                      <a:pt x="97" y="38"/>
                      <a:pt x="97" y="39"/>
                      <a:pt x="100" y="39"/>
                    </a:cubicBezTo>
                    <a:cubicBezTo>
                      <a:pt x="102" y="38"/>
                      <a:pt x="102" y="37"/>
                      <a:pt x="103" y="36"/>
                    </a:cubicBezTo>
                    <a:cubicBezTo>
                      <a:pt x="100" y="34"/>
                      <a:pt x="98" y="32"/>
                      <a:pt x="97" y="31"/>
                    </a:cubicBezTo>
                    <a:close/>
                  </a:path>
                </a:pathLst>
              </a:custGeom>
              <a:solidFill>
                <a:srgbClr val="36698C"/>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16" name="Freeform 104">
                <a:extLst>
                  <a:ext uri="{FF2B5EF4-FFF2-40B4-BE49-F238E27FC236}">
                    <a16:creationId xmlns:a16="http://schemas.microsoft.com/office/drawing/2014/main" id="{45690E5F-BE92-4704-81FA-7E4716AC0F03}"/>
                  </a:ext>
                </a:extLst>
              </p:cNvPr>
              <p:cNvSpPr>
                <a:spLocks/>
              </p:cNvSpPr>
              <p:nvPr/>
            </p:nvSpPr>
            <p:spPr bwMode="auto">
              <a:xfrm>
                <a:off x="4779677" y="5202434"/>
                <a:ext cx="671000" cy="443964"/>
              </a:xfrm>
              <a:custGeom>
                <a:avLst/>
                <a:gdLst>
                  <a:gd name="T0" fmla="*/ 332 w 128"/>
                  <a:gd name="T1" fmla="*/ 184 h 85"/>
                  <a:gd name="T2" fmla="*/ 324 w 128"/>
                  <a:gd name="T3" fmla="*/ 160 h 85"/>
                  <a:gd name="T4" fmla="*/ 330 w 128"/>
                  <a:gd name="T5" fmla="*/ 150 h 85"/>
                  <a:gd name="T6" fmla="*/ 335 w 128"/>
                  <a:gd name="T7" fmla="*/ 134 h 85"/>
                  <a:gd name="T8" fmla="*/ 327 w 128"/>
                  <a:gd name="T9" fmla="*/ 112 h 85"/>
                  <a:gd name="T10" fmla="*/ 314 w 128"/>
                  <a:gd name="T11" fmla="*/ 93 h 85"/>
                  <a:gd name="T12" fmla="*/ 322 w 128"/>
                  <a:gd name="T13" fmla="*/ 75 h 85"/>
                  <a:gd name="T14" fmla="*/ 340 w 128"/>
                  <a:gd name="T15" fmla="*/ 64 h 85"/>
                  <a:gd name="T16" fmla="*/ 340 w 128"/>
                  <a:gd name="T17" fmla="*/ 56 h 85"/>
                  <a:gd name="T18" fmla="*/ 340 w 128"/>
                  <a:gd name="T19" fmla="*/ 59 h 85"/>
                  <a:gd name="T20" fmla="*/ 308 w 128"/>
                  <a:gd name="T21" fmla="*/ 67 h 85"/>
                  <a:gd name="T22" fmla="*/ 263 w 128"/>
                  <a:gd name="T23" fmla="*/ 59 h 85"/>
                  <a:gd name="T24" fmla="*/ 244 w 128"/>
                  <a:gd name="T25" fmla="*/ 48 h 85"/>
                  <a:gd name="T26" fmla="*/ 225 w 128"/>
                  <a:gd name="T27" fmla="*/ 45 h 85"/>
                  <a:gd name="T28" fmla="*/ 198 w 128"/>
                  <a:gd name="T29" fmla="*/ 40 h 85"/>
                  <a:gd name="T30" fmla="*/ 182 w 128"/>
                  <a:gd name="T31" fmla="*/ 29 h 85"/>
                  <a:gd name="T32" fmla="*/ 163 w 128"/>
                  <a:gd name="T33" fmla="*/ 11 h 85"/>
                  <a:gd name="T34" fmla="*/ 139 w 128"/>
                  <a:gd name="T35" fmla="*/ 13 h 85"/>
                  <a:gd name="T36" fmla="*/ 118 w 128"/>
                  <a:gd name="T37" fmla="*/ 8 h 85"/>
                  <a:gd name="T38" fmla="*/ 107 w 128"/>
                  <a:gd name="T39" fmla="*/ 0 h 85"/>
                  <a:gd name="T40" fmla="*/ 94 w 128"/>
                  <a:gd name="T41" fmla="*/ 11 h 85"/>
                  <a:gd name="T42" fmla="*/ 88 w 128"/>
                  <a:gd name="T43" fmla="*/ 40 h 85"/>
                  <a:gd name="T44" fmla="*/ 83 w 128"/>
                  <a:gd name="T45" fmla="*/ 64 h 85"/>
                  <a:gd name="T46" fmla="*/ 62 w 128"/>
                  <a:gd name="T47" fmla="*/ 67 h 85"/>
                  <a:gd name="T48" fmla="*/ 40 w 128"/>
                  <a:gd name="T49" fmla="*/ 101 h 85"/>
                  <a:gd name="T50" fmla="*/ 19 w 128"/>
                  <a:gd name="T51" fmla="*/ 123 h 85"/>
                  <a:gd name="T52" fmla="*/ 0 w 128"/>
                  <a:gd name="T53" fmla="*/ 136 h 85"/>
                  <a:gd name="T54" fmla="*/ 16 w 128"/>
                  <a:gd name="T55" fmla="*/ 136 h 85"/>
                  <a:gd name="T56" fmla="*/ 27 w 128"/>
                  <a:gd name="T57" fmla="*/ 144 h 85"/>
                  <a:gd name="T58" fmla="*/ 54 w 128"/>
                  <a:gd name="T59" fmla="*/ 144 h 85"/>
                  <a:gd name="T60" fmla="*/ 94 w 128"/>
                  <a:gd name="T61" fmla="*/ 152 h 85"/>
                  <a:gd name="T62" fmla="*/ 107 w 128"/>
                  <a:gd name="T63" fmla="*/ 166 h 85"/>
                  <a:gd name="T64" fmla="*/ 126 w 128"/>
                  <a:gd name="T65" fmla="*/ 168 h 85"/>
                  <a:gd name="T66" fmla="*/ 150 w 128"/>
                  <a:gd name="T67" fmla="*/ 168 h 85"/>
                  <a:gd name="T68" fmla="*/ 158 w 128"/>
                  <a:gd name="T69" fmla="*/ 171 h 85"/>
                  <a:gd name="T70" fmla="*/ 174 w 128"/>
                  <a:gd name="T71" fmla="*/ 176 h 85"/>
                  <a:gd name="T72" fmla="*/ 204 w 128"/>
                  <a:gd name="T73" fmla="*/ 174 h 85"/>
                  <a:gd name="T74" fmla="*/ 212 w 128"/>
                  <a:gd name="T75" fmla="*/ 187 h 85"/>
                  <a:gd name="T76" fmla="*/ 236 w 128"/>
                  <a:gd name="T77" fmla="*/ 187 h 85"/>
                  <a:gd name="T78" fmla="*/ 255 w 128"/>
                  <a:gd name="T79" fmla="*/ 184 h 85"/>
                  <a:gd name="T80" fmla="*/ 265 w 128"/>
                  <a:gd name="T81" fmla="*/ 203 h 85"/>
                  <a:gd name="T82" fmla="*/ 287 w 128"/>
                  <a:gd name="T83" fmla="*/ 200 h 85"/>
                  <a:gd name="T84" fmla="*/ 300 w 128"/>
                  <a:gd name="T85" fmla="*/ 219 h 85"/>
                  <a:gd name="T86" fmla="*/ 308 w 128"/>
                  <a:gd name="T87" fmla="*/ 222 h 85"/>
                  <a:gd name="T88" fmla="*/ 319 w 128"/>
                  <a:gd name="T89" fmla="*/ 214 h 85"/>
                  <a:gd name="T90" fmla="*/ 319 w 128"/>
                  <a:gd name="T91" fmla="*/ 203 h 85"/>
                  <a:gd name="T92" fmla="*/ 322 w 128"/>
                  <a:gd name="T93" fmla="*/ 203 h 85"/>
                  <a:gd name="T94" fmla="*/ 322 w 128"/>
                  <a:gd name="T95" fmla="*/ 198 h 85"/>
                  <a:gd name="T96" fmla="*/ 332 w 128"/>
                  <a:gd name="T97" fmla="*/ 184 h 8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28" h="85">
                    <a:moveTo>
                      <a:pt x="124" y="69"/>
                    </a:moveTo>
                    <a:cubicBezTo>
                      <a:pt x="125" y="64"/>
                      <a:pt x="122" y="65"/>
                      <a:pt x="121" y="60"/>
                    </a:cubicBezTo>
                    <a:cubicBezTo>
                      <a:pt x="120" y="55"/>
                      <a:pt x="121" y="60"/>
                      <a:pt x="123" y="56"/>
                    </a:cubicBezTo>
                    <a:cubicBezTo>
                      <a:pt x="125" y="53"/>
                      <a:pt x="124" y="54"/>
                      <a:pt x="125" y="50"/>
                    </a:cubicBezTo>
                    <a:cubicBezTo>
                      <a:pt x="126" y="45"/>
                      <a:pt x="124" y="45"/>
                      <a:pt x="122" y="42"/>
                    </a:cubicBezTo>
                    <a:cubicBezTo>
                      <a:pt x="119" y="38"/>
                      <a:pt x="119" y="37"/>
                      <a:pt x="117" y="35"/>
                    </a:cubicBezTo>
                    <a:cubicBezTo>
                      <a:pt x="115" y="32"/>
                      <a:pt x="119" y="31"/>
                      <a:pt x="120" y="28"/>
                    </a:cubicBezTo>
                    <a:cubicBezTo>
                      <a:pt x="122" y="25"/>
                      <a:pt x="125" y="28"/>
                      <a:pt x="127" y="24"/>
                    </a:cubicBezTo>
                    <a:cubicBezTo>
                      <a:pt x="128" y="22"/>
                      <a:pt x="128" y="22"/>
                      <a:pt x="127" y="21"/>
                    </a:cubicBezTo>
                    <a:cubicBezTo>
                      <a:pt x="127" y="21"/>
                      <a:pt x="127" y="21"/>
                      <a:pt x="127" y="22"/>
                    </a:cubicBezTo>
                    <a:cubicBezTo>
                      <a:pt x="125" y="24"/>
                      <a:pt x="121" y="25"/>
                      <a:pt x="115" y="25"/>
                    </a:cubicBezTo>
                    <a:cubicBezTo>
                      <a:pt x="108" y="25"/>
                      <a:pt x="100" y="24"/>
                      <a:pt x="98" y="22"/>
                    </a:cubicBezTo>
                    <a:cubicBezTo>
                      <a:pt x="96" y="20"/>
                      <a:pt x="93" y="19"/>
                      <a:pt x="91" y="18"/>
                    </a:cubicBezTo>
                    <a:cubicBezTo>
                      <a:pt x="90" y="17"/>
                      <a:pt x="87" y="16"/>
                      <a:pt x="84" y="17"/>
                    </a:cubicBezTo>
                    <a:cubicBezTo>
                      <a:pt x="81" y="17"/>
                      <a:pt x="76" y="15"/>
                      <a:pt x="74" y="15"/>
                    </a:cubicBezTo>
                    <a:cubicBezTo>
                      <a:pt x="72" y="15"/>
                      <a:pt x="70" y="14"/>
                      <a:pt x="68" y="11"/>
                    </a:cubicBezTo>
                    <a:cubicBezTo>
                      <a:pt x="65" y="8"/>
                      <a:pt x="63" y="2"/>
                      <a:pt x="61" y="4"/>
                    </a:cubicBezTo>
                    <a:cubicBezTo>
                      <a:pt x="58" y="6"/>
                      <a:pt x="54" y="5"/>
                      <a:pt x="52" y="5"/>
                    </a:cubicBezTo>
                    <a:cubicBezTo>
                      <a:pt x="49" y="5"/>
                      <a:pt x="47" y="5"/>
                      <a:pt x="44" y="3"/>
                    </a:cubicBezTo>
                    <a:cubicBezTo>
                      <a:pt x="43" y="2"/>
                      <a:pt x="41" y="1"/>
                      <a:pt x="40" y="0"/>
                    </a:cubicBezTo>
                    <a:cubicBezTo>
                      <a:pt x="37" y="2"/>
                      <a:pt x="36" y="3"/>
                      <a:pt x="35" y="4"/>
                    </a:cubicBezTo>
                    <a:cubicBezTo>
                      <a:pt x="32" y="6"/>
                      <a:pt x="32" y="12"/>
                      <a:pt x="33" y="15"/>
                    </a:cubicBezTo>
                    <a:cubicBezTo>
                      <a:pt x="33" y="17"/>
                      <a:pt x="32" y="24"/>
                      <a:pt x="31" y="24"/>
                    </a:cubicBezTo>
                    <a:cubicBezTo>
                      <a:pt x="30" y="24"/>
                      <a:pt x="24" y="25"/>
                      <a:pt x="23" y="25"/>
                    </a:cubicBezTo>
                    <a:cubicBezTo>
                      <a:pt x="23" y="25"/>
                      <a:pt x="17" y="37"/>
                      <a:pt x="15" y="38"/>
                    </a:cubicBezTo>
                    <a:cubicBezTo>
                      <a:pt x="13" y="39"/>
                      <a:pt x="7" y="46"/>
                      <a:pt x="7" y="46"/>
                    </a:cubicBezTo>
                    <a:cubicBezTo>
                      <a:pt x="6" y="46"/>
                      <a:pt x="0" y="51"/>
                      <a:pt x="0" y="51"/>
                    </a:cubicBezTo>
                    <a:cubicBezTo>
                      <a:pt x="2" y="51"/>
                      <a:pt x="5" y="50"/>
                      <a:pt x="6" y="51"/>
                    </a:cubicBezTo>
                    <a:cubicBezTo>
                      <a:pt x="7" y="53"/>
                      <a:pt x="8" y="53"/>
                      <a:pt x="10" y="54"/>
                    </a:cubicBezTo>
                    <a:cubicBezTo>
                      <a:pt x="11" y="55"/>
                      <a:pt x="15" y="55"/>
                      <a:pt x="20" y="54"/>
                    </a:cubicBezTo>
                    <a:cubicBezTo>
                      <a:pt x="26" y="54"/>
                      <a:pt x="35" y="55"/>
                      <a:pt x="35" y="57"/>
                    </a:cubicBezTo>
                    <a:cubicBezTo>
                      <a:pt x="36" y="59"/>
                      <a:pt x="37" y="62"/>
                      <a:pt x="40" y="62"/>
                    </a:cubicBezTo>
                    <a:cubicBezTo>
                      <a:pt x="43" y="62"/>
                      <a:pt x="46" y="62"/>
                      <a:pt x="47" y="63"/>
                    </a:cubicBezTo>
                    <a:cubicBezTo>
                      <a:pt x="49" y="65"/>
                      <a:pt x="54" y="63"/>
                      <a:pt x="56" y="63"/>
                    </a:cubicBezTo>
                    <a:cubicBezTo>
                      <a:pt x="57" y="62"/>
                      <a:pt x="59" y="61"/>
                      <a:pt x="59" y="64"/>
                    </a:cubicBezTo>
                    <a:cubicBezTo>
                      <a:pt x="59" y="67"/>
                      <a:pt x="60" y="66"/>
                      <a:pt x="65" y="66"/>
                    </a:cubicBezTo>
                    <a:cubicBezTo>
                      <a:pt x="70" y="66"/>
                      <a:pt x="74" y="63"/>
                      <a:pt x="76" y="65"/>
                    </a:cubicBezTo>
                    <a:cubicBezTo>
                      <a:pt x="78" y="66"/>
                      <a:pt x="75" y="68"/>
                      <a:pt x="79" y="70"/>
                    </a:cubicBezTo>
                    <a:cubicBezTo>
                      <a:pt x="82" y="71"/>
                      <a:pt x="84" y="70"/>
                      <a:pt x="88" y="70"/>
                    </a:cubicBezTo>
                    <a:cubicBezTo>
                      <a:pt x="92" y="70"/>
                      <a:pt x="93" y="67"/>
                      <a:pt x="95" y="69"/>
                    </a:cubicBezTo>
                    <a:cubicBezTo>
                      <a:pt x="97" y="71"/>
                      <a:pt x="94" y="76"/>
                      <a:pt x="99" y="76"/>
                    </a:cubicBezTo>
                    <a:cubicBezTo>
                      <a:pt x="103" y="76"/>
                      <a:pt x="104" y="73"/>
                      <a:pt x="107" y="75"/>
                    </a:cubicBezTo>
                    <a:cubicBezTo>
                      <a:pt x="110" y="77"/>
                      <a:pt x="112" y="82"/>
                      <a:pt x="112" y="82"/>
                    </a:cubicBezTo>
                    <a:cubicBezTo>
                      <a:pt x="112" y="82"/>
                      <a:pt x="113" y="80"/>
                      <a:pt x="115" y="83"/>
                    </a:cubicBezTo>
                    <a:cubicBezTo>
                      <a:pt x="117" y="85"/>
                      <a:pt x="119" y="81"/>
                      <a:pt x="119" y="80"/>
                    </a:cubicBezTo>
                    <a:cubicBezTo>
                      <a:pt x="120" y="79"/>
                      <a:pt x="118" y="76"/>
                      <a:pt x="119" y="76"/>
                    </a:cubicBezTo>
                    <a:cubicBezTo>
                      <a:pt x="120" y="76"/>
                      <a:pt x="120" y="76"/>
                      <a:pt x="120" y="76"/>
                    </a:cubicBezTo>
                    <a:cubicBezTo>
                      <a:pt x="120" y="76"/>
                      <a:pt x="120" y="75"/>
                      <a:pt x="120" y="74"/>
                    </a:cubicBezTo>
                    <a:cubicBezTo>
                      <a:pt x="120" y="69"/>
                      <a:pt x="124" y="73"/>
                      <a:pt x="124" y="69"/>
                    </a:cubicBezTo>
                    <a:close/>
                  </a:path>
                </a:pathLst>
              </a:custGeom>
              <a:solidFill>
                <a:srgbClr val="36698C"/>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sp>
            <p:nvSpPr>
              <p:cNvPr id="217" name="Freeform 105">
                <a:extLst>
                  <a:ext uri="{FF2B5EF4-FFF2-40B4-BE49-F238E27FC236}">
                    <a16:creationId xmlns:a16="http://schemas.microsoft.com/office/drawing/2014/main" id="{CFA59740-3E87-4127-AAD3-7F8A411C506A}"/>
                  </a:ext>
                </a:extLst>
              </p:cNvPr>
              <p:cNvSpPr>
                <a:spLocks/>
              </p:cNvSpPr>
              <p:nvPr/>
            </p:nvSpPr>
            <p:spPr bwMode="auto">
              <a:xfrm>
                <a:off x="4967479" y="4977518"/>
                <a:ext cx="477330" cy="355954"/>
              </a:xfrm>
              <a:custGeom>
                <a:avLst/>
                <a:gdLst>
                  <a:gd name="T0" fmla="*/ 223 w 91"/>
                  <a:gd name="T1" fmla="*/ 150 h 68"/>
                  <a:gd name="T2" fmla="*/ 198 w 91"/>
                  <a:gd name="T3" fmla="*/ 137 h 68"/>
                  <a:gd name="T4" fmla="*/ 201 w 91"/>
                  <a:gd name="T5" fmla="*/ 120 h 68"/>
                  <a:gd name="T6" fmla="*/ 188 w 91"/>
                  <a:gd name="T7" fmla="*/ 99 h 68"/>
                  <a:gd name="T8" fmla="*/ 185 w 91"/>
                  <a:gd name="T9" fmla="*/ 75 h 68"/>
                  <a:gd name="T10" fmla="*/ 172 w 91"/>
                  <a:gd name="T11" fmla="*/ 64 h 68"/>
                  <a:gd name="T12" fmla="*/ 156 w 91"/>
                  <a:gd name="T13" fmla="*/ 48 h 68"/>
                  <a:gd name="T14" fmla="*/ 147 w 91"/>
                  <a:gd name="T15" fmla="*/ 37 h 68"/>
                  <a:gd name="T16" fmla="*/ 113 w 91"/>
                  <a:gd name="T17" fmla="*/ 32 h 68"/>
                  <a:gd name="T18" fmla="*/ 110 w 91"/>
                  <a:gd name="T19" fmla="*/ 13 h 68"/>
                  <a:gd name="T20" fmla="*/ 70 w 91"/>
                  <a:gd name="T21" fmla="*/ 11 h 68"/>
                  <a:gd name="T22" fmla="*/ 54 w 91"/>
                  <a:gd name="T23" fmla="*/ 24 h 68"/>
                  <a:gd name="T24" fmla="*/ 38 w 91"/>
                  <a:gd name="T25" fmla="*/ 24 h 68"/>
                  <a:gd name="T26" fmla="*/ 16 w 91"/>
                  <a:gd name="T27" fmla="*/ 3 h 68"/>
                  <a:gd name="T28" fmla="*/ 0 w 91"/>
                  <a:gd name="T29" fmla="*/ 13 h 68"/>
                  <a:gd name="T30" fmla="*/ 3 w 91"/>
                  <a:gd name="T31" fmla="*/ 59 h 68"/>
                  <a:gd name="T32" fmla="*/ 24 w 91"/>
                  <a:gd name="T33" fmla="*/ 80 h 68"/>
                  <a:gd name="T34" fmla="*/ 43 w 91"/>
                  <a:gd name="T35" fmla="*/ 94 h 68"/>
                  <a:gd name="T36" fmla="*/ 11 w 91"/>
                  <a:gd name="T37" fmla="*/ 115 h 68"/>
                  <a:gd name="T38" fmla="*/ 21 w 91"/>
                  <a:gd name="T39" fmla="*/ 123 h 68"/>
                  <a:gd name="T40" fmla="*/ 43 w 91"/>
                  <a:gd name="T41" fmla="*/ 128 h 68"/>
                  <a:gd name="T42" fmla="*/ 67 w 91"/>
                  <a:gd name="T43" fmla="*/ 126 h 68"/>
                  <a:gd name="T44" fmla="*/ 86 w 91"/>
                  <a:gd name="T45" fmla="*/ 145 h 68"/>
                  <a:gd name="T46" fmla="*/ 102 w 91"/>
                  <a:gd name="T47" fmla="*/ 155 h 68"/>
                  <a:gd name="T48" fmla="*/ 129 w 91"/>
                  <a:gd name="T49" fmla="*/ 161 h 68"/>
                  <a:gd name="T50" fmla="*/ 147 w 91"/>
                  <a:gd name="T51" fmla="*/ 163 h 68"/>
                  <a:gd name="T52" fmla="*/ 166 w 91"/>
                  <a:gd name="T53" fmla="*/ 174 h 68"/>
                  <a:gd name="T54" fmla="*/ 212 w 91"/>
                  <a:gd name="T55" fmla="*/ 182 h 68"/>
                  <a:gd name="T56" fmla="*/ 244 w 91"/>
                  <a:gd name="T57" fmla="*/ 174 h 68"/>
                  <a:gd name="T58" fmla="*/ 244 w 91"/>
                  <a:gd name="T59" fmla="*/ 171 h 68"/>
                  <a:gd name="T60" fmla="*/ 241 w 91"/>
                  <a:gd name="T61" fmla="*/ 163 h 68"/>
                  <a:gd name="T62" fmla="*/ 223 w 91"/>
                  <a:gd name="T63" fmla="*/ 150 h 6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91" h="68">
                    <a:moveTo>
                      <a:pt x="83" y="56"/>
                    </a:moveTo>
                    <a:cubicBezTo>
                      <a:pt x="78" y="52"/>
                      <a:pt x="76" y="53"/>
                      <a:pt x="74" y="51"/>
                    </a:cubicBezTo>
                    <a:cubicBezTo>
                      <a:pt x="72" y="48"/>
                      <a:pt x="77" y="49"/>
                      <a:pt x="75" y="45"/>
                    </a:cubicBezTo>
                    <a:cubicBezTo>
                      <a:pt x="73" y="41"/>
                      <a:pt x="72" y="39"/>
                      <a:pt x="70" y="37"/>
                    </a:cubicBezTo>
                    <a:cubicBezTo>
                      <a:pt x="67" y="35"/>
                      <a:pt x="69" y="28"/>
                      <a:pt x="69" y="28"/>
                    </a:cubicBezTo>
                    <a:cubicBezTo>
                      <a:pt x="64" y="24"/>
                      <a:pt x="64" y="24"/>
                      <a:pt x="64" y="24"/>
                    </a:cubicBezTo>
                    <a:cubicBezTo>
                      <a:pt x="64" y="24"/>
                      <a:pt x="59" y="19"/>
                      <a:pt x="58" y="18"/>
                    </a:cubicBezTo>
                    <a:cubicBezTo>
                      <a:pt x="57" y="17"/>
                      <a:pt x="55" y="14"/>
                      <a:pt x="55" y="14"/>
                    </a:cubicBezTo>
                    <a:cubicBezTo>
                      <a:pt x="55" y="14"/>
                      <a:pt x="42" y="15"/>
                      <a:pt x="42" y="12"/>
                    </a:cubicBezTo>
                    <a:cubicBezTo>
                      <a:pt x="42" y="8"/>
                      <a:pt x="43" y="4"/>
                      <a:pt x="41" y="5"/>
                    </a:cubicBezTo>
                    <a:cubicBezTo>
                      <a:pt x="38" y="5"/>
                      <a:pt x="26" y="4"/>
                      <a:pt x="26" y="4"/>
                    </a:cubicBezTo>
                    <a:cubicBezTo>
                      <a:pt x="26" y="4"/>
                      <a:pt x="22" y="8"/>
                      <a:pt x="20" y="9"/>
                    </a:cubicBezTo>
                    <a:cubicBezTo>
                      <a:pt x="19" y="11"/>
                      <a:pt x="15" y="12"/>
                      <a:pt x="14" y="9"/>
                    </a:cubicBezTo>
                    <a:cubicBezTo>
                      <a:pt x="12" y="7"/>
                      <a:pt x="7" y="1"/>
                      <a:pt x="6" y="1"/>
                    </a:cubicBezTo>
                    <a:cubicBezTo>
                      <a:pt x="6" y="0"/>
                      <a:pt x="0" y="5"/>
                      <a:pt x="0" y="5"/>
                    </a:cubicBezTo>
                    <a:cubicBezTo>
                      <a:pt x="1" y="22"/>
                      <a:pt x="1" y="22"/>
                      <a:pt x="1" y="22"/>
                    </a:cubicBezTo>
                    <a:cubicBezTo>
                      <a:pt x="1" y="22"/>
                      <a:pt x="7" y="28"/>
                      <a:pt x="9" y="30"/>
                    </a:cubicBezTo>
                    <a:cubicBezTo>
                      <a:pt x="12" y="31"/>
                      <a:pt x="16" y="35"/>
                      <a:pt x="16" y="35"/>
                    </a:cubicBezTo>
                    <a:cubicBezTo>
                      <a:pt x="16" y="35"/>
                      <a:pt x="9" y="40"/>
                      <a:pt x="4" y="43"/>
                    </a:cubicBezTo>
                    <a:cubicBezTo>
                      <a:pt x="5" y="44"/>
                      <a:pt x="7" y="45"/>
                      <a:pt x="8" y="46"/>
                    </a:cubicBezTo>
                    <a:cubicBezTo>
                      <a:pt x="11" y="48"/>
                      <a:pt x="13" y="48"/>
                      <a:pt x="16" y="48"/>
                    </a:cubicBezTo>
                    <a:cubicBezTo>
                      <a:pt x="18" y="48"/>
                      <a:pt x="22" y="49"/>
                      <a:pt x="25" y="47"/>
                    </a:cubicBezTo>
                    <a:cubicBezTo>
                      <a:pt x="27" y="45"/>
                      <a:pt x="29" y="51"/>
                      <a:pt x="32" y="54"/>
                    </a:cubicBezTo>
                    <a:cubicBezTo>
                      <a:pt x="34" y="57"/>
                      <a:pt x="36" y="58"/>
                      <a:pt x="38" y="58"/>
                    </a:cubicBezTo>
                    <a:cubicBezTo>
                      <a:pt x="40" y="58"/>
                      <a:pt x="45" y="60"/>
                      <a:pt x="48" y="60"/>
                    </a:cubicBezTo>
                    <a:cubicBezTo>
                      <a:pt x="51" y="59"/>
                      <a:pt x="54" y="60"/>
                      <a:pt x="55" y="61"/>
                    </a:cubicBezTo>
                    <a:cubicBezTo>
                      <a:pt x="57" y="62"/>
                      <a:pt x="60" y="63"/>
                      <a:pt x="62" y="65"/>
                    </a:cubicBezTo>
                    <a:cubicBezTo>
                      <a:pt x="64" y="67"/>
                      <a:pt x="72" y="68"/>
                      <a:pt x="79" y="68"/>
                    </a:cubicBezTo>
                    <a:cubicBezTo>
                      <a:pt x="85" y="68"/>
                      <a:pt x="89" y="67"/>
                      <a:pt x="91" y="65"/>
                    </a:cubicBezTo>
                    <a:cubicBezTo>
                      <a:pt x="91" y="64"/>
                      <a:pt x="91" y="64"/>
                      <a:pt x="91" y="64"/>
                    </a:cubicBezTo>
                    <a:cubicBezTo>
                      <a:pt x="91" y="63"/>
                      <a:pt x="90" y="63"/>
                      <a:pt x="90" y="61"/>
                    </a:cubicBezTo>
                    <a:cubicBezTo>
                      <a:pt x="89" y="57"/>
                      <a:pt x="88" y="59"/>
                      <a:pt x="83" y="56"/>
                    </a:cubicBezTo>
                    <a:close/>
                  </a:path>
                </a:pathLst>
              </a:custGeom>
              <a:solidFill>
                <a:srgbClr val="3D004E"/>
              </a:solidFill>
              <a:ln w="7938" cap="flat">
                <a:solidFill>
                  <a:srgbClr val="FFFFFF"/>
                </a:solidFill>
                <a:prstDash val="solid"/>
                <a:miter lim="800000"/>
                <a:headEnd/>
                <a:tailEnd/>
              </a:ln>
            </p:spPr>
            <p:txBody>
              <a:bodyPr/>
              <a:lstStyle>
                <a:defPPr>
                  <a:defRPr lang="fr-FR"/>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a:lstStyle>
              <a:p>
                <a:endParaRPr lang="en-US">
                  <a:highlight>
                    <a:srgbClr val="D9D9D9"/>
                  </a:highlight>
                </a:endParaRPr>
              </a:p>
            </p:txBody>
          </p:sp>
        </p:grpSp>
        <p:sp>
          <p:nvSpPr>
            <p:cNvPr id="218" name="ZoneTexte 217">
              <a:extLst>
                <a:ext uri="{FF2B5EF4-FFF2-40B4-BE49-F238E27FC236}">
                  <a16:creationId xmlns:a16="http://schemas.microsoft.com/office/drawing/2014/main" id="{2AEF3ABF-4947-4FC2-82AC-502B1F6D47FD}"/>
                </a:ext>
              </a:extLst>
            </p:cNvPr>
            <p:cNvSpPr txBox="1"/>
            <p:nvPr/>
          </p:nvSpPr>
          <p:spPr>
            <a:xfrm>
              <a:off x="8824450" y="3934315"/>
              <a:ext cx="746954" cy="336522"/>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2025</a:t>
              </a:r>
            </a:p>
          </p:txBody>
        </p:sp>
        <p:pic>
          <p:nvPicPr>
            <p:cNvPr id="251" name="Image 250">
              <a:extLst>
                <a:ext uri="{FF2B5EF4-FFF2-40B4-BE49-F238E27FC236}">
                  <a16:creationId xmlns:a16="http://schemas.microsoft.com/office/drawing/2014/main" id="{40B0F259-D14F-4A76-B57A-C17A5318F938}"/>
                </a:ext>
              </a:extLst>
            </p:cNvPr>
            <p:cNvPicPr>
              <a:picLocks noChangeAspect="1"/>
            </p:cNvPicPr>
            <p:nvPr/>
          </p:nvPicPr>
          <p:blipFill>
            <a:blip r:embed="rId8"/>
            <a:stretch>
              <a:fillRect/>
            </a:stretch>
          </p:blipFill>
          <p:spPr>
            <a:xfrm>
              <a:off x="10123034" y="1586180"/>
              <a:ext cx="744925" cy="603035"/>
            </a:xfrm>
            <a:prstGeom prst="rect">
              <a:avLst/>
            </a:prstGeom>
          </p:spPr>
        </p:pic>
      </p:grpSp>
      <p:sp>
        <p:nvSpPr>
          <p:cNvPr id="252" name="ZoneTexte 251">
            <a:extLst>
              <a:ext uri="{FF2B5EF4-FFF2-40B4-BE49-F238E27FC236}">
                <a16:creationId xmlns:a16="http://schemas.microsoft.com/office/drawing/2014/main" id="{6F913E9C-9ADF-4B3F-BCA6-2D260D611626}"/>
              </a:ext>
            </a:extLst>
          </p:cNvPr>
          <p:cNvSpPr txBox="1"/>
          <p:nvPr/>
        </p:nvSpPr>
        <p:spPr>
          <a:xfrm>
            <a:off x="1397925" y="5098917"/>
            <a:ext cx="10794075" cy="416011"/>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sz="1600" b="1" dirty="0">
                <a:latin typeface="Arial" panose="020B0604020202020204" pitchFamily="34" charset="0"/>
                <a:cs typeface="Arial" panose="020B0604020202020204" pitchFamily="34" charset="0"/>
              </a:rPr>
              <a:t>2025</a:t>
            </a:r>
            <a:r>
              <a:rPr lang="en-GB"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To celebrate the funding of the PREZODE project, unexpected emergence of WNV in </a:t>
            </a:r>
            <a:r>
              <a:rPr lang="en-US" sz="1600" i="1" dirty="0">
                <a:latin typeface="Arial" panose="020B0604020202020204" pitchFamily="34" charset="0"/>
                <a:cs typeface="Arial" panose="020B0604020202020204" pitchFamily="34" charset="0"/>
              </a:rPr>
              <a:t>Île-de-France</a:t>
            </a:r>
            <a:endParaRPr lang="en-GB" sz="1600" i="1" dirty="0">
              <a:latin typeface="Arial" panose="020B0604020202020204" pitchFamily="34" charset="0"/>
              <a:cs typeface="Arial" panose="020B0604020202020204" pitchFamily="34" charset="0"/>
            </a:endParaRPr>
          </a:p>
        </p:txBody>
      </p:sp>
      <p:sp>
        <p:nvSpPr>
          <p:cNvPr id="253" name="ZoneTexte 252">
            <a:extLst>
              <a:ext uri="{FF2B5EF4-FFF2-40B4-BE49-F238E27FC236}">
                <a16:creationId xmlns:a16="http://schemas.microsoft.com/office/drawing/2014/main" id="{D57F030F-43B8-494B-9FD2-F01FE1BB03B7}"/>
              </a:ext>
            </a:extLst>
          </p:cNvPr>
          <p:cNvSpPr txBox="1"/>
          <p:nvPr/>
        </p:nvSpPr>
        <p:spPr>
          <a:xfrm>
            <a:off x="2318295" y="5664209"/>
            <a:ext cx="9888325" cy="416011"/>
          </a:xfrm>
          <a:prstGeom prst="rect">
            <a:avLst/>
          </a:prstGeom>
          <a:noFill/>
        </p:spPr>
        <p:txBody>
          <a:bodyPr wrap="square">
            <a:spAutoFit/>
          </a:bodyPr>
          <a:lstStyle/>
          <a:p>
            <a:pPr>
              <a:lnSpc>
                <a:spcPct val="150000"/>
              </a:lnSpc>
            </a:pPr>
            <a:r>
              <a:rPr lang="en-GB" sz="1600" dirty="0">
                <a:latin typeface="Arial" panose="020B0604020202020204" pitchFamily="34" charset="0"/>
                <a:cs typeface="Arial" panose="020B0604020202020204" pitchFamily="34" charset="0"/>
              </a:rPr>
              <a:t>Operational research actions (human, equine and environmental/mosquito compartments) in progress</a:t>
            </a:r>
            <a:endParaRPr lang="en-GB" sz="1600" b="1" dirty="0">
              <a:solidFill>
                <a:srgbClr val="C00000"/>
              </a:solidFill>
              <a:latin typeface="Arial" panose="020B0604020202020204" pitchFamily="34" charset="0"/>
              <a:cs typeface="Arial" panose="020B0604020202020204" pitchFamily="34" charset="0"/>
            </a:endParaRPr>
          </a:p>
        </p:txBody>
      </p:sp>
      <p:sp>
        <p:nvSpPr>
          <p:cNvPr id="254" name="Rectangle : coins arrondis 253">
            <a:extLst>
              <a:ext uri="{FF2B5EF4-FFF2-40B4-BE49-F238E27FC236}">
                <a16:creationId xmlns:a16="http://schemas.microsoft.com/office/drawing/2014/main" id="{859B02F1-BDB7-4DA9-8DB7-3BB89E465B04}"/>
              </a:ext>
            </a:extLst>
          </p:cNvPr>
          <p:cNvSpPr/>
          <p:nvPr/>
        </p:nvSpPr>
        <p:spPr>
          <a:xfrm>
            <a:off x="0" y="1180934"/>
            <a:ext cx="12030419" cy="3375995"/>
          </a:xfrm>
          <a:prstGeom prst="roundRect">
            <a:avLst/>
          </a:prstGeom>
          <a:noFill/>
          <a:ln>
            <a:solidFill>
              <a:schemeClr val="tx1"/>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7" name="Rectangle 256">
            <a:extLst>
              <a:ext uri="{FF2B5EF4-FFF2-40B4-BE49-F238E27FC236}">
                <a16:creationId xmlns:a16="http://schemas.microsoft.com/office/drawing/2014/main" id="{0F812EEB-B003-43B8-BC72-171D35D46EDF}"/>
              </a:ext>
            </a:extLst>
          </p:cNvPr>
          <p:cNvSpPr/>
          <p:nvPr/>
        </p:nvSpPr>
        <p:spPr>
          <a:xfrm>
            <a:off x="-33865" y="998120"/>
            <a:ext cx="593157" cy="41007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9" name="ZoneTexte 258">
            <a:extLst>
              <a:ext uri="{FF2B5EF4-FFF2-40B4-BE49-F238E27FC236}">
                <a16:creationId xmlns:a16="http://schemas.microsoft.com/office/drawing/2014/main" id="{F9E53957-B157-4477-8A3F-BCEF43758690}"/>
              </a:ext>
            </a:extLst>
          </p:cNvPr>
          <p:cNvSpPr txBox="1"/>
          <p:nvPr/>
        </p:nvSpPr>
        <p:spPr>
          <a:xfrm>
            <a:off x="11179597" y="2302513"/>
            <a:ext cx="848376" cy="1015663"/>
          </a:xfrm>
          <a:prstGeom prst="rect">
            <a:avLst/>
          </a:prstGeom>
          <a:noFill/>
        </p:spPr>
        <p:txBody>
          <a:bodyPr wrap="square" rtlCol="0">
            <a:spAutoFit/>
          </a:bodyPr>
          <a:lstStyle/>
          <a:p>
            <a:r>
              <a:rPr lang="fr-FR" sz="6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15667931"/>
      </p:ext>
    </p:extLst>
  </p:cSld>
  <p:clrMapOvr>
    <a:masterClrMapping/>
  </p:clrMapOvr>
  <mc:AlternateContent xmlns:mc="http://schemas.openxmlformats.org/markup-compatibility/2006" xmlns:p14="http://schemas.microsoft.com/office/powerpoint/2010/main">
    <mc:Choice Requires="p14">
      <p:transition spd="slow" p14:dur="2000" advTm="43908"/>
    </mc:Choice>
    <mc:Fallback xmlns="">
      <p:transition spd="slow" advTm="4390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520861" y="0"/>
            <a:ext cx="11671139" cy="584775"/>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cap="small" dirty="0">
                <a:solidFill>
                  <a:srgbClr val="0070C0"/>
                </a:solidFill>
                <a:latin typeface="Arial" panose="020B0604020202020204" pitchFamily="34" charset="0"/>
                <a:cs typeface="Arial" panose="020B0604020202020204" pitchFamily="34" charset="0"/>
              </a:rPr>
              <a:t>State of the art</a:t>
            </a:r>
          </a:p>
        </p:txBody>
      </p:sp>
      <p:cxnSp>
        <p:nvCxnSpPr>
          <p:cNvPr id="7" name="Connecteur droit 6"/>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8" name="ZoneTexte 7"/>
          <p:cNvSpPr txBox="1"/>
          <p:nvPr/>
        </p:nvSpPr>
        <p:spPr>
          <a:xfrm>
            <a:off x="520860" y="592471"/>
            <a:ext cx="11671139" cy="400110"/>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marL="342900" indent="-342900" algn="l">
              <a:buFont typeface="Wingdings" panose="05000000000000000000" pitchFamily="2" charset="2"/>
              <a:buChar char="Ø"/>
            </a:pPr>
            <a:r>
              <a:rPr lang="fr-FR" sz="2000" dirty="0">
                <a:solidFill>
                  <a:srgbClr val="0070C0"/>
                </a:solidFill>
                <a:latin typeface="Arial" panose="020B0604020202020204" pitchFamily="34" charset="0"/>
                <a:cs typeface="Arial" panose="020B0604020202020204" pitchFamily="34" charset="0"/>
              </a:rPr>
              <a:t>A </a:t>
            </a:r>
            <a:r>
              <a:rPr lang="fr-FR" sz="2000" b="1" cap="small" dirty="0">
                <a:solidFill>
                  <a:srgbClr val="C00000"/>
                </a:solidFill>
                <a:latin typeface="Arial" panose="020B0604020202020204" pitchFamily="34" charset="0"/>
                <a:cs typeface="Arial" panose="020B0604020202020204" pitchFamily="34" charset="0"/>
              </a:rPr>
              <a:t>passive surveillance system </a:t>
            </a:r>
            <a:r>
              <a:rPr lang="fr-FR" sz="2000" dirty="0" err="1">
                <a:solidFill>
                  <a:srgbClr val="0070C0"/>
                </a:solidFill>
                <a:latin typeface="Arial" panose="020B0604020202020204" pitchFamily="34" charset="0"/>
                <a:cs typeface="Arial" panose="020B0604020202020204" pitchFamily="34" charset="0"/>
              </a:rPr>
              <a:t>based</a:t>
            </a:r>
            <a:r>
              <a:rPr lang="fr-FR" sz="2000" dirty="0">
                <a:solidFill>
                  <a:srgbClr val="0070C0"/>
                </a:solidFill>
                <a:latin typeface="Arial" panose="020B0604020202020204" pitchFamily="34" charset="0"/>
                <a:cs typeface="Arial" panose="020B0604020202020204" pitchFamily="34" charset="0"/>
              </a:rPr>
              <a:t> on </a:t>
            </a:r>
            <a:r>
              <a:rPr lang="fr-FR" sz="2000" b="1" cap="small" dirty="0" err="1">
                <a:solidFill>
                  <a:srgbClr val="C00000"/>
                </a:solidFill>
                <a:latin typeface="Arial" panose="020B0604020202020204" pitchFamily="34" charset="0"/>
                <a:cs typeface="Arial" panose="020B0604020202020204" pitchFamily="34" charset="0"/>
              </a:rPr>
              <a:t>syndromic</a:t>
            </a:r>
            <a:r>
              <a:rPr lang="fr-FR" sz="2000" b="1" cap="small" dirty="0">
                <a:solidFill>
                  <a:srgbClr val="C00000"/>
                </a:solidFill>
                <a:latin typeface="Arial" panose="020B0604020202020204" pitchFamily="34" charset="0"/>
                <a:cs typeface="Arial" panose="020B0604020202020204" pitchFamily="34" charset="0"/>
              </a:rPr>
              <a:t> cases </a:t>
            </a:r>
            <a:r>
              <a:rPr lang="fr-FR" sz="2000" dirty="0" err="1">
                <a:solidFill>
                  <a:srgbClr val="0070C0"/>
                </a:solidFill>
                <a:latin typeface="Arial" panose="020B0604020202020204" pitchFamily="34" charset="0"/>
                <a:cs typeface="Arial" panose="020B0604020202020204" pitchFamily="34" charset="0"/>
              </a:rPr>
              <a:t>currently</a:t>
            </a:r>
            <a:r>
              <a:rPr lang="fr-FR" sz="2000" dirty="0">
                <a:solidFill>
                  <a:srgbClr val="0070C0"/>
                </a:solidFill>
                <a:latin typeface="Arial" panose="020B0604020202020204" pitchFamily="34" charset="0"/>
                <a:cs typeface="Arial" panose="020B0604020202020204" pitchFamily="34" charset="0"/>
              </a:rPr>
              <a:t> </a:t>
            </a:r>
            <a:r>
              <a:rPr lang="fr-FR" sz="2000" dirty="0" err="1">
                <a:solidFill>
                  <a:srgbClr val="0070C0"/>
                </a:solidFill>
                <a:latin typeface="Arial" panose="020B0604020202020204" pitchFamily="34" charset="0"/>
                <a:cs typeface="Arial" panose="020B0604020202020204" pitchFamily="34" charset="0"/>
              </a:rPr>
              <a:t>implemented</a:t>
            </a:r>
            <a:r>
              <a:rPr lang="fr-FR" sz="2000" dirty="0">
                <a:solidFill>
                  <a:srgbClr val="0070C0"/>
                </a:solidFill>
                <a:latin typeface="Arial" panose="020B0604020202020204" pitchFamily="34" charset="0"/>
                <a:cs typeface="Arial" panose="020B0604020202020204" pitchFamily="34" charset="0"/>
              </a:rPr>
              <a:t> to </a:t>
            </a:r>
            <a:r>
              <a:rPr lang="fr-FR" sz="2000" dirty="0" err="1">
                <a:solidFill>
                  <a:srgbClr val="0070C0"/>
                </a:solidFill>
                <a:latin typeface="Arial" panose="020B0604020202020204" pitchFamily="34" charset="0"/>
                <a:cs typeface="Arial" panose="020B0604020202020204" pitchFamily="34" charset="0"/>
              </a:rPr>
              <a:t>detect</a:t>
            </a:r>
            <a:r>
              <a:rPr lang="fr-FR" sz="2000" dirty="0">
                <a:solidFill>
                  <a:srgbClr val="0070C0"/>
                </a:solidFill>
                <a:latin typeface="Arial" panose="020B0604020202020204" pitchFamily="34" charset="0"/>
                <a:cs typeface="Arial" panose="020B0604020202020204" pitchFamily="34" charset="0"/>
              </a:rPr>
              <a:t> WNV </a:t>
            </a:r>
          </a:p>
        </p:txBody>
      </p:sp>
      <p:sp>
        <p:nvSpPr>
          <p:cNvPr id="9" name="Rectangle 8"/>
          <p:cNvSpPr/>
          <p:nvPr/>
        </p:nvSpPr>
        <p:spPr>
          <a:xfrm>
            <a:off x="0" y="1211844"/>
            <a:ext cx="12191999" cy="1000274"/>
          </a:xfrm>
          <a:prstGeom prst="rect">
            <a:avLst/>
          </a:prstGeom>
        </p:spPr>
        <p:txBody>
          <a:bodyPr wrap="square">
            <a:spAutoFit/>
          </a:bodyPr>
          <a:lstStyle/>
          <a:p>
            <a:pPr marL="285750" indent="-285750" algn="just">
              <a:buFont typeface="Arial" panose="020B0604020202020204" pitchFamily="34" charset="0"/>
              <a:buChar char="•"/>
            </a:pPr>
            <a:r>
              <a:rPr lang="en-US" dirty="0">
                <a:latin typeface="Arial" panose="020B0604020202020204" pitchFamily="34" charset="0"/>
                <a:cs typeface="Arial" panose="020B0604020202020204" pitchFamily="34" charset="0"/>
              </a:rPr>
              <a:t>WNV infection is </a:t>
            </a:r>
            <a:r>
              <a:rPr lang="en-US" b="1" dirty="0">
                <a:latin typeface="Arial" panose="020B0604020202020204" pitchFamily="34" charset="0"/>
                <a:cs typeface="Arial" panose="020B0604020202020204" pitchFamily="34" charset="0"/>
              </a:rPr>
              <a:t>notifiable in humans, equids </a:t>
            </a:r>
            <a:r>
              <a:rPr lang="en-US" b="1" i="1" dirty="0">
                <a:latin typeface="Arial" panose="020B0604020202020204" pitchFamily="34" charset="0"/>
                <a:cs typeface="Arial" panose="020B0604020202020204" pitchFamily="34" charset="0"/>
              </a:rPr>
              <a:t>(since 2009) </a:t>
            </a:r>
            <a:r>
              <a:rPr lang="en-US" b="1" dirty="0">
                <a:latin typeface="Arial" panose="020B0604020202020204" pitchFamily="34" charset="0"/>
                <a:cs typeface="Arial" panose="020B0604020202020204" pitchFamily="34" charset="0"/>
              </a:rPr>
              <a:t>and birds </a:t>
            </a:r>
            <a:r>
              <a:rPr lang="en-US" b="1" i="1" dirty="0">
                <a:latin typeface="Arial" panose="020B0604020202020204" pitchFamily="34" charset="0"/>
                <a:cs typeface="Arial" panose="020B0604020202020204" pitchFamily="34" charset="0"/>
              </a:rPr>
              <a:t>(since 2021)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the European Union and in France </a:t>
            </a:r>
            <a:r>
              <a:rPr lang="en-US" i="1" dirty="0">
                <a:latin typeface="Arial" panose="020B0604020202020204" pitchFamily="34" charset="0"/>
                <a:cs typeface="Arial" panose="020B0604020202020204" pitchFamily="34" charset="0"/>
              </a:rPr>
              <a:t>(since 2021) </a:t>
            </a:r>
            <a:endParaRPr lang="en-US" dirty="0">
              <a:latin typeface="Arial" panose="020B0604020202020204" pitchFamily="34" charset="0"/>
              <a:cs typeface="Arial" panose="020B0604020202020204" pitchFamily="34" charset="0"/>
            </a:endParaRPr>
          </a:p>
          <a:p>
            <a:pPr marL="285750" indent="-285750" algn="just">
              <a:spcBef>
                <a:spcPts val="600"/>
              </a:spcBef>
              <a:buFont typeface="Arial" panose="020B0604020202020204" pitchFamily="34" charset="0"/>
              <a:buChar char="•"/>
            </a:pPr>
            <a:r>
              <a:rPr lang="en-US" dirty="0">
                <a:latin typeface="Arial" panose="020B0604020202020204" pitchFamily="34" charset="0"/>
                <a:cs typeface="Arial" panose="020B0604020202020204" pitchFamily="34" charset="0"/>
              </a:rPr>
              <a:t>USUV infection is supported by WNV surveillance actors even if not mandatory</a:t>
            </a:r>
          </a:p>
        </p:txBody>
      </p:sp>
      <p:grpSp>
        <p:nvGrpSpPr>
          <p:cNvPr id="2" name="Groupe 1"/>
          <p:cNvGrpSpPr/>
          <p:nvPr/>
        </p:nvGrpSpPr>
        <p:grpSpPr>
          <a:xfrm>
            <a:off x="702755" y="2722507"/>
            <a:ext cx="10786488" cy="3000817"/>
            <a:chOff x="921189" y="2899794"/>
            <a:chExt cx="10786488" cy="3000817"/>
          </a:xfrm>
        </p:grpSpPr>
        <p:pic>
          <p:nvPicPr>
            <p:cNvPr id="10" name="Image 9"/>
            <p:cNvPicPr>
              <a:picLocks noChangeAspect="1"/>
            </p:cNvPicPr>
            <p:nvPr/>
          </p:nvPicPr>
          <p:blipFill rotWithShape="1">
            <a:blip r:embed="rId4">
              <a:duotone>
                <a:schemeClr val="accent2">
                  <a:shade val="45000"/>
                  <a:satMod val="135000"/>
                </a:schemeClr>
                <a:prstClr val="white"/>
              </a:duotone>
            </a:blip>
            <a:srcRect l="5218" t="10415" r="67391" b="52262"/>
            <a:stretch/>
          </p:blipFill>
          <p:spPr>
            <a:xfrm>
              <a:off x="8713682" y="4736979"/>
              <a:ext cx="777381" cy="814401"/>
            </a:xfrm>
            <a:prstGeom prst="rect">
              <a:avLst/>
            </a:prstGeom>
          </p:spPr>
        </p:pic>
        <p:pic>
          <p:nvPicPr>
            <p:cNvPr id="11" name="Image 10"/>
            <p:cNvPicPr>
              <a:picLocks noChangeAspect="1"/>
            </p:cNvPicPr>
            <p:nvPr/>
          </p:nvPicPr>
          <p:blipFill rotWithShape="1">
            <a:blip r:embed="rId5">
              <a:duotone>
                <a:schemeClr val="accent5">
                  <a:shade val="45000"/>
                  <a:satMod val="135000"/>
                </a:schemeClr>
                <a:prstClr val="white"/>
              </a:duotone>
            </a:blip>
            <a:srcRect l="64783" t="3624" r="5266" b="64202"/>
            <a:stretch/>
          </p:blipFill>
          <p:spPr>
            <a:xfrm flipH="1">
              <a:off x="8586116" y="3736661"/>
              <a:ext cx="1032509" cy="867546"/>
            </a:xfrm>
            <a:prstGeom prst="rect">
              <a:avLst/>
            </a:prstGeom>
          </p:spPr>
        </p:pic>
        <p:pic>
          <p:nvPicPr>
            <p:cNvPr id="12" name="Image 11"/>
            <p:cNvPicPr>
              <a:picLocks noChangeAspect="1"/>
            </p:cNvPicPr>
            <p:nvPr/>
          </p:nvPicPr>
          <p:blipFill rotWithShape="1">
            <a:blip r:embed="rId6">
              <a:extLst>
                <a:ext uri="{BEBA8EAE-BF5A-486C-A8C5-ECC9F3942E4B}">
                  <a14:imgProps xmlns:a14="http://schemas.microsoft.com/office/drawing/2010/main">
                    <a14:imgLayer r:embed="rId7">
                      <a14:imgEffect>
                        <a14:backgroundRemoval t="6390" b="30671" l="2556" r="42652"/>
                      </a14:imgEffect>
                    </a14:imgLayer>
                  </a14:imgProps>
                </a:ext>
              </a:extLst>
            </a:blip>
            <a:srcRect l="2533" t="6367" r="56816" b="69047"/>
            <a:stretch/>
          </p:blipFill>
          <p:spPr>
            <a:xfrm>
              <a:off x="2477808" y="3630303"/>
              <a:ext cx="1156032" cy="699157"/>
            </a:xfrm>
            <a:prstGeom prst="rect">
              <a:avLst/>
            </a:prstGeom>
          </p:spPr>
        </p:pic>
        <p:pic>
          <p:nvPicPr>
            <p:cNvPr id="13" name="Image 12"/>
            <p:cNvPicPr>
              <a:picLocks noChangeAspect="1"/>
            </p:cNvPicPr>
            <p:nvPr/>
          </p:nvPicPr>
          <p:blipFill rotWithShape="1">
            <a:blip r:embed="rId8">
              <a:duotone>
                <a:schemeClr val="accent6">
                  <a:shade val="45000"/>
                  <a:satMod val="135000"/>
                </a:schemeClr>
                <a:prstClr val="white"/>
              </a:duotone>
            </a:blip>
            <a:srcRect l="52201" t="65704" r="10720" b="12962"/>
            <a:stretch/>
          </p:blipFill>
          <p:spPr>
            <a:xfrm>
              <a:off x="2635009" y="4682483"/>
              <a:ext cx="915825" cy="526913"/>
            </a:xfrm>
            <a:prstGeom prst="rect">
              <a:avLst/>
            </a:prstGeom>
          </p:spPr>
        </p:pic>
        <p:sp>
          <p:nvSpPr>
            <p:cNvPr id="14" name="Rectangle 13"/>
            <p:cNvSpPr/>
            <p:nvPr/>
          </p:nvSpPr>
          <p:spPr>
            <a:xfrm>
              <a:off x="921189" y="2899794"/>
              <a:ext cx="4545563" cy="338554"/>
            </a:xfrm>
            <a:prstGeom prst="rect">
              <a:avLst/>
            </a:prstGeom>
          </p:spPr>
          <p:txBody>
            <a:bodyPr wrap="square">
              <a:spAutoFit/>
            </a:bodyPr>
            <a:lstStyle/>
            <a:p>
              <a:pPr algn="ctr"/>
              <a:r>
                <a:rPr lang="fr-FR" sz="1600" b="1" i="1" dirty="0">
                  <a:latin typeface="Marianne" panose="02000000000000000000" pitchFamily="50" charset="0"/>
                  <a:cs typeface="Arial" panose="020B0604020202020204" pitchFamily="34" charset="0"/>
                </a:rPr>
                <a:t>Bird surveillance</a:t>
              </a:r>
            </a:p>
          </p:txBody>
        </p:sp>
        <p:sp>
          <p:nvSpPr>
            <p:cNvPr id="15" name="Rectangle 14"/>
            <p:cNvSpPr/>
            <p:nvPr/>
          </p:nvSpPr>
          <p:spPr>
            <a:xfrm>
              <a:off x="1814042" y="5465401"/>
              <a:ext cx="2759858" cy="338554"/>
            </a:xfrm>
            <a:prstGeom prst="rect">
              <a:avLst/>
            </a:prstGeom>
          </p:spPr>
          <p:txBody>
            <a:bodyPr wrap="none">
              <a:spAutoFit/>
            </a:bodyPr>
            <a:lstStyle/>
            <a:p>
              <a:pPr algn="ctr"/>
              <a:r>
                <a:rPr lang="fr-FR" sz="1600" b="1" i="1" dirty="0" err="1">
                  <a:solidFill>
                    <a:schemeClr val="accent6"/>
                  </a:solidFill>
                  <a:latin typeface="Marianne" panose="02000000000000000000" pitchFamily="50" charset="0"/>
                  <a:cs typeface="Arial" panose="020B0604020202020204" pitchFamily="34" charset="0"/>
                </a:rPr>
                <a:t>Entomological</a:t>
              </a:r>
              <a:r>
                <a:rPr lang="fr-FR" sz="1600" b="1" i="1" dirty="0">
                  <a:solidFill>
                    <a:schemeClr val="accent6"/>
                  </a:solidFill>
                  <a:latin typeface="Marianne" panose="02000000000000000000" pitchFamily="50" charset="0"/>
                  <a:cs typeface="Arial" panose="020B0604020202020204" pitchFamily="34" charset="0"/>
                </a:rPr>
                <a:t> surveillance</a:t>
              </a:r>
            </a:p>
          </p:txBody>
        </p:sp>
        <p:sp>
          <p:nvSpPr>
            <p:cNvPr id="16" name="Rectangle 15"/>
            <p:cNvSpPr/>
            <p:nvPr/>
          </p:nvSpPr>
          <p:spPr>
            <a:xfrm>
              <a:off x="6400262" y="2899993"/>
              <a:ext cx="5307415" cy="338554"/>
            </a:xfrm>
            <a:prstGeom prst="rect">
              <a:avLst/>
            </a:prstGeom>
          </p:spPr>
          <p:txBody>
            <a:bodyPr wrap="square">
              <a:spAutoFit/>
            </a:bodyPr>
            <a:lstStyle/>
            <a:p>
              <a:pPr algn="ctr"/>
              <a:r>
                <a:rPr lang="fr-FR" sz="1600" b="1" i="1" dirty="0">
                  <a:solidFill>
                    <a:schemeClr val="accent5"/>
                  </a:solidFill>
                  <a:latin typeface="Marianne" panose="02000000000000000000" pitchFamily="50" charset="0"/>
                  <a:cs typeface="Arial" panose="020B0604020202020204" pitchFamily="34" charset="0"/>
                </a:rPr>
                <a:t>Equine surveillance</a:t>
              </a:r>
            </a:p>
          </p:txBody>
        </p:sp>
        <p:sp>
          <p:nvSpPr>
            <p:cNvPr id="17" name="Rectangle 16"/>
            <p:cNvSpPr/>
            <p:nvPr/>
          </p:nvSpPr>
          <p:spPr>
            <a:xfrm>
              <a:off x="7143174" y="5562057"/>
              <a:ext cx="3918395" cy="338554"/>
            </a:xfrm>
            <a:prstGeom prst="rect">
              <a:avLst/>
            </a:prstGeom>
          </p:spPr>
          <p:txBody>
            <a:bodyPr wrap="square">
              <a:spAutoFit/>
            </a:bodyPr>
            <a:lstStyle/>
            <a:p>
              <a:pPr algn="ctr"/>
              <a:r>
                <a:rPr lang="fr-FR" sz="1600" b="1" i="1" dirty="0">
                  <a:solidFill>
                    <a:schemeClr val="accent2"/>
                  </a:solidFill>
                  <a:latin typeface="Marianne" panose="02000000000000000000" pitchFamily="50" charset="0"/>
                  <a:cs typeface="Arial" panose="020B0604020202020204" pitchFamily="34" charset="0"/>
                </a:rPr>
                <a:t>Human surveillance</a:t>
              </a:r>
              <a:endParaRPr lang="fr-FR" sz="1600" i="1" dirty="0">
                <a:solidFill>
                  <a:schemeClr val="accent2"/>
                </a:solidFill>
                <a:latin typeface="Marianne" panose="02000000000000000000" pitchFamily="50" charset="0"/>
                <a:cs typeface="Arial" panose="020B0604020202020204" pitchFamily="34" charset="0"/>
              </a:endParaRPr>
            </a:p>
          </p:txBody>
        </p:sp>
        <p:sp>
          <p:nvSpPr>
            <p:cNvPr id="18" name="Flèche à angle droit 17"/>
            <p:cNvSpPr/>
            <p:nvPr/>
          </p:nvSpPr>
          <p:spPr>
            <a:xfrm>
              <a:off x="4153413" y="4682483"/>
              <a:ext cx="3431429" cy="342599"/>
            </a:xfrm>
            <a:prstGeom prst="bentUpArrow">
              <a:avLst>
                <a:gd name="adj1" fmla="val 13472"/>
                <a:gd name="adj2" fmla="val 43444"/>
                <a:gd name="adj3" fmla="val 29611"/>
              </a:avLst>
            </a:prstGeom>
            <a:ln/>
          </p:spPr>
          <p:style>
            <a:lnRef idx="3">
              <a:schemeClr val="lt1"/>
            </a:lnRef>
            <a:fillRef idx="1">
              <a:schemeClr val="dk1"/>
            </a:fillRef>
            <a:effectRef idx="1">
              <a:schemeClr val="dk1"/>
            </a:effectRef>
            <a:fontRef idx="minor">
              <a:schemeClr val="lt1"/>
            </a:fontRef>
          </p:style>
          <p:txBody>
            <a:bodyPr rtlCol="0" anchor="ctr"/>
            <a:lstStyle/>
            <a:p>
              <a:pPr algn="ctr"/>
              <a:endParaRPr lang="fr-FR"/>
            </a:p>
          </p:txBody>
        </p:sp>
        <p:sp>
          <p:nvSpPr>
            <p:cNvPr id="19" name="Rectangle 18"/>
            <p:cNvSpPr/>
            <p:nvPr/>
          </p:nvSpPr>
          <p:spPr>
            <a:xfrm>
              <a:off x="2415755" y="5106419"/>
              <a:ext cx="1337225" cy="253916"/>
            </a:xfrm>
            <a:prstGeom prst="rect">
              <a:avLst/>
            </a:prstGeom>
          </p:spPr>
          <p:txBody>
            <a:bodyPr wrap="none">
              <a:spAutoFit/>
            </a:bodyPr>
            <a:lstStyle/>
            <a:p>
              <a:pPr algn="ctr"/>
              <a:r>
                <a:rPr lang="fr-FR" sz="1050" i="1" dirty="0">
                  <a:latin typeface="Marianne" panose="02000000000000000000" pitchFamily="50" charset="0"/>
                  <a:cs typeface="Arial" panose="020B0604020202020204" pitchFamily="34" charset="0"/>
                </a:rPr>
                <a:t>Culex </a:t>
              </a:r>
              <a:r>
                <a:rPr lang="en-US" sz="1050" dirty="0">
                  <a:latin typeface="Marianne" panose="02000000000000000000" pitchFamily="50" charset="0"/>
                  <a:cs typeface="Arial" panose="020B0604020202020204" pitchFamily="34" charset="0"/>
                </a:rPr>
                <a:t>mosquitoes</a:t>
              </a:r>
            </a:p>
          </p:txBody>
        </p:sp>
        <p:sp>
          <p:nvSpPr>
            <p:cNvPr id="20" name="Rectangle 19"/>
            <p:cNvSpPr/>
            <p:nvPr/>
          </p:nvSpPr>
          <p:spPr>
            <a:xfrm>
              <a:off x="6806135" y="4350682"/>
              <a:ext cx="1557414" cy="307777"/>
            </a:xfrm>
            <a:prstGeom prst="rect">
              <a:avLst/>
            </a:prstGeom>
          </p:spPr>
          <p:txBody>
            <a:bodyPr wrap="none">
              <a:spAutoFit/>
            </a:bodyPr>
            <a:lstStyle/>
            <a:p>
              <a:pPr algn="ctr"/>
              <a:r>
                <a:rPr lang="fr-FR" sz="1400" dirty="0">
                  <a:latin typeface="Marianne" panose="02000000000000000000" pitchFamily="50" charset="0"/>
                  <a:cs typeface="Arial" panose="020B0604020202020204" pitchFamily="34" charset="0"/>
                </a:rPr>
                <a:t>Dead-end hosts</a:t>
              </a:r>
              <a:endParaRPr lang="en-US" sz="1400" dirty="0">
                <a:latin typeface="Marianne" panose="02000000000000000000" pitchFamily="50" charset="0"/>
                <a:cs typeface="Arial" panose="020B0604020202020204" pitchFamily="34" charset="0"/>
              </a:endParaRPr>
            </a:p>
          </p:txBody>
        </p:sp>
        <p:sp>
          <p:nvSpPr>
            <p:cNvPr id="22" name="Flèche courbée vers le bas 21"/>
            <p:cNvSpPr/>
            <p:nvPr/>
          </p:nvSpPr>
          <p:spPr>
            <a:xfrm rot="5400000">
              <a:off x="3460143" y="4365304"/>
              <a:ext cx="713232" cy="323493"/>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3" name="Flèche courbée vers le bas 22"/>
            <p:cNvSpPr/>
            <p:nvPr/>
          </p:nvSpPr>
          <p:spPr>
            <a:xfrm rot="5400000" flipH="1" flipV="1">
              <a:off x="1868767" y="4301150"/>
              <a:ext cx="713232" cy="323493"/>
            </a:xfrm>
            <a:prstGeom prst="curved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4" name="Groupe 3"/>
          <p:cNvGrpSpPr/>
          <p:nvPr/>
        </p:nvGrpSpPr>
        <p:grpSpPr>
          <a:xfrm>
            <a:off x="0" y="6391471"/>
            <a:ext cx="12191999" cy="369332"/>
            <a:chOff x="0" y="6251510"/>
            <a:chExt cx="12191999" cy="369332"/>
          </a:xfrm>
        </p:grpSpPr>
        <p:sp>
          <p:nvSpPr>
            <p:cNvPr id="3" name="ZoneTexte 2"/>
            <p:cNvSpPr txBox="1"/>
            <p:nvPr/>
          </p:nvSpPr>
          <p:spPr>
            <a:xfrm>
              <a:off x="0" y="6251510"/>
              <a:ext cx="12191999" cy="369332"/>
            </a:xfrm>
            <a:prstGeom prst="rect">
              <a:avLst/>
            </a:prstGeom>
            <a:noFill/>
          </p:spPr>
          <p:txBody>
            <a:bodyPr wrap="square" rtlCol="0">
              <a:spAutoFit/>
            </a:bodyPr>
            <a:lstStyle/>
            <a:p>
              <a:pPr algn="ctr"/>
              <a:r>
                <a:rPr lang="fr-FR" dirty="0" err="1">
                  <a:latin typeface="Arial" panose="020B0604020202020204" pitchFamily="34" charset="0"/>
                  <a:cs typeface="Arial" panose="020B0604020202020204" pitchFamily="34" charset="0"/>
                </a:rPr>
                <a:t>Moving</a:t>
              </a:r>
              <a:r>
                <a:rPr lang="fr-FR" dirty="0">
                  <a:latin typeface="Arial" panose="020B0604020202020204" pitchFamily="34" charset="0"/>
                  <a:cs typeface="Arial" panose="020B0604020202020204" pitchFamily="34" charset="0"/>
                </a:rPr>
                <a:t> </a:t>
              </a:r>
              <a:r>
                <a:rPr lang="fr-FR" dirty="0" err="1">
                  <a:solidFill>
                    <a:srgbClr val="C00000"/>
                  </a:solidFill>
                  <a:latin typeface="Arial" panose="020B0604020202020204" pitchFamily="34" charset="0"/>
                  <a:cs typeface="Arial" panose="020B0604020202020204" pitchFamily="34" charset="0"/>
                </a:rPr>
                <a:t>from</a:t>
              </a:r>
              <a:r>
                <a:rPr lang="fr-FR" dirty="0">
                  <a:solidFill>
                    <a:srgbClr val="C00000"/>
                  </a:solidFill>
                  <a:latin typeface="Arial" panose="020B0604020202020204" pitchFamily="34" charset="0"/>
                  <a:cs typeface="Arial" panose="020B0604020202020204" pitchFamily="34" charset="0"/>
                </a:rPr>
                <a:t> </a:t>
              </a:r>
              <a:r>
                <a:rPr lang="fr-FR" dirty="0" err="1">
                  <a:solidFill>
                    <a:srgbClr val="C00000"/>
                  </a:solidFill>
                  <a:latin typeface="Arial" panose="020B0604020202020204" pitchFamily="34" charset="0"/>
                  <a:cs typeface="Arial" panose="020B0604020202020204" pitchFamily="34" charset="0"/>
                </a:rPr>
                <a:t>reactive</a:t>
              </a:r>
              <a:r>
                <a:rPr lang="fr-FR" dirty="0">
                  <a:solidFill>
                    <a:srgbClr val="C00000"/>
                  </a:solidFill>
                  <a:latin typeface="Arial" panose="020B0604020202020204" pitchFamily="34" charset="0"/>
                  <a:cs typeface="Arial" panose="020B0604020202020204" pitchFamily="34" charset="0"/>
                </a:rPr>
                <a:t> to proactive </a:t>
              </a:r>
              <a:r>
                <a:rPr lang="fr-FR" dirty="0" err="1">
                  <a:solidFill>
                    <a:srgbClr val="C00000"/>
                  </a:solidFill>
                  <a:latin typeface="Arial" panose="020B0604020202020204" pitchFamily="34" charset="0"/>
                  <a:cs typeface="Arial" panose="020B0604020202020204" pitchFamily="34" charset="0"/>
                </a:rPr>
                <a:t>approaches</a:t>
              </a:r>
              <a:r>
                <a:rPr lang="fr-FR" dirty="0">
                  <a:latin typeface="Arial" panose="020B0604020202020204" pitchFamily="34" charset="0"/>
                  <a:cs typeface="Arial" panose="020B0604020202020204" pitchFamily="34" charset="0"/>
                </a:rPr>
                <a:t> in </a:t>
              </a:r>
              <a:r>
                <a:rPr lang="fr-FR" dirty="0" err="1">
                  <a:latin typeface="Arial" panose="020B0604020202020204" pitchFamily="34" charset="0"/>
                  <a:cs typeface="Arial" panose="020B0604020202020204" pitchFamily="34" charset="0"/>
                </a:rPr>
                <a:t>preventing</a:t>
              </a:r>
              <a:r>
                <a:rPr lang="fr-FR" dirty="0">
                  <a:latin typeface="Arial" panose="020B0604020202020204" pitchFamily="34" charset="0"/>
                  <a:cs typeface="Arial" panose="020B0604020202020204" pitchFamily="34" charset="0"/>
                </a:rPr>
                <a:t> WNV and USUV infection</a:t>
              </a:r>
            </a:p>
          </p:txBody>
        </p:sp>
        <p:sp>
          <p:nvSpPr>
            <p:cNvPr id="21" name="Flèche droite 20"/>
            <p:cNvSpPr/>
            <p:nvPr/>
          </p:nvSpPr>
          <p:spPr>
            <a:xfrm>
              <a:off x="1263167" y="6331042"/>
              <a:ext cx="345115" cy="210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24" name="Image 23">
            <a:extLst>
              <a:ext uri="{FF2B5EF4-FFF2-40B4-BE49-F238E27FC236}">
                <a16:creationId xmlns:a16="http://schemas.microsoft.com/office/drawing/2014/main" id="{FE2C4052-8F95-3F40-0257-FFD328E1A63C}"/>
              </a:ext>
            </a:extLst>
          </p:cNvPr>
          <p:cNvPicPr>
            <a:picLocks noChangeAspect="1"/>
          </p:cNvPicPr>
          <p:nvPr/>
        </p:nvPicPr>
        <p:blipFill rotWithShape="1">
          <a:blip r:embed="rId9">
            <a:extLst>
              <a:ext uri="{28A0092B-C50C-407E-A947-70E740481C1C}">
                <a14:useLocalDpi xmlns:a14="http://schemas.microsoft.com/office/drawing/2010/main" val="0"/>
              </a:ext>
            </a:extLst>
          </a:blip>
          <a:srcRect l="28885" r="35515"/>
          <a:stretch/>
        </p:blipFill>
        <p:spPr>
          <a:xfrm>
            <a:off x="7956171" y="2880265"/>
            <a:ext cx="823021" cy="632528"/>
          </a:xfrm>
          <a:prstGeom prst="rect">
            <a:avLst/>
          </a:prstGeom>
        </p:spPr>
      </p:pic>
      <p:pic>
        <p:nvPicPr>
          <p:cNvPr id="25" name="Image 24"/>
          <p:cNvPicPr>
            <a:picLocks noChangeAspect="1"/>
          </p:cNvPicPr>
          <p:nvPr/>
        </p:nvPicPr>
        <p:blipFill>
          <a:blip r:embed="rId10"/>
          <a:stretch>
            <a:fillRect/>
          </a:stretch>
        </p:blipFill>
        <p:spPr>
          <a:xfrm>
            <a:off x="8026003" y="5705151"/>
            <a:ext cx="869907" cy="337089"/>
          </a:xfrm>
          <a:prstGeom prst="rect">
            <a:avLst/>
          </a:prstGeom>
        </p:spPr>
      </p:pic>
      <p:pic>
        <p:nvPicPr>
          <p:cNvPr id="5" name="Image 4"/>
          <p:cNvPicPr>
            <a:picLocks noChangeAspect="1"/>
          </p:cNvPicPr>
          <p:nvPr/>
        </p:nvPicPr>
        <p:blipFill>
          <a:blip r:embed="rId11"/>
          <a:stretch>
            <a:fillRect/>
          </a:stretch>
        </p:blipFill>
        <p:spPr>
          <a:xfrm>
            <a:off x="8956604" y="5683052"/>
            <a:ext cx="608612" cy="374345"/>
          </a:xfrm>
          <a:prstGeom prst="rect">
            <a:avLst/>
          </a:prstGeom>
        </p:spPr>
      </p:pic>
      <p:pic>
        <p:nvPicPr>
          <p:cNvPr id="26" name="Picture 2" descr="Sante Publique France – Logos Download">
            <a:extLst>
              <a:ext uri="{FF2B5EF4-FFF2-40B4-BE49-F238E27FC236}">
                <a16:creationId xmlns:a16="http://schemas.microsoft.com/office/drawing/2014/main" id="{2DE81B4A-3A70-4598-C6AC-FD78E529CF3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9625910" y="5671332"/>
            <a:ext cx="704777" cy="397784"/>
          </a:xfrm>
          <a:prstGeom prst="rect">
            <a:avLst/>
          </a:prstGeom>
          <a:noFill/>
          <a:extLst>
            <a:ext uri="{909E8E84-426E-40DD-AFC4-6F175D3DCCD1}">
              <a14:hiddenFill xmlns:a14="http://schemas.microsoft.com/office/drawing/2010/main">
                <a:solidFill>
                  <a:srgbClr val="FFFFFF"/>
                </a:solidFill>
              </a14:hiddenFill>
            </a:ext>
          </a:extLst>
        </p:spPr>
      </p:pic>
      <p:pic>
        <p:nvPicPr>
          <p:cNvPr id="27" name="Image 26"/>
          <p:cNvPicPr>
            <a:picLocks noChangeAspect="1"/>
          </p:cNvPicPr>
          <p:nvPr/>
        </p:nvPicPr>
        <p:blipFill>
          <a:blip r:embed="rId13"/>
          <a:stretch>
            <a:fillRect/>
          </a:stretch>
        </p:blipFill>
        <p:spPr>
          <a:xfrm>
            <a:off x="2349231" y="3033559"/>
            <a:ext cx="417593" cy="419457"/>
          </a:xfrm>
          <a:prstGeom prst="rect">
            <a:avLst/>
          </a:prstGeom>
        </p:spPr>
      </p:pic>
      <p:pic>
        <p:nvPicPr>
          <p:cNvPr id="28" name="Image 27">
            <a:extLst>
              <a:ext uri="{FF2B5EF4-FFF2-40B4-BE49-F238E27FC236}">
                <a16:creationId xmlns:a16="http://schemas.microsoft.com/office/drawing/2014/main" id="{FE2C4052-8F95-3F40-0257-FFD328E1A63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8885" r="35515"/>
          <a:stretch/>
        </p:blipFill>
        <p:spPr>
          <a:xfrm>
            <a:off x="2730537" y="2908974"/>
            <a:ext cx="695455" cy="534488"/>
          </a:xfrm>
          <a:prstGeom prst="rect">
            <a:avLst/>
          </a:prstGeom>
        </p:spPr>
      </p:pic>
      <p:pic>
        <p:nvPicPr>
          <p:cNvPr id="29" name="Image 28"/>
          <p:cNvPicPr>
            <a:picLocks noChangeAspect="1"/>
          </p:cNvPicPr>
          <p:nvPr/>
        </p:nvPicPr>
        <p:blipFill>
          <a:blip r:embed="rId10"/>
          <a:stretch>
            <a:fillRect/>
          </a:stretch>
        </p:blipFill>
        <p:spPr>
          <a:xfrm>
            <a:off x="1964660" y="5623367"/>
            <a:ext cx="869907" cy="337089"/>
          </a:xfrm>
          <a:prstGeom prst="rect">
            <a:avLst/>
          </a:prstGeom>
        </p:spPr>
      </p:pic>
      <p:pic>
        <p:nvPicPr>
          <p:cNvPr id="30" name="Image 29"/>
          <p:cNvPicPr>
            <a:picLocks noChangeAspect="1"/>
          </p:cNvPicPr>
          <p:nvPr/>
        </p:nvPicPr>
        <p:blipFill>
          <a:blip r:embed="rId15"/>
          <a:stretch>
            <a:fillRect/>
          </a:stretch>
        </p:blipFill>
        <p:spPr>
          <a:xfrm>
            <a:off x="3306680" y="5613843"/>
            <a:ext cx="453392" cy="453392"/>
          </a:xfrm>
          <a:prstGeom prst="rect">
            <a:avLst/>
          </a:prstGeom>
        </p:spPr>
      </p:pic>
      <p:pic>
        <p:nvPicPr>
          <p:cNvPr id="31" name="Image 30">
            <a:extLst>
              <a:ext uri="{FF2B5EF4-FFF2-40B4-BE49-F238E27FC236}">
                <a16:creationId xmlns:a16="http://schemas.microsoft.com/office/drawing/2014/main" id="{37B367A4-9CDE-3A5E-B89A-7A95181653F3}"/>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2846030" y="5636844"/>
            <a:ext cx="372474" cy="372225"/>
          </a:xfrm>
          <a:prstGeom prst="rect">
            <a:avLst/>
          </a:prstGeom>
        </p:spPr>
      </p:pic>
      <p:pic>
        <p:nvPicPr>
          <p:cNvPr id="33" name="Image 32"/>
          <p:cNvPicPr>
            <a:picLocks noChangeAspect="1"/>
          </p:cNvPicPr>
          <p:nvPr/>
        </p:nvPicPr>
        <p:blipFill>
          <a:blip r:embed="rId17"/>
          <a:stretch>
            <a:fillRect/>
          </a:stretch>
        </p:blipFill>
        <p:spPr>
          <a:xfrm>
            <a:off x="8868373" y="2991814"/>
            <a:ext cx="531818" cy="499909"/>
          </a:xfrm>
          <a:prstGeom prst="rect">
            <a:avLst/>
          </a:prstGeom>
        </p:spPr>
      </p:pic>
      <p:sp>
        <p:nvSpPr>
          <p:cNvPr id="34" name="Espace réservé du numéro de diapositive 33"/>
          <p:cNvSpPr>
            <a:spLocks noGrp="1"/>
          </p:cNvSpPr>
          <p:nvPr>
            <p:ph type="sldNum" sz="quarter" idx="12"/>
          </p:nvPr>
        </p:nvSpPr>
        <p:spPr/>
        <p:txBody>
          <a:bodyPr/>
          <a:lstStyle/>
          <a:p>
            <a:fld id="{C9AA9FA6-E99B-4327-AEB7-1790CA42E665}" type="slidenum">
              <a:rPr lang="fr-FR" smtClean="0"/>
              <a:t>6</a:t>
            </a:fld>
            <a:endParaRPr lang="fr-FR"/>
          </a:p>
        </p:txBody>
      </p:sp>
    </p:spTree>
    <p:custDataLst>
      <p:tags r:id="rId1"/>
    </p:custDataLst>
    <p:extLst>
      <p:ext uri="{BB962C8B-B14F-4D97-AF65-F5344CB8AC3E}">
        <p14:creationId xmlns:p14="http://schemas.microsoft.com/office/powerpoint/2010/main" val="207355551"/>
      </p:ext>
    </p:extLst>
  </p:cSld>
  <p:clrMapOvr>
    <a:masterClrMapping/>
  </p:clrMapOvr>
  <mc:AlternateContent xmlns:mc="http://schemas.openxmlformats.org/markup-compatibility/2006" xmlns:p14="http://schemas.microsoft.com/office/powerpoint/2010/main">
    <mc:Choice Requires="p14">
      <p:transition spd="slow" p14:dur="2000" advTm="70194"/>
    </mc:Choice>
    <mc:Fallback xmlns="">
      <p:transition spd="slow" advTm="701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raphique 40">
            <a:extLst>
              <a:ext uri="{FF2B5EF4-FFF2-40B4-BE49-F238E27FC236}">
                <a16:creationId xmlns:a16="http://schemas.microsoft.com/office/drawing/2014/main" id="{0B31872A-9A33-72B1-5CEB-CBF910CAC5F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594141" y="714038"/>
            <a:ext cx="5876579" cy="5642084"/>
          </a:xfrm>
          <a:prstGeom prst="rect">
            <a:avLst/>
          </a:prstGeom>
        </p:spPr>
      </p:pic>
      <p:sp>
        <p:nvSpPr>
          <p:cNvPr id="42" name="ZoneTexte 41"/>
          <p:cNvSpPr txBox="1"/>
          <p:nvPr/>
        </p:nvSpPr>
        <p:spPr>
          <a:xfrm>
            <a:off x="520860" y="0"/>
            <a:ext cx="11671139" cy="584775"/>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cap="small" dirty="0">
                <a:solidFill>
                  <a:srgbClr val="0070C0"/>
                </a:solidFill>
                <a:latin typeface="Arial" panose="020B0604020202020204" pitchFamily="34" charset="0"/>
                <a:cs typeface="Arial" panose="020B0604020202020204" pitchFamily="34" charset="0"/>
              </a:rPr>
              <a:t>INSTEAD: consortium of 17 research groups</a:t>
            </a:r>
          </a:p>
        </p:txBody>
      </p:sp>
      <p:sp>
        <p:nvSpPr>
          <p:cNvPr id="3" name="ZoneTexte 2"/>
          <p:cNvSpPr txBox="1"/>
          <p:nvPr/>
        </p:nvSpPr>
        <p:spPr>
          <a:xfrm>
            <a:off x="276420" y="1107255"/>
            <a:ext cx="3801980" cy="338554"/>
          </a:xfrm>
          <a:prstGeom prst="rect">
            <a:avLst/>
          </a:prstGeom>
          <a:noFill/>
        </p:spPr>
        <p:txBody>
          <a:bodyPr wrap="square" rtlCol="0">
            <a:spAutoFit/>
          </a:bodyPr>
          <a:lstStyle/>
          <a:p>
            <a:r>
              <a:rPr lang="fr-FR" sz="1600" dirty="0">
                <a:solidFill>
                  <a:srgbClr val="C00000"/>
                </a:solidFill>
                <a:latin typeface="Arial" panose="020B0604020202020204" pitchFamily="34" charset="0"/>
                <a:cs typeface="Arial" panose="020B0604020202020204" pitchFamily="34" charset="0"/>
              </a:rPr>
              <a:t>P1</a:t>
            </a:r>
            <a:r>
              <a:rPr lang="fr-FR" sz="1600" dirty="0">
                <a:latin typeface="Arial" panose="020B0604020202020204" pitchFamily="34" charset="0"/>
                <a:cs typeface="Arial" panose="020B0604020202020204" pitchFamily="34" charset="0"/>
              </a:rPr>
              <a:t>: ANSES, Animal </a:t>
            </a:r>
            <a:r>
              <a:rPr lang="fr-FR" sz="1600" dirty="0" err="1">
                <a:latin typeface="Arial" panose="020B0604020202020204" pitchFamily="34" charset="0"/>
                <a:cs typeface="Arial" panose="020B0604020202020204" pitchFamily="34" charset="0"/>
              </a:rPr>
              <a:t>Health</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laboratory</a:t>
            </a:r>
            <a:endParaRPr lang="fr-FR" sz="1600" dirty="0">
              <a:latin typeface="Arial" panose="020B0604020202020204" pitchFamily="34" charset="0"/>
              <a:cs typeface="Arial" panose="020B0604020202020204" pitchFamily="34" charset="0"/>
            </a:endParaRPr>
          </a:p>
        </p:txBody>
      </p:sp>
      <p:sp>
        <p:nvSpPr>
          <p:cNvPr id="107" name="ZoneTexte 106"/>
          <p:cNvSpPr txBox="1"/>
          <p:nvPr/>
        </p:nvSpPr>
        <p:spPr>
          <a:xfrm>
            <a:off x="425285" y="3995287"/>
            <a:ext cx="4029776" cy="830997"/>
          </a:xfrm>
          <a:prstGeom prst="rect">
            <a:avLst/>
          </a:prstGeom>
          <a:noFill/>
          <a:ln>
            <a:noFill/>
          </a:ln>
        </p:spPr>
        <p:txBody>
          <a:bodyPr wrap="square" rtlCol="0">
            <a:spAutoFit/>
          </a:bodyPr>
          <a:lstStyle/>
          <a:p>
            <a:r>
              <a:rPr lang="fr-FR" sz="1600" u="sng" dirty="0" err="1">
                <a:latin typeface="Arial" panose="020B0604020202020204" pitchFamily="34" charset="0"/>
                <a:cs typeface="Arial" panose="020B0604020202020204" pitchFamily="34" charset="0"/>
              </a:rPr>
              <a:t>University</a:t>
            </a:r>
            <a:r>
              <a:rPr lang="fr-FR" sz="1600" u="sng" dirty="0">
                <a:latin typeface="Arial" panose="020B0604020202020204" pitchFamily="34" charset="0"/>
                <a:cs typeface="Arial" panose="020B0604020202020204" pitchFamily="34" charset="0"/>
              </a:rPr>
              <a:t> of Bordeaux</a:t>
            </a:r>
            <a:r>
              <a:rPr lang="fr-FR" sz="1600" dirty="0">
                <a:latin typeface="Arial" panose="020B0604020202020204" pitchFamily="34" charset="0"/>
                <a:cs typeface="Arial" panose="020B0604020202020204" pitchFamily="34" charset="0"/>
              </a:rPr>
              <a:t>:</a:t>
            </a:r>
          </a:p>
          <a:p>
            <a:r>
              <a:rPr lang="fr-FR" sz="1600" dirty="0">
                <a:solidFill>
                  <a:srgbClr val="C00000"/>
                </a:solidFill>
                <a:latin typeface="Arial" panose="020B0604020202020204" pitchFamily="34" charset="0"/>
                <a:cs typeface="Arial" panose="020B0604020202020204" pitchFamily="34" charset="0"/>
              </a:rPr>
              <a:t>P2</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GHiGS</a:t>
            </a:r>
            <a:r>
              <a:rPr lang="fr-FR" sz="1600" dirty="0">
                <a:latin typeface="Arial" panose="020B0604020202020204" pitchFamily="34" charset="0"/>
                <a:cs typeface="Arial" panose="020B0604020202020204" pitchFamily="34" charset="0"/>
              </a:rPr>
              <a:t>-INSERM 1219/IRD EMR 271</a:t>
            </a:r>
          </a:p>
          <a:p>
            <a:r>
              <a:rPr lang="fr-FR" sz="1600" dirty="0">
                <a:solidFill>
                  <a:srgbClr val="C00000"/>
                </a:solidFill>
                <a:latin typeface="Arial" panose="020B0604020202020204" pitchFamily="34" charset="0"/>
                <a:cs typeface="Arial" panose="020B0604020202020204" pitchFamily="34" charset="0"/>
              </a:rPr>
              <a:t>P13</a:t>
            </a:r>
            <a:r>
              <a:rPr lang="fr-FR" sz="1600" dirty="0">
                <a:latin typeface="Arial" panose="020B0604020202020204" pitchFamily="34" charset="0"/>
                <a:cs typeface="Arial" panose="020B0604020202020204" pitchFamily="34" charset="0"/>
              </a:rPr>
              <a:t>: U1045 </a:t>
            </a:r>
          </a:p>
        </p:txBody>
      </p:sp>
      <p:sp>
        <p:nvSpPr>
          <p:cNvPr id="108" name="ZoneTexte 107"/>
          <p:cNvSpPr txBox="1"/>
          <p:nvPr/>
        </p:nvSpPr>
        <p:spPr>
          <a:xfrm>
            <a:off x="425285" y="3552908"/>
            <a:ext cx="4029776" cy="338554"/>
          </a:xfrm>
          <a:prstGeom prst="rect">
            <a:avLst/>
          </a:prstGeom>
          <a:noFill/>
        </p:spPr>
        <p:txBody>
          <a:bodyPr wrap="square" rtlCol="0">
            <a:spAutoFit/>
          </a:bodyPr>
          <a:lstStyle/>
          <a:p>
            <a:r>
              <a:rPr lang="fr-FR" sz="1600" dirty="0">
                <a:solidFill>
                  <a:srgbClr val="C00000"/>
                </a:solidFill>
                <a:latin typeface="Arial" panose="020B0604020202020204" pitchFamily="34" charset="0"/>
                <a:cs typeface="Arial" panose="020B0604020202020204" pitchFamily="34" charset="0"/>
              </a:rPr>
              <a:t>P14</a:t>
            </a:r>
            <a:r>
              <a:rPr lang="fr-FR" sz="1600" dirty="0">
                <a:latin typeface="Arial" panose="020B0604020202020204" pitchFamily="34" charset="0"/>
                <a:cs typeface="Arial" panose="020B0604020202020204" pitchFamily="34" charset="0"/>
              </a:rPr>
              <a:t>: Centre d’études biologiques de </a:t>
            </a:r>
            <a:r>
              <a:rPr lang="fr-FR" sz="1600" dirty="0" err="1">
                <a:latin typeface="Arial" panose="020B0604020202020204" pitchFamily="34" charset="0"/>
                <a:cs typeface="Arial" panose="020B0604020202020204" pitchFamily="34" charset="0"/>
              </a:rPr>
              <a:t>Chizé</a:t>
            </a:r>
            <a:endParaRPr lang="fr-FR" sz="1600" dirty="0">
              <a:latin typeface="Arial" panose="020B0604020202020204" pitchFamily="34" charset="0"/>
              <a:cs typeface="Arial" panose="020B0604020202020204" pitchFamily="34" charset="0"/>
            </a:endParaRPr>
          </a:p>
        </p:txBody>
      </p:sp>
      <p:sp>
        <p:nvSpPr>
          <p:cNvPr id="109" name="ZoneTexte 108"/>
          <p:cNvSpPr txBox="1"/>
          <p:nvPr/>
        </p:nvSpPr>
        <p:spPr>
          <a:xfrm>
            <a:off x="7741026" y="785005"/>
            <a:ext cx="3801980" cy="830997"/>
          </a:xfrm>
          <a:prstGeom prst="rect">
            <a:avLst/>
          </a:prstGeom>
          <a:noFill/>
        </p:spPr>
        <p:txBody>
          <a:bodyPr wrap="square" rtlCol="0">
            <a:spAutoFit/>
          </a:bodyPr>
          <a:lstStyle/>
          <a:p>
            <a:r>
              <a:rPr lang="fr-FR" sz="1600" u="sng" dirty="0">
                <a:latin typeface="Arial" panose="020B0604020202020204" pitchFamily="34" charset="0"/>
                <a:cs typeface="Arial" panose="020B0604020202020204" pitchFamily="34" charset="0"/>
              </a:rPr>
              <a:t>Institut Pasteur Paris</a:t>
            </a:r>
          </a:p>
          <a:p>
            <a:r>
              <a:rPr lang="fr-FR" sz="1600" dirty="0">
                <a:solidFill>
                  <a:srgbClr val="C00000"/>
                </a:solidFill>
                <a:latin typeface="Arial" panose="020B0604020202020204" pitchFamily="34" charset="0"/>
                <a:cs typeface="Arial" panose="020B0604020202020204" pitchFamily="34" charset="0"/>
              </a:rPr>
              <a:t>P4</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Environment</a:t>
            </a:r>
            <a:r>
              <a:rPr lang="fr-FR" sz="1600" dirty="0">
                <a:latin typeface="Arial" panose="020B0604020202020204" pitchFamily="34" charset="0"/>
                <a:cs typeface="Arial" panose="020B0604020202020204" pitchFamily="34" charset="0"/>
              </a:rPr>
              <a:t> and </a:t>
            </a:r>
            <a:r>
              <a:rPr lang="fr-FR" sz="1600" dirty="0" err="1">
                <a:latin typeface="Arial" panose="020B0604020202020204" pitchFamily="34" charset="0"/>
                <a:cs typeface="Arial" panose="020B0604020202020204" pitchFamily="34" charset="0"/>
              </a:rPr>
              <a:t>infectious</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risk</a:t>
            </a:r>
            <a:r>
              <a:rPr lang="fr-FR" sz="1600" dirty="0">
                <a:latin typeface="Arial" panose="020B0604020202020204" pitchFamily="34" charset="0"/>
                <a:cs typeface="Arial" panose="020B0604020202020204" pitchFamily="34" charset="0"/>
              </a:rPr>
              <a:t> unit</a:t>
            </a:r>
          </a:p>
          <a:p>
            <a:r>
              <a:rPr lang="fr-FR" sz="1600" dirty="0">
                <a:solidFill>
                  <a:srgbClr val="C00000"/>
                </a:solidFill>
                <a:latin typeface="Arial" panose="020B0604020202020204" pitchFamily="34" charset="0"/>
                <a:cs typeface="Arial" panose="020B0604020202020204" pitchFamily="34" charset="0"/>
              </a:rPr>
              <a:t>P12</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Arboviruses</a:t>
            </a:r>
            <a:r>
              <a:rPr lang="fr-FR" sz="1600" dirty="0">
                <a:latin typeface="Arial" panose="020B0604020202020204" pitchFamily="34" charset="0"/>
                <a:cs typeface="Arial" panose="020B0604020202020204" pitchFamily="34" charset="0"/>
              </a:rPr>
              <a:t> and </a:t>
            </a:r>
            <a:r>
              <a:rPr lang="fr-FR" sz="1600" dirty="0" err="1">
                <a:latin typeface="Arial" panose="020B0604020202020204" pitchFamily="34" charset="0"/>
                <a:cs typeface="Arial" panose="020B0604020202020204" pitchFamily="34" charset="0"/>
              </a:rPr>
              <a:t>Insect</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vectors</a:t>
            </a:r>
            <a:r>
              <a:rPr lang="fr-FR" sz="1600" dirty="0">
                <a:latin typeface="Arial" panose="020B0604020202020204" pitchFamily="34" charset="0"/>
                <a:cs typeface="Arial" panose="020B0604020202020204" pitchFamily="34" charset="0"/>
              </a:rPr>
              <a:t> </a:t>
            </a:r>
          </a:p>
        </p:txBody>
      </p:sp>
      <p:sp>
        <p:nvSpPr>
          <p:cNvPr id="11" name="ZoneTexte 10"/>
          <p:cNvSpPr txBox="1"/>
          <p:nvPr/>
        </p:nvSpPr>
        <p:spPr>
          <a:xfrm>
            <a:off x="5949326" y="5756687"/>
            <a:ext cx="4029776" cy="584775"/>
          </a:xfrm>
          <a:prstGeom prst="rect">
            <a:avLst/>
          </a:prstGeom>
          <a:noFill/>
        </p:spPr>
        <p:txBody>
          <a:bodyPr wrap="square" rtlCol="0">
            <a:spAutoFit/>
          </a:bodyPr>
          <a:lstStyle/>
          <a:p>
            <a:r>
              <a:rPr lang="fr-FR" sz="1600" dirty="0">
                <a:solidFill>
                  <a:srgbClr val="C00000"/>
                </a:solidFill>
                <a:latin typeface="Arial" panose="020B0604020202020204" pitchFamily="34" charset="0"/>
                <a:cs typeface="Arial" panose="020B0604020202020204" pitchFamily="34" charset="0"/>
              </a:rPr>
              <a:t>P5</a:t>
            </a:r>
            <a:r>
              <a:rPr lang="fr-FR" sz="1600" dirty="0">
                <a:latin typeface="Arial" panose="020B0604020202020204" pitchFamily="34" charset="0"/>
                <a:cs typeface="Arial" panose="020B0604020202020204" pitchFamily="34" charset="0"/>
              </a:rPr>
              <a:t>: PCCEI</a:t>
            </a:r>
          </a:p>
          <a:p>
            <a:r>
              <a:rPr lang="fr-FR" sz="1600" dirty="0">
                <a:solidFill>
                  <a:srgbClr val="C00000"/>
                </a:solidFill>
                <a:latin typeface="Arial" panose="020B0604020202020204" pitchFamily="34" charset="0"/>
                <a:cs typeface="Arial" panose="020B0604020202020204" pitchFamily="34" charset="0"/>
              </a:rPr>
              <a:t>P17</a:t>
            </a:r>
            <a:r>
              <a:rPr lang="fr-FR" sz="1600" dirty="0">
                <a:latin typeface="Arial" panose="020B0604020202020204" pitchFamily="34" charset="0"/>
                <a:cs typeface="Arial" panose="020B0604020202020204" pitchFamily="34" charset="0"/>
              </a:rPr>
              <a:t>: EID Méditerranée </a:t>
            </a:r>
          </a:p>
        </p:txBody>
      </p:sp>
      <p:sp>
        <p:nvSpPr>
          <p:cNvPr id="12" name="ZoneTexte 11"/>
          <p:cNvSpPr txBox="1"/>
          <p:nvPr/>
        </p:nvSpPr>
        <p:spPr>
          <a:xfrm>
            <a:off x="276420" y="1429692"/>
            <a:ext cx="3801980" cy="338554"/>
          </a:xfrm>
          <a:prstGeom prst="rect">
            <a:avLst/>
          </a:prstGeom>
          <a:noFill/>
        </p:spPr>
        <p:txBody>
          <a:bodyPr wrap="square" rtlCol="0">
            <a:spAutoFit/>
          </a:bodyPr>
          <a:lstStyle/>
          <a:p>
            <a:r>
              <a:rPr lang="fr-FR" sz="1600" dirty="0">
                <a:solidFill>
                  <a:srgbClr val="C00000"/>
                </a:solidFill>
                <a:latin typeface="Arial" panose="020B0604020202020204" pitchFamily="34" charset="0"/>
                <a:cs typeface="Arial" panose="020B0604020202020204" pitchFamily="34" charset="0"/>
              </a:rPr>
              <a:t>P11:</a:t>
            </a:r>
            <a:r>
              <a:rPr lang="fr-FR" sz="1600" dirty="0">
                <a:latin typeface="Arial" panose="020B0604020202020204" pitchFamily="34" charset="0"/>
                <a:cs typeface="Arial" panose="020B0604020202020204" pitchFamily="34" charset="0"/>
              </a:rPr>
              <a:t> Sorbonne </a:t>
            </a:r>
            <a:r>
              <a:rPr lang="fr-FR" sz="1600" dirty="0" err="1">
                <a:latin typeface="Arial" panose="020B0604020202020204" pitchFamily="34" charset="0"/>
                <a:cs typeface="Arial" panose="020B0604020202020204" pitchFamily="34" charset="0"/>
              </a:rPr>
              <a:t>University</a:t>
            </a:r>
            <a:r>
              <a:rPr lang="fr-FR" sz="1600" dirty="0">
                <a:latin typeface="Arial" panose="020B0604020202020204" pitchFamily="34" charset="0"/>
                <a:cs typeface="Arial" panose="020B0604020202020204" pitchFamily="34" charset="0"/>
              </a:rPr>
              <a:t> - </a:t>
            </a:r>
            <a:r>
              <a:rPr lang="fr-FR" sz="1600" dirty="0" err="1">
                <a:latin typeface="Arial" panose="020B0604020202020204" pitchFamily="34" charset="0"/>
                <a:cs typeface="Arial" panose="020B0604020202020204" pitchFamily="34" charset="0"/>
              </a:rPr>
              <a:t>iEEPS</a:t>
            </a:r>
            <a:r>
              <a:rPr lang="fr-FR" sz="1600" dirty="0">
                <a:latin typeface="Arial" panose="020B0604020202020204" pitchFamily="34" charset="0"/>
                <a:cs typeface="Arial" panose="020B0604020202020204" pitchFamily="34" charset="0"/>
              </a:rPr>
              <a:t>-Paris</a:t>
            </a:r>
          </a:p>
        </p:txBody>
      </p:sp>
      <p:sp>
        <p:nvSpPr>
          <p:cNvPr id="13" name="ZoneTexte 12"/>
          <p:cNvSpPr txBox="1"/>
          <p:nvPr/>
        </p:nvSpPr>
        <p:spPr>
          <a:xfrm>
            <a:off x="276420" y="2090683"/>
            <a:ext cx="3801980" cy="338554"/>
          </a:xfrm>
          <a:prstGeom prst="rect">
            <a:avLst/>
          </a:prstGeom>
          <a:noFill/>
        </p:spPr>
        <p:txBody>
          <a:bodyPr wrap="square" rtlCol="0">
            <a:spAutoFit/>
          </a:bodyPr>
          <a:lstStyle/>
          <a:p>
            <a:r>
              <a:rPr lang="fr-FR" sz="1600" dirty="0">
                <a:solidFill>
                  <a:srgbClr val="C00000"/>
                </a:solidFill>
                <a:latin typeface="Arial" panose="020B0604020202020204" pitchFamily="34" charset="0"/>
                <a:cs typeface="Arial" panose="020B0604020202020204" pitchFamily="34" charset="0"/>
              </a:rPr>
              <a:t>P16</a:t>
            </a:r>
            <a:r>
              <a:rPr lang="fr-FR" sz="1600" dirty="0">
                <a:latin typeface="Arial" panose="020B0604020202020204" pitchFamily="34" charset="0"/>
                <a:cs typeface="Arial" panose="020B0604020202020204" pitchFamily="34" charset="0"/>
              </a:rPr>
              <a:t>: ENVA – </a:t>
            </a:r>
            <a:r>
              <a:rPr lang="fr-FR" sz="1600" dirty="0" err="1">
                <a:latin typeface="Arial" panose="020B0604020202020204" pitchFamily="34" charset="0"/>
                <a:cs typeface="Arial" panose="020B0604020202020204" pitchFamily="34" charset="0"/>
              </a:rPr>
              <a:t>Dynamic</a:t>
            </a:r>
            <a:r>
              <a:rPr lang="fr-FR" sz="1600" dirty="0">
                <a:latin typeface="Arial" panose="020B0604020202020204" pitchFamily="34" charset="0"/>
                <a:cs typeface="Arial" panose="020B0604020202020204" pitchFamily="34" charset="0"/>
              </a:rPr>
              <a:t> </a:t>
            </a:r>
          </a:p>
        </p:txBody>
      </p:sp>
      <p:sp>
        <p:nvSpPr>
          <p:cNvPr id="6" name="Ellipse 5"/>
          <p:cNvSpPr/>
          <p:nvPr/>
        </p:nvSpPr>
        <p:spPr>
          <a:xfrm>
            <a:off x="9236598" y="5745809"/>
            <a:ext cx="108000" cy="108000"/>
          </a:xfrm>
          <a:prstGeom prst="ellipse">
            <a:avLst/>
          </a:prstGeom>
          <a:solidFill>
            <a:schemeClr val="tx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p:cNvSpPr txBox="1"/>
          <p:nvPr/>
        </p:nvSpPr>
        <p:spPr>
          <a:xfrm>
            <a:off x="8532696" y="5072999"/>
            <a:ext cx="4029776"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P3: CNR Arbovirus</a:t>
            </a:r>
          </a:p>
        </p:txBody>
      </p:sp>
      <p:sp>
        <p:nvSpPr>
          <p:cNvPr id="16" name="ZoneTexte 15"/>
          <p:cNvSpPr txBox="1"/>
          <p:nvPr/>
        </p:nvSpPr>
        <p:spPr>
          <a:xfrm>
            <a:off x="8602101" y="3666777"/>
            <a:ext cx="4029776"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P6: UMR754 IVPC</a:t>
            </a:r>
          </a:p>
        </p:txBody>
      </p:sp>
      <p:sp>
        <p:nvSpPr>
          <p:cNvPr id="17" name="ZoneTexte 16"/>
          <p:cNvSpPr txBox="1"/>
          <p:nvPr/>
        </p:nvSpPr>
        <p:spPr>
          <a:xfrm>
            <a:off x="8532696" y="4317572"/>
            <a:ext cx="4029776" cy="338554"/>
          </a:xfrm>
          <a:prstGeom prst="rect">
            <a:avLst/>
          </a:prstGeom>
          <a:noFill/>
        </p:spPr>
        <p:txBody>
          <a:bodyPr wrap="square" rtlCol="0">
            <a:spAutoFit/>
          </a:bodyPr>
          <a:lstStyle/>
          <a:p>
            <a:r>
              <a:rPr lang="fr-FR" sz="1600" dirty="0">
                <a:latin typeface="Arial" panose="020B0604020202020204" pitchFamily="34" charset="0"/>
                <a:cs typeface="Arial" panose="020B0604020202020204" pitchFamily="34" charset="0"/>
              </a:rPr>
              <a:t>P8: CEA Marcoule Li2D</a:t>
            </a:r>
          </a:p>
        </p:txBody>
      </p:sp>
      <p:cxnSp>
        <p:nvCxnSpPr>
          <p:cNvPr id="8" name="Connecteur droit 7"/>
          <p:cNvCxnSpPr/>
          <p:nvPr/>
        </p:nvCxnSpPr>
        <p:spPr>
          <a:xfrm flipV="1">
            <a:off x="4548851" y="3690401"/>
            <a:ext cx="995423" cy="317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flipV="1">
            <a:off x="7641402" y="3871253"/>
            <a:ext cx="995423" cy="3178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a:cxnSpLocks/>
            <a:endCxn id="17" idx="1"/>
          </p:cNvCxnSpPr>
          <p:nvPr/>
        </p:nvCxnSpPr>
        <p:spPr>
          <a:xfrm flipV="1">
            <a:off x="7546694" y="4486849"/>
            <a:ext cx="986002" cy="26868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9522674" y="5630532"/>
            <a:ext cx="2430474" cy="338554"/>
          </a:xfrm>
          <a:prstGeom prst="rect">
            <a:avLst/>
          </a:prstGeom>
        </p:spPr>
        <p:txBody>
          <a:bodyPr wrap="none">
            <a:spAutoFit/>
          </a:bodyPr>
          <a:lstStyle/>
          <a:p>
            <a:r>
              <a:rPr lang="fr-FR" sz="1600" dirty="0">
                <a:latin typeface="Arial" panose="020B0604020202020204" pitchFamily="34" charset="0"/>
                <a:cs typeface="Arial" panose="020B0604020202020204" pitchFamily="34" charset="0"/>
              </a:rPr>
              <a:t>P9: </a:t>
            </a:r>
            <a:r>
              <a:rPr lang="fr-FR" sz="1600" dirty="0" err="1">
                <a:latin typeface="Arial" panose="020B0604020202020204" pitchFamily="34" charset="0"/>
                <a:cs typeface="Arial" panose="020B0604020202020204" pitchFamily="34" charset="0"/>
              </a:rPr>
              <a:t>University</a:t>
            </a:r>
            <a:r>
              <a:rPr lang="fr-FR" sz="1600" dirty="0">
                <a:latin typeface="Arial" panose="020B0604020202020204" pitchFamily="34" charset="0"/>
                <a:cs typeface="Arial" panose="020B0604020202020204" pitchFamily="34" charset="0"/>
              </a:rPr>
              <a:t> of </a:t>
            </a:r>
            <a:r>
              <a:rPr lang="fr-FR" sz="1600" dirty="0" err="1">
                <a:latin typeface="Arial" panose="020B0604020202020204" pitchFamily="34" charset="0"/>
                <a:cs typeface="Arial" panose="020B0604020202020204" pitchFamily="34" charset="0"/>
              </a:rPr>
              <a:t>Corsica</a:t>
            </a:r>
            <a:endParaRPr lang="fr-FR" sz="1600" dirty="0">
              <a:latin typeface="Arial" panose="020B0604020202020204" pitchFamily="34" charset="0"/>
              <a:cs typeface="Arial" panose="020B0604020202020204" pitchFamily="34" charset="0"/>
            </a:endParaRPr>
          </a:p>
        </p:txBody>
      </p:sp>
      <p:cxnSp>
        <p:nvCxnSpPr>
          <p:cNvPr id="27" name="Connecteur droit 26"/>
          <p:cNvCxnSpPr>
            <a:cxnSpLocks/>
            <a:endCxn id="15" idx="1"/>
          </p:cNvCxnSpPr>
          <p:nvPr/>
        </p:nvCxnSpPr>
        <p:spPr>
          <a:xfrm>
            <a:off x="7849565" y="5231863"/>
            <a:ext cx="683131" cy="104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flipV="1">
            <a:off x="9385009" y="5799809"/>
            <a:ext cx="167152" cy="1820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flipH="1">
            <a:off x="7034573" y="5072999"/>
            <a:ext cx="174227" cy="7268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a:cxnSpLocks/>
            <a:stCxn id="107" idx="3"/>
          </p:cNvCxnSpPr>
          <p:nvPr/>
        </p:nvCxnSpPr>
        <p:spPr>
          <a:xfrm flipV="1">
            <a:off x="4455061" y="4364178"/>
            <a:ext cx="986002" cy="4660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4150829" y="1534031"/>
            <a:ext cx="2343633" cy="55665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a:cxnSpLocks/>
            <a:stCxn id="109" idx="1"/>
          </p:cNvCxnSpPr>
          <p:nvPr/>
        </p:nvCxnSpPr>
        <p:spPr>
          <a:xfrm flipH="1">
            <a:off x="6577401" y="1200504"/>
            <a:ext cx="1163625" cy="9993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ZoneTexte 34"/>
          <p:cNvSpPr txBox="1"/>
          <p:nvPr/>
        </p:nvSpPr>
        <p:spPr>
          <a:xfrm>
            <a:off x="9189104" y="2924862"/>
            <a:ext cx="2871714" cy="584775"/>
          </a:xfrm>
          <a:prstGeom prst="rect">
            <a:avLst/>
          </a:prstGeom>
          <a:noFill/>
          <a:ln w="12700">
            <a:solidFill>
              <a:srgbClr val="C00000"/>
            </a:solidFill>
          </a:ln>
        </p:spPr>
        <p:txBody>
          <a:bodyPr wrap="square" rtlCol="0">
            <a:spAutoFit/>
          </a:bodyPr>
          <a:lstStyle/>
          <a:p>
            <a:r>
              <a:rPr lang="fr-FR" sz="1600" dirty="0">
                <a:solidFill>
                  <a:srgbClr val="C00000"/>
                </a:solidFill>
                <a:latin typeface="Arial" panose="020B0604020202020204" pitchFamily="34" charset="0"/>
                <a:cs typeface="Arial" panose="020B0604020202020204" pitchFamily="34" charset="0"/>
              </a:rPr>
              <a:t>P7</a:t>
            </a:r>
            <a:r>
              <a:rPr lang="fr-FR" sz="1600" dirty="0">
                <a:latin typeface="Arial" panose="020B0604020202020204" pitchFamily="34" charset="0"/>
                <a:cs typeface="Arial" panose="020B0604020202020204" pitchFamily="34" charset="0"/>
              </a:rPr>
              <a:t>: CIRAD Guadeloupe</a:t>
            </a:r>
          </a:p>
          <a:p>
            <a:r>
              <a:rPr lang="fr-FR" sz="1600" dirty="0">
                <a:solidFill>
                  <a:srgbClr val="C00000"/>
                </a:solidFill>
                <a:latin typeface="Arial" panose="020B0604020202020204" pitchFamily="34" charset="0"/>
                <a:cs typeface="Arial" panose="020B0604020202020204" pitchFamily="34" charset="0"/>
              </a:rPr>
              <a:t>P10</a:t>
            </a:r>
            <a:r>
              <a:rPr lang="fr-FR" sz="1600" dirty="0">
                <a:latin typeface="Arial" panose="020B0604020202020204" pitchFamily="34" charset="0"/>
                <a:cs typeface="Arial" panose="020B0604020202020204" pitchFamily="34" charset="0"/>
              </a:rPr>
              <a:t>: Institut Pasteur Guyane</a:t>
            </a:r>
          </a:p>
        </p:txBody>
      </p:sp>
      <p:cxnSp>
        <p:nvCxnSpPr>
          <p:cNvPr id="43" name="Connecteur droit 42"/>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 name="ZoneTexte 29"/>
          <p:cNvSpPr txBox="1"/>
          <p:nvPr/>
        </p:nvSpPr>
        <p:spPr>
          <a:xfrm>
            <a:off x="258994" y="1759974"/>
            <a:ext cx="3801980" cy="338554"/>
          </a:xfrm>
          <a:prstGeom prst="rect">
            <a:avLst/>
          </a:prstGeom>
          <a:noFill/>
        </p:spPr>
        <p:txBody>
          <a:bodyPr wrap="square" rtlCol="0">
            <a:spAutoFit/>
          </a:bodyPr>
          <a:lstStyle/>
          <a:p>
            <a:r>
              <a:rPr lang="fr-FR" sz="1600" dirty="0">
                <a:solidFill>
                  <a:srgbClr val="C00000"/>
                </a:solidFill>
                <a:latin typeface="Arial" panose="020B0604020202020204" pitchFamily="34" charset="0"/>
                <a:cs typeface="Arial" panose="020B0604020202020204" pitchFamily="34" charset="0"/>
              </a:rPr>
              <a:t>P15</a:t>
            </a:r>
            <a:r>
              <a:rPr lang="fr-FR" sz="1600" dirty="0">
                <a:latin typeface="Arial" panose="020B0604020202020204" pitchFamily="34" charset="0"/>
                <a:cs typeface="Arial" panose="020B0604020202020204" pitchFamily="34" charset="0"/>
              </a:rPr>
              <a:t>: I2BC-CNRS</a:t>
            </a:r>
          </a:p>
        </p:txBody>
      </p:sp>
      <p:sp>
        <p:nvSpPr>
          <p:cNvPr id="9" name="Ellipse 8">
            <a:extLst>
              <a:ext uri="{FF2B5EF4-FFF2-40B4-BE49-F238E27FC236}">
                <a16:creationId xmlns:a16="http://schemas.microsoft.com/office/drawing/2014/main" id="{F5ADACDA-80BD-9D62-5A77-4DE70BFE7EDE}"/>
              </a:ext>
            </a:extLst>
          </p:cNvPr>
          <p:cNvSpPr/>
          <p:nvPr/>
        </p:nvSpPr>
        <p:spPr>
          <a:xfrm>
            <a:off x="7466641" y="3841196"/>
            <a:ext cx="153625" cy="15362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C01E44DC-E7CE-150D-25C7-AC93B870CE72}"/>
              </a:ext>
            </a:extLst>
          </p:cNvPr>
          <p:cNvSpPr/>
          <p:nvPr/>
        </p:nvSpPr>
        <p:spPr>
          <a:xfrm>
            <a:off x="7513939" y="4676766"/>
            <a:ext cx="153625" cy="15362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Ellipse 17">
            <a:extLst>
              <a:ext uri="{FF2B5EF4-FFF2-40B4-BE49-F238E27FC236}">
                <a16:creationId xmlns:a16="http://schemas.microsoft.com/office/drawing/2014/main" id="{47938011-8F3A-8E72-7043-75AA730B8280}"/>
              </a:ext>
            </a:extLst>
          </p:cNvPr>
          <p:cNvSpPr/>
          <p:nvPr/>
        </p:nvSpPr>
        <p:spPr>
          <a:xfrm>
            <a:off x="7692611" y="5181261"/>
            <a:ext cx="153625" cy="15362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a:extLst>
              <a:ext uri="{FF2B5EF4-FFF2-40B4-BE49-F238E27FC236}">
                <a16:creationId xmlns:a16="http://schemas.microsoft.com/office/drawing/2014/main" id="{C13EA75C-DFCE-11F7-7F71-473A5B5F61A3}"/>
              </a:ext>
            </a:extLst>
          </p:cNvPr>
          <p:cNvSpPr/>
          <p:nvPr/>
        </p:nvSpPr>
        <p:spPr>
          <a:xfrm>
            <a:off x="9216610" y="5738310"/>
            <a:ext cx="153625" cy="15362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Ellipse 22">
            <a:extLst>
              <a:ext uri="{FF2B5EF4-FFF2-40B4-BE49-F238E27FC236}">
                <a16:creationId xmlns:a16="http://schemas.microsoft.com/office/drawing/2014/main" id="{4253829C-0C50-0235-E906-7B8A8B4CACDD}"/>
              </a:ext>
            </a:extLst>
          </p:cNvPr>
          <p:cNvSpPr/>
          <p:nvPr/>
        </p:nvSpPr>
        <p:spPr>
          <a:xfrm>
            <a:off x="7093524" y="5034118"/>
            <a:ext cx="153625" cy="15362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Ellipse 23">
            <a:extLst>
              <a:ext uri="{FF2B5EF4-FFF2-40B4-BE49-F238E27FC236}">
                <a16:creationId xmlns:a16="http://schemas.microsoft.com/office/drawing/2014/main" id="{346F4C9C-9CDE-7CDB-B936-77E8517B0F99}"/>
              </a:ext>
            </a:extLst>
          </p:cNvPr>
          <p:cNvSpPr/>
          <p:nvPr/>
        </p:nvSpPr>
        <p:spPr>
          <a:xfrm>
            <a:off x="5327792" y="4287884"/>
            <a:ext cx="153625" cy="15362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extLst>
              <a:ext uri="{FF2B5EF4-FFF2-40B4-BE49-F238E27FC236}">
                <a16:creationId xmlns:a16="http://schemas.microsoft.com/office/drawing/2014/main" id="{4B3619C6-1D94-A835-F861-EBDEE517DF50}"/>
              </a:ext>
            </a:extLst>
          </p:cNvPr>
          <p:cNvSpPr/>
          <p:nvPr/>
        </p:nvSpPr>
        <p:spPr>
          <a:xfrm>
            <a:off x="5432891" y="3625735"/>
            <a:ext cx="153625" cy="15362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Ellipse 25">
            <a:extLst>
              <a:ext uri="{FF2B5EF4-FFF2-40B4-BE49-F238E27FC236}">
                <a16:creationId xmlns:a16="http://schemas.microsoft.com/office/drawing/2014/main" id="{18ABE1B3-7795-AB34-3345-BAD1A5BA6424}"/>
              </a:ext>
            </a:extLst>
          </p:cNvPr>
          <p:cNvSpPr/>
          <p:nvPr/>
        </p:nvSpPr>
        <p:spPr>
          <a:xfrm>
            <a:off x="6399842" y="1996636"/>
            <a:ext cx="153625" cy="15362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Ellipse 27">
            <a:extLst>
              <a:ext uri="{FF2B5EF4-FFF2-40B4-BE49-F238E27FC236}">
                <a16:creationId xmlns:a16="http://schemas.microsoft.com/office/drawing/2014/main" id="{8E7BF8D9-D28D-D6E5-B8E2-713D1401FB25}"/>
              </a:ext>
            </a:extLst>
          </p:cNvPr>
          <p:cNvSpPr/>
          <p:nvPr/>
        </p:nvSpPr>
        <p:spPr>
          <a:xfrm>
            <a:off x="6536478" y="2070206"/>
            <a:ext cx="153625" cy="153625"/>
          </a:xfrm>
          <a:prstGeom prst="ellipse">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4" name="Graphique 33">
            <a:extLst>
              <a:ext uri="{FF2B5EF4-FFF2-40B4-BE49-F238E27FC236}">
                <a16:creationId xmlns:a16="http://schemas.microsoft.com/office/drawing/2014/main" id="{AB627E23-267E-C293-4BEE-C1DBE91F474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08674" y="1815703"/>
            <a:ext cx="1227829" cy="1076900"/>
          </a:xfrm>
          <a:prstGeom prst="rect">
            <a:avLst/>
          </a:prstGeom>
        </p:spPr>
      </p:pic>
      <p:pic>
        <p:nvPicPr>
          <p:cNvPr id="39" name="Graphique 38">
            <a:extLst>
              <a:ext uri="{FF2B5EF4-FFF2-40B4-BE49-F238E27FC236}">
                <a16:creationId xmlns:a16="http://schemas.microsoft.com/office/drawing/2014/main" id="{96AB3AD0-F71A-1E71-38D7-2F81E866546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960613" y="1812197"/>
            <a:ext cx="859539" cy="1048034"/>
          </a:xfrm>
          <a:prstGeom prst="rect">
            <a:avLst/>
          </a:prstGeom>
        </p:spPr>
      </p:pic>
      <p:sp>
        <p:nvSpPr>
          <p:cNvPr id="40" name="Rectangle 39"/>
          <p:cNvSpPr/>
          <p:nvPr/>
        </p:nvSpPr>
        <p:spPr>
          <a:xfrm>
            <a:off x="139858" y="5538141"/>
            <a:ext cx="5301205" cy="1169551"/>
          </a:xfrm>
          <a:prstGeom prst="rect">
            <a:avLst/>
          </a:prstGeom>
          <a:ln>
            <a:solidFill>
              <a:srgbClr val="CC99FF"/>
            </a:solidFill>
          </a:ln>
        </p:spPr>
        <p:txBody>
          <a:bodyPr wrap="square">
            <a:spAutoFit/>
          </a:bodyPr>
          <a:lstStyle/>
          <a:p>
            <a:r>
              <a:rPr lang="fr-FR" sz="1400" dirty="0" err="1">
                <a:latin typeface="Arial" panose="020B0604020202020204" pitchFamily="34" charset="0"/>
                <a:cs typeface="Arial" panose="020B0604020202020204" pitchFamily="34" charset="0"/>
              </a:rPr>
              <a:t>Around</a:t>
            </a:r>
            <a:r>
              <a:rPr lang="fr-FR" sz="1400" dirty="0">
                <a:latin typeface="Arial" panose="020B0604020202020204" pitchFamily="34" charset="0"/>
                <a:cs typeface="Arial" panose="020B0604020202020204" pitchFamily="34" charset="0"/>
              </a:rPr>
              <a:t> </a:t>
            </a:r>
            <a:r>
              <a:rPr lang="fr-FR" sz="1400" b="1" dirty="0">
                <a:solidFill>
                  <a:srgbClr val="0070C0"/>
                </a:solidFill>
                <a:latin typeface="Arial" panose="020B0604020202020204" pitchFamily="34" charset="0"/>
                <a:cs typeface="Arial" panose="020B0604020202020204" pitchFamily="34" charset="0"/>
              </a:rPr>
              <a:t>50 </a:t>
            </a:r>
            <a:r>
              <a:rPr lang="fr-FR" sz="1400" b="1" dirty="0" err="1">
                <a:solidFill>
                  <a:srgbClr val="0070C0"/>
                </a:solidFill>
                <a:latin typeface="Arial" panose="020B0604020202020204" pitchFamily="34" charset="0"/>
                <a:cs typeface="Arial" panose="020B0604020202020204" pitchFamily="34" charset="0"/>
              </a:rPr>
              <a:t>partners</a:t>
            </a:r>
            <a:r>
              <a:rPr lang="fr-FR" sz="1400" b="1" dirty="0">
                <a:solidFill>
                  <a:srgbClr val="0070C0"/>
                </a:solidFill>
                <a:latin typeface="Arial" panose="020B0604020202020204" pitchFamily="34" charset="0"/>
                <a:cs typeface="Arial" panose="020B0604020202020204" pitchFamily="34" charset="0"/>
              </a:rPr>
              <a:t>/</a:t>
            </a:r>
            <a:r>
              <a:rPr lang="fr-FR" sz="1400" b="1" dirty="0" err="1">
                <a:solidFill>
                  <a:srgbClr val="0070C0"/>
                </a:solidFill>
                <a:latin typeface="Arial" panose="020B0604020202020204" pitchFamily="34" charset="0"/>
                <a:cs typeface="Arial" panose="020B0604020202020204" pitchFamily="34" charset="0"/>
              </a:rPr>
              <a:t>players</a:t>
            </a:r>
            <a:r>
              <a:rPr lang="fr-FR" sz="1400" b="1" dirty="0">
                <a:solidFill>
                  <a:srgbClr val="0070C0"/>
                </a:solidFill>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from</a:t>
            </a:r>
            <a:r>
              <a:rPr lang="fr-FR" sz="1400" dirty="0">
                <a:latin typeface="Arial" panose="020B0604020202020204" pitchFamily="34" charset="0"/>
                <a:cs typeface="Arial" panose="020B0604020202020204" pitchFamily="34" charset="0"/>
              </a:rPr>
              <a:t> the </a:t>
            </a:r>
            <a:r>
              <a:rPr lang="fr-FR" sz="1400" dirty="0" err="1">
                <a:latin typeface="Arial" panose="020B0604020202020204" pitchFamily="34" charset="0"/>
                <a:cs typeface="Arial" panose="020B0604020202020204" pitchFamily="34" charset="0"/>
              </a:rPr>
              <a:t>socio-economic</a:t>
            </a:r>
            <a:r>
              <a:rPr lang="fr-FR" sz="1400" dirty="0">
                <a:latin typeface="Arial" panose="020B0604020202020204" pitchFamily="34" charset="0"/>
                <a:cs typeface="Arial" panose="020B0604020202020204" pitchFamily="34" charset="0"/>
              </a:rPr>
              <a:t> world: </a:t>
            </a:r>
            <a:r>
              <a:rPr lang="fr-FR" sz="1400" dirty="0" err="1">
                <a:latin typeface="Arial" panose="020B0604020202020204" pitchFamily="34" charset="0"/>
                <a:cs typeface="Arial" panose="020B0604020202020204" pitchFamily="34" charset="0"/>
              </a:rPr>
              <a:t>ecologists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virologists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entomologists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epidemiologists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infectiologists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specialists</a:t>
            </a:r>
            <a:r>
              <a:rPr lang="fr-FR" sz="1400" dirty="0">
                <a:latin typeface="Arial" panose="020B0604020202020204" pitchFamily="34" charset="0"/>
                <a:cs typeface="Arial" panose="020B0604020202020204" pitchFamily="34" charset="0"/>
              </a:rPr>
              <a:t> in </a:t>
            </a:r>
            <a:r>
              <a:rPr lang="fr-FR" sz="1400" dirty="0" err="1">
                <a:latin typeface="Arial" panose="020B0604020202020204" pitchFamily="34" charset="0"/>
                <a:cs typeface="Arial" panose="020B0604020202020204" pitchFamily="34" charset="0"/>
              </a:rPr>
              <a:t>systems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biology</a:t>
            </a:r>
            <a:r>
              <a:rPr lang="fr-FR" sz="1400" dirty="0">
                <a:latin typeface="Arial" panose="020B0604020202020204" pitchFamily="34" charset="0"/>
                <a:cs typeface="Arial" panose="020B0604020202020204" pitchFamily="34" charset="0"/>
              </a:rPr>
              <a:t> and </a:t>
            </a:r>
            <a:r>
              <a:rPr lang="fr-FR" sz="1400" dirty="0" err="1">
                <a:latin typeface="Arial" panose="020B0604020202020204" pitchFamily="34" charset="0"/>
                <a:cs typeface="Arial" panose="020B0604020202020204" pitchFamily="34" charset="0"/>
              </a:rPr>
              <a:t>environmental</a:t>
            </a:r>
            <a:r>
              <a:rPr lang="fr-FR" sz="1400" dirty="0">
                <a:latin typeface="Arial" panose="020B0604020202020204" pitchFamily="34" charset="0"/>
                <a:cs typeface="Arial" panose="020B0604020202020204" pitchFamily="34" charset="0"/>
              </a:rPr>
              <a:t> science, </a:t>
            </a:r>
            <a:r>
              <a:rPr lang="fr-FR" sz="1400" dirty="0" err="1">
                <a:latin typeface="Arial" panose="020B0604020202020204" pitchFamily="34" charset="0"/>
                <a:cs typeface="Arial" panose="020B0604020202020204" pitchFamily="34" charset="0"/>
              </a:rPr>
              <a:t>bioinformaticians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modelers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veterinarians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regional</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veterinary</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laboratories</a:t>
            </a:r>
            <a:r>
              <a:rPr lang="fr-FR" sz="1400" dirty="0">
                <a:latin typeface="Arial" panose="020B0604020202020204" pitchFamily="34" charset="0"/>
                <a:cs typeface="Arial" panose="020B0604020202020204" pitchFamily="34" charset="0"/>
              </a:rPr>
              <a:t>, </a:t>
            </a:r>
            <a:r>
              <a:rPr lang="fr-FR" sz="1400" dirty="0" err="1">
                <a:latin typeface="Arial" panose="020B0604020202020204" pitchFamily="34" charset="0"/>
                <a:cs typeface="Arial" panose="020B0604020202020204" pitchFamily="34" charset="0"/>
              </a:rPr>
              <a:t>government</a:t>
            </a:r>
            <a:r>
              <a:rPr lang="fr-FR" sz="1400" dirty="0">
                <a:latin typeface="Arial" panose="020B0604020202020204" pitchFamily="34" charset="0"/>
                <a:cs typeface="Arial" panose="020B0604020202020204" pitchFamily="34" charset="0"/>
              </a:rPr>
              <a:t> institutions</a:t>
            </a:r>
          </a:p>
        </p:txBody>
      </p:sp>
      <p:pic>
        <p:nvPicPr>
          <p:cNvPr id="2" name="Image 1"/>
          <p:cNvPicPr>
            <a:picLocks noChangeAspect="1"/>
          </p:cNvPicPr>
          <p:nvPr/>
        </p:nvPicPr>
        <p:blipFill rotWithShape="1">
          <a:blip r:embed="rId10"/>
          <a:srcRect t="2543" r="2518"/>
          <a:stretch/>
        </p:blipFill>
        <p:spPr>
          <a:xfrm>
            <a:off x="9006183" y="6412709"/>
            <a:ext cx="3054635" cy="432082"/>
          </a:xfrm>
          <a:prstGeom prst="rect">
            <a:avLst/>
          </a:prstGeom>
        </p:spPr>
      </p:pic>
      <p:sp>
        <p:nvSpPr>
          <p:cNvPr id="4" name="Espace réservé du numéro de diapositive 3"/>
          <p:cNvSpPr>
            <a:spLocks noGrp="1"/>
          </p:cNvSpPr>
          <p:nvPr>
            <p:ph type="sldNum" sz="quarter" idx="12"/>
          </p:nvPr>
        </p:nvSpPr>
        <p:spPr/>
        <p:txBody>
          <a:bodyPr/>
          <a:lstStyle/>
          <a:p>
            <a:fld id="{C9AA9FA6-E99B-4327-AEB7-1790CA42E665}" type="slidenum">
              <a:rPr lang="fr-FR" smtClean="0"/>
              <a:t>7</a:t>
            </a:fld>
            <a:endParaRPr lang="fr-FR"/>
          </a:p>
        </p:txBody>
      </p:sp>
    </p:spTree>
    <p:custDataLst>
      <p:tags r:id="rId1"/>
    </p:custDataLst>
    <p:extLst>
      <p:ext uri="{BB962C8B-B14F-4D97-AF65-F5344CB8AC3E}">
        <p14:creationId xmlns:p14="http://schemas.microsoft.com/office/powerpoint/2010/main" val="2162921679"/>
      </p:ext>
    </p:extLst>
  </p:cSld>
  <p:clrMapOvr>
    <a:masterClrMapping/>
  </p:clrMapOvr>
  <mc:AlternateContent xmlns:mc="http://schemas.openxmlformats.org/markup-compatibility/2006" xmlns:p14="http://schemas.microsoft.com/office/powerpoint/2010/main">
    <mc:Choice Requires="p14">
      <p:transition spd="slow" p14:dur="2000" advTm="59997"/>
    </mc:Choice>
    <mc:Fallback xmlns="">
      <p:transition spd="slow" advTm="599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ZoneTexte 54"/>
          <p:cNvSpPr txBox="1"/>
          <p:nvPr/>
        </p:nvSpPr>
        <p:spPr>
          <a:xfrm>
            <a:off x="520860" y="0"/>
            <a:ext cx="11671139" cy="584775"/>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cap="small" dirty="0">
                <a:solidFill>
                  <a:srgbClr val="0070C0"/>
                </a:solidFill>
                <a:latin typeface="Arial" panose="020B0604020202020204" pitchFamily="34" charset="0"/>
                <a:cs typeface="Arial" panose="020B0604020202020204" pitchFamily="34" charset="0"/>
              </a:rPr>
              <a:t>Objective</a:t>
            </a:r>
          </a:p>
        </p:txBody>
      </p:sp>
      <p:cxnSp>
        <p:nvCxnSpPr>
          <p:cNvPr id="58" name="Connecteur droit 57"/>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 name="Groupe 5"/>
          <p:cNvGrpSpPr/>
          <p:nvPr/>
        </p:nvGrpSpPr>
        <p:grpSpPr>
          <a:xfrm>
            <a:off x="182111" y="681937"/>
            <a:ext cx="11774580" cy="954107"/>
            <a:chOff x="182111" y="709924"/>
            <a:chExt cx="11774580" cy="954107"/>
          </a:xfrm>
        </p:grpSpPr>
        <p:sp>
          <p:nvSpPr>
            <p:cNvPr id="57" name="Rectangle 56"/>
            <p:cNvSpPr/>
            <p:nvPr/>
          </p:nvSpPr>
          <p:spPr>
            <a:xfrm>
              <a:off x="182111" y="709924"/>
              <a:ext cx="11774580" cy="954107"/>
            </a:xfrm>
            <a:prstGeom prst="rect">
              <a:avLst/>
            </a:prstGeom>
            <a:solidFill>
              <a:srgbClr val="F3EAF8"/>
            </a:solidFill>
            <a:ln>
              <a:noFill/>
            </a:ln>
          </p:spPr>
          <p:txBody>
            <a:bodyPr wrap="square">
              <a:spAutoFit/>
            </a:bodyPr>
            <a:lstStyle/>
            <a:p>
              <a:pPr algn="ctr"/>
              <a:r>
                <a:rPr lang="en-US" sz="2000" dirty="0">
                  <a:latin typeface="Arial" panose="020B0604020202020204" pitchFamily="34" charset="0"/>
                  <a:cs typeface="Arial" panose="020B0604020202020204" pitchFamily="34" charset="0"/>
                </a:rPr>
                <a:t>To </a:t>
              </a:r>
              <a:r>
                <a:rPr lang="en-US" sz="2000" b="1" cap="small" dirty="0">
                  <a:solidFill>
                    <a:srgbClr val="C00000"/>
                  </a:solidFill>
                  <a:latin typeface="Arial" panose="020B0604020202020204" pitchFamily="34" charset="0"/>
                  <a:cs typeface="Arial" panose="020B0604020202020204" pitchFamily="34" charset="0"/>
                </a:rPr>
                <a:t>strengthen</a:t>
              </a:r>
              <a:r>
                <a:rPr lang="en-US" sz="2000" b="1" dirty="0">
                  <a:solidFill>
                    <a:srgbClr val="C00000"/>
                  </a:solidFill>
                  <a:latin typeface="Arial" panose="020B0604020202020204" pitchFamily="34" charset="0"/>
                  <a:cs typeface="Arial" panose="020B0604020202020204" pitchFamily="34" charset="0"/>
                </a:rPr>
                <a:t> the </a:t>
              </a:r>
              <a:r>
                <a:rPr lang="en-US" sz="2000" b="1" cap="small" dirty="0">
                  <a:solidFill>
                    <a:srgbClr val="C00000"/>
                  </a:solidFill>
                  <a:latin typeface="Arial" panose="020B0604020202020204" pitchFamily="34" charset="0"/>
                  <a:cs typeface="Arial" panose="020B0604020202020204" pitchFamily="34" charset="0"/>
                </a:rPr>
                <a:t>prevention</a:t>
              </a:r>
              <a:r>
                <a:rPr lang="en-US" sz="2000" b="1" dirty="0">
                  <a:solidFill>
                    <a:srgbClr val="0070C0"/>
                  </a:solidFill>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of zoonotic WNV/USUV infection by </a:t>
              </a:r>
              <a:r>
                <a:rPr lang="en-US" sz="2000" b="1" dirty="0">
                  <a:latin typeface="Arial" panose="020B0604020202020204" pitchFamily="34" charset="0"/>
                  <a:cs typeface="Arial" panose="020B0604020202020204" pitchFamily="34" charset="0"/>
                </a:rPr>
                <a:t>reshaping </a:t>
              </a:r>
              <a:r>
                <a:rPr lang="fr-FR" sz="2000" b="1" dirty="0">
                  <a:latin typeface="Arial" panose="020B0604020202020204" pitchFamily="34" charset="0"/>
                  <a:cs typeface="Arial" panose="020B0604020202020204" pitchFamily="34" charset="0"/>
                </a:rPr>
                <a:t>surveillance </a:t>
              </a:r>
              <a:r>
                <a:rPr lang="fr-FR" sz="2000" dirty="0">
                  <a:latin typeface="Arial" panose="020B0604020202020204" pitchFamily="34" charset="0"/>
                  <a:cs typeface="Arial" panose="020B0604020202020204" pitchFamily="34" charset="0"/>
                </a:rPr>
                <a:t>and </a:t>
              </a:r>
              <a:r>
                <a:rPr lang="fr-FR" sz="2000" b="1" dirty="0" err="1">
                  <a:latin typeface="Arial" panose="020B0604020202020204" pitchFamily="34" charset="0"/>
                  <a:cs typeface="Arial" panose="020B0604020202020204" pitchFamily="34" charset="0"/>
                </a:rPr>
                <a:t>preparedness</a:t>
              </a:r>
              <a:r>
                <a:rPr lang="fr-FR" sz="2000" b="1" dirty="0">
                  <a:latin typeface="Arial" panose="020B0604020202020204" pitchFamily="34" charset="0"/>
                  <a:cs typeface="Arial" panose="020B0604020202020204" pitchFamily="34" charset="0"/>
                </a:rPr>
                <a:t> </a:t>
              </a:r>
              <a:r>
                <a:rPr lang="fr-FR" sz="2000" b="1" dirty="0" err="1">
                  <a:latin typeface="Arial" panose="020B0604020202020204" pitchFamily="34" charset="0"/>
                  <a:cs typeface="Arial" panose="020B0604020202020204" pitchFamily="34" charset="0"/>
                </a:rPr>
                <a:t>policies</a:t>
              </a:r>
              <a:endParaRPr lang="fr-FR" sz="2000" b="1" dirty="0">
                <a:latin typeface="Arial" panose="020B0604020202020204" pitchFamily="34" charset="0"/>
                <a:cs typeface="Arial" panose="020B0604020202020204" pitchFamily="34" charset="0"/>
              </a:endParaRPr>
            </a:p>
            <a:p>
              <a:pPr algn="ctr"/>
              <a:r>
                <a:rPr lang="en-US" sz="1600" dirty="0">
                  <a:latin typeface="Arial" panose="020B0604020202020204" pitchFamily="34" charset="0"/>
                  <a:cs typeface="Arial" panose="020B0604020202020204" pitchFamily="34" charset="0"/>
                </a:rPr>
                <a:t>Modernized, flexible, broadened and integrated "One Health", interdisciplinary and </a:t>
              </a:r>
              <a:r>
                <a:rPr lang="en-US" sz="1600" dirty="0" err="1">
                  <a:latin typeface="Arial" panose="020B0604020202020204" pitchFamily="34" charset="0"/>
                  <a:cs typeface="Arial" panose="020B0604020202020204" pitchFamily="34" charset="0"/>
                </a:rPr>
                <a:t>intersectoral</a:t>
              </a:r>
              <a:r>
                <a:rPr lang="en-US"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early</a:t>
              </a:r>
              <a:r>
                <a:rPr lang="fr-FR" sz="1600" dirty="0">
                  <a:latin typeface="Arial" panose="020B0604020202020204" pitchFamily="34" charset="0"/>
                  <a:cs typeface="Arial" panose="020B0604020202020204" pitchFamily="34" charset="0"/>
                </a:rPr>
                <a:t> monitoring system</a:t>
              </a:r>
              <a:endParaRPr lang="fr-FR" sz="1600" b="1" dirty="0">
                <a:latin typeface="Arial" panose="020B0604020202020204" pitchFamily="34" charset="0"/>
                <a:cs typeface="Arial" panose="020B0604020202020204" pitchFamily="34" charset="0"/>
              </a:endParaRPr>
            </a:p>
          </p:txBody>
        </p:sp>
        <p:sp>
          <p:nvSpPr>
            <p:cNvPr id="5" name="Flèche droite 4"/>
            <p:cNvSpPr/>
            <p:nvPr/>
          </p:nvSpPr>
          <p:spPr>
            <a:xfrm>
              <a:off x="279918" y="1383280"/>
              <a:ext cx="345115" cy="210267"/>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7" name="Groupe 6"/>
          <p:cNvGrpSpPr/>
          <p:nvPr/>
        </p:nvGrpSpPr>
        <p:grpSpPr>
          <a:xfrm>
            <a:off x="279918" y="1736463"/>
            <a:ext cx="11576492" cy="5125865"/>
            <a:chOff x="279918" y="1717800"/>
            <a:chExt cx="11576492" cy="5125865"/>
          </a:xfrm>
        </p:grpSpPr>
        <p:grpSp>
          <p:nvGrpSpPr>
            <p:cNvPr id="4" name="Groupe 3"/>
            <p:cNvGrpSpPr/>
            <p:nvPr/>
          </p:nvGrpSpPr>
          <p:grpSpPr>
            <a:xfrm>
              <a:off x="6698002" y="2834036"/>
              <a:ext cx="5158408" cy="2305309"/>
              <a:chOff x="6844539" y="2684746"/>
              <a:chExt cx="5158408" cy="2305309"/>
            </a:xfrm>
          </p:grpSpPr>
          <p:sp>
            <p:nvSpPr>
              <p:cNvPr id="70" name="Rectangle 69"/>
              <p:cNvSpPr/>
              <p:nvPr/>
            </p:nvSpPr>
            <p:spPr>
              <a:xfrm>
                <a:off x="6844539" y="2684746"/>
                <a:ext cx="5112152" cy="1277273"/>
              </a:xfrm>
              <a:prstGeom prst="rect">
                <a:avLst/>
              </a:prstGeom>
              <a:noFill/>
            </p:spPr>
            <p:txBody>
              <a:bodyPr wrap="square">
                <a:spAutoFit/>
              </a:bodyPr>
              <a:lstStyle/>
              <a:p>
                <a:pPr marL="285750" indent="-285750" algn="just">
                  <a:spcAft>
                    <a:spcPts val="600"/>
                  </a:spcAft>
                  <a:buFont typeface="Wingdings" panose="05000000000000000000" pitchFamily="2" charset="2"/>
                  <a:buChar char="§"/>
                </a:pPr>
                <a:r>
                  <a:rPr lang="fr-FR" b="1" dirty="0" err="1">
                    <a:latin typeface="Arial" panose="020B0604020202020204" pitchFamily="34" charset="0"/>
                    <a:cs typeface="Arial" panose="020B0604020202020204" pitchFamily="34" charset="0"/>
                  </a:rPr>
                  <a:t>Known</a:t>
                </a:r>
                <a:r>
                  <a:rPr lang="fr-FR" b="1" dirty="0">
                    <a:latin typeface="Arial" panose="020B0604020202020204" pitchFamily="34" charset="0"/>
                    <a:cs typeface="Arial" panose="020B0604020202020204" pitchFamily="34" charset="0"/>
                  </a:rPr>
                  <a:t> areas of WNV circulation</a:t>
                </a:r>
              </a:p>
              <a:p>
                <a:pPr algn="just">
                  <a:spcAft>
                    <a:spcPts val="600"/>
                  </a:spcAft>
                </a:pPr>
                <a:r>
                  <a:rPr lang="fr-FR" dirty="0">
                    <a:solidFill>
                      <a:srgbClr val="FF33CC"/>
                    </a:solidFill>
                    <a:latin typeface="Arial" panose="020B0604020202020204" pitchFamily="34" charset="0"/>
                    <a:cs typeface="Arial" panose="020B0604020202020204" pitchFamily="34" charset="0"/>
                  </a:rPr>
                  <a:t>Nouvelle-Aquitaine (NA)</a:t>
                </a:r>
                <a:r>
                  <a:rPr lang="fr-FR" dirty="0">
                    <a:latin typeface="Arial" panose="020B0604020202020204" pitchFamily="34" charset="0"/>
                    <a:cs typeface="Arial" panose="020B0604020202020204" pitchFamily="34" charset="0"/>
                  </a:rPr>
                  <a:t>, </a:t>
                </a:r>
                <a:r>
                  <a:rPr lang="fr-FR" dirty="0">
                    <a:solidFill>
                      <a:srgbClr val="0070C0"/>
                    </a:solidFill>
                    <a:latin typeface="Arial" panose="020B0604020202020204" pitchFamily="34" charset="0"/>
                    <a:cs typeface="Arial" panose="020B0604020202020204" pitchFamily="34" charset="0"/>
                  </a:rPr>
                  <a:t>Occitanie (</a:t>
                </a:r>
                <a:r>
                  <a:rPr lang="fr-FR" dirty="0" err="1">
                    <a:solidFill>
                      <a:srgbClr val="0070C0"/>
                    </a:solidFill>
                    <a:latin typeface="Arial" panose="020B0604020202020204" pitchFamily="34" charset="0"/>
                    <a:cs typeface="Arial" panose="020B0604020202020204" pitchFamily="34" charset="0"/>
                  </a:rPr>
                  <a:t>Occ</a:t>
                </a:r>
                <a:r>
                  <a:rPr lang="fr-FR" dirty="0">
                    <a:solidFill>
                      <a:srgbClr val="0070C0"/>
                    </a:solidFill>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a:t>
                </a:r>
                <a:r>
                  <a:rPr lang="fr-FR" dirty="0">
                    <a:solidFill>
                      <a:schemeClr val="accent2"/>
                    </a:solidFill>
                    <a:latin typeface="Arial" panose="020B0604020202020204" pitchFamily="34" charset="0"/>
                    <a:cs typeface="Arial" panose="020B0604020202020204" pitchFamily="34" charset="0"/>
                  </a:rPr>
                  <a:t>Provence-Alpes-Côte d’Azur (PACA), </a:t>
                </a:r>
                <a:r>
                  <a:rPr lang="fr-FR" dirty="0">
                    <a:solidFill>
                      <a:srgbClr val="00B0F0"/>
                    </a:solidFill>
                    <a:latin typeface="Arial" panose="020B0604020202020204" pitchFamily="34" charset="0"/>
                    <a:cs typeface="Arial" panose="020B0604020202020204" pitchFamily="34" charset="0"/>
                  </a:rPr>
                  <a:t>Corsica (C), </a:t>
                </a:r>
                <a:r>
                  <a:rPr lang="fr-FR" dirty="0">
                    <a:latin typeface="Arial" panose="020B0604020202020204" pitchFamily="34" charset="0"/>
                    <a:cs typeface="Arial" panose="020B0604020202020204" pitchFamily="34" charset="0"/>
                  </a:rPr>
                  <a:t>Île-de-France (IDF) and </a:t>
                </a:r>
                <a:r>
                  <a:rPr lang="fr-FR" dirty="0">
                    <a:solidFill>
                      <a:srgbClr val="00B050"/>
                    </a:solidFill>
                    <a:latin typeface="Arial" panose="020B0604020202020204" pitchFamily="34" charset="0"/>
                    <a:cs typeface="Arial" panose="020B0604020202020204" pitchFamily="34" charset="0"/>
                  </a:rPr>
                  <a:t>Guadeloupe</a:t>
                </a:r>
              </a:p>
            </p:txBody>
          </p:sp>
          <p:sp>
            <p:nvSpPr>
              <p:cNvPr id="71" name="Rectangle 70"/>
              <p:cNvSpPr/>
              <p:nvPr/>
            </p:nvSpPr>
            <p:spPr>
              <a:xfrm>
                <a:off x="6890795" y="4266780"/>
                <a:ext cx="5112152" cy="723275"/>
              </a:xfrm>
              <a:prstGeom prst="rect">
                <a:avLst/>
              </a:prstGeom>
              <a:noFill/>
            </p:spPr>
            <p:txBody>
              <a:bodyPr wrap="square">
                <a:spAutoFit/>
              </a:bodyPr>
              <a:lstStyle/>
              <a:p>
                <a:pPr marL="285750" indent="-285750" algn="just">
                  <a:spcAft>
                    <a:spcPts val="600"/>
                  </a:spcAft>
                  <a:buFont typeface="Wingdings" panose="05000000000000000000" pitchFamily="2" charset="2"/>
                  <a:buChar char="§"/>
                </a:pPr>
                <a:r>
                  <a:rPr lang="en-US" b="1" dirty="0">
                    <a:latin typeface="Arial" panose="020B0604020202020204" pitchFamily="34" charset="0"/>
                    <a:cs typeface="Arial" panose="020B0604020202020204" pitchFamily="34" charset="0"/>
                  </a:rPr>
                  <a:t>Areas currently free of WNV circulation</a:t>
                </a:r>
              </a:p>
              <a:p>
                <a:pPr algn="just">
                  <a:spcAft>
                    <a:spcPts val="600"/>
                  </a:spcAft>
                </a:pPr>
                <a:r>
                  <a:rPr lang="fr-FR" dirty="0">
                    <a:solidFill>
                      <a:schemeClr val="accent4">
                        <a:lumMod val="75000"/>
                      </a:schemeClr>
                    </a:solidFill>
                    <a:latin typeface="Arial" panose="020B0604020202020204" pitchFamily="34" charset="0"/>
                    <a:cs typeface="Arial" panose="020B0604020202020204" pitchFamily="34" charset="0"/>
                  </a:rPr>
                  <a:t>Guyane</a:t>
                </a:r>
                <a:r>
                  <a:rPr lang="fr-FR" dirty="0">
                    <a:latin typeface="Arial" panose="020B0604020202020204" pitchFamily="34" charset="0"/>
                    <a:cs typeface="Arial" panose="020B0604020202020204" pitchFamily="34" charset="0"/>
                  </a:rPr>
                  <a:t>, </a:t>
                </a:r>
                <a:r>
                  <a:rPr lang="fr-FR" dirty="0">
                    <a:solidFill>
                      <a:srgbClr val="FFC000"/>
                    </a:solidFill>
                    <a:latin typeface="Arial" panose="020B0604020202020204" pitchFamily="34" charset="0"/>
                    <a:cs typeface="Arial" panose="020B0604020202020204" pitchFamily="34" charset="0"/>
                  </a:rPr>
                  <a:t>Auvergne-Rhône-Alpes (AURA)</a:t>
                </a:r>
                <a:endParaRPr lang="fr-FR" dirty="0">
                  <a:latin typeface="Arial" panose="020B0604020202020204" pitchFamily="34" charset="0"/>
                  <a:cs typeface="Arial" panose="020B0604020202020204" pitchFamily="34" charset="0"/>
                </a:endParaRPr>
              </a:p>
            </p:txBody>
          </p:sp>
        </p:grpSp>
        <p:pic>
          <p:nvPicPr>
            <p:cNvPr id="13" name="Graphique 5">
              <a:extLst>
                <a:ext uri="{FF2B5EF4-FFF2-40B4-BE49-F238E27FC236}">
                  <a16:creationId xmlns:a16="http://schemas.microsoft.com/office/drawing/2014/main" id="{55D99709-709A-628D-AED3-52E5EA9A58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79918" y="1717800"/>
              <a:ext cx="5438813" cy="5125865"/>
            </a:xfrm>
            <a:prstGeom prst="rect">
              <a:avLst/>
            </a:prstGeom>
          </p:spPr>
        </p:pic>
      </p:grpSp>
      <p:sp>
        <p:nvSpPr>
          <p:cNvPr id="2" name="Espace réservé du numéro de diapositive 1"/>
          <p:cNvSpPr>
            <a:spLocks noGrp="1"/>
          </p:cNvSpPr>
          <p:nvPr>
            <p:ph type="sldNum" sz="quarter" idx="12"/>
          </p:nvPr>
        </p:nvSpPr>
        <p:spPr/>
        <p:txBody>
          <a:bodyPr/>
          <a:lstStyle/>
          <a:p>
            <a:fld id="{C9AA9FA6-E99B-4327-AEB7-1790CA42E665}" type="slidenum">
              <a:rPr lang="fr-FR" smtClean="0"/>
              <a:t>8</a:t>
            </a:fld>
            <a:endParaRPr lang="fr-FR"/>
          </a:p>
        </p:txBody>
      </p:sp>
    </p:spTree>
    <p:custDataLst>
      <p:tags r:id="rId1"/>
    </p:custDataLst>
    <p:extLst>
      <p:ext uri="{BB962C8B-B14F-4D97-AF65-F5344CB8AC3E}">
        <p14:creationId xmlns:p14="http://schemas.microsoft.com/office/powerpoint/2010/main" val="621753180"/>
      </p:ext>
    </p:extLst>
  </p:cSld>
  <p:clrMapOvr>
    <a:masterClrMapping/>
  </p:clrMapOvr>
  <mc:AlternateContent xmlns:mc="http://schemas.openxmlformats.org/markup-compatibility/2006" xmlns:p14="http://schemas.microsoft.com/office/powerpoint/2010/main">
    <mc:Choice Requires="p14">
      <p:transition spd="slow" p14:dur="2000" advTm="55641"/>
    </mc:Choice>
    <mc:Fallback xmlns="">
      <p:transition spd="slow" advTm="5564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e 61"/>
          <p:cNvGrpSpPr/>
          <p:nvPr/>
        </p:nvGrpSpPr>
        <p:grpSpPr>
          <a:xfrm>
            <a:off x="2275310" y="5874462"/>
            <a:ext cx="7734130" cy="859731"/>
            <a:chOff x="2286081" y="5933637"/>
            <a:chExt cx="7734130" cy="859731"/>
          </a:xfrm>
        </p:grpSpPr>
        <p:pic>
          <p:nvPicPr>
            <p:cNvPr id="61" name="Image 60"/>
            <p:cNvPicPr>
              <a:picLocks noChangeAspect="1"/>
            </p:cNvPicPr>
            <p:nvPr/>
          </p:nvPicPr>
          <p:blipFill rotWithShape="1">
            <a:blip r:embed="rId4"/>
            <a:srcRect l="18378" t="24474" r="16317" b="28683"/>
            <a:stretch/>
          </p:blipFill>
          <p:spPr>
            <a:xfrm>
              <a:off x="2286081" y="5933637"/>
              <a:ext cx="533435" cy="357116"/>
            </a:xfrm>
            <a:prstGeom prst="rect">
              <a:avLst/>
            </a:prstGeom>
          </p:spPr>
        </p:pic>
        <p:sp>
          <p:nvSpPr>
            <p:cNvPr id="44" name="ZoneTexte 43"/>
            <p:cNvSpPr txBox="1"/>
            <p:nvPr/>
          </p:nvSpPr>
          <p:spPr>
            <a:xfrm>
              <a:off x="2552799" y="6147037"/>
              <a:ext cx="7467412" cy="646331"/>
            </a:xfrm>
            <a:prstGeom prst="rect">
              <a:avLst/>
            </a:prstGeom>
            <a:noFill/>
            <a:ln>
              <a:solidFill>
                <a:srgbClr val="0EE0E0"/>
              </a:solidFill>
            </a:ln>
          </p:spPr>
          <p:txBody>
            <a:bodyPr wrap="square" rtlCol="0">
              <a:spAutoFit/>
            </a:bodyPr>
            <a:lstStyle>
              <a:defPPr>
                <a:defRPr lang="fr-FR"/>
              </a:defPPr>
              <a:lvl1pPr algn="just">
                <a:defRPr b="1">
                  <a:latin typeface="Arial" panose="020B0604020202020204" pitchFamily="34" charset="0"/>
                  <a:cs typeface="Arial" panose="020B0604020202020204" pitchFamily="34" charset="0"/>
                </a:defRPr>
              </a:lvl1pPr>
            </a:lstStyle>
            <a:p>
              <a:r>
                <a:rPr lang="en-GB" dirty="0"/>
                <a:t>Axis 2: </a:t>
              </a:r>
              <a:r>
                <a:rPr lang="en-GB" b="0" dirty="0"/>
                <a:t>Promoting effective interdisciplinary collaboration and coordination between national institutions and territorial instances</a:t>
              </a:r>
            </a:p>
          </p:txBody>
        </p:sp>
      </p:grpSp>
      <p:grpSp>
        <p:nvGrpSpPr>
          <p:cNvPr id="65" name="Groupe 64"/>
          <p:cNvGrpSpPr/>
          <p:nvPr/>
        </p:nvGrpSpPr>
        <p:grpSpPr>
          <a:xfrm>
            <a:off x="0" y="2512540"/>
            <a:ext cx="3623671" cy="1448297"/>
            <a:chOff x="-47227" y="2575984"/>
            <a:chExt cx="3623671" cy="1448297"/>
          </a:xfrm>
        </p:grpSpPr>
        <p:pic>
          <p:nvPicPr>
            <p:cNvPr id="64" name="Image 63"/>
            <p:cNvPicPr>
              <a:picLocks noChangeAspect="1"/>
            </p:cNvPicPr>
            <p:nvPr/>
          </p:nvPicPr>
          <p:blipFill rotWithShape="1">
            <a:blip r:embed="rId4"/>
            <a:srcRect l="18378" t="24474" r="16317" b="28683"/>
            <a:stretch/>
          </p:blipFill>
          <p:spPr>
            <a:xfrm>
              <a:off x="-47227" y="2575984"/>
              <a:ext cx="533435" cy="357116"/>
            </a:xfrm>
            <a:prstGeom prst="rect">
              <a:avLst/>
            </a:prstGeom>
          </p:spPr>
        </p:pic>
        <p:sp>
          <p:nvSpPr>
            <p:cNvPr id="46" name="ZoneTexte 45"/>
            <p:cNvSpPr txBox="1"/>
            <p:nvPr/>
          </p:nvSpPr>
          <p:spPr>
            <a:xfrm>
              <a:off x="124113" y="2823952"/>
              <a:ext cx="3452331" cy="1200329"/>
            </a:xfrm>
            <a:prstGeom prst="rect">
              <a:avLst/>
            </a:prstGeom>
            <a:noFill/>
            <a:ln>
              <a:solidFill>
                <a:srgbClr val="0EE0E0"/>
              </a:solidFill>
            </a:ln>
          </p:spPr>
          <p:txBody>
            <a:bodyPr wrap="square" rtlCol="0">
              <a:spAutoFit/>
            </a:bodyPr>
            <a:lstStyle>
              <a:defPPr>
                <a:defRPr lang="fr-FR"/>
              </a:defPPr>
              <a:lvl1pPr algn="just">
                <a:defRPr b="1">
                  <a:latin typeface="Arial" panose="020B0604020202020204" pitchFamily="34" charset="0"/>
                  <a:cs typeface="Arial" panose="020B0604020202020204" pitchFamily="34" charset="0"/>
                </a:defRPr>
              </a:lvl1pPr>
            </a:lstStyle>
            <a:p>
              <a:pPr algn="l"/>
              <a:r>
                <a:rPr lang="en-GB" dirty="0"/>
                <a:t>Axis 3: </a:t>
              </a:r>
              <a:r>
                <a:rPr lang="en-GB" b="0" dirty="0"/>
                <a:t>Strengthening communication and cooperation between researchers, citizens and decision makers</a:t>
              </a:r>
            </a:p>
          </p:txBody>
        </p:sp>
      </p:grpSp>
      <p:sp>
        <p:nvSpPr>
          <p:cNvPr id="55" name="ZoneTexte 54"/>
          <p:cNvSpPr txBox="1"/>
          <p:nvPr/>
        </p:nvSpPr>
        <p:spPr>
          <a:xfrm>
            <a:off x="520860" y="0"/>
            <a:ext cx="11671139" cy="584775"/>
          </a:xfrm>
          <a:prstGeom prst="rect">
            <a:avLst/>
          </a:prstGeom>
          <a:noFill/>
        </p:spPr>
        <p:txBody>
          <a:bodyPr wrap="square" rtlCol="0">
            <a:spAutoFit/>
          </a:bodyPr>
          <a:lstStyle>
            <a:defPPr>
              <a:defRPr lang="fr-FR"/>
            </a:defPPr>
            <a:lvl1pPr algn="ctr">
              <a:defRPr sz="3200">
                <a:latin typeface="+mj-lt"/>
              </a:defRPr>
            </a:lvl1pPr>
            <a:lvl2pPr>
              <a:defRPr/>
            </a:lvl2pPr>
            <a:lvl3pPr>
              <a:defRPr/>
            </a:lvl3pPr>
            <a:lvl4pPr>
              <a:defRPr/>
            </a:lvl4pPr>
            <a:lvl5pPr>
              <a:defRPr/>
            </a:lvl5pPr>
            <a:lvl6pPr>
              <a:defRPr/>
            </a:lvl6pPr>
            <a:lvl7pPr>
              <a:defRPr/>
            </a:lvl7pPr>
            <a:lvl8pPr>
              <a:defRPr/>
            </a:lvl8pPr>
            <a:lvl9pPr>
              <a:defRPr/>
            </a:lvl9pPr>
          </a:lstStyle>
          <a:p>
            <a:pPr algn="l"/>
            <a:r>
              <a:rPr lang="fr-FR" cap="small" dirty="0">
                <a:solidFill>
                  <a:srgbClr val="0070C0"/>
                </a:solidFill>
                <a:latin typeface="Arial" panose="020B0604020202020204" pitchFamily="34" charset="0"/>
                <a:cs typeface="Arial" panose="020B0604020202020204" pitchFamily="34" charset="0"/>
              </a:rPr>
              <a:t>Objective</a:t>
            </a:r>
          </a:p>
        </p:txBody>
      </p:sp>
      <p:cxnSp>
        <p:nvCxnSpPr>
          <p:cNvPr id="58" name="Connecteur droit 57"/>
          <p:cNvCxnSpPr/>
          <p:nvPr/>
        </p:nvCxnSpPr>
        <p:spPr>
          <a:xfrm>
            <a:off x="625033" y="579241"/>
            <a:ext cx="5040000"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63" name="Groupe 62"/>
          <p:cNvGrpSpPr/>
          <p:nvPr/>
        </p:nvGrpSpPr>
        <p:grpSpPr>
          <a:xfrm>
            <a:off x="7784787" y="2487719"/>
            <a:ext cx="4161133" cy="1407126"/>
            <a:chOff x="7795558" y="2546894"/>
            <a:chExt cx="4161133" cy="1407126"/>
          </a:xfrm>
        </p:grpSpPr>
        <p:pic>
          <p:nvPicPr>
            <p:cNvPr id="60" name="Image 59"/>
            <p:cNvPicPr>
              <a:picLocks noChangeAspect="1"/>
            </p:cNvPicPr>
            <p:nvPr/>
          </p:nvPicPr>
          <p:blipFill rotWithShape="1">
            <a:blip r:embed="rId4"/>
            <a:srcRect l="18378" t="24474" r="16317" b="28683"/>
            <a:stretch/>
          </p:blipFill>
          <p:spPr>
            <a:xfrm>
              <a:off x="7795558" y="2546894"/>
              <a:ext cx="533435" cy="357116"/>
            </a:xfrm>
            <a:prstGeom prst="rect">
              <a:avLst/>
            </a:prstGeom>
          </p:spPr>
        </p:pic>
        <p:sp>
          <p:nvSpPr>
            <p:cNvPr id="30" name="ZoneTexte 29"/>
            <p:cNvSpPr txBox="1"/>
            <p:nvPr/>
          </p:nvSpPr>
          <p:spPr>
            <a:xfrm>
              <a:off x="8083730" y="2753691"/>
              <a:ext cx="3872961" cy="1200329"/>
            </a:xfrm>
            <a:prstGeom prst="rect">
              <a:avLst/>
            </a:prstGeom>
            <a:noFill/>
            <a:ln>
              <a:solidFill>
                <a:srgbClr val="0EE0E0"/>
              </a:solidFill>
            </a:ln>
          </p:spPr>
          <p:txBody>
            <a:bodyPr wrap="square" rtlCol="0">
              <a:spAutoFit/>
            </a:bodyPr>
            <a:lstStyle/>
            <a:p>
              <a:pPr algn="just"/>
              <a:r>
                <a:rPr lang="fr-FR" b="1" dirty="0">
                  <a:latin typeface="Arial" panose="020B0604020202020204" pitchFamily="34" charset="0"/>
                  <a:cs typeface="Arial" panose="020B0604020202020204" pitchFamily="34" charset="0"/>
                </a:rPr>
                <a:t>Axis 1</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Innovative</a:t>
              </a:r>
              <a:r>
                <a:rPr lang="fr-FR" dirty="0">
                  <a:latin typeface="Arial" panose="020B0604020202020204" pitchFamily="34" charset="0"/>
                  <a:cs typeface="Arial" panose="020B0604020202020204" pitchFamily="34" charset="0"/>
                </a:rPr>
                <a:t> and sensitive </a:t>
              </a:r>
              <a:r>
                <a:rPr lang="fr-FR" dirty="0" err="1">
                  <a:latin typeface="Arial" panose="020B0604020202020204" pitchFamily="34" charset="0"/>
                  <a:cs typeface="Arial" panose="020B0604020202020204" pitchFamily="34" charset="0"/>
                </a:rPr>
                <a:t>methods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applied</a:t>
              </a:r>
              <a:r>
                <a:rPr lang="fr-FR" dirty="0">
                  <a:latin typeface="Arial" panose="020B0604020202020204" pitchFamily="34" charset="0"/>
                  <a:cs typeface="Arial" panose="020B0604020202020204" pitchFamily="34" charset="0"/>
                </a:rPr>
                <a:t> in </a:t>
              </a:r>
              <a:r>
                <a:rPr lang="fr-FR" dirty="0" err="1">
                  <a:latin typeface="Arial" panose="020B0604020202020204" pitchFamily="34" charset="0"/>
                  <a:cs typeface="Arial" panose="020B0604020202020204" pitchFamily="34" charset="0"/>
                </a:rPr>
                <a:t>complex</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samples</a:t>
              </a:r>
              <a:r>
                <a:rPr lang="fr-FR" dirty="0">
                  <a:latin typeface="Arial" panose="020B0604020202020204" pitchFamily="34" charset="0"/>
                  <a:cs typeface="Arial" panose="020B0604020202020204" pitchFamily="34" charset="0"/>
                </a:rPr>
                <a:t>, identification of </a:t>
              </a:r>
              <a:r>
                <a:rPr lang="fr-FR" dirty="0" err="1">
                  <a:latin typeface="Arial" panose="020B0604020202020204" pitchFamily="34" charset="0"/>
                  <a:cs typeface="Arial" panose="020B0604020202020204" pitchFamily="34" charset="0"/>
                </a:rPr>
                <a:t>epidemiological</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indicators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etc</a:t>
              </a:r>
              <a:endParaRPr lang="fr-FR" dirty="0">
                <a:latin typeface="Arial" panose="020B0604020202020204" pitchFamily="34" charset="0"/>
                <a:cs typeface="Arial" panose="020B0604020202020204" pitchFamily="34" charset="0"/>
              </a:endParaRPr>
            </a:p>
          </p:txBody>
        </p:sp>
      </p:grpSp>
      <p:grpSp>
        <p:nvGrpSpPr>
          <p:cNvPr id="68" name="Groupe 67"/>
          <p:cNvGrpSpPr/>
          <p:nvPr/>
        </p:nvGrpSpPr>
        <p:grpSpPr>
          <a:xfrm>
            <a:off x="1198292" y="1466834"/>
            <a:ext cx="9773874" cy="4586186"/>
            <a:chOff x="1192483" y="1526009"/>
            <a:chExt cx="9773874" cy="4586186"/>
          </a:xfrm>
        </p:grpSpPr>
        <p:pic>
          <p:nvPicPr>
            <p:cNvPr id="25" name="Image 24"/>
            <p:cNvPicPr>
              <a:picLocks noChangeAspect="1"/>
            </p:cNvPicPr>
            <p:nvPr/>
          </p:nvPicPr>
          <p:blipFill>
            <a:blip r:embed="rId5">
              <a:duotone>
                <a:schemeClr val="bg2">
                  <a:shade val="45000"/>
                  <a:satMod val="135000"/>
                </a:schemeClr>
                <a:prstClr val="white"/>
              </a:duotone>
            </a:blip>
            <a:stretch>
              <a:fillRect/>
            </a:stretch>
          </p:blipFill>
          <p:spPr>
            <a:xfrm>
              <a:off x="3837351" y="3453171"/>
              <a:ext cx="3667638" cy="1213354"/>
            </a:xfrm>
            <a:prstGeom prst="rect">
              <a:avLst/>
            </a:prstGeom>
          </p:spPr>
        </p:pic>
        <p:sp>
          <p:nvSpPr>
            <p:cNvPr id="5" name="Double flèche horizontale 4"/>
            <p:cNvSpPr/>
            <p:nvPr/>
          </p:nvSpPr>
          <p:spPr>
            <a:xfrm rot="3259315">
              <a:off x="3803035" y="5157393"/>
              <a:ext cx="612648" cy="229840"/>
            </a:xfrm>
            <a:prstGeom prst="lef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Arial" panose="020B0604020202020204" pitchFamily="34" charset="0"/>
                <a:cs typeface="Arial" panose="020B0604020202020204" pitchFamily="34" charset="0"/>
              </a:endParaRPr>
            </a:p>
          </p:txBody>
        </p:sp>
        <p:sp>
          <p:nvSpPr>
            <p:cNvPr id="6" name="Ellipse 5"/>
            <p:cNvSpPr/>
            <p:nvPr/>
          </p:nvSpPr>
          <p:spPr>
            <a:xfrm>
              <a:off x="3717502" y="2107123"/>
              <a:ext cx="3890136" cy="4005072"/>
            </a:xfrm>
            <a:prstGeom prst="ellipse">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Arial" panose="020B0604020202020204" pitchFamily="34" charset="0"/>
                <a:cs typeface="Arial" panose="020B0604020202020204" pitchFamily="34" charset="0"/>
              </a:endParaRPr>
            </a:p>
          </p:txBody>
        </p:sp>
        <p:grpSp>
          <p:nvGrpSpPr>
            <p:cNvPr id="7" name="Groupe 6"/>
            <p:cNvGrpSpPr/>
            <p:nvPr/>
          </p:nvGrpSpPr>
          <p:grpSpPr>
            <a:xfrm>
              <a:off x="3545848" y="1526009"/>
              <a:ext cx="4077833" cy="631803"/>
              <a:chOff x="506217" y="1968843"/>
              <a:chExt cx="3772537" cy="631803"/>
            </a:xfrm>
          </p:grpSpPr>
          <p:sp>
            <p:nvSpPr>
              <p:cNvPr id="8" name="ZoneTexte 7"/>
              <p:cNvSpPr txBox="1"/>
              <p:nvPr/>
            </p:nvSpPr>
            <p:spPr>
              <a:xfrm>
                <a:off x="1036300" y="2015871"/>
                <a:ext cx="3242454"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2060"/>
                    </a:solidFill>
                    <a:latin typeface="Arial" panose="020B0604020202020204" pitchFamily="34" charset="0"/>
                    <a:cs typeface="Arial" panose="020B0604020202020204" pitchFamily="34" charset="0"/>
                  </a:rPr>
                  <a:t>The Innovation </a:t>
                </a:r>
                <a:r>
                  <a:rPr lang="fr-FR" sz="1600" b="1" dirty="0" err="1">
                    <a:solidFill>
                      <a:srgbClr val="002060"/>
                    </a:solidFill>
                    <a:latin typeface="Arial" panose="020B0604020202020204" pitchFamily="34" charset="0"/>
                    <a:cs typeface="Arial" panose="020B0604020202020204" pitchFamily="34" charset="0"/>
                  </a:rPr>
                  <a:t>Tool</a:t>
                </a:r>
                <a:r>
                  <a:rPr lang="fr-FR" sz="1600" b="1" dirty="0">
                    <a:solidFill>
                      <a:srgbClr val="002060"/>
                    </a:solidFill>
                    <a:latin typeface="Arial" panose="020B0604020202020204" pitchFamily="34" charset="0"/>
                    <a:cs typeface="Arial" panose="020B0604020202020204" pitchFamily="34" charset="0"/>
                  </a:rPr>
                  <a:t> Box for an </a:t>
                </a:r>
                <a:r>
                  <a:rPr lang="fr-FR" sz="1600" b="1" dirty="0" err="1">
                    <a:solidFill>
                      <a:srgbClr val="002060"/>
                    </a:solidFill>
                    <a:latin typeface="Arial" panose="020B0604020202020204" pitchFamily="34" charset="0"/>
                    <a:cs typeface="Arial" panose="020B0604020202020204" pitchFamily="34" charset="0"/>
                  </a:rPr>
                  <a:t>early</a:t>
                </a:r>
                <a:r>
                  <a:rPr lang="fr-FR" sz="1600" b="1" dirty="0">
                    <a:solidFill>
                      <a:srgbClr val="002060"/>
                    </a:solidFill>
                    <a:latin typeface="Arial" panose="020B0604020202020204" pitchFamily="34" charset="0"/>
                    <a:cs typeface="Arial" panose="020B0604020202020204" pitchFamily="34" charset="0"/>
                  </a:rPr>
                  <a:t> </a:t>
                </a:r>
                <a:r>
                  <a:rPr lang="fr-FR" sz="1600" b="1" dirty="0" err="1">
                    <a:solidFill>
                      <a:srgbClr val="002060"/>
                    </a:solidFill>
                    <a:latin typeface="Arial" panose="020B0604020202020204" pitchFamily="34" charset="0"/>
                    <a:cs typeface="Arial" panose="020B0604020202020204" pitchFamily="34" charset="0"/>
                  </a:rPr>
                  <a:t>detection</a:t>
                </a:r>
                <a:r>
                  <a:rPr lang="fr-FR" sz="1600" b="1" dirty="0">
                    <a:solidFill>
                      <a:srgbClr val="002060"/>
                    </a:solidFill>
                    <a:latin typeface="Arial" panose="020B0604020202020204" pitchFamily="34" charset="0"/>
                    <a:cs typeface="Arial" panose="020B0604020202020204" pitchFamily="34" charset="0"/>
                  </a:rPr>
                  <a:t> of WNV and USUV</a:t>
                </a:r>
              </a:p>
            </p:txBody>
          </p:sp>
          <p:sp>
            <p:nvSpPr>
              <p:cNvPr id="9" name="Ellipse 8"/>
              <p:cNvSpPr/>
              <p:nvPr/>
            </p:nvSpPr>
            <p:spPr>
              <a:xfrm>
                <a:off x="506217" y="1968843"/>
                <a:ext cx="652827" cy="578447"/>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400" dirty="0">
                    <a:latin typeface="Arial" panose="020B0604020202020204" pitchFamily="34" charset="0"/>
                    <a:cs typeface="Arial" panose="020B0604020202020204" pitchFamily="34" charset="0"/>
                  </a:rPr>
                  <a:t>WP1</a:t>
                </a:r>
                <a:endParaRPr lang="fr-FR" dirty="0">
                  <a:latin typeface="Arial" panose="020B0604020202020204" pitchFamily="34" charset="0"/>
                  <a:cs typeface="Arial" panose="020B0604020202020204" pitchFamily="34" charset="0"/>
                </a:endParaRPr>
              </a:p>
            </p:txBody>
          </p:sp>
        </p:grpSp>
        <p:grpSp>
          <p:nvGrpSpPr>
            <p:cNvPr id="10" name="Groupe 9"/>
            <p:cNvGrpSpPr/>
            <p:nvPr/>
          </p:nvGrpSpPr>
          <p:grpSpPr>
            <a:xfrm>
              <a:off x="7196921" y="4416448"/>
              <a:ext cx="3769436" cy="875743"/>
              <a:chOff x="8469033" y="1688332"/>
              <a:chExt cx="3769436" cy="875743"/>
            </a:xfrm>
          </p:grpSpPr>
          <p:sp>
            <p:nvSpPr>
              <p:cNvPr id="11" name="ZoneTexte 10"/>
              <p:cNvSpPr txBox="1"/>
              <p:nvPr/>
            </p:nvSpPr>
            <p:spPr>
              <a:xfrm>
                <a:off x="8469033" y="1688332"/>
                <a:ext cx="3242454"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600" b="1" dirty="0">
                    <a:solidFill>
                      <a:srgbClr val="002060"/>
                    </a:solidFill>
                    <a:latin typeface="Arial" panose="020B0604020202020204" pitchFamily="34" charset="0"/>
                    <a:cs typeface="Arial" panose="020B0604020202020204" pitchFamily="34" charset="0"/>
                  </a:rPr>
                  <a:t>Mapping the Risk of infection by WNV and USUV in France</a:t>
                </a:r>
              </a:p>
            </p:txBody>
          </p:sp>
          <p:sp>
            <p:nvSpPr>
              <p:cNvPr id="12" name="Ellipse 11"/>
              <p:cNvSpPr/>
              <p:nvPr/>
            </p:nvSpPr>
            <p:spPr>
              <a:xfrm>
                <a:off x="11461223" y="1900575"/>
                <a:ext cx="777246" cy="6635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400" dirty="0">
                    <a:latin typeface="Arial" panose="020B0604020202020204" pitchFamily="34" charset="0"/>
                    <a:cs typeface="Arial" panose="020B0604020202020204" pitchFamily="34" charset="0"/>
                  </a:rPr>
                  <a:t>WP2</a:t>
                </a:r>
              </a:p>
            </p:txBody>
          </p:sp>
        </p:grpSp>
        <p:grpSp>
          <p:nvGrpSpPr>
            <p:cNvPr id="13" name="Groupe 12"/>
            <p:cNvGrpSpPr/>
            <p:nvPr/>
          </p:nvGrpSpPr>
          <p:grpSpPr>
            <a:xfrm>
              <a:off x="1192483" y="4629229"/>
              <a:ext cx="3645993" cy="866450"/>
              <a:chOff x="675750" y="5436126"/>
              <a:chExt cx="3645993" cy="866450"/>
            </a:xfrm>
          </p:grpSpPr>
          <p:sp>
            <p:nvSpPr>
              <p:cNvPr id="14" name="ZoneTexte 13"/>
              <p:cNvSpPr txBox="1"/>
              <p:nvPr/>
            </p:nvSpPr>
            <p:spPr>
              <a:xfrm>
                <a:off x="1079289" y="5436126"/>
                <a:ext cx="3242454" cy="584775"/>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fr-FR" sz="1600" b="1" dirty="0">
                    <a:solidFill>
                      <a:srgbClr val="002060"/>
                    </a:solidFill>
                    <a:latin typeface="Arial" panose="020B0604020202020204" pitchFamily="34" charset="0"/>
                    <a:cs typeface="Arial" panose="020B0604020202020204" pitchFamily="34" charset="0"/>
                  </a:rPr>
                  <a:t>Co-construction and </a:t>
                </a:r>
                <a:r>
                  <a:rPr lang="fr-FR" sz="1600" b="1" dirty="0" err="1">
                    <a:solidFill>
                      <a:srgbClr val="002060"/>
                    </a:solidFill>
                    <a:latin typeface="Arial" panose="020B0604020202020204" pitchFamily="34" charset="0"/>
                    <a:cs typeface="Arial" panose="020B0604020202020204" pitchFamily="34" charset="0"/>
                  </a:rPr>
                  <a:t>Synergy</a:t>
                </a:r>
                <a:r>
                  <a:rPr lang="fr-FR" sz="1600" b="1" dirty="0">
                    <a:solidFill>
                      <a:srgbClr val="002060"/>
                    </a:solidFill>
                    <a:latin typeface="Arial" panose="020B0604020202020204" pitchFamily="34" charset="0"/>
                    <a:cs typeface="Arial" panose="020B0604020202020204" pitchFamily="34" charset="0"/>
                  </a:rPr>
                  <a:t> in </a:t>
                </a:r>
                <a:r>
                  <a:rPr lang="fr-FR" sz="1600" b="1" dirty="0" err="1">
                    <a:solidFill>
                      <a:srgbClr val="002060"/>
                    </a:solidFill>
                    <a:latin typeface="Arial" panose="020B0604020202020204" pitchFamily="34" charset="0"/>
                    <a:cs typeface="Arial" panose="020B0604020202020204" pitchFamily="34" charset="0"/>
                  </a:rPr>
                  <a:t>Preparedness</a:t>
                </a:r>
                <a:endParaRPr lang="fr-FR" sz="1600" b="1" dirty="0">
                  <a:solidFill>
                    <a:srgbClr val="002060"/>
                  </a:solidFill>
                  <a:latin typeface="Arial" panose="020B0604020202020204" pitchFamily="34" charset="0"/>
                  <a:cs typeface="Arial" panose="020B0604020202020204" pitchFamily="34" charset="0"/>
                </a:endParaRPr>
              </a:p>
            </p:txBody>
          </p:sp>
          <p:sp>
            <p:nvSpPr>
              <p:cNvPr id="15" name="Ellipse 14"/>
              <p:cNvSpPr/>
              <p:nvPr/>
            </p:nvSpPr>
            <p:spPr>
              <a:xfrm>
                <a:off x="675750" y="5639076"/>
                <a:ext cx="789916" cy="663500"/>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fr-FR" sz="1400" dirty="0">
                    <a:latin typeface="Arial" panose="020B0604020202020204" pitchFamily="34" charset="0"/>
                    <a:cs typeface="Arial" panose="020B0604020202020204" pitchFamily="34" charset="0"/>
                  </a:rPr>
                  <a:t>WP3</a:t>
                </a:r>
                <a:endParaRPr lang="fr-FR" dirty="0">
                  <a:latin typeface="Arial" panose="020B0604020202020204" pitchFamily="34" charset="0"/>
                  <a:cs typeface="Arial" panose="020B0604020202020204" pitchFamily="34" charset="0"/>
                </a:endParaRPr>
              </a:p>
            </p:txBody>
          </p:sp>
        </p:grpSp>
        <p:sp>
          <p:nvSpPr>
            <p:cNvPr id="16" name="Double flèche horizontale 15"/>
            <p:cNvSpPr/>
            <p:nvPr/>
          </p:nvSpPr>
          <p:spPr>
            <a:xfrm rot="2838362">
              <a:off x="6922137" y="2767411"/>
              <a:ext cx="612648" cy="229840"/>
            </a:xfrm>
            <a:prstGeom prst="lef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Arial" panose="020B0604020202020204" pitchFamily="34" charset="0"/>
                <a:cs typeface="Arial" panose="020B0604020202020204" pitchFamily="34" charset="0"/>
              </a:endParaRPr>
            </a:p>
          </p:txBody>
        </p:sp>
        <p:sp>
          <p:nvSpPr>
            <p:cNvPr id="17" name="Double flèche horizontale 16"/>
            <p:cNvSpPr/>
            <p:nvPr/>
          </p:nvSpPr>
          <p:spPr>
            <a:xfrm rot="7617615">
              <a:off x="6876133" y="5202014"/>
              <a:ext cx="612648" cy="229840"/>
            </a:xfrm>
            <a:prstGeom prst="lef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Arial" panose="020B0604020202020204" pitchFamily="34" charset="0"/>
                <a:cs typeface="Arial" panose="020B0604020202020204" pitchFamily="34" charset="0"/>
              </a:endParaRPr>
            </a:p>
          </p:txBody>
        </p:sp>
        <p:sp>
          <p:nvSpPr>
            <p:cNvPr id="18" name="Double flèche horizontale 17"/>
            <p:cNvSpPr/>
            <p:nvPr/>
          </p:nvSpPr>
          <p:spPr>
            <a:xfrm rot="7217992">
              <a:off x="3784797" y="2817072"/>
              <a:ext cx="612648" cy="229840"/>
            </a:xfrm>
            <a:prstGeom prst="leftRightArrow">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latin typeface="Arial" panose="020B0604020202020204" pitchFamily="34" charset="0"/>
                <a:cs typeface="Arial" panose="020B0604020202020204" pitchFamily="34" charset="0"/>
              </a:endParaRPr>
            </a:p>
          </p:txBody>
        </p:sp>
        <p:cxnSp>
          <p:nvCxnSpPr>
            <p:cNvPr id="19" name="Connecteur droit 18"/>
            <p:cNvCxnSpPr/>
            <p:nvPr/>
          </p:nvCxnSpPr>
          <p:spPr>
            <a:xfrm>
              <a:off x="5675386" y="2103434"/>
              <a:ext cx="12647" cy="3863010"/>
            </a:xfrm>
            <a:prstGeom prst="line">
              <a:avLst/>
            </a:prstGeom>
            <a:ln w="19050">
              <a:solidFill>
                <a:srgbClr val="002060"/>
              </a:solidFill>
              <a:prstDash val="lgDashDotDot"/>
            </a:ln>
          </p:spPr>
          <p:style>
            <a:lnRef idx="1">
              <a:schemeClr val="accent1"/>
            </a:lnRef>
            <a:fillRef idx="0">
              <a:schemeClr val="accent1"/>
            </a:fillRef>
            <a:effectRef idx="0">
              <a:schemeClr val="accent1"/>
            </a:effectRef>
            <a:fontRef idx="minor">
              <a:schemeClr val="tx1"/>
            </a:fontRef>
          </p:style>
        </p:cxnSp>
        <p:sp>
          <p:nvSpPr>
            <p:cNvPr id="20" name="Flèche droite 19"/>
            <p:cNvSpPr/>
            <p:nvPr/>
          </p:nvSpPr>
          <p:spPr>
            <a:xfrm>
              <a:off x="3809919" y="3987649"/>
              <a:ext cx="248049" cy="135429"/>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21" name="Flèche droite 20"/>
            <p:cNvSpPr/>
            <p:nvPr/>
          </p:nvSpPr>
          <p:spPr>
            <a:xfrm rot="10800000">
              <a:off x="7212596" y="4047068"/>
              <a:ext cx="248400" cy="13680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22" name="Flèche droite 21"/>
            <p:cNvSpPr/>
            <p:nvPr/>
          </p:nvSpPr>
          <p:spPr>
            <a:xfrm rot="15993278">
              <a:off x="5576417" y="5870889"/>
              <a:ext cx="248400" cy="13680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sp>
          <p:nvSpPr>
            <p:cNvPr id="23" name="Flèche droite 22"/>
            <p:cNvSpPr/>
            <p:nvPr/>
          </p:nvSpPr>
          <p:spPr>
            <a:xfrm rot="5400000">
              <a:off x="5528965" y="2240094"/>
              <a:ext cx="248400" cy="136800"/>
            </a:xfrm>
            <a:prstGeom prst="right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000"/>
            </a:p>
          </p:txBody>
        </p:sp>
        <p:cxnSp>
          <p:nvCxnSpPr>
            <p:cNvPr id="24" name="Connecteur droit 23"/>
            <p:cNvCxnSpPr/>
            <p:nvPr/>
          </p:nvCxnSpPr>
          <p:spPr>
            <a:xfrm flipH="1" flipV="1">
              <a:off x="3809919" y="4061781"/>
              <a:ext cx="3686492" cy="61297"/>
            </a:xfrm>
            <a:prstGeom prst="line">
              <a:avLst/>
            </a:prstGeom>
            <a:ln w="19050">
              <a:solidFill>
                <a:srgbClr val="002060"/>
              </a:solidFill>
              <a:prstDash val="lgDashDotDot"/>
            </a:ln>
          </p:spPr>
          <p:style>
            <a:lnRef idx="1">
              <a:schemeClr val="accent1"/>
            </a:lnRef>
            <a:fillRef idx="0">
              <a:schemeClr val="accent1"/>
            </a:fillRef>
            <a:effectRef idx="0">
              <a:schemeClr val="accent1"/>
            </a:effectRef>
            <a:fontRef idx="minor">
              <a:schemeClr val="tx1"/>
            </a:fontRef>
          </p:style>
        </p:cxnSp>
        <p:pic>
          <p:nvPicPr>
            <p:cNvPr id="26" name="Image 25"/>
            <p:cNvPicPr>
              <a:picLocks noChangeAspect="1"/>
            </p:cNvPicPr>
            <p:nvPr/>
          </p:nvPicPr>
          <p:blipFill>
            <a:blip r:embed="rId6">
              <a:lum bright="70000" contrast="-70000"/>
            </a:blip>
            <a:stretch>
              <a:fillRect/>
            </a:stretch>
          </p:blipFill>
          <p:spPr>
            <a:xfrm>
              <a:off x="4427985" y="3193570"/>
              <a:ext cx="792763" cy="568264"/>
            </a:xfrm>
            <a:prstGeom prst="rect">
              <a:avLst/>
            </a:prstGeom>
          </p:spPr>
        </p:pic>
        <p:grpSp>
          <p:nvGrpSpPr>
            <p:cNvPr id="29" name="Groupe 28"/>
            <p:cNvGrpSpPr/>
            <p:nvPr/>
          </p:nvGrpSpPr>
          <p:grpSpPr>
            <a:xfrm>
              <a:off x="4531115" y="2712926"/>
              <a:ext cx="586501" cy="597370"/>
              <a:chOff x="1091828" y="1567096"/>
              <a:chExt cx="746967" cy="797734"/>
            </a:xfrm>
          </p:grpSpPr>
          <p:pic>
            <p:nvPicPr>
              <p:cNvPr id="27" name="Image 26"/>
              <p:cNvPicPr>
                <a:picLocks noChangeAspect="1"/>
              </p:cNvPicPr>
              <p:nvPr/>
            </p:nvPicPr>
            <p:blipFill>
              <a:blip r:embed="rId7"/>
              <a:stretch>
                <a:fillRect/>
              </a:stretch>
            </p:blipFill>
            <p:spPr>
              <a:xfrm>
                <a:off x="1091828" y="1602830"/>
                <a:ext cx="590550" cy="762000"/>
              </a:xfrm>
              <a:prstGeom prst="rect">
                <a:avLst/>
              </a:prstGeom>
            </p:spPr>
          </p:pic>
          <p:sp>
            <p:nvSpPr>
              <p:cNvPr id="28" name="Rectangle 27"/>
              <p:cNvSpPr/>
              <p:nvPr/>
            </p:nvSpPr>
            <p:spPr>
              <a:xfrm>
                <a:off x="1563897" y="1567096"/>
                <a:ext cx="274898" cy="261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e 30"/>
            <p:cNvGrpSpPr/>
            <p:nvPr/>
          </p:nvGrpSpPr>
          <p:grpSpPr>
            <a:xfrm>
              <a:off x="5991214" y="4566559"/>
              <a:ext cx="586501" cy="597370"/>
              <a:chOff x="1091828" y="1567096"/>
              <a:chExt cx="746967" cy="797734"/>
            </a:xfrm>
          </p:grpSpPr>
          <p:pic>
            <p:nvPicPr>
              <p:cNvPr id="32" name="Image 31"/>
              <p:cNvPicPr>
                <a:picLocks noChangeAspect="1"/>
              </p:cNvPicPr>
              <p:nvPr/>
            </p:nvPicPr>
            <p:blipFill>
              <a:blip r:embed="rId7"/>
              <a:stretch>
                <a:fillRect/>
              </a:stretch>
            </p:blipFill>
            <p:spPr>
              <a:xfrm>
                <a:off x="1091828" y="1602830"/>
                <a:ext cx="590550" cy="762000"/>
              </a:xfrm>
              <a:prstGeom prst="rect">
                <a:avLst/>
              </a:prstGeom>
            </p:spPr>
          </p:pic>
          <p:sp>
            <p:nvSpPr>
              <p:cNvPr id="33" name="Rectangle 32"/>
              <p:cNvSpPr/>
              <p:nvPr/>
            </p:nvSpPr>
            <p:spPr>
              <a:xfrm>
                <a:off x="1563897" y="1567096"/>
                <a:ext cx="274898" cy="261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4" name="Image 33"/>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376" r="100000"/>
                      </a14:imgEffect>
                    </a14:imgLayer>
                  </a14:imgProps>
                </a:ext>
              </a:extLst>
            </a:blip>
            <a:stretch>
              <a:fillRect/>
            </a:stretch>
          </p:blipFill>
          <p:spPr>
            <a:xfrm>
              <a:off x="5872215" y="5205489"/>
              <a:ext cx="775620" cy="551099"/>
            </a:xfrm>
            <a:prstGeom prst="rect">
              <a:avLst/>
            </a:prstGeom>
          </p:spPr>
        </p:pic>
        <p:pic>
          <p:nvPicPr>
            <p:cNvPr id="35" name="Image 34"/>
            <p:cNvPicPr>
              <a:picLocks noChangeAspect="1"/>
            </p:cNvPicPr>
            <p:nvPr/>
          </p:nvPicPr>
          <p:blipFill>
            <a:blip r:embed="rId10">
              <a:lum bright="70000" contrast="-70000"/>
              <a:extLst>
                <a:ext uri="{BEBA8EAE-BF5A-486C-A8C5-ECC9F3942E4B}">
                  <a14:imgProps xmlns:a14="http://schemas.microsoft.com/office/drawing/2010/main">
                    <a14:imgLayer r:embed="rId11">
                      <a14:imgEffect>
                        <a14:backgroundRemoval t="1333" b="95556" l="0" r="100000"/>
                      </a14:imgEffect>
                    </a14:imgLayer>
                  </a14:imgProps>
                </a:ext>
              </a:extLst>
            </a:blip>
            <a:stretch>
              <a:fillRect/>
            </a:stretch>
          </p:blipFill>
          <p:spPr>
            <a:xfrm>
              <a:off x="4901419" y="5274512"/>
              <a:ext cx="600108" cy="602787"/>
            </a:xfrm>
            <a:prstGeom prst="rect">
              <a:avLst/>
            </a:prstGeom>
          </p:spPr>
        </p:pic>
        <p:grpSp>
          <p:nvGrpSpPr>
            <p:cNvPr id="36" name="Groupe 35"/>
            <p:cNvGrpSpPr/>
            <p:nvPr/>
          </p:nvGrpSpPr>
          <p:grpSpPr>
            <a:xfrm>
              <a:off x="4085319" y="3274983"/>
              <a:ext cx="586501" cy="597370"/>
              <a:chOff x="1091828" y="1567096"/>
              <a:chExt cx="746967" cy="797734"/>
            </a:xfrm>
          </p:grpSpPr>
          <p:pic>
            <p:nvPicPr>
              <p:cNvPr id="37" name="Image 36"/>
              <p:cNvPicPr>
                <a:picLocks noChangeAspect="1"/>
              </p:cNvPicPr>
              <p:nvPr/>
            </p:nvPicPr>
            <p:blipFill>
              <a:blip r:embed="rId7"/>
              <a:stretch>
                <a:fillRect/>
              </a:stretch>
            </p:blipFill>
            <p:spPr>
              <a:xfrm>
                <a:off x="1091828" y="1602830"/>
                <a:ext cx="590550" cy="762000"/>
              </a:xfrm>
              <a:prstGeom prst="rect">
                <a:avLst/>
              </a:prstGeom>
            </p:spPr>
          </p:pic>
          <p:sp>
            <p:nvSpPr>
              <p:cNvPr id="38" name="Rectangle 37"/>
              <p:cNvSpPr/>
              <p:nvPr/>
            </p:nvSpPr>
            <p:spPr>
              <a:xfrm>
                <a:off x="1563897" y="1567096"/>
                <a:ext cx="274898" cy="261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39" name="Image 38"/>
            <p:cNvPicPr>
              <a:picLocks noChangeAspect="1"/>
            </p:cNvPicPr>
            <p:nvPr/>
          </p:nvPicPr>
          <p:blipFill rotWithShape="1">
            <a:blip r:embed="rId12">
              <a:lum bright="70000" contrast="-70000"/>
              <a:extLst>
                <a:ext uri="{BEBA8EAE-BF5A-486C-A8C5-ECC9F3942E4B}">
                  <a14:imgProps xmlns:a14="http://schemas.microsoft.com/office/drawing/2010/main">
                    <a14:imgLayer r:embed="rId13">
                      <a14:imgEffect>
                        <a14:backgroundRemoval t="9211" b="89474" l="5430" r="95928"/>
                      </a14:imgEffect>
                    </a14:imgLayer>
                  </a14:imgProps>
                </a:ext>
              </a:extLst>
            </a:blip>
            <a:srcRect t="18291" b="19676"/>
            <a:stretch/>
          </p:blipFill>
          <p:spPr>
            <a:xfrm>
              <a:off x="5787673" y="2571715"/>
              <a:ext cx="916297" cy="586408"/>
            </a:xfrm>
            <a:prstGeom prst="rect">
              <a:avLst/>
            </a:prstGeom>
          </p:spPr>
        </p:pic>
        <p:pic>
          <p:nvPicPr>
            <p:cNvPr id="40" name="Image 39"/>
            <p:cNvPicPr>
              <a:picLocks noChangeAspect="1"/>
            </p:cNvPicPr>
            <p:nvPr/>
          </p:nvPicPr>
          <p:blipFill>
            <a:blip r:embed="rId14">
              <a:lum bright="70000" contrast="-70000"/>
            </a:blip>
            <a:stretch>
              <a:fillRect/>
            </a:stretch>
          </p:blipFill>
          <p:spPr>
            <a:xfrm>
              <a:off x="6699863" y="3034294"/>
              <a:ext cx="727882" cy="947620"/>
            </a:xfrm>
            <a:prstGeom prst="rect">
              <a:avLst/>
            </a:prstGeom>
          </p:spPr>
        </p:pic>
        <p:grpSp>
          <p:nvGrpSpPr>
            <p:cNvPr id="41" name="Groupe 40"/>
            <p:cNvGrpSpPr/>
            <p:nvPr/>
          </p:nvGrpSpPr>
          <p:grpSpPr>
            <a:xfrm>
              <a:off x="5950518" y="3254452"/>
              <a:ext cx="586501" cy="597370"/>
              <a:chOff x="1091828" y="1567096"/>
              <a:chExt cx="746967" cy="797734"/>
            </a:xfrm>
          </p:grpSpPr>
          <p:pic>
            <p:nvPicPr>
              <p:cNvPr id="42" name="Image 41"/>
              <p:cNvPicPr>
                <a:picLocks noChangeAspect="1"/>
              </p:cNvPicPr>
              <p:nvPr/>
            </p:nvPicPr>
            <p:blipFill>
              <a:blip r:embed="rId7"/>
              <a:stretch>
                <a:fillRect/>
              </a:stretch>
            </p:blipFill>
            <p:spPr>
              <a:xfrm>
                <a:off x="1091828" y="1602830"/>
                <a:ext cx="590550" cy="762000"/>
              </a:xfrm>
              <a:prstGeom prst="rect">
                <a:avLst/>
              </a:prstGeom>
            </p:spPr>
          </p:pic>
          <p:sp>
            <p:nvSpPr>
              <p:cNvPr id="43" name="Rectangle 42"/>
              <p:cNvSpPr/>
              <p:nvPr/>
            </p:nvSpPr>
            <p:spPr>
              <a:xfrm>
                <a:off x="1563897" y="1567096"/>
                <a:ext cx="274898" cy="2615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45" name="Image 44"/>
            <p:cNvPicPr>
              <a:picLocks noChangeAspect="1"/>
            </p:cNvPicPr>
            <p:nvPr/>
          </p:nvPicPr>
          <p:blipFill>
            <a:blip r:embed="rId15">
              <a:duotone>
                <a:schemeClr val="bg2">
                  <a:shade val="45000"/>
                  <a:satMod val="135000"/>
                </a:schemeClr>
                <a:prstClr val="white"/>
              </a:duotone>
              <a:extLst>
                <a:ext uri="{BEBA8EAE-BF5A-486C-A8C5-ECC9F3942E4B}">
                  <a14:imgProps xmlns:a14="http://schemas.microsoft.com/office/drawing/2010/main">
                    <a14:imgLayer r:embed="rId16">
                      <a14:imgEffect>
                        <a14:backgroundRemoval t="1370" b="87671" l="1887" r="89623"/>
                      </a14:imgEffect>
                    </a14:imgLayer>
                  </a14:imgProps>
                </a:ext>
              </a:extLst>
            </a:blip>
            <a:stretch>
              <a:fillRect/>
            </a:stretch>
          </p:blipFill>
          <p:spPr>
            <a:xfrm>
              <a:off x="4722985" y="3139359"/>
              <a:ext cx="742912" cy="511628"/>
            </a:xfrm>
            <a:prstGeom prst="rect">
              <a:avLst/>
            </a:prstGeom>
          </p:spPr>
        </p:pic>
        <p:pic>
          <p:nvPicPr>
            <p:cNvPr id="48" name="Image 47"/>
            <p:cNvPicPr>
              <a:picLocks noChangeAspect="1"/>
            </p:cNvPicPr>
            <p:nvPr/>
          </p:nvPicPr>
          <p:blipFill rotWithShape="1">
            <a:blip r:embed="rId17"/>
            <a:srcRect l="33094" t="8430" r="51949" b="17108"/>
            <a:stretch/>
          </p:blipFill>
          <p:spPr>
            <a:xfrm>
              <a:off x="6043822" y="5344488"/>
              <a:ext cx="110094" cy="110094"/>
            </a:xfrm>
            <a:prstGeom prst="rect">
              <a:avLst/>
            </a:prstGeom>
          </p:spPr>
        </p:pic>
        <p:pic>
          <p:nvPicPr>
            <p:cNvPr id="49" name="Image 48"/>
            <p:cNvPicPr>
              <a:picLocks noChangeAspect="1"/>
            </p:cNvPicPr>
            <p:nvPr/>
          </p:nvPicPr>
          <p:blipFill rotWithShape="1">
            <a:blip r:embed="rId17"/>
            <a:srcRect l="33094" t="8430" r="51949" b="17108"/>
            <a:stretch/>
          </p:blipFill>
          <p:spPr>
            <a:xfrm>
              <a:off x="5293395" y="5496888"/>
              <a:ext cx="110094" cy="110094"/>
            </a:xfrm>
            <a:prstGeom prst="rect">
              <a:avLst/>
            </a:prstGeom>
          </p:spPr>
        </p:pic>
        <p:pic>
          <p:nvPicPr>
            <p:cNvPr id="50" name="Image 49"/>
            <p:cNvPicPr>
              <a:picLocks noChangeAspect="1"/>
            </p:cNvPicPr>
            <p:nvPr/>
          </p:nvPicPr>
          <p:blipFill rotWithShape="1">
            <a:blip r:embed="rId17"/>
            <a:srcRect l="33094" t="8430" r="51949" b="17108"/>
            <a:stretch/>
          </p:blipFill>
          <p:spPr>
            <a:xfrm>
              <a:off x="6196222" y="2753691"/>
              <a:ext cx="110094" cy="110094"/>
            </a:xfrm>
            <a:prstGeom prst="rect">
              <a:avLst/>
            </a:prstGeom>
          </p:spPr>
        </p:pic>
        <p:pic>
          <p:nvPicPr>
            <p:cNvPr id="51" name="Image 50"/>
            <p:cNvPicPr>
              <a:picLocks noChangeAspect="1"/>
            </p:cNvPicPr>
            <p:nvPr/>
          </p:nvPicPr>
          <p:blipFill rotWithShape="1">
            <a:blip r:embed="rId17"/>
            <a:srcRect l="33094" t="8430" r="51949" b="17108"/>
            <a:stretch/>
          </p:blipFill>
          <p:spPr>
            <a:xfrm>
              <a:off x="5293397" y="3922727"/>
              <a:ext cx="110094" cy="110094"/>
            </a:xfrm>
            <a:prstGeom prst="rect">
              <a:avLst/>
            </a:prstGeom>
          </p:spPr>
        </p:pic>
        <p:pic>
          <p:nvPicPr>
            <p:cNvPr id="52" name="Image 51"/>
            <p:cNvPicPr>
              <a:picLocks noChangeAspect="1"/>
            </p:cNvPicPr>
            <p:nvPr/>
          </p:nvPicPr>
          <p:blipFill rotWithShape="1">
            <a:blip r:embed="rId17"/>
            <a:srcRect l="33094" t="8430" r="51949" b="17108"/>
            <a:stretch/>
          </p:blipFill>
          <p:spPr>
            <a:xfrm>
              <a:off x="6093975" y="3496393"/>
              <a:ext cx="110094" cy="110094"/>
            </a:xfrm>
            <a:prstGeom prst="rect">
              <a:avLst/>
            </a:prstGeom>
          </p:spPr>
        </p:pic>
        <p:pic>
          <p:nvPicPr>
            <p:cNvPr id="53" name="Image 52"/>
            <p:cNvPicPr>
              <a:picLocks noChangeAspect="1"/>
            </p:cNvPicPr>
            <p:nvPr/>
          </p:nvPicPr>
          <p:blipFill rotWithShape="1">
            <a:blip r:embed="rId17"/>
            <a:srcRect l="33094" t="8430" r="51949" b="17108"/>
            <a:stretch/>
          </p:blipFill>
          <p:spPr>
            <a:xfrm>
              <a:off x="5017532" y="3369070"/>
              <a:ext cx="110094" cy="110094"/>
            </a:xfrm>
            <a:prstGeom prst="rect">
              <a:avLst/>
            </a:prstGeom>
          </p:spPr>
        </p:pic>
        <p:sp>
          <p:nvSpPr>
            <p:cNvPr id="59" name="ZoneTexte 58"/>
            <p:cNvSpPr txBox="1"/>
            <p:nvPr/>
          </p:nvSpPr>
          <p:spPr>
            <a:xfrm>
              <a:off x="5437819" y="4109659"/>
              <a:ext cx="743235" cy="276999"/>
            </a:xfrm>
            <a:prstGeom prst="rect">
              <a:avLst/>
            </a:prstGeom>
            <a:noFill/>
          </p:spPr>
          <p:txBody>
            <a:bodyPr wrap="square" rtlCol="0">
              <a:spAutoFit/>
            </a:bodyPr>
            <a:lstStyle/>
            <a:p>
              <a:r>
                <a:rPr lang="fr-FR" sz="1200" b="1" dirty="0">
                  <a:solidFill>
                    <a:srgbClr val="00B050"/>
                  </a:solidFill>
                  <a:latin typeface="Arial" panose="020B0604020202020204" pitchFamily="34" charset="0"/>
                  <a:cs typeface="Arial" panose="020B0604020202020204" pitchFamily="34" charset="0"/>
                </a:rPr>
                <a:t>WNV</a:t>
              </a:r>
            </a:p>
          </p:txBody>
        </p:sp>
        <p:pic>
          <p:nvPicPr>
            <p:cNvPr id="66" name="Image 65"/>
            <p:cNvPicPr>
              <a:picLocks noChangeAspect="1"/>
            </p:cNvPicPr>
            <p:nvPr/>
          </p:nvPicPr>
          <p:blipFill rotWithShape="1">
            <a:blip r:embed="rId17"/>
            <a:srcRect l="33094" t="8430" r="51949" b="17108"/>
            <a:stretch/>
          </p:blipFill>
          <p:spPr>
            <a:xfrm>
              <a:off x="5619419" y="4028827"/>
              <a:ext cx="110094" cy="110094"/>
            </a:xfrm>
            <a:prstGeom prst="rect">
              <a:avLst/>
            </a:prstGeom>
          </p:spPr>
        </p:pic>
        <p:pic>
          <p:nvPicPr>
            <p:cNvPr id="67" name="Image 66"/>
            <p:cNvPicPr>
              <a:picLocks noChangeAspect="1"/>
            </p:cNvPicPr>
            <p:nvPr/>
          </p:nvPicPr>
          <p:blipFill rotWithShape="1">
            <a:blip r:embed="rId17"/>
            <a:srcRect l="33094" t="8430" r="51949" b="17108"/>
            <a:stretch/>
          </p:blipFill>
          <p:spPr>
            <a:xfrm>
              <a:off x="4346206" y="3600561"/>
              <a:ext cx="110094" cy="110094"/>
            </a:xfrm>
            <a:prstGeom prst="rect">
              <a:avLst/>
            </a:prstGeom>
          </p:spPr>
        </p:pic>
      </p:grpSp>
      <p:sp>
        <p:nvSpPr>
          <p:cNvPr id="2" name="ZoneTexte 1"/>
          <p:cNvSpPr txBox="1"/>
          <p:nvPr/>
        </p:nvSpPr>
        <p:spPr>
          <a:xfrm>
            <a:off x="171341" y="712086"/>
            <a:ext cx="11774580" cy="400110"/>
          </a:xfrm>
          <a:prstGeom prst="rect">
            <a:avLst/>
          </a:prstGeom>
          <a:solidFill>
            <a:srgbClr val="F3EAF8"/>
          </a:solidFill>
        </p:spPr>
        <p:txBody>
          <a:bodyPr wrap="square" rtlCol="0">
            <a:spAutoFit/>
          </a:bodyPr>
          <a:lstStyle/>
          <a:p>
            <a:pPr algn="ctr"/>
            <a:r>
              <a:rPr lang="fr-FR" sz="2000" dirty="0" err="1">
                <a:latin typeface="Arial" panose="020B0604020202020204" pitchFamily="34" charset="0"/>
                <a:cs typeface="Arial" panose="020B0604020202020204" pitchFamily="34" charset="0"/>
              </a:rPr>
              <a:t>Exploring</a:t>
            </a:r>
            <a:r>
              <a:rPr lang="fr-FR" sz="2000" dirty="0">
                <a:latin typeface="Arial" panose="020B0604020202020204" pitchFamily="34" charset="0"/>
                <a:cs typeface="Arial" panose="020B0604020202020204" pitchFamily="34" charset="0"/>
              </a:rPr>
              <a:t> the </a:t>
            </a:r>
            <a:r>
              <a:rPr lang="fr-FR" sz="2000" dirty="0" err="1">
                <a:latin typeface="Arial" panose="020B0604020202020204" pitchFamily="34" charset="0"/>
                <a:cs typeface="Arial" panose="020B0604020202020204" pitchFamily="34" charset="0"/>
              </a:rPr>
              <a:t>eco-epidemiology</a:t>
            </a:r>
            <a:r>
              <a:rPr lang="fr-FR" sz="2000" dirty="0">
                <a:latin typeface="Arial" panose="020B0604020202020204" pitchFamily="34" charset="0"/>
                <a:cs typeface="Arial" panose="020B0604020202020204" pitchFamily="34" charset="0"/>
              </a:rPr>
              <a:t> of WNV and USUV and </a:t>
            </a:r>
            <a:r>
              <a:rPr lang="fr-FR" sz="2000" dirty="0" err="1">
                <a:latin typeface="Arial" panose="020B0604020202020204" pitchFamily="34" charset="0"/>
                <a:cs typeface="Arial" panose="020B0604020202020204" pitchFamily="34" charset="0"/>
              </a:rPr>
              <a:t>evaluating</a:t>
            </a:r>
            <a:r>
              <a:rPr lang="fr-FR" sz="2000" dirty="0">
                <a:latin typeface="Arial" panose="020B0604020202020204" pitchFamily="34" charset="0"/>
                <a:cs typeface="Arial" panose="020B0604020202020204" pitchFamily="34" charset="0"/>
              </a:rPr>
              <a:t> </a:t>
            </a:r>
            <a:r>
              <a:rPr lang="en-US" sz="2000" dirty="0">
                <a:latin typeface="Arial" panose="020B0604020202020204" pitchFamily="34" charset="0"/>
                <a:cs typeface="Arial" panose="020B0604020202020204" pitchFamily="34" charset="0"/>
              </a:rPr>
              <a:t>new detection methods</a:t>
            </a:r>
            <a:r>
              <a:rPr lang="fr-FR" sz="2000" dirty="0">
                <a:latin typeface="Arial" panose="020B0604020202020204" pitchFamily="34" charset="0"/>
                <a:cs typeface="Arial" panose="020B0604020202020204" pitchFamily="34" charset="0"/>
              </a:rPr>
              <a:t>  </a:t>
            </a:r>
          </a:p>
        </p:txBody>
      </p:sp>
      <p:sp>
        <p:nvSpPr>
          <p:cNvPr id="3" name="Espace réservé du numéro de diapositive 2"/>
          <p:cNvSpPr>
            <a:spLocks noGrp="1"/>
          </p:cNvSpPr>
          <p:nvPr>
            <p:ph type="sldNum" sz="quarter" idx="12"/>
          </p:nvPr>
        </p:nvSpPr>
        <p:spPr/>
        <p:txBody>
          <a:bodyPr/>
          <a:lstStyle/>
          <a:p>
            <a:fld id="{C9AA9FA6-E99B-4327-AEB7-1790CA42E665}" type="slidenum">
              <a:rPr lang="fr-FR" smtClean="0"/>
              <a:t>9</a:t>
            </a:fld>
            <a:endParaRPr lang="fr-FR"/>
          </a:p>
        </p:txBody>
      </p:sp>
    </p:spTree>
    <p:custDataLst>
      <p:tags r:id="rId1"/>
    </p:custDataLst>
    <p:extLst>
      <p:ext uri="{BB962C8B-B14F-4D97-AF65-F5344CB8AC3E}">
        <p14:creationId xmlns:p14="http://schemas.microsoft.com/office/powerpoint/2010/main" val="3308775887"/>
      </p:ext>
    </p:extLst>
  </p:cSld>
  <p:clrMapOvr>
    <a:masterClrMapping/>
  </p:clrMapOvr>
  <mc:AlternateContent xmlns:mc="http://schemas.openxmlformats.org/markup-compatibility/2006" xmlns:p14="http://schemas.microsoft.com/office/powerpoint/2010/main">
    <mc:Choice Requires="p14">
      <p:transition spd="slow" p14:dur="2000" advTm="86348"/>
    </mc:Choice>
    <mc:Fallback xmlns="">
      <p:transition spd="slow" advTm="863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3|30.5"/>
</p:tagLst>
</file>

<file path=ppt/tags/tag10.xml><?xml version="1.0" encoding="utf-8"?>
<p:tagLst xmlns:a="http://schemas.openxmlformats.org/drawingml/2006/main" xmlns:r="http://schemas.openxmlformats.org/officeDocument/2006/relationships" xmlns:p="http://schemas.openxmlformats.org/presentationml/2006/main">
  <p:tag name="TIMING" val="|45.7"/>
</p:tagLst>
</file>

<file path=ppt/tags/tag11.xml><?xml version="1.0" encoding="utf-8"?>
<p:tagLst xmlns:a="http://schemas.openxmlformats.org/drawingml/2006/main" xmlns:r="http://schemas.openxmlformats.org/officeDocument/2006/relationships" xmlns:p="http://schemas.openxmlformats.org/presentationml/2006/main">
  <p:tag name="TIMING" val="|3.3|18.8|30.5"/>
</p:tagLst>
</file>

<file path=ppt/tags/tag12.xml><?xml version="1.0" encoding="utf-8"?>
<p:tagLst xmlns:a="http://schemas.openxmlformats.org/drawingml/2006/main" xmlns:r="http://schemas.openxmlformats.org/officeDocument/2006/relationships" xmlns:p="http://schemas.openxmlformats.org/presentationml/2006/main">
  <p:tag name="TIMING" val="|16.9|11.1|7.8|16.1|11.6"/>
</p:tagLst>
</file>

<file path=ppt/tags/tag2.xml><?xml version="1.0" encoding="utf-8"?>
<p:tagLst xmlns:a="http://schemas.openxmlformats.org/drawingml/2006/main" xmlns:r="http://schemas.openxmlformats.org/officeDocument/2006/relationships" xmlns:p="http://schemas.openxmlformats.org/presentationml/2006/main">
  <p:tag name="TIMING" val="|51.6"/>
</p:tagLst>
</file>

<file path=ppt/tags/tag3.xml><?xml version="1.0" encoding="utf-8"?>
<p:tagLst xmlns:a="http://schemas.openxmlformats.org/drawingml/2006/main" xmlns:r="http://schemas.openxmlformats.org/officeDocument/2006/relationships" xmlns:p="http://schemas.openxmlformats.org/presentationml/2006/main">
  <p:tag name="TIMING" val="|39.5"/>
</p:tagLst>
</file>

<file path=ppt/tags/tag4.xml><?xml version="1.0" encoding="utf-8"?>
<p:tagLst xmlns:a="http://schemas.openxmlformats.org/drawingml/2006/main" xmlns:r="http://schemas.openxmlformats.org/officeDocument/2006/relationships" xmlns:p="http://schemas.openxmlformats.org/presentationml/2006/main">
  <p:tag name="TIMING" val="|25.3"/>
</p:tagLst>
</file>

<file path=ppt/tags/tag5.xml><?xml version="1.0" encoding="utf-8"?>
<p:tagLst xmlns:a="http://schemas.openxmlformats.org/drawingml/2006/main" xmlns:r="http://schemas.openxmlformats.org/officeDocument/2006/relationships" xmlns:p="http://schemas.openxmlformats.org/presentationml/2006/main">
  <p:tag name="TIMING" val="|24.6|24.3|1.4"/>
</p:tagLst>
</file>

<file path=ppt/tags/tag6.xml><?xml version="1.0" encoding="utf-8"?>
<p:tagLst xmlns:a="http://schemas.openxmlformats.org/drawingml/2006/main" xmlns:r="http://schemas.openxmlformats.org/officeDocument/2006/relationships" xmlns:p="http://schemas.openxmlformats.org/presentationml/2006/main">
  <p:tag name="TIMING" val="|13.3|1.9|46.2"/>
</p:tagLst>
</file>

<file path=ppt/tags/tag7.xml><?xml version="1.0" encoding="utf-8"?>
<p:tagLst xmlns:a="http://schemas.openxmlformats.org/drawingml/2006/main" xmlns:r="http://schemas.openxmlformats.org/officeDocument/2006/relationships" xmlns:p="http://schemas.openxmlformats.org/presentationml/2006/main">
  <p:tag name="TIMING" val="|17.1|11.6|11"/>
</p:tagLst>
</file>

<file path=ppt/tags/tag8.xml><?xml version="1.0" encoding="utf-8"?>
<p:tagLst xmlns:a="http://schemas.openxmlformats.org/drawingml/2006/main" xmlns:r="http://schemas.openxmlformats.org/officeDocument/2006/relationships" xmlns:p="http://schemas.openxmlformats.org/presentationml/2006/main">
  <p:tag name="TIMING" val="|20.7|11.6|17"/>
</p:tagLst>
</file>

<file path=ppt/tags/tag9.xml><?xml version="1.0" encoding="utf-8"?>
<p:tagLst xmlns:a="http://schemas.openxmlformats.org/drawingml/2006/main" xmlns:r="http://schemas.openxmlformats.org/officeDocument/2006/relationships" xmlns:p="http://schemas.openxmlformats.org/presentationml/2006/main">
  <p:tag name="TIMING" val="|33.3"/>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9623</TotalTime>
  <Words>5801</Words>
  <Application>Microsoft Office PowerPoint</Application>
  <PresentationFormat>Grand écran</PresentationFormat>
  <Paragraphs>502</Paragraphs>
  <Slides>26</Slides>
  <Notes>25</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26</vt:i4>
      </vt:variant>
    </vt:vector>
  </HeadingPairs>
  <TitlesOfParts>
    <vt:vector size="35" baseType="lpstr">
      <vt:lpstr>Arial</vt:lpstr>
      <vt:lpstr>Calibri</vt:lpstr>
      <vt:lpstr>Calibri Light</vt:lpstr>
      <vt:lpstr>CIDFont+F1</vt:lpstr>
      <vt:lpstr>Marianne</vt:lpstr>
      <vt:lpstr>Source Sans Pro Web</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ANSES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GONZALEZ Gaëlle</dc:creator>
  <cp:lastModifiedBy>Santiago BETANCUR</cp:lastModifiedBy>
  <cp:revision>304</cp:revision>
  <cp:lastPrinted>2024-12-13T15:52:01Z</cp:lastPrinted>
  <dcterms:created xsi:type="dcterms:W3CDTF">2024-11-07T20:06:30Z</dcterms:created>
  <dcterms:modified xsi:type="dcterms:W3CDTF">2025-09-24T13:10:28Z</dcterms:modified>
</cp:coreProperties>
</file>